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74" r:id="rId8"/>
    <p:sldId id="275" r:id="rId9"/>
    <p:sldId id="276" r:id="rId10"/>
    <p:sldId id="262" r:id="rId11"/>
    <p:sldId id="270" r:id="rId12"/>
    <p:sldId id="272" r:id="rId13"/>
    <p:sldId id="273" r:id="rId14"/>
    <p:sldId id="263" r:id="rId15"/>
    <p:sldId id="264"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2" d="100"/>
          <a:sy n="92" d="100"/>
        </p:scale>
        <p:origin x="28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28F9AD-D4AF-4749-9E10-7C5BC4FE388B}"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A9A649-8CD8-4104-91F2-84F9ECFA3D9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A9A649-8CD8-4104-91F2-84F9ECFA3D9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524000" y="2693425"/>
            <a:ext cx="9144000" cy="1725761"/>
          </a:xfrm>
          <a:noFill/>
          <a:effectLst/>
        </p:spPr>
        <p:txBody>
          <a:bodyPr>
            <a:normAutofit/>
          </a:bodyPr>
          <a:lstStyle/>
          <a:p>
            <a:pPr lvl="0" algn="ctr" eaLnBrk="0" fontAlgn="base" hangingPunct="0">
              <a:spcBef>
                <a:spcPct val="0"/>
              </a:spcBef>
              <a:spcAft>
                <a:spcPct val="0"/>
              </a:spcAft>
              <a:buClrTx/>
              <a:buSzTx/>
            </a:pPr>
            <a:r>
              <a:rPr lang="en-US" altLang="ko-KR"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An Internship Presentation </a:t>
            </a:r>
            <a:endParaRPr lang="en-US" altLang="ko-KR"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buClrTx/>
              <a:buSzTx/>
            </a:pPr>
            <a:r>
              <a:rPr lang="en-US" altLang="ko-KR"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On</a:t>
            </a:r>
            <a:endParaRPr lang="en-US" altLang="ko-KR"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buClrTx/>
              <a:buSzTx/>
            </a:pPr>
            <a:r>
              <a:rPr lang="en-US" altLang="ko-KR"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2800" b="1"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Health Monitoring</a:t>
            </a:r>
            <a:r>
              <a:rPr lang="en-US" altLang="ko-KR" sz="2800" dirty="0">
                <a:solidFill>
                  <a:schemeClr val="tx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t>
            </a:r>
            <a:r>
              <a:rPr lang="en-US" altLang="ko-KR" sz="2800" dirty="0">
                <a:solidFill>
                  <a:schemeClr val="tx1"/>
                </a:solidFill>
                <a:latin typeface="Times New Roman" panose="02020603050405020304" pitchFamily="18" charset="0"/>
                <a:cs typeface="Times New Roman" panose="02020603050405020304" pitchFamily="18" charset="0"/>
              </a:rPr>
              <a:t> </a:t>
            </a:r>
            <a:endParaRPr kumimoji="0" lang="en-US" altLang="ko-KR"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
        <p:nvSpPr>
          <p:cNvPr id="5" name="Title 1"/>
          <p:cNvSpPr>
            <a:spLocks noGrp="1"/>
          </p:cNvSpPr>
          <p:nvPr>
            <p:ph type="ctrTitle"/>
          </p:nvPr>
        </p:nvSpPr>
        <p:spPr>
          <a:xfrm>
            <a:off x="0" y="0"/>
            <a:ext cx="12192001" cy="2707695"/>
          </a:xfrm>
          <a:ln>
            <a:noFill/>
          </a:ln>
          <a:effectLst/>
        </p:spPr>
        <p:txBody>
          <a:bodyPr>
            <a:normAutofit fontScale="90000"/>
          </a:bodyPr>
          <a:lstStyle/>
          <a:p>
            <a:pPr marL="182880" indent="0" algn="ctr">
              <a:lnSpc>
                <a:spcPct val="115000"/>
              </a:lnSpc>
              <a:spcAft>
                <a:spcPts val="600"/>
              </a:spcAft>
              <a:buNone/>
            </a:pPr>
            <a:r>
              <a:rPr lang="en-IN" sz="13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||JAI SRI GURUDEV||</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4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ADICHUNCHANAGIRI UNIVERSITY</a:t>
            </a:r>
            <a:br>
              <a:rPr lang="en-IN" sz="24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br>
            <a:r>
              <a:rPr lang="en-IN" sz="24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Faculty of Engineering, Management and Technology</a:t>
            </a:r>
            <a:br>
              <a:rPr lang="en-IN" sz="3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3600" b="1" dirty="0">
                <a:solidFill>
                  <a:srgbClr val="833C0B"/>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BGS INSTITUTE OF TECHNOLOGY</a:t>
            </a:r>
            <a:br>
              <a:rPr lang="en-IN" sz="36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3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BG Nagara – 571448, Nagamangala Taluk,  Mandya District, Karnataka (INDIA)</a:t>
            </a:r>
            <a:r>
              <a:rPr lang="en-US" altLang="en-IN" sz="1300" dirty="0">
                <a:effectLst/>
                <a:latin typeface="Times New Roman" panose="02020603050405020304" pitchFamily="18" charset="0"/>
                <a:cs typeface="Times New Roman" panose="02020603050405020304" pitchFamily="18" charset="0"/>
              </a:rPr>
              <a:t>   </a:t>
            </a:r>
            <a:br>
              <a:rPr lang="en-US" altLang="en-IN" sz="1300" dirty="0">
                <a:effectLst/>
                <a:latin typeface="Times New Roman" panose="02020603050405020304" pitchFamily="18" charset="0"/>
                <a:cs typeface="Times New Roman" panose="02020603050405020304" pitchFamily="18" charset="0"/>
              </a:rPr>
            </a:br>
            <a:br>
              <a:rPr lang="en-US" altLang="en-IN" sz="1800" dirty="0">
                <a:effectLst/>
                <a:latin typeface="Times New Roman" panose="02020603050405020304" pitchFamily="18" charset="0"/>
                <a:cs typeface="Times New Roman" panose="02020603050405020304" pitchFamily="18" charset="0"/>
              </a:rPr>
            </a:br>
            <a:r>
              <a:rPr lang="en-IN" sz="2000" b="1" dirty="0">
                <a:solidFill>
                  <a:srgbClr val="0070C0"/>
                </a:solidFill>
                <a:latin typeface="Times New Roman" panose="02020603050405020304" pitchFamily="18" charset="0"/>
                <a:cs typeface="Times New Roman" panose="02020603050405020304" pitchFamily="18" charset="0"/>
                <a:sym typeface="+mn-ea"/>
              </a:rPr>
              <a:t>Department of Information Science And Engineering</a:t>
            </a:r>
            <a:br>
              <a:rPr lang="en-US" altLang="en-IN" sz="2000" dirty="0">
                <a:effectLst/>
                <a:latin typeface="Times New Roman" panose="02020603050405020304" pitchFamily="18" charset="0"/>
                <a:ea typeface="Batang" panose="02030600000101010101" pitchFamily="18" charset="-127"/>
                <a:cs typeface="Times New Roman" panose="02020603050405020304" pitchFamily="18" charset="0"/>
              </a:rPr>
            </a:br>
            <a:endParaRPr lang="en-IN" sz="2000" dirty="0">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BEBA8EAE-BF5A-486C-A8C5-ECC9F3942E4B}">
                <a14:imgProps xmlns:a14="http://schemas.microsoft.com/office/drawing/2010/main">
                  <a14:imgLayer r:embed="rId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73611" y="474011"/>
            <a:ext cx="2323404" cy="1964804"/>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108531" y="361537"/>
            <a:ext cx="1775308" cy="1736204"/>
          </a:xfrm>
          <a:prstGeom prst="rect">
            <a:avLst/>
          </a:prstGeom>
        </p:spPr>
      </p:pic>
      <p:sp>
        <p:nvSpPr>
          <p:cNvPr id="8" name="TextBox 7"/>
          <p:cNvSpPr txBox="1"/>
          <p:nvPr/>
        </p:nvSpPr>
        <p:spPr>
          <a:xfrm>
            <a:off x="4667672" y="4839430"/>
            <a:ext cx="3817462" cy="1814830"/>
          </a:xfrm>
          <a:prstGeom prst="rect">
            <a:avLst/>
          </a:prstGeom>
          <a:no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100" b="0"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US" sz="2400" b="1" dirty="0">
                <a:ln>
                  <a:noFill/>
                </a:ln>
                <a:solidFill>
                  <a:srgbClr val="C00000"/>
                </a:solidFill>
                <a:latin typeface="Times New Roman" panose="02020603050405020304" pitchFamily="18" charset="0"/>
                <a:cs typeface="Times New Roman" panose="02020603050405020304" pitchFamily="18" charset="0"/>
                <a:sym typeface="+mn-ea"/>
              </a:rPr>
              <a:t>Submitted by:</a:t>
            </a:r>
            <a:r>
              <a:rPr kumimoji="0" lang="en-US" altLang="en-US" sz="2400" b="1" i="0" u="none" strike="noStrike" cap="none" normalizeH="0" baseline="0" dirty="0">
                <a:ln>
                  <a:noFill/>
                </a:ln>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altLang="en-US" sz="2400" b="1" dirty="0">
              <a:solidFill>
                <a:srgbClr val="C00000"/>
              </a:solidFill>
              <a:latin typeface="Times New Roman" panose="02020603050405020304" pitchFamily="18" charset="0"/>
              <a:cs typeface="Times New Roman" panose="02020603050405020304" pitchFamily="18" charset="0"/>
            </a:endParaRPr>
          </a:p>
          <a:p>
            <a:pPr marL="87630" marR="0" lvl="0" defTabSz="914400" rtl="0" eaLnBrk="0" fontAlgn="base" latinLnBrk="0" hangingPunct="0">
              <a:lnSpc>
                <a:spcPct val="100000"/>
              </a:lnSpc>
              <a:spcBef>
                <a:spcPct val="0"/>
              </a:spcBef>
              <a:spcAft>
                <a:spcPct val="0"/>
              </a:spcAft>
              <a:buClrTx/>
              <a:buSzTx/>
              <a:buFontTx/>
              <a:buNone/>
            </a:pPr>
            <a:r>
              <a:rPr kumimoji="0" lang="en-IN" altLang="en-US" sz="2400" b="1" i="0" u="none" strike="noStrike" cap="none" normalizeH="0" dirty="0">
                <a:ln>
                  <a:noFill/>
                </a:ln>
                <a:effectLst/>
                <a:latin typeface="Times New Roman" panose="02020603050405020304" pitchFamily="18" charset="0"/>
                <a:cs typeface="Times New Roman" panose="02020603050405020304" pitchFamily="18" charset="0"/>
              </a:rPr>
              <a:t>Puneeth go</a:t>
            </a:r>
            <a:r>
              <a:rPr kumimoji="0" lang="en-IN" altLang="en-US" sz="2400" b="1" i="0" u="none" strike="noStrike" cap="none" normalizeH="0" dirty="0">
                <a:ln>
                  <a:noFill/>
                </a:ln>
                <a:effectLst/>
                <a:latin typeface="Times New Roman" panose="02020603050405020304" pitchFamily="18" charset="0"/>
                <a:cs typeface="Times New Roman" panose="02020603050405020304" pitchFamily="18" charset="0"/>
              </a:rPr>
              <a:t>wda Y S</a:t>
            </a:r>
            <a:endParaRPr kumimoji="0" lang="en-US" altLang="en-US" sz="2400" b="1" i="0" u="none" strike="noStrike" cap="none" normalizeH="0" dirty="0">
              <a:ln>
                <a:noFill/>
              </a:ln>
              <a:effectLst/>
              <a:latin typeface="Times New Roman" panose="02020603050405020304" pitchFamily="18" charset="0"/>
              <a:cs typeface="Times New Roman" panose="02020603050405020304" pitchFamily="18" charset="0"/>
            </a:endParaRPr>
          </a:p>
          <a:p>
            <a:pPr marL="87630" marR="0" lvl="0" defTabSz="914400" rtl="0" eaLnBrk="0" fontAlgn="base" latinLnBrk="0" hangingPunct="0">
              <a:lnSpc>
                <a:spcPct val="100000"/>
              </a:lnSpc>
              <a:spcBef>
                <a:spcPct val="0"/>
              </a:spcBef>
              <a:spcAft>
                <a:spcPct val="0"/>
              </a:spcAft>
              <a:buClrTx/>
              <a:buSzTx/>
              <a:buFontTx/>
              <a:buNone/>
            </a:pPr>
            <a:r>
              <a:rPr lang="en-US" altLang="en-US" sz="2000" baseline="0" dirty="0">
                <a:latin typeface="Times New Roman" panose="02020603050405020304" pitchFamily="18" charset="0"/>
                <a:cs typeface="Times New Roman" panose="02020603050405020304" pitchFamily="18" charset="0"/>
              </a:rPr>
              <a:t>21</a:t>
            </a:r>
            <a:r>
              <a:rPr lang="en-IN" altLang="en-US" sz="2000" baseline="0" dirty="0">
                <a:latin typeface="Times New Roman" panose="02020603050405020304" pitchFamily="18" charset="0"/>
                <a:cs typeface="Times New Roman" panose="02020603050405020304" pitchFamily="18" charset="0"/>
              </a:rPr>
              <a:t>ISE041</a:t>
            </a:r>
            <a:endParaRPr lang="en-US" altLang="en-US" sz="2000" dirty="0">
              <a:latin typeface="Times New Roman" panose="02020603050405020304" pitchFamily="18" charset="0"/>
              <a:cs typeface="Times New Roman" panose="02020603050405020304" pitchFamily="18" charset="0"/>
            </a:endParaRPr>
          </a:p>
          <a:p>
            <a:pPr marL="87630" marR="0" lvl="0" defTabSz="914400" rtl="0" eaLnBrk="0" fontAlgn="base" latinLnBrk="0" hangingPunct="0">
              <a:lnSpc>
                <a:spcPct val="100000"/>
              </a:lnSpc>
              <a:spcBef>
                <a:spcPct val="0"/>
              </a:spcBef>
              <a:spcAft>
                <a:spcPct val="0"/>
              </a:spcAft>
              <a:buClrTx/>
              <a:buSzTx/>
              <a:buFontTx/>
              <a:buNone/>
            </a:pP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8</a:t>
            </a:r>
            <a:r>
              <a:rPr kumimoji="0" lang="en-US" altLang="en-US" sz="2000" i="0" u="none" strike="noStrike" cap="none" normalizeH="0" baseline="30000" dirty="0">
                <a:ln>
                  <a:noFill/>
                </a:ln>
                <a:effectLst/>
                <a:latin typeface="Times New Roman" panose="02020603050405020304" pitchFamily="18" charset="0"/>
                <a:cs typeface="Times New Roman" panose="02020603050405020304" pitchFamily="18" charset="0"/>
              </a:rPr>
              <a:t>th</a:t>
            </a:r>
            <a:r>
              <a:rPr kumimoji="0" lang="en-US" altLang="en-US" sz="2000" i="0" u="none" strike="noStrike" cap="none" normalizeH="0" dirty="0">
                <a:ln>
                  <a:noFill/>
                </a:ln>
                <a:effectLst/>
                <a:latin typeface="Times New Roman" panose="02020603050405020304" pitchFamily="18" charset="0"/>
                <a:cs typeface="Times New Roman" panose="02020603050405020304" pitchFamily="18" charset="0"/>
              </a:rPr>
              <a:t> SEM </a:t>
            </a:r>
            <a:r>
              <a:rPr kumimoji="0" lang="en-IN" altLang="en-US" sz="2000" i="0" u="none" strike="noStrike" cap="none" normalizeH="0" dirty="0">
                <a:ln>
                  <a:noFill/>
                </a:ln>
                <a:effectLst/>
                <a:latin typeface="Times New Roman" panose="02020603050405020304" pitchFamily="18" charset="0"/>
                <a:cs typeface="Times New Roman" panose="02020603050405020304" pitchFamily="18" charset="0"/>
              </a:rPr>
              <a:t>ISE</a:t>
            </a:r>
            <a:endPar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sz="2400" b="1" dirty="0"/>
          </a:p>
        </p:txBody>
      </p:sp>
      <p:sp>
        <p:nvSpPr>
          <p:cNvPr id="9" name="TextBox 8"/>
          <p:cNvSpPr txBox="1"/>
          <p:nvPr/>
        </p:nvSpPr>
        <p:spPr>
          <a:xfrm>
            <a:off x="124" y="4839430"/>
            <a:ext cx="4124778" cy="1814830"/>
          </a:xfrm>
          <a:prstGeom prst="rect">
            <a:avLst/>
          </a:prstGeom>
          <a:noFill/>
        </p:spPr>
        <p:txBody>
          <a:bodyPr wrap="square" rtlCol="0">
            <a:spAutoFit/>
          </a:bodyPr>
          <a:lstStyle/>
          <a:p>
            <a:pPr marR="0" lvl="0" defTabSz="914400" rtl="0" eaLnBrk="0" fontAlgn="base" latinLnBrk="0" hangingPunct="0">
              <a:lnSpc>
                <a:spcPct val="100000"/>
              </a:lnSpc>
              <a:spcBef>
                <a:spcPct val="0"/>
              </a:spcBef>
              <a:spcAft>
                <a:spcPct val="0"/>
              </a:spcAft>
              <a:buClrTx/>
              <a:buSzTx/>
              <a:buFontTx/>
              <a:buNone/>
            </a:pPr>
            <a:r>
              <a:rPr lang="en-US" altLang="ko-KR" sz="2400" b="1" dirty="0">
                <a:ln>
                  <a:noFill/>
                </a:ln>
                <a:solidFill>
                  <a:srgbClr val="C00000"/>
                </a:solidFill>
                <a:latin typeface="Times New Roman" panose="02020603050405020304" pitchFamily="18" charset="0"/>
                <a:ea typeface="Batang" panose="02030600000101010101" pitchFamily="18" charset="-127"/>
                <a:cs typeface="Times New Roman" panose="02020603050405020304" pitchFamily="18" charset="0"/>
                <a:sym typeface="+mn-ea"/>
              </a:rPr>
              <a:t>Under the guidance of:</a:t>
            </a:r>
            <a:endParaRPr lang="en-US" altLang="ko-KR" sz="2400" b="1" dirty="0">
              <a:ln>
                <a:noFill/>
              </a:ln>
              <a:solidFill>
                <a:srgbClr val="C00000"/>
              </a:solidFill>
              <a:latin typeface="Times New Roman" panose="02020603050405020304" pitchFamily="18" charset="0"/>
              <a:ea typeface="Batang" panose="02030600000101010101" pitchFamily="18" charset="-127"/>
              <a:cs typeface="Times New Roman" panose="02020603050405020304" pitchFamily="18" charset="0"/>
              <a:sym typeface="+mn-ea"/>
            </a:endParaRPr>
          </a:p>
          <a:p>
            <a:pPr lvl="0" eaLnBrk="0" fontAlgn="base" hangingPunct="0">
              <a:spcBef>
                <a:spcPct val="0"/>
              </a:spcBef>
              <a:spcAft>
                <a:spcPct val="0"/>
              </a:spcAft>
            </a:pPr>
            <a:r>
              <a:rPr lang="en-US" sz="2400" b="1"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sym typeface="+mn-ea"/>
              </a:rPr>
              <a:t>Mr.</a:t>
            </a:r>
            <a:r>
              <a:rPr lang="en-IN" altLang="en-US" sz="2400" b="1"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sym typeface="+mn-ea"/>
              </a:rPr>
              <a:t> </a:t>
            </a:r>
            <a:r>
              <a:rPr lang="en-US" sz="2400" b="1" dirty="0">
                <a:solidFill>
                  <a:schemeClr val="tx1"/>
                </a:solidFill>
                <a:latin typeface="Times New Roman" panose="02020603050405020304" pitchFamily="18" charset="0"/>
                <a:ea typeface="Bookman Old Style" panose="02050604050505020204" pitchFamily="18" charset="0"/>
                <a:cs typeface="Times New Roman" panose="02020603050405020304" pitchFamily="18" charset="0"/>
                <a:sym typeface="+mn-ea"/>
              </a:rPr>
              <a:t>Sridhara N</a:t>
            </a:r>
            <a:endParaRPr lang="en-US" altLang="ko-KR" sz="2400" b="1" baseline="-25000" dirty="0">
              <a:solidFill>
                <a:schemeClr val="tx1"/>
              </a:solidFill>
              <a:latin typeface="Times New Roman" panose="02020603050405020304" pitchFamily="18" charset="0"/>
              <a:ea typeface="Batang" panose="02030600000101010101" pitchFamily="18" charset="-127"/>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Tx/>
              <a:buNone/>
            </a:pPr>
            <a:r>
              <a:rPr lang="en-US" altLang="ko-KR" sz="2000" dirty="0">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sym typeface="+mn-ea"/>
              </a:rPr>
              <a:t>Assistant Professor, Dept. of </a:t>
            </a:r>
            <a:r>
              <a:rPr lang="en-IN" altLang="en-US" sz="2000" dirty="0">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sym typeface="+mn-ea"/>
              </a:rPr>
              <a:t>ISE</a:t>
            </a:r>
            <a:r>
              <a:rPr lang="en-US" altLang="ko-KR" sz="2000" dirty="0">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sym typeface="+mn-ea"/>
              </a:rPr>
              <a:t>,</a:t>
            </a:r>
            <a:endParaRPr lang="en-US" altLang="ko-KR" sz="2000" dirty="0">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Tx/>
              <a:buNone/>
            </a:pPr>
            <a:r>
              <a:rPr lang="en-US" altLang="ko-KR" sz="2000" dirty="0">
                <a:ln>
                  <a:noFill/>
                </a:ln>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sym typeface="+mn-ea"/>
              </a:rPr>
              <a:t>BGSIT, BG Nagar, Mand</a:t>
            </a:r>
            <a:r>
              <a:rPr lang="en-US" altLang="ko-KR" sz="2000" dirty="0">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sym typeface="+mn-ea"/>
              </a:rPr>
              <a:t>ya</a:t>
            </a:r>
            <a:endParaRPr kumimoji="0" lang="en-US" altLang="ko-KR" sz="2000" b="0" i="0" u="none" strike="noStrike" cap="none" normalizeH="0" baseline="0" dirty="0">
              <a:ln>
                <a:noFill/>
              </a:ln>
              <a:solidFill>
                <a:schemeClr val="tx2">
                  <a:lumMod val="50000"/>
                </a:schemeClr>
              </a:solidFill>
              <a:latin typeface="Times New Roman" panose="02020603050405020304" pitchFamily="18" charset="0"/>
              <a:ea typeface="Batang" panose="02030600000101010101" pitchFamily="18" charset="-127"/>
              <a:cs typeface="Times New Roman" panose="02020603050405020304" pitchFamily="18" charset="0"/>
            </a:endParaRPr>
          </a:p>
          <a:p>
            <a:endParaRPr lang="en-IN" sz="2400" dirty="0"/>
          </a:p>
        </p:txBody>
      </p:sp>
      <p:sp>
        <p:nvSpPr>
          <p:cNvPr id="3" name="TextBox 2"/>
          <p:cNvSpPr txBox="1"/>
          <p:nvPr/>
        </p:nvSpPr>
        <p:spPr>
          <a:xfrm>
            <a:off x="8220117" y="4839241"/>
            <a:ext cx="3971925" cy="1906905"/>
          </a:xfrm>
          <a:prstGeom prst="rect">
            <a:avLst/>
          </a:prstGeom>
          <a:noFill/>
        </p:spPr>
        <p:txBody>
          <a:bodyPr wrap="square" rtlCol="0">
            <a:spAutoFit/>
          </a:bodyPr>
          <a:p>
            <a:pPr algn="ct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Coordinator :</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20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Mr. </a:t>
            </a:r>
            <a:r>
              <a:rPr lang="en-IN" sz="20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YOGAPRAKSH M G</a:t>
            </a:r>
            <a:r>
              <a:rPr lang="en-US" sz="20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0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indent="457200" algn="ctr" defTabSz="914400" eaLnBrk="0" fontAlgn="base" hangingPunct="0">
              <a:spcBef>
                <a:spcPct val="0"/>
              </a:spcBef>
              <a:spcAft>
                <a:spcPct val="0"/>
              </a:spcAft>
            </a:pPr>
            <a:r>
              <a:rPr lang="en-US" altLang="ko-KR" sz="2000" dirty="0">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Asst. Professor, Dept. of IS&amp;E,</a:t>
            </a:r>
            <a:endParaRPr lang="en-US" altLang="ko-KR" sz="2000" dirty="0">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endParaRPr>
          </a:p>
          <a:p>
            <a:pPr lvl="0" indent="457200" algn="ctr" defTabSz="914400" eaLnBrk="0" fontAlgn="base" hangingPunct="0">
              <a:spcBef>
                <a:spcPct val="0"/>
              </a:spcBef>
              <a:spcAft>
                <a:spcPct val="0"/>
              </a:spcAft>
            </a:pPr>
            <a:r>
              <a:rPr lang="en-US" altLang="ko-KR" sz="2000" dirty="0">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 BGSIT, BG </a:t>
            </a:r>
            <a:r>
              <a:rPr lang="en-US" altLang="ko-KR" sz="2000" dirty="0" err="1">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Nagara</a:t>
            </a:r>
            <a:r>
              <a:rPr lang="en-US" altLang="ko-KR" sz="2000" dirty="0">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 </a:t>
            </a:r>
            <a:r>
              <a:rPr lang="en-US" altLang="ko-KR" sz="2000" dirty="0" err="1">
                <a:solidFill>
                  <a:schemeClr val="tx2">
                    <a:lumMod val="50000"/>
                  </a:schemeClr>
                </a:solidFill>
                <a:effectLst>
                  <a:outerShdw blurRad="38100" dist="38100" dir="2700000" algn="tl">
                    <a:schemeClr val="accent1">
                      <a:lumMod val="75000"/>
                      <a:alpha val="43000"/>
                    </a:schemeClr>
                  </a:outerShdw>
                </a:effectLst>
                <a:latin typeface="Times New Roman" panose="02020603050405020304" pitchFamily="18" charset="0"/>
                <a:ea typeface="Batang" panose="02030600000101010101" pitchFamily="18" charset="-127"/>
                <a:cs typeface="Times New Roman" panose="02020603050405020304" pitchFamily="18" charset="0"/>
                <a:sym typeface="+mn-ea"/>
              </a:rPr>
              <a:t>Mandya</a:t>
            </a:r>
            <a:endParaRPr lang="en-US" altLang="ko-KR" sz="2400" dirty="0">
              <a:solidFill>
                <a:schemeClr val="tx2">
                  <a:lumMod val="50000"/>
                </a:schemeClr>
              </a:solidFill>
              <a:latin typeface="Times New Roman" panose="02020603050405020304" pitchFamily="18" charset="0"/>
              <a:cs typeface="Times New Roman" panose="02020603050405020304" pitchFamily="18" charset="0"/>
            </a:endParaRPr>
          </a:p>
          <a:p>
            <a:pPr algn="ctr"/>
            <a:endParaRPr lang="en-US" sz="2000" b="1" dirty="0">
              <a:solidFill>
                <a:schemeClr val="tx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b="1"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solidFill>
                  <a:schemeClr val="accent1"/>
                </a:solidFill>
                <a:latin typeface="Times New Roman" panose="02020603050405020304" pitchFamily="18" charset="0"/>
                <a:cs typeface="Times New Roman" panose="02020603050405020304" pitchFamily="18" charset="0"/>
                <a:sym typeface="+mn-ea"/>
              </a:rPr>
              <a:t>SNAPSHOTS</a:t>
            </a:r>
            <a:endParaRPr lang="en-US" dirty="0">
              <a:solidFill>
                <a:schemeClr val="accent1"/>
              </a:solidFill>
              <a:latin typeface="Times New Roman" panose="02020603050405020304" pitchFamily="18" charset="0"/>
              <a:cs typeface="Times New Roman" panose="02020603050405020304" pitchFamily="18" charset="0"/>
              <a:sym typeface="+mn-ea"/>
            </a:endParaRPr>
          </a:p>
        </p:txBody>
      </p:sp>
      <p:pic>
        <p:nvPicPr>
          <p:cNvPr id="4" name="Content Placeholder 3"/>
          <p:cNvPicPr>
            <a:picLocks noChangeAspect="1"/>
          </p:cNvPicPr>
          <p:nvPr>
            <p:ph idx="1"/>
          </p:nvPr>
        </p:nvPicPr>
        <p:blipFill>
          <a:blip r:embed="rId1"/>
          <a:stretch>
            <a:fillRect/>
          </a:stretch>
        </p:blipFill>
        <p:spPr>
          <a:xfrm>
            <a:off x="677545" y="1444625"/>
            <a:ext cx="8369300" cy="3782060"/>
          </a:xfrm>
          <a:prstGeom prst="rect">
            <a:avLst/>
          </a:prstGeom>
        </p:spPr>
      </p:pic>
      <p:sp>
        <p:nvSpPr>
          <p:cNvPr id="8" name="object 8"/>
          <p:cNvSpPr txBox="1"/>
          <p:nvPr/>
        </p:nvSpPr>
        <p:spPr>
          <a:xfrm>
            <a:off x="677545" y="5545455"/>
            <a:ext cx="8369300" cy="1057910"/>
          </a:xfrm>
          <a:prstGeom prst="rect">
            <a:avLst/>
          </a:prstGeom>
        </p:spPr>
        <p:txBody>
          <a:bodyPr vert="horz" wrap="square" lIns="0" tIns="12065" rIns="0" bIns="0" rtlCol="0">
            <a:spAutoFit/>
          </a:bodyPr>
          <a:p>
            <a:pPr marL="129540" algn="l">
              <a:lnSpc>
                <a:spcPct val="100000"/>
              </a:lnSpc>
              <a:spcBef>
                <a:spcPts val="95"/>
              </a:spcBef>
            </a:pPr>
            <a:r>
              <a:rPr lang="en-US" sz="1600" b="1" dirty="0">
                <a:latin typeface="Trebuchet MS (Body)" charset="0"/>
                <a:cs typeface="Trebuchet MS (Body)" charset="0"/>
              </a:rPr>
              <a:t>                                                </a:t>
            </a:r>
            <a:r>
              <a:rPr sz="1600" b="1" dirty="0">
                <a:latin typeface="Trebuchet MS (Body)" charset="0"/>
                <a:cs typeface="Trebuchet MS (Body)" charset="0"/>
              </a:rPr>
              <a:t>Fig:</a:t>
            </a:r>
            <a:r>
              <a:rPr lang="en-IN" altLang="en-US" sz="1600" b="1" spc="-10" dirty="0">
                <a:latin typeface="Trebuchet MS (Body)" charset="0"/>
                <a:cs typeface="Trebuchet MS (Body)" charset="0"/>
              </a:rPr>
              <a:t>User interface</a:t>
            </a:r>
            <a:endParaRPr sz="1600">
              <a:latin typeface="Trebuchet MS (Body)" charset="0"/>
              <a:cs typeface="Trebuchet MS (Body)" charset="0"/>
            </a:endParaRPr>
          </a:p>
          <a:p>
            <a:pPr marL="12700" marR="5080" algn="l">
              <a:lnSpc>
                <a:spcPct val="143000"/>
              </a:lnSpc>
              <a:spcBef>
                <a:spcPts val="750"/>
              </a:spcBef>
            </a:pPr>
            <a:r>
              <a:rPr lang="en-US" altLang="en-US" sz="1600">
                <a:latin typeface="Trebuchet MS (Body)" charset="0"/>
                <a:cs typeface="Trebuchet MS (Body)" charset="0"/>
              </a:rPr>
              <a:t>healthcare application for predicting patient</a:t>
            </a:r>
            <a:r>
              <a:rPr lang="en-IN" altLang="en-US" sz="1600">
                <a:latin typeface="Trebuchet MS (Body)" charset="0"/>
                <a:cs typeface="Trebuchet MS (Body)" charset="0"/>
              </a:rPr>
              <a:t> health </a:t>
            </a:r>
            <a:r>
              <a:rPr lang="en-US" altLang="en-US" sz="1600">
                <a:latin typeface="Trebuchet MS (Body)" charset="0"/>
                <a:cs typeface="Trebuchet MS (Body)" charset="0"/>
              </a:rPr>
              <a:t>based on various medical parameters like age, gender, blood pressure, heart rate, ECG rate, Users input these values</a:t>
            </a:r>
            <a:endParaRPr lang="en-US" altLang="en-US" sz="1600">
              <a:latin typeface="Trebuchet MS (Body)" charset="0"/>
              <a:cs typeface="Trebuchet MS (Body)"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Times New Roman" panose="02020603050405020304" pitchFamily="18" charset="0"/>
                <a:cs typeface="Times New Roman" panose="02020603050405020304" pitchFamily="18" charset="0"/>
                <a:sym typeface="+mn-ea"/>
              </a:rPr>
              <a:t>SNAPSHOTS</a:t>
            </a:r>
            <a:endParaRPr lang="en-US"/>
          </a:p>
        </p:txBody>
      </p:sp>
      <p:pic>
        <p:nvPicPr>
          <p:cNvPr id="4" name="Picture 3" descr="input"/>
          <p:cNvPicPr>
            <a:picLocks noChangeAspect="1"/>
          </p:cNvPicPr>
          <p:nvPr/>
        </p:nvPicPr>
        <p:blipFill>
          <a:blip r:embed="rId1"/>
          <a:stretch>
            <a:fillRect/>
          </a:stretch>
        </p:blipFill>
        <p:spPr>
          <a:xfrm>
            <a:off x="677545" y="1449705"/>
            <a:ext cx="8342630" cy="3594735"/>
          </a:xfrm>
          <a:prstGeom prst="rect">
            <a:avLst/>
          </a:prstGeom>
        </p:spPr>
      </p:pic>
      <p:sp>
        <p:nvSpPr>
          <p:cNvPr id="5" name="object 9"/>
          <p:cNvSpPr txBox="1"/>
          <p:nvPr/>
        </p:nvSpPr>
        <p:spPr>
          <a:xfrm>
            <a:off x="677545" y="5266690"/>
            <a:ext cx="8831580" cy="1255395"/>
          </a:xfrm>
          <a:prstGeom prst="rect">
            <a:avLst/>
          </a:prstGeom>
        </p:spPr>
        <p:txBody>
          <a:bodyPr vert="horz" wrap="square" lIns="0" tIns="12065" rIns="0" bIns="0" rtlCol="0">
            <a:noAutofit/>
          </a:bodyPr>
          <a:p>
            <a:pPr marL="46990" algn="ctr">
              <a:lnSpc>
                <a:spcPct val="100000"/>
              </a:lnSpc>
              <a:spcBef>
                <a:spcPts val="95"/>
              </a:spcBef>
            </a:pPr>
            <a:r>
              <a:rPr sz="1600" b="1" dirty="0">
                <a:latin typeface="Times New Roman" panose="02020603050405020304"/>
                <a:cs typeface="Times New Roman" panose="02020603050405020304"/>
              </a:rPr>
              <a:t>Fig:</a:t>
            </a:r>
            <a:r>
              <a:rPr sz="1600" b="1" spc="-50" dirty="0">
                <a:latin typeface="Times New Roman" panose="02020603050405020304"/>
                <a:cs typeface="Times New Roman" panose="02020603050405020304"/>
              </a:rPr>
              <a:t> </a:t>
            </a:r>
            <a:r>
              <a:rPr lang="en-IN" altLang="en-US" sz="1600" b="1" dirty="0">
                <a:latin typeface="Times New Roman" panose="02020603050405020304"/>
                <a:cs typeface="Times New Roman" panose="02020603050405020304"/>
              </a:rPr>
              <a:t>Prediction interface normal</a:t>
            </a:r>
            <a:endParaRPr sz="1600">
              <a:latin typeface="Times New Roman" panose="02020603050405020304"/>
              <a:cs typeface="Times New Roman" panose="02020603050405020304"/>
            </a:endParaRPr>
          </a:p>
          <a:p>
            <a:pPr>
              <a:lnSpc>
                <a:spcPct val="100000"/>
              </a:lnSpc>
              <a:spcBef>
                <a:spcPts val="135"/>
              </a:spcBef>
            </a:pPr>
            <a:endParaRPr sz="1600">
              <a:latin typeface="Times New Roman" panose="02020603050405020304"/>
              <a:cs typeface="Times New Roman" panose="02020603050405020304"/>
            </a:endParaRPr>
          </a:p>
          <a:p>
            <a:pPr marL="12700" marR="5080" indent="214630">
              <a:lnSpc>
                <a:spcPct val="143000"/>
              </a:lnSpc>
              <a:spcBef>
                <a:spcPts val="5"/>
              </a:spcBef>
            </a:pPr>
            <a:r>
              <a:rPr lang="en-US" altLang="en-US" sz="1600">
                <a:latin typeface="Trebuchet MS (Body)" charset="0"/>
                <a:cs typeface="Trebuchet MS (Body)" charset="0"/>
              </a:rPr>
              <a:t>This prediction interface collects a patient's vital signs and symptoms to assess their health status. After inputting the details and clicking "predict," it provides a result—like "NORMAL"—indicating the patient's current health condition.</a:t>
            </a:r>
            <a:endParaRPr lang="en-US" altLang="en-US" sz="1600">
              <a:latin typeface="Trebuchet MS (Body)" charset="0"/>
              <a:cs typeface="Trebuchet MS (Body)"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a:xfrm>
            <a:off x="677334" y="2021524"/>
            <a:ext cx="8596668" cy="3880773"/>
          </a:xfrm>
        </p:spPr>
        <p:txBody>
          <a:bodyPr>
            <a:normAutofit fontScale="90000" lnSpcReduction="20000"/>
          </a:bodyPr>
          <a:lstStyle/>
          <a:p>
            <a:pPr algn="just">
              <a:lnSpc>
                <a:spcPct val="150000"/>
              </a:lnSpc>
            </a:pPr>
            <a:r>
              <a:rPr lang="en-US" altLang="en-US" dirty="0"/>
              <a:t>Machine learning has strong potential for predicting general health conditions in patients.</a:t>
            </a:r>
            <a:endParaRPr lang="en-US" altLang="en-US" dirty="0"/>
          </a:p>
          <a:p>
            <a:pPr algn="just">
              <a:lnSpc>
                <a:spcPct val="150000"/>
              </a:lnSpc>
            </a:pPr>
            <a:r>
              <a:rPr lang="en-US" altLang="en-US" dirty="0"/>
              <a:t>Future models will use multiple data sources (e.g., wearables, medical records, test results) to improve accuracy.</a:t>
            </a:r>
            <a:endParaRPr lang="en-US" altLang="en-US" dirty="0"/>
          </a:p>
          <a:p>
            <a:pPr algn="just">
              <a:lnSpc>
                <a:spcPct val="150000"/>
              </a:lnSpc>
            </a:pPr>
            <a:r>
              <a:rPr lang="en-US" altLang="en-US" dirty="0"/>
              <a:t>Feature selection, data preparation, and algorithm optimization will further enhance prediction quality.</a:t>
            </a:r>
            <a:endParaRPr lang="en-US" altLang="en-US" dirty="0"/>
          </a:p>
          <a:p>
            <a:pPr algn="just">
              <a:lnSpc>
                <a:spcPct val="150000"/>
              </a:lnSpc>
            </a:pPr>
            <a:r>
              <a:rPr lang="en-US" altLang="en-US" dirty="0"/>
              <a:t>Predictive modeling can be extended to specific diseases like diabetes, heart problems, etc.</a:t>
            </a:r>
            <a:endParaRPr lang="en-US" altLang="en-US" dirty="0"/>
          </a:p>
          <a:p>
            <a:pPr algn="just">
              <a:lnSpc>
                <a:spcPct val="150000"/>
              </a:lnSpc>
            </a:pPr>
            <a:r>
              <a:rPr lang="en-US" altLang="en-US" dirty="0"/>
              <a:t>Overall, ML-based health systems can enable early detection, preventive care, and better healthcare outcomes.</a:t>
            </a:r>
            <a:endParaRPr lang="en-US" altLang="en-US" dirty="0"/>
          </a:p>
          <a:p>
            <a:pPr marL="0" indent="0" algn="just">
              <a:lnSpc>
                <a:spcPct val="150000"/>
              </a:lnSpc>
              <a:buNone/>
            </a:pPr>
            <a:endParaRPr lang="en-US" altLang="en-US" dirty="0"/>
          </a:p>
          <a:p>
            <a:pPr marL="0" indent="0" algn="just">
              <a:lnSpc>
                <a:spcPct val="150000"/>
              </a:lnSpc>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IN" dirty="0"/>
          </a:p>
        </p:txBody>
      </p:sp>
      <p:sp>
        <p:nvSpPr>
          <p:cNvPr id="3" name="Content Placeholder 2"/>
          <p:cNvSpPr>
            <a:spLocks noGrp="1"/>
          </p:cNvSpPr>
          <p:nvPr>
            <p:ph idx="1"/>
          </p:nvPr>
        </p:nvSpPr>
        <p:spPr>
          <a:xfrm>
            <a:off x="677545" y="1350010"/>
            <a:ext cx="8596630" cy="4563745"/>
          </a:xfrm>
        </p:spPr>
        <p:txBody>
          <a:bodyPr>
            <a:noAutofit/>
          </a:bodyPr>
          <a:lstStyle/>
          <a:p>
            <a:pPr marL="0" indent="0" algn="just">
              <a:buNone/>
            </a:pPr>
            <a:r>
              <a:rPr lang="en-US" altLang="en-US" sz="1700" b="1" i="0" dirty="0">
                <a:solidFill>
                  <a:srgbClr val="333333"/>
                </a:solidFill>
                <a:effectLst/>
                <a:latin typeface="Trebuchet MS (Body)" charset="0"/>
                <a:cs typeface="Trebuchet MS (Body)" charset="0"/>
              </a:rPr>
              <a:t>[1].Alvee Rahman Department ,Tahsinur Rahman and Nawab Haider Ghani ,”Iot Based Patient Monitoring System using ECG Sensor” in 2019 International Conference on Robotic,Electrical and Signal Processing Techniques(ICREST-2019).</a:t>
            </a:r>
            <a:endParaRPr lang="en-US" altLang="en-US" sz="1700" b="1" i="0" dirty="0">
              <a:solidFill>
                <a:srgbClr val="333333"/>
              </a:solidFill>
              <a:effectLst/>
              <a:latin typeface="Trebuchet MS (Body)" charset="0"/>
              <a:cs typeface="Trebuchet MS (Body)" charset="0"/>
            </a:endParaRPr>
          </a:p>
          <a:p>
            <a:pPr marL="0" indent="0" algn="just">
              <a:buNone/>
            </a:pPr>
            <a:r>
              <a:rPr lang="en-US" altLang="en-US" sz="1700" b="1" i="0" dirty="0">
                <a:solidFill>
                  <a:srgbClr val="333333"/>
                </a:solidFill>
                <a:effectLst/>
                <a:latin typeface="Trebuchet MS (Body)" charset="0"/>
                <a:cs typeface="Trebuchet MS (Body)" charset="0"/>
              </a:rPr>
              <a:t>[2].Dr.T.J.Swamy and Mr.T.N.Murthy,”eSmart:An Iot based Intelligent Health Monitoring and Management System for Mankind” ,2019 International Conference on Computer Communication and Information (ICCCI-2019),Jan 23-25 ,Coimbatore,India.</a:t>
            </a:r>
            <a:endParaRPr lang="en-US" altLang="en-US" sz="1700" b="1" i="0" dirty="0">
              <a:solidFill>
                <a:srgbClr val="333333"/>
              </a:solidFill>
              <a:effectLst/>
              <a:latin typeface="Trebuchet MS (Body)" charset="0"/>
              <a:cs typeface="Trebuchet MS (Body)" charset="0"/>
            </a:endParaRPr>
          </a:p>
          <a:p>
            <a:pPr marL="0" indent="0" algn="just">
              <a:buNone/>
            </a:pPr>
            <a:r>
              <a:rPr lang="en-US" altLang="en-US" sz="1700" b="1" i="0" dirty="0">
                <a:solidFill>
                  <a:srgbClr val="333333"/>
                </a:solidFill>
                <a:effectLst/>
                <a:latin typeface="Trebuchet MS (Body)" charset="0"/>
                <a:cs typeface="Trebuchet MS (Body)" charset="0"/>
              </a:rPr>
              <a:t>[3].Gulam Gaus Warsi,Kanchan Hans,Sunil Kumar Khatri from Amity Institute Of Information Technology ,in the 2019 International Conference on Machine Learning Big Data ,Cloud and Parallel Computing(Com -IT-Con),India,14th-16th Feb 2019. </a:t>
            </a:r>
            <a:endParaRPr lang="en-US" altLang="en-US" sz="1700" b="1" i="0" dirty="0">
              <a:solidFill>
                <a:srgbClr val="333333"/>
              </a:solidFill>
              <a:effectLst/>
              <a:latin typeface="Trebuchet MS (Body)" charset="0"/>
              <a:cs typeface="Trebuchet MS (Body)" charset="0"/>
            </a:endParaRPr>
          </a:p>
          <a:p>
            <a:pPr marL="0" indent="0" algn="just">
              <a:buNone/>
            </a:pPr>
            <a:r>
              <a:rPr lang="en-US" altLang="en-US" sz="1700" b="1" i="0" dirty="0">
                <a:solidFill>
                  <a:srgbClr val="333333"/>
                </a:solidFill>
                <a:effectLst/>
                <a:latin typeface="Trebuchet MS (Body)" charset="0"/>
                <a:cs typeface="Trebuchet MS (Body)" charset="0"/>
              </a:rPr>
              <a:t>[4].Mohammed Sala Uddin Jannat Binata Alam and Suraiya Banu ,”Real Time Patient Monitoring System Based on Internet of Things” ,Proceedings of the 2017 4th International Conference on Advances in Electrical Engineering (ICAEE)28-30 September,Dhaka,Bangladesh.</a:t>
            </a:r>
            <a:endParaRPr lang="en-US" altLang="en-US" sz="1700" b="1" i="0" dirty="0">
              <a:solidFill>
                <a:srgbClr val="333333"/>
              </a:solidFill>
              <a:effectLst/>
              <a:latin typeface="Trebuchet MS (Body)" charset="0"/>
              <a:cs typeface="Trebuchet MS (Body)" charset="0"/>
            </a:endParaRPr>
          </a:p>
          <a:p>
            <a:pPr marL="0" indent="0" algn="just">
              <a:buNone/>
            </a:pPr>
            <a:endParaRPr lang="en-US" altLang="en-US" sz="1500" b="1" i="0" dirty="0">
              <a:solidFill>
                <a:srgbClr val="333333"/>
              </a:solidFill>
              <a:effectLst/>
              <a:latin typeface="Trebuchet MS (Body)" charset="0"/>
              <a:cs typeface="Trebuchet MS (Body)"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279525" y="2496820"/>
            <a:ext cx="7195185" cy="2317115"/>
          </a:xfrm>
        </p:spPr>
        <p:txBody>
          <a:bodyPr>
            <a:normAutofit fontScale="90000"/>
          </a:bodyPr>
          <a:p>
            <a:pPr marL="0" indent="0">
              <a:buNone/>
            </a:pPr>
            <a:r>
              <a:rPr lang="en-US"/>
              <a:t>                            </a:t>
            </a:r>
            <a:r>
              <a:rPr lang="en-US">
                <a:solidFill>
                  <a:schemeClr val="accent1"/>
                </a:solidFill>
                <a:effectLst>
                  <a:outerShdw blurRad="38100" dist="25400" dir="5400000" algn="ctr" rotWithShape="0">
                    <a:srgbClr val="6E747A">
                      <a:alpha val="43000"/>
                    </a:srgbClr>
                  </a:outerShdw>
                </a:effectLst>
              </a:rPr>
              <a:t> </a:t>
            </a:r>
            <a:r>
              <a:rPr lang="en-US" sz="8800">
                <a:solidFill>
                  <a:schemeClr val="accent1"/>
                </a:solidFill>
                <a:effectLst>
                  <a:outerShdw blurRad="38100" dist="25400" dir="5400000" algn="ctr" rotWithShape="0">
                    <a:srgbClr val="6E747A">
                      <a:alpha val="43000"/>
                    </a:srgbClr>
                  </a:outerShdw>
                </a:effectLst>
              </a:rPr>
              <a:t>THANK YOU</a:t>
            </a:r>
            <a:endParaRPr lang="en-US" sz="88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8038"/>
          </a:xfrm>
        </p:spPr>
        <p:txBody>
          <a:bodyPr/>
          <a:lstStyle/>
          <a:p>
            <a:r>
              <a:rPr lang="en-IN" dirty="0"/>
              <a:t>Contents</a:t>
            </a:r>
            <a:endParaRPr lang="en-IN" dirty="0"/>
          </a:p>
        </p:txBody>
      </p:sp>
      <p:sp>
        <p:nvSpPr>
          <p:cNvPr id="3" name="Content Placeholder 2"/>
          <p:cNvSpPr>
            <a:spLocks noGrp="1"/>
          </p:cNvSpPr>
          <p:nvPr>
            <p:ph idx="1"/>
          </p:nvPr>
        </p:nvSpPr>
        <p:spPr>
          <a:xfrm>
            <a:off x="677334" y="1327639"/>
            <a:ext cx="8596668" cy="4713724"/>
          </a:xfrm>
        </p:spPr>
        <p:txBody>
          <a:bodyPr/>
          <a:lstStyle/>
          <a:p>
            <a:r>
              <a:rPr lang="en-US" dirty="0"/>
              <a:t>Introduction</a:t>
            </a:r>
            <a:endParaRPr lang="en-US" dirty="0"/>
          </a:p>
          <a:p>
            <a:r>
              <a:rPr lang="en-US" dirty="0"/>
              <a:t>Objectives of the Internship</a:t>
            </a:r>
            <a:endParaRPr lang="en-US" dirty="0"/>
          </a:p>
          <a:p>
            <a:r>
              <a:rPr lang="en-IN" altLang="en-US" dirty="0"/>
              <a:t>About the Company</a:t>
            </a:r>
            <a:endParaRPr lang="en-IN" altLang="en-US" dirty="0"/>
          </a:p>
          <a:p>
            <a:r>
              <a:rPr lang="en-IN" altLang="en-US" dirty="0"/>
              <a:t>Vision And Goals</a:t>
            </a:r>
            <a:endParaRPr lang="en-IN" altLang="en-US" dirty="0"/>
          </a:p>
          <a:p>
            <a:r>
              <a:rPr lang="en-IN" altLang="en-US" dirty="0"/>
              <a:t>Internship Impact</a:t>
            </a:r>
            <a:endParaRPr lang="en-US" dirty="0"/>
          </a:p>
          <a:p>
            <a:r>
              <a:rPr lang="en-US">
                <a:solidFill>
                  <a:schemeClr val="tx1"/>
                </a:solidFill>
                <a:latin typeface="Trebuchet MS (Body)" charset="0"/>
                <a:cs typeface="Trebuchet MS (Body)" charset="0"/>
                <a:sym typeface="+mn-ea"/>
              </a:rPr>
              <a:t>A</a:t>
            </a:r>
            <a:r>
              <a:rPr lang="en-IN" altLang="en-US">
                <a:solidFill>
                  <a:schemeClr val="tx1"/>
                </a:solidFill>
                <a:latin typeface="Trebuchet MS (Body)" charset="0"/>
                <a:cs typeface="Trebuchet MS (Body)" charset="0"/>
                <a:sym typeface="+mn-ea"/>
              </a:rPr>
              <a:t>rchitecture</a:t>
            </a:r>
            <a:endParaRPr lang="en-IN" altLang="en-US">
              <a:solidFill>
                <a:schemeClr val="tx1"/>
              </a:solidFill>
              <a:latin typeface="Trebuchet MS (Body)" charset="0"/>
              <a:cs typeface="Trebuchet MS (Body)" charset="0"/>
              <a:sym typeface="+mn-ea"/>
            </a:endParaRPr>
          </a:p>
          <a:p>
            <a:r>
              <a:rPr lang="en-US" altLang="en-IN">
                <a:solidFill>
                  <a:schemeClr val="tx1"/>
                </a:solidFill>
                <a:latin typeface="Trebuchet MS (Body)" charset="0"/>
                <a:cs typeface="Trebuchet MS (Body)" charset="0"/>
                <a:sym typeface="+mn-ea"/>
              </a:rPr>
              <a:t>Data Collection</a:t>
            </a:r>
            <a:endParaRPr lang="en-US" altLang="en-IN">
              <a:solidFill>
                <a:schemeClr val="tx1"/>
              </a:solidFill>
              <a:latin typeface="Trebuchet MS (Body)" charset="0"/>
              <a:cs typeface="Trebuchet MS (Body)" charset="0"/>
              <a:sym typeface="+mn-ea"/>
            </a:endParaRPr>
          </a:p>
          <a:p>
            <a:r>
              <a:rPr lang="en-US" altLang="en-IN">
                <a:solidFill>
                  <a:schemeClr val="tx1"/>
                </a:solidFill>
                <a:latin typeface="Trebuchet MS (Body)" charset="0"/>
                <a:cs typeface="Trebuchet MS (Body)" charset="0"/>
                <a:sym typeface="+mn-ea"/>
              </a:rPr>
              <a:t>Snapshots</a:t>
            </a:r>
            <a:endParaRPr lang="en-US" dirty="0">
              <a:latin typeface="Trebuchet MS (Body)" charset="0"/>
              <a:cs typeface="Trebuchet MS (Body)" charset="0"/>
            </a:endParaRPr>
          </a:p>
          <a:p>
            <a:r>
              <a:rPr lang="en-US" dirty="0"/>
              <a:t>Conclusion</a:t>
            </a:r>
            <a:endParaRPr lang="en-US" dirty="0"/>
          </a:p>
          <a:p>
            <a:r>
              <a:rPr lang="en-US" dirty="0"/>
              <a:t>Reference</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a:xfrm>
            <a:off x="677334" y="1685609"/>
            <a:ext cx="8596668" cy="3880773"/>
          </a:xfrm>
        </p:spPr>
        <p:txBody>
          <a:bodyPr/>
          <a:lstStyle/>
          <a:p>
            <a:pPr>
              <a:lnSpc>
                <a:spcPct val="150000"/>
              </a:lnSpc>
            </a:pPr>
            <a:r>
              <a:rPr lang="en-US" altLang="en-US" dirty="0"/>
              <a:t>Machine learning is one of the most exciting technologies in today’s world. It has become an integral part of various industries such as finance, healthcare, automotive, etc. In particular, in the healthcare sector, machine learning is revolutionizing the way we monitor and manage health.</a:t>
            </a:r>
            <a:endParaRPr lang="en-US" altLang="en-US" dirty="0"/>
          </a:p>
          <a:p>
            <a:pPr>
              <a:lnSpc>
                <a:spcPct val="150000"/>
              </a:lnSpc>
            </a:pPr>
            <a:r>
              <a:rPr lang="en-US" altLang="en-US" dirty="0"/>
              <a:t>With the increasing availability of wearable devices and health-related sensors, there is a large amount of real-time data available, which can be analyzed using machine learning techniques to monitor a patient’s health, predict possible diseases, and assist doctors in making informed decisions.</a:t>
            </a: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of the Internship</a:t>
            </a:r>
            <a:endParaRPr lang="en-IN" dirty="0"/>
          </a:p>
        </p:txBody>
      </p:sp>
      <p:sp>
        <p:nvSpPr>
          <p:cNvPr id="3" name="Content Placeholder 2"/>
          <p:cNvSpPr>
            <a:spLocks noGrp="1"/>
          </p:cNvSpPr>
          <p:nvPr>
            <p:ph idx="1"/>
          </p:nvPr>
        </p:nvSpPr>
        <p:spPr>
          <a:xfrm>
            <a:off x="538269" y="1766889"/>
            <a:ext cx="8596668" cy="3880773"/>
          </a:xfrm>
        </p:spPr>
        <p:txBody>
          <a:bodyPr>
            <a:noAutofit/>
          </a:bodyPr>
          <a:lstStyle/>
          <a:p>
            <a:r>
              <a:rPr lang="en-US" altLang="en-US" sz="1700" dirty="0"/>
              <a:t>To understand and apply machine learning techniques in the field of healthcare.</a:t>
            </a:r>
            <a:endParaRPr lang="en-US" altLang="en-US" sz="1700" dirty="0"/>
          </a:p>
          <a:p>
            <a:endParaRPr lang="en-US" altLang="en-US" sz="1700" dirty="0"/>
          </a:p>
          <a:p>
            <a:r>
              <a:rPr lang="en-US" altLang="en-US" sz="1700" dirty="0"/>
              <a:t>To collect and preprocess health-related data for analysis.</a:t>
            </a:r>
            <a:endParaRPr lang="en-US" altLang="en-US" sz="1700" dirty="0"/>
          </a:p>
          <a:p>
            <a:endParaRPr lang="en-US" altLang="en-US" sz="1700" dirty="0"/>
          </a:p>
          <a:p>
            <a:r>
              <a:rPr lang="en-US" altLang="en-US" sz="1700" dirty="0"/>
              <a:t>To develop a system for monitoring patient health using real-time data.</a:t>
            </a:r>
            <a:endParaRPr lang="en-US" altLang="en-US" sz="1700" dirty="0"/>
          </a:p>
          <a:p>
            <a:endParaRPr lang="en-US" altLang="en-US" sz="1700" dirty="0"/>
          </a:p>
          <a:p>
            <a:r>
              <a:rPr lang="en-US" altLang="en-US" sz="1700" dirty="0"/>
              <a:t>To build predictive models that can detect early signs of health issues.</a:t>
            </a:r>
            <a:endParaRPr lang="en-US" altLang="en-US" sz="1700" dirty="0"/>
          </a:p>
          <a:p>
            <a:endParaRPr lang="en-US" altLang="en-US" sz="1700" dirty="0"/>
          </a:p>
          <a:p>
            <a:r>
              <a:rPr lang="en-US" altLang="en-US" sz="1700" dirty="0"/>
              <a:t>To assist healthcare professionals by providing data-driven insights.</a:t>
            </a:r>
            <a:endParaRPr lang="en-US" altLang="en-US" sz="1700" dirty="0"/>
          </a:p>
          <a:p>
            <a:endParaRPr lang="en-US" altLang="en-US" sz="1700" dirty="0"/>
          </a:p>
          <a:p>
            <a:pPr marL="0" indent="0">
              <a:buNone/>
            </a:pPr>
            <a:endParaRPr lang="en-US" alt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About The Company</a:t>
            </a:r>
            <a:endParaRPr lang="en-IN" altLang="en-US"/>
          </a:p>
        </p:txBody>
      </p:sp>
      <p:sp>
        <p:nvSpPr>
          <p:cNvPr id="3" name="Content Placeholder 2"/>
          <p:cNvSpPr>
            <a:spLocks noGrp="1"/>
          </p:cNvSpPr>
          <p:nvPr>
            <p:ph idx="1"/>
          </p:nvPr>
        </p:nvSpPr>
        <p:spPr/>
        <p:txBody>
          <a:bodyPr>
            <a:normAutofit lnSpcReduction="20000"/>
          </a:bodyPr>
          <a:p>
            <a:r>
              <a:rPr lang="en-US" dirty="0">
                <a:latin typeface="Trebuchet MS (Body)" charset="0"/>
                <a:cs typeface="Trebuchet MS (Body)" charset="0"/>
                <a:sym typeface="+mn-ea"/>
              </a:rPr>
              <a:t>Company Name : </a:t>
            </a:r>
            <a:r>
              <a:rPr lang="en-IN" altLang="en-US" b="1" dirty="0">
                <a:latin typeface="Trebuchet MS (Body)" charset="0"/>
                <a:cs typeface="Trebuchet MS (Body)" charset="0"/>
                <a:sym typeface="+mn-ea"/>
              </a:rPr>
              <a:t>Technofly Solutions</a:t>
            </a:r>
            <a:endParaRPr lang="en-US" b="1" dirty="0">
              <a:latin typeface="Trebuchet MS (Body)" charset="0"/>
              <a:cs typeface="Trebuchet MS (Body)" charset="0"/>
            </a:endParaRPr>
          </a:p>
          <a:p>
            <a:pPr>
              <a:lnSpc>
                <a:spcPct val="120000"/>
              </a:lnSpc>
            </a:pPr>
            <a:r>
              <a:rPr lang="en-US" dirty="0">
                <a:latin typeface="Trebuchet MS (Body)" charset="0"/>
                <a:cs typeface="Trebuchet MS (Body)" charset="0"/>
                <a:sym typeface="+mn-ea"/>
              </a:rPr>
              <a:t>Reregister Address: </a:t>
            </a:r>
            <a:r>
              <a:rPr lang="en-US" altLang="en-US" dirty="0">
                <a:latin typeface="Trebuchet MS (Body)" charset="0"/>
                <a:cs typeface="Trebuchet MS (Body)" charset="0"/>
              </a:rPr>
              <a:t>Technofly Solutions Pvt Ltd,</a:t>
            </a:r>
            <a:r>
              <a:rPr lang="en-IN" altLang="en-US" dirty="0">
                <a:latin typeface="Trebuchet MS (Body)" charset="0"/>
                <a:cs typeface="Trebuchet MS (Body)" charset="0"/>
              </a:rPr>
              <a:t> </a:t>
            </a:r>
            <a:r>
              <a:rPr lang="en-US" altLang="en-US" dirty="0">
                <a:latin typeface="Trebuchet MS (Body)" charset="0"/>
                <a:cs typeface="Trebuchet MS (Body)" charset="0"/>
              </a:rPr>
              <a:t>#778, 2nd Floor,</a:t>
            </a:r>
            <a:r>
              <a:rPr lang="en-IN" altLang="en-US" dirty="0">
                <a:latin typeface="Trebuchet MS (Body)" charset="0"/>
                <a:cs typeface="Trebuchet MS (Body)" charset="0"/>
              </a:rPr>
              <a:t> </a:t>
            </a:r>
            <a:r>
              <a:rPr lang="en-US" altLang="en-US" dirty="0">
                <a:latin typeface="Trebuchet MS (Body)" charset="0"/>
                <a:cs typeface="Trebuchet MS (Body)" charset="0"/>
              </a:rPr>
              <a:t>Vijaynagar,</a:t>
            </a:r>
            <a:r>
              <a:rPr lang="en-IN" altLang="en-US" dirty="0">
                <a:latin typeface="Trebuchet MS (Body)" charset="0"/>
                <a:cs typeface="Trebuchet MS (Body)" charset="0"/>
              </a:rPr>
              <a:t> </a:t>
            </a:r>
            <a:r>
              <a:rPr lang="en-US" altLang="en-US" dirty="0">
                <a:latin typeface="Trebuchet MS (Body)" charset="0"/>
                <a:cs typeface="Trebuchet MS (Body)" charset="0"/>
              </a:rPr>
              <a:t>BangaloreKarnataka 560040</a:t>
            </a:r>
            <a:endParaRPr lang="en-US" altLang="en-US" dirty="0">
              <a:latin typeface="Trebuchet MS (Body)" charset="0"/>
              <a:cs typeface="Trebuchet MS (Body)" charset="0"/>
            </a:endParaRPr>
          </a:p>
          <a:p>
            <a:r>
              <a:rPr lang="en-US" dirty="0">
                <a:effectLst/>
                <a:latin typeface="Trebuchet MS (Body)" charset="0"/>
                <a:ea typeface="Times New Roman" panose="02020603050405020304" pitchFamily="18" charset="0"/>
                <a:cs typeface="Trebuchet MS (Body)" charset="0"/>
                <a:sym typeface="+mn-ea"/>
              </a:rPr>
              <a:t>Official Website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sym typeface="+mn-ea"/>
              </a:rPr>
              <a:t>:</a:t>
            </a:r>
            <a:r>
              <a:rPr lang="en-US" b="1" dirty="0">
                <a:solidFill>
                  <a:srgbClr val="101518"/>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IN" altLang="en-US" b="1" dirty="0">
                <a:solidFill>
                  <a:srgbClr val="101518"/>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www.tecnofly.in</a:t>
            </a:r>
            <a:endParaRPr lang="en-IN" altLang="en-US" b="1" dirty="0">
              <a:solidFill>
                <a:srgbClr val="101518"/>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a:lnSpc>
                <a:spcPct val="150000"/>
              </a:lnSpc>
            </a:pPr>
            <a:r>
              <a:rPr lang="en-US" altLang="en-US"/>
              <a:t>TechnoFly Solutions is a best-in-class learning solutions organization headquartered in  India’s IT capital, Bangalore. We offer a wide range of courses in the area of software testing and software development</a:t>
            </a:r>
            <a:endParaRPr lang="en-US" altLang="en-US"/>
          </a:p>
          <a:p>
            <a:pPr>
              <a:lnSpc>
                <a:spcPct val="150000"/>
              </a:lnSpc>
            </a:pPr>
            <a:r>
              <a:rPr lang="en-US" altLang="en-US"/>
              <a:t>It was founded on 2017. At TechnoFly Solutions , They ensure training is imparted by specialists with proven subject matter expertise and who have spent over a decade in their area of specialization. </a:t>
            </a:r>
            <a:endParaRPr lang="en-US" altLang="en-US"/>
          </a:p>
        </p:txBody>
      </p:sp>
      <p:pic>
        <p:nvPicPr>
          <p:cNvPr id="4" name="Picture 3"/>
          <p:cNvPicPr>
            <a:picLocks noChangeAspect="1"/>
          </p:cNvPicPr>
          <p:nvPr/>
        </p:nvPicPr>
        <p:blipFill>
          <a:blip r:embed="rId1"/>
          <a:stretch>
            <a:fillRect/>
          </a:stretch>
        </p:blipFill>
        <p:spPr>
          <a:xfrm>
            <a:off x="5415280" y="1210310"/>
            <a:ext cx="3562350" cy="1285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Vision And Goals</a:t>
            </a:r>
            <a:endParaRPr lang="en-IN" altLang="en-US"/>
          </a:p>
        </p:txBody>
      </p:sp>
      <p:sp>
        <p:nvSpPr>
          <p:cNvPr id="3" name="Content Placeholder 2"/>
          <p:cNvSpPr>
            <a:spLocks noGrp="1"/>
          </p:cNvSpPr>
          <p:nvPr>
            <p:ph idx="1"/>
          </p:nvPr>
        </p:nvSpPr>
        <p:spPr/>
        <p:txBody>
          <a:bodyPr>
            <a:normAutofit lnSpcReduction="20000"/>
          </a:bodyPr>
          <a:p>
            <a:pPr>
              <a:lnSpc>
                <a:spcPct val="150000"/>
              </a:lnSpc>
            </a:pPr>
            <a:r>
              <a:rPr lang="en-US" altLang="en-US"/>
              <a:t>Gain Practical Experience: Use the internship as an opportunity to apply theoretical knowledge to real-world scenarios and projects. </a:t>
            </a:r>
            <a:endParaRPr lang="en-US" altLang="en-US"/>
          </a:p>
          <a:p>
            <a:pPr>
              <a:lnSpc>
                <a:spcPct val="150000"/>
              </a:lnSpc>
            </a:pPr>
            <a:r>
              <a:rPr lang="en-US" altLang="en-US"/>
              <a:t>Learn Industry Best Practices: Understand how professionals in our field operate, including their workflows, tools, and methodologies. </a:t>
            </a:r>
            <a:endParaRPr lang="en-US" altLang="en-US"/>
          </a:p>
          <a:p>
            <a:pPr>
              <a:lnSpc>
                <a:spcPct val="150000"/>
              </a:lnSpc>
            </a:pPr>
            <a:r>
              <a:rPr lang="en-US" altLang="en-US"/>
              <a:t>Build Professional Relationships: Network with industry professionals, mentors, and fellow interns to expand your professional circle. </a:t>
            </a:r>
            <a:endParaRPr lang="en-US" altLang="en-US"/>
          </a:p>
          <a:p>
            <a:pPr>
              <a:lnSpc>
                <a:spcPct val="150000"/>
              </a:lnSpc>
            </a:pPr>
            <a:r>
              <a:rPr lang="en-US" altLang="en-US"/>
              <a:t>Explore Career Paths: Use the internship to explore different roles and industries within your field of study or interest</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dirty="0">
                <a:sym typeface="+mn-ea"/>
              </a:rPr>
              <a:t>Internship Impact</a:t>
            </a:r>
            <a:endParaRPr lang="en-US"/>
          </a:p>
        </p:txBody>
      </p:sp>
      <p:sp>
        <p:nvSpPr>
          <p:cNvPr id="3" name="Content Placeholder 2"/>
          <p:cNvSpPr>
            <a:spLocks noGrp="1"/>
          </p:cNvSpPr>
          <p:nvPr>
            <p:ph idx="1"/>
          </p:nvPr>
        </p:nvSpPr>
        <p:spPr/>
        <p:txBody>
          <a:bodyPr/>
          <a:p>
            <a:pPr marL="0" indent="0">
              <a:buNone/>
            </a:pPr>
            <a:r>
              <a:rPr lang="en-IN" b="1" dirty="0">
                <a:latin typeface="Times New Roman" panose="02020603050405020304" pitchFamily="18" charset="0"/>
                <a:cs typeface="Times New Roman" panose="02020603050405020304" pitchFamily="18" charset="0"/>
                <a:sym typeface="+mn-ea"/>
              </a:rPr>
              <a:t>Technical Growth:</a:t>
            </a: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Improved skills in HTML, CSS, and </a:t>
            </a:r>
            <a:r>
              <a:rPr lang="en-IN" altLang="en-US" dirty="0">
                <a:latin typeface="Times New Roman" panose="02020603050405020304" pitchFamily="18" charset="0"/>
                <a:cs typeface="Times New Roman" panose="02020603050405020304" pitchFamily="18" charset="0"/>
                <a:sym typeface="+mn-ea"/>
              </a:rPr>
              <a:t>Python </a:t>
            </a:r>
            <a:endParaRPr lang="en-US" b="1"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sym typeface="+mn-ea"/>
              </a:rPr>
              <a:t>Practical Learning:</a:t>
            </a: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Learned to design and develop a fully offline working system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Experienced real-time problem solving during debugging</a:t>
            </a:r>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sym typeface="+mn-ea"/>
              </a:rPr>
              <a:t>Professional Development:</a:t>
            </a: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Gained exposure to working in a project-based environment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Improved </a:t>
            </a:r>
            <a:r>
              <a:rPr lang="en-US" b="1" dirty="0">
                <a:latin typeface="Times New Roman" panose="02020603050405020304" pitchFamily="18" charset="0"/>
                <a:cs typeface="Times New Roman" panose="02020603050405020304" pitchFamily="18" charset="0"/>
                <a:sym typeface="+mn-ea"/>
              </a:rPr>
              <a:t>time management and independent working</a:t>
            </a:r>
            <a:r>
              <a:rPr lang="en-US" dirty="0">
                <a:latin typeface="Times New Roman" panose="02020603050405020304" pitchFamily="18" charset="0"/>
                <a:cs typeface="Times New Roman" panose="02020603050405020304" pitchFamily="18" charset="0"/>
                <a:sym typeface="+mn-ea"/>
              </a:rPr>
              <a:t> skills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9246"/>
          </a:xfrm>
        </p:spPr>
        <p:txBody>
          <a:bodyPr/>
          <a:lstStyle/>
          <a:p>
            <a:r>
              <a:rPr lang="en-US">
                <a:solidFill>
                  <a:schemeClr val="accent1"/>
                </a:solidFill>
                <a:latin typeface="Times New Roman" panose="02020603050405020304" pitchFamily="18" charset="0"/>
                <a:cs typeface="Times New Roman" panose="02020603050405020304" pitchFamily="18" charset="0"/>
                <a:sym typeface="+mn-ea"/>
              </a:rPr>
              <a:t>ARCHITECTURE</a:t>
            </a:r>
            <a:endParaRPr lang="en-US" dirty="0">
              <a:solidFill>
                <a:schemeClr val="accent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77334" y="1318846"/>
            <a:ext cx="8596668" cy="4722517"/>
          </a:xfrm>
        </p:spPr>
        <p:txBody>
          <a:bodyPr/>
          <a:lstStyle/>
          <a:p>
            <a:pPr marL="0" indent="0">
              <a:buNone/>
            </a:pPr>
            <a:endParaRPr lang="en-IN" dirty="0"/>
          </a:p>
        </p:txBody>
      </p:sp>
      <p:pic>
        <p:nvPicPr>
          <p:cNvPr id="6" name="Picture 6"/>
          <p:cNvPicPr/>
          <p:nvPr/>
        </p:nvPicPr>
        <p:blipFill>
          <a:blip r:embed="rId1" cstate="print"/>
          <a:srcRect/>
          <a:stretch>
            <a:fillRect/>
          </a:stretch>
        </p:blipFill>
        <p:spPr>
          <a:xfrm>
            <a:off x="677545" y="1318895"/>
            <a:ext cx="8596630" cy="472186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Data collection</a:t>
            </a:r>
            <a:endParaRPr lang="en-US" altLang="en-US"/>
          </a:p>
        </p:txBody>
      </p:sp>
      <p:sp>
        <p:nvSpPr>
          <p:cNvPr id="3" name="Content Placeholder 2"/>
          <p:cNvSpPr>
            <a:spLocks noGrp="1"/>
          </p:cNvSpPr>
          <p:nvPr>
            <p:ph idx="1"/>
          </p:nvPr>
        </p:nvSpPr>
        <p:spPr>
          <a:xfrm>
            <a:off x="677334" y="1657034"/>
            <a:ext cx="8596668" cy="3880773"/>
          </a:xfrm>
        </p:spPr>
        <p:txBody>
          <a:bodyPr>
            <a:normAutofit lnSpcReduction="10000"/>
          </a:bodyPr>
          <a:p>
            <a:pPr algn="just">
              <a:lnSpc>
                <a:spcPct val="150000"/>
              </a:lnSpc>
            </a:pPr>
            <a:r>
              <a:rPr lang="en-US" altLang="en-US"/>
              <a:t>The dataset used in this study consisted of 700 records collected from asthma patients using previously prescribed home telemanagement.52 The severity of asthma varied from mild persistent to severe persistent.31 Patients used a laptop computer at home to fill in their asthma diary on a daily basis. </a:t>
            </a:r>
            <a:endParaRPr lang="en-US" altLang="en-US"/>
          </a:p>
          <a:p>
            <a:pPr algn="just">
              <a:lnSpc>
                <a:spcPct val="150000"/>
              </a:lnSpc>
            </a:pPr>
            <a:r>
              <a:rPr lang="en-US" altLang="en-US"/>
              <a:t>The diary included information about respiratory symptoms, sleep disturbances due to asthma, limitation of physical activity, presence of cold, and medication usage (Table 1).</a:t>
            </a:r>
            <a:endParaRPr lang="en-US" altLang="en-US"/>
          </a:p>
          <a:p>
            <a:pPr algn="just">
              <a:lnSpc>
                <a:spcPct val="150000"/>
              </a:lnSpc>
            </a:pPr>
            <a:r>
              <a:rPr lang="en-US" altLang="en-US"/>
              <a:t> The laptop sent the results of patient self-testing to a central server on a daily basis. </a:t>
            </a:r>
            <a:endParaRPr lang="en-US" altLang="en-US"/>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5836</Words>
  <Application>WPS Presentation</Application>
  <PresentationFormat>Widescreen</PresentationFormat>
  <Paragraphs>131</Paragraphs>
  <Slides>14</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Arial</vt:lpstr>
      <vt:lpstr>SimSun</vt:lpstr>
      <vt:lpstr>Wingdings</vt:lpstr>
      <vt:lpstr>Wingdings 3</vt:lpstr>
      <vt:lpstr>Arial</vt:lpstr>
      <vt:lpstr>Times New Roman</vt:lpstr>
      <vt:lpstr>Batang</vt:lpstr>
      <vt:lpstr>Constantia</vt:lpstr>
      <vt:lpstr>Calibri</vt:lpstr>
      <vt:lpstr>Bookman Old Style</vt:lpstr>
      <vt:lpstr>Trebuchet MS (Body)</vt:lpstr>
      <vt:lpstr>Trebuchet MS</vt:lpstr>
      <vt:lpstr>Times New Roman</vt:lpstr>
      <vt:lpstr>Microsoft YaHei</vt:lpstr>
      <vt:lpstr>Arial Unicode MS</vt:lpstr>
      <vt:lpstr>Facet</vt:lpstr>
      <vt:lpstr>||JAI SRI GURUDEV|| ADICHUNCHANAGIRI UNIVERSITY Faculty of Engineering, Management and Technology BGS INSTITUTE OF TECHNOLOGY BG Nagara – 571448, Nagamangala Taluk,  Mandya District, Karnataka (INDIA)     Department of Information Science And Engineering </vt:lpstr>
      <vt:lpstr>Contents</vt:lpstr>
      <vt:lpstr>Introduction</vt:lpstr>
      <vt:lpstr>Objectives of the Internship</vt:lpstr>
      <vt:lpstr>About The Company</vt:lpstr>
      <vt:lpstr>Vision And Goals</vt:lpstr>
      <vt:lpstr>Internship Impact</vt:lpstr>
      <vt:lpstr>ARCHITECTURE</vt:lpstr>
      <vt:lpstr>Data collection</vt:lpstr>
      <vt:lpstr>SNAPSHOTS</vt:lpstr>
      <vt:lpstr>SNAPSHOTS</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C K</dc:creator>
  <cp:lastModifiedBy>Puneeth gowda</cp:lastModifiedBy>
  <cp:revision>13</cp:revision>
  <dcterms:created xsi:type="dcterms:W3CDTF">2025-04-06T07:31:00Z</dcterms:created>
  <dcterms:modified xsi:type="dcterms:W3CDTF">2025-04-09T04:50:58Z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70582CA815AE4364AC9CBEE3D5ACCCBB_13</vt:lpwstr>
  </property>
  <property fmtid="{D5CDD505-2E9C-101B-9397-08002B2CF9AE}" pid="3" name="KSOProductBuildVer">
    <vt:lpwstr>1033-12.2.0.20326</vt:lpwstr>
  </property>
</Properties>
</file>