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3"/>
  </p:notesMasterIdLst>
  <p:sldIdLst>
    <p:sldId id="256" r:id="rId2"/>
    <p:sldId id="359" r:id="rId3"/>
    <p:sldId id="265" r:id="rId4"/>
    <p:sldId id="257" r:id="rId5"/>
    <p:sldId id="266" r:id="rId6"/>
    <p:sldId id="258" r:id="rId7"/>
    <p:sldId id="267" r:id="rId8"/>
    <p:sldId id="300" r:id="rId9"/>
    <p:sldId id="301" r:id="rId10"/>
    <p:sldId id="302" r:id="rId11"/>
    <p:sldId id="259" r:id="rId12"/>
    <p:sldId id="260" r:id="rId13"/>
    <p:sldId id="261" r:id="rId14"/>
    <p:sldId id="268" r:id="rId15"/>
    <p:sldId id="270" r:id="rId16"/>
    <p:sldId id="271" r:id="rId17"/>
    <p:sldId id="272" r:id="rId18"/>
    <p:sldId id="273" r:id="rId19"/>
    <p:sldId id="274" r:id="rId20"/>
    <p:sldId id="262" r:id="rId21"/>
    <p:sldId id="263" r:id="rId22"/>
    <p:sldId id="276" r:id="rId23"/>
    <p:sldId id="277" r:id="rId24"/>
    <p:sldId id="278" r:id="rId25"/>
    <p:sldId id="279" r:id="rId26"/>
    <p:sldId id="280" r:id="rId27"/>
    <p:sldId id="281" r:id="rId28"/>
    <p:sldId id="282" r:id="rId29"/>
    <p:sldId id="264"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3" r:id="rId48"/>
    <p:sldId id="304"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2" r:id="rId85"/>
    <p:sldId id="341" r:id="rId86"/>
    <p:sldId id="343" r:id="rId87"/>
    <p:sldId id="344" r:id="rId88"/>
    <p:sldId id="345" r:id="rId89"/>
    <p:sldId id="346" r:id="rId90"/>
    <p:sldId id="347" r:id="rId91"/>
    <p:sldId id="348" r:id="rId92"/>
    <p:sldId id="349" r:id="rId93"/>
    <p:sldId id="350" r:id="rId94"/>
    <p:sldId id="351" r:id="rId95"/>
    <p:sldId id="352" r:id="rId96"/>
    <p:sldId id="354" r:id="rId97"/>
    <p:sldId id="353" r:id="rId98"/>
    <p:sldId id="355" r:id="rId99"/>
    <p:sldId id="357" r:id="rId100"/>
    <p:sldId id="356" r:id="rId101"/>
    <p:sldId id="358" r:id="rId10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CDE9"/>
    <a:srgbClr val="D0DB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4610"/>
  </p:normalViewPr>
  <p:slideViewPr>
    <p:cSldViewPr snapToGrid="0" snapToObjects="1">
      <p:cViewPr varScale="1">
        <p:scale>
          <a:sx n="73" d="100"/>
          <a:sy n="73" d="100"/>
        </p:scale>
        <p:origin x="518" y="77"/>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0753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95653537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100</a:t>
            </a:fld>
            <a:endParaRPr lang="en-US" dirty="0"/>
          </a:p>
        </p:txBody>
      </p:sp>
    </p:spTree>
    <p:extLst>
      <p:ext uri="{BB962C8B-B14F-4D97-AF65-F5344CB8AC3E}">
        <p14:creationId xmlns:p14="http://schemas.microsoft.com/office/powerpoint/2010/main" val="234039805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101</a:t>
            </a:fld>
            <a:endParaRPr lang="en-US" dirty="0"/>
          </a:p>
        </p:txBody>
      </p:sp>
    </p:spTree>
    <p:extLst>
      <p:ext uri="{BB962C8B-B14F-4D97-AF65-F5344CB8AC3E}">
        <p14:creationId xmlns:p14="http://schemas.microsoft.com/office/powerpoint/2010/main" val="1539392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2061712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12528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2845398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170697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907142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287200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442592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649240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3456061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295142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23429598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28966769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41047751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3225381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3352987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28940056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7080579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26306240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7055417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3152097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5614054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7280866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31836971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12308098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692979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7679155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36275848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a:p>
        </p:txBody>
      </p:sp>
    </p:spTree>
    <p:extLst>
      <p:ext uri="{BB962C8B-B14F-4D97-AF65-F5344CB8AC3E}">
        <p14:creationId xmlns:p14="http://schemas.microsoft.com/office/powerpoint/2010/main" val="28925293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43</a:t>
            </a:fld>
            <a:endParaRPr lang="en-US"/>
          </a:p>
        </p:txBody>
      </p:sp>
    </p:spTree>
    <p:extLst>
      <p:ext uri="{BB962C8B-B14F-4D97-AF65-F5344CB8AC3E}">
        <p14:creationId xmlns:p14="http://schemas.microsoft.com/office/powerpoint/2010/main" val="42168987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44</a:t>
            </a:fld>
            <a:endParaRPr lang="en-US"/>
          </a:p>
        </p:txBody>
      </p:sp>
    </p:spTree>
    <p:extLst>
      <p:ext uri="{BB962C8B-B14F-4D97-AF65-F5344CB8AC3E}">
        <p14:creationId xmlns:p14="http://schemas.microsoft.com/office/powerpoint/2010/main" val="22512410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45</a:t>
            </a:fld>
            <a:endParaRPr lang="en-US"/>
          </a:p>
        </p:txBody>
      </p:sp>
    </p:spTree>
    <p:extLst>
      <p:ext uri="{BB962C8B-B14F-4D97-AF65-F5344CB8AC3E}">
        <p14:creationId xmlns:p14="http://schemas.microsoft.com/office/powerpoint/2010/main" val="28717352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46</a:t>
            </a:fld>
            <a:endParaRPr lang="en-US"/>
          </a:p>
        </p:txBody>
      </p:sp>
    </p:spTree>
    <p:extLst>
      <p:ext uri="{BB962C8B-B14F-4D97-AF65-F5344CB8AC3E}">
        <p14:creationId xmlns:p14="http://schemas.microsoft.com/office/powerpoint/2010/main" val="19200218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47</a:t>
            </a:fld>
            <a:endParaRPr lang="en-US"/>
          </a:p>
        </p:txBody>
      </p:sp>
    </p:spTree>
    <p:extLst>
      <p:ext uri="{BB962C8B-B14F-4D97-AF65-F5344CB8AC3E}">
        <p14:creationId xmlns:p14="http://schemas.microsoft.com/office/powerpoint/2010/main" val="13134826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48</a:t>
            </a:fld>
            <a:endParaRPr lang="en-US"/>
          </a:p>
        </p:txBody>
      </p:sp>
    </p:spTree>
    <p:extLst>
      <p:ext uri="{BB962C8B-B14F-4D97-AF65-F5344CB8AC3E}">
        <p14:creationId xmlns:p14="http://schemas.microsoft.com/office/powerpoint/2010/main" val="38955656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49</a:t>
            </a:fld>
            <a:endParaRPr lang="en-US"/>
          </a:p>
        </p:txBody>
      </p:sp>
    </p:spTree>
    <p:extLst>
      <p:ext uri="{BB962C8B-B14F-4D97-AF65-F5344CB8AC3E}">
        <p14:creationId xmlns:p14="http://schemas.microsoft.com/office/powerpoint/2010/main" val="3101183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25371086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50</a:t>
            </a:fld>
            <a:endParaRPr lang="en-US"/>
          </a:p>
        </p:txBody>
      </p:sp>
    </p:spTree>
    <p:extLst>
      <p:ext uri="{BB962C8B-B14F-4D97-AF65-F5344CB8AC3E}">
        <p14:creationId xmlns:p14="http://schemas.microsoft.com/office/powerpoint/2010/main" val="31137614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51</a:t>
            </a:fld>
            <a:endParaRPr lang="en-US"/>
          </a:p>
        </p:txBody>
      </p:sp>
    </p:spTree>
    <p:extLst>
      <p:ext uri="{BB962C8B-B14F-4D97-AF65-F5344CB8AC3E}">
        <p14:creationId xmlns:p14="http://schemas.microsoft.com/office/powerpoint/2010/main" val="11569107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52</a:t>
            </a:fld>
            <a:endParaRPr lang="en-US"/>
          </a:p>
        </p:txBody>
      </p:sp>
    </p:spTree>
    <p:extLst>
      <p:ext uri="{BB962C8B-B14F-4D97-AF65-F5344CB8AC3E}">
        <p14:creationId xmlns:p14="http://schemas.microsoft.com/office/powerpoint/2010/main" val="13849115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53</a:t>
            </a:fld>
            <a:endParaRPr lang="en-US"/>
          </a:p>
        </p:txBody>
      </p:sp>
    </p:spTree>
    <p:extLst>
      <p:ext uri="{BB962C8B-B14F-4D97-AF65-F5344CB8AC3E}">
        <p14:creationId xmlns:p14="http://schemas.microsoft.com/office/powerpoint/2010/main" val="1090706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54</a:t>
            </a:fld>
            <a:endParaRPr lang="en-US"/>
          </a:p>
        </p:txBody>
      </p:sp>
    </p:spTree>
    <p:extLst>
      <p:ext uri="{BB962C8B-B14F-4D97-AF65-F5344CB8AC3E}">
        <p14:creationId xmlns:p14="http://schemas.microsoft.com/office/powerpoint/2010/main" val="10794802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55</a:t>
            </a:fld>
            <a:endParaRPr lang="en-US"/>
          </a:p>
        </p:txBody>
      </p:sp>
    </p:spTree>
    <p:extLst>
      <p:ext uri="{BB962C8B-B14F-4D97-AF65-F5344CB8AC3E}">
        <p14:creationId xmlns:p14="http://schemas.microsoft.com/office/powerpoint/2010/main" val="386016935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56</a:t>
            </a:fld>
            <a:endParaRPr lang="en-US"/>
          </a:p>
        </p:txBody>
      </p:sp>
    </p:spTree>
    <p:extLst>
      <p:ext uri="{BB962C8B-B14F-4D97-AF65-F5344CB8AC3E}">
        <p14:creationId xmlns:p14="http://schemas.microsoft.com/office/powerpoint/2010/main" val="19328748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57</a:t>
            </a:fld>
            <a:endParaRPr lang="en-US"/>
          </a:p>
        </p:txBody>
      </p:sp>
    </p:spTree>
    <p:extLst>
      <p:ext uri="{BB962C8B-B14F-4D97-AF65-F5344CB8AC3E}">
        <p14:creationId xmlns:p14="http://schemas.microsoft.com/office/powerpoint/2010/main" val="365908382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58</a:t>
            </a:fld>
            <a:endParaRPr lang="en-US"/>
          </a:p>
        </p:txBody>
      </p:sp>
    </p:spTree>
    <p:extLst>
      <p:ext uri="{BB962C8B-B14F-4D97-AF65-F5344CB8AC3E}">
        <p14:creationId xmlns:p14="http://schemas.microsoft.com/office/powerpoint/2010/main" val="27667636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59</a:t>
            </a:fld>
            <a:endParaRPr lang="en-US"/>
          </a:p>
        </p:txBody>
      </p:sp>
    </p:spTree>
    <p:extLst>
      <p:ext uri="{BB962C8B-B14F-4D97-AF65-F5344CB8AC3E}">
        <p14:creationId xmlns:p14="http://schemas.microsoft.com/office/powerpoint/2010/main" val="1238479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60</a:t>
            </a:fld>
            <a:endParaRPr lang="en-US"/>
          </a:p>
        </p:txBody>
      </p:sp>
    </p:spTree>
    <p:extLst>
      <p:ext uri="{BB962C8B-B14F-4D97-AF65-F5344CB8AC3E}">
        <p14:creationId xmlns:p14="http://schemas.microsoft.com/office/powerpoint/2010/main" val="279546937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61</a:t>
            </a:fld>
            <a:endParaRPr lang="en-US"/>
          </a:p>
        </p:txBody>
      </p:sp>
    </p:spTree>
    <p:extLst>
      <p:ext uri="{BB962C8B-B14F-4D97-AF65-F5344CB8AC3E}">
        <p14:creationId xmlns:p14="http://schemas.microsoft.com/office/powerpoint/2010/main" val="7703102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62</a:t>
            </a:fld>
            <a:endParaRPr lang="en-US"/>
          </a:p>
        </p:txBody>
      </p:sp>
    </p:spTree>
    <p:extLst>
      <p:ext uri="{BB962C8B-B14F-4D97-AF65-F5344CB8AC3E}">
        <p14:creationId xmlns:p14="http://schemas.microsoft.com/office/powerpoint/2010/main" val="349761081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63</a:t>
            </a:fld>
            <a:endParaRPr lang="en-US"/>
          </a:p>
        </p:txBody>
      </p:sp>
    </p:spTree>
    <p:extLst>
      <p:ext uri="{BB962C8B-B14F-4D97-AF65-F5344CB8AC3E}">
        <p14:creationId xmlns:p14="http://schemas.microsoft.com/office/powerpoint/2010/main" val="41930257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64</a:t>
            </a:fld>
            <a:endParaRPr lang="en-US"/>
          </a:p>
        </p:txBody>
      </p:sp>
    </p:spTree>
    <p:extLst>
      <p:ext uri="{BB962C8B-B14F-4D97-AF65-F5344CB8AC3E}">
        <p14:creationId xmlns:p14="http://schemas.microsoft.com/office/powerpoint/2010/main" val="403850677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65</a:t>
            </a:fld>
            <a:endParaRPr lang="en-US"/>
          </a:p>
        </p:txBody>
      </p:sp>
    </p:spTree>
    <p:extLst>
      <p:ext uri="{BB962C8B-B14F-4D97-AF65-F5344CB8AC3E}">
        <p14:creationId xmlns:p14="http://schemas.microsoft.com/office/powerpoint/2010/main" val="208298239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66</a:t>
            </a:fld>
            <a:endParaRPr lang="en-US"/>
          </a:p>
        </p:txBody>
      </p:sp>
    </p:spTree>
    <p:extLst>
      <p:ext uri="{BB962C8B-B14F-4D97-AF65-F5344CB8AC3E}">
        <p14:creationId xmlns:p14="http://schemas.microsoft.com/office/powerpoint/2010/main" val="207716813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67</a:t>
            </a:fld>
            <a:endParaRPr lang="en-US" dirty="0"/>
          </a:p>
        </p:txBody>
      </p:sp>
    </p:spTree>
    <p:extLst>
      <p:ext uri="{BB962C8B-B14F-4D97-AF65-F5344CB8AC3E}">
        <p14:creationId xmlns:p14="http://schemas.microsoft.com/office/powerpoint/2010/main" val="218154242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68</a:t>
            </a:fld>
            <a:endParaRPr lang="en-US" dirty="0"/>
          </a:p>
        </p:txBody>
      </p:sp>
    </p:spTree>
    <p:extLst>
      <p:ext uri="{BB962C8B-B14F-4D97-AF65-F5344CB8AC3E}">
        <p14:creationId xmlns:p14="http://schemas.microsoft.com/office/powerpoint/2010/main" val="123213101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69</a:t>
            </a:fld>
            <a:endParaRPr lang="en-US" dirty="0"/>
          </a:p>
        </p:txBody>
      </p:sp>
    </p:spTree>
    <p:extLst>
      <p:ext uri="{BB962C8B-B14F-4D97-AF65-F5344CB8AC3E}">
        <p14:creationId xmlns:p14="http://schemas.microsoft.com/office/powerpoint/2010/main" val="457062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1370177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70</a:t>
            </a:fld>
            <a:endParaRPr lang="en-US" dirty="0"/>
          </a:p>
        </p:txBody>
      </p:sp>
    </p:spTree>
    <p:extLst>
      <p:ext uri="{BB962C8B-B14F-4D97-AF65-F5344CB8AC3E}">
        <p14:creationId xmlns:p14="http://schemas.microsoft.com/office/powerpoint/2010/main" val="375919555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71</a:t>
            </a:fld>
            <a:endParaRPr lang="en-US" dirty="0"/>
          </a:p>
        </p:txBody>
      </p:sp>
    </p:spTree>
    <p:extLst>
      <p:ext uri="{BB962C8B-B14F-4D97-AF65-F5344CB8AC3E}">
        <p14:creationId xmlns:p14="http://schemas.microsoft.com/office/powerpoint/2010/main" val="232103702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72</a:t>
            </a:fld>
            <a:endParaRPr lang="en-US" dirty="0"/>
          </a:p>
        </p:txBody>
      </p:sp>
    </p:spTree>
    <p:extLst>
      <p:ext uri="{BB962C8B-B14F-4D97-AF65-F5344CB8AC3E}">
        <p14:creationId xmlns:p14="http://schemas.microsoft.com/office/powerpoint/2010/main" val="75453547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73</a:t>
            </a:fld>
            <a:endParaRPr lang="en-US" dirty="0"/>
          </a:p>
        </p:txBody>
      </p:sp>
    </p:spTree>
    <p:extLst>
      <p:ext uri="{BB962C8B-B14F-4D97-AF65-F5344CB8AC3E}">
        <p14:creationId xmlns:p14="http://schemas.microsoft.com/office/powerpoint/2010/main" val="113820207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74</a:t>
            </a:fld>
            <a:endParaRPr lang="en-US" dirty="0"/>
          </a:p>
        </p:txBody>
      </p:sp>
    </p:spTree>
    <p:extLst>
      <p:ext uri="{BB962C8B-B14F-4D97-AF65-F5344CB8AC3E}">
        <p14:creationId xmlns:p14="http://schemas.microsoft.com/office/powerpoint/2010/main" val="362692200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75</a:t>
            </a:fld>
            <a:endParaRPr lang="en-US" dirty="0"/>
          </a:p>
        </p:txBody>
      </p:sp>
    </p:spTree>
    <p:extLst>
      <p:ext uri="{BB962C8B-B14F-4D97-AF65-F5344CB8AC3E}">
        <p14:creationId xmlns:p14="http://schemas.microsoft.com/office/powerpoint/2010/main" val="139029956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76</a:t>
            </a:fld>
            <a:endParaRPr lang="en-US" dirty="0"/>
          </a:p>
        </p:txBody>
      </p:sp>
    </p:spTree>
    <p:extLst>
      <p:ext uri="{BB962C8B-B14F-4D97-AF65-F5344CB8AC3E}">
        <p14:creationId xmlns:p14="http://schemas.microsoft.com/office/powerpoint/2010/main" val="276010955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77</a:t>
            </a:fld>
            <a:endParaRPr lang="en-US" dirty="0"/>
          </a:p>
        </p:txBody>
      </p:sp>
    </p:spTree>
    <p:extLst>
      <p:ext uri="{BB962C8B-B14F-4D97-AF65-F5344CB8AC3E}">
        <p14:creationId xmlns:p14="http://schemas.microsoft.com/office/powerpoint/2010/main" val="334908951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78</a:t>
            </a:fld>
            <a:endParaRPr lang="en-US" dirty="0"/>
          </a:p>
        </p:txBody>
      </p:sp>
    </p:spTree>
    <p:extLst>
      <p:ext uri="{BB962C8B-B14F-4D97-AF65-F5344CB8AC3E}">
        <p14:creationId xmlns:p14="http://schemas.microsoft.com/office/powerpoint/2010/main" val="143344321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79</a:t>
            </a:fld>
            <a:endParaRPr lang="en-US" dirty="0"/>
          </a:p>
        </p:txBody>
      </p:sp>
    </p:spTree>
    <p:extLst>
      <p:ext uri="{BB962C8B-B14F-4D97-AF65-F5344CB8AC3E}">
        <p14:creationId xmlns:p14="http://schemas.microsoft.com/office/powerpoint/2010/main" val="1020293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3320191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80</a:t>
            </a:fld>
            <a:endParaRPr lang="en-US" dirty="0"/>
          </a:p>
        </p:txBody>
      </p:sp>
    </p:spTree>
    <p:extLst>
      <p:ext uri="{BB962C8B-B14F-4D97-AF65-F5344CB8AC3E}">
        <p14:creationId xmlns:p14="http://schemas.microsoft.com/office/powerpoint/2010/main" val="58521798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81</a:t>
            </a:fld>
            <a:endParaRPr lang="en-US" dirty="0"/>
          </a:p>
        </p:txBody>
      </p:sp>
    </p:spTree>
    <p:extLst>
      <p:ext uri="{BB962C8B-B14F-4D97-AF65-F5344CB8AC3E}">
        <p14:creationId xmlns:p14="http://schemas.microsoft.com/office/powerpoint/2010/main" val="189313314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82</a:t>
            </a:fld>
            <a:endParaRPr lang="en-US" dirty="0"/>
          </a:p>
        </p:txBody>
      </p:sp>
    </p:spTree>
    <p:extLst>
      <p:ext uri="{BB962C8B-B14F-4D97-AF65-F5344CB8AC3E}">
        <p14:creationId xmlns:p14="http://schemas.microsoft.com/office/powerpoint/2010/main" val="234669455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83</a:t>
            </a:fld>
            <a:endParaRPr lang="en-US" dirty="0"/>
          </a:p>
        </p:txBody>
      </p:sp>
    </p:spTree>
    <p:extLst>
      <p:ext uri="{BB962C8B-B14F-4D97-AF65-F5344CB8AC3E}">
        <p14:creationId xmlns:p14="http://schemas.microsoft.com/office/powerpoint/2010/main" val="61696141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84</a:t>
            </a:fld>
            <a:endParaRPr lang="en-US" dirty="0"/>
          </a:p>
        </p:txBody>
      </p:sp>
    </p:spTree>
    <p:extLst>
      <p:ext uri="{BB962C8B-B14F-4D97-AF65-F5344CB8AC3E}">
        <p14:creationId xmlns:p14="http://schemas.microsoft.com/office/powerpoint/2010/main" val="148059386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85</a:t>
            </a:fld>
            <a:endParaRPr lang="en-US" dirty="0"/>
          </a:p>
        </p:txBody>
      </p:sp>
    </p:spTree>
    <p:extLst>
      <p:ext uri="{BB962C8B-B14F-4D97-AF65-F5344CB8AC3E}">
        <p14:creationId xmlns:p14="http://schemas.microsoft.com/office/powerpoint/2010/main" val="266161965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86</a:t>
            </a:fld>
            <a:endParaRPr lang="en-US" dirty="0"/>
          </a:p>
        </p:txBody>
      </p:sp>
    </p:spTree>
    <p:extLst>
      <p:ext uri="{BB962C8B-B14F-4D97-AF65-F5344CB8AC3E}">
        <p14:creationId xmlns:p14="http://schemas.microsoft.com/office/powerpoint/2010/main" val="65427766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87</a:t>
            </a:fld>
            <a:endParaRPr lang="en-US" dirty="0"/>
          </a:p>
        </p:txBody>
      </p:sp>
    </p:spTree>
    <p:extLst>
      <p:ext uri="{BB962C8B-B14F-4D97-AF65-F5344CB8AC3E}">
        <p14:creationId xmlns:p14="http://schemas.microsoft.com/office/powerpoint/2010/main" val="403026604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88</a:t>
            </a:fld>
            <a:endParaRPr lang="en-US" dirty="0"/>
          </a:p>
        </p:txBody>
      </p:sp>
    </p:spTree>
    <p:extLst>
      <p:ext uri="{BB962C8B-B14F-4D97-AF65-F5344CB8AC3E}">
        <p14:creationId xmlns:p14="http://schemas.microsoft.com/office/powerpoint/2010/main" val="80215201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89</a:t>
            </a:fld>
            <a:endParaRPr lang="en-US" dirty="0"/>
          </a:p>
        </p:txBody>
      </p:sp>
    </p:spTree>
    <p:extLst>
      <p:ext uri="{BB962C8B-B14F-4D97-AF65-F5344CB8AC3E}">
        <p14:creationId xmlns:p14="http://schemas.microsoft.com/office/powerpoint/2010/main" val="3446472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77145282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90</a:t>
            </a:fld>
            <a:endParaRPr lang="en-US" dirty="0"/>
          </a:p>
        </p:txBody>
      </p:sp>
    </p:spTree>
    <p:extLst>
      <p:ext uri="{BB962C8B-B14F-4D97-AF65-F5344CB8AC3E}">
        <p14:creationId xmlns:p14="http://schemas.microsoft.com/office/powerpoint/2010/main" val="52055659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91</a:t>
            </a:fld>
            <a:endParaRPr lang="en-US" dirty="0"/>
          </a:p>
        </p:txBody>
      </p:sp>
    </p:spTree>
    <p:extLst>
      <p:ext uri="{BB962C8B-B14F-4D97-AF65-F5344CB8AC3E}">
        <p14:creationId xmlns:p14="http://schemas.microsoft.com/office/powerpoint/2010/main" val="187213055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92</a:t>
            </a:fld>
            <a:endParaRPr lang="en-US" dirty="0"/>
          </a:p>
        </p:txBody>
      </p:sp>
    </p:spTree>
    <p:extLst>
      <p:ext uri="{BB962C8B-B14F-4D97-AF65-F5344CB8AC3E}">
        <p14:creationId xmlns:p14="http://schemas.microsoft.com/office/powerpoint/2010/main" val="305061067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93</a:t>
            </a:fld>
            <a:endParaRPr lang="en-US" dirty="0"/>
          </a:p>
        </p:txBody>
      </p:sp>
    </p:spTree>
    <p:extLst>
      <p:ext uri="{BB962C8B-B14F-4D97-AF65-F5344CB8AC3E}">
        <p14:creationId xmlns:p14="http://schemas.microsoft.com/office/powerpoint/2010/main" val="176110670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94</a:t>
            </a:fld>
            <a:endParaRPr lang="en-US" dirty="0"/>
          </a:p>
        </p:txBody>
      </p:sp>
    </p:spTree>
    <p:extLst>
      <p:ext uri="{BB962C8B-B14F-4D97-AF65-F5344CB8AC3E}">
        <p14:creationId xmlns:p14="http://schemas.microsoft.com/office/powerpoint/2010/main" val="278111532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95</a:t>
            </a:fld>
            <a:endParaRPr lang="en-US" dirty="0"/>
          </a:p>
        </p:txBody>
      </p:sp>
    </p:spTree>
    <p:extLst>
      <p:ext uri="{BB962C8B-B14F-4D97-AF65-F5344CB8AC3E}">
        <p14:creationId xmlns:p14="http://schemas.microsoft.com/office/powerpoint/2010/main" val="235841498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96</a:t>
            </a:fld>
            <a:endParaRPr lang="en-US" dirty="0"/>
          </a:p>
        </p:txBody>
      </p:sp>
    </p:spTree>
    <p:extLst>
      <p:ext uri="{BB962C8B-B14F-4D97-AF65-F5344CB8AC3E}">
        <p14:creationId xmlns:p14="http://schemas.microsoft.com/office/powerpoint/2010/main" val="318718223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97</a:t>
            </a:fld>
            <a:endParaRPr lang="en-US" dirty="0"/>
          </a:p>
        </p:txBody>
      </p:sp>
    </p:spTree>
    <p:extLst>
      <p:ext uri="{BB962C8B-B14F-4D97-AF65-F5344CB8AC3E}">
        <p14:creationId xmlns:p14="http://schemas.microsoft.com/office/powerpoint/2010/main" val="339043281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98</a:t>
            </a:fld>
            <a:endParaRPr lang="en-US" dirty="0"/>
          </a:p>
        </p:txBody>
      </p:sp>
    </p:spTree>
    <p:extLst>
      <p:ext uri="{BB962C8B-B14F-4D97-AF65-F5344CB8AC3E}">
        <p14:creationId xmlns:p14="http://schemas.microsoft.com/office/powerpoint/2010/main" val="394964860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99</a:t>
            </a:fld>
            <a:endParaRPr lang="en-US" dirty="0"/>
          </a:p>
        </p:txBody>
      </p:sp>
    </p:spTree>
    <p:extLst>
      <p:ext uri="{BB962C8B-B14F-4D97-AF65-F5344CB8AC3E}">
        <p14:creationId xmlns:p14="http://schemas.microsoft.com/office/powerpoint/2010/main" val="3887783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1.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6.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8.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9.xml"/><Relationship Id="rId1" Type="http://schemas.openxmlformats.org/officeDocument/2006/relationships/slideLayout" Target="../slideLayouts/slideLayout1.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27219" y="1756738"/>
            <a:ext cx="7477601" cy="1666399"/>
          </a:xfrm>
          <a:prstGeom prst="rect">
            <a:avLst/>
          </a:prstGeom>
          <a:noFill/>
          <a:ln/>
        </p:spPr>
        <p:txBody>
          <a:bodyPr wrap="square" rtlCol="0" anchor="t"/>
          <a:lstStyle/>
          <a:p>
            <a:pPr marL="0" indent="0">
              <a:buNone/>
            </a:pPr>
            <a:r>
              <a:rPr lang="en-US" sz="5249" dirty="0" smtClean="0">
                <a:solidFill>
                  <a:srgbClr val="FFFFFF"/>
                </a:solidFill>
                <a:latin typeface="Unbounded" pitchFamily="34" charset="0"/>
                <a:ea typeface="Unbounded" pitchFamily="34" charset="-122"/>
                <a:cs typeface="Unbounded" pitchFamily="34" charset="-120"/>
              </a:rPr>
              <a:t>Object Oriented Programming with </a:t>
            </a:r>
            <a:r>
              <a:rPr lang="en-US" sz="8000" b="1" dirty="0" smtClean="0">
                <a:solidFill>
                  <a:srgbClr val="FFFFFF"/>
                </a:solidFill>
                <a:latin typeface="Unbounded" pitchFamily="34" charset="0"/>
                <a:ea typeface="Unbounded" pitchFamily="34" charset="-122"/>
                <a:cs typeface="Unbounded" pitchFamily="34" charset="-120"/>
              </a:rPr>
              <a:t>Java</a:t>
            </a:r>
            <a:endParaRPr lang="en-US" sz="8000" b="1" dirty="0"/>
          </a:p>
        </p:txBody>
      </p:sp>
      <p:sp>
        <p:nvSpPr>
          <p:cNvPr id="9" name="Text 4"/>
          <p:cNvSpPr/>
          <p:nvPr/>
        </p:nvSpPr>
        <p:spPr>
          <a:xfrm>
            <a:off x="9762749" y="6369485"/>
            <a:ext cx="1903690" cy="388858"/>
          </a:xfrm>
          <a:prstGeom prst="rect">
            <a:avLst/>
          </a:prstGeom>
          <a:noFill/>
          <a:ln/>
        </p:spPr>
        <p:txBody>
          <a:bodyPr wrap="none" rtlCol="0" anchor="t"/>
          <a:lstStyle/>
          <a:p>
            <a:pPr marL="0" indent="0" algn="l">
              <a:lnSpc>
                <a:spcPts val="3062"/>
              </a:lnSpc>
              <a:buNone/>
            </a:pPr>
            <a:r>
              <a:rPr lang="en-US" sz="2187" b="1" dirty="0" smtClean="0">
                <a:solidFill>
                  <a:srgbClr val="CAD6DE"/>
                </a:solidFill>
                <a:latin typeface="Cabin" pitchFamily="34" charset="0"/>
                <a:ea typeface="Cabin" pitchFamily="34" charset="-122"/>
                <a:cs typeface="Cabin" pitchFamily="34" charset="-120"/>
              </a:rPr>
              <a:t>By</a:t>
            </a:r>
          </a:p>
          <a:p>
            <a:pPr marL="0" indent="0" algn="l">
              <a:lnSpc>
                <a:spcPts val="3062"/>
              </a:lnSpc>
              <a:buNone/>
            </a:pPr>
            <a:r>
              <a:rPr lang="en-US" sz="2187" b="1" dirty="0" smtClean="0">
                <a:solidFill>
                  <a:srgbClr val="CAD6DE"/>
                </a:solidFill>
                <a:latin typeface="Cabin" pitchFamily="34" charset="0"/>
                <a:ea typeface="Cabin" pitchFamily="34" charset="-122"/>
                <a:cs typeface="Cabin" pitchFamily="34" charset="-120"/>
              </a:rPr>
              <a:t>       </a:t>
            </a:r>
            <a:r>
              <a:rPr lang="en-US" sz="2187" b="1" dirty="0" err="1" smtClean="0">
                <a:solidFill>
                  <a:srgbClr val="CAD6DE"/>
                </a:solidFill>
                <a:latin typeface="Cabin" pitchFamily="34" charset="0"/>
                <a:ea typeface="Cabin" pitchFamily="34" charset="-122"/>
                <a:cs typeface="Cabin" pitchFamily="34" charset="-120"/>
              </a:rPr>
              <a:t>Puneethraj</a:t>
            </a:r>
            <a:r>
              <a:rPr lang="en-US" sz="2187" b="1" dirty="0" smtClean="0">
                <a:solidFill>
                  <a:srgbClr val="CAD6DE"/>
                </a:solidFill>
                <a:latin typeface="Cabin" pitchFamily="34" charset="0"/>
                <a:ea typeface="Cabin" pitchFamily="34" charset="-122"/>
                <a:cs typeface="Cabin" pitchFamily="34" charset="-120"/>
              </a:rPr>
              <a:t> K</a:t>
            </a:r>
          </a:p>
          <a:p>
            <a:pPr marL="0" indent="0" algn="l">
              <a:lnSpc>
                <a:spcPts val="3062"/>
              </a:lnSpc>
              <a:buNone/>
            </a:pPr>
            <a:r>
              <a:rPr lang="en-US" sz="2187" b="1" dirty="0">
                <a:solidFill>
                  <a:srgbClr val="CAD6DE"/>
                </a:solidFill>
                <a:latin typeface="Cabin" pitchFamily="34" charset="0"/>
                <a:ea typeface="Cabin" pitchFamily="34" charset="-122"/>
              </a:rPr>
              <a:t> </a:t>
            </a:r>
            <a:r>
              <a:rPr lang="en-US" sz="2187" b="1" dirty="0" smtClean="0">
                <a:solidFill>
                  <a:srgbClr val="CAD6DE"/>
                </a:solidFill>
                <a:latin typeface="Cabin" pitchFamily="34" charset="0"/>
                <a:ea typeface="Cabin" pitchFamily="34" charset="-122"/>
              </a:rPr>
              <a:t>      Dept. of Computer Science</a:t>
            </a:r>
            <a:endParaRPr lang="en-US" sz="2187"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851772" y="213451"/>
            <a:ext cx="9287828" cy="694373"/>
          </a:xfrm>
          <a:prstGeom prst="rect">
            <a:avLst/>
          </a:prstGeom>
          <a:noFill/>
          <a:ln/>
        </p:spPr>
        <p:txBody>
          <a:bodyPr wrap="none" rtlCol="0" anchor="t"/>
          <a:lstStyle/>
          <a:p>
            <a:pPr marL="0" indent="0">
              <a:lnSpc>
                <a:spcPts val="5468"/>
              </a:lnSpc>
              <a:buNone/>
            </a:pPr>
            <a:r>
              <a:rPr lang="en-US" sz="4374" dirty="0">
                <a:solidFill>
                  <a:srgbClr val="FFFFFF"/>
                </a:solidFill>
                <a:latin typeface="Unbounded" pitchFamily="34" charset="0"/>
                <a:ea typeface="Unbounded" pitchFamily="34" charset="-122"/>
                <a:cs typeface="Unbounded" pitchFamily="34" charset="-120"/>
              </a:rPr>
              <a:t>Java’s Magic: The Bytecode</a:t>
            </a:r>
            <a:endParaRPr lang="en-US" sz="4374" dirty="0"/>
          </a:p>
        </p:txBody>
      </p:sp>
      <p:pic>
        <p:nvPicPr>
          <p:cNvPr id="4" name="Picture 3"/>
          <p:cNvPicPr>
            <a:picLocks noChangeAspect="1"/>
          </p:cNvPicPr>
          <p:nvPr/>
        </p:nvPicPr>
        <p:blipFill>
          <a:blip r:embed="rId4"/>
          <a:stretch>
            <a:fillRect/>
          </a:stretch>
        </p:blipFill>
        <p:spPr>
          <a:xfrm>
            <a:off x="2824618" y="1027650"/>
            <a:ext cx="9062582" cy="6918552"/>
          </a:xfrm>
          <a:prstGeom prst="rect">
            <a:avLst/>
          </a:prstGeom>
        </p:spPr>
      </p:pic>
    </p:spTree>
    <p:extLst>
      <p:ext uri="{BB962C8B-B14F-4D97-AF65-F5344CB8AC3E}">
        <p14:creationId xmlns:p14="http://schemas.microsoft.com/office/powerpoint/2010/main" val="87668692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47868"/>
            <a:ext cx="14659446" cy="8244479"/>
          </a:xfrm>
          <a:prstGeom prst="rect">
            <a:avLst/>
          </a:prstGeom>
          <a:solidFill>
            <a:srgbClr val="112836"/>
          </a:solidFill>
          <a:ln/>
        </p:spPr>
      </p:sp>
      <p:sp>
        <p:nvSpPr>
          <p:cNvPr id="7" name="Text 13"/>
          <p:cNvSpPr/>
          <p:nvPr/>
        </p:nvSpPr>
        <p:spPr>
          <a:xfrm>
            <a:off x="436469" y="807228"/>
            <a:ext cx="14057296" cy="2835243"/>
          </a:xfrm>
          <a:prstGeom prst="rect">
            <a:avLst/>
          </a:prstGeom>
          <a:noFill/>
          <a:ln/>
        </p:spPr>
        <p:txBody>
          <a:bodyPr wrap="square" rtlCol="0" anchor="t"/>
          <a:lstStyle/>
          <a:p>
            <a:pPr>
              <a:lnSpc>
                <a:spcPct val="150000"/>
              </a:lnSpc>
            </a:pPr>
            <a:r>
              <a:rPr lang="en-US" sz="3200" dirty="0">
                <a:solidFill>
                  <a:srgbClr val="BDCDE9"/>
                </a:solidFill>
                <a:latin typeface="Cabin"/>
              </a:rPr>
              <a:t>Writing one loop inside the scope of other loop is called nesting of loops. </a:t>
            </a:r>
            <a:r>
              <a:rPr lang="en-US" sz="3200" dirty="0" smtClean="0">
                <a:solidFill>
                  <a:srgbClr val="BDCDE9"/>
                </a:solidFill>
                <a:latin typeface="Cabin"/>
              </a:rPr>
              <a:t>	class Nest { </a:t>
            </a:r>
          </a:p>
          <a:p>
            <a:pPr>
              <a:lnSpc>
                <a:spcPct val="150000"/>
              </a:lnSpc>
            </a:pPr>
            <a:r>
              <a:rPr lang="en-US" sz="3200" dirty="0">
                <a:solidFill>
                  <a:srgbClr val="BDCDE9"/>
                </a:solidFill>
                <a:latin typeface="Cabin"/>
              </a:rPr>
              <a:t>	</a:t>
            </a:r>
            <a:r>
              <a:rPr lang="en-US" sz="3200" dirty="0" smtClean="0">
                <a:solidFill>
                  <a:srgbClr val="BDCDE9"/>
                </a:solidFill>
                <a:latin typeface="Cabin"/>
              </a:rPr>
              <a:t>	public </a:t>
            </a:r>
            <a:r>
              <a:rPr lang="en-US" sz="3200" dirty="0">
                <a:solidFill>
                  <a:srgbClr val="BDCDE9"/>
                </a:solidFill>
                <a:latin typeface="Cabin"/>
              </a:rPr>
              <a:t>static void main(String </a:t>
            </a:r>
            <a:r>
              <a:rPr lang="en-US" sz="3200" dirty="0" err="1">
                <a:solidFill>
                  <a:srgbClr val="BDCDE9"/>
                </a:solidFill>
                <a:latin typeface="Cabin"/>
              </a:rPr>
              <a:t>args</a:t>
            </a:r>
            <a:r>
              <a:rPr lang="en-US" sz="3200" dirty="0">
                <a:solidFill>
                  <a:srgbClr val="BDCDE9"/>
                </a:solidFill>
                <a:latin typeface="Cabin"/>
              </a:rPr>
              <a:t>[]) { </a:t>
            </a:r>
            <a:endParaRPr lang="en-US" sz="3200" dirty="0" smtClean="0">
              <a:solidFill>
                <a:srgbClr val="BDCDE9"/>
              </a:solidFill>
              <a:latin typeface="Cabin"/>
            </a:endParaRPr>
          </a:p>
          <a:p>
            <a:pPr>
              <a:lnSpc>
                <a:spcPct val="150000"/>
              </a:lnSpc>
            </a:pPr>
            <a:r>
              <a:rPr lang="en-US" sz="3200" dirty="0">
                <a:solidFill>
                  <a:srgbClr val="BDCDE9"/>
                </a:solidFill>
                <a:latin typeface="Cabin"/>
              </a:rPr>
              <a:t>	</a:t>
            </a:r>
            <a:r>
              <a:rPr lang="en-US" sz="3200" dirty="0" smtClean="0">
                <a:solidFill>
                  <a:srgbClr val="BDCDE9"/>
                </a:solidFill>
                <a:latin typeface="Cabin"/>
              </a:rPr>
              <a:t>		for(</a:t>
            </a:r>
            <a:r>
              <a:rPr lang="en-US" sz="3200" dirty="0" err="1" smtClean="0">
                <a:solidFill>
                  <a:srgbClr val="BDCDE9"/>
                </a:solidFill>
                <a:latin typeface="Cabin"/>
              </a:rPr>
              <a:t>int</a:t>
            </a:r>
            <a:r>
              <a:rPr lang="en-US" sz="3200" dirty="0" smtClean="0">
                <a:solidFill>
                  <a:srgbClr val="BDCDE9"/>
                </a:solidFill>
                <a:latin typeface="Cabin"/>
              </a:rPr>
              <a:t> </a:t>
            </a:r>
            <a:r>
              <a:rPr lang="en-US" sz="3200" dirty="0" err="1">
                <a:solidFill>
                  <a:srgbClr val="BDCDE9"/>
                </a:solidFill>
                <a:latin typeface="Cabin"/>
              </a:rPr>
              <a:t>i</a:t>
            </a:r>
            <a:r>
              <a:rPr lang="en-US" sz="3200" dirty="0">
                <a:solidFill>
                  <a:srgbClr val="BDCDE9"/>
                </a:solidFill>
                <a:latin typeface="Cabin"/>
              </a:rPr>
              <a:t>=2;i&lt;=10;i++) { </a:t>
            </a:r>
            <a:endParaRPr lang="en-US" sz="3200" dirty="0" smtClean="0">
              <a:solidFill>
                <a:srgbClr val="BDCDE9"/>
              </a:solidFill>
              <a:latin typeface="Cabin"/>
            </a:endParaRPr>
          </a:p>
          <a:p>
            <a:pPr>
              <a:lnSpc>
                <a:spcPct val="150000"/>
              </a:lnSpc>
            </a:pPr>
            <a:r>
              <a:rPr lang="en-US" sz="3200" dirty="0">
                <a:solidFill>
                  <a:srgbClr val="BDCDE9"/>
                </a:solidFill>
                <a:latin typeface="Cabin"/>
              </a:rPr>
              <a:t>	</a:t>
            </a:r>
            <a:r>
              <a:rPr lang="en-US" sz="3200" dirty="0" smtClean="0">
                <a:solidFill>
                  <a:srgbClr val="BDCDE9"/>
                </a:solidFill>
                <a:latin typeface="Cabin"/>
              </a:rPr>
              <a:t>			</a:t>
            </a:r>
            <a:r>
              <a:rPr lang="en-US" sz="3200" dirty="0" err="1" smtClean="0">
                <a:solidFill>
                  <a:srgbClr val="BDCDE9"/>
                </a:solidFill>
                <a:latin typeface="Cabin"/>
              </a:rPr>
              <a:t>System.out.print</a:t>
            </a:r>
            <a:r>
              <a:rPr lang="en-US" sz="3200" dirty="0">
                <a:solidFill>
                  <a:srgbClr val="BDCDE9"/>
                </a:solidFill>
                <a:latin typeface="Cabin"/>
              </a:rPr>
              <a:t>(“</a:t>
            </a:r>
            <a:r>
              <a:rPr lang="en-US" sz="3200" dirty="0" err="1">
                <a:solidFill>
                  <a:srgbClr val="BDCDE9"/>
                </a:solidFill>
                <a:latin typeface="Cabin"/>
              </a:rPr>
              <a:t>Factots</a:t>
            </a:r>
            <a:r>
              <a:rPr lang="en-US" sz="3200" dirty="0">
                <a:solidFill>
                  <a:srgbClr val="BDCDE9"/>
                </a:solidFill>
                <a:latin typeface="Cabin"/>
              </a:rPr>
              <a:t> of “ + </a:t>
            </a:r>
            <a:r>
              <a:rPr lang="en-US" sz="3200" dirty="0" err="1">
                <a:solidFill>
                  <a:srgbClr val="BDCDE9"/>
                </a:solidFill>
                <a:latin typeface="Cabin"/>
              </a:rPr>
              <a:t>i</a:t>
            </a:r>
            <a:r>
              <a:rPr lang="en-US" sz="3200" dirty="0">
                <a:solidFill>
                  <a:srgbClr val="BDCDE9"/>
                </a:solidFill>
                <a:latin typeface="Cabin"/>
              </a:rPr>
              <a:t> +”: ”); </a:t>
            </a:r>
            <a:endParaRPr lang="en-US" sz="3200" dirty="0" smtClean="0">
              <a:solidFill>
                <a:srgbClr val="BDCDE9"/>
              </a:solidFill>
              <a:latin typeface="Cabin"/>
            </a:endParaRPr>
          </a:p>
          <a:p>
            <a:pPr>
              <a:lnSpc>
                <a:spcPct val="150000"/>
              </a:lnSpc>
            </a:pPr>
            <a:r>
              <a:rPr lang="en-US" sz="3200" dirty="0">
                <a:solidFill>
                  <a:srgbClr val="BDCDE9"/>
                </a:solidFill>
                <a:latin typeface="Cabin"/>
              </a:rPr>
              <a:t>	</a:t>
            </a:r>
            <a:r>
              <a:rPr lang="en-US" sz="3200" dirty="0" smtClean="0">
                <a:solidFill>
                  <a:srgbClr val="BDCDE9"/>
                </a:solidFill>
                <a:latin typeface="Cabin"/>
              </a:rPr>
              <a:t>			for(</a:t>
            </a:r>
            <a:r>
              <a:rPr lang="en-US" sz="3200" dirty="0" err="1" smtClean="0">
                <a:solidFill>
                  <a:srgbClr val="BDCDE9"/>
                </a:solidFill>
                <a:latin typeface="Cabin"/>
              </a:rPr>
              <a:t>int</a:t>
            </a:r>
            <a:r>
              <a:rPr lang="en-US" sz="3200" dirty="0" smtClean="0">
                <a:solidFill>
                  <a:srgbClr val="BDCDE9"/>
                </a:solidFill>
                <a:latin typeface="Cabin"/>
              </a:rPr>
              <a:t> </a:t>
            </a:r>
            <a:r>
              <a:rPr lang="en-US" sz="3200" dirty="0">
                <a:solidFill>
                  <a:srgbClr val="BDCDE9"/>
                </a:solidFill>
                <a:latin typeface="Cabin"/>
              </a:rPr>
              <a:t>j=2; </a:t>
            </a:r>
            <a:r>
              <a:rPr lang="en-US" sz="3200" dirty="0" smtClean="0">
                <a:solidFill>
                  <a:srgbClr val="BDCDE9"/>
                </a:solidFill>
                <a:latin typeface="Cabin"/>
              </a:rPr>
              <a:t>j&lt;</a:t>
            </a:r>
            <a:r>
              <a:rPr lang="en-US" sz="3200" dirty="0" err="1" smtClean="0">
                <a:solidFill>
                  <a:srgbClr val="BDCDE9"/>
                </a:solidFill>
                <a:latin typeface="Cabin"/>
              </a:rPr>
              <a:t>i</a:t>
            </a:r>
            <a:r>
              <a:rPr lang="en-IN" sz="3200" dirty="0">
                <a:solidFill>
                  <a:srgbClr val="BDCDE9"/>
                </a:solidFill>
                <a:latin typeface="Cabin"/>
              </a:rPr>
              <a:t>;</a:t>
            </a:r>
            <a:r>
              <a:rPr lang="en-IN" sz="3200" dirty="0" err="1">
                <a:solidFill>
                  <a:srgbClr val="BDCDE9"/>
                </a:solidFill>
                <a:latin typeface="Cabin"/>
              </a:rPr>
              <a:t>j++</a:t>
            </a:r>
            <a:r>
              <a:rPr lang="en-IN" sz="3200" dirty="0">
                <a:solidFill>
                  <a:srgbClr val="BDCDE9"/>
                </a:solidFill>
                <a:latin typeface="Cabin"/>
              </a:rPr>
              <a:t>) </a:t>
            </a:r>
            <a:endParaRPr lang="en-IN" sz="3200" dirty="0" smtClean="0">
              <a:solidFill>
                <a:srgbClr val="BDCDE9"/>
              </a:solidFill>
              <a:latin typeface="Cabin"/>
            </a:endParaRPr>
          </a:p>
          <a:p>
            <a:pPr>
              <a:lnSpc>
                <a:spcPct val="150000"/>
              </a:lnSpc>
            </a:pPr>
            <a:r>
              <a:rPr lang="en-IN" sz="3200" dirty="0">
                <a:solidFill>
                  <a:srgbClr val="BDCDE9"/>
                </a:solidFill>
                <a:latin typeface="Cabin"/>
              </a:rPr>
              <a:t>	</a:t>
            </a:r>
            <a:r>
              <a:rPr lang="en-IN" sz="3200" dirty="0" smtClean="0">
                <a:solidFill>
                  <a:srgbClr val="BDCDE9"/>
                </a:solidFill>
                <a:latin typeface="Cabin"/>
              </a:rPr>
              <a:t>				if(</a:t>
            </a:r>
            <a:r>
              <a:rPr lang="en-IN" sz="3200" dirty="0" err="1" smtClean="0">
                <a:solidFill>
                  <a:srgbClr val="BDCDE9"/>
                </a:solidFill>
                <a:latin typeface="Cabin"/>
              </a:rPr>
              <a:t>i%j</a:t>
            </a:r>
            <a:r>
              <a:rPr lang="en-IN" sz="3200" dirty="0">
                <a:solidFill>
                  <a:srgbClr val="BDCDE9"/>
                </a:solidFill>
                <a:latin typeface="Cabin"/>
              </a:rPr>
              <a:t>==0) </a:t>
            </a:r>
            <a:endParaRPr lang="en-IN" sz="3200" dirty="0" smtClean="0">
              <a:solidFill>
                <a:srgbClr val="BDCDE9"/>
              </a:solidFill>
              <a:latin typeface="Cabin"/>
            </a:endParaRPr>
          </a:p>
          <a:p>
            <a:pPr>
              <a:lnSpc>
                <a:spcPct val="150000"/>
              </a:lnSpc>
            </a:pPr>
            <a:r>
              <a:rPr lang="en-IN" sz="3200" dirty="0">
                <a:solidFill>
                  <a:srgbClr val="BDCDE9"/>
                </a:solidFill>
                <a:latin typeface="Cabin"/>
              </a:rPr>
              <a:t>	</a:t>
            </a:r>
            <a:r>
              <a:rPr lang="en-IN" sz="3200" dirty="0" smtClean="0">
                <a:solidFill>
                  <a:srgbClr val="BDCDE9"/>
                </a:solidFill>
                <a:latin typeface="Cabin"/>
              </a:rPr>
              <a:t>					</a:t>
            </a:r>
            <a:r>
              <a:rPr lang="en-IN" sz="3200" dirty="0" err="1" smtClean="0">
                <a:solidFill>
                  <a:srgbClr val="BDCDE9"/>
                </a:solidFill>
                <a:latin typeface="Cabin"/>
              </a:rPr>
              <a:t>System.out.print</a:t>
            </a:r>
            <a:r>
              <a:rPr lang="en-IN" sz="3200" dirty="0" smtClean="0">
                <a:solidFill>
                  <a:srgbClr val="BDCDE9"/>
                </a:solidFill>
                <a:latin typeface="Cabin"/>
              </a:rPr>
              <a:t>(j</a:t>
            </a:r>
            <a:r>
              <a:rPr lang="en-IN" sz="3200" dirty="0">
                <a:solidFill>
                  <a:srgbClr val="BDCDE9"/>
                </a:solidFill>
                <a:latin typeface="Cabin"/>
              </a:rPr>
              <a:t>+ “ ”); </a:t>
            </a:r>
            <a:endParaRPr lang="en-IN" sz="3200" dirty="0" smtClean="0">
              <a:solidFill>
                <a:srgbClr val="BDCDE9"/>
              </a:solidFill>
              <a:latin typeface="Cabin"/>
            </a:endParaRPr>
          </a:p>
          <a:p>
            <a:pPr>
              <a:lnSpc>
                <a:spcPct val="150000"/>
              </a:lnSpc>
            </a:pPr>
            <a:r>
              <a:rPr lang="en-IN" sz="3200" dirty="0">
                <a:solidFill>
                  <a:srgbClr val="BDCDE9"/>
                </a:solidFill>
                <a:latin typeface="Cabin"/>
              </a:rPr>
              <a:t>	</a:t>
            </a:r>
            <a:r>
              <a:rPr lang="en-IN" sz="3200" dirty="0" smtClean="0">
                <a:solidFill>
                  <a:srgbClr val="BDCDE9"/>
                </a:solidFill>
                <a:latin typeface="Cabin"/>
              </a:rPr>
              <a:t>				</a:t>
            </a:r>
            <a:r>
              <a:rPr lang="en-IN" sz="3200" dirty="0" err="1" smtClean="0">
                <a:solidFill>
                  <a:srgbClr val="BDCDE9"/>
                </a:solidFill>
                <a:latin typeface="Cabin"/>
              </a:rPr>
              <a:t>System.out.println</a:t>
            </a:r>
            <a:r>
              <a:rPr lang="en-IN" sz="3200" dirty="0" smtClean="0">
                <a:solidFill>
                  <a:srgbClr val="BDCDE9"/>
                </a:solidFill>
                <a:latin typeface="Cabin"/>
              </a:rPr>
              <a:t>();</a:t>
            </a:r>
          </a:p>
          <a:p>
            <a:pPr>
              <a:lnSpc>
                <a:spcPct val="150000"/>
              </a:lnSpc>
            </a:pPr>
            <a:r>
              <a:rPr lang="en-IN" sz="3200" dirty="0">
                <a:solidFill>
                  <a:srgbClr val="BDCDE9"/>
                </a:solidFill>
                <a:latin typeface="Cabin"/>
              </a:rPr>
              <a:t>	</a:t>
            </a:r>
            <a:r>
              <a:rPr lang="en-IN" sz="3200" dirty="0" smtClean="0">
                <a:solidFill>
                  <a:srgbClr val="BDCDE9"/>
                </a:solidFill>
                <a:latin typeface="Cabin"/>
              </a:rPr>
              <a:t>} 	} 	} </a:t>
            </a:r>
            <a:endParaRPr lang="en-US" sz="3200" dirty="0" smtClean="0">
              <a:solidFill>
                <a:srgbClr val="BDCDE9"/>
              </a:solidFill>
              <a:latin typeface="Cabin"/>
              <a:ea typeface="Cabin"/>
            </a:endParaRPr>
          </a:p>
        </p:txBody>
      </p:sp>
      <p:sp>
        <p:nvSpPr>
          <p:cNvPr id="8" name="Text 13"/>
          <p:cNvSpPr/>
          <p:nvPr/>
        </p:nvSpPr>
        <p:spPr>
          <a:xfrm>
            <a:off x="541716" y="171624"/>
            <a:ext cx="9438001" cy="2835243"/>
          </a:xfrm>
          <a:prstGeom prst="rect">
            <a:avLst/>
          </a:prstGeom>
          <a:noFill/>
          <a:ln/>
        </p:spPr>
        <p:txBody>
          <a:bodyPr wrap="square" rtlCol="0" anchor="t"/>
          <a:lstStyle/>
          <a:p>
            <a:r>
              <a:rPr lang="en-US" sz="4000" b="1" dirty="0" smtClean="0">
                <a:solidFill>
                  <a:srgbClr val="BDCDE9"/>
                </a:solidFill>
                <a:latin typeface="Cabin"/>
              </a:rPr>
              <a:t>Nested Loops</a:t>
            </a:r>
            <a:endParaRPr lang="en-US" sz="4000" b="1" dirty="0" smtClean="0">
              <a:solidFill>
                <a:srgbClr val="BDCDE9"/>
              </a:solidFill>
              <a:latin typeface="Cabin"/>
              <a:ea typeface="Cabin"/>
            </a:endParaRPr>
          </a:p>
        </p:txBody>
      </p:sp>
    </p:spTree>
    <p:extLst>
      <p:ext uri="{BB962C8B-B14F-4D97-AF65-F5344CB8AC3E}">
        <p14:creationId xmlns:p14="http://schemas.microsoft.com/office/powerpoint/2010/main" val="307610489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47868"/>
            <a:ext cx="14659446" cy="8244479"/>
          </a:xfrm>
          <a:prstGeom prst="rect">
            <a:avLst/>
          </a:prstGeom>
          <a:solidFill>
            <a:srgbClr val="112836"/>
          </a:solidFill>
          <a:ln/>
        </p:spPr>
      </p:sp>
      <p:sp>
        <p:nvSpPr>
          <p:cNvPr id="8" name="Text 13"/>
          <p:cNvSpPr/>
          <p:nvPr/>
        </p:nvSpPr>
        <p:spPr>
          <a:xfrm>
            <a:off x="541716" y="171624"/>
            <a:ext cx="9438001" cy="2835243"/>
          </a:xfrm>
          <a:prstGeom prst="rect">
            <a:avLst/>
          </a:prstGeom>
          <a:noFill/>
          <a:ln/>
        </p:spPr>
        <p:txBody>
          <a:bodyPr wrap="square" rtlCol="0" anchor="t"/>
          <a:lstStyle/>
          <a:p>
            <a:r>
              <a:rPr lang="en-US" sz="4000" b="1" dirty="0" smtClean="0">
                <a:solidFill>
                  <a:srgbClr val="BDCDE9"/>
                </a:solidFill>
                <a:latin typeface="Cabin"/>
              </a:rPr>
              <a:t>Nested Loops</a:t>
            </a:r>
            <a:endParaRPr lang="en-US" sz="4000" b="1" dirty="0" smtClean="0">
              <a:solidFill>
                <a:srgbClr val="BDCDE9"/>
              </a:solidFill>
              <a:latin typeface="Cabin"/>
              <a:ea typeface="Cabin"/>
            </a:endParaRPr>
          </a:p>
        </p:txBody>
      </p:sp>
      <p:pic>
        <p:nvPicPr>
          <p:cNvPr id="4" name="Picture 3"/>
          <p:cNvPicPr>
            <a:picLocks noChangeAspect="1"/>
          </p:cNvPicPr>
          <p:nvPr/>
        </p:nvPicPr>
        <p:blipFill>
          <a:blip r:embed="rId4"/>
          <a:stretch>
            <a:fillRect/>
          </a:stretch>
        </p:blipFill>
        <p:spPr>
          <a:xfrm>
            <a:off x="3541985" y="1220239"/>
            <a:ext cx="4466897" cy="6421164"/>
          </a:xfrm>
          <a:prstGeom prst="rect">
            <a:avLst/>
          </a:prstGeom>
        </p:spPr>
      </p:pic>
    </p:spTree>
    <p:extLst>
      <p:ext uri="{BB962C8B-B14F-4D97-AF65-F5344CB8AC3E}">
        <p14:creationId xmlns:p14="http://schemas.microsoft.com/office/powerpoint/2010/main" val="16645441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1044200" y="13981"/>
            <a:ext cx="8276247" cy="1119902"/>
          </a:xfrm>
          <a:prstGeom prst="rect">
            <a:avLst/>
          </a:prstGeom>
          <a:noFill/>
          <a:ln/>
        </p:spPr>
        <p:txBody>
          <a:bodyPr wrap="square" rtlCol="0" anchor="t"/>
          <a:lstStyle/>
          <a:p>
            <a:pPr marL="0" indent="0">
              <a:lnSpc>
                <a:spcPts val="4410"/>
              </a:lnSpc>
              <a:buNone/>
            </a:pPr>
            <a:r>
              <a:rPr lang="en-US" sz="3528" dirty="0">
                <a:solidFill>
                  <a:srgbClr val="FFFFFF"/>
                </a:solidFill>
                <a:latin typeface="Unbounded" pitchFamily="34" charset="0"/>
                <a:ea typeface="Unbounded" pitchFamily="34" charset="-122"/>
                <a:cs typeface="Unbounded" pitchFamily="34" charset="-120"/>
              </a:rPr>
              <a:t>The Java Buzzwords (Features of Java)</a:t>
            </a:r>
            <a:endParaRPr lang="en-US" sz="3528" dirty="0"/>
          </a:p>
        </p:txBody>
      </p:sp>
      <p:pic>
        <p:nvPicPr>
          <p:cNvPr id="16" name="Picture 15"/>
          <p:cNvPicPr>
            <a:picLocks noChangeAspect="1"/>
          </p:cNvPicPr>
          <p:nvPr/>
        </p:nvPicPr>
        <p:blipFill>
          <a:blip r:embed="rId4"/>
          <a:stretch>
            <a:fillRect/>
          </a:stretch>
        </p:blipFill>
        <p:spPr>
          <a:xfrm>
            <a:off x="200022" y="671209"/>
            <a:ext cx="14245551" cy="754604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793086" y="23702"/>
            <a:ext cx="9169479" cy="1281827"/>
          </a:xfrm>
          <a:prstGeom prst="rect">
            <a:avLst/>
          </a:prstGeom>
          <a:noFill/>
          <a:ln/>
        </p:spPr>
        <p:txBody>
          <a:bodyPr wrap="square" rtlCol="0" anchor="t"/>
          <a:lstStyle/>
          <a:p>
            <a:pPr marL="0" indent="0">
              <a:lnSpc>
                <a:spcPts val="5047"/>
              </a:lnSpc>
              <a:buNone/>
            </a:pPr>
            <a:r>
              <a:rPr lang="en-US" sz="4038" dirty="0">
                <a:solidFill>
                  <a:srgbClr val="FFFFFF"/>
                </a:solidFill>
                <a:latin typeface="Unbounded" pitchFamily="34" charset="0"/>
                <a:ea typeface="Unbounded" pitchFamily="34" charset="-122"/>
                <a:cs typeface="Unbounded" pitchFamily="34" charset="-120"/>
              </a:rPr>
              <a:t>Object-Oriented Programming</a:t>
            </a:r>
            <a:endParaRPr lang="en-US" sz="4038" dirty="0"/>
          </a:p>
        </p:txBody>
      </p:sp>
      <p:pic>
        <p:nvPicPr>
          <p:cNvPr id="6" name="Image 2" descr="preencoded.png"/>
          <p:cNvPicPr>
            <a:picLocks noChangeAspect="1"/>
          </p:cNvPicPr>
          <p:nvPr/>
        </p:nvPicPr>
        <p:blipFill>
          <a:blip r:embed="rId4"/>
          <a:stretch>
            <a:fillRect/>
          </a:stretch>
        </p:blipFill>
        <p:spPr>
          <a:xfrm>
            <a:off x="562618" y="878222"/>
            <a:ext cx="1450489" cy="2545914"/>
          </a:xfrm>
          <a:prstGeom prst="rect">
            <a:avLst/>
          </a:prstGeom>
        </p:spPr>
      </p:pic>
      <p:sp>
        <p:nvSpPr>
          <p:cNvPr id="7" name="Text 2"/>
          <p:cNvSpPr/>
          <p:nvPr/>
        </p:nvSpPr>
        <p:spPr>
          <a:xfrm>
            <a:off x="2225073" y="853332"/>
            <a:ext cx="2205395" cy="320397"/>
          </a:xfrm>
          <a:prstGeom prst="rect">
            <a:avLst/>
          </a:prstGeom>
          <a:noFill/>
          <a:ln/>
        </p:spPr>
        <p:txBody>
          <a:bodyPr wrap="none" rtlCol="0" anchor="t"/>
          <a:lstStyle/>
          <a:p>
            <a:pPr marL="0" indent="0" algn="l">
              <a:lnSpc>
                <a:spcPts val="2523"/>
              </a:lnSpc>
              <a:buNone/>
            </a:pPr>
            <a:r>
              <a:rPr lang="en-US" sz="3600" dirty="0">
                <a:solidFill>
                  <a:srgbClr val="FFFFFF"/>
                </a:solidFill>
                <a:latin typeface="Unbounded" pitchFamily="34" charset="0"/>
                <a:ea typeface="Unbounded" pitchFamily="34" charset="-122"/>
                <a:cs typeface="Unbounded" pitchFamily="34" charset="-120"/>
              </a:rPr>
              <a:t>Encapsulation</a:t>
            </a:r>
            <a:endParaRPr lang="en-US" sz="3600" dirty="0"/>
          </a:p>
        </p:txBody>
      </p:sp>
      <p:sp>
        <p:nvSpPr>
          <p:cNvPr id="8" name="Text 3"/>
          <p:cNvSpPr/>
          <p:nvPr/>
        </p:nvSpPr>
        <p:spPr>
          <a:xfrm>
            <a:off x="2225074" y="1106933"/>
            <a:ext cx="12327505" cy="984409"/>
          </a:xfrm>
          <a:prstGeom prst="rect">
            <a:avLst/>
          </a:prstGeom>
          <a:noFill/>
          <a:ln/>
        </p:spPr>
        <p:txBody>
          <a:bodyPr wrap="square" rtlCol="0" anchor="t"/>
          <a:lstStyle/>
          <a:p>
            <a:r>
              <a:rPr lang="en-IN" sz="3200" dirty="0">
                <a:solidFill>
                  <a:srgbClr val="D0DBF0"/>
                </a:solidFill>
                <a:latin typeface="Cabin"/>
                <a:ea typeface="Cabin"/>
              </a:rPr>
              <a:t>Encapsulation in Java is </a:t>
            </a:r>
            <a:r>
              <a:rPr lang="en-IN" sz="3200" b="1" dirty="0">
                <a:solidFill>
                  <a:srgbClr val="D0DBF0"/>
                </a:solidFill>
                <a:latin typeface="Cabin"/>
                <a:ea typeface="Cabin"/>
              </a:rPr>
              <a:t>the process by which data (variables) and the code that acts upon them (methods) are integrated as a single unit</a:t>
            </a:r>
            <a:r>
              <a:rPr lang="en-IN" sz="3200" dirty="0">
                <a:solidFill>
                  <a:srgbClr val="D0DBF0"/>
                </a:solidFill>
                <a:latin typeface="Cabin"/>
                <a:ea typeface="Cabin"/>
              </a:rPr>
              <a:t>. By encapsulating a class's variables, other classes cannot access them, and only the methods of the class can access them.</a:t>
            </a:r>
            <a:endParaRPr lang="en-US" sz="3000" dirty="0">
              <a:solidFill>
                <a:srgbClr val="D0DBF0"/>
              </a:solidFill>
              <a:latin typeface="Cabin"/>
              <a:ea typeface="Cabin"/>
            </a:endParaRPr>
          </a:p>
        </p:txBody>
      </p:sp>
      <p:pic>
        <p:nvPicPr>
          <p:cNvPr id="9" name="Image 3" descr="preencoded.png"/>
          <p:cNvPicPr>
            <a:picLocks noChangeAspect="1"/>
          </p:cNvPicPr>
          <p:nvPr/>
        </p:nvPicPr>
        <p:blipFill>
          <a:blip r:embed="rId5"/>
          <a:stretch>
            <a:fillRect/>
          </a:stretch>
        </p:blipFill>
        <p:spPr>
          <a:xfrm>
            <a:off x="562618" y="3277259"/>
            <a:ext cx="1450489" cy="2320817"/>
          </a:xfrm>
          <a:prstGeom prst="rect">
            <a:avLst/>
          </a:prstGeom>
        </p:spPr>
      </p:pic>
      <p:sp>
        <p:nvSpPr>
          <p:cNvPr id="10" name="Text 4"/>
          <p:cNvSpPr/>
          <p:nvPr/>
        </p:nvSpPr>
        <p:spPr>
          <a:xfrm>
            <a:off x="2302286" y="3527406"/>
            <a:ext cx="2050971" cy="320397"/>
          </a:xfrm>
          <a:prstGeom prst="rect">
            <a:avLst/>
          </a:prstGeom>
          <a:noFill/>
          <a:ln/>
        </p:spPr>
        <p:txBody>
          <a:bodyPr wrap="none" rtlCol="0" anchor="t"/>
          <a:lstStyle/>
          <a:p>
            <a:pPr marL="0" indent="0" algn="l">
              <a:lnSpc>
                <a:spcPts val="2523"/>
              </a:lnSpc>
              <a:buNone/>
            </a:pPr>
            <a:r>
              <a:rPr lang="en-US" sz="3600" dirty="0">
                <a:solidFill>
                  <a:srgbClr val="FFFFFF"/>
                </a:solidFill>
                <a:latin typeface="Unbounded" pitchFamily="34" charset="0"/>
                <a:ea typeface="Unbounded" pitchFamily="34" charset="-122"/>
                <a:cs typeface="Unbounded" pitchFamily="34" charset="-120"/>
              </a:rPr>
              <a:t>Inheritance</a:t>
            </a:r>
            <a:endParaRPr lang="en-US" sz="3600" dirty="0"/>
          </a:p>
        </p:txBody>
      </p:sp>
      <p:sp>
        <p:nvSpPr>
          <p:cNvPr id="11" name="Text 5"/>
          <p:cNvSpPr/>
          <p:nvPr/>
        </p:nvSpPr>
        <p:spPr>
          <a:xfrm>
            <a:off x="2302286" y="3946867"/>
            <a:ext cx="12162744" cy="656273"/>
          </a:xfrm>
          <a:prstGeom prst="rect">
            <a:avLst/>
          </a:prstGeom>
          <a:noFill/>
          <a:ln/>
        </p:spPr>
        <p:txBody>
          <a:bodyPr wrap="square" rtlCol="0" anchor="t"/>
          <a:lstStyle/>
          <a:p>
            <a:pPr marL="0" indent="0" algn="l">
              <a:buNone/>
            </a:pPr>
            <a:r>
              <a:rPr lang="en-US" sz="3000" dirty="0">
                <a:solidFill>
                  <a:srgbClr val="CAD6DE"/>
                </a:solidFill>
                <a:latin typeface="Cabin" pitchFamily="34" charset="0"/>
                <a:ea typeface="Cabin" pitchFamily="34" charset="-122"/>
                <a:cs typeface="Cabin" pitchFamily="34" charset="-120"/>
              </a:rPr>
              <a:t>By allowing a class to inherit commonly used state and behavior from other classes, Java promotes code reusability and helps create hierarchical relationships between classes.</a:t>
            </a:r>
            <a:endParaRPr lang="en-US" sz="3000" dirty="0"/>
          </a:p>
        </p:txBody>
      </p:sp>
      <p:pic>
        <p:nvPicPr>
          <p:cNvPr id="12" name="Image 4" descr="preencoded.png"/>
          <p:cNvPicPr>
            <a:picLocks noChangeAspect="1"/>
          </p:cNvPicPr>
          <p:nvPr/>
        </p:nvPicPr>
        <p:blipFill>
          <a:blip r:embed="rId6"/>
          <a:stretch>
            <a:fillRect/>
          </a:stretch>
        </p:blipFill>
        <p:spPr>
          <a:xfrm>
            <a:off x="562618" y="5475346"/>
            <a:ext cx="1450489" cy="2599531"/>
          </a:xfrm>
          <a:prstGeom prst="rect">
            <a:avLst/>
          </a:prstGeom>
        </p:spPr>
      </p:pic>
      <p:sp>
        <p:nvSpPr>
          <p:cNvPr id="13" name="Text 6"/>
          <p:cNvSpPr/>
          <p:nvPr/>
        </p:nvSpPr>
        <p:spPr>
          <a:xfrm>
            <a:off x="2302286" y="5511596"/>
            <a:ext cx="2196346" cy="320397"/>
          </a:xfrm>
          <a:prstGeom prst="rect">
            <a:avLst/>
          </a:prstGeom>
          <a:noFill/>
          <a:ln/>
        </p:spPr>
        <p:txBody>
          <a:bodyPr wrap="none" rtlCol="0" anchor="t"/>
          <a:lstStyle/>
          <a:p>
            <a:pPr marL="0" indent="0" algn="l">
              <a:lnSpc>
                <a:spcPts val="2523"/>
              </a:lnSpc>
              <a:buNone/>
            </a:pPr>
            <a:r>
              <a:rPr lang="en-US" sz="3600" dirty="0">
                <a:solidFill>
                  <a:srgbClr val="FFFFFF"/>
                </a:solidFill>
                <a:latin typeface="Unbounded" pitchFamily="34" charset="0"/>
                <a:ea typeface="Unbounded" pitchFamily="34" charset="-122"/>
                <a:cs typeface="Unbounded" pitchFamily="34" charset="-120"/>
              </a:rPr>
              <a:t>Polymorphism</a:t>
            </a:r>
            <a:endParaRPr lang="en-US" sz="3000" dirty="0"/>
          </a:p>
        </p:txBody>
      </p:sp>
      <p:sp>
        <p:nvSpPr>
          <p:cNvPr id="14" name="Text 7"/>
          <p:cNvSpPr/>
          <p:nvPr/>
        </p:nvSpPr>
        <p:spPr>
          <a:xfrm>
            <a:off x="2302286" y="5820793"/>
            <a:ext cx="12328114" cy="984409"/>
          </a:xfrm>
          <a:prstGeom prst="rect">
            <a:avLst/>
          </a:prstGeom>
          <a:noFill/>
          <a:ln/>
        </p:spPr>
        <p:txBody>
          <a:bodyPr wrap="square" rtlCol="0" anchor="t"/>
          <a:lstStyle/>
          <a:p>
            <a:r>
              <a:rPr lang="en-US" sz="2800" dirty="0">
                <a:solidFill>
                  <a:srgbClr val="D0DBF0"/>
                </a:solidFill>
                <a:latin typeface="Cabin"/>
                <a:ea typeface="Cabin"/>
              </a:rPr>
              <a:t>Polymorphism is considered one of the important features of Object-Oriented Programming. Polymorphism allows us to perform a single action in different ways. In other words, polymorphism allows you to define one interface and have multiple implementations. The word “poly” means many and “morphs” means forms, So it means many forms.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Shape 1"/>
          <p:cNvSpPr/>
          <p:nvPr/>
        </p:nvSpPr>
        <p:spPr>
          <a:xfrm>
            <a:off x="0" y="73536"/>
            <a:ext cx="14630400" cy="8229600"/>
          </a:xfrm>
          <a:prstGeom prst="rect">
            <a:avLst/>
          </a:prstGeom>
          <a:solidFill>
            <a:srgbClr val="112836">
              <a:alpha val="80000"/>
            </a:srgbClr>
          </a:solidFill>
          <a:ln/>
        </p:spPr>
      </p:sp>
      <p:sp>
        <p:nvSpPr>
          <p:cNvPr id="6" name="Text 2"/>
          <p:cNvSpPr/>
          <p:nvPr/>
        </p:nvSpPr>
        <p:spPr>
          <a:xfrm>
            <a:off x="2348389" y="1327233"/>
            <a:ext cx="7707749" cy="694373"/>
          </a:xfrm>
          <a:prstGeom prst="rect">
            <a:avLst/>
          </a:prstGeom>
          <a:noFill/>
          <a:ln/>
        </p:spPr>
        <p:txBody>
          <a:bodyPr wrap="none" rtlCol="0" anchor="t"/>
          <a:lstStyle/>
          <a:p>
            <a:pPr marL="0" indent="0">
              <a:lnSpc>
                <a:spcPts val="5468"/>
              </a:lnSpc>
              <a:buNone/>
            </a:pPr>
            <a:r>
              <a:rPr lang="en-US" sz="4374" dirty="0">
                <a:solidFill>
                  <a:srgbClr val="FFFFFF"/>
                </a:solidFill>
                <a:latin typeface="Unbounded" pitchFamily="34" charset="0"/>
                <a:ea typeface="Unbounded" pitchFamily="34" charset="-122"/>
                <a:cs typeface="Unbounded" pitchFamily="34" charset="-120"/>
              </a:rPr>
              <a:t>A Simple Java Program</a:t>
            </a:r>
            <a:endParaRPr lang="en-US" sz="4374" dirty="0"/>
          </a:p>
        </p:txBody>
      </p:sp>
      <p:sp>
        <p:nvSpPr>
          <p:cNvPr id="7" name="Shape 3"/>
          <p:cNvSpPr/>
          <p:nvPr/>
        </p:nvSpPr>
        <p:spPr>
          <a:xfrm>
            <a:off x="1691501" y="2408081"/>
            <a:ext cx="11400816" cy="3914897"/>
          </a:xfrm>
          <a:prstGeom prst="roundRect">
            <a:avLst>
              <a:gd name="adj" fmla="val 2099"/>
            </a:avLst>
          </a:prstGeom>
          <a:solidFill>
            <a:srgbClr val="054842"/>
          </a:solidFill>
          <a:ln/>
        </p:spPr>
      </p:sp>
      <p:sp>
        <p:nvSpPr>
          <p:cNvPr id="9" name="Text 5"/>
          <p:cNvSpPr/>
          <p:nvPr/>
        </p:nvSpPr>
        <p:spPr>
          <a:xfrm>
            <a:off x="1021404" y="2574650"/>
            <a:ext cx="11448343" cy="2843213"/>
          </a:xfrm>
          <a:prstGeom prst="rect">
            <a:avLst/>
          </a:prstGeom>
          <a:noFill/>
          <a:ln/>
        </p:spPr>
        <p:txBody>
          <a:bodyPr wrap="square" rtlCol="0" anchor="t"/>
          <a:lstStyle/>
          <a:p>
            <a:pPr marL="0" indent="0">
              <a:buNone/>
            </a:pPr>
            <a:r>
              <a:rPr lang="en-US" sz="3200" dirty="0">
                <a:solidFill>
                  <a:srgbClr val="CAD6DE"/>
                </a:solidFill>
                <a:highlight>
                  <a:srgbClr val="054842"/>
                </a:highlight>
                <a:latin typeface="Consolas" pitchFamily="34" charset="0"/>
                <a:ea typeface="Consolas" pitchFamily="34" charset="-122"/>
                <a:cs typeface="Consolas" pitchFamily="34" charset="-120"/>
              </a:rPr>
              <a:t>      </a:t>
            </a:r>
            <a:endParaRPr lang="en-US" sz="3200" dirty="0"/>
          </a:p>
          <a:p>
            <a:pPr marL="0" indent="0">
              <a:buNone/>
            </a:pPr>
            <a:r>
              <a:rPr lang="en-US" sz="3200" dirty="0">
                <a:solidFill>
                  <a:srgbClr val="CAD6DE"/>
                </a:solidFill>
                <a:highlight>
                  <a:srgbClr val="054842"/>
                </a:highlight>
                <a:latin typeface="Consolas" pitchFamily="34" charset="0"/>
                <a:ea typeface="Consolas" pitchFamily="34" charset="-122"/>
                <a:cs typeface="Consolas" pitchFamily="34" charset="-120"/>
              </a:rPr>
              <a:t>        public class HelloWorld {</a:t>
            </a:r>
            <a:endParaRPr lang="en-US" sz="3200" dirty="0"/>
          </a:p>
          <a:p>
            <a:pPr marL="0" indent="0">
              <a:buNone/>
            </a:pPr>
            <a:r>
              <a:rPr lang="en-US" sz="3200" dirty="0">
                <a:solidFill>
                  <a:srgbClr val="CAD6DE"/>
                </a:solidFill>
                <a:highlight>
                  <a:srgbClr val="054842"/>
                </a:highlight>
                <a:latin typeface="Consolas" pitchFamily="34" charset="0"/>
                <a:ea typeface="Consolas" pitchFamily="34" charset="-122"/>
                <a:cs typeface="Consolas" pitchFamily="34" charset="-120"/>
              </a:rPr>
              <a:t>          public static void main(String[] args) {</a:t>
            </a:r>
            <a:endParaRPr lang="en-US" sz="3200" dirty="0"/>
          </a:p>
          <a:p>
            <a:pPr marL="0" indent="0">
              <a:buNone/>
            </a:pPr>
            <a:r>
              <a:rPr lang="en-US" sz="3200" dirty="0">
                <a:solidFill>
                  <a:srgbClr val="CAD6DE"/>
                </a:solidFill>
                <a:highlight>
                  <a:srgbClr val="054842"/>
                </a:highlight>
                <a:latin typeface="Consolas" pitchFamily="34" charset="0"/>
                <a:ea typeface="Consolas" pitchFamily="34" charset="-122"/>
                <a:cs typeface="Consolas" pitchFamily="34" charset="-120"/>
              </a:rPr>
              <a:t>            System.out.println("Hello, World!");</a:t>
            </a:r>
            <a:endParaRPr lang="en-US" sz="3200" dirty="0"/>
          </a:p>
          <a:p>
            <a:pPr marL="0" indent="0">
              <a:buNone/>
            </a:pPr>
            <a:r>
              <a:rPr lang="en-US" sz="3200" dirty="0">
                <a:solidFill>
                  <a:srgbClr val="CAD6DE"/>
                </a:solidFill>
                <a:highlight>
                  <a:srgbClr val="054842"/>
                </a:highlight>
                <a:latin typeface="Consolas" pitchFamily="34" charset="0"/>
                <a:ea typeface="Consolas" pitchFamily="34" charset="-122"/>
                <a:cs typeface="Consolas" pitchFamily="34" charset="-120"/>
              </a:rPr>
              <a:t>          }</a:t>
            </a:r>
            <a:endParaRPr lang="en-US" sz="3200" dirty="0"/>
          </a:p>
          <a:p>
            <a:pPr marL="0" indent="0">
              <a:buNone/>
            </a:pPr>
            <a:r>
              <a:rPr lang="en-US" sz="3200" dirty="0">
                <a:solidFill>
                  <a:srgbClr val="CAD6DE"/>
                </a:solidFill>
                <a:highlight>
                  <a:srgbClr val="054842"/>
                </a:highlight>
                <a:latin typeface="Consolas" pitchFamily="34" charset="0"/>
                <a:ea typeface="Consolas" pitchFamily="34" charset="-122"/>
                <a:cs typeface="Consolas" pitchFamily="34" charset="-120"/>
              </a:rPr>
              <a:t>        }</a:t>
            </a:r>
            <a:endParaRPr lang="en-US" sz="3200" dirty="0"/>
          </a:p>
          <a:p>
            <a:pPr marL="0" indent="0">
              <a:buNone/>
            </a:pPr>
            <a:r>
              <a:rPr lang="en-US" sz="3200" dirty="0">
                <a:solidFill>
                  <a:srgbClr val="CAD6DE"/>
                </a:solidFill>
                <a:highlight>
                  <a:srgbClr val="054842"/>
                </a:highlight>
                <a:latin typeface="Consolas" pitchFamily="34" charset="0"/>
                <a:ea typeface="Consolas" pitchFamily="34" charset="-122"/>
                <a:cs typeface="Consolas" pitchFamily="34" charset="-120"/>
              </a:rPr>
              <a:t>      </a:t>
            </a:r>
            <a:endParaRPr lang="en-US" sz="3200" dirty="0"/>
          </a:p>
          <a:p>
            <a:pPr marL="0" indent="0">
              <a:buNone/>
            </a:pPr>
            <a:r>
              <a:rPr lang="en-US" sz="3200" dirty="0">
                <a:solidFill>
                  <a:srgbClr val="CAD6DE"/>
                </a:solidFill>
                <a:highlight>
                  <a:srgbClr val="054842"/>
                </a:highlight>
                <a:latin typeface="Consolas" pitchFamily="34" charset="0"/>
                <a:ea typeface="Consolas" pitchFamily="34" charset="-122"/>
                <a:cs typeface="Consolas" pitchFamily="34" charset="-120"/>
              </a:rPr>
              <a:t>    </a:t>
            </a:r>
            <a:endParaRPr lang="en-US" sz="3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949049" y="476097"/>
            <a:ext cx="9287828" cy="694373"/>
          </a:xfrm>
          <a:prstGeom prst="rect">
            <a:avLst/>
          </a:prstGeom>
          <a:noFill/>
          <a:ln/>
        </p:spPr>
        <p:txBody>
          <a:bodyPr wrap="none" rtlCol="0" anchor="t"/>
          <a:lstStyle/>
          <a:p>
            <a:pPr>
              <a:lnSpc>
                <a:spcPts val="5468"/>
              </a:lnSpc>
            </a:pPr>
            <a:r>
              <a:rPr lang="en-US" sz="4374" dirty="0">
                <a:solidFill>
                  <a:srgbClr val="FFFFFF"/>
                </a:solidFill>
                <a:latin typeface="Unbounded" pitchFamily="34" charset="0"/>
                <a:ea typeface="Unbounded" pitchFamily="34" charset="-122"/>
                <a:cs typeface="Unbounded" pitchFamily="34" charset="-120"/>
              </a:rPr>
              <a:t>A Simple Java Program</a:t>
            </a:r>
            <a:endParaRPr lang="en-US" sz="4374" dirty="0"/>
          </a:p>
        </p:txBody>
      </p:sp>
      <p:sp>
        <p:nvSpPr>
          <p:cNvPr id="17" name="Text 13"/>
          <p:cNvSpPr/>
          <p:nvPr/>
        </p:nvSpPr>
        <p:spPr>
          <a:xfrm>
            <a:off x="949049" y="1489905"/>
            <a:ext cx="12650219" cy="1066205"/>
          </a:xfrm>
          <a:prstGeom prst="rect">
            <a:avLst/>
          </a:prstGeom>
          <a:noFill/>
          <a:ln/>
        </p:spPr>
        <p:txBody>
          <a:bodyPr wrap="square" rtlCol="0" anchor="t"/>
          <a:lstStyle/>
          <a:p>
            <a:pPr marL="457200" indent="-457200">
              <a:lnSpc>
                <a:spcPct val="150000"/>
              </a:lnSpc>
              <a:buFont typeface="Arial" panose="020B0604020202020204" pitchFamily="34" charset="0"/>
              <a:buChar char="•"/>
            </a:pPr>
            <a:r>
              <a:rPr lang="en-US" sz="3200" dirty="0">
                <a:solidFill>
                  <a:schemeClr val="accent1">
                    <a:lumMod val="20000"/>
                    <a:lumOff val="80000"/>
                  </a:schemeClr>
                </a:solidFill>
                <a:latin typeface="Cabin"/>
              </a:rPr>
              <a:t>The Java compiler requires that a source file use the .java extension. So the name of the above program must be </a:t>
            </a:r>
            <a:r>
              <a:rPr lang="en-US" sz="3200" dirty="0" smtClean="0">
                <a:solidFill>
                  <a:schemeClr val="accent1">
                    <a:lumMod val="20000"/>
                    <a:lumOff val="80000"/>
                  </a:schemeClr>
                </a:solidFill>
                <a:latin typeface="Cabin"/>
              </a:rPr>
              <a:t>HelloWorld.java. </a:t>
            </a:r>
          </a:p>
          <a:p>
            <a:pPr marL="457200" indent="-457200">
              <a:lnSpc>
                <a:spcPct val="150000"/>
              </a:lnSpc>
              <a:buFont typeface="Arial" panose="020B0604020202020204" pitchFamily="34" charset="0"/>
              <a:buChar char="•"/>
            </a:pPr>
            <a:r>
              <a:rPr lang="en-US" sz="3200" dirty="0" smtClean="0">
                <a:solidFill>
                  <a:schemeClr val="accent1">
                    <a:lumMod val="20000"/>
                    <a:lumOff val="80000"/>
                  </a:schemeClr>
                </a:solidFill>
                <a:latin typeface="Cabin"/>
              </a:rPr>
              <a:t>In </a:t>
            </a:r>
            <a:r>
              <a:rPr lang="en-US" sz="3200" dirty="0">
                <a:solidFill>
                  <a:schemeClr val="accent1">
                    <a:lumMod val="20000"/>
                    <a:lumOff val="80000"/>
                  </a:schemeClr>
                </a:solidFill>
                <a:latin typeface="Cabin"/>
              </a:rPr>
              <a:t>Java, all code must reside inside a class. The name if the main class should match the name of the file that holds the program. </a:t>
            </a:r>
            <a:endParaRPr lang="en-US" sz="3200" dirty="0" smtClean="0">
              <a:solidFill>
                <a:schemeClr val="accent1">
                  <a:lumMod val="20000"/>
                  <a:lumOff val="80000"/>
                </a:schemeClr>
              </a:solidFill>
              <a:latin typeface="Cabin"/>
            </a:endParaRPr>
          </a:p>
          <a:p>
            <a:pPr marL="457200" indent="-457200">
              <a:lnSpc>
                <a:spcPct val="150000"/>
              </a:lnSpc>
              <a:buFont typeface="Arial" panose="020B0604020202020204" pitchFamily="34" charset="0"/>
              <a:buChar char="•"/>
            </a:pPr>
            <a:r>
              <a:rPr lang="en-US" sz="3200" dirty="0" smtClean="0">
                <a:solidFill>
                  <a:schemeClr val="accent1">
                    <a:lumMod val="20000"/>
                    <a:lumOff val="80000"/>
                  </a:schemeClr>
                </a:solidFill>
                <a:latin typeface="Cabin"/>
              </a:rPr>
              <a:t>To </a:t>
            </a:r>
            <a:r>
              <a:rPr lang="en-US" sz="3200" dirty="0">
                <a:solidFill>
                  <a:schemeClr val="accent1">
                    <a:lumMod val="20000"/>
                    <a:lumOff val="80000"/>
                  </a:schemeClr>
                </a:solidFill>
                <a:latin typeface="Cabin"/>
              </a:rPr>
              <a:t>compile the program, execute the compiler, </a:t>
            </a:r>
            <a:r>
              <a:rPr lang="en-US" sz="3200" dirty="0" err="1">
                <a:solidFill>
                  <a:schemeClr val="accent1">
                    <a:lumMod val="20000"/>
                    <a:lumOff val="80000"/>
                  </a:schemeClr>
                </a:solidFill>
                <a:latin typeface="Cabin"/>
              </a:rPr>
              <a:t>javac</a:t>
            </a:r>
            <a:r>
              <a:rPr lang="en-US" sz="3200" dirty="0">
                <a:solidFill>
                  <a:schemeClr val="accent1">
                    <a:lumMod val="20000"/>
                    <a:lumOff val="80000"/>
                  </a:schemeClr>
                </a:solidFill>
                <a:latin typeface="Cabin"/>
              </a:rPr>
              <a:t>, specifying the name of the source file on the command line as </a:t>
            </a:r>
            <a:endParaRPr lang="en-US" sz="3200" dirty="0" smtClean="0">
              <a:solidFill>
                <a:schemeClr val="accent1">
                  <a:lumMod val="20000"/>
                  <a:lumOff val="80000"/>
                </a:schemeClr>
              </a:solidFill>
              <a:latin typeface="Cabin"/>
            </a:endParaRPr>
          </a:p>
          <a:p>
            <a:pPr>
              <a:lnSpc>
                <a:spcPct val="150000"/>
              </a:lnSpc>
            </a:pPr>
            <a:r>
              <a:rPr lang="en-US" sz="3200" dirty="0">
                <a:solidFill>
                  <a:schemeClr val="accent1">
                    <a:lumMod val="20000"/>
                    <a:lumOff val="80000"/>
                  </a:schemeClr>
                </a:solidFill>
                <a:latin typeface="Cabin"/>
              </a:rPr>
              <a:t>	</a:t>
            </a:r>
            <a:r>
              <a:rPr lang="en-US" sz="3200" dirty="0" smtClean="0">
                <a:solidFill>
                  <a:schemeClr val="accent1">
                    <a:lumMod val="20000"/>
                    <a:lumOff val="80000"/>
                  </a:schemeClr>
                </a:solidFill>
                <a:latin typeface="Cabin"/>
              </a:rPr>
              <a:t>		</a:t>
            </a:r>
            <a:r>
              <a:rPr lang="en-US" sz="3600" b="1" dirty="0" err="1" smtClean="0">
                <a:solidFill>
                  <a:schemeClr val="accent1">
                    <a:lumMod val="20000"/>
                    <a:lumOff val="80000"/>
                  </a:schemeClr>
                </a:solidFill>
                <a:latin typeface="Cabin"/>
              </a:rPr>
              <a:t>javac</a:t>
            </a:r>
            <a:r>
              <a:rPr lang="en-US" sz="3600" b="1" dirty="0" smtClean="0">
                <a:solidFill>
                  <a:schemeClr val="accent1">
                    <a:lumMod val="20000"/>
                    <a:lumOff val="80000"/>
                  </a:schemeClr>
                </a:solidFill>
                <a:latin typeface="Cabin"/>
              </a:rPr>
              <a:t> HelloWorld.java </a:t>
            </a:r>
            <a:endParaRPr lang="en-US" sz="3200" b="1" dirty="0">
              <a:solidFill>
                <a:schemeClr val="accent1">
                  <a:lumMod val="20000"/>
                  <a:lumOff val="80000"/>
                </a:schemeClr>
              </a:solidFill>
              <a:latin typeface="Cabin"/>
            </a:endParaRPr>
          </a:p>
        </p:txBody>
      </p:sp>
    </p:spTree>
    <p:extLst>
      <p:ext uri="{BB962C8B-B14F-4D97-AF65-F5344CB8AC3E}">
        <p14:creationId xmlns:p14="http://schemas.microsoft.com/office/powerpoint/2010/main" val="28316178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949049" y="738744"/>
            <a:ext cx="9287828" cy="694373"/>
          </a:xfrm>
          <a:prstGeom prst="rect">
            <a:avLst/>
          </a:prstGeom>
          <a:noFill/>
          <a:ln/>
        </p:spPr>
        <p:txBody>
          <a:bodyPr wrap="none" rtlCol="0" anchor="t"/>
          <a:lstStyle/>
          <a:p>
            <a:pPr>
              <a:lnSpc>
                <a:spcPts val="5468"/>
              </a:lnSpc>
            </a:pPr>
            <a:r>
              <a:rPr lang="en-US" sz="4374" dirty="0">
                <a:solidFill>
                  <a:srgbClr val="FFFFFF"/>
                </a:solidFill>
                <a:latin typeface="Unbounded" pitchFamily="34" charset="0"/>
                <a:ea typeface="Unbounded" pitchFamily="34" charset="-122"/>
                <a:cs typeface="Unbounded" pitchFamily="34" charset="-120"/>
              </a:rPr>
              <a:t>A Simple Java Program</a:t>
            </a:r>
            <a:endParaRPr lang="en-US" sz="4374" dirty="0"/>
          </a:p>
        </p:txBody>
      </p:sp>
      <p:sp>
        <p:nvSpPr>
          <p:cNvPr id="17" name="Text 13"/>
          <p:cNvSpPr/>
          <p:nvPr/>
        </p:nvSpPr>
        <p:spPr>
          <a:xfrm>
            <a:off x="949049" y="1976288"/>
            <a:ext cx="11693759" cy="1066205"/>
          </a:xfrm>
          <a:prstGeom prst="rect">
            <a:avLst/>
          </a:prstGeom>
          <a:noFill/>
          <a:ln/>
        </p:spPr>
        <p:txBody>
          <a:bodyPr wrap="square" rtlCol="0" anchor="t"/>
          <a:lstStyle/>
          <a:p>
            <a:pPr marL="457200" indent="-457200">
              <a:lnSpc>
                <a:spcPct val="150000"/>
              </a:lnSpc>
              <a:buFont typeface="Arial" panose="020B0604020202020204" pitchFamily="34" charset="0"/>
              <a:buChar char="•"/>
            </a:pPr>
            <a:r>
              <a:rPr lang="en-US" sz="3200" dirty="0">
                <a:solidFill>
                  <a:schemeClr val="accent1">
                    <a:lumMod val="20000"/>
                    <a:lumOff val="80000"/>
                  </a:schemeClr>
                </a:solidFill>
                <a:latin typeface="Cabin"/>
              </a:rPr>
              <a:t>All Java applications begin execution by calling </a:t>
            </a:r>
            <a:r>
              <a:rPr lang="en-US" sz="3200" b="1" dirty="0">
                <a:solidFill>
                  <a:schemeClr val="accent1">
                    <a:lumMod val="20000"/>
                    <a:lumOff val="80000"/>
                  </a:schemeClr>
                </a:solidFill>
                <a:latin typeface="Cabin"/>
              </a:rPr>
              <a:t>main() </a:t>
            </a:r>
            <a:r>
              <a:rPr lang="en-US" sz="3200" dirty="0">
                <a:solidFill>
                  <a:schemeClr val="accent1">
                    <a:lumMod val="20000"/>
                    <a:lumOff val="80000"/>
                  </a:schemeClr>
                </a:solidFill>
                <a:latin typeface="Cabin"/>
              </a:rPr>
              <a:t>method. </a:t>
            </a:r>
            <a:endParaRPr lang="en-US" sz="3200" dirty="0" smtClean="0">
              <a:solidFill>
                <a:schemeClr val="accent1">
                  <a:lumMod val="20000"/>
                  <a:lumOff val="80000"/>
                </a:schemeClr>
              </a:solidFill>
              <a:latin typeface="Cabin"/>
            </a:endParaRPr>
          </a:p>
          <a:p>
            <a:pPr marL="457200" indent="-457200">
              <a:lnSpc>
                <a:spcPct val="150000"/>
              </a:lnSpc>
              <a:buFont typeface="Arial" panose="020B0604020202020204" pitchFamily="34" charset="0"/>
              <a:buChar char="•"/>
            </a:pPr>
            <a:r>
              <a:rPr lang="en-US" sz="3200" dirty="0" smtClean="0">
                <a:solidFill>
                  <a:schemeClr val="accent1">
                    <a:lumMod val="20000"/>
                    <a:lumOff val="80000"/>
                  </a:schemeClr>
                </a:solidFill>
                <a:latin typeface="Cabin"/>
              </a:rPr>
              <a:t>The </a:t>
            </a:r>
            <a:r>
              <a:rPr lang="en-US" sz="3200" dirty="0">
                <a:solidFill>
                  <a:schemeClr val="accent1">
                    <a:lumMod val="20000"/>
                    <a:lumOff val="80000"/>
                  </a:schemeClr>
                </a:solidFill>
                <a:latin typeface="Cabin"/>
              </a:rPr>
              <a:t>public keyword is an access modifier which determines how the program can access the members of the class. If the keyword is public, then it can be accessed by code outside the class in which it is declared.</a:t>
            </a:r>
            <a:endParaRPr lang="en-US" sz="3200" b="1" dirty="0">
              <a:solidFill>
                <a:schemeClr val="accent1">
                  <a:lumMod val="20000"/>
                  <a:lumOff val="80000"/>
                </a:schemeClr>
              </a:solidFill>
              <a:latin typeface="Cabin"/>
            </a:endParaRPr>
          </a:p>
        </p:txBody>
      </p:sp>
    </p:spTree>
    <p:extLst>
      <p:ext uri="{BB962C8B-B14F-4D97-AF65-F5344CB8AC3E}">
        <p14:creationId xmlns:p14="http://schemas.microsoft.com/office/powerpoint/2010/main" val="38907595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949049" y="738744"/>
            <a:ext cx="9287828" cy="694373"/>
          </a:xfrm>
          <a:prstGeom prst="rect">
            <a:avLst/>
          </a:prstGeom>
          <a:noFill/>
          <a:ln/>
        </p:spPr>
        <p:txBody>
          <a:bodyPr wrap="none" rtlCol="0" anchor="t"/>
          <a:lstStyle/>
          <a:p>
            <a:pPr>
              <a:lnSpc>
                <a:spcPts val="5468"/>
              </a:lnSpc>
            </a:pPr>
            <a:r>
              <a:rPr lang="en-US" sz="4374" dirty="0">
                <a:solidFill>
                  <a:srgbClr val="FFFFFF"/>
                </a:solidFill>
                <a:latin typeface="Unbounded" pitchFamily="34" charset="0"/>
                <a:ea typeface="Unbounded" pitchFamily="34" charset="-122"/>
                <a:cs typeface="Unbounded" pitchFamily="34" charset="-120"/>
              </a:rPr>
              <a:t>A Simple Java Program</a:t>
            </a:r>
            <a:endParaRPr lang="en-US" sz="4374" dirty="0"/>
          </a:p>
        </p:txBody>
      </p:sp>
      <p:sp>
        <p:nvSpPr>
          <p:cNvPr id="17" name="Text 13"/>
          <p:cNvSpPr/>
          <p:nvPr/>
        </p:nvSpPr>
        <p:spPr>
          <a:xfrm>
            <a:off x="949049" y="1976288"/>
            <a:ext cx="11693759" cy="1066205"/>
          </a:xfrm>
          <a:prstGeom prst="rect">
            <a:avLst/>
          </a:prstGeom>
          <a:noFill/>
          <a:ln/>
        </p:spPr>
        <p:txBody>
          <a:bodyPr wrap="square" rtlCol="0" anchor="t"/>
          <a:lstStyle/>
          <a:p>
            <a:pPr marL="457200" indent="-457200">
              <a:lnSpc>
                <a:spcPct val="150000"/>
              </a:lnSpc>
              <a:buFont typeface="Arial" panose="020B0604020202020204" pitchFamily="34" charset="0"/>
              <a:buChar char="•"/>
            </a:pPr>
            <a:r>
              <a:rPr lang="en-US" sz="3200" dirty="0">
                <a:solidFill>
                  <a:schemeClr val="accent1">
                    <a:lumMod val="20000"/>
                    <a:lumOff val="80000"/>
                  </a:schemeClr>
                </a:solidFill>
                <a:latin typeface="Cabin"/>
              </a:rPr>
              <a:t>The keyword static allows main() to be called before an object of the class has been created. </a:t>
            </a:r>
            <a:endParaRPr lang="en-US" sz="3200" dirty="0" smtClean="0">
              <a:solidFill>
                <a:schemeClr val="accent1">
                  <a:lumMod val="20000"/>
                  <a:lumOff val="80000"/>
                </a:schemeClr>
              </a:solidFill>
              <a:latin typeface="Cabin"/>
            </a:endParaRPr>
          </a:p>
          <a:p>
            <a:pPr marL="457200" indent="-457200">
              <a:lnSpc>
                <a:spcPct val="150000"/>
              </a:lnSpc>
              <a:buFont typeface="Arial" panose="020B0604020202020204" pitchFamily="34" charset="0"/>
              <a:buChar char="•"/>
            </a:pPr>
            <a:r>
              <a:rPr lang="en-US" sz="3200" dirty="0" smtClean="0">
                <a:solidFill>
                  <a:schemeClr val="accent1">
                    <a:lumMod val="20000"/>
                    <a:lumOff val="80000"/>
                  </a:schemeClr>
                </a:solidFill>
                <a:latin typeface="Cabin"/>
              </a:rPr>
              <a:t>This </a:t>
            </a:r>
            <a:r>
              <a:rPr lang="en-US" sz="3200" dirty="0">
                <a:solidFill>
                  <a:schemeClr val="accent1">
                    <a:lumMod val="20000"/>
                    <a:lumOff val="80000"/>
                  </a:schemeClr>
                </a:solidFill>
                <a:latin typeface="Cabin"/>
              </a:rPr>
              <a:t>is necessary because main() is called by the JVM before any objects are made. </a:t>
            </a:r>
            <a:endParaRPr lang="en-US" sz="3200" dirty="0" smtClean="0">
              <a:solidFill>
                <a:schemeClr val="accent1">
                  <a:lumMod val="20000"/>
                  <a:lumOff val="80000"/>
                </a:schemeClr>
              </a:solidFill>
              <a:latin typeface="Cabin"/>
            </a:endParaRPr>
          </a:p>
          <a:p>
            <a:pPr marL="457200" indent="-457200">
              <a:lnSpc>
                <a:spcPct val="150000"/>
              </a:lnSpc>
              <a:buFont typeface="Arial" panose="020B0604020202020204" pitchFamily="34" charset="0"/>
              <a:buChar char="•"/>
            </a:pPr>
            <a:r>
              <a:rPr lang="en-US" sz="3200" dirty="0" smtClean="0">
                <a:solidFill>
                  <a:schemeClr val="accent1">
                    <a:lumMod val="20000"/>
                    <a:lumOff val="80000"/>
                  </a:schemeClr>
                </a:solidFill>
                <a:latin typeface="Cabin"/>
              </a:rPr>
              <a:t>The </a:t>
            </a:r>
            <a:r>
              <a:rPr lang="en-US" sz="3200" dirty="0">
                <a:solidFill>
                  <a:schemeClr val="accent1">
                    <a:lumMod val="20000"/>
                    <a:lumOff val="80000"/>
                  </a:schemeClr>
                </a:solidFill>
                <a:latin typeface="Cabin"/>
              </a:rPr>
              <a:t>keyword void tells the compiler main() does not return any value. </a:t>
            </a:r>
            <a:endParaRPr lang="en-US" sz="3200" b="1" dirty="0">
              <a:solidFill>
                <a:schemeClr val="accent1">
                  <a:lumMod val="20000"/>
                  <a:lumOff val="80000"/>
                </a:schemeClr>
              </a:solidFill>
              <a:latin typeface="Cabin"/>
            </a:endParaRPr>
          </a:p>
        </p:txBody>
      </p:sp>
    </p:spTree>
    <p:extLst>
      <p:ext uri="{BB962C8B-B14F-4D97-AF65-F5344CB8AC3E}">
        <p14:creationId xmlns:p14="http://schemas.microsoft.com/office/powerpoint/2010/main" val="25034195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949049" y="738744"/>
            <a:ext cx="9287828" cy="694373"/>
          </a:xfrm>
          <a:prstGeom prst="rect">
            <a:avLst/>
          </a:prstGeom>
          <a:noFill/>
          <a:ln/>
        </p:spPr>
        <p:txBody>
          <a:bodyPr wrap="none" rtlCol="0" anchor="t"/>
          <a:lstStyle/>
          <a:p>
            <a:pPr>
              <a:lnSpc>
                <a:spcPts val="5468"/>
              </a:lnSpc>
            </a:pPr>
            <a:r>
              <a:rPr lang="en-US" sz="4374" dirty="0">
                <a:solidFill>
                  <a:srgbClr val="FFFFFF"/>
                </a:solidFill>
                <a:latin typeface="Unbounded" pitchFamily="34" charset="0"/>
                <a:ea typeface="Unbounded" pitchFamily="34" charset="-122"/>
                <a:cs typeface="Unbounded" pitchFamily="34" charset="-120"/>
              </a:rPr>
              <a:t>A Simple Java Program</a:t>
            </a:r>
            <a:endParaRPr lang="en-US" sz="4374" dirty="0"/>
          </a:p>
        </p:txBody>
      </p:sp>
      <p:sp>
        <p:nvSpPr>
          <p:cNvPr id="17" name="Text 13"/>
          <p:cNvSpPr/>
          <p:nvPr/>
        </p:nvSpPr>
        <p:spPr>
          <a:xfrm>
            <a:off x="949049" y="1976288"/>
            <a:ext cx="11693759" cy="1066205"/>
          </a:xfrm>
          <a:prstGeom prst="rect">
            <a:avLst/>
          </a:prstGeom>
          <a:noFill/>
          <a:ln/>
        </p:spPr>
        <p:txBody>
          <a:bodyPr wrap="square" rtlCol="0" anchor="t"/>
          <a:lstStyle/>
          <a:p>
            <a:pPr marL="457200" indent="-457200">
              <a:lnSpc>
                <a:spcPct val="150000"/>
              </a:lnSpc>
              <a:buFont typeface="Arial" panose="020B0604020202020204" pitchFamily="34" charset="0"/>
              <a:buChar char="•"/>
            </a:pPr>
            <a:r>
              <a:rPr lang="en-US" sz="3200" dirty="0">
                <a:solidFill>
                  <a:schemeClr val="accent1">
                    <a:lumMod val="20000"/>
                    <a:lumOff val="80000"/>
                  </a:schemeClr>
                </a:solidFill>
                <a:latin typeface="Cabin"/>
              </a:rPr>
              <a:t>In main() there is only one parameter </a:t>
            </a:r>
            <a:r>
              <a:rPr lang="en-US" sz="3200" dirty="0" err="1">
                <a:solidFill>
                  <a:schemeClr val="accent1">
                    <a:lumMod val="20000"/>
                    <a:lumOff val="80000"/>
                  </a:schemeClr>
                </a:solidFill>
                <a:latin typeface="Cabin"/>
              </a:rPr>
              <a:t>args</a:t>
            </a:r>
            <a:r>
              <a:rPr lang="en-US" sz="3200" dirty="0">
                <a:solidFill>
                  <a:schemeClr val="accent1">
                    <a:lumMod val="20000"/>
                    <a:lumOff val="80000"/>
                  </a:schemeClr>
                </a:solidFill>
                <a:latin typeface="Cabin"/>
              </a:rPr>
              <a:t>[] of type array of String. </a:t>
            </a:r>
            <a:endParaRPr lang="en-US" sz="3200" dirty="0" smtClean="0">
              <a:solidFill>
                <a:schemeClr val="accent1">
                  <a:lumMod val="20000"/>
                  <a:lumOff val="80000"/>
                </a:schemeClr>
              </a:solidFill>
              <a:latin typeface="Cabin"/>
            </a:endParaRPr>
          </a:p>
          <a:p>
            <a:pPr marL="457200" indent="-457200">
              <a:lnSpc>
                <a:spcPct val="150000"/>
              </a:lnSpc>
              <a:buFont typeface="Arial" panose="020B0604020202020204" pitchFamily="34" charset="0"/>
              <a:buChar char="•"/>
            </a:pPr>
            <a:r>
              <a:rPr lang="en-US" sz="3200" dirty="0" smtClean="0">
                <a:solidFill>
                  <a:schemeClr val="accent1">
                    <a:lumMod val="20000"/>
                    <a:lumOff val="80000"/>
                  </a:schemeClr>
                </a:solidFill>
                <a:latin typeface="Cabin"/>
              </a:rPr>
              <a:t>In </a:t>
            </a:r>
            <a:r>
              <a:rPr lang="en-US" sz="3200" dirty="0">
                <a:solidFill>
                  <a:schemeClr val="accent1">
                    <a:lumMod val="20000"/>
                    <a:lumOff val="80000"/>
                  </a:schemeClr>
                </a:solidFill>
                <a:latin typeface="Cabin"/>
              </a:rPr>
              <a:t>this case </a:t>
            </a:r>
            <a:r>
              <a:rPr lang="en-US" sz="3200" dirty="0" err="1">
                <a:solidFill>
                  <a:schemeClr val="accent1">
                    <a:lumMod val="20000"/>
                    <a:lumOff val="80000"/>
                  </a:schemeClr>
                </a:solidFill>
                <a:latin typeface="Cabin"/>
              </a:rPr>
              <a:t>args</a:t>
            </a:r>
            <a:r>
              <a:rPr lang="en-US" sz="3200" dirty="0">
                <a:solidFill>
                  <a:schemeClr val="accent1">
                    <a:lumMod val="20000"/>
                    <a:lumOff val="80000"/>
                  </a:schemeClr>
                </a:solidFill>
                <a:latin typeface="Cabin"/>
              </a:rPr>
              <a:t>[] receives any command-line arguments present when the program is executed. </a:t>
            </a:r>
            <a:endParaRPr lang="en-US" sz="3200" dirty="0" smtClean="0">
              <a:solidFill>
                <a:schemeClr val="accent1">
                  <a:lumMod val="20000"/>
                  <a:lumOff val="80000"/>
                </a:schemeClr>
              </a:solidFill>
              <a:latin typeface="Cabin"/>
            </a:endParaRPr>
          </a:p>
          <a:p>
            <a:pPr>
              <a:lnSpc>
                <a:spcPct val="150000"/>
              </a:lnSpc>
            </a:pPr>
            <a:r>
              <a:rPr lang="en-US" sz="3200" b="1" dirty="0" smtClean="0">
                <a:solidFill>
                  <a:schemeClr val="accent1">
                    <a:lumMod val="20000"/>
                    <a:lumOff val="80000"/>
                  </a:schemeClr>
                </a:solidFill>
                <a:latin typeface="Cabin"/>
              </a:rPr>
              <a:t>	</a:t>
            </a:r>
          </a:p>
          <a:p>
            <a:pPr>
              <a:lnSpc>
                <a:spcPct val="150000"/>
              </a:lnSpc>
            </a:pPr>
            <a:r>
              <a:rPr lang="en-US" sz="3200" b="1" dirty="0">
                <a:solidFill>
                  <a:schemeClr val="accent1">
                    <a:lumMod val="20000"/>
                    <a:lumOff val="80000"/>
                  </a:schemeClr>
                </a:solidFill>
                <a:latin typeface="Cabin"/>
              </a:rPr>
              <a:t>	</a:t>
            </a:r>
            <a:r>
              <a:rPr lang="en-US" sz="3200" b="1" dirty="0" err="1" smtClean="0">
                <a:solidFill>
                  <a:schemeClr val="accent1">
                    <a:lumMod val="20000"/>
                    <a:lumOff val="80000"/>
                  </a:schemeClr>
                </a:solidFill>
                <a:latin typeface="Cabin"/>
              </a:rPr>
              <a:t>System.out.println</a:t>
            </a:r>
            <a:r>
              <a:rPr lang="en-US" sz="3200" b="1" dirty="0">
                <a:solidFill>
                  <a:schemeClr val="accent1">
                    <a:lumMod val="20000"/>
                    <a:lumOff val="80000"/>
                  </a:schemeClr>
                </a:solidFill>
                <a:latin typeface="Cabin"/>
              </a:rPr>
              <a:t>(“This is my First Java Program”);</a:t>
            </a:r>
          </a:p>
        </p:txBody>
      </p:sp>
    </p:spTree>
    <p:extLst>
      <p:ext uri="{BB962C8B-B14F-4D97-AF65-F5344CB8AC3E}">
        <p14:creationId xmlns:p14="http://schemas.microsoft.com/office/powerpoint/2010/main" val="376802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949049" y="738744"/>
            <a:ext cx="9287828" cy="694373"/>
          </a:xfrm>
          <a:prstGeom prst="rect">
            <a:avLst/>
          </a:prstGeom>
          <a:noFill/>
          <a:ln/>
        </p:spPr>
        <p:txBody>
          <a:bodyPr wrap="none" rtlCol="0" anchor="t"/>
          <a:lstStyle/>
          <a:p>
            <a:pPr>
              <a:lnSpc>
                <a:spcPts val="5468"/>
              </a:lnSpc>
            </a:pPr>
            <a:r>
              <a:rPr lang="en-US" sz="4374" dirty="0">
                <a:solidFill>
                  <a:srgbClr val="FFFFFF"/>
                </a:solidFill>
                <a:latin typeface="Unbounded" pitchFamily="34" charset="0"/>
                <a:ea typeface="Unbounded" pitchFamily="34" charset="-122"/>
                <a:cs typeface="Unbounded" pitchFamily="34" charset="-120"/>
              </a:rPr>
              <a:t>A Simple Java Program</a:t>
            </a:r>
            <a:endParaRPr lang="en-US" sz="4374" dirty="0"/>
          </a:p>
        </p:txBody>
      </p:sp>
      <p:sp>
        <p:nvSpPr>
          <p:cNvPr id="17" name="Text 13"/>
          <p:cNvSpPr/>
          <p:nvPr/>
        </p:nvSpPr>
        <p:spPr>
          <a:xfrm>
            <a:off x="949049" y="1976288"/>
            <a:ext cx="11693759" cy="1066205"/>
          </a:xfrm>
          <a:prstGeom prst="rect">
            <a:avLst/>
          </a:prstGeom>
          <a:noFill/>
          <a:ln/>
        </p:spPr>
        <p:txBody>
          <a:bodyPr wrap="square" rtlCol="0" anchor="t"/>
          <a:lstStyle/>
          <a:p>
            <a:pPr marL="457200" indent="-457200">
              <a:lnSpc>
                <a:spcPct val="150000"/>
              </a:lnSpc>
              <a:buFont typeface="Arial" panose="020B0604020202020204" pitchFamily="34" charset="0"/>
              <a:buChar char="•"/>
            </a:pPr>
            <a:r>
              <a:rPr lang="en-US" sz="3200" dirty="0" err="1">
                <a:solidFill>
                  <a:schemeClr val="accent1">
                    <a:lumMod val="20000"/>
                    <a:lumOff val="80000"/>
                  </a:schemeClr>
                </a:solidFill>
                <a:latin typeface="Cabin"/>
              </a:rPr>
              <a:t>println</a:t>
            </a:r>
            <a:r>
              <a:rPr lang="en-US" sz="3200" dirty="0">
                <a:solidFill>
                  <a:schemeClr val="accent1">
                    <a:lumMod val="20000"/>
                    <a:lumOff val="80000"/>
                  </a:schemeClr>
                </a:solidFill>
                <a:latin typeface="Cabin"/>
              </a:rPr>
              <a:t>() is the method used to display output, System is a predefined class that provides access to the system and out is the output stream connected to the console. </a:t>
            </a:r>
            <a:endParaRPr lang="en-US" sz="3200" dirty="0" smtClean="0">
              <a:solidFill>
                <a:schemeClr val="accent1">
                  <a:lumMod val="20000"/>
                  <a:lumOff val="80000"/>
                </a:schemeClr>
              </a:solidFill>
              <a:latin typeface="Cabin"/>
            </a:endParaRPr>
          </a:p>
          <a:p>
            <a:pPr marL="457200" indent="-457200">
              <a:lnSpc>
                <a:spcPct val="150000"/>
              </a:lnSpc>
              <a:buFont typeface="Arial" panose="020B0604020202020204" pitchFamily="34" charset="0"/>
              <a:buChar char="•"/>
            </a:pPr>
            <a:r>
              <a:rPr lang="en-US" sz="3200" dirty="0" smtClean="0">
                <a:solidFill>
                  <a:schemeClr val="accent1">
                    <a:lumMod val="20000"/>
                    <a:lumOff val="80000"/>
                  </a:schemeClr>
                </a:solidFill>
                <a:latin typeface="Cabin"/>
              </a:rPr>
              <a:t>Thus </a:t>
            </a:r>
            <a:r>
              <a:rPr lang="en-US" sz="3200" dirty="0" err="1">
                <a:solidFill>
                  <a:schemeClr val="accent1">
                    <a:lumMod val="20000"/>
                    <a:lumOff val="80000"/>
                  </a:schemeClr>
                </a:solidFill>
                <a:latin typeface="Cabin"/>
              </a:rPr>
              <a:t>System.out</a:t>
            </a:r>
            <a:r>
              <a:rPr lang="en-US" sz="3200" dirty="0">
                <a:solidFill>
                  <a:schemeClr val="accent1">
                    <a:lumMod val="20000"/>
                    <a:lumOff val="80000"/>
                  </a:schemeClr>
                </a:solidFill>
                <a:latin typeface="Cabin"/>
              </a:rPr>
              <a:t> is an object that encapsulates console output.</a:t>
            </a:r>
            <a:endParaRPr lang="en-US" sz="3200" b="1" dirty="0">
              <a:solidFill>
                <a:schemeClr val="accent1">
                  <a:lumMod val="20000"/>
                  <a:lumOff val="80000"/>
                </a:schemeClr>
              </a:solidFill>
              <a:latin typeface="Cabin"/>
            </a:endParaRPr>
          </a:p>
        </p:txBody>
      </p:sp>
    </p:spTree>
    <p:extLst>
      <p:ext uri="{BB962C8B-B14F-4D97-AF65-F5344CB8AC3E}">
        <p14:creationId xmlns:p14="http://schemas.microsoft.com/office/powerpoint/2010/main" val="3952997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949049" y="223178"/>
            <a:ext cx="9287828" cy="694373"/>
          </a:xfrm>
          <a:prstGeom prst="rect">
            <a:avLst/>
          </a:prstGeom>
          <a:noFill/>
          <a:ln/>
        </p:spPr>
        <p:txBody>
          <a:bodyPr wrap="none" rtlCol="0" anchor="t"/>
          <a:lstStyle/>
          <a:p>
            <a:pPr>
              <a:lnSpc>
                <a:spcPts val="5468"/>
              </a:lnSpc>
            </a:pPr>
            <a:r>
              <a:rPr lang="en-US" sz="4374" dirty="0" smtClean="0">
                <a:solidFill>
                  <a:srgbClr val="FFFFFF"/>
                </a:solidFill>
                <a:latin typeface="Unbounded" pitchFamily="34" charset="0"/>
                <a:ea typeface="Unbounded" pitchFamily="34" charset="-122"/>
                <a:cs typeface="Unbounded" pitchFamily="34" charset="-120"/>
              </a:rPr>
              <a:t>Java Keywords</a:t>
            </a:r>
            <a:endParaRPr lang="en-US" sz="4374" dirty="0"/>
          </a:p>
        </p:txBody>
      </p:sp>
      <p:sp>
        <p:nvSpPr>
          <p:cNvPr id="17" name="Text 13"/>
          <p:cNvSpPr/>
          <p:nvPr/>
        </p:nvSpPr>
        <p:spPr>
          <a:xfrm>
            <a:off x="949049" y="1032705"/>
            <a:ext cx="13272789" cy="1066205"/>
          </a:xfrm>
          <a:prstGeom prst="rect">
            <a:avLst/>
          </a:prstGeom>
          <a:noFill/>
          <a:ln/>
        </p:spPr>
        <p:txBody>
          <a:bodyPr wrap="square" rtlCol="0" anchor="t"/>
          <a:lstStyle/>
          <a:p>
            <a:r>
              <a:rPr lang="en-US" sz="3200" dirty="0">
                <a:solidFill>
                  <a:schemeClr val="accent1">
                    <a:lumMod val="20000"/>
                    <a:lumOff val="80000"/>
                  </a:schemeClr>
                </a:solidFill>
                <a:latin typeface="Cabin"/>
              </a:rPr>
              <a:t>Fifty keywords are currently defined in Java. Keywords cannot be used as names for variable, class or method. </a:t>
            </a:r>
            <a:endParaRPr lang="en-US" sz="3200" b="1" dirty="0">
              <a:solidFill>
                <a:schemeClr val="accent1">
                  <a:lumMod val="20000"/>
                  <a:lumOff val="80000"/>
                </a:schemeClr>
              </a:solidFill>
              <a:latin typeface="Cabin"/>
            </a:endParaRPr>
          </a:p>
        </p:txBody>
      </p:sp>
      <p:pic>
        <p:nvPicPr>
          <p:cNvPr id="4" name="Picture 3"/>
          <p:cNvPicPr>
            <a:picLocks noChangeAspect="1"/>
          </p:cNvPicPr>
          <p:nvPr/>
        </p:nvPicPr>
        <p:blipFill>
          <a:blip r:embed="rId4"/>
          <a:stretch>
            <a:fillRect/>
          </a:stretch>
        </p:blipFill>
        <p:spPr>
          <a:xfrm>
            <a:off x="640911" y="2441509"/>
            <a:ext cx="13580927" cy="5625800"/>
          </a:xfrm>
          <a:prstGeom prst="rect">
            <a:avLst/>
          </a:prstGeom>
        </p:spPr>
      </p:pic>
    </p:spTree>
    <p:extLst>
      <p:ext uri="{BB962C8B-B14F-4D97-AF65-F5344CB8AC3E}">
        <p14:creationId xmlns:p14="http://schemas.microsoft.com/office/powerpoint/2010/main" val="25277417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8376736" y="3065784"/>
            <a:ext cx="7477601" cy="1666399"/>
          </a:xfrm>
          <a:prstGeom prst="rect">
            <a:avLst/>
          </a:prstGeom>
          <a:noFill/>
          <a:ln/>
        </p:spPr>
        <p:txBody>
          <a:bodyPr wrap="square" rtlCol="0" anchor="t"/>
          <a:lstStyle/>
          <a:p>
            <a:pPr marL="0" indent="0">
              <a:buNone/>
            </a:pPr>
            <a:r>
              <a:rPr lang="en-US" sz="6600" b="1" dirty="0" smtClean="0">
                <a:solidFill>
                  <a:srgbClr val="FFFFFF"/>
                </a:solidFill>
                <a:latin typeface="Unbounded" pitchFamily="34" charset="0"/>
                <a:ea typeface="Unbounded" pitchFamily="34" charset="-122"/>
                <a:cs typeface="Unbounded" pitchFamily="34" charset="-120"/>
              </a:rPr>
              <a:t>Unit – I</a:t>
            </a:r>
            <a:endParaRPr lang="en-US" sz="11500" b="1" dirty="0"/>
          </a:p>
        </p:txBody>
      </p:sp>
    </p:spTree>
    <p:extLst>
      <p:ext uri="{BB962C8B-B14F-4D97-AF65-F5344CB8AC3E}">
        <p14:creationId xmlns:p14="http://schemas.microsoft.com/office/powerpoint/2010/main" val="5998577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4" name="Text 1"/>
          <p:cNvSpPr/>
          <p:nvPr/>
        </p:nvSpPr>
        <p:spPr>
          <a:xfrm>
            <a:off x="949049" y="743139"/>
            <a:ext cx="5880854" cy="694373"/>
          </a:xfrm>
          <a:prstGeom prst="rect">
            <a:avLst/>
          </a:prstGeom>
          <a:noFill/>
          <a:ln/>
        </p:spPr>
        <p:txBody>
          <a:bodyPr wrap="none" rtlCol="0" anchor="t"/>
          <a:lstStyle/>
          <a:p>
            <a:pPr marL="0" indent="0">
              <a:lnSpc>
                <a:spcPts val="5468"/>
              </a:lnSpc>
              <a:buNone/>
            </a:pPr>
            <a:r>
              <a:rPr lang="en-US" sz="4374" dirty="0">
                <a:solidFill>
                  <a:srgbClr val="FFFFFF"/>
                </a:solidFill>
                <a:latin typeface="Unbounded" pitchFamily="34" charset="0"/>
                <a:ea typeface="Unbounded" pitchFamily="34" charset="-122"/>
                <a:cs typeface="Unbounded" pitchFamily="34" charset="-120"/>
              </a:rPr>
              <a:t>Identifiers in Java</a:t>
            </a:r>
            <a:endParaRPr lang="en-US" sz="4374" dirty="0"/>
          </a:p>
        </p:txBody>
      </p:sp>
      <p:sp>
        <p:nvSpPr>
          <p:cNvPr id="14" name="Text 13"/>
          <p:cNvSpPr/>
          <p:nvPr/>
        </p:nvSpPr>
        <p:spPr>
          <a:xfrm>
            <a:off x="949049" y="1781735"/>
            <a:ext cx="11693759" cy="1066205"/>
          </a:xfrm>
          <a:prstGeom prst="rect">
            <a:avLst/>
          </a:prstGeom>
          <a:noFill/>
          <a:ln/>
        </p:spPr>
        <p:txBody>
          <a:bodyPr wrap="square" rtlCol="0" anchor="t"/>
          <a:lstStyle/>
          <a:p>
            <a:pPr marL="457200" indent="-457200">
              <a:lnSpc>
                <a:spcPct val="150000"/>
              </a:lnSpc>
              <a:buFont typeface="Arial" panose="020B0604020202020204" pitchFamily="34" charset="0"/>
              <a:buChar char="•"/>
            </a:pPr>
            <a:r>
              <a:rPr lang="en-US" sz="3200" dirty="0">
                <a:solidFill>
                  <a:schemeClr val="accent1">
                    <a:lumMod val="20000"/>
                    <a:lumOff val="80000"/>
                  </a:schemeClr>
                </a:solidFill>
                <a:latin typeface="Cabin"/>
              </a:rPr>
              <a:t>An identifier is a name given to a method, a variable or any other user-defined </a:t>
            </a:r>
            <a:r>
              <a:rPr lang="en-US" sz="3200" dirty="0" smtClean="0">
                <a:solidFill>
                  <a:schemeClr val="accent1">
                    <a:lumMod val="20000"/>
                    <a:lumOff val="80000"/>
                  </a:schemeClr>
                </a:solidFill>
                <a:latin typeface="Cabin"/>
              </a:rPr>
              <a:t>item.</a:t>
            </a:r>
          </a:p>
          <a:p>
            <a:pPr marL="457200" indent="-457200">
              <a:lnSpc>
                <a:spcPct val="150000"/>
              </a:lnSpc>
              <a:buFont typeface="Arial" panose="020B0604020202020204" pitchFamily="34" charset="0"/>
              <a:buChar char="•"/>
            </a:pPr>
            <a:r>
              <a:rPr lang="en-US" sz="3200" dirty="0" smtClean="0">
                <a:solidFill>
                  <a:schemeClr val="accent1">
                    <a:lumMod val="20000"/>
                    <a:lumOff val="80000"/>
                  </a:schemeClr>
                </a:solidFill>
                <a:latin typeface="Cabin"/>
              </a:rPr>
              <a:t>Identifier </a:t>
            </a:r>
            <a:r>
              <a:rPr lang="en-US" sz="3200" dirty="0">
                <a:solidFill>
                  <a:schemeClr val="accent1">
                    <a:lumMod val="20000"/>
                    <a:lumOff val="80000"/>
                  </a:schemeClr>
                </a:solidFill>
                <a:latin typeface="Cabin"/>
              </a:rPr>
              <a:t>can be from one to several character </a:t>
            </a:r>
            <a:r>
              <a:rPr lang="en-US" sz="3200" dirty="0" smtClean="0">
                <a:solidFill>
                  <a:schemeClr val="accent1">
                    <a:lumMod val="20000"/>
                    <a:lumOff val="80000"/>
                  </a:schemeClr>
                </a:solidFill>
                <a:latin typeface="Cabin"/>
              </a:rPr>
              <a:t>long.</a:t>
            </a:r>
          </a:p>
          <a:p>
            <a:pPr marL="457200" indent="-457200">
              <a:lnSpc>
                <a:spcPct val="150000"/>
              </a:lnSpc>
              <a:buFont typeface="Arial" panose="020B0604020202020204" pitchFamily="34" charset="0"/>
              <a:buChar char="•"/>
            </a:pPr>
            <a:r>
              <a:rPr lang="en-US" sz="3200" dirty="0" smtClean="0">
                <a:solidFill>
                  <a:schemeClr val="accent1">
                    <a:lumMod val="20000"/>
                    <a:lumOff val="80000"/>
                  </a:schemeClr>
                </a:solidFill>
                <a:latin typeface="Cabin"/>
              </a:rPr>
              <a:t>It </a:t>
            </a:r>
            <a:r>
              <a:rPr lang="en-US" sz="3200" dirty="0">
                <a:solidFill>
                  <a:schemeClr val="accent1">
                    <a:lumMod val="20000"/>
                    <a:lumOff val="80000"/>
                  </a:schemeClr>
                </a:solidFill>
                <a:latin typeface="Cabin"/>
              </a:rPr>
              <a:t>may start with an alphabet, an underscore or a dollar sign </a:t>
            </a:r>
          </a:p>
          <a:p>
            <a:pPr marL="457200" indent="-457200">
              <a:lnSpc>
                <a:spcPct val="150000"/>
              </a:lnSpc>
              <a:buFont typeface="Arial" panose="020B0604020202020204" pitchFamily="34" charset="0"/>
              <a:buChar char="•"/>
            </a:pPr>
            <a:r>
              <a:rPr lang="en-US" sz="3200" dirty="0" smtClean="0">
                <a:solidFill>
                  <a:schemeClr val="accent1">
                    <a:lumMod val="20000"/>
                    <a:lumOff val="80000"/>
                  </a:schemeClr>
                </a:solidFill>
                <a:latin typeface="Cabin"/>
              </a:rPr>
              <a:t>It </a:t>
            </a:r>
            <a:r>
              <a:rPr lang="en-US" sz="3200" dirty="0">
                <a:solidFill>
                  <a:schemeClr val="accent1">
                    <a:lumMod val="20000"/>
                    <a:lumOff val="80000"/>
                  </a:schemeClr>
                </a:solidFill>
                <a:latin typeface="Cabin"/>
              </a:rPr>
              <a:t>cannot contain space or any other special character </a:t>
            </a:r>
          </a:p>
          <a:p>
            <a:pPr marL="457200" indent="-457200">
              <a:lnSpc>
                <a:spcPct val="150000"/>
              </a:lnSpc>
              <a:buFont typeface="Arial" panose="020B0604020202020204" pitchFamily="34" charset="0"/>
              <a:buChar char="•"/>
            </a:pPr>
            <a:r>
              <a:rPr lang="en-US" sz="3200" dirty="0" smtClean="0">
                <a:solidFill>
                  <a:schemeClr val="accent1">
                    <a:lumMod val="20000"/>
                    <a:lumOff val="80000"/>
                  </a:schemeClr>
                </a:solidFill>
                <a:latin typeface="Cabin"/>
              </a:rPr>
              <a:t>Keywords </a:t>
            </a:r>
            <a:r>
              <a:rPr lang="en-US" sz="3200" dirty="0">
                <a:solidFill>
                  <a:schemeClr val="accent1">
                    <a:lumMod val="20000"/>
                    <a:lumOff val="80000"/>
                  </a:schemeClr>
                </a:solidFill>
                <a:latin typeface="Cabin"/>
              </a:rPr>
              <a:t>cannot be used as identifiers. Names of any standard methods like </a:t>
            </a:r>
            <a:r>
              <a:rPr lang="en-US" sz="3200" dirty="0" err="1">
                <a:solidFill>
                  <a:schemeClr val="accent1">
                    <a:lumMod val="20000"/>
                    <a:lumOff val="80000"/>
                  </a:schemeClr>
                </a:solidFill>
                <a:latin typeface="Cabin"/>
              </a:rPr>
              <a:t>println</a:t>
            </a:r>
            <a:r>
              <a:rPr lang="en-US" sz="3200" dirty="0">
                <a:solidFill>
                  <a:schemeClr val="accent1">
                    <a:lumMod val="20000"/>
                    <a:lumOff val="80000"/>
                  </a:schemeClr>
                </a:solidFill>
                <a:latin typeface="Cabin"/>
              </a:rPr>
              <a:t> cannot be used as </a:t>
            </a:r>
            <a:r>
              <a:rPr lang="en-US" sz="3200" dirty="0" smtClean="0">
                <a:solidFill>
                  <a:schemeClr val="accent1">
                    <a:lumMod val="20000"/>
                    <a:lumOff val="80000"/>
                  </a:schemeClr>
                </a:solidFill>
                <a:latin typeface="Cabin"/>
              </a:rPr>
              <a:t>identifier.</a:t>
            </a:r>
            <a:endParaRPr lang="en-US" sz="3200" b="1" dirty="0">
              <a:solidFill>
                <a:schemeClr val="accent1">
                  <a:lumMod val="20000"/>
                  <a:lumOff val="80000"/>
                </a:schemeClr>
              </a:solidFill>
              <a:latin typeface="Cabin"/>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4" name="Text 1"/>
          <p:cNvSpPr/>
          <p:nvPr/>
        </p:nvSpPr>
        <p:spPr>
          <a:xfrm>
            <a:off x="889241" y="217824"/>
            <a:ext cx="9133403" cy="694373"/>
          </a:xfrm>
          <a:prstGeom prst="rect">
            <a:avLst/>
          </a:prstGeom>
          <a:noFill/>
          <a:ln/>
        </p:spPr>
        <p:txBody>
          <a:bodyPr wrap="none" rtlCol="0" anchor="t"/>
          <a:lstStyle/>
          <a:p>
            <a:pPr marL="0" indent="0">
              <a:lnSpc>
                <a:spcPts val="5468"/>
              </a:lnSpc>
              <a:buNone/>
            </a:pPr>
            <a:r>
              <a:rPr lang="en-US" sz="4374" dirty="0">
                <a:solidFill>
                  <a:srgbClr val="FFFFFF"/>
                </a:solidFill>
                <a:latin typeface="Unbounded" pitchFamily="34" charset="0"/>
                <a:ea typeface="Unbounded" pitchFamily="34" charset="-122"/>
                <a:cs typeface="Unbounded" pitchFamily="34" charset="-120"/>
              </a:rPr>
              <a:t>Java’s Primitive Data Types</a:t>
            </a:r>
            <a:endParaRPr lang="en-US" sz="4374" dirty="0"/>
          </a:p>
        </p:txBody>
      </p:sp>
      <p:sp>
        <p:nvSpPr>
          <p:cNvPr id="5" name="Text 2"/>
          <p:cNvSpPr/>
          <p:nvPr/>
        </p:nvSpPr>
        <p:spPr>
          <a:xfrm>
            <a:off x="1186800" y="1284683"/>
            <a:ext cx="5627758" cy="355402"/>
          </a:xfrm>
          <a:prstGeom prst="rect">
            <a:avLst/>
          </a:prstGeom>
          <a:noFill/>
          <a:ln/>
        </p:spPr>
        <p:txBody>
          <a:bodyPr wrap="none" rtlCol="0" anchor="t"/>
          <a:lstStyle/>
          <a:p>
            <a:pPr marL="0" indent="0">
              <a:lnSpc>
                <a:spcPts val="2799"/>
              </a:lnSpc>
              <a:buNone/>
            </a:pPr>
            <a:r>
              <a:rPr lang="en-US" sz="3200" b="1" dirty="0">
                <a:solidFill>
                  <a:srgbClr val="CAD6DE"/>
                </a:solidFill>
                <a:latin typeface="Cabin" pitchFamily="34" charset="0"/>
                <a:ea typeface="Cabin" pitchFamily="34" charset="-122"/>
                <a:cs typeface="Cabin" pitchFamily="34" charset="-120"/>
              </a:rPr>
              <a:t>Primitive Type</a:t>
            </a:r>
            <a:endParaRPr lang="en-US" sz="3200" b="1" dirty="0"/>
          </a:p>
        </p:txBody>
      </p:sp>
      <p:sp>
        <p:nvSpPr>
          <p:cNvPr id="6" name="Text 3"/>
          <p:cNvSpPr/>
          <p:nvPr/>
        </p:nvSpPr>
        <p:spPr>
          <a:xfrm>
            <a:off x="6575592" y="1284683"/>
            <a:ext cx="5627758" cy="355402"/>
          </a:xfrm>
          <a:prstGeom prst="rect">
            <a:avLst/>
          </a:prstGeom>
          <a:noFill/>
          <a:ln/>
        </p:spPr>
        <p:txBody>
          <a:bodyPr wrap="none" rtlCol="0" anchor="t"/>
          <a:lstStyle/>
          <a:p>
            <a:pPr marL="0" indent="0">
              <a:lnSpc>
                <a:spcPts val="2799"/>
              </a:lnSpc>
              <a:buNone/>
            </a:pPr>
            <a:r>
              <a:rPr lang="en-US" sz="3200" b="1" dirty="0">
                <a:solidFill>
                  <a:srgbClr val="CAD6DE"/>
                </a:solidFill>
                <a:latin typeface="Cabin" pitchFamily="34" charset="0"/>
                <a:ea typeface="Cabin" pitchFamily="34" charset="-122"/>
                <a:cs typeface="Cabin" pitchFamily="34" charset="-120"/>
              </a:rPr>
              <a:t>Description</a:t>
            </a:r>
            <a:endParaRPr lang="en-US" sz="3200" b="1" dirty="0"/>
          </a:p>
        </p:txBody>
      </p:sp>
      <p:sp>
        <p:nvSpPr>
          <p:cNvPr id="7" name="Shape 4"/>
          <p:cNvSpPr/>
          <p:nvPr/>
        </p:nvSpPr>
        <p:spPr>
          <a:xfrm>
            <a:off x="964630" y="1780935"/>
            <a:ext cx="12371992" cy="637103"/>
          </a:xfrm>
          <a:prstGeom prst="rect">
            <a:avLst/>
          </a:prstGeom>
          <a:solidFill>
            <a:srgbClr val="223D4D"/>
          </a:solidFill>
          <a:ln/>
        </p:spPr>
      </p:sp>
      <p:sp>
        <p:nvSpPr>
          <p:cNvPr id="8" name="Text 5"/>
          <p:cNvSpPr/>
          <p:nvPr/>
        </p:nvSpPr>
        <p:spPr>
          <a:xfrm>
            <a:off x="1186800" y="1921786"/>
            <a:ext cx="5627758" cy="355402"/>
          </a:xfrm>
          <a:prstGeom prst="rect">
            <a:avLst/>
          </a:prstGeom>
          <a:noFill/>
          <a:ln/>
        </p:spPr>
        <p:txBody>
          <a:bodyPr wrap="none" rtlCol="0" anchor="t"/>
          <a:lstStyle/>
          <a:p>
            <a:pPr marL="0" indent="0">
              <a:lnSpc>
                <a:spcPts val="2799"/>
              </a:lnSpc>
              <a:buNone/>
            </a:pPr>
            <a:r>
              <a:rPr lang="en-US" sz="3000" dirty="0">
                <a:solidFill>
                  <a:srgbClr val="CAD6DE"/>
                </a:solidFill>
                <a:latin typeface="Cabin" pitchFamily="34" charset="0"/>
                <a:ea typeface="Cabin" pitchFamily="34" charset="-122"/>
                <a:cs typeface="Cabin" pitchFamily="34" charset="-120"/>
              </a:rPr>
              <a:t>boolean</a:t>
            </a:r>
            <a:endParaRPr lang="en-US" sz="3000" dirty="0"/>
          </a:p>
        </p:txBody>
      </p:sp>
      <p:sp>
        <p:nvSpPr>
          <p:cNvPr id="9" name="Text 6"/>
          <p:cNvSpPr/>
          <p:nvPr/>
        </p:nvSpPr>
        <p:spPr>
          <a:xfrm>
            <a:off x="6575592" y="1921786"/>
            <a:ext cx="5627758" cy="355402"/>
          </a:xfrm>
          <a:prstGeom prst="rect">
            <a:avLst/>
          </a:prstGeom>
          <a:noFill/>
          <a:ln/>
        </p:spPr>
        <p:txBody>
          <a:bodyPr wrap="none" rtlCol="0" anchor="t"/>
          <a:lstStyle/>
          <a:p>
            <a:pPr marL="0" indent="0">
              <a:lnSpc>
                <a:spcPts val="2799"/>
              </a:lnSpc>
              <a:buNone/>
            </a:pPr>
            <a:r>
              <a:rPr lang="en-US" sz="3000" dirty="0">
                <a:solidFill>
                  <a:srgbClr val="CAD6DE"/>
                </a:solidFill>
                <a:latin typeface="Cabin" pitchFamily="34" charset="0"/>
                <a:ea typeface="Cabin" pitchFamily="34" charset="-122"/>
                <a:cs typeface="Cabin" pitchFamily="34" charset="-120"/>
              </a:rPr>
              <a:t>Stores true or false values</a:t>
            </a:r>
            <a:endParaRPr lang="en-US" sz="3000" dirty="0"/>
          </a:p>
        </p:txBody>
      </p:sp>
      <p:sp>
        <p:nvSpPr>
          <p:cNvPr id="10" name="Text 7"/>
          <p:cNvSpPr/>
          <p:nvPr/>
        </p:nvSpPr>
        <p:spPr>
          <a:xfrm>
            <a:off x="1186800" y="2699740"/>
            <a:ext cx="5627758" cy="355402"/>
          </a:xfrm>
          <a:prstGeom prst="rect">
            <a:avLst/>
          </a:prstGeom>
          <a:noFill/>
          <a:ln/>
        </p:spPr>
        <p:txBody>
          <a:bodyPr wrap="none" rtlCol="0" anchor="t"/>
          <a:lstStyle/>
          <a:p>
            <a:pPr marL="0" indent="0">
              <a:lnSpc>
                <a:spcPts val="2799"/>
              </a:lnSpc>
              <a:buNone/>
            </a:pPr>
            <a:r>
              <a:rPr lang="en-US" sz="3000" dirty="0">
                <a:solidFill>
                  <a:srgbClr val="CAD6DE"/>
                </a:solidFill>
                <a:latin typeface="Cabin" pitchFamily="34" charset="0"/>
                <a:ea typeface="Cabin" pitchFamily="34" charset="-122"/>
                <a:cs typeface="Cabin" pitchFamily="34" charset="-120"/>
              </a:rPr>
              <a:t>byte</a:t>
            </a:r>
            <a:endParaRPr lang="en-US" sz="3000" dirty="0"/>
          </a:p>
        </p:txBody>
      </p:sp>
      <p:sp>
        <p:nvSpPr>
          <p:cNvPr id="11" name="Text 8"/>
          <p:cNvSpPr/>
          <p:nvPr/>
        </p:nvSpPr>
        <p:spPr>
          <a:xfrm>
            <a:off x="6575592" y="2699740"/>
            <a:ext cx="5627758" cy="355402"/>
          </a:xfrm>
          <a:prstGeom prst="rect">
            <a:avLst/>
          </a:prstGeom>
          <a:noFill/>
          <a:ln/>
        </p:spPr>
        <p:txBody>
          <a:bodyPr wrap="none" rtlCol="0" anchor="t"/>
          <a:lstStyle/>
          <a:p>
            <a:pPr marL="0" indent="0">
              <a:lnSpc>
                <a:spcPts val="2799"/>
              </a:lnSpc>
              <a:buNone/>
            </a:pPr>
            <a:r>
              <a:rPr lang="en-US" sz="3000" dirty="0">
                <a:solidFill>
                  <a:srgbClr val="CAD6DE"/>
                </a:solidFill>
                <a:latin typeface="Cabin" pitchFamily="34" charset="0"/>
                <a:ea typeface="Cabin" pitchFamily="34" charset="-122"/>
                <a:cs typeface="Cabin" pitchFamily="34" charset="-120"/>
              </a:rPr>
              <a:t>8-bit integer</a:t>
            </a:r>
            <a:endParaRPr lang="en-US" sz="3000" dirty="0"/>
          </a:p>
        </p:txBody>
      </p:sp>
      <p:sp>
        <p:nvSpPr>
          <p:cNvPr id="12" name="Shape 9"/>
          <p:cNvSpPr/>
          <p:nvPr/>
        </p:nvSpPr>
        <p:spPr>
          <a:xfrm>
            <a:off x="964630" y="3280169"/>
            <a:ext cx="12371992" cy="637103"/>
          </a:xfrm>
          <a:prstGeom prst="rect">
            <a:avLst/>
          </a:prstGeom>
          <a:solidFill>
            <a:srgbClr val="223D4D"/>
          </a:solidFill>
          <a:ln/>
        </p:spPr>
      </p:sp>
      <p:sp>
        <p:nvSpPr>
          <p:cNvPr id="13" name="Text 10"/>
          <p:cNvSpPr/>
          <p:nvPr/>
        </p:nvSpPr>
        <p:spPr>
          <a:xfrm>
            <a:off x="1186800" y="3421020"/>
            <a:ext cx="5627758" cy="355402"/>
          </a:xfrm>
          <a:prstGeom prst="rect">
            <a:avLst/>
          </a:prstGeom>
          <a:noFill/>
          <a:ln/>
        </p:spPr>
        <p:txBody>
          <a:bodyPr wrap="none" rtlCol="0" anchor="t"/>
          <a:lstStyle/>
          <a:p>
            <a:pPr marL="0" indent="0">
              <a:lnSpc>
                <a:spcPts val="2799"/>
              </a:lnSpc>
              <a:buNone/>
            </a:pPr>
            <a:r>
              <a:rPr lang="en-US" sz="3000" dirty="0">
                <a:solidFill>
                  <a:srgbClr val="CAD6DE"/>
                </a:solidFill>
                <a:latin typeface="Cabin" pitchFamily="34" charset="0"/>
                <a:ea typeface="Cabin" pitchFamily="34" charset="-122"/>
                <a:cs typeface="Cabin" pitchFamily="34" charset="-120"/>
              </a:rPr>
              <a:t>char</a:t>
            </a:r>
            <a:endParaRPr lang="en-US" sz="3000" dirty="0"/>
          </a:p>
        </p:txBody>
      </p:sp>
      <p:sp>
        <p:nvSpPr>
          <p:cNvPr id="14" name="Text 11"/>
          <p:cNvSpPr/>
          <p:nvPr/>
        </p:nvSpPr>
        <p:spPr>
          <a:xfrm>
            <a:off x="6575592" y="3421020"/>
            <a:ext cx="5627758" cy="355402"/>
          </a:xfrm>
          <a:prstGeom prst="rect">
            <a:avLst/>
          </a:prstGeom>
          <a:noFill/>
          <a:ln/>
        </p:spPr>
        <p:txBody>
          <a:bodyPr wrap="none" rtlCol="0" anchor="t"/>
          <a:lstStyle/>
          <a:p>
            <a:pPr marL="0" indent="0">
              <a:lnSpc>
                <a:spcPts val="2799"/>
              </a:lnSpc>
              <a:buNone/>
            </a:pPr>
            <a:r>
              <a:rPr lang="en-US" sz="3000" dirty="0">
                <a:solidFill>
                  <a:srgbClr val="CAD6DE"/>
                </a:solidFill>
                <a:latin typeface="Cabin" pitchFamily="34" charset="0"/>
                <a:ea typeface="Cabin" pitchFamily="34" charset="-122"/>
                <a:cs typeface="Cabin" pitchFamily="34" charset="-120"/>
              </a:rPr>
              <a:t>16-bit Unicode character</a:t>
            </a:r>
            <a:endParaRPr lang="en-US" sz="3000" dirty="0"/>
          </a:p>
        </p:txBody>
      </p:sp>
      <p:sp>
        <p:nvSpPr>
          <p:cNvPr id="15" name="Text 12"/>
          <p:cNvSpPr/>
          <p:nvPr/>
        </p:nvSpPr>
        <p:spPr>
          <a:xfrm>
            <a:off x="1186800" y="4134261"/>
            <a:ext cx="5627758" cy="355402"/>
          </a:xfrm>
          <a:prstGeom prst="rect">
            <a:avLst/>
          </a:prstGeom>
          <a:noFill/>
          <a:ln/>
        </p:spPr>
        <p:txBody>
          <a:bodyPr wrap="none" rtlCol="0" anchor="t"/>
          <a:lstStyle/>
          <a:p>
            <a:pPr marL="0" indent="0">
              <a:lnSpc>
                <a:spcPts val="2799"/>
              </a:lnSpc>
              <a:buNone/>
            </a:pPr>
            <a:r>
              <a:rPr lang="en-US" sz="3000" dirty="0">
                <a:solidFill>
                  <a:srgbClr val="CAD6DE"/>
                </a:solidFill>
                <a:latin typeface="Cabin" pitchFamily="34" charset="0"/>
                <a:ea typeface="Cabin" pitchFamily="34" charset="-122"/>
                <a:cs typeface="Cabin" pitchFamily="34" charset="-120"/>
              </a:rPr>
              <a:t>short</a:t>
            </a:r>
            <a:endParaRPr lang="en-US" sz="3000" dirty="0"/>
          </a:p>
        </p:txBody>
      </p:sp>
      <p:sp>
        <p:nvSpPr>
          <p:cNvPr id="16" name="Text 13"/>
          <p:cNvSpPr/>
          <p:nvPr/>
        </p:nvSpPr>
        <p:spPr>
          <a:xfrm>
            <a:off x="6575592" y="4134261"/>
            <a:ext cx="5627758" cy="355402"/>
          </a:xfrm>
          <a:prstGeom prst="rect">
            <a:avLst/>
          </a:prstGeom>
          <a:noFill/>
          <a:ln/>
        </p:spPr>
        <p:txBody>
          <a:bodyPr wrap="none" rtlCol="0" anchor="t"/>
          <a:lstStyle/>
          <a:p>
            <a:pPr marL="0" indent="0">
              <a:lnSpc>
                <a:spcPts val="2799"/>
              </a:lnSpc>
              <a:buNone/>
            </a:pPr>
            <a:r>
              <a:rPr lang="en-US" sz="3000" dirty="0">
                <a:solidFill>
                  <a:srgbClr val="CAD6DE"/>
                </a:solidFill>
                <a:latin typeface="Cabin" pitchFamily="34" charset="0"/>
                <a:ea typeface="Cabin" pitchFamily="34" charset="-122"/>
                <a:cs typeface="Cabin" pitchFamily="34" charset="-120"/>
              </a:rPr>
              <a:t>16-bit integer</a:t>
            </a:r>
            <a:endParaRPr lang="en-US" sz="3000" dirty="0"/>
          </a:p>
        </p:txBody>
      </p:sp>
      <p:sp>
        <p:nvSpPr>
          <p:cNvPr id="17" name="Shape 14"/>
          <p:cNvSpPr/>
          <p:nvPr/>
        </p:nvSpPr>
        <p:spPr>
          <a:xfrm>
            <a:off x="964630" y="4695389"/>
            <a:ext cx="12371992" cy="637103"/>
          </a:xfrm>
          <a:prstGeom prst="rect">
            <a:avLst/>
          </a:prstGeom>
          <a:solidFill>
            <a:srgbClr val="223D4D"/>
          </a:solidFill>
          <a:ln/>
        </p:spPr>
      </p:sp>
      <p:sp>
        <p:nvSpPr>
          <p:cNvPr id="18" name="Text 15"/>
          <p:cNvSpPr/>
          <p:nvPr/>
        </p:nvSpPr>
        <p:spPr>
          <a:xfrm>
            <a:off x="1186800" y="4836240"/>
            <a:ext cx="5627758" cy="355402"/>
          </a:xfrm>
          <a:prstGeom prst="rect">
            <a:avLst/>
          </a:prstGeom>
          <a:noFill/>
          <a:ln/>
        </p:spPr>
        <p:txBody>
          <a:bodyPr wrap="none" rtlCol="0" anchor="t"/>
          <a:lstStyle/>
          <a:p>
            <a:pPr marL="0" indent="0">
              <a:lnSpc>
                <a:spcPts val="2799"/>
              </a:lnSpc>
              <a:buNone/>
            </a:pPr>
            <a:r>
              <a:rPr lang="en-US" sz="3000" dirty="0">
                <a:solidFill>
                  <a:srgbClr val="CAD6DE"/>
                </a:solidFill>
                <a:latin typeface="Cabin" pitchFamily="34" charset="0"/>
                <a:ea typeface="Cabin" pitchFamily="34" charset="-122"/>
                <a:cs typeface="Cabin" pitchFamily="34" charset="-120"/>
              </a:rPr>
              <a:t>int</a:t>
            </a:r>
            <a:endParaRPr lang="en-US" sz="3000" dirty="0"/>
          </a:p>
        </p:txBody>
      </p:sp>
      <p:sp>
        <p:nvSpPr>
          <p:cNvPr id="19" name="Text 16"/>
          <p:cNvSpPr/>
          <p:nvPr/>
        </p:nvSpPr>
        <p:spPr>
          <a:xfrm>
            <a:off x="6575592" y="4836240"/>
            <a:ext cx="5627758" cy="355402"/>
          </a:xfrm>
          <a:prstGeom prst="rect">
            <a:avLst/>
          </a:prstGeom>
          <a:noFill/>
          <a:ln/>
        </p:spPr>
        <p:txBody>
          <a:bodyPr wrap="none" rtlCol="0" anchor="t"/>
          <a:lstStyle/>
          <a:p>
            <a:pPr marL="0" indent="0">
              <a:lnSpc>
                <a:spcPts val="2799"/>
              </a:lnSpc>
              <a:buNone/>
            </a:pPr>
            <a:r>
              <a:rPr lang="en-US" sz="3000" dirty="0">
                <a:solidFill>
                  <a:srgbClr val="CAD6DE"/>
                </a:solidFill>
                <a:latin typeface="Cabin" pitchFamily="34" charset="0"/>
                <a:ea typeface="Cabin" pitchFamily="34" charset="-122"/>
                <a:cs typeface="Cabin" pitchFamily="34" charset="-120"/>
              </a:rPr>
              <a:t>32-bit integer</a:t>
            </a:r>
            <a:endParaRPr lang="en-US" sz="3000" dirty="0"/>
          </a:p>
        </p:txBody>
      </p:sp>
      <p:sp>
        <p:nvSpPr>
          <p:cNvPr id="20" name="Text 17"/>
          <p:cNvSpPr/>
          <p:nvPr/>
        </p:nvSpPr>
        <p:spPr>
          <a:xfrm>
            <a:off x="1186800" y="5529967"/>
            <a:ext cx="5627758" cy="355402"/>
          </a:xfrm>
          <a:prstGeom prst="rect">
            <a:avLst/>
          </a:prstGeom>
          <a:noFill/>
          <a:ln/>
        </p:spPr>
        <p:txBody>
          <a:bodyPr wrap="none" rtlCol="0" anchor="t"/>
          <a:lstStyle/>
          <a:p>
            <a:pPr marL="0" indent="0">
              <a:lnSpc>
                <a:spcPts val="2799"/>
              </a:lnSpc>
              <a:buNone/>
            </a:pPr>
            <a:r>
              <a:rPr lang="en-US" sz="3000" dirty="0">
                <a:solidFill>
                  <a:srgbClr val="CAD6DE"/>
                </a:solidFill>
                <a:latin typeface="Cabin" pitchFamily="34" charset="0"/>
                <a:ea typeface="Cabin" pitchFamily="34" charset="-122"/>
                <a:cs typeface="Cabin" pitchFamily="34" charset="-120"/>
              </a:rPr>
              <a:t>long</a:t>
            </a:r>
            <a:endParaRPr lang="en-US" sz="3000" dirty="0"/>
          </a:p>
        </p:txBody>
      </p:sp>
      <p:sp>
        <p:nvSpPr>
          <p:cNvPr id="21" name="Text 18"/>
          <p:cNvSpPr/>
          <p:nvPr/>
        </p:nvSpPr>
        <p:spPr>
          <a:xfrm>
            <a:off x="6575592" y="5529967"/>
            <a:ext cx="5627758" cy="355402"/>
          </a:xfrm>
          <a:prstGeom prst="rect">
            <a:avLst/>
          </a:prstGeom>
          <a:noFill/>
          <a:ln/>
        </p:spPr>
        <p:txBody>
          <a:bodyPr wrap="none" rtlCol="0" anchor="t"/>
          <a:lstStyle/>
          <a:p>
            <a:pPr marL="0" indent="0">
              <a:lnSpc>
                <a:spcPts val="2799"/>
              </a:lnSpc>
              <a:buNone/>
            </a:pPr>
            <a:r>
              <a:rPr lang="en-US" sz="3000" dirty="0">
                <a:solidFill>
                  <a:srgbClr val="CAD6DE"/>
                </a:solidFill>
                <a:latin typeface="Cabin" pitchFamily="34" charset="0"/>
                <a:ea typeface="Cabin" pitchFamily="34" charset="-122"/>
                <a:cs typeface="Cabin" pitchFamily="34" charset="-120"/>
              </a:rPr>
              <a:t>64-bit integer</a:t>
            </a:r>
            <a:endParaRPr lang="en-US" sz="3000" dirty="0"/>
          </a:p>
        </p:txBody>
      </p:sp>
      <p:sp>
        <p:nvSpPr>
          <p:cNvPr id="22" name="Shape 19"/>
          <p:cNvSpPr/>
          <p:nvPr/>
        </p:nvSpPr>
        <p:spPr>
          <a:xfrm>
            <a:off x="964630" y="6110609"/>
            <a:ext cx="12371992" cy="637103"/>
          </a:xfrm>
          <a:prstGeom prst="rect">
            <a:avLst/>
          </a:prstGeom>
          <a:solidFill>
            <a:srgbClr val="223D4D"/>
          </a:solidFill>
          <a:ln/>
        </p:spPr>
      </p:sp>
      <p:sp>
        <p:nvSpPr>
          <p:cNvPr id="23" name="Text 20"/>
          <p:cNvSpPr/>
          <p:nvPr/>
        </p:nvSpPr>
        <p:spPr>
          <a:xfrm>
            <a:off x="1186800" y="6251460"/>
            <a:ext cx="5627758" cy="355402"/>
          </a:xfrm>
          <a:prstGeom prst="rect">
            <a:avLst/>
          </a:prstGeom>
          <a:noFill/>
          <a:ln/>
        </p:spPr>
        <p:txBody>
          <a:bodyPr wrap="none" rtlCol="0" anchor="t"/>
          <a:lstStyle/>
          <a:p>
            <a:pPr marL="0" indent="0">
              <a:lnSpc>
                <a:spcPts val="2799"/>
              </a:lnSpc>
              <a:buNone/>
            </a:pPr>
            <a:r>
              <a:rPr lang="en-US" sz="3000" dirty="0">
                <a:solidFill>
                  <a:srgbClr val="CAD6DE"/>
                </a:solidFill>
                <a:latin typeface="Cabin" pitchFamily="34" charset="0"/>
                <a:ea typeface="Cabin" pitchFamily="34" charset="-122"/>
                <a:cs typeface="Cabin" pitchFamily="34" charset="-120"/>
              </a:rPr>
              <a:t>float</a:t>
            </a:r>
            <a:endParaRPr lang="en-US" sz="3000" dirty="0"/>
          </a:p>
        </p:txBody>
      </p:sp>
      <p:sp>
        <p:nvSpPr>
          <p:cNvPr id="24" name="Text 21"/>
          <p:cNvSpPr/>
          <p:nvPr/>
        </p:nvSpPr>
        <p:spPr>
          <a:xfrm>
            <a:off x="6575592" y="6251460"/>
            <a:ext cx="5627758" cy="355402"/>
          </a:xfrm>
          <a:prstGeom prst="rect">
            <a:avLst/>
          </a:prstGeom>
          <a:noFill/>
          <a:ln/>
        </p:spPr>
        <p:txBody>
          <a:bodyPr wrap="none" rtlCol="0" anchor="t"/>
          <a:lstStyle/>
          <a:p>
            <a:pPr marL="0" indent="0">
              <a:lnSpc>
                <a:spcPts val="2799"/>
              </a:lnSpc>
              <a:buNone/>
            </a:pPr>
            <a:r>
              <a:rPr lang="en-US" sz="3000" dirty="0">
                <a:solidFill>
                  <a:srgbClr val="CAD6DE"/>
                </a:solidFill>
                <a:latin typeface="Cabin" pitchFamily="34" charset="0"/>
                <a:ea typeface="Cabin" pitchFamily="34" charset="-122"/>
                <a:cs typeface="Cabin" pitchFamily="34" charset="-120"/>
              </a:rPr>
              <a:t>32-bit floating point</a:t>
            </a:r>
            <a:endParaRPr lang="en-US" sz="3000" dirty="0"/>
          </a:p>
        </p:txBody>
      </p:sp>
      <p:sp>
        <p:nvSpPr>
          <p:cNvPr id="25" name="Text 22"/>
          <p:cNvSpPr/>
          <p:nvPr/>
        </p:nvSpPr>
        <p:spPr>
          <a:xfrm>
            <a:off x="1186800" y="6972952"/>
            <a:ext cx="5627758" cy="355402"/>
          </a:xfrm>
          <a:prstGeom prst="rect">
            <a:avLst/>
          </a:prstGeom>
          <a:noFill/>
          <a:ln/>
        </p:spPr>
        <p:txBody>
          <a:bodyPr wrap="none" rtlCol="0" anchor="t"/>
          <a:lstStyle/>
          <a:p>
            <a:pPr marL="0" indent="0">
              <a:lnSpc>
                <a:spcPts val="2799"/>
              </a:lnSpc>
              <a:buNone/>
            </a:pPr>
            <a:r>
              <a:rPr lang="en-US" sz="3000" dirty="0">
                <a:solidFill>
                  <a:srgbClr val="CAD6DE"/>
                </a:solidFill>
                <a:latin typeface="Cabin" pitchFamily="34" charset="0"/>
                <a:ea typeface="Cabin" pitchFamily="34" charset="-122"/>
                <a:cs typeface="Cabin" pitchFamily="34" charset="-120"/>
              </a:rPr>
              <a:t>double</a:t>
            </a:r>
            <a:endParaRPr lang="en-US" sz="3000" dirty="0"/>
          </a:p>
        </p:txBody>
      </p:sp>
      <p:sp>
        <p:nvSpPr>
          <p:cNvPr id="26" name="Text 23"/>
          <p:cNvSpPr/>
          <p:nvPr/>
        </p:nvSpPr>
        <p:spPr>
          <a:xfrm>
            <a:off x="6575592" y="6972952"/>
            <a:ext cx="5627758" cy="355402"/>
          </a:xfrm>
          <a:prstGeom prst="rect">
            <a:avLst/>
          </a:prstGeom>
          <a:noFill/>
          <a:ln/>
        </p:spPr>
        <p:txBody>
          <a:bodyPr wrap="none" rtlCol="0" anchor="t"/>
          <a:lstStyle/>
          <a:p>
            <a:pPr marL="0" indent="0">
              <a:lnSpc>
                <a:spcPts val="2799"/>
              </a:lnSpc>
              <a:buNone/>
            </a:pPr>
            <a:r>
              <a:rPr lang="en-US" sz="3000" dirty="0">
                <a:solidFill>
                  <a:srgbClr val="CAD6DE"/>
                </a:solidFill>
                <a:latin typeface="Cabin" pitchFamily="34" charset="0"/>
                <a:ea typeface="Cabin" pitchFamily="34" charset="-122"/>
                <a:cs typeface="Cabin" pitchFamily="34" charset="-120"/>
              </a:rPr>
              <a:t>64-bit floating point</a:t>
            </a:r>
            <a:endParaRPr lang="en-US" sz="3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14" name="Text 13"/>
          <p:cNvSpPr/>
          <p:nvPr/>
        </p:nvSpPr>
        <p:spPr>
          <a:xfrm>
            <a:off x="949049" y="1781735"/>
            <a:ext cx="11693759" cy="1066205"/>
          </a:xfrm>
          <a:prstGeom prst="rect">
            <a:avLst/>
          </a:prstGeom>
          <a:noFill/>
          <a:ln/>
        </p:spPr>
        <p:txBody>
          <a:bodyPr wrap="square" rtlCol="0" anchor="t"/>
          <a:lstStyle/>
          <a:p>
            <a:pPr marL="457200" indent="-457200">
              <a:lnSpc>
                <a:spcPct val="150000"/>
              </a:lnSpc>
              <a:buFont typeface="Arial" panose="020B0604020202020204" pitchFamily="34" charset="0"/>
              <a:buChar char="•"/>
            </a:pPr>
            <a:r>
              <a:rPr lang="en-US" sz="3200" dirty="0">
                <a:solidFill>
                  <a:srgbClr val="D0DBF0"/>
                </a:solidFill>
                <a:latin typeface="Cabin"/>
              </a:rPr>
              <a:t>Java defines four integer types: byte, short, </a:t>
            </a:r>
            <a:r>
              <a:rPr lang="en-US" sz="3200" dirty="0" err="1">
                <a:solidFill>
                  <a:srgbClr val="D0DBF0"/>
                </a:solidFill>
                <a:latin typeface="Cabin"/>
              </a:rPr>
              <a:t>int</a:t>
            </a:r>
            <a:r>
              <a:rPr lang="en-US" sz="3200" dirty="0">
                <a:solidFill>
                  <a:srgbClr val="D0DBF0"/>
                </a:solidFill>
                <a:latin typeface="Cabin"/>
              </a:rPr>
              <a:t> and long. The range allows both positive and negative values.</a:t>
            </a:r>
            <a:endParaRPr lang="en-US" sz="3200" b="1" dirty="0">
              <a:solidFill>
                <a:srgbClr val="D0DBF0"/>
              </a:solidFill>
              <a:latin typeface="Cabin"/>
            </a:endParaRPr>
          </a:p>
        </p:txBody>
      </p:sp>
      <p:sp>
        <p:nvSpPr>
          <p:cNvPr id="6" name="Text 1"/>
          <p:cNvSpPr/>
          <p:nvPr/>
        </p:nvSpPr>
        <p:spPr>
          <a:xfrm>
            <a:off x="762780" y="295154"/>
            <a:ext cx="9133403" cy="694373"/>
          </a:xfrm>
          <a:prstGeom prst="rect">
            <a:avLst/>
          </a:prstGeom>
          <a:noFill/>
          <a:ln/>
        </p:spPr>
        <p:txBody>
          <a:bodyPr wrap="none" rtlCol="0" anchor="t"/>
          <a:lstStyle/>
          <a:p>
            <a:pPr marL="0" indent="0">
              <a:lnSpc>
                <a:spcPts val="5468"/>
              </a:lnSpc>
              <a:buNone/>
            </a:pPr>
            <a:r>
              <a:rPr lang="en-US" sz="4374" dirty="0">
                <a:solidFill>
                  <a:srgbClr val="FFFFFF"/>
                </a:solidFill>
                <a:latin typeface="Unbounded" pitchFamily="34" charset="0"/>
                <a:ea typeface="Unbounded" pitchFamily="34" charset="-122"/>
                <a:cs typeface="Unbounded" pitchFamily="34" charset="-120"/>
              </a:rPr>
              <a:t>Java’s Primitive Data Types</a:t>
            </a:r>
            <a:endParaRPr lang="en-US" sz="4374" dirty="0"/>
          </a:p>
        </p:txBody>
      </p:sp>
      <p:pic>
        <p:nvPicPr>
          <p:cNvPr id="5" name="Picture 4"/>
          <p:cNvPicPr>
            <a:picLocks noChangeAspect="1"/>
          </p:cNvPicPr>
          <p:nvPr/>
        </p:nvPicPr>
        <p:blipFill>
          <a:blip r:embed="rId4"/>
          <a:stretch>
            <a:fillRect/>
          </a:stretch>
        </p:blipFill>
        <p:spPr>
          <a:xfrm>
            <a:off x="489094" y="3887500"/>
            <a:ext cx="13652212" cy="2960773"/>
          </a:xfrm>
          <a:prstGeom prst="rect">
            <a:avLst/>
          </a:prstGeom>
        </p:spPr>
      </p:pic>
      <p:sp>
        <p:nvSpPr>
          <p:cNvPr id="8" name="Text 1"/>
          <p:cNvSpPr/>
          <p:nvPr/>
        </p:nvSpPr>
        <p:spPr>
          <a:xfrm>
            <a:off x="861500" y="1038444"/>
            <a:ext cx="9133403" cy="694373"/>
          </a:xfrm>
          <a:prstGeom prst="rect">
            <a:avLst/>
          </a:prstGeom>
          <a:noFill/>
          <a:ln/>
        </p:spPr>
        <p:txBody>
          <a:bodyPr wrap="none" rtlCol="0" anchor="t"/>
          <a:lstStyle/>
          <a:p>
            <a:pPr marL="0" indent="0">
              <a:lnSpc>
                <a:spcPts val="5468"/>
              </a:lnSpc>
              <a:buNone/>
            </a:pPr>
            <a:r>
              <a:rPr lang="en-US" sz="3600" dirty="0" smtClean="0">
                <a:solidFill>
                  <a:srgbClr val="FFFFFF"/>
                </a:solidFill>
                <a:latin typeface="Unbounded" pitchFamily="34" charset="0"/>
                <a:ea typeface="Unbounded" pitchFamily="34" charset="-122"/>
                <a:cs typeface="Unbounded" pitchFamily="34" charset="-120"/>
              </a:rPr>
              <a:t>Integer Values:</a:t>
            </a:r>
            <a:endParaRPr lang="en-US" sz="3600" dirty="0"/>
          </a:p>
        </p:txBody>
      </p:sp>
    </p:spTree>
    <p:extLst>
      <p:ext uri="{BB962C8B-B14F-4D97-AF65-F5344CB8AC3E}">
        <p14:creationId xmlns:p14="http://schemas.microsoft.com/office/powerpoint/2010/main" val="34655145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14" name="Text 13"/>
          <p:cNvSpPr/>
          <p:nvPr/>
        </p:nvSpPr>
        <p:spPr>
          <a:xfrm>
            <a:off x="949049" y="2027971"/>
            <a:ext cx="11693759" cy="1066205"/>
          </a:xfrm>
          <a:prstGeom prst="rect">
            <a:avLst/>
          </a:prstGeom>
          <a:noFill/>
          <a:ln/>
        </p:spPr>
        <p:txBody>
          <a:bodyPr wrap="square" rtlCol="0" anchor="t"/>
          <a:lstStyle/>
          <a:p>
            <a:pPr marL="457200" indent="-457200">
              <a:lnSpc>
                <a:spcPct val="150000"/>
              </a:lnSpc>
              <a:buFont typeface="Arial" panose="020B0604020202020204" pitchFamily="34" charset="0"/>
              <a:buChar char="•"/>
            </a:pPr>
            <a:r>
              <a:rPr lang="en-US" sz="3200" dirty="0">
                <a:solidFill>
                  <a:srgbClr val="D0DBF0"/>
                </a:solidFill>
                <a:latin typeface="Cabin"/>
              </a:rPr>
              <a:t>Floating Point Types: Floating-point types can represent numbers that have fractional components. </a:t>
            </a:r>
            <a:endParaRPr lang="en-US" sz="3200" dirty="0" smtClean="0">
              <a:solidFill>
                <a:srgbClr val="D0DBF0"/>
              </a:solidFill>
              <a:latin typeface="Cabin"/>
            </a:endParaRPr>
          </a:p>
          <a:p>
            <a:pPr marL="457200" indent="-457200">
              <a:lnSpc>
                <a:spcPct val="150000"/>
              </a:lnSpc>
              <a:buFont typeface="Arial" panose="020B0604020202020204" pitchFamily="34" charset="0"/>
              <a:buChar char="•"/>
            </a:pPr>
            <a:r>
              <a:rPr lang="en-US" sz="3200" dirty="0" smtClean="0">
                <a:solidFill>
                  <a:srgbClr val="D0DBF0"/>
                </a:solidFill>
                <a:latin typeface="Cabin"/>
              </a:rPr>
              <a:t>There </a:t>
            </a:r>
            <a:r>
              <a:rPr lang="en-US" sz="3200" dirty="0">
                <a:solidFill>
                  <a:srgbClr val="D0DBF0"/>
                </a:solidFill>
                <a:latin typeface="Cabin"/>
              </a:rPr>
              <a:t>are two kinds of floating-point type float and double which single- and double-precision numbers respectively are. </a:t>
            </a:r>
            <a:endParaRPr lang="en-US" sz="3200" dirty="0" smtClean="0">
              <a:solidFill>
                <a:srgbClr val="D0DBF0"/>
              </a:solidFill>
              <a:latin typeface="Cabin"/>
            </a:endParaRPr>
          </a:p>
          <a:p>
            <a:pPr marL="457200" indent="-457200">
              <a:lnSpc>
                <a:spcPct val="150000"/>
              </a:lnSpc>
              <a:buFont typeface="Arial" panose="020B0604020202020204" pitchFamily="34" charset="0"/>
              <a:buChar char="•"/>
            </a:pPr>
            <a:r>
              <a:rPr lang="en-US" sz="3200" dirty="0" smtClean="0">
                <a:solidFill>
                  <a:srgbClr val="D0DBF0"/>
                </a:solidFill>
                <a:latin typeface="Cabin"/>
              </a:rPr>
              <a:t>Type </a:t>
            </a:r>
            <a:r>
              <a:rPr lang="en-US" sz="3200" dirty="0">
                <a:solidFill>
                  <a:srgbClr val="D0DBF0"/>
                </a:solidFill>
                <a:latin typeface="Cabin"/>
              </a:rPr>
              <a:t>float is 32-bit wide and double is 64-bit wide. </a:t>
            </a:r>
            <a:endParaRPr lang="en-US" sz="3200" dirty="0" smtClean="0">
              <a:solidFill>
                <a:srgbClr val="D0DBF0"/>
              </a:solidFill>
              <a:latin typeface="Cabin"/>
            </a:endParaRPr>
          </a:p>
          <a:p>
            <a:pPr marL="457200" indent="-457200">
              <a:lnSpc>
                <a:spcPct val="150000"/>
              </a:lnSpc>
              <a:buFont typeface="Arial" panose="020B0604020202020204" pitchFamily="34" charset="0"/>
              <a:buChar char="•"/>
            </a:pPr>
            <a:r>
              <a:rPr lang="en-US" sz="3200" dirty="0" smtClean="0">
                <a:solidFill>
                  <a:srgbClr val="D0DBF0"/>
                </a:solidFill>
                <a:latin typeface="Cabin"/>
              </a:rPr>
              <a:t>Double </a:t>
            </a:r>
            <a:r>
              <a:rPr lang="en-US" sz="3200" dirty="0">
                <a:solidFill>
                  <a:srgbClr val="D0DBF0"/>
                </a:solidFill>
                <a:latin typeface="Cabin"/>
              </a:rPr>
              <a:t>is most commonly used because all math functions in Java’s class library use double values. </a:t>
            </a:r>
            <a:endParaRPr lang="en-US" sz="3200" b="1" dirty="0">
              <a:solidFill>
                <a:srgbClr val="D0DBF0"/>
              </a:solidFill>
              <a:latin typeface="Cabin"/>
            </a:endParaRPr>
          </a:p>
        </p:txBody>
      </p:sp>
      <p:sp>
        <p:nvSpPr>
          <p:cNvPr id="6" name="Text 1"/>
          <p:cNvSpPr/>
          <p:nvPr/>
        </p:nvSpPr>
        <p:spPr>
          <a:xfrm>
            <a:off x="762780" y="295154"/>
            <a:ext cx="9133403" cy="694373"/>
          </a:xfrm>
          <a:prstGeom prst="rect">
            <a:avLst/>
          </a:prstGeom>
          <a:noFill/>
          <a:ln/>
        </p:spPr>
        <p:txBody>
          <a:bodyPr wrap="none" rtlCol="0" anchor="t"/>
          <a:lstStyle/>
          <a:p>
            <a:pPr marL="0" indent="0">
              <a:lnSpc>
                <a:spcPts val="5468"/>
              </a:lnSpc>
              <a:buNone/>
            </a:pPr>
            <a:r>
              <a:rPr lang="en-US" sz="4374" dirty="0">
                <a:solidFill>
                  <a:srgbClr val="FFFFFF"/>
                </a:solidFill>
                <a:latin typeface="Unbounded" pitchFamily="34" charset="0"/>
                <a:ea typeface="Unbounded" pitchFamily="34" charset="-122"/>
                <a:cs typeface="Unbounded" pitchFamily="34" charset="-120"/>
              </a:rPr>
              <a:t>Java’s </a:t>
            </a:r>
            <a:r>
              <a:rPr lang="en-US" sz="4374" dirty="0" smtClean="0">
                <a:solidFill>
                  <a:srgbClr val="FFFFFF"/>
                </a:solidFill>
                <a:latin typeface="Unbounded" pitchFamily="34" charset="0"/>
                <a:ea typeface="Unbounded" pitchFamily="34" charset="-122"/>
                <a:cs typeface="Unbounded" pitchFamily="34" charset="-120"/>
              </a:rPr>
              <a:t>Primitive </a:t>
            </a:r>
            <a:r>
              <a:rPr lang="en-US" sz="4374" dirty="0">
                <a:solidFill>
                  <a:srgbClr val="FFFFFF"/>
                </a:solidFill>
                <a:latin typeface="Unbounded" pitchFamily="34" charset="0"/>
                <a:ea typeface="Unbounded" pitchFamily="34" charset="-122"/>
                <a:cs typeface="Unbounded" pitchFamily="34" charset="-120"/>
              </a:rPr>
              <a:t>Data Types</a:t>
            </a:r>
            <a:endParaRPr lang="en-US" sz="4374" dirty="0"/>
          </a:p>
        </p:txBody>
      </p:sp>
      <p:sp>
        <p:nvSpPr>
          <p:cNvPr id="8" name="Text 1"/>
          <p:cNvSpPr/>
          <p:nvPr/>
        </p:nvSpPr>
        <p:spPr>
          <a:xfrm>
            <a:off x="861500" y="1038444"/>
            <a:ext cx="9133403" cy="694373"/>
          </a:xfrm>
          <a:prstGeom prst="rect">
            <a:avLst/>
          </a:prstGeom>
          <a:noFill/>
          <a:ln/>
        </p:spPr>
        <p:txBody>
          <a:bodyPr wrap="none" rtlCol="0" anchor="t"/>
          <a:lstStyle/>
          <a:p>
            <a:pPr marL="0" indent="0">
              <a:lnSpc>
                <a:spcPts val="5468"/>
              </a:lnSpc>
              <a:buNone/>
            </a:pPr>
            <a:r>
              <a:rPr lang="en-US" sz="3600" dirty="0" smtClean="0">
                <a:solidFill>
                  <a:srgbClr val="FFFFFF"/>
                </a:solidFill>
                <a:latin typeface="Unbounded" pitchFamily="34" charset="0"/>
                <a:ea typeface="Unbounded" pitchFamily="34" charset="-122"/>
                <a:cs typeface="Unbounded" pitchFamily="34" charset="-120"/>
              </a:rPr>
              <a:t>Floating Point Values:</a:t>
            </a:r>
            <a:endParaRPr lang="en-US" sz="3600" dirty="0"/>
          </a:p>
        </p:txBody>
      </p:sp>
    </p:spTree>
    <p:extLst>
      <p:ext uri="{BB962C8B-B14F-4D97-AF65-F5344CB8AC3E}">
        <p14:creationId xmlns:p14="http://schemas.microsoft.com/office/powerpoint/2010/main" val="31306794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14" name="Text 13"/>
          <p:cNvSpPr/>
          <p:nvPr/>
        </p:nvSpPr>
        <p:spPr>
          <a:xfrm>
            <a:off x="949049" y="2027971"/>
            <a:ext cx="11693759" cy="1066205"/>
          </a:xfrm>
          <a:prstGeom prst="rect">
            <a:avLst/>
          </a:prstGeom>
          <a:noFill/>
          <a:ln/>
        </p:spPr>
        <p:txBody>
          <a:bodyPr wrap="square" rtlCol="0" anchor="t"/>
          <a:lstStyle/>
          <a:p>
            <a:pPr marL="457200" indent="-457200">
              <a:lnSpc>
                <a:spcPct val="150000"/>
              </a:lnSpc>
              <a:buFont typeface="Arial" panose="020B0604020202020204" pitchFamily="34" charset="0"/>
              <a:buChar char="•"/>
            </a:pPr>
            <a:r>
              <a:rPr lang="en-US" sz="3200" dirty="0" smtClean="0">
                <a:solidFill>
                  <a:srgbClr val="D0DBF0"/>
                </a:solidFill>
                <a:latin typeface="Cabin"/>
              </a:rPr>
              <a:t>In </a:t>
            </a:r>
            <a:r>
              <a:rPr lang="en-US" sz="3200" dirty="0">
                <a:solidFill>
                  <a:srgbClr val="D0DBF0"/>
                </a:solidFill>
                <a:latin typeface="Cabin"/>
              </a:rPr>
              <a:t>Java, char is an unsigned 16-bit type having a range of 0 to 65,536. </a:t>
            </a:r>
            <a:endParaRPr lang="en-US" sz="3200" dirty="0" smtClean="0">
              <a:solidFill>
                <a:srgbClr val="D0DBF0"/>
              </a:solidFill>
              <a:latin typeface="Cabin"/>
            </a:endParaRPr>
          </a:p>
          <a:p>
            <a:pPr marL="457200" indent="-457200">
              <a:lnSpc>
                <a:spcPct val="150000"/>
              </a:lnSpc>
              <a:buFont typeface="Arial" panose="020B0604020202020204" pitchFamily="34" charset="0"/>
              <a:buChar char="•"/>
            </a:pPr>
            <a:r>
              <a:rPr lang="en-US" sz="3200" dirty="0" smtClean="0">
                <a:solidFill>
                  <a:srgbClr val="D0DBF0"/>
                </a:solidFill>
                <a:latin typeface="Cabin"/>
              </a:rPr>
              <a:t>A </a:t>
            </a:r>
            <a:r>
              <a:rPr lang="en-US" sz="3200" dirty="0">
                <a:solidFill>
                  <a:srgbClr val="D0DBF0"/>
                </a:solidFill>
                <a:latin typeface="Cabin"/>
              </a:rPr>
              <a:t>character variable can be assigned value by enclosing the character in single quotes. </a:t>
            </a:r>
            <a:endParaRPr lang="en-US" sz="3200" dirty="0" smtClean="0">
              <a:solidFill>
                <a:srgbClr val="D0DBF0"/>
              </a:solidFill>
              <a:latin typeface="Cabin"/>
            </a:endParaRPr>
          </a:p>
          <a:p>
            <a:pPr marL="457200" indent="-457200">
              <a:lnSpc>
                <a:spcPct val="150000"/>
              </a:lnSpc>
              <a:buFont typeface="Arial" panose="020B0604020202020204" pitchFamily="34" charset="0"/>
              <a:buChar char="•"/>
            </a:pPr>
            <a:r>
              <a:rPr lang="en-US" sz="3200" dirty="0" smtClean="0">
                <a:solidFill>
                  <a:srgbClr val="D0DBF0"/>
                </a:solidFill>
                <a:latin typeface="Cabin"/>
              </a:rPr>
              <a:t>For </a:t>
            </a:r>
            <a:r>
              <a:rPr lang="en-US" sz="3200" dirty="0">
                <a:solidFill>
                  <a:srgbClr val="D0DBF0"/>
                </a:solidFill>
                <a:latin typeface="Cabin"/>
              </a:rPr>
              <a:t>example, to assign value X to variable </a:t>
            </a:r>
            <a:r>
              <a:rPr lang="en-US" sz="3200" dirty="0" err="1">
                <a:solidFill>
                  <a:srgbClr val="D0DBF0"/>
                </a:solidFill>
                <a:latin typeface="Cabin"/>
              </a:rPr>
              <a:t>ch</a:t>
            </a:r>
            <a:r>
              <a:rPr lang="en-US" sz="3200" dirty="0">
                <a:solidFill>
                  <a:srgbClr val="D0DBF0"/>
                </a:solidFill>
                <a:latin typeface="Cabin"/>
              </a:rPr>
              <a:t> we use the following Java statement: </a:t>
            </a:r>
            <a:endParaRPr lang="en-US" sz="3200" dirty="0" smtClean="0">
              <a:solidFill>
                <a:srgbClr val="D0DBF0"/>
              </a:solidFill>
              <a:latin typeface="Cabin"/>
            </a:endParaRPr>
          </a:p>
          <a:p>
            <a:pPr>
              <a:lnSpc>
                <a:spcPct val="150000"/>
              </a:lnSpc>
            </a:pPr>
            <a:r>
              <a:rPr lang="en-US" sz="3200" dirty="0">
                <a:solidFill>
                  <a:srgbClr val="D0DBF0"/>
                </a:solidFill>
                <a:latin typeface="Cabin"/>
              </a:rPr>
              <a:t>	</a:t>
            </a:r>
            <a:r>
              <a:rPr lang="en-US" sz="3200" dirty="0" smtClean="0">
                <a:solidFill>
                  <a:srgbClr val="D0DBF0"/>
                </a:solidFill>
                <a:latin typeface="Cabin"/>
              </a:rPr>
              <a:t>					char </a:t>
            </a:r>
            <a:r>
              <a:rPr lang="en-US" sz="3200" dirty="0" err="1">
                <a:solidFill>
                  <a:srgbClr val="D0DBF0"/>
                </a:solidFill>
                <a:latin typeface="Cabin"/>
              </a:rPr>
              <a:t>ch</a:t>
            </a:r>
            <a:r>
              <a:rPr lang="en-US" sz="3200" dirty="0">
                <a:solidFill>
                  <a:srgbClr val="D0DBF0"/>
                </a:solidFill>
                <a:latin typeface="Cabin"/>
              </a:rPr>
              <a:t>=’X’; </a:t>
            </a:r>
            <a:endParaRPr lang="en-US" sz="3200" b="1" dirty="0">
              <a:solidFill>
                <a:srgbClr val="D0DBF0"/>
              </a:solidFill>
              <a:latin typeface="Cabin"/>
            </a:endParaRPr>
          </a:p>
        </p:txBody>
      </p:sp>
      <p:sp>
        <p:nvSpPr>
          <p:cNvPr id="6" name="Text 1"/>
          <p:cNvSpPr/>
          <p:nvPr/>
        </p:nvSpPr>
        <p:spPr>
          <a:xfrm>
            <a:off x="762780" y="295154"/>
            <a:ext cx="9133403" cy="694373"/>
          </a:xfrm>
          <a:prstGeom prst="rect">
            <a:avLst/>
          </a:prstGeom>
          <a:noFill/>
          <a:ln/>
        </p:spPr>
        <p:txBody>
          <a:bodyPr wrap="none" rtlCol="0" anchor="t"/>
          <a:lstStyle/>
          <a:p>
            <a:pPr marL="0" indent="0">
              <a:lnSpc>
                <a:spcPts val="5468"/>
              </a:lnSpc>
              <a:buNone/>
            </a:pPr>
            <a:r>
              <a:rPr lang="en-US" sz="4374" dirty="0">
                <a:solidFill>
                  <a:srgbClr val="FFFFFF"/>
                </a:solidFill>
                <a:latin typeface="Unbounded" pitchFamily="34" charset="0"/>
                <a:ea typeface="Unbounded" pitchFamily="34" charset="-122"/>
                <a:cs typeface="Unbounded" pitchFamily="34" charset="-120"/>
              </a:rPr>
              <a:t>Java’s </a:t>
            </a:r>
            <a:r>
              <a:rPr lang="en-US" sz="4374" dirty="0" smtClean="0">
                <a:solidFill>
                  <a:srgbClr val="FFFFFF"/>
                </a:solidFill>
                <a:latin typeface="Unbounded" pitchFamily="34" charset="0"/>
                <a:ea typeface="Unbounded" pitchFamily="34" charset="-122"/>
                <a:cs typeface="Unbounded" pitchFamily="34" charset="-120"/>
              </a:rPr>
              <a:t>Primitive </a:t>
            </a:r>
            <a:r>
              <a:rPr lang="en-US" sz="4374" dirty="0">
                <a:solidFill>
                  <a:srgbClr val="FFFFFF"/>
                </a:solidFill>
                <a:latin typeface="Unbounded" pitchFamily="34" charset="0"/>
                <a:ea typeface="Unbounded" pitchFamily="34" charset="-122"/>
                <a:cs typeface="Unbounded" pitchFamily="34" charset="-120"/>
              </a:rPr>
              <a:t>Data Types</a:t>
            </a:r>
            <a:endParaRPr lang="en-US" sz="4374" dirty="0"/>
          </a:p>
        </p:txBody>
      </p:sp>
      <p:sp>
        <p:nvSpPr>
          <p:cNvPr id="8" name="Text 1"/>
          <p:cNvSpPr/>
          <p:nvPr/>
        </p:nvSpPr>
        <p:spPr>
          <a:xfrm>
            <a:off x="861500" y="1038444"/>
            <a:ext cx="9133403" cy="694373"/>
          </a:xfrm>
          <a:prstGeom prst="rect">
            <a:avLst/>
          </a:prstGeom>
          <a:noFill/>
          <a:ln/>
        </p:spPr>
        <p:txBody>
          <a:bodyPr wrap="none" rtlCol="0" anchor="t"/>
          <a:lstStyle/>
          <a:p>
            <a:pPr marL="0" indent="0">
              <a:lnSpc>
                <a:spcPts val="5468"/>
              </a:lnSpc>
              <a:buNone/>
            </a:pPr>
            <a:r>
              <a:rPr lang="en-US" sz="3600" dirty="0" smtClean="0">
                <a:solidFill>
                  <a:srgbClr val="FFFFFF"/>
                </a:solidFill>
                <a:latin typeface="Unbounded" pitchFamily="34" charset="0"/>
                <a:ea typeface="Unbounded" pitchFamily="34" charset="-122"/>
                <a:cs typeface="Unbounded" pitchFamily="34" charset="-120"/>
              </a:rPr>
              <a:t>Characters:</a:t>
            </a:r>
            <a:endParaRPr lang="en-US" sz="3600" dirty="0"/>
          </a:p>
        </p:txBody>
      </p:sp>
    </p:spTree>
    <p:extLst>
      <p:ext uri="{BB962C8B-B14F-4D97-AF65-F5344CB8AC3E}">
        <p14:creationId xmlns:p14="http://schemas.microsoft.com/office/powerpoint/2010/main" val="2604301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14" name="Text 13"/>
          <p:cNvSpPr/>
          <p:nvPr/>
        </p:nvSpPr>
        <p:spPr>
          <a:xfrm>
            <a:off x="949049" y="2561073"/>
            <a:ext cx="11693759" cy="1066205"/>
          </a:xfrm>
          <a:prstGeom prst="rect">
            <a:avLst/>
          </a:prstGeom>
          <a:noFill/>
          <a:ln/>
        </p:spPr>
        <p:txBody>
          <a:bodyPr wrap="square" rtlCol="0" anchor="t"/>
          <a:lstStyle/>
          <a:p>
            <a:pPr marL="457200" indent="-457200">
              <a:lnSpc>
                <a:spcPct val="150000"/>
              </a:lnSpc>
              <a:buFont typeface="Arial" panose="020B0604020202020204" pitchFamily="34" charset="0"/>
              <a:buChar char="•"/>
            </a:pPr>
            <a:r>
              <a:rPr lang="en-US" sz="3200" dirty="0">
                <a:solidFill>
                  <a:srgbClr val="D0DBF0"/>
                </a:solidFill>
                <a:latin typeface="Cabin"/>
              </a:rPr>
              <a:t>The Boolean type represents true/false values</a:t>
            </a:r>
            <a:r>
              <a:rPr lang="en-US" sz="3200" dirty="0" smtClean="0">
                <a:solidFill>
                  <a:srgbClr val="D0DBF0"/>
                </a:solidFill>
                <a:latin typeface="Cabin"/>
              </a:rPr>
              <a:t>.</a:t>
            </a:r>
          </a:p>
          <a:p>
            <a:pPr>
              <a:lnSpc>
                <a:spcPct val="150000"/>
              </a:lnSpc>
            </a:pPr>
            <a:r>
              <a:rPr lang="en-US" sz="3200" dirty="0" smtClean="0">
                <a:solidFill>
                  <a:srgbClr val="D0DBF0"/>
                </a:solidFill>
                <a:latin typeface="Cabin"/>
              </a:rPr>
              <a:t>		</a:t>
            </a:r>
            <a:r>
              <a:rPr lang="en-IN" sz="3200" b="1" dirty="0" err="1" smtClean="0">
                <a:solidFill>
                  <a:srgbClr val="D0DBF0"/>
                </a:solidFill>
                <a:latin typeface="Cabin"/>
              </a:rPr>
              <a:t>boolean</a:t>
            </a:r>
            <a:r>
              <a:rPr lang="en-IN" sz="3200" b="1" dirty="0" smtClean="0">
                <a:solidFill>
                  <a:srgbClr val="D0DBF0"/>
                </a:solidFill>
                <a:latin typeface="Cabin"/>
              </a:rPr>
              <a:t> b= true;</a:t>
            </a:r>
            <a:r>
              <a:rPr lang="en-US" sz="3200" b="1" dirty="0" smtClean="0">
                <a:solidFill>
                  <a:srgbClr val="D0DBF0"/>
                </a:solidFill>
                <a:latin typeface="Cabin"/>
              </a:rPr>
              <a:t> </a:t>
            </a:r>
            <a:endParaRPr lang="en-US" sz="3200" b="1" dirty="0">
              <a:solidFill>
                <a:srgbClr val="D0DBF0"/>
              </a:solidFill>
              <a:latin typeface="Cabin"/>
            </a:endParaRPr>
          </a:p>
        </p:txBody>
      </p:sp>
      <p:sp>
        <p:nvSpPr>
          <p:cNvPr id="6" name="Text 1"/>
          <p:cNvSpPr/>
          <p:nvPr/>
        </p:nvSpPr>
        <p:spPr>
          <a:xfrm>
            <a:off x="762780" y="295154"/>
            <a:ext cx="9133403" cy="694373"/>
          </a:xfrm>
          <a:prstGeom prst="rect">
            <a:avLst/>
          </a:prstGeom>
          <a:noFill/>
          <a:ln/>
        </p:spPr>
        <p:txBody>
          <a:bodyPr wrap="none" rtlCol="0" anchor="t"/>
          <a:lstStyle/>
          <a:p>
            <a:pPr marL="0" indent="0">
              <a:lnSpc>
                <a:spcPts val="5468"/>
              </a:lnSpc>
              <a:buNone/>
            </a:pPr>
            <a:r>
              <a:rPr lang="en-US" sz="4374" dirty="0">
                <a:solidFill>
                  <a:srgbClr val="FFFFFF"/>
                </a:solidFill>
                <a:latin typeface="Unbounded" pitchFamily="34" charset="0"/>
                <a:ea typeface="Unbounded" pitchFamily="34" charset="-122"/>
                <a:cs typeface="Unbounded" pitchFamily="34" charset="-120"/>
              </a:rPr>
              <a:t>Java’s </a:t>
            </a:r>
            <a:r>
              <a:rPr lang="en-US" sz="4374" dirty="0" smtClean="0">
                <a:solidFill>
                  <a:srgbClr val="FFFFFF"/>
                </a:solidFill>
                <a:latin typeface="Unbounded" pitchFamily="34" charset="0"/>
                <a:ea typeface="Unbounded" pitchFamily="34" charset="-122"/>
                <a:cs typeface="Unbounded" pitchFamily="34" charset="-120"/>
              </a:rPr>
              <a:t>Primitive </a:t>
            </a:r>
            <a:r>
              <a:rPr lang="en-US" sz="4374" dirty="0">
                <a:solidFill>
                  <a:srgbClr val="FFFFFF"/>
                </a:solidFill>
                <a:latin typeface="Unbounded" pitchFamily="34" charset="0"/>
                <a:ea typeface="Unbounded" pitchFamily="34" charset="-122"/>
                <a:cs typeface="Unbounded" pitchFamily="34" charset="-120"/>
              </a:rPr>
              <a:t>Data Types</a:t>
            </a:r>
            <a:endParaRPr lang="en-US" sz="4374" dirty="0"/>
          </a:p>
        </p:txBody>
      </p:sp>
      <p:sp>
        <p:nvSpPr>
          <p:cNvPr id="8" name="Text 1"/>
          <p:cNvSpPr/>
          <p:nvPr/>
        </p:nvSpPr>
        <p:spPr>
          <a:xfrm>
            <a:off x="861500" y="1262810"/>
            <a:ext cx="9133403" cy="694373"/>
          </a:xfrm>
          <a:prstGeom prst="rect">
            <a:avLst/>
          </a:prstGeom>
          <a:noFill/>
          <a:ln/>
        </p:spPr>
        <p:txBody>
          <a:bodyPr wrap="none" rtlCol="0" anchor="t"/>
          <a:lstStyle/>
          <a:p>
            <a:pPr marL="0" indent="0">
              <a:lnSpc>
                <a:spcPts val="5468"/>
              </a:lnSpc>
              <a:buNone/>
            </a:pPr>
            <a:r>
              <a:rPr lang="en-US" sz="3600" dirty="0" smtClean="0">
                <a:solidFill>
                  <a:srgbClr val="FFFFFF"/>
                </a:solidFill>
                <a:latin typeface="Unbounded" pitchFamily="34" charset="0"/>
                <a:ea typeface="Unbounded" pitchFamily="34" charset="-122"/>
                <a:cs typeface="Unbounded" pitchFamily="34" charset="-120"/>
              </a:rPr>
              <a:t>Boolean Type:</a:t>
            </a:r>
            <a:endParaRPr lang="en-US" sz="3600" dirty="0"/>
          </a:p>
        </p:txBody>
      </p:sp>
    </p:spTree>
    <p:extLst>
      <p:ext uri="{BB962C8B-B14F-4D97-AF65-F5344CB8AC3E}">
        <p14:creationId xmlns:p14="http://schemas.microsoft.com/office/powerpoint/2010/main" val="32728630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14" name="Text 13"/>
          <p:cNvSpPr/>
          <p:nvPr/>
        </p:nvSpPr>
        <p:spPr>
          <a:xfrm>
            <a:off x="949049" y="1284681"/>
            <a:ext cx="11693759" cy="1066205"/>
          </a:xfrm>
          <a:prstGeom prst="rect">
            <a:avLst/>
          </a:prstGeom>
          <a:noFill/>
          <a:ln/>
        </p:spPr>
        <p:txBody>
          <a:bodyPr wrap="square" rtlCol="0" anchor="t"/>
          <a:lstStyle/>
          <a:p>
            <a:pPr marL="457200" indent="-457200">
              <a:lnSpc>
                <a:spcPct val="150000"/>
              </a:lnSpc>
              <a:buFont typeface="Arial" panose="020B0604020202020204" pitchFamily="34" charset="0"/>
              <a:buChar char="•"/>
            </a:pPr>
            <a:r>
              <a:rPr lang="en-US" sz="3200" dirty="0">
                <a:solidFill>
                  <a:srgbClr val="D0DBF0"/>
                </a:solidFill>
                <a:latin typeface="Cabin"/>
              </a:rPr>
              <a:t>Literals refer to fixed values. </a:t>
            </a:r>
            <a:r>
              <a:rPr lang="en-US" sz="3200" dirty="0" smtClean="0">
                <a:solidFill>
                  <a:srgbClr val="D0DBF0"/>
                </a:solidFill>
                <a:latin typeface="Cabin"/>
              </a:rPr>
              <a:t>For </a:t>
            </a:r>
            <a:r>
              <a:rPr lang="en-US" sz="3200" dirty="0">
                <a:solidFill>
                  <a:srgbClr val="D0DBF0"/>
                </a:solidFill>
                <a:latin typeface="Cabin"/>
              </a:rPr>
              <a:t>example -100, 999 are valid integer literals. By default integer literals are of type int. If long integers are to be used, an L or l is to be appended. Example: 12L</a:t>
            </a:r>
            <a:r>
              <a:rPr lang="en-US" sz="3200" dirty="0" smtClean="0">
                <a:solidFill>
                  <a:srgbClr val="D0DBF0"/>
                </a:solidFill>
                <a:latin typeface="Cabin"/>
              </a:rPr>
              <a:t>.</a:t>
            </a:r>
          </a:p>
          <a:p>
            <a:pPr marL="457200" indent="-457200">
              <a:lnSpc>
                <a:spcPct val="150000"/>
              </a:lnSpc>
              <a:buFont typeface="Arial" panose="020B0604020202020204" pitchFamily="34" charset="0"/>
              <a:buChar char="•"/>
            </a:pPr>
            <a:r>
              <a:rPr lang="en-US" sz="3200" dirty="0">
                <a:solidFill>
                  <a:srgbClr val="D0DBF0"/>
                </a:solidFill>
                <a:latin typeface="Cabin"/>
              </a:rPr>
              <a:t>By default, floating point numbers are of type double. To specify a float literal, F or f is to be appended to the constant. Example: 10.3 is of type double and 10.3F is of type float. </a:t>
            </a:r>
            <a:endParaRPr lang="en-US" sz="3200" b="1" dirty="0">
              <a:solidFill>
                <a:srgbClr val="D0DBF0"/>
              </a:solidFill>
              <a:latin typeface="Cabin"/>
            </a:endParaRPr>
          </a:p>
        </p:txBody>
      </p:sp>
      <p:sp>
        <p:nvSpPr>
          <p:cNvPr id="6" name="Text 1"/>
          <p:cNvSpPr/>
          <p:nvPr/>
        </p:nvSpPr>
        <p:spPr>
          <a:xfrm>
            <a:off x="762780" y="295154"/>
            <a:ext cx="9133403" cy="694373"/>
          </a:xfrm>
          <a:prstGeom prst="rect">
            <a:avLst/>
          </a:prstGeom>
          <a:noFill/>
          <a:ln/>
        </p:spPr>
        <p:txBody>
          <a:bodyPr wrap="none" rtlCol="0" anchor="t"/>
          <a:lstStyle/>
          <a:p>
            <a:pPr marL="0" indent="0">
              <a:lnSpc>
                <a:spcPts val="5468"/>
              </a:lnSpc>
              <a:buNone/>
            </a:pPr>
            <a:r>
              <a:rPr lang="en-US" sz="4374" dirty="0" smtClean="0">
                <a:solidFill>
                  <a:srgbClr val="FFFFFF"/>
                </a:solidFill>
                <a:latin typeface="Unbounded" pitchFamily="34" charset="0"/>
                <a:ea typeface="Unbounded" pitchFamily="34" charset="-122"/>
                <a:cs typeface="Unbounded" pitchFamily="34" charset="-120"/>
              </a:rPr>
              <a:t>Literals</a:t>
            </a:r>
            <a:endParaRPr lang="en-US" sz="4374" dirty="0"/>
          </a:p>
        </p:txBody>
      </p:sp>
    </p:spTree>
    <p:extLst>
      <p:ext uri="{BB962C8B-B14F-4D97-AF65-F5344CB8AC3E}">
        <p14:creationId xmlns:p14="http://schemas.microsoft.com/office/powerpoint/2010/main" val="16295861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14" name="Text 13"/>
          <p:cNvSpPr/>
          <p:nvPr/>
        </p:nvSpPr>
        <p:spPr>
          <a:xfrm>
            <a:off x="949049" y="1284681"/>
            <a:ext cx="11693759" cy="1066205"/>
          </a:xfrm>
          <a:prstGeom prst="rect">
            <a:avLst/>
          </a:prstGeom>
          <a:noFill/>
          <a:ln/>
        </p:spPr>
        <p:txBody>
          <a:bodyPr wrap="square" rtlCol="0" anchor="t"/>
          <a:lstStyle/>
          <a:p>
            <a:pPr marL="457200" indent="-457200">
              <a:lnSpc>
                <a:spcPct val="150000"/>
              </a:lnSpc>
              <a:buFont typeface="Arial" panose="020B0604020202020204" pitchFamily="34" charset="0"/>
              <a:buChar char="•"/>
            </a:pPr>
            <a:r>
              <a:rPr lang="en-US" sz="3200" dirty="0">
                <a:solidFill>
                  <a:srgbClr val="D0DBF0"/>
                </a:solidFill>
                <a:latin typeface="Cabin"/>
              </a:rPr>
              <a:t>A hexadecimal literal must begin with 0x or 0X where as an octal literal always begins with 0. </a:t>
            </a:r>
            <a:endParaRPr lang="en-US" sz="3200" dirty="0" smtClean="0">
              <a:solidFill>
                <a:srgbClr val="D0DBF0"/>
              </a:solidFill>
              <a:latin typeface="Cabin"/>
            </a:endParaRPr>
          </a:p>
          <a:p>
            <a:pPr>
              <a:lnSpc>
                <a:spcPct val="150000"/>
              </a:lnSpc>
            </a:pPr>
            <a:r>
              <a:rPr lang="en-US" sz="3200" dirty="0">
                <a:solidFill>
                  <a:srgbClr val="D0DBF0"/>
                </a:solidFill>
                <a:latin typeface="Cabin"/>
              </a:rPr>
              <a:t>	</a:t>
            </a:r>
            <a:r>
              <a:rPr lang="en-US" sz="3200" dirty="0" smtClean="0">
                <a:solidFill>
                  <a:srgbClr val="D0DBF0"/>
                </a:solidFill>
                <a:latin typeface="Cabin"/>
              </a:rPr>
              <a:t>	Example hex = 0X45C</a:t>
            </a:r>
            <a:r>
              <a:rPr lang="en-US" sz="3200" dirty="0">
                <a:solidFill>
                  <a:srgbClr val="D0DBF0"/>
                </a:solidFill>
                <a:latin typeface="Cabin"/>
              </a:rPr>
              <a:t>; </a:t>
            </a:r>
            <a:r>
              <a:rPr lang="en-US" sz="3200" dirty="0" err="1" smtClean="0">
                <a:solidFill>
                  <a:srgbClr val="D0DBF0"/>
                </a:solidFill>
                <a:latin typeface="Cabin"/>
              </a:rPr>
              <a:t>oct</a:t>
            </a:r>
            <a:r>
              <a:rPr lang="en-US" sz="3200" dirty="0" smtClean="0">
                <a:solidFill>
                  <a:srgbClr val="D0DBF0"/>
                </a:solidFill>
                <a:latin typeface="Cabin"/>
              </a:rPr>
              <a:t> = 011;.</a:t>
            </a:r>
          </a:p>
          <a:p>
            <a:pPr marL="457200" indent="-457200">
              <a:lnSpc>
                <a:spcPct val="150000"/>
              </a:lnSpc>
              <a:buFont typeface="Arial" panose="020B0604020202020204" pitchFamily="34" charset="0"/>
              <a:buChar char="•"/>
            </a:pPr>
            <a:r>
              <a:rPr lang="en-US" sz="3200" dirty="0" smtClean="0">
                <a:solidFill>
                  <a:srgbClr val="D0DBF0"/>
                </a:solidFill>
                <a:latin typeface="Cabin"/>
              </a:rPr>
              <a:t>Java </a:t>
            </a:r>
            <a:r>
              <a:rPr lang="en-US" sz="3200" dirty="0">
                <a:solidFill>
                  <a:srgbClr val="D0DBF0"/>
                </a:solidFill>
                <a:latin typeface="Cabin"/>
              </a:rPr>
              <a:t>also supports sting literals. A string is a set of characters enclosed within double quotes. </a:t>
            </a:r>
            <a:endParaRPr lang="en-US" sz="3200" dirty="0" smtClean="0">
              <a:solidFill>
                <a:srgbClr val="D0DBF0"/>
              </a:solidFill>
              <a:latin typeface="Cabin"/>
            </a:endParaRPr>
          </a:p>
          <a:p>
            <a:pPr>
              <a:lnSpc>
                <a:spcPct val="150000"/>
              </a:lnSpc>
            </a:pPr>
            <a:r>
              <a:rPr lang="en-US" sz="3200" dirty="0">
                <a:solidFill>
                  <a:srgbClr val="D0DBF0"/>
                </a:solidFill>
                <a:latin typeface="Cabin"/>
              </a:rPr>
              <a:t>	</a:t>
            </a:r>
            <a:r>
              <a:rPr lang="en-US" sz="3200" dirty="0" smtClean="0">
                <a:solidFill>
                  <a:srgbClr val="D0DBF0"/>
                </a:solidFill>
                <a:latin typeface="Cabin"/>
              </a:rPr>
              <a:t>	For </a:t>
            </a:r>
            <a:r>
              <a:rPr lang="en-US" sz="3200" dirty="0">
                <a:solidFill>
                  <a:srgbClr val="D0DBF0"/>
                </a:solidFill>
                <a:latin typeface="Cabin"/>
              </a:rPr>
              <a:t>example “Good Morning</a:t>
            </a:r>
            <a:r>
              <a:rPr lang="en-US" sz="3200" dirty="0" smtClean="0">
                <a:solidFill>
                  <a:srgbClr val="D0DBF0"/>
                </a:solidFill>
                <a:latin typeface="Cabin"/>
              </a:rPr>
              <a:t>”.</a:t>
            </a:r>
            <a:endParaRPr lang="en-US" sz="3200" b="1" dirty="0">
              <a:solidFill>
                <a:srgbClr val="D0DBF0"/>
              </a:solidFill>
              <a:latin typeface="Cabin"/>
            </a:endParaRPr>
          </a:p>
        </p:txBody>
      </p:sp>
      <p:sp>
        <p:nvSpPr>
          <p:cNvPr id="6" name="Text 1"/>
          <p:cNvSpPr/>
          <p:nvPr/>
        </p:nvSpPr>
        <p:spPr>
          <a:xfrm>
            <a:off x="762780" y="295154"/>
            <a:ext cx="9133403" cy="694373"/>
          </a:xfrm>
          <a:prstGeom prst="rect">
            <a:avLst/>
          </a:prstGeom>
          <a:noFill/>
          <a:ln/>
        </p:spPr>
        <p:txBody>
          <a:bodyPr wrap="none" rtlCol="0" anchor="t"/>
          <a:lstStyle/>
          <a:p>
            <a:pPr marL="0" indent="0">
              <a:lnSpc>
                <a:spcPts val="5468"/>
              </a:lnSpc>
              <a:buNone/>
            </a:pPr>
            <a:r>
              <a:rPr lang="en-US" sz="4374" dirty="0" smtClean="0">
                <a:solidFill>
                  <a:srgbClr val="FFFFFF"/>
                </a:solidFill>
                <a:latin typeface="Unbounded" pitchFamily="34" charset="0"/>
                <a:ea typeface="Unbounded" pitchFamily="34" charset="-122"/>
                <a:cs typeface="Unbounded" pitchFamily="34" charset="-120"/>
              </a:rPr>
              <a:t>Literals</a:t>
            </a:r>
            <a:endParaRPr lang="en-US" sz="4374" dirty="0"/>
          </a:p>
        </p:txBody>
      </p:sp>
    </p:spTree>
    <p:extLst>
      <p:ext uri="{BB962C8B-B14F-4D97-AF65-F5344CB8AC3E}">
        <p14:creationId xmlns:p14="http://schemas.microsoft.com/office/powerpoint/2010/main" val="9427234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14" name="Text 13"/>
          <p:cNvSpPr/>
          <p:nvPr/>
        </p:nvSpPr>
        <p:spPr>
          <a:xfrm>
            <a:off x="949049" y="1284681"/>
            <a:ext cx="11693759" cy="1066205"/>
          </a:xfrm>
          <a:prstGeom prst="rect">
            <a:avLst/>
          </a:prstGeom>
          <a:noFill/>
          <a:ln/>
        </p:spPr>
        <p:txBody>
          <a:bodyPr wrap="square" rtlCol="0" anchor="t"/>
          <a:lstStyle/>
          <a:p>
            <a:pPr marL="457200" indent="-457200">
              <a:lnSpc>
                <a:spcPct val="150000"/>
              </a:lnSpc>
              <a:buFont typeface="Arial" panose="020B0604020202020204" pitchFamily="34" charset="0"/>
              <a:buChar char="•"/>
            </a:pPr>
            <a:r>
              <a:rPr lang="en-US" sz="3200" dirty="0">
                <a:solidFill>
                  <a:srgbClr val="D0DBF0"/>
                </a:solidFill>
                <a:latin typeface="Cabin"/>
              </a:rPr>
              <a:t>Java supports some special backslash character constants that are used in output methods.</a:t>
            </a:r>
            <a:endParaRPr lang="en-US" sz="3200" b="1" dirty="0">
              <a:solidFill>
                <a:srgbClr val="D0DBF0"/>
              </a:solidFill>
              <a:latin typeface="Cabin"/>
            </a:endParaRPr>
          </a:p>
        </p:txBody>
      </p:sp>
      <p:sp>
        <p:nvSpPr>
          <p:cNvPr id="6" name="Text 1"/>
          <p:cNvSpPr/>
          <p:nvPr/>
        </p:nvSpPr>
        <p:spPr>
          <a:xfrm>
            <a:off x="762780" y="411886"/>
            <a:ext cx="9133403" cy="694373"/>
          </a:xfrm>
          <a:prstGeom prst="rect">
            <a:avLst/>
          </a:prstGeom>
          <a:noFill/>
          <a:ln/>
        </p:spPr>
        <p:txBody>
          <a:bodyPr wrap="none" rtlCol="0" anchor="t"/>
          <a:lstStyle/>
          <a:p>
            <a:pPr marL="0" indent="0">
              <a:lnSpc>
                <a:spcPts val="5468"/>
              </a:lnSpc>
              <a:buNone/>
            </a:pPr>
            <a:r>
              <a:rPr lang="en-US" sz="4374" dirty="0" smtClean="0">
                <a:solidFill>
                  <a:srgbClr val="FFFFFF"/>
                </a:solidFill>
                <a:latin typeface="Unbounded" pitchFamily="34" charset="0"/>
                <a:ea typeface="Unbounded" pitchFamily="34" charset="-122"/>
                <a:cs typeface="Unbounded" pitchFamily="34" charset="-120"/>
              </a:rPr>
              <a:t>Escape Sequences:</a:t>
            </a:r>
            <a:endParaRPr lang="en-US" sz="4374" dirty="0"/>
          </a:p>
        </p:txBody>
      </p:sp>
      <p:pic>
        <p:nvPicPr>
          <p:cNvPr id="4" name="Picture 3"/>
          <p:cNvPicPr>
            <a:picLocks noChangeAspect="1"/>
          </p:cNvPicPr>
          <p:nvPr/>
        </p:nvPicPr>
        <p:blipFill>
          <a:blip r:embed="rId4"/>
          <a:stretch>
            <a:fillRect/>
          </a:stretch>
        </p:blipFill>
        <p:spPr>
          <a:xfrm>
            <a:off x="762780" y="3360558"/>
            <a:ext cx="12831442" cy="2748412"/>
          </a:xfrm>
          <a:prstGeom prst="rect">
            <a:avLst/>
          </a:prstGeom>
        </p:spPr>
      </p:pic>
    </p:spTree>
    <p:extLst>
      <p:ext uri="{BB962C8B-B14F-4D97-AF65-F5344CB8AC3E}">
        <p14:creationId xmlns:p14="http://schemas.microsoft.com/office/powerpoint/2010/main" val="36994759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4" name="Text 1"/>
          <p:cNvSpPr/>
          <p:nvPr/>
        </p:nvSpPr>
        <p:spPr>
          <a:xfrm>
            <a:off x="869785" y="245978"/>
            <a:ext cx="8450342" cy="694373"/>
          </a:xfrm>
          <a:prstGeom prst="rect">
            <a:avLst/>
          </a:prstGeom>
          <a:noFill/>
          <a:ln/>
        </p:spPr>
        <p:txBody>
          <a:bodyPr wrap="none" rtlCol="0" anchor="t"/>
          <a:lstStyle/>
          <a:p>
            <a:pPr marL="0" indent="0">
              <a:lnSpc>
                <a:spcPts val="5468"/>
              </a:lnSpc>
              <a:buNone/>
            </a:pPr>
            <a:r>
              <a:rPr lang="en-US" sz="4374" dirty="0" smtClean="0">
                <a:solidFill>
                  <a:srgbClr val="FFFFFF"/>
                </a:solidFill>
                <a:latin typeface="Unbounded" pitchFamily="34" charset="0"/>
                <a:ea typeface="Unbounded" pitchFamily="34" charset="-122"/>
                <a:cs typeface="Unbounded" pitchFamily="34" charset="-120"/>
              </a:rPr>
              <a:t>Variables</a:t>
            </a:r>
            <a:endParaRPr lang="en-US" sz="4374" dirty="0"/>
          </a:p>
        </p:txBody>
      </p:sp>
      <p:sp>
        <p:nvSpPr>
          <p:cNvPr id="17" name="Text 13"/>
          <p:cNvSpPr/>
          <p:nvPr/>
        </p:nvSpPr>
        <p:spPr>
          <a:xfrm>
            <a:off x="404300" y="940351"/>
            <a:ext cx="14226100" cy="1066205"/>
          </a:xfrm>
          <a:prstGeom prst="rect">
            <a:avLst/>
          </a:prstGeom>
          <a:noFill/>
          <a:ln/>
        </p:spPr>
        <p:txBody>
          <a:bodyPr wrap="square" rtlCol="0" anchor="t"/>
          <a:lstStyle/>
          <a:p>
            <a:pPr marL="457200" indent="-457200">
              <a:lnSpc>
                <a:spcPct val="150000"/>
              </a:lnSpc>
              <a:buFont typeface="Arial" panose="020B0604020202020204" pitchFamily="34" charset="0"/>
              <a:buChar char="•"/>
            </a:pPr>
            <a:r>
              <a:rPr lang="en-US" sz="3200" dirty="0" smtClean="0">
                <a:solidFill>
                  <a:srgbClr val="D0DBF0"/>
                </a:solidFill>
                <a:latin typeface="Cabin"/>
              </a:rPr>
              <a:t>Variables </a:t>
            </a:r>
            <a:r>
              <a:rPr lang="en-US" sz="3200" dirty="0">
                <a:solidFill>
                  <a:srgbClr val="D0DBF0"/>
                </a:solidFill>
                <a:latin typeface="Cabin"/>
              </a:rPr>
              <a:t>are the names of storage locations. After designing suitable variable names, we must declare them to the compiler. Declaration does three </a:t>
            </a:r>
            <a:r>
              <a:rPr lang="en-US" sz="3200" dirty="0" smtClean="0">
                <a:solidFill>
                  <a:srgbClr val="D0DBF0"/>
                </a:solidFill>
                <a:latin typeface="Cabin"/>
              </a:rPr>
              <a:t>things.</a:t>
            </a:r>
          </a:p>
          <a:p>
            <a:pPr marL="914400" lvl="1" indent="-457200">
              <a:lnSpc>
                <a:spcPct val="150000"/>
              </a:lnSpc>
              <a:buFont typeface="Arial" panose="020B0604020202020204" pitchFamily="34" charset="0"/>
              <a:buChar char="•"/>
            </a:pPr>
            <a:r>
              <a:rPr lang="en-US" sz="3200" dirty="0" smtClean="0">
                <a:solidFill>
                  <a:srgbClr val="D0DBF0"/>
                </a:solidFill>
                <a:latin typeface="Cabin"/>
              </a:rPr>
              <a:t>It </a:t>
            </a:r>
            <a:r>
              <a:rPr lang="en-US" sz="3200" dirty="0">
                <a:solidFill>
                  <a:srgbClr val="D0DBF0"/>
                </a:solidFill>
                <a:latin typeface="Cabin"/>
              </a:rPr>
              <a:t>tells the compiler what the variable name </a:t>
            </a:r>
            <a:r>
              <a:rPr lang="en-US" sz="3200" dirty="0" smtClean="0">
                <a:solidFill>
                  <a:srgbClr val="D0DBF0"/>
                </a:solidFill>
                <a:latin typeface="Cabin"/>
              </a:rPr>
              <a:t>is.</a:t>
            </a:r>
          </a:p>
          <a:p>
            <a:pPr marL="914400" lvl="1" indent="-457200">
              <a:lnSpc>
                <a:spcPct val="150000"/>
              </a:lnSpc>
              <a:buFont typeface="Arial" panose="020B0604020202020204" pitchFamily="34" charset="0"/>
              <a:buChar char="•"/>
            </a:pPr>
            <a:r>
              <a:rPr lang="en-US" sz="3200" dirty="0" smtClean="0">
                <a:solidFill>
                  <a:srgbClr val="D0DBF0"/>
                </a:solidFill>
                <a:latin typeface="Cabin"/>
              </a:rPr>
              <a:t>It </a:t>
            </a:r>
            <a:r>
              <a:rPr lang="en-US" sz="3200" dirty="0">
                <a:solidFill>
                  <a:srgbClr val="D0DBF0"/>
                </a:solidFill>
                <a:latin typeface="Cabin"/>
              </a:rPr>
              <a:t>specifies what type of data the variable will </a:t>
            </a:r>
            <a:r>
              <a:rPr lang="en-US" sz="3200" dirty="0" smtClean="0">
                <a:solidFill>
                  <a:srgbClr val="D0DBF0"/>
                </a:solidFill>
                <a:latin typeface="Cabin"/>
              </a:rPr>
              <a:t>hold.</a:t>
            </a:r>
          </a:p>
          <a:p>
            <a:pPr marL="914400" lvl="1" indent="-457200">
              <a:lnSpc>
                <a:spcPct val="150000"/>
              </a:lnSpc>
              <a:buFont typeface="Arial" panose="020B0604020202020204" pitchFamily="34" charset="0"/>
              <a:buChar char="•"/>
            </a:pPr>
            <a:r>
              <a:rPr lang="en-US" sz="3200" dirty="0" smtClean="0">
                <a:solidFill>
                  <a:srgbClr val="D0DBF0"/>
                </a:solidFill>
                <a:latin typeface="Cabin"/>
              </a:rPr>
              <a:t>The </a:t>
            </a:r>
            <a:r>
              <a:rPr lang="en-US" sz="3200" dirty="0">
                <a:solidFill>
                  <a:srgbClr val="D0DBF0"/>
                </a:solidFill>
                <a:latin typeface="Cabin"/>
              </a:rPr>
              <a:t>place of declaration decides the scope of the variable </a:t>
            </a:r>
          </a:p>
          <a:p>
            <a:pPr marL="914400" lvl="1" indent="-457200">
              <a:lnSpc>
                <a:spcPct val="150000"/>
              </a:lnSpc>
              <a:buFont typeface="Arial" panose="020B0604020202020204" pitchFamily="34" charset="0"/>
              <a:buChar char="•"/>
            </a:pPr>
            <a:r>
              <a:rPr lang="en-US" sz="3200" dirty="0" smtClean="0">
                <a:solidFill>
                  <a:srgbClr val="D0DBF0"/>
                </a:solidFill>
                <a:latin typeface="Cabin"/>
              </a:rPr>
              <a:t>A </a:t>
            </a:r>
            <a:r>
              <a:rPr lang="en-US" sz="3200" dirty="0">
                <a:solidFill>
                  <a:srgbClr val="D0DBF0"/>
                </a:solidFill>
                <a:latin typeface="Cabin"/>
              </a:rPr>
              <a:t>variable must be declared before it is used in the program. This is necessary because the compiler must know what type of data it </a:t>
            </a:r>
            <a:r>
              <a:rPr lang="en-US" sz="3200" dirty="0" smtClean="0">
                <a:solidFill>
                  <a:srgbClr val="D0DBF0"/>
                </a:solidFill>
                <a:latin typeface="Cabin"/>
              </a:rPr>
              <a:t>contains.</a:t>
            </a:r>
          </a:p>
          <a:p>
            <a:pPr lvl="1">
              <a:lnSpc>
                <a:spcPct val="150000"/>
              </a:lnSpc>
            </a:pPr>
            <a:r>
              <a:rPr lang="en-US" sz="3200" dirty="0" smtClean="0">
                <a:solidFill>
                  <a:srgbClr val="D0DBF0"/>
                </a:solidFill>
                <a:latin typeface="Cabin"/>
              </a:rPr>
              <a:t>		Ex</a:t>
            </a:r>
            <a:r>
              <a:rPr lang="en-US" sz="3200" dirty="0">
                <a:solidFill>
                  <a:srgbClr val="D0DBF0"/>
                </a:solidFill>
                <a:latin typeface="Cabin"/>
              </a:rPr>
              <a:t>: </a:t>
            </a:r>
            <a:r>
              <a:rPr lang="en-US" sz="3200" dirty="0" err="1">
                <a:solidFill>
                  <a:srgbClr val="D0DBF0"/>
                </a:solidFill>
                <a:latin typeface="Cabin"/>
              </a:rPr>
              <a:t>int</a:t>
            </a:r>
            <a:r>
              <a:rPr lang="en-US" sz="3200" dirty="0">
                <a:solidFill>
                  <a:srgbClr val="D0DBF0"/>
                </a:solidFill>
                <a:latin typeface="Cabin"/>
              </a:rPr>
              <a:t> count; </a:t>
            </a:r>
            <a:r>
              <a:rPr lang="en-US" sz="3200" dirty="0" smtClean="0">
                <a:solidFill>
                  <a:srgbClr val="D0DBF0"/>
                </a:solidFill>
                <a:latin typeface="Cabin"/>
              </a:rPr>
              <a:t>	float </a:t>
            </a:r>
            <a:r>
              <a:rPr lang="en-US" sz="3200" dirty="0">
                <a:solidFill>
                  <a:srgbClr val="D0DBF0"/>
                </a:solidFill>
                <a:latin typeface="Cabin"/>
              </a:rPr>
              <a:t>height; </a:t>
            </a:r>
            <a:r>
              <a:rPr lang="en-US" sz="3200" dirty="0" smtClean="0">
                <a:solidFill>
                  <a:srgbClr val="D0DBF0"/>
                </a:solidFill>
                <a:latin typeface="Cabin"/>
              </a:rPr>
              <a:t>	</a:t>
            </a:r>
            <a:r>
              <a:rPr lang="en-US" sz="3200" dirty="0" err="1" smtClean="0">
                <a:solidFill>
                  <a:srgbClr val="D0DBF0"/>
                </a:solidFill>
                <a:latin typeface="Cabin"/>
              </a:rPr>
              <a:t>boolean</a:t>
            </a:r>
            <a:r>
              <a:rPr lang="en-US" sz="3200" smtClean="0">
                <a:solidFill>
                  <a:srgbClr val="D0DBF0"/>
                </a:solidFill>
                <a:latin typeface="Cabin"/>
              </a:rPr>
              <a:t> flag;</a:t>
            </a:r>
            <a:endParaRPr lang="en-US" sz="3200" b="1" dirty="0">
              <a:solidFill>
                <a:srgbClr val="D0DBF0"/>
              </a:solidFill>
              <a:latin typeface="Cab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1300126" y="242827"/>
            <a:ext cx="7477601" cy="1666399"/>
          </a:xfrm>
          <a:prstGeom prst="rect">
            <a:avLst/>
          </a:prstGeom>
          <a:noFill/>
          <a:ln/>
        </p:spPr>
        <p:txBody>
          <a:bodyPr wrap="square" rtlCol="0" anchor="t"/>
          <a:lstStyle/>
          <a:p>
            <a:pPr marL="0" indent="0">
              <a:lnSpc>
                <a:spcPts val="6561"/>
              </a:lnSpc>
              <a:buNone/>
            </a:pPr>
            <a:r>
              <a:rPr lang="en-US" sz="5249" dirty="0">
                <a:solidFill>
                  <a:srgbClr val="FFFFFF"/>
                </a:solidFill>
                <a:latin typeface="Unbounded" pitchFamily="34" charset="0"/>
                <a:ea typeface="Unbounded" pitchFamily="34" charset="-122"/>
                <a:cs typeface="Unbounded" pitchFamily="34" charset="-120"/>
              </a:rPr>
              <a:t>The Origins of Java</a:t>
            </a:r>
            <a:endParaRPr lang="en-US" sz="5249" dirty="0"/>
          </a:p>
        </p:txBody>
      </p:sp>
      <p:sp>
        <p:nvSpPr>
          <p:cNvPr id="6" name="Text 2"/>
          <p:cNvSpPr/>
          <p:nvPr/>
        </p:nvSpPr>
        <p:spPr>
          <a:xfrm>
            <a:off x="1300126" y="1173302"/>
            <a:ext cx="11501474" cy="4807326"/>
          </a:xfrm>
          <a:prstGeom prst="rect">
            <a:avLst/>
          </a:prstGeom>
          <a:noFill/>
          <a:ln/>
        </p:spPr>
        <p:txBody>
          <a:bodyPr wrap="square" rtlCol="0" anchor="t"/>
          <a:lstStyle/>
          <a:p>
            <a:pPr marL="457200" indent="-457200">
              <a:lnSpc>
                <a:spcPct val="150000"/>
              </a:lnSpc>
              <a:buFont typeface="Arial" panose="020B0604020202020204" pitchFamily="34" charset="0"/>
              <a:buChar char="•"/>
            </a:pPr>
            <a:r>
              <a:rPr lang="en-US" sz="3200" dirty="0">
                <a:solidFill>
                  <a:srgbClr val="CAD6DE"/>
                </a:solidFill>
                <a:latin typeface="Cabin" pitchFamily="34" charset="0"/>
                <a:ea typeface="Cabin" pitchFamily="34" charset="-122"/>
                <a:cs typeface="Cabin" pitchFamily="34" charset="-120"/>
              </a:rPr>
              <a:t>Java is a widely-used programming language that was created by James Gosling and his team at Sun Microsystems in the early 1990s. </a:t>
            </a:r>
            <a:endParaRPr lang="en-US" sz="3200" dirty="0" smtClean="0">
              <a:solidFill>
                <a:srgbClr val="CAD6DE"/>
              </a:solidFill>
              <a:latin typeface="Cabin" pitchFamily="34" charset="0"/>
              <a:ea typeface="Cabin" pitchFamily="34" charset="-122"/>
              <a:cs typeface="Cabin" pitchFamily="34" charset="-120"/>
            </a:endParaRPr>
          </a:p>
          <a:p>
            <a:pPr marL="457200" indent="-457200">
              <a:lnSpc>
                <a:spcPct val="150000"/>
              </a:lnSpc>
              <a:buFont typeface="Arial" panose="020B0604020202020204" pitchFamily="34" charset="0"/>
              <a:buChar char="•"/>
            </a:pPr>
            <a:r>
              <a:rPr lang="en-US" sz="3200" dirty="0" smtClean="0">
                <a:solidFill>
                  <a:srgbClr val="CAD6DE"/>
                </a:solidFill>
                <a:latin typeface="Cabin" pitchFamily="34" charset="0"/>
                <a:ea typeface="Cabin" pitchFamily="34" charset="-122"/>
                <a:cs typeface="Cabin" pitchFamily="34" charset="-120"/>
              </a:rPr>
              <a:t>It </a:t>
            </a:r>
            <a:r>
              <a:rPr lang="en-US" sz="3200" dirty="0">
                <a:solidFill>
                  <a:srgbClr val="CAD6DE"/>
                </a:solidFill>
                <a:latin typeface="Cabin" pitchFamily="34" charset="0"/>
                <a:ea typeface="Cabin" pitchFamily="34" charset="-122"/>
                <a:cs typeface="Cabin" pitchFamily="34" charset="-120"/>
              </a:rPr>
              <a:t>evolved into a comprehensive and robust language for general computing applications. </a:t>
            </a:r>
            <a:endParaRPr lang="en-US" sz="3200" dirty="0" smtClean="0">
              <a:solidFill>
                <a:srgbClr val="CAD6DE"/>
              </a:solidFill>
              <a:latin typeface="Cabin" pitchFamily="34" charset="0"/>
              <a:ea typeface="Cabin" pitchFamily="34" charset="-122"/>
              <a:cs typeface="Cabin" pitchFamily="34" charset="-120"/>
            </a:endParaRPr>
          </a:p>
          <a:p>
            <a:pPr marL="457200" indent="-457200">
              <a:lnSpc>
                <a:spcPct val="150000"/>
              </a:lnSpc>
              <a:buFont typeface="Arial" panose="020B0604020202020204" pitchFamily="34" charset="0"/>
              <a:buChar char="•"/>
            </a:pPr>
            <a:r>
              <a:rPr lang="en-US" sz="3200" dirty="0" smtClean="0">
                <a:solidFill>
                  <a:srgbClr val="CAD6DE"/>
                </a:solidFill>
                <a:latin typeface="Cabin" pitchFamily="34" charset="0"/>
                <a:ea typeface="Cabin" pitchFamily="34" charset="-122"/>
                <a:cs typeface="Cabin" pitchFamily="34" charset="-120"/>
              </a:rPr>
              <a:t>Java </a:t>
            </a:r>
            <a:r>
              <a:rPr lang="en-US" sz="3200" dirty="0">
                <a:solidFill>
                  <a:srgbClr val="CAD6DE"/>
                </a:solidFill>
                <a:latin typeface="Cabin" pitchFamily="34" charset="0"/>
                <a:ea typeface="Cabin" pitchFamily="34" charset="-122"/>
                <a:cs typeface="Cabin" pitchFamily="34" charset="-120"/>
              </a:rPr>
              <a:t>is known for its "write once, run anywhere" capability, allowing developers to write code that can run on any device that supports Java without the need for recompilation</a:t>
            </a:r>
            <a:r>
              <a:rPr lang="en-US" sz="3200" dirty="0" smtClean="0">
                <a:solidFill>
                  <a:srgbClr val="CAD6DE"/>
                </a:solidFill>
                <a:latin typeface="Cabin" pitchFamily="34" charset="0"/>
                <a:ea typeface="Cabin" pitchFamily="34" charset="-122"/>
                <a:cs typeface="Cabin" pitchFamily="34" charset="-120"/>
              </a:rPr>
              <a:t>.</a:t>
            </a:r>
          </a:p>
          <a:p>
            <a:pPr marL="457200" indent="-457200">
              <a:lnSpc>
                <a:spcPct val="150000"/>
              </a:lnSpc>
              <a:buFont typeface="Arial" panose="020B0604020202020204" pitchFamily="34" charset="0"/>
              <a:buChar char="•"/>
            </a:pPr>
            <a:r>
              <a:rPr lang="en-US" sz="3200" dirty="0" smtClean="0">
                <a:solidFill>
                  <a:srgbClr val="CAD6DE"/>
                </a:solidFill>
                <a:latin typeface="Cabin" pitchFamily="34" charset="0"/>
                <a:ea typeface="Cabin" pitchFamily="34" charset="-122"/>
              </a:rPr>
              <a:t>It is portable and cross platform language.</a:t>
            </a:r>
            <a:endParaRPr lang="en-US" sz="3200" dirty="0"/>
          </a:p>
        </p:txBody>
      </p:sp>
    </p:spTree>
    <p:extLst>
      <p:ext uri="{BB962C8B-B14F-4D97-AF65-F5344CB8AC3E}">
        <p14:creationId xmlns:p14="http://schemas.microsoft.com/office/powerpoint/2010/main" val="258042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4" name="Text 1"/>
          <p:cNvSpPr/>
          <p:nvPr/>
        </p:nvSpPr>
        <p:spPr>
          <a:xfrm>
            <a:off x="869785" y="245978"/>
            <a:ext cx="8450342" cy="694373"/>
          </a:xfrm>
          <a:prstGeom prst="rect">
            <a:avLst/>
          </a:prstGeom>
          <a:noFill/>
          <a:ln/>
        </p:spPr>
        <p:txBody>
          <a:bodyPr wrap="none" rtlCol="0" anchor="t"/>
          <a:lstStyle/>
          <a:p>
            <a:pPr marL="0" indent="0">
              <a:lnSpc>
                <a:spcPts val="5468"/>
              </a:lnSpc>
              <a:buNone/>
            </a:pPr>
            <a:r>
              <a:rPr lang="en-US" sz="4374" dirty="0" smtClean="0">
                <a:solidFill>
                  <a:srgbClr val="FFFFFF"/>
                </a:solidFill>
                <a:latin typeface="Unbounded" pitchFamily="34" charset="0"/>
                <a:ea typeface="Unbounded" pitchFamily="34" charset="-122"/>
                <a:cs typeface="Unbounded" pitchFamily="34" charset="-120"/>
              </a:rPr>
              <a:t>Dynamic Initialization</a:t>
            </a:r>
            <a:endParaRPr lang="en-US" sz="4374" dirty="0"/>
          </a:p>
        </p:txBody>
      </p:sp>
      <p:sp>
        <p:nvSpPr>
          <p:cNvPr id="17" name="Text 13"/>
          <p:cNvSpPr/>
          <p:nvPr/>
        </p:nvSpPr>
        <p:spPr>
          <a:xfrm>
            <a:off x="869785" y="1101557"/>
            <a:ext cx="13429875" cy="1066205"/>
          </a:xfrm>
          <a:prstGeom prst="rect">
            <a:avLst/>
          </a:prstGeom>
          <a:noFill/>
          <a:ln/>
        </p:spPr>
        <p:txBody>
          <a:bodyPr wrap="square" rtlCol="0" anchor="t"/>
          <a:lstStyle/>
          <a:p>
            <a:pPr marL="457200" indent="-457200">
              <a:lnSpc>
                <a:spcPct val="150000"/>
              </a:lnSpc>
              <a:buFont typeface="Arial" panose="020B0604020202020204" pitchFamily="34" charset="0"/>
              <a:buChar char="•"/>
            </a:pPr>
            <a:r>
              <a:rPr lang="en-US" sz="3200" dirty="0">
                <a:solidFill>
                  <a:srgbClr val="D0DBF0"/>
                </a:solidFill>
                <a:latin typeface="Cabin"/>
              </a:rPr>
              <a:t>Java allows variables to be initialized dynamically, using any expression valid at the time the variable is declared. </a:t>
            </a:r>
            <a:endParaRPr lang="en-US" sz="3200" dirty="0" smtClean="0">
              <a:solidFill>
                <a:srgbClr val="D0DBF0"/>
              </a:solidFill>
              <a:latin typeface="Cabin"/>
            </a:endParaRPr>
          </a:p>
          <a:p>
            <a:pPr marL="457200" indent="-457200">
              <a:lnSpc>
                <a:spcPct val="150000"/>
              </a:lnSpc>
              <a:buFont typeface="Arial" panose="020B0604020202020204" pitchFamily="34" charset="0"/>
              <a:buChar char="•"/>
            </a:pPr>
            <a:r>
              <a:rPr lang="en-US" sz="3200" dirty="0" smtClean="0">
                <a:solidFill>
                  <a:srgbClr val="D0DBF0"/>
                </a:solidFill>
                <a:latin typeface="Cabin"/>
              </a:rPr>
              <a:t>Example:</a:t>
            </a:r>
          </a:p>
          <a:p>
            <a:r>
              <a:rPr lang="en-US" sz="3200" dirty="0" smtClean="0">
                <a:solidFill>
                  <a:srgbClr val="D0DBF0"/>
                </a:solidFill>
                <a:latin typeface="Cabin"/>
              </a:rPr>
              <a:t>class </a:t>
            </a:r>
            <a:r>
              <a:rPr lang="en-US" sz="3200" dirty="0" err="1">
                <a:solidFill>
                  <a:srgbClr val="D0DBF0"/>
                </a:solidFill>
                <a:latin typeface="Cabin"/>
              </a:rPr>
              <a:t>DynInit</a:t>
            </a:r>
            <a:r>
              <a:rPr lang="en-US" sz="3200" dirty="0">
                <a:solidFill>
                  <a:srgbClr val="D0DBF0"/>
                </a:solidFill>
                <a:latin typeface="Cabin"/>
              </a:rPr>
              <a:t> { </a:t>
            </a:r>
            <a:endParaRPr lang="en-US" sz="3200" dirty="0" smtClean="0">
              <a:solidFill>
                <a:srgbClr val="D0DBF0"/>
              </a:solidFill>
              <a:latin typeface="Cabin"/>
            </a:endParaRPr>
          </a:p>
          <a:p>
            <a:r>
              <a:rPr lang="en-US" sz="3200" dirty="0">
                <a:solidFill>
                  <a:srgbClr val="D0DBF0"/>
                </a:solidFill>
                <a:latin typeface="Cabin"/>
              </a:rPr>
              <a:t>	</a:t>
            </a:r>
            <a:r>
              <a:rPr lang="en-US" sz="3200" dirty="0" smtClean="0">
                <a:solidFill>
                  <a:srgbClr val="D0DBF0"/>
                </a:solidFill>
                <a:latin typeface="Cabin"/>
              </a:rPr>
              <a:t>public </a:t>
            </a:r>
            <a:r>
              <a:rPr lang="en-US" sz="3200" dirty="0">
                <a:solidFill>
                  <a:srgbClr val="D0DBF0"/>
                </a:solidFill>
                <a:latin typeface="Cabin"/>
              </a:rPr>
              <a:t>static void main(String </a:t>
            </a:r>
            <a:r>
              <a:rPr lang="en-US" sz="3200" dirty="0" err="1">
                <a:solidFill>
                  <a:srgbClr val="D0DBF0"/>
                </a:solidFill>
                <a:latin typeface="Cabin"/>
              </a:rPr>
              <a:t>args</a:t>
            </a:r>
            <a:r>
              <a:rPr lang="en-US" sz="3200" dirty="0">
                <a:solidFill>
                  <a:srgbClr val="D0DBF0"/>
                </a:solidFill>
                <a:latin typeface="Cabin"/>
              </a:rPr>
              <a:t>) { </a:t>
            </a:r>
            <a:endParaRPr lang="en-US" sz="3200" dirty="0" smtClean="0">
              <a:solidFill>
                <a:srgbClr val="D0DBF0"/>
              </a:solidFill>
              <a:latin typeface="Cabin"/>
            </a:endParaRPr>
          </a:p>
          <a:p>
            <a:r>
              <a:rPr lang="en-US" sz="3200" dirty="0">
                <a:solidFill>
                  <a:srgbClr val="D0DBF0"/>
                </a:solidFill>
                <a:latin typeface="Cabin"/>
              </a:rPr>
              <a:t>	</a:t>
            </a:r>
            <a:r>
              <a:rPr lang="en-US" sz="3200" dirty="0" smtClean="0">
                <a:solidFill>
                  <a:srgbClr val="D0DBF0"/>
                </a:solidFill>
                <a:latin typeface="Cabin"/>
              </a:rPr>
              <a:t>	double </a:t>
            </a:r>
            <a:r>
              <a:rPr lang="en-US" sz="3200" dirty="0">
                <a:solidFill>
                  <a:srgbClr val="D0DBF0"/>
                </a:solidFill>
                <a:latin typeface="Cabin"/>
              </a:rPr>
              <a:t>radius=4, height=5; </a:t>
            </a:r>
            <a:endParaRPr lang="en-US" sz="3200" dirty="0" smtClean="0">
              <a:solidFill>
                <a:srgbClr val="D0DBF0"/>
              </a:solidFill>
              <a:latin typeface="Cabin"/>
            </a:endParaRPr>
          </a:p>
          <a:p>
            <a:r>
              <a:rPr lang="en-US" sz="3200" dirty="0">
                <a:solidFill>
                  <a:srgbClr val="D0DBF0"/>
                </a:solidFill>
                <a:latin typeface="Cabin"/>
              </a:rPr>
              <a:t>	</a:t>
            </a:r>
            <a:r>
              <a:rPr lang="en-US" sz="3200" dirty="0" smtClean="0">
                <a:solidFill>
                  <a:srgbClr val="D0DBF0"/>
                </a:solidFill>
                <a:latin typeface="Cabin"/>
              </a:rPr>
              <a:t>	double </a:t>
            </a:r>
            <a:r>
              <a:rPr lang="en-US" sz="3200" dirty="0">
                <a:solidFill>
                  <a:srgbClr val="D0DBF0"/>
                </a:solidFill>
                <a:latin typeface="Cabin"/>
              </a:rPr>
              <a:t>volume = 3.1416 * radius * radius * height; </a:t>
            </a:r>
            <a:endParaRPr lang="en-US" sz="3200" dirty="0" smtClean="0">
              <a:solidFill>
                <a:srgbClr val="D0DBF0"/>
              </a:solidFill>
              <a:latin typeface="Cabin"/>
            </a:endParaRPr>
          </a:p>
          <a:p>
            <a:r>
              <a:rPr lang="en-US" sz="3200" dirty="0">
                <a:solidFill>
                  <a:srgbClr val="D0DBF0"/>
                </a:solidFill>
                <a:latin typeface="Cabin"/>
              </a:rPr>
              <a:t>	</a:t>
            </a:r>
            <a:r>
              <a:rPr lang="en-US" sz="3200" dirty="0" smtClean="0">
                <a:solidFill>
                  <a:srgbClr val="D0DBF0"/>
                </a:solidFill>
                <a:latin typeface="Cabin"/>
              </a:rPr>
              <a:t>	// </a:t>
            </a:r>
            <a:r>
              <a:rPr lang="en-US" sz="3200" dirty="0">
                <a:solidFill>
                  <a:srgbClr val="D0DBF0"/>
                </a:solidFill>
                <a:latin typeface="Cabin"/>
              </a:rPr>
              <a:t>volume is initialized dynamically </a:t>
            </a:r>
            <a:endParaRPr lang="en-US" sz="3200" dirty="0" smtClean="0">
              <a:solidFill>
                <a:srgbClr val="D0DBF0"/>
              </a:solidFill>
              <a:latin typeface="Cabin"/>
            </a:endParaRPr>
          </a:p>
          <a:p>
            <a:r>
              <a:rPr lang="en-US" sz="3200" dirty="0">
                <a:solidFill>
                  <a:srgbClr val="D0DBF0"/>
                </a:solidFill>
                <a:latin typeface="Cabin"/>
              </a:rPr>
              <a:t>	</a:t>
            </a:r>
            <a:r>
              <a:rPr lang="en-US" sz="3200" dirty="0" smtClean="0">
                <a:solidFill>
                  <a:srgbClr val="D0DBF0"/>
                </a:solidFill>
                <a:latin typeface="Cabin"/>
              </a:rPr>
              <a:t>	</a:t>
            </a:r>
            <a:r>
              <a:rPr lang="en-US" sz="3200" dirty="0" err="1" smtClean="0">
                <a:solidFill>
                  <a:srgbClr val="D0DBF0"/>
                </a:solidFill>
                <a:latin typeface="Cabin"/>
              </a:rPr>
              <a:t>system.out.println</a:t>
            </a:r>
            <a:r>
              <a:rPr lang="en-US" sz="3200" dirty="0">
                <a:solidFill>
                  <a:srgbClr val="D0DBF0"/>
                </a:solidFill>
                <a:latin typeface="Cabin"/>
              </a:rPr>
              <a:t>(“Volume = ” +volume); } } </a:t>
            </a:r>
            <a:endParaRPr lang="en-US" sz="3200" dirty="0" smtClean="0">
              <a:solidFill>
                <a:srgbClr val="D0DBF0"/>
              </a:solidFill>
              <a:latin typeface="Cabin"/>
            </a:endParaRPr>
          </a:p>
          <a:p>
            <a:r>
              <a:rPr lang="en-US" sz="3200" dirty="0" smtClean="0">
                <a:solidFill>
                  <a:srgbClr val="D0DBF0"/>
                </a:solidFill>
                <a:latin typeface="Cabin"/>
              </a:rPr>
              <a:t>In </a:t>
            </a:r>
            <a:r>
              <a:rPr lang="en-US" sz="3200" dirty="0">
                <a:solidFill>
                  <a:srgbClr val="D0DBF0"/>
                </a:solidFill>
                <a:latin typeface="Cabin"/>
              </a:rPr>
              <a:t>the above program, there are three local variables namely height, radius and volume. The first two are initialized by a constant and the volume is initialized dynamically. </a:t>
            </a:r>
            <a:endParaRPr lang="en-US" sz="3200" b="1" dirty="0">
              <a:solidFill>
                <a:srgbClr val="D0DBF0"/>
              </a:solidFill>
              <a:latin typeface="Cabin"/>
            </a:endParaRPr>
          </a:p>
        </p:txBody>
      </p:sp>
    </p:spTree>
    <p:extLst>
      <p:ext uri="{BB962C8B-B14F-4D97-AF65-F5344CB8AC3E}">
        <p14:creationId xmlns:p14="http://schemas.microsoft.com/office/powerpoint/2010/main" val="37551713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4" name="Text 1"/>
          <p:cNvSpPr/>
          <p:nvPr/>
        </p:nvSpPr>
        <p:spPr>
          <a:xfrm>
            <a:off x="869785" y="586446"/>
            <a:ext cx="8450342" cy="694373"/>
          </a:xfrm>
          <a:prstGeom prst="rect">
            <a:avLst/>
          </a:prstGeom>
          <a:noFill/>
          <a:ln/>
        </p:spPr>
        <p:txBody>
          <a:bodyPr wrap="none" rtlCol="0" anchor="t"/>
          <a:lstStyle/>
          <a:p>
            <a:pPr marL="0" indent="0">
              <a:lnSpc>
                <a:spcPts val="5468"/>
              </a:lnSpc>
              <a:buNone/>
            </a:pPr>
            <a:r>
              <a:rPr lang="en-US" sz="4374" dirty="0" smtClean="0">
                <a:solidFill>
                  <a:srgbClr val="FFFFFF"/>
                </a:solidFill>
                <a:latin typeface="Unbounded" pitchFamily="34" charset="0"/>
                <a:ea typeface="Unbounded" pitchFamily="34" charset="-122"/>
                <a:cs typeface="Unbounded" pitchFamily="34" charset="-120"/>
              </a:rPr>
              <a:t>The Scope and Lifetime of Variables</a:t>
            </a:r>
            <a:endParaRPr lang="en-US" sz="4374" dirty="0"/>
          </a:p>
        </p:txBody>
      </p:sp>
      <p:sp>
        <p:nvSpPr>
          <p:cNvPr id="17" name="Text 13"/>
          <p:cNvSpPr/>
          <p:nvPr/>
        </p:nvSpPr>
        <p:spPr>
          <a:xfrm>
            <a:off x="869786" y="2074323"/>
            <a:ext cx="13060224" cy="1066205"/>
          </a:xfrm>
          <a:prstGeom prst="rect">
            <a:avLst/>
          </a:prstGeom>
          <a:noFill/>
          <a:ln/>
        </p:spPr>
        <p:txBody>
          <a:bodyPr wrap="square" rtlCol="0" anchor="t"/>
          <a:lstStyle/>
          <a:p>
            <a:pPr marL="457200" indent="-457200">
              <a:lnSpc>
                <a:spcPct val="150000"/>
              </a:lnSpc>
              <a:buFont typeface="Arial" panose="020B0604020202020204" pitchFamily="34" charset="0"/>
              <a:buChar char="•"/>
            </a:pPr>
            <a:r>
              <a:rPr lang="en-US" sz="3200" dirty="0">
                <a:solidFill>
                  <a:srgbClr val="D0DBF0"/>
                </a:solidFill>
                <a:latin typeface="Cabin"/>
              </a:rPr>
              <a:t>Java allows variables to be decaled within any block. </a:t>
            </a:r>
            <a:endParaRPr lang="en-US" sz="3200" dirty="0" smtClean="0">
              <a:solidFill>
                <a:srgbClr val="D0DBF0"/>
              </a:solidFill>
              <a:latin typeface="Cabin"/>
            </a:endParaRPr>
          </a:p>
          <a:p>
            <a:pPr marL="457200" indent="-457200">
              <a:lnSpc>
                <a:spcPct val="150000"/>
              </a:lnSpc>
              <a:buFont typeface="Arial" panose="020B0604020202020204" pitchFamily="34" charset="0"/>
              <a:buChar char="•"/>
            </a:pPr>
            <a:r>
              <a:rPr lang="en-US" sz="3200" dirty="0" smtClean="0">
                <a:solidFill>
                  <a:srgbClr val="D0DBF0"/>
                </a:solidFill>
                <a:latin typeface="Cabin"/>
              </a:rPr>
              <a:t>Scope </a:t>
            </a:r>
            <a:r>
              <a:rPr lang="en-US" sz="3200" dirty="0">
                <a:solidFill>
                  <a:srgbClr val="D0DBF0"/>
                </a:solidFill>
                <a:latin typeface="Cabin"/>
              </a:rPr>
              <a:t>determines the visibility of objects to the other parts of the program. It also determines the lifetime of those objects. </a:t>
            </a:r>
            <a:endParaRPr lang="en-US" sz="3200" dirty="0" smtClean="0">
              <a:solidFill>
                <a:srgbClr val="D0DBF0"/>
              </a:solidFill>
              <a:latin typeface="Cabin"/>
            </a:endParaRPr>
          </a:p>
          <a:p>
            <a:pPr marL="457200" indent="-457200">
              <a:lnSpc>
                <a:spcPct val="150000"/>
              </a:lnSpc>
              <a:buFont typeface="Arial" panose="020B0604020202020204" pitchFamily="34" charset="0"/>
              <a:buChar char="•"/>
            </a:pPr>
            <a:r>
              <a:rPr lang="en-US" sz="3200" dirty="0" smtClean="0">
                <a:solidFill>
                  <a:srgbClr val="D0DBF0"/>
                </a:solidFill>
                <a:latin typeface="Cabin"/>
              </a:rPr>
              <a:t>In </a:t>
            </a:r>
            <a:r>
              <a:rPr lang="en-US" sz="3200" dirty="0">
                <a:solidFill>
                  <a:srgbClr val="D0DBF0"/>
                </a:solidFill>
                <a:latin typeface="Cabin"/>
              </a:rPr>
              <a:t>Java variables can be declared within any block. Variables declared inside the block are not visible to the code which is defined outside the block. </a:t>
            </a:r>
            <a:endParaRPr lang="en-US" sz="3200" b="1" dirty="0">
              <a:solidFill>
                <a:srgbClr val="D0DBF0"/>
              </a:solidFill>
              <a:latin typeface="Cabin"/>
            </a:endParaRPr>
          </a:p>
        </p:txBody>
      </p:sp>
    </p:spTree>
    <p:extLst>
      <p:ext uri="{BB962C8B-B14F-4D97-AF65-F5344CB8AC3E}">
        <p14:creationId xmlns:p14="http://schemas.microsoft.com/office/powerpoint/2010/main" val="2179468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4" name="Text 1"/>
          <p:cNvSpPr/>
          <p:nvPr/>
        </p:nvSpPr>
        <p:spPr>
          <a:xfrm>
            <a:off x="869785" y="586446"/>
            <a:ext cx="8450342" cy="694373"/>
          </a:xfrm>
          <a:prstGeom prst="rect">
            <a:avLst/>
          </a:prstGeom>
          <a:noFill/>
          <a:ln/>
        </p:spPr>
        <p:txBody>
          <a:bodyPr wrap="none" rtlCol="0" anchor="t"/>
          <a:lstStyle/>
          <a:p>
            <a:pPr marL="0" indent="0">
              <a:lnSpc>
                <a:spcPts val="5468"/>
              </a:lnSpc>
              <a:buNone/>
            </a:pPr>
            <a:r>
              <a:rPr lang="en-US" sz="4374" dirty="0" smtClean="0">
                <a:solidFill>
                  <a:srgbClr val="FFFFFF"/>
                </a:solidFill>
                <a:latin typeface="Unbounded" pitchFamily="34" charset="0"/>
                <a:ea typeface="Unbounded" pitchFamily="34" charset="-122"/>
                <a:cs typeface="Unbounded" pitchFamily="34" charset="-120"/>
              </a:rPr>
              <a:t>The Scope and Lifetime of Variables</a:t>
            </a:r>
            <a:endParaRPr lang="en-US" sz="4374" dirty="0"/>
          </a:p>
        </p:txBody>
      </p:sp>
      <p:sp>
        <p:nvSpPr>
          <p:cNvPr id="17" name="Text 13"/>
          <p:cNvSpPr/>
          <p:nvPr/>
        </p:nvSpPr>
        <p:spPr>
          <a:xfrm>
            <a:off x="1021403" y="1667679"/>
            <a:ext cx="13054519" cy="1066205"/>
          </a:xfrm>
          <a:prstGeom prst="rect">
            <a:avLst/>
          </a:prstGeom>
          <a:noFill/>
          <a:ln/>
        </p:spPr>
        <p:txBody>
          <a:bodyPr wrap="square" rtlCol="0" anchor="t"/>
          <a:lstStyle/>
          <a:p>
            <a:pPr>
              <a:lnSpc>
                <a:spcPct val="150000"/>
              </a:lnSpc>
            </a:pPr>
            <a:r>
              <a:rPr lang="en-US" sz="2900" dirty="0">
                <a:solidFill>
                  <a:srgbClr val="D0DBF0"/>
                </a:solidFill>
                <a:latin typeface="Cabin"/>
              </a:rPr>
              <a:t>Example: </a:t>
            </a:r>
            <a:endParaRPr lang="en-US" sz="2900" dirty="0" smtClean="0">
              <a:solidFill>
                <a:srgbClr val="D0DBF0"/>
              </a:solidFill>
              <a:latin typeface="Cabin"/>
            </a:endParaRPr>
          </a:p>
          <a:p>
            <a:pPr>
              <a:lnSpc>
                <a:spcPct val="150000"/>
              </a:lnSpc>
            </a:pPr>
            <a:r>
              <a:rPr lang="en-US" sz="2900" dirty="0">
                <a:solidFill>
                  <a:srgbClr val="D0DBF0"/>
                </a:solidFill>
                <a:latin typeface="Cabin"/>
              </a:rPr>
              <a:t>public class </a:t>
            </a:r>
            <a:r>
              <a:rPr lang="en-US" sz="2900" dirty="0" err="1">
                <a:solidFill>
                  <a:srgbClr val="D0DBF0"/>
                </a:solidFill>
                <a:latin typeface="Cabin"/>
              </a:rPr>
              <a:t>ScopeExample</a:t>
            </a:r>
            <a:r>
              <a:rPr lang="en-US" sz="2900" dirty="0">
                <a:solidFill>
                  <a:srgbClr val="D0DBF0"/>
                </a:solidFill>
                <a:latin typeface="Cabin"/>
              </a:rPr>
              <a:t> {    </a:t>
            </a:r>
            <a:endParaRPr lang="en-US" sz="2900" dirty="0" smtClean="0">
              <a:solidFill>
                <a:srgbClr val="D0DBF0"/>
              </a:solidFill>
              <a:latin typeface="Cabin"/>
            </a:endParaRPr>
          </a:p>
          <a:p>
            <a:pPr>
              <a:lnSpc>
                <a:spcPct val="150000"/>
              </a:lnSpc>
            </a:pPr>
            <a:r>
              <a:rPr lang="en-US" sz="2900" dirty="0">
                <a:solidFill>
                  <a:srgbClr val="D0DBF0"/>
                </a:solidFill>
                <a:latin typeface="Cabin"/>
              </a:rPr>
              <a:t>	</a:t>
            </a:r>
            <a:r>
              <a:rPr lang="en-US" sz="2900" dirty="0" smtClean="0">
                <a:solidFill>
                  <a:srgbClr val="D0DBF0"/>
                </a:solidFill>
                <a:latin typeface="Cabin"/>
              </a:rPr>
              <a:t>public </a:t>
            </a:r>
            <a:r>
              <a:rPr lang="en-US" sz="2900" dirty="0">
                <a:solidFill>
                  <a:srgbClr val="D0DBF0"/>
                </a:solidFill>
                <a:latin typeface="Cabin"/>
              </a:rPr>
              <a:t>static void main(String[] </a:t>
            </a:r>
            <a:r>
              <a:rPr lang="en-US" sz="2900" dirty="0" err="1">
                <a:solidFill>
                  <a:srgbClr val="D0DBF0"/>
                </a:solidFill>
                <a:latin typeface="Cabin"/>
              </a:rPr>
              <a:t>args</a:t>
            </a:r>
            <a:r>
              <a:rPr lang="en-US" sz="2900" dirty="0">
                <a:solidFill>
                  <a:srgbClr val="D0DBF0"/>
                </a:solidFill>
                <a:latin typeface="Cabin"/>
              </a:rPr>
              <a:t>) {        </a:t>
            </a:r>
            <a:endParaRPr lang="en-US" sz="2900" dirty="0" smtClean="0">
              <a:solidFill>
                <a:srgbClr val="D0DBF0"/>
              </a:solidFill>
              <a:latin typeface="Cabin"/>
            </a:endParaRPr>
          </a:p>
          <a:p>
            <a:pPr>
              <a:lnSpc>
                <a:spcPct val="150000"/>
              </a:lnSpc>
            </a:pPr>
            <a:r>
              <a:rPr lang="en-US" sz="2900" dirty="0">
                <a:solidFill>
                  <a:srgbClr val="D0DBF0"/>
                </a:solidFill>
                <a:latin typeface="Cabin"/>
              </a:rPr>
              <a:t>	</a:t>
            </a:r>
            <a:r>
              <a:rPr lang="en-US" sz="2900" dirty="0" smtClean="0">
                <a:solidFill>
                  <a:srgbClr val="D0DBF0"/>
                </a:solidFill>
                <a:latin typeface="Cabin"/>
              </a:rPr>
              <a:t>	</a:t>
            </a:r>
            <a:r>
              <a:rPr lang="en-US" sz="2900" dirty="0" err="1" smtClean="0">
                <a:solidFill>
                  <a:srgbClr val="D0DBF0"/>
                </a:solidFill>
                <a:latin typeface="Cabin"/>
              </a:rPr>
              <a:t>int</a:t>
            </a:r>
            <a:r>
              <a:rPr lang="en-US" sz="2900" dirty="0" smtClean="0">
                <a:solidFill>
                  <a:srgbClr val="D0DBF0"/>
                </a:solidFill>
                <a:latin typeface="Cabin"/>
              </a:rPr>
              <a:t> </a:t>
            </a:r>
            <a:r>
              <a:rPr lang="en-US" sz="2900" dirty="0">
                <a:solidFill>
                  <a:srgbClr val="D0DBF0"/>
                </a:solidFill>
                <a:latin typeface="Cabin"/>
              </a:rPr>
              <a:t>x = 10; // Local variable with method scope                </a:t>
            </a:r>
            <a:endParaRPr lang="en-US" sz="2900" dirty="0" smtClean="0">
              <a:solidFill>
                <a:srgbClr val="D0DBF0"/>
              </a:solidFill>
              <a:latin typeface="Cabin"/>
            </a:endParaRPr>
          </a:p>
          <a:p>
            <a:pPr>
              <a:lnSpc>
                <a:spcPct val="150000"/>
              </a:lnSpc>
            </a:pPr>
            <a:r>
              <a:rPr lang="en-US" sz="2900" dirty="0">
                <a:solidFill>
                  <a:srgbClr val="D0DBF0"/>
                </a:solidFill>
                <a:latin typeface="Cabin"/>
              </a:rPr>
              <a:t>	</a:t>
            </a:r>
            <a:r>
              <a:rPr lang="en-US" sz="2900" dirty="0" smtClean="0">
                <a:solidFill>
                  <a:srgbClr val="D0DBF0"/>
                </a:solidFill>
                <a:latin typeface="Cabin"/>
              </a:rPr>
              <a:t>	if </a:t>
            </a:r>
            <a:r>
              <a:rPr lang="en-US" sz="2900" dirty="0">
                <a:solidFill>
                  <a:srgbClr val="D0DBF0"/>
                </a:solidFill>
                <a:latin typeface="Cabin"/>
              </a:rPr>
              <a:t>(x == 10) {            </a:t>
            </a:r>
            <a:endParaRPr lang="en-US" sz="2900" dirty="0" smtClean="0">
              <a:solidFill>
                <a:srgbClr val="D0DBF0"/>
              </a:solidFill>
              <a:latin typeface="Cabin"/>
            </a:endParaRPr>
          </a:p>
          <a:p>
            <a:pPr>
              <a:lnSpc>
                <a:spcPct val="150000"/>
              </a:lnSpc>
            </a:pPr>
            <a:r>
              <a:rPr lang="en-US" sz="2900" dirty="0">
                <a:solidFill>
                  <a:srgbClr val="D0DBF0"/>
                </a:solidFill>
                <a:latin typeface="Cabin"/>
              </a:rPr>
              <a:t>	</a:t>
            </a:r>
            <a:r>
              <a:rPr lang="en-US" sz="2900" dirty="0" smtClean="0">
                <a:solidFill>
                  <a:srgbClr val="D0DBF0"/>
                </a:solidFill>
                <a:latin typeface="Cabin"/>
              </a:rPr>
              <a:t>		</a:t>
            </a:r>
            <a:r>
              <a:rPr lang="en-US" sz="2900" dirty="0" err="1" smtClean="0">
                <a:solidFill>
                  <a:srgbClr val="D0DBF0"/>
                </a:solidFill>
                <a:latin typeface="Cabin"/>
              </a:rPr>
              <a:t>int</a:t>
            </a:r>
            <a:r>
              <a:rPr lang="en-US" sz="2900" dirty="0" smtClean="0">
                <a:solidFill>
                  <a:srgbClr val="D0DBF0"/>
                </a:solidFill>
                <a:latin typeface="Cabin"/>
              </a:rPr>
              <a:t> </a:t>
            </a:r>
            <a:r>
              <a:rPr lang="en-US" sz="2900" dirty="0">
                <a:solidFill>
                  <a:srgbClr val="D0DBF0"/>
                </a:solidFill>
                <a:latin typeface="Cabin"/>
              </a:rPr>
              <a:t>y = 20; // Local variable with block scope            </a:t>
            </a:r>
            <a:r>
              <a:rPr lang="en-US" sz="2900" dirty="0" smtClean="0">
                <a:solidFill>
                  <a:srgbClr val="D0DBF0"/>
                </a:solidFill>
                <a:latin typeface="Cabin"/>
              </a:rPr>
              <a:t>						</a:t>
            </a:r>
            <a:r>
              <a:rPr lang="en-US" sz="2900" dirty="0" err="1" smtClean="0">
                <a:solidFill>
                  <a:srgbClr val="D0DBF0"/>
                </a:solidFill>
                <a:latin typeface="Cabin"/>
              </a:rPr>
              <a:t>System.out.println</a:t>
            </a:r>
            <a:r>
              <a:rPr lang="en-US" sz="2900" dirty="0">
                <a:solidFill>
                  <a:srgbClr val="D0DBF0"/>
                </a:solidFill>
                <a:latin typeface="Cabin"/>
              </a:rPr>
              <a:t>("x is " + x + " and y is " + y);        </a:t>
            </a:r>
            <a:endParaRPr lang="en-US" sz="2900" dirty="0" smtClean="0">
              <a:solidFill>
                <a:srgbClr val="D0DBF0"/>
              </a:solidFill>
              <a:latin typeface="Cabin"/>
            </a:endParaRPr>
          </a:p>
          <a:p>
            <a:pPr>
              <a:lnSpc>
                <a:spcPct val="150000"/>
              </a:lnSpc>
            </a:pPr>
            <a:r>
              <a:rPr lang="en-US" sz="2900" dirty="0">
                <a:solidFill>
                  <a:srgbClr val="D0DBF0"/>
                </a:solidFill>
                <a:latin typeface="Cabin"/>
              </a:rPr>
              <a:t>	</a:t>
            </a:r>
            <a:r>
              <a:rPr lang="en-US" sz="2900" dirty="0" smtClean="0">
                <a:solidFill>
                  <a:srgbClr val="D0DBF0"/>
                </a:solidFill>
                <a:latin typeface="Cabin"/>
              </a:rPr>
              <a:t>	} // </a:t>
            </a:r>
            <a:r>
              <a:rPr lang="en-US" sz="2900" dirty="0">
                <a:solidFill>
                  <a:srgbClr val="D0DBF0"/>
                </a:solidFill>
                <a:latin typeface="Cabin"/>
              </a:rPr>
              <a:t>Variable y cannot be accessed here        </a:t>
            </a:r>
            <a:endParaRPr lang="en-US" sz="2900" dirty="0" smtClean="0">
              <a:solidFill>
                <a:srgbClr val="D0DBF0"/>
              </a:solidFill>
              <a:latin typeface="Cabin"/>
            </a:endParaRPr>
          </a:p>
          <a:p>
            <a:pPr>
              <a:lnSpc>
                <a:spcPct val="150000"/>
              </a:lnSpc>
            </a:pPr>
            <a:r>
              <a:rPr lang="en-US" sz="2900" dirty="0">
                <a:solidFill>
                  <a:srgbClr val="D0DBF0"/>
                </a:solidFill>
                <a:latin typeface="Cabin"/>
              </a:rPr>
              <a:t>	</a:t>
            </a:r>
            <a:r>
              <a:rPr lang="en-US" sz="2900" dirty="0" err="1" smtClean="0">
                <a:solidFill>
                  <a:srgbClr val="D0DBF0"/>
                </a:solidFill>
                <a:latin typeface="Cabin"/>
              </a:rPr>
              <a:t>System.out.println</a:t>
            </a:r>
            <a:r>
              <a:rPr lang="en-US" sz="2900" dirty="0">
                <a:solidFill>
                  <a:srgbClr val="D0DBF0"/>
                </a:solidFill>
                <a:latin typeface="Cabin"/>
              </a:rPr>
              <a:t>("x is " + x);    }}</a:t>
            </a:r>
            <a:endParaRPr lang="en-US" sz="2900" b="1" dirty="0">
              <a:solidFill>
                <a:srgbClr val="D0DBF0"/>
              </a:solidFill>
              <a:latin typeface="Cabin"/>
            </a:endParaRPr>
          </a:p>
        </p:txBody>
      </p:sp>
    </p:spTree>
    <p:extLst>
      <p:ext uri="{BB962C8B-B14F-4D97-AF65-F5344CB8AC3E}">
        <p14:creationId xmlns:p14="http://schemas.microsoft.com/office/powerpoint/2010/main" val="40313385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4" name="Text 1"/>
          <p:cNvSpPr/>
          <p:nvPr/>
        </p:nvSpPr>
        <p:spPr>
          <a:xfrm>
            <a:off x="869785" y="586446"/>
            <a:ext cx="8450342" cy="694373"/>
          </a:xfrm>
          <a:prstGeom prst="rect">
            <a:avLst/>
          </a:prstGeom>
          <a:noFill/>
          <a:ln/>
        </p:spPr>
        <p:txBody>
          <a:bodyPr wrap="none" rtlCol="0" anchor="t"/>
          <a:lstStyle/>
          <a:p>
            <a:pPr marL="0" indent="0">
              <a:lnSpc>
                <a:spcPts val="5468"/>
              </a:lnSpc>
              <a:buNone/>
            </a:pPr>
            <a:r>
              <a:rPr lang="en-US" sz="4374" dirty="0" smtClean="0">
                <a:solidFill>
                  <a:srgbClr val="FFFFFF"/>
                </a:solidFill>
                <a:latin typeface="Unbounded" pitchFamily="34" charset="0"/>
                <a:ea typeface="Unbounded" pitchFamily="34" charset="-122"/>
                <a:cs typeface="Unbounded" pitchFamily="34" charset="-120"/>
              </a:rPr>
              <a:t>The Scope and Lifetime of Variables</a:t>
            </a:r>
            <a:endParaRPr lang="en-US" sz="4374" dirty="0"/>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23307" t="31464" r="39748" b="34322"/>
          <a:stretch/>
        </p:blipFill>
        <p:spPr>
          <a:xfrm>
            <a:off x="144302" y="1365591"/>
            <a:ext cx="9668533" cy="5920426"/>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20806" t="72612" r="59078" b="13610"/>
          <a:stretch/>
        </p:blipFill>
        <p:spPr>
          <a:xfrm>
            <a:off x="7918518" y="4956500"/>
            <a:ext cx="6575694" cy="3221881"/>
          </a:xfrm>
          <a:prstGeom prst="rect">
            <a:avLst/>
          </a:prstGeom>
        </p:spPr>
      </p:pic>
    </p:spTree>
    <p:extLst>
      <p:ext uri="{BB962C8B-B14F-4D97-AF65-F5344CB8AC3E}">
        <p14:creationId xmlns:p14="http://schemas.microsoft.com/office/powerpoint/2010/main" val="20219348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4" name="Text 1"/>
          <p:cNvSpPr/>
          <p:nvPr/>
        </p:nvSpPr>
        <p:spPr>
          <a:xfrm>
            <a:off x="986517" y="933632"/>
            <a:ext cx="8450342" cy="694373"/>
          </a:xfrm>
          <a:prstGeom prst="rect">
            <a:avLst/>
          </a:prstGeom>
          <a:noFill/>
          <a:ln/>
        </p:spPr>
        <p:txBody>
          <a:bodyPr wrap="none" rtlCol="0" anchor="t"/>
          <a:lstStyle/>
          <a:p>
            <a:pPr marL="0" indent="0">
              <a:lnSpc>
                <a:spcPts val="5468"/>
              </a:lnSpc>
              <a:buNone/>
            </a:pPr>
            <a:r>
              <a:rPr lang="en-US" sz="4374" dirty="0" smtClean="0">
                <a:solidFill>
                  <a:srgbClr val="FFFFFF"/>
                </a:solidFill>
                <a:latin typeface="Unbounded" pitchFamily="34" charset="0"/>
                <a:ea typeface="Unbounded" pitchFamily="34" charset="-122"/>
                <a:cs typeface="Unbounded" pitchFamily="34" charset="-120"/>
              </a:rPr>
              <a:t>Operators</a:t>
            </a:r>
            <a:endParaRPr lang="en-US" sz="4374" dirty="0"/>
          </a:p>
        </p:txBody>
      </p:sp>
      <p:sp>
        <p:nvSpPr>
          <p:cNvPr id="17" name="Text 13"/>
          <p:cNvSpPr/>
          <p:nvPr/>
        </p:nvSpPr>
        <p:spPr>
          <a:xfrm>
            <a:off x="1128408" y="2047058"/>
            <a:ext cx="11926112" cy="1066205"/>
          </a:xfrm>
          <a:prstGeom prst="rect">
            <a:avLst/>
          </a:prstGeom>
          <a:noFill/>
          <a:ln/>
        </p:spPr>
        <p:txBody>
          <a:bodyPr wrap="square" rtlCol="0" anchor="t"/>
          <a:lstStyle/>
          <a:p>
            <a:pPr>
              <a:lnSpc>
                <a:spcPct val="150000"/>
              </a:lnSpc>
            </a:pPr>
            <a:r>
              <a:rPr lang="en-US" sz="3200" dirty="0">
                <a:solidFill>
                  <a:srgbClr val="D0DBF0"/>
                </a:solidFill>
                <a:latin typeface="Cabin"/>
              </a:rPr>
              <a:t>An operator is a symbol that tells the compiler to perform a specific mathematical or logical manipulation. Java has four general classes of operators: arithmetic, bitwise, relational and logical.</a:t>
            </a:r>
            <a:endParaRPr lang="en-US" sz="2900" b="1" dirty="0">
              <a:solidFill>
                <a:srgbClr val="D0DBF0"/>
              </a:solidFill>
              <a:latin typeface="Cabin"/>
            </a:endParaRPr>
          </a:p>
        </p:txBody>
      </p:sp>
    </p:spTree>
    <p:extLst>
      <p:ext uri="{BB962C8B-B14F-4D97-AF65-F5344CB8AC3E}">
        <p14:creationId xmlns:p14="http://schemas.microsoft.com/office/powerpoint/2010/main" val="27626531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4" name="Text 1"/>
          <p:cNvSpPr/>
          <p:nvPr/>
        </p:nvSpPr>
        <p:spPr>
          <a:xfrm>
            <a:off x="986517" y="486159"/>
            <a:ext cx="8450342" cy="694373"/>
          </a:xfrm>
          <a:prstGeom prst="rect">
            <a:avLst/>
          </a:prstGeom>
          <a:noFill/>
          <a:ln/>
        </p:spPr>
        <p:txBody>
          <a:bodyPr wrap="none" rtlCol="0" anchor="t"/>
          <a:lstStyle/>
          <a:p>
            <a:pPr marL="0" indent="0">
              <a:lnSpc>
                <a:spcPts val="5468"/>
              </a:lnSpc>
              <a:buNone/>
            </a:pPr>
            <a:r>
              <a:rPr lang="en-US" sz="4374" dirty="0" smtClean="0">
                <a:solidFill>
                  <a:srgbClr val="FFFFFF"/>
                </a:solidFill>
                <a:latin typeface="Unbounded" pitchFamily="34" charset="0"/>
                <a:ea typeface="Unbounded" pitchFamily="34" charset="-122"/>
                <a:cs typeface="Unbounded" pitchFamily="34" charset="-120"/>
              </a:rPr>
              <a:t>Arithmetic Operators</a:t>
            </a:r>
            <a:endParaRPr lang="en-US" sz="4374" dirty="0"/>
          </a:p>
        </p:txBody>
      </p:sp>
      <p:pic>
        <p:nvPicPr>
          <p:cNvPr id="5" name="Picture 4"/>
          <p:cNvPicPr>
            <a:picLocks noChangeAspect="1"/>
          </p:cNvPicPr>
          <p:nvPr/>
        </p:nvPicPr>
        <p:blipFill>
          <a:blip r:embed="rId4"/>
          <a:stretch>
            <a:fillRect/>
          </a:stretch>
        </p:blipFill>
        <p:spPr>
          <a:xfrm>
            <a:off x="215832" y="1744291"/>
            <a:ext cx="14056483" cy="3537828"/>
          </a:xfrm>
          <a:prstGeom prst="rect">
            <a:avLst/>
          </a:prstGeom>
        </p:spPr>
      </p:pic>
      <p:sp>
        <p:nvSpPr>
          <p:cNvPr id="7" name="Text 13"/>
          <p:cNvSpPr/>
          <p:nvPr/>
        </p:nvSpPr>
        <p:spPr>
          <a:xfrm>
            <a:off x="0" y="5156552"/>
            <a:ext cx="11926112" cy="1066205"/>
          </a:xfrm>
          <a:prstGeom prst="rect">
            <a:avLst/>
          </a:prstGeom>
          <a:noFill/>
          <a:ln/>
        </p:spPr>
        <p:txBody>
          <a:bodyPr wrap="square" rtlCol="0" anchor="t"/>
          <a:lstStyle/>
          <a:p>
            <a:pPr>
              <a:lnSpc>
                <a:spcPct val="150000"/>
              </a:lnSpc>
            </a:pPr>
            <a:r>
              <a:rPr lang="en-US" sz="3200" dirty="0" smtClean="0">
                <a:solidFill>
                  <a:srgbClr val="D0DBF0"/>
                </a:solidFill>
                <a:latin typeface="Cabin"/>
              </a:rPr>
              <a:t>Example:</a:t>
            </a:r>
          </a:p>
          <a:p>
            <a:pPr>
              <a:lnSpc>
                <a:spcPct val="150000"/>
              </a:lnSpc>
            </a:pPr>
            <a:r>
              <a:rPr lang="en-US" sz="3200" b="1" dirty="0" smtClean="0">
                <a:solidFill>
                  <a:srgbClr val="D0DBF0"/>
                </a:solidFill>
                <a:latin typeface="Cabin"/>
              </a:rPr>
              <a:t>     x = 10;</a:t>
            </a:r>
          </a:p>
          <a:p>
            <a:pPr>
              <a:lnSpc>
                <a:spcPct val="150000"/>
              </a:lnSpc>
            </a:pPr>
            <a:r>
              <a:rPr lang="en-US" sz="3200" b="1" dirty="0" smtClean="0">
                <a:solidFill>
                  <a:srgbClr val="D0DBF0"/>
                </a:solidFill>
                <a:latin typeface="Cabin"/>
              </a:rPr>
              <a:t>     y = ++x;  // </a:t>
            </a:r>
            <a:r>
              <a:rPr lang="en-US" sz="3200" dirty="0" smtClean="0">
                <a:solidFill>
                  <a:srgbClr val="D0DBF0"/>
                </a:solidFill>
                <a:latin typeface="Cabin"/>
              </a:rPr>
              <a:t>In this case y becomes 11</a:t>
            </a:r>
            <a:endParaRPr lang="en-US" sz="2900" dirty="0">
              <a:solidFill>
                <a:srgbClr val="D0DBF0"/>
              </a:solidFill>
              <a:latin typeface="Cabin"/>
            </a:endParaRPr>
          </a:p>
        </p:txBody>
      </p:sp>
      <p:sp>
        <p:nvSpPr>
          <p:cNvPr id="8" name="Text 13"/>
          <p:cNvSpPr/>
          <p:nvPr/>
        </p:nvSpPr>
        <p:spPr>
          <a:xfrm>
            <a:off x="7315200" y="5870643"/>
            <a:ext cx="8779559" cy="1066205"/>
          </a:xfrm>
          <a:prstGeom prst="rect">
            <a:avLst/>
          </a:prstGeom>
          <a:noFill/>
          <a:ln/>
        </p:spPr>
        <p:txBody>
          <a:bodyPr wrap="square" rtlCol="0" anchor="t"/>
          <a:lstStyle/>
          <a:p>
            <a:pPr>
              <a:lnSpc>
                <a:spcPct val="150000"/>
              </a:lnSpc>
            </a:pPr>
            <a:r>
              <a:rPr lang="en-US" sz="3200" b="1" dirty="0">
                <a:solidFill>
                  <a:srgbClr val="D0DBF0"/>
                </a:solidFill>
                <a:latin typeface="Cabin"/>
              </a:rPr>
              <a:t>	</a:t>
            </a:r>
            <a:r>
              <a:rPr lang="en-US" sz="3200" b="1" dirty="0" smtClean="0">
                <a:solidFill>
                  <a:srgbClr val="D0DBF0"/>
                </a:solidFill>
                <a:latin typeface="Cabin"/>
              </a:rPr>
              <a:t>x = 10;</a:t>
            </a:r>
          </a:p>
          <a:p>
            <a:pPr>
              <a:lnSpc>
                <a:spcPct val="150000"/>
              </a:lnSpc>
            </a:pPr>
            <a:r>
              <a:rPr lang="en-US" sz="3200" b="1" dirty="0">
                <a:solidFill>
                  <a:srgbClr val="D0DBF0"/>
                </a:solidFill>
                <a:latin typeface="Cabin"/>
              </a:rPr>
              <a:t>	</a:t>
            </a:r>
            <a:r>
              <a:rPr lang="en-US" sz="3200" b="1" dirty="0" smtClean="0">
                <a:solidFill>
                  <a:srgbClr val="D0DBF0"/>
                </a:solidFill>
                <a:latin typeface="Cabin"/>
              </a:rPr>
              <a:t>y = x++;  // </a:t>
            </a:r>
            <a:r>
              <a:rPr lang="en-US" sz="3200" dirty="0" smtClean="0">
                <a:solidFill>
                  <a:srgbClr val="D0DBF0"/>
                </a:solidFill>
                <a:latin typeface="Cabin"/>
              </a:rPr>
              <a:t>y =10 but x = 11</a:t>
            </a:r>
            <a:endParaRPr lang="en-US" sz="2900" dirty="0">
              <a:solidFill>
                <a:srgbClr val="D0DBF0"/>
              </a:solidFill>
              <a:latin typeface="Cabin"/>
            </a:endParaRPr>
          </a:p>
        </p:txBody>
      </p:sp>
    </p:spTree>
    <p:extLst>
      <p:ext uri="{BB962C8B-B14F-4D97-AF65-F5344CB8AC3E}">
        <p14:creationId xmlns:p14="http://schemas.microsoft.com/office/powerpoint/2010/main" val="34592750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4" name="Text 1"/>
          <p:cNvSpPr/>
          <p:nvPr/>
        </p:nvSpPr>
        <p:spPr>
          <a:xfrm>
            <a:off x="986517" y="308606"/>
            <a:ext cx="8450342" cy="694373"/>
          </a:xfrm>
          <a:prstGeom prst="rect">
            <a:avLst/>
          </a:prstGeom>
          <a:noFill/>
          <a:ln/>
        </p:spPr>
        <p:txBody>
          <a:bodyPr wrap="none" rtlCol="0" anchor="t"/>
          <a:lstStyle/>
          <a:p>
            <a:pPr marL="0" indent="0">
              <a:lnSpc>
                <a:spcPts val="5468"/>
              </a:lnSpc>
              <a:buNone/>
            </a:pPr>
            <a:r>
              <a:rPr lang="en-US" sz="4374" dirty="0" smtClean="0">
                <a:solidFill>
                  <a:srgbClr val="FFFFFF"/>
                </a:solidFill>
                <a:latin typeface="Unbounded" pitchFamily="34" charset="0"/>
                <a:ea typeface="Unbounded" pitchFamily="34" charset="-122"/>
                <a:cs typeface="Unbounded" pitchFamily="34" charset="-120"/>
              </a:rPr>
              <a:t>Relational and Logical Operators</a:t>
            </a:r>
            <a:endParaRPr lang="en-US" sz="4374" dirty="0"/>
          </a:p>
        </p:txBody>
      </p:sp>
      <p:sp>
        <p:nvSpPr>
          <p:cNvPr id="7" name="Text 13"/>
          <p:cNvSpPr/>
          <p:nvPr/>
        </p:nvSpPr>
        <p:spPr>
          <a:xfrm>
            <a:off x="382551" y="5371897"/>
            <a:ext cx="13969552" cy="1066205"/>
          </a:xfrm>
          <a:prstGeom prst="rect">
            <a:avLst/>
          </a:prstGeom>
          <a:noFill/>
          <a:ln/>
        </p:spPr>
        <p:txBody>
          <a:bodyPr wrap="square" rtlCol="0" anchor="t"/>
          <a:lstStyle/>
          <a:p>
            <a:pPr>
              <a:lnSpc>
                <a:spcPct val="150000"/>
              </a:lnSpc>
            </a:pPr>
            <a:r>
              <a:rPr lang="en-US" sz="3200" dirty="0">
                <a:solidFill>
                  <a:srgbClr val="D0DBF0"/>
                </a:solidFill>
                <a:latin typeface="Cabin"/>
              </a:rPr>
              <a:t>Relational operators can be applied to all numeric as well as char data types. For logical operations, operands must be of type Boolean and the result of logical operation is of type Boolean. </a:t>
            </a:r>
            <a:endParaRPr lang="en-US" sz="2900" dirty="0">
              <a:solidFill>
                <a:srgbClr val="D0DBF0"/>
              </a:solidFill>
              <a:latin typeface="Cabin"/>
            </a:endParaRPr>
          </a:p>
        </p:txBody>
      </p:sp>
      <p:pic>
        <p:nvPicPr>
          <p:cNvPr id="6" name="Picture 5"/>
          <p:cNvPicPr>
            <a:picLocks noChangeAspect="1"/>
          </p:cNvPicPr>
          <p:nvPr/>
        </p:nvPicPr>
        <p:blipFill>
          <a:blip r:embed="rId4"/>
          <a:stretch>
            <a:fillRect/>
          </a:stretch>
        </p:blipFill>
        <p:spPr>
          <a:xfrm>
            <a:off x="281194" y="1253666"/>
            <a:ext cx="14070909" cy="4045097"/>
          </a:xfrm>
          <a:prstGeom prst="rect">
            <a:avLst/>
          </a:prstGeom>
        </p:spPr>
      </p:pic>
    </p:spTree>
    <p:extLst>
      <p:ext uri="{BB962C8B-B14F-4D97-AF65-F5344CB8AC3E}">
        <p14:creationId xmlns:p14="http://schemas.microsoft.com/office/powerpoint/2010/main" val="20971752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4" name="Text 1"/>
          <p:cNvSpPr/>
          <p:nvPr/>
        </p:nvSpPr>
        <p:spPr>
          <a:xfrm>
            <a:off x="986517" y="308606"/>
            <a:ext cx="8450342" cy="694373"/>
          </a:xfrm>
          <a:prstGeom prst="rect">
            <a:avLst/>
          </a:prstGeom>
          <a:noFill/>
          <a:ln/>
        </p:spPr>
        <p:txBody>
          <a:bodyPr wrap="none" rtlCol="0" anchor="t"/>
          <a:lstStyle/>
          <a:p>
            <a:pPr marL="0" indent="0">
              <a:lnSpc>
                <a:spcPts val="5468"/>
              </a:lnSpc>
              <a:buNone/>
            </a:pPr>
            <a:r>
              <a:rPr lang="en-US" sz="4374" dirty="0" smtClean="0">
                <a:solidFill>
                  <a:srgbClr val="FFFFFF"/>
                </a:solidFill>
                <a:latin typeface="Unbounded" pitchFamily="34" charset="0"/>
                <a:ea typeface="Unbounded" pitchFamily="34" charset="-122"/>
                <a:cs typeface="Unbounded" pitchFamily="34" charset="-120"/>
              </a:rPr>
              <a:t>Relational and Logical Operators</a:t>
            </a:r>
            <a:endParaRPr lang="en-US" sz="4374" dirty="0"/>
          </a:p>
        </p:txBody>
      </p:sp>
      <p:pic>
        <p:nvPicPr>
          <p:cNvPr id="5" name="Picture 4"/>
          <p:cNvPicPr>
            <a:picLocks noChangeAspect="1"/>
          </p:cNvPicPr>
          <p:nvPr/>
        </p:nvPicPr>
        <p:blipFill>
          <a:blip r:embed="rId4"/>
          <a:stretch>
            <a:fillRect/>
          </a:stretch>
        </p:blipFill>
        <p:spPr>
          <a:xfrm>
            <a:off x="157263" y="1652080"/>
            <a:ext cx="14307765" cy="3581401"/>
          </a:xfrm>
          <a:prstGeom prst="rect">
            <a:avLst/>
          </a:prstGeom>
        </p:spPr>
      </p:pic>
    </p:spTree>
    <p:extLst>
      <p:ext uri="{BB962C8B-B14F-4D97-AF65-F5344CB8AC3E}">
        <p14:creationId xmlns:p14="http://schemas.microsoft.com/office/powerpoint/2010/main" val="4258833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4" name="Text 1"/>
          <p:cNvSpPr/>
          <p:nvPr/>
        </p:nvSpPr>
        <p:spPr>
          <a:xfrm>
            <a:off x="986517" y="933632"/>
            <a:ext cx="8450342" cy="694373"/>
          </a:xfrm>
          <a:prstGeom prst="rect">
            <a:avLst/>
          </a:prstGeom>
          <a:noFill/>
          <a:ln/>
        </p:spPr>
        <p:txBody>
          <a:bodyPr wrap="none" rtlCol="0" anchor="t"/>
          <a:lstStyle/>
          <a:p>
            <a:pPr marL="0" indent="0">
              <a:lnSpc>
                <a:spcPts val="5468"/>
              </a:lnSpc>
              <a:buNone/>
            </a:pPr>
            <a:r>
              <a:rPr lang="en-US" sz="4374" dirty="0" smtClean="0">
                <a:solidFill>
                  <a:srgbClr val="FFFFFF"/>
                </a:solidFill>
                <a:latin typeface="Unbounded" pitchFamily="34" charset="0"/>
                <a:ea typeface="Unbounded" pitchFamily="34" charset="-122"/>
                <a:cs typeface="Unbounded" pitchFamily="34" charset="-120"/>
              </a:rPr>
              <a:t>Assignment Operators</a:t>
            </a:r>
            <a:endParaRPr lang="en-US" sz="4374" dirty="0"/>
          </a:p>
        </p:txBody>
      </p:sp>
      <p:sp>
        <p:nvSpPr>
          <p:cNvPr id="17" name="Text 13"/>
          <p:cNvSpPr/>
          <p:nvPr/>
        </p:nvSpPr>
        <p:spPr>
          <a:xfrm>
            <a:off x="1128408" y="2047058"/>
            <a:ext cx="11926112" cy="1066205"/>
          </a:xfrm>
          <a:prstGeom prst="rect">
            <a:avLst/>
          </a:prstGeom>
          <a:noFill/>
          <a:ln/>
        </p:spPr>
        <p:txBody>
          <a:bodyPr wrap="square" rtlCol="0" anchor="t"/>
          <a:lstStyle/>
          <a:p>
            <a:pPr>
              <a:lnSpc>
                <a:spcPct val="150000"/>
              </a:lnSpc>
            </a:pPr>
            <a:r>
              <a:rPr lang="en-US" sz="3200" dirty="0">
                <a:solidFill>
                  <a:srgbClr val="D0DBF0"/>
                </a:solidFill>
                <a:latin typeface="Cabin"/>
              </a:rPr>
              <a:t>The assignment operator is =. The general form is </a:t>
            </a:r>
            <a:r>
              <a:rPr lang="en-US" sz="3200" b="1" dirty="0" err="1">
                <a:solidFill>
                  <a:srgbClr val="D0DBF0"/>
                </a:solidFill>
                <a:latin typeface="Cabin"/>
              </a:rPr>
              <a:t>var</a:t>
            </a:r>
            <a:r>
              <a:rPr lang="en-US" sz="3200" b="1" dirty="0">
                <a:solidFill>
                  <a:srgbClr val="D0DBF0"/>
                </a:solidFill>
                <a:latin typeface="Cabin"/>
              </a:rPr>
              <a:t>=expression;</a:t>
            </a:r>
            <a:r>
              <a:rPr lang="en-US" sz="3200" dirty="0">
                <a:solidFill>
                  <a:srgbClr val="D0DBF0"/>
                </a:solidFill>
                <a:latin typeface="Cabin"/>
              </a:rPr>
              <a:t> the </a:t>
            </a:r>
            <a:r>
              <a:rPr lang="en-US" sz="3200" dirty="0" smtClean="0">
                <a:solidFill>
                  <a:srgbClr val="D0DBF0"/>
                </a:solidFill>
                <a:latin typeface="Cabin"/>
              </a:rPr>
              <a:t>type </a:t>
            </a:r>
            <a:r>
              <a:rPr lang="en-US" sz="3200" dirty="0">
                <a:solidFill>
                  <a:srgbClr val="D0DBF0"/>
                </a:solidFill>
                <a:latin typeface="Cabin"/>
              </a:rPr>
              <a:t>of </a:t>
            </a:r>
            <a:r>
              <a:rPr lang="en-US" sz="3200" dirty="0" err="1">
                <a:solidFill>
                  <a:srgbClr val="D0DBF0"/>
                </a:solidFill>
                <a:latin typeface="Cabin"/>
              </a:rPr>
              <a:t>var</a:t>
            </a:r>
            <a:r>
              <a:rPr lang="en-US" sz="3200" dirty="0">
                <a:solidFill>
                  <a:srgbClr val="D0DBF0"/>
                </a:solidFill>
                <a:latin typeface="Cabin"/>
              </a:rPr>
              <a:t> must be compatible with the type of expression. </a:t>
            </a:r>
            <a:endParaRPr lang="en-US" sz="3200" dirty="0" smtClean="0">
              <a:solidFill>
                <a:srgbClr val="D0DBF0"/>
              </a:solidFill>
              <a:latin typeface="Cabin"/>
            </a:endParaRPr>
          </a:p>
          <a:p>
            <a:pPr>
              <a:lnSpc>
                <a:spcPct val="150000"/>
              </a:lnSpc>
            </a:pPr>
            <a:r>
              <a:rPr lang="en-US" sz="3200" dirty="0">
                <a:solidFill>
                  <a:srgbClr val="D0DBF0"/>
                </a:solidFill>
                <a:latin typeface="Cabin"/>
              </a:rPr>
              <a:t>Example: </a:t>
            </a:r>
            <a:endParaRPr lang="en-US" sz="3200" dirty="0" smtClean="0">
              <a:solidFill>
                <a:srgbClr val="D0DBF0"/>
              </a:solidFill>
              <a:latin typeface="Cabin"/>
            </a:endParaRPr>
          </a:p>
          <a:p>
            <a:pPr>
              <a:lnSpc>
                <a:spcPct val="150000"/>
              </a:lnSpc>
            </a:pPr>
            <a:r>
              <a:rPr lang="en-US" sz="3200" dirty="0">
                <a:solidFill>
                  <a:srgbClr val="D0DBF0"/>
                </a:solidFill>
                <a:latin typeface="Cabin"/>
              </a:rPr>
              <a:t>	</a:t>
            </a:r>
            <a:r>
              <a:rPr lang="en-US" sz="3200" dirty="0" err="1" smtClean="0">
                <a:solidFill>
                  <a:srgbClr val="D0DBF0"/>
                </a:solidFill>
                <a:latin typeface="Cabin"/>
              </a:rPr>
              <a:t>int</a:t>
            </a:r>
            <a:r>
              <a:rPr lang="en-US" sz="3200" dirty="0" smtClean="0">
                <a:solidFill>
                  <a:srgbClr val="D0DBF0"/>
                </a:solidFill>
                <a:latin typeface="Cabin"/>
              </a:rPr>
              <a:t> </a:t>
            </a:r>
            <a:r>
              <a:rPr lang="en-US" sz="3200" dirty="0">
                <a:solidFill>
                  <a:srgbClr val="D0DBF0"/>
                </a:solidFill>
                <a:latin typeface="Cabin"/>
              </a:rPr>
              <a:t>x, y</a:t>
            </a:r>
            <a:r>
              <a:rPr lang="en-US" sz="3200" dirty="0" smtClean="0">
                <a:solidFill>
                  <a:srgbClr val="D0DBF0"/>
                </a:solidFill>
                <a:latin typeface="Cabin"/>
              </a:rPr>
              <a:t>, z</a:t>
            </a:r>
            <a:r>
              <a:rPr lang="en-US" sz="3200" dirty="0">
                <a:solidFill>
                  <a:srgbClr val="D0DBF0"/>
                </a:solidFill>
                <a:latin typeface="Cabin"/>
              </a:rPr>
              <a:t>; </a:t>
            </a:r>
            <a:endParaRPr lang="en-US" sz="3200" dirty="0" smtClean="0">
              <a:solidFill>
                <a:srgbClr val="D0DBF0"/>
              </a:solidFill>
              <a:latin typeface="Cabin"/>
            </a:endParaRPr>
          </a:p>
          <a:p>
            <a:pPr>
              <a:lnSpc>
                <a:spcPct val="150000"/>
              </a:lnSpc>
            </a:pPr>
            <a:r>
              <a:rPr lang="en-US" sz="3200" dirty="0">
                <a:solidFill>
                  <a:srgbClr val="D0DBF0"/>
                </a:solidFill>
                <a:latin typeface="Cabin"/>
              </a:rPr>
              <a:t>	</a:t>
            </a:r>
            <a:r>
              <a:rPr lang="en-US" sz="3200" dirty="0" smtClean="0">
                <a:solidFill>
                  <a:srgbClr val="D0DBF0"/>
                </a:solidFill>
                <a:latin typeface="Cabin"/>
              </a:rPr>
              <a:t>x = y = z = 100</a:t>
            </a:r>
            <a:r>
              <a:rPr lang="en-US" sz="3200" dirty="0">
                <a:solidFill>
                  <a:srgbClr val="D0DBF0"/>
                </a:solidFill>
                <a:latin typeface="Cabin"/>
              </a:rPr>
              <a:t>; </a:t>
            </a:r>
            <a:r>
              <a:rPr lang="en-US" sz="3200" dirty="0" smtClean="0">
                <a:solidFill>
                  <a:srgbClr val="D0DBF0"/>
                </a:solidFill>
                <a:latin typeface="Cabin"/>
              </a:rPr>
              <a:t>    // </a:t>
            </a:r>
            <a:r>
              <a:rPr lang="en-US" sz="3200" dirty="0">
                <a:solidFill>
                  <a:srgbClr val="D0DBF0"/>
                </a:solidFill>
                <a:latin typeface="Cabin"/>
              </a:rPr>
              <a:t>will set 100 to variables x</a:t>
            </a:r>
            <a:r>
              <a:rPr lang="en-US" sz="3200" dirty="0" smtClean="0">
                <a:solidFill>
                  <a:srgbClr val="D0DBF0"/>
                </a:solidFill>
                <a:latin typeface="Cabin"/>
              </a:rPr>
              <a:t>, y </a:t>
            </a:r>
            <a:r>
              <a:rPr lang="en-US" sz="3200" dirty="0">
                <a:solidFill>
                  <a:srgbClr val="D0DBF0"/>
                </a:solidFill>
                <a:latin typeface="Cabin"/>
              </a:rPr>
              <a:t>and z</a:t>
            </a:r>
            <a:endParaRPr lang="en-US" sz="2900" b="1" dirty="0">
              <a:solidFill>
                <a:srgbClr val="D0DBF0"/>
              </a:solidFill>
              <a:latin typeface="Cabin"/>
            </a:endParaRPr>
          </a:p>
        </p:txBody>
      </p:sp>
    </p:spTree>
    <p:extLst>
      <p:ext uri="{BB962C8B-B14F-4D97-AF65-F5344CB8AC3E}">
        <p14:creationId xmlns:p14="http://schemas.microsoft.com/office/powerpoint/2010/main" val="11472180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4" name="Text 1"/>
          <p:cNvSpPr/>
          <p:nvPr/>
        </p:nvSpPr>
        <p:spPr>
          <a:xfrm>
            <a:off x="986517" y="933632"/>
            <a:ext cx="8450342" cy="694373"/>
          </a:xfrm>
          <a:prstGeom prst="rect">
            <a:avLst/>
          </a:prstGeom>
          <a:noFill/>
          <a:ln/>
        </p:spPr>
        <p:txBody>
          <a:bodyPr wrap="none" rtlCol="0" anchor="t"/>
          <a:lstStyle/>
          <a:p>
            <a:pPr marL="0" indent="0">
              <a:lnSpc>
                <a:spcPts val="5468"/>
              </a:lnSpc>
              <a:buNone/>
            </a:pPr>
            <a:r>
              <a:rPr lang="en-US" sz="4374" dirty="0" smtClean="0">
                <a:solidFill>
                  <a:srgbClr val="FFFFFF"/>
                </a:solidFill>
                <a:latin typeface="Unbounded" pitchFamily="34" charset="0"/>
                <a:ea typeface="Unbounded" pitchFamily="34" charset="-122"/>
                <a:cs typeface="Unbounded" pitchFamily="34" charset="-120"/>
              </a:rPr>
              <a:t>Shorthand Operators</a:t>
            </a:r>
            <a:endParaRPr lang="en-US" sz="4374" dirty="0"/>
          </a:p>
        </p:txBody>
      </p:sp>
      <p:sp>
        <p:nvSpPr>
          <p:cNvPr id="17" name="Text 13"/>
          <p:cNvSpPr/>
          <p:nvPr/>
        </p:nvSpPr>
        <p:spPr>
          <a:xfrm>
            <a:off x="1128408" y="2047058"/>
            <a:ext cx="12120664" cy="1066205"/>
          </a:xfrm>
          <a:prstGeom prst="rect">
            <a:avLst/>
          </a:prstGeom>
          <a:noFill/>
          <a:ln/>
        </p:spPr>
        <p:txBody>
          <a:bodyPr wrap="square" rtlCol="0" anchor="t"/>
          <a:lstStyle/>
          <a:p>
            <a:pPr>
              <a:lnSpc>
                <a:spcPct val="150000"/>
              </a:lnSpc>
            </a:pPr>
            <a:r>
              <a:rPr lang="en-US" sz="3200" dirty="0">
                <a:solidFill>
                  <a:srgbClr val="D0DBF0"/>
                </a:solidFill>
                <a:latin typeface="Cabin"/>
              </a:rPr>
              <a:t>An expression of the kind x=x+10;can be written as x+=10; The operator pair += tells the compiler to assign x+10 to the variable x.</a:t>
            </a:r>
            <a:endParaRPr lang="en-US" sz="2900" b="1" dirty="0">
              <a:solidFill>
                <a:srgbClr val="D0DBF0"/>
              </a:solidFill>
              <a:latin typeface="Cabin"/>
            </a:endParaRPr>
          </a:p>
        </p:txBody>
      </p:sp>
      <p:graphicFrame>
        <p:nvGraphicFramePr>
          <p:cNvPr id="6" name="Table 5"/>
          <p:cNvGraphicFramePr>
            <a:graphicFrameLocks noGrp="1"/>
          </p:cNvGraphicFramePr>
          <p:nvPr>
            <p:extLst>
              <p:ext uri="{D42A27DB-BD31-4B8C-83A1-F6EECF244321}">
                <p14:modId xmlns:p14="http://schemas.microsoft.com/office/powerpoint/2010/main" val="3956494910"/>
              </p:ext>
            </p:extLst>
          </p:nvPr>
        </p:nvGraphicFramePr>
        <p:xfrm>
          <a:off x="301556" y="3891063"/>
          <a:ext cx="13823008" cy="2023354"/>
        </p:xfrm>
        <a:graphic>
          <a:graphicData uri="http://schemas.openxmlformats.org/drawingml/2006/table">
            <a:tbl>
              <a:tblPr firstRow="1" bandRow="1">
                <a:tableStyleId>{5C22544A-7EE6-4342-B048-85BDC9FD1C3A}</a:tableStyleId>
              </a:tblPr>
              <a:tblGrid>
                <a:gridCol w="3455752"/>
                <a:gridCol w="3455752"/>
                <a:gridCol w="3455752"/>
                <a:gridCol w="3455752"/>
              </a:tblGrid>
              <a:tr h="1011677">
                <a:tc>
                  <a:txBody>
                    <a:bodyPr/>
                    <a:lstStyle/>
                    <a:p>
                      <a:pPr algn="ctr"/>
                      <a:r>
                        <a:rPr lang="en-US" sz="4400" dirty="0" smtClean="0">
                          <a:latin typeface="Cabin"/>
                        </a:rPr>
                        <a:t>+=</a:t>
                      </a:r>
                      <a:endParaRPr lang="en-IN" sz="4400" dirty="0">
                        <a:latin typeface="Cabin"/>
                      </a:endParaRPr>
                    </a:p>
                  </a:txBody>
                  <a:tcPr anchor="ctr"/>
                </a:tc>
                <a:tc>
                  <a:txBody>
                    <a:bodyPr/>
                    <a:lstStyle/>
                    <a:p>
                      <a:pPr algn="ctr"/>
                      <a:r>
                        <a:rPr lang="en-US" sz="4400" dirty="0" smtClean="0">
                          <a:latin typeface="Cabin"/>
                        </a:rPr>
                        <a:t>-=</a:t>
                      </a:r>
                      <a:endParaRPr lang="en-IN" sz="4400" dirty="0">
                        <a:latin typeface="Cabin"/>
                      </a:endParaRPr>
                    </a:p>
                  </a:txBody>
                  <a:tcPr anchor="ctr"/>
                </a:tc>
                <a:tc>
                  <a:txBody>
                    <a:bodyPr/>
                    <a:lstStyle/>
                    <a:p>
                      <a:pPr algn="ctr"/>
                      <a:r>
                        <a:rPr lang="en-US" sz="4400" dirty="0" smtClean="0">
                          <a:latin typeface="Cabin"/>
                        </a:rPr>
                        <a:t>*=</a:t>
                      </a:r>
                      <a:endParaRPr lang="en-IN" sz="4400" dirty="0">
                        <a:latin typeface="Cabin"/>
                      </a:endParaRPr>
                    </a:p>
                  </a:txBody>
                  <a:tcPr anchor="ctr"/>
                </a:tc>
                <a:tc>
                  <a:txBody>
                    <a:bodyPr/>
                    <a:lstStyle/>
                    <a:p>
                      <a:pPr algn="ctr"/>
                      <a:r>
                        <a:rPr lang="en-US" sz="4400" dirty="0" smtClean="0">
                          <a:latin typeface="Cabin"/>
                        </a:rPr>
                        <a:t>/=</a:t>
                      </a:r>
                      <a:endParaRPr lang="en-IN" sz="4400" dirty="0">
                        <a:latin typeface="Cabin"/>
                      </a:endParaRPr>
                    </a:p>
                  </a:txBody>
                  <a:tcPr anchor="ctr"/>
                </a:tc>
              </a:tr>
              <a:tr h="1011677">
                <a:tc>
                  <a:txBody>
                    <a:bodyPr/>
                    <a:lstStyle/>
                    <a:p>
                      <a:pPr algn="ctr"/>
                      <a:r>
                        <a:rPr lang="en-US" sz="4400" dirty="0" smtClean="0">
                          <a:latin typeface="Cabin"/>
                        </a:rPr>
                        <a:t>%=</a:t>
                      </a:r>
                      <a:endParaRPr lang="en-IN" sz="4400" dirty="0">
                        <a:latin typeface="Cabin"/>
                      </a:endParaRPr>
                    </a:p>
                  </a:txBody>
                  <a:tcPr anchor="ctr"/>
                </a:tc>
                <a:tc>
                  <a:txBody>
                    <a:bodyPr/>
                    <a:lstStyle/>
                    <a:p>
                      <a:pPr algn="ctr"/>
                      <a:r>
                        <a:rPr lang="en-US" sz="4400" dirty="0" smtClean="0">
                          <a:latin typeface="Cabin"/>
                        </a:rPr>
                        <a:t>&amp;=</a:t>
                      </a:r>
                      <a:endParaRPr lang="en-IN" sz="4400" dirty="0">
                        <a:latin typeface="Cabin"/>
                      </a:endParaRPr>
                    </a:p>
                  </a:txBody>
                  <a:tcPr anchor="ctr"/>
                </a:tc>
                <a:tc>
                  <a:txBody>
                    <a:bodyPr/>
                    <a:lstStyle/>
                    <a:p>
                      <a:pPr algn="ctr"/>
                      <a:r>
                        <a:rPr lang="en-US" sz="4400" dirty="0" smtClean="0">
                          <a:latin typeface="Cabin"/>
                        </a:rPr>
                        <a:t>|=</a:t>
                      </a:r>
                      <a:endParaRPr lang="en-IN" sz="4400" dirty="0">
                        <a:latin typeface="Cabin"/>
                      </a:endParaRPr>
                    </a:p>
                  </a:txBody>
                  <a:tcPr anchor="ctr"/>
                </a:tc>
                <a:tc>
                  <a:txBody>
                    <a:bodyPr/>
                    <a:lstStyle/>
                    <a:p>
                      <a:pPr algn="ctr"/>
                      <a:r>
                        <a:rPr lang="en-US" sz="4400" dirty="0" smtClean="0">
                          <a:latin typeface="Cabin"/>
                        </a:rPr>
                        <a:t>^=</a:t>
                      </a:r>
                      <a:endParaRPr lang="en-IN" sz="4400" dirty="0">
                        <a:latin typeface="Cabin"/>
                      </a:endParaRPr>
                    </a:p>
                  </a:txBody>
                  <a:tcPr anchor="ctr"/>
                </a:tc>
              </a:tr>
            </a:tbl>
          </a:graphicData>
        </a:graphic>
      </p:graphicFrame>
    </p:spTree>
    <p:extLst>
      <p:ext uri="{BB962C8B-B14F-4D97-AF65-F5344CB8AC3E}">
        <p14:creationId xmlns:p14="http://schemas.microsoft.com/office/powerpoint/2010/main" val="11163144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4" name="Text 1"/>
          <p:cNvSpPr/>
          <p:nvPr/>
        </p:nvSpPr>
        <p:spPr>
          <a:xfrm>
            <a:off x="2348389" y="702706"/>
            <a:ext cx="9933503" cy="1388745"/>
          </a:xfrm>
          <a:prstGeom prst="rect">
            <a:avLst/>
          </a:prstGeom>
          <a:noFill/>
          <a:ln/>
        </p:spPr>
        <p:txBody>
          <a:bodyPr wrap="square" rtlCol="0" anchor="t"/>
          <a:lstStyle/>
          <a:p>
            <a:pPr marL="0" indent="0">
              <a:lnSpc>
                <a:spcPts val="5468"/>
              </a:lnSpc>
              <a:buNone/>
            </a:pPr>
            <a:r>
              <a:rPr lang="en-US" sz="4374" dirty="0">
                <a:solidFill>
                  <a:srgbClr val="FFFFFF"/>
                </a:solidFill>
                <a:latin typeface="Unbounded" pitchFamily="34" charset="0"/>
                <a:ea typeface="Unbounded" pitchFamily="34" charset="-122"/>
                <a:cs typeface="Unbounded" pitchFamily="34" charset="-120"/>
              </a:rPr>
              <a:t>Java’s Contribution to the Internet</a:t>
            </a:r>
            <a:endParaRPr lang="en-US" sz="4374" dirty="0"/>
          </a:p>
        </p:txBody>
      </p:sp>
      <p:sp>
        <p:nvSpPr>
          <p:cNvPr id="5" name="Text 2"/>
          <p:cNvSpPr/>
          <p:nvPr/>
        </p:nvSpPr>
        <p:spPr>
          <a:xfrm>
            <a:off x="538587" y="1712366"/>
            <a:ext cx="6033611" cy="694373"/>
          </a:xfrm>
          <a:prstGeom prst="rect">
            <a:avLst/>
          </a:prstGeom>
          <a:noFill/>
          <a:ln/>
        </p:spPr>
        <p:txBody>
          <a:bodyPr wrap="square" rtlCol="0" anchor="t"/>
          <a:lstStyle/>
          <a:p>
            <a:pPr marL="0" indent="0" algn="ctr">
              <a:buNone/>
            </a:pPr>
            <a:r>
              <a:rPr lang="en-US" sz="3600" dirty="0" smtClean="0">
                <a:solidFill>
                  <a:srgbClr val="FFFFFF"/>
                </a:solidFill>
                <a:latin typeface="Unbounded" pitchFamily="34" charset="0"/>
                <a:ea typeface="Unbounded" pitchFamily="34" charset="-122"/>
                <a:cs typeface="Unbounded" pitchFamily="34" charset="-120"/>
              </a:rPr>
              <a:t>Applets</a:t>
            </a:r>
            <a:endParaRPr lang="en-US" sz="3600" dirty="0"/>
          </a:p>
        </p:txBody>
      </p:sp>
      <p:sp>
        <p:nvSpPr>
          <p:cNvPr id="6" name="Text 3"/>
          <p:cNvSpPr/>
          <p:nvPr/>
        </p:nvSpPr>
        <p:spPr>
          <a:xfrm>
            <a:off x="538587" y="2471943"/>
            <a:ext cx="6202680" cy="2132409"/>
          </a:xfrm>
          <a:prstGeom prst="rect">
            <a:avLst/>
          </a:prstGeom>
          <a:noFill/>
          <a:ln/>
        </p:spPr>
        <p:txBody>
          <a:bodyPr wrap="square" rtlCol="0" anchor="t"/>
          <a:lstStyle/>
          <a:p>
            <a:pPr marL="0" indent="0" algn="ctr">
              <a:buNone/>
            </a:pPr>
            <a:r>
              <a:rPr lang="en-US" sz="3200" dirty="0">
                <a:solidFill>
                  <a:srgbClr val="CAD6DE"/>
                </a:solidFill>
                <a:latin typeface="Cabin" pitchFamily="34" charset="0"/>
                <a:ea typeface="Cabin" pitchFamily="34" charset="-122"/>
                <a:cs typeface="Cabin" pitchFamily="34" charset="-120"/>
              </a:rPr>
              <a:t>One of Java's major contributions to the internet is its support for applets, which are small programs that can be embedded in web pages to provide interactive features. This allowed for dynamic and engaging web content, paving the way for modern web applications and interactive websites.</a:t>
            </a:r>
            <a:endParaRPr lang="en-US" sz="3200" dirty="0"/>
          </a:p>
        </p:txBody>
      </p:sp>
      <p:sp>
        <p:nvSpPr>
          <p:cNvPr id="7" name="Text 4"/>
          <p:cNvSpPr/>
          <p:nvPr/>
        </p:nvSpPr>
        <p:spPr>
          <a:xfrm>
            <a:off x="9511187" y="1934511"/>
            <a:ext cx="4104561" cy="347186"/>
          </a:xfrm>
          <a:prstGeom prst="rect">
            <a:avLst/>
          </a:prstGeom>
          <a:noFill/>
          <a:ln/>
        </p:spPr>
        <p:txBody>
          <a:bodyPr wrap="none" rtlCol="0" anchor="t"/>
          <a:lstStyle/>
          <a:p>
            <a:pPr marL="0" indent="0">
              <a:lnSpc>
                <a:spcPts val="2734"/>
              </a:lnSpc>
              <a:buNone/>
            </a:pPr>
            <a:r>
              <a:rPr lang="en-US" sz="3600" dirty="0" smtClean="0">
                <a:solidFill>
                  <a:srgbClr val="FFFFFF"/>
                </a:solidFill>
                <a:latin typeface="Unbounded" pitchFamily="34" charset="0"/>
                <a:ea typeface="Unbounded" pitchFamily="34" charset="-122"/>
                <a:cs typeface="Unbounded" pitchFamily="34" charset="-120"/>
              </a:rPr>
              <a:t>Security</a:t>
            </a:r>
            <a:endParaRPr lang="en-US" sz="3600" dirty="0"/>
          </a:p>
        </p:txBody>
      </p:sp>
      <p:sp>
        <p:nvSpPr>
          <p:cNvPr id="8" name="Text 5"/>
          <p:cNvSpPr/>
          <p:nvPr/>
        </p:nvSpPr>
        <p:spPr>
          <a:xfrm>
            <a:off x="6974732" y="2471943"/>
            <a:ext cx="7046067" cy="2132409"/>
          </a:xfrm>
          <a:prstGeom prst="rect">
            <a:avLst/>
          </a:prstGeom>
          <a:noFill/>
          <a:ln/>
        </p:spPr>
        <p:txBody>
          <a:bodyPr wrap="square" rtlCol="0" anchor="t"/>
          <a:lstStyle/>
          <a:p>
            <a:pPr algn="ctr"/>
            <a:r>
              <a:rPr lang="en-US" sz="3200" dirty="0">
                <a:solidFill>
                  <a:srgbClr val="D0DBF0"/>
                </a:solidFill>
                <a:latin typeface="Cabin"/>
                <a:ea typeface="Cabin"/>
              </a:rPr>
              <a:t>A normal program that is downloaded may contain Viruses, Trojan horses or other harmful code which can gain an unauthorized access to the recourses. To download and execute applets safely some protection mechanism is needed. This 2 protection is achieved by confining an applet to the Java execution environment and not allowing it access to the other parts of the computer.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4" name="Text 1"/>
          <p:cNvSpPr/>
          <p:nvPr/>
        </p:nvSpPr>
        <p:spPr>
          <a:xfrm>
            <a:off x="1070043" y="780998"/>
            <a:ext cx="8450342" cy="694373"/>
          </a:xfrm>
          <a:prstGeom prst="rect">
            <a:avLst/>
          </a:prstGeom>
          <a:noFill/>
          <a:ln/>
        </p:spPr>
        <p:txBody>
          <a:bodyPr wrap="none" rtlCol="0" anchor="t"/>
          <a:lstStyle/>
          <a:p>
            <a:pPr marL="0" indent="0">
              <a:lnSpc>
                <a:spcPts val="5468"/>
              </a:lnSpc>
              <a:buNone/>
            </a:pPr>
            <a:r>
              <a:rPr lang="en-US" sz="4374" dirty="0" smtClean="0">
                <a:solidFill>
                  <a:srgbClr val="FFFFFF"/>
                </a:solidFill>
                <a:latin typeface="Unbounded" pitchFamily="34" charset="0"/>
                <a:ea typeface="Unbounded" pitchFamily="34" charset="-122"/>
                <a:cs typeface="Unbounded" pitchFamily="34" charset="-120"/>
              </a:rPr>
              <a:t>Type Conversion in Assignments</a:t>
            </a:r>
            <a:endParaRPr lang="en-US" sz="4374" dirty="0"/>
          </a:p>
        </p:txBody>
      </p:sp>
      <p:sp>
        <p:nvSpPr>
          <p:cNvPr id="17" name="Text 13"/>
          <p:cNvSpPr/>
          <p:nvPr/>
        </p:nvSpPr>
        <p:spPr>
          <a:xfrm>
            <a:off x="1070043" y="1784410"/>
            <a:ext cx="12324946" cy="1066205"/>
          </a:xfrm>
          <a:prstGeom prst="rect">
            <a:avLst/>
          </a:prstGeom>
          <a:noFill/>
          <a:ln/>
        </p:spPr>
        <p:txBody>
          <a:bodyPr wrap="square" rtlCol="0" anchor="t"/>
          <a:lstStyle/>
          <a:p>
            <a:pPr>
              <a:lnSpc>
                <a:spcPct val="150000"/>
              </a:lnSpc>
            </a:pPr>
            <a:r>
              <a:rPr lang="en-US" sz="3200" dirty="0">
                <a:solidFill>
                  <a:srgbClr val="D0DBF0"/>
                </a:solidFill>
                <a:latin typeface="Cabin"/>
              </a:rPr>
              <a:t>When compatible types are mixed in an assignment, the value of the right side is automatically converted to the type of the left side. Not all types are compatible in Java. For example, </a:t>
            </a:r>
            <a:r>
              <a:rPr lang="en-US" sz="3200" dirty="0" err="1">
                <a:solidFill>
                  <a:srgbClr val="D0DBF0"/>
                </a:solidFill>
                <a:latin typeface="Cabin"/>
              </a:rPr>
              <a:t>int</a:t>
            </a:r>
            <a:r>
              <a:rPr lang="en-US" sz="3200" dirty="0">
                <a:solidFill>
                  <a:srgbClr val="D0DBF0"/>
                </a:solidFill>
                <a:latin typeface="Cabin"/>
              </a:rPr>
              <a:t> and </a:t>
            </a:r>
            <a:r>
              <a:rPr lang="en-US" sz="3200" dirty="0" err="1">
                <a:solidFill>
                  <a:srgbClr val="D0DBF0"/>
                </a:solidFill>
                <a:latin typeface="Cabin"/>
              </a:rPr>
              <a:t>boolean</a:t>
            </a:r>
            <a:r>
              <a:rPr lang="en-US" sz="3200" dirty="0">
                <a:solidFill>
                  <a:srgbClr val="D0DBF0"/>
                </a:solidFill>
                <a:latin typeface="Cabin"/>
              </a:rPr>
              <a:t> are not compatible.</a:t>
            </a:r>
            <a:endParaRPr lang="en-US" sz="2900" b="1" dirty="0">
              <a:solidFill>
                <a:srgbClr val="D0DBF0"/>
              </a:solidFill>
              <a:latin typeface="Cabin"/>
            </a:endParaRPr>
          </a:p>
        </p:txBody>
      </p:sp>
    </p:spTree>
    <p:extLst>
      <p:ext uri="{BB962C8B-B14F-4D97-AF65-F5344CB8AC3E}">
        <p14:creationId xmlns:p14="http://schemas.microsoft.com/office/powerpoint/2010/main" val="38674236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4" name="Text 1"/>
          <p:cNvSpPr/>
          <p:nvPr/>
        </p:nvSpPr>
        <p:spPr>
          <a:xfrm>
            <a:off x="1070043" y="780998"/>
            <a:ext cx="8450342" cy="694373"/>
          </a:xfrm>
          <a:prstGeom prst="rect">
            <a:avLst/>
          </a:prstGeom>
          <a:noFill/>
          <a:ln/>
        </p:spPr>
        <p:txBody>
          <a:bodyPr wrap="none" rtlCol="0" anchor="t"/>
          <a:lstStyle/>
          <a:p>
            <a:pPr marL="0" indent="0">
              <a:lnSpc>
                <a:spcPts val="5468"/>
              </a:lnSpc>
              <a:buNone/>
            </a:pPr>
            <a:r>
              <a:rPr lang="en-US" sz="4374" dirty="0" smtClean="0">
                <a:solidFill>
                  <a:srgbClr val="FFFFFF"/>
                </a:solidFill>
                <a:latin typeface="Unbounded" pitchFamily="34" charset="0"/>
                <a:ea typeface="Unbounded" pitchFamily="34" charset="-122"/>
                <a:cs typeface="Unbounded" pitchFamily="34" charset="-120"/>
              </a:rPr>
              <a:t>Type Conversion in Assignments</a:t>
            </a:r>
            <a:endParaRPr lang="en-US" sz="4374" dirty="0"/>
          </a:p>
        </p:txBody>
      </p:sp>
      <p:sp>
        <p:nvSpPr>
          <p:cNvPr id="17" name="Text 13"/>
          <p:cNvSpPr/>
          <p:nvPr/>
        </p:nvSpPr>
        <p:spPr>
          <a:xfrm>
            <a:off x="165370" y="1784410"/>
            <a:ext cx="14465030" cy="1066205"/>
          </a:xfrm>
          <a:prstGeom prst="rect">
            <a:avLst/>
          </a:prstGeom>
          <a:noFill/>
          <a:ln/>
        </p:spPr>
        <p:txBody>
          <a:bodyPr wrap="square" rtlCol="0" anchor="t"/>
          <a:lstStyle/>
          <a:p>
            <a:r>
              <a:rPr lang="en-US" sz="3200" dirty="0" smtClean="0">
                <a:solidFill>
                  <a:srgbClr val="D0DBF0"/>
                </a:solidFill>
                <a:latin typeface="Cabin"/>
              </a:rPr>
              <a:t>Example:</a:t>
            </a:r>
          </a:p>
          <a:p>
            <a:endParaRPr lang="en-US" sz="3200" dirty="0" smtClean="0">
              <a:solidFill>
                <a:srgbClr val="D0DBF0"/>
              </a:solidFill>
              <a:latin typeface="Cabin"/>
            </a:endParaRPr>
          </a:p>
          <a:p>
            <a:r>
              <a:rPr lang="en-US" sz="3200" b="1" dirty="0">
                <a:solidFill>
                  <a:srgbClr val="D0DBF0"/>
                </a:solidFill>
                <a:latin typeface="Cabin"/>
              </a:rPr>
              <a:t>	</a:t>
            </a:r>
            <a:r>
              <a:rPr lang="en-US" sz="3200" dirty="0">
                <a:solidFill>
                  <a:srgbClr val="D0DBF0"/>
                </a:solidFill>
                <a:latin typeface="Cabin"/>
              </a:rPr>
              <a:t>class </a:t>
            </a:r>
            <a:r>
              <a:rPr lang="en-US" sz="3200" dirty="0" err="1" smtClean="0">
                <a:solidFill>
                  <a:srgbClr val="D0DBF0"/>
                </a:solidFill>
                <a:latin typeface="Cabin"/>
              </a:rPr>
              <a:t>TypeDemo</a:t>
            </a:r>
            <a:r>
              <a:rPr lang="en-US" sz="3200" dirty="0" smtClean="0">
                <a:solidFill>
                  <a:srgbClr val="D0DBF0"/>
                </a:solidFill>
                <a:latin typeface="Cabin"/>
              </a:rPr>
              <a:t> { </a:t>
            </a:r>
          </a:p>
          <a:p>
            <a:r>
              <a:rPr lang="en-US" sz="3200" dirty="0">
                <a:solidFill>
                  <a:srgbClr val="D0DBF0"/>
                </a:solidFill>
                <a:latin typeface="Cabin"/>
              </a:rPr>
              <a:t>	</a:t>
            </a:r>
            <a:r>
              <a:rPr lang="en-US" sz="3200" dirty="0" smtClean="0">
                <a:solidFill>
                  <a:srgbClr val="D0DBF0"/>
                </a:solidFill>
                <a:latin typeface="Cabin"/>
              </a:rPr>
              <a:t>	public </a:t>
            </a:r>
            <a:r>
              <a:rPr lang="en-US" sz="3200" dirty="0">
                <a:solidFill>
                  <a:srgbClr val="D0DBF0"/>
                </a:solidFill>
                <a:latin typeface="Cabin"/>
              </a:rPr>
              <a:t>static void main(String </a:t>
            </a:r>
            <a:r>
              <a:rPr lang="en-US" sz="3200" dirty="0" err="1">
                <a:solidFill>
                  <a:srgbClr val="D0DBF0"/>
                </a:solidFill>
                <a:latin typeface="Cabin"/>
              </a:rPr>
              <a:t>args</a:t>
            </a:r>
            <a:r>
              <a:rPr lang="en-US" sz="3200" dirty="0">
                <a:solidFill>
                  <a:srgbClr val="D0DBF0"/>
                </a:solidFill>
                <a:latin typeface="Cabin"/>
              </a:rPr>
              <a:t>[]) </a:t>
            </a:r>
            <a:r>
              <a:rPr lang="en-US" sz="3200" dirty="0" smtClean="0">
                <a:solidFill>
                  <a:srgbClr val="D0DBF0"/>
                </a:solidFill>
                <a:latin typeface="Cabin"/>
              </a:rPr>
              <a:t>{</a:t>
            </a:r>
          </a:p>
          <a:p>
            <a:r>
              <a:rPr lang="en-US" sz="3200" dirty="0">
                <a:solidFill>
                  <a:srgbClr val="D0DBF0"/>
                </a:solidFill>
                <a:latin typeface="Cabin"/>
              </a:rPr>
              <a:t>	</a:t>
            </a:r>
            <a:r>
              <a:rPr lang="en-US" sz="3200" dirty="0" smtClean="0">
                <a:solidFill>
                  <a:srgbClr val="D0DBF0"/>
                </a:solidFill>
                <a:latin typeface="Cabin"/>
              </a:rPr>
              <a:t>		long </a:t>
            </a:r>
            <a:r>
              <a:rPr lang="en-US" sz="3200" dirty="0">
                <a:solidFill>
                  <a:srgbClr val="D0DBF0"/>
                </a:solidFill>
                <a:latin typeface="Cabin"/>
              </a:rPr>
              <a:t>L, double D; </a:t>
            </a:r>
            <a:endParaRPr lang="en-US" sz="3200" dirty="0" smtClean="0">
              <a:solidFill>
                <a:srgbClr val="D0DBF0"/>
              </a:solidFill>
              <a:latin typeface="Cabin"/>
            </a:endParaRPr>
          </a:p>
          <a:p>
            <a:r>
              <a:rPr lang="en-US" sz="3200" dirty="0">
                <a:solidFill>
                  <a:srgbClr val="D0DBF0"/>
                </a:solidFill>
                <a:latin typeface="Cabin"/>
              </a:rPr>
              <a:t>	</a:t>
            </a:r>
            <a:r>
              <a:rPr lang="en-US" sz="3200" dirty="0" smtClean="0">
                <a:solidFill>
                  <a:srgbClr val="D0DBF0"/>
                </a:solidFill>
                <a:latin typeface="Cabin"/>
              </a:rPr>
              <a:t>		L=123456L</a:t>
            </a:r>
            <a:r>
              <a:rPr lang="en-US" sz="3200" dirty="0">
                <a:solidFill>
                  <a:srgbClr val="D0DBF0"/>
                </a:solidFill>
                <a:latin typeface="Cabin"/>
              </a:rPr>
              <a:t>; </a:t>
            </a:r>
            <a:endParaRPr lang="en-US" sz="3200" dirty="0" smtClean="0">
              <a:solidFill>
                <a:srgbClr val="D0DBF0"/>
              </a:solidFill>
              <a:latin typeface="Cabin"/>
            </a:endParaRPr>
          </a:p>
          <a:p>
            <a:r>
              <a:rPr lang="en-US" sz="3200" dirty="0">
                <a:solidFill>
                  <a:srgbClr val="D0DBF0"/>
                </a:solidFill>
                <a:latin typeface="Cabin"/>
              </a:rPr>
              <a:t>	</a:t>
            </a:r>
            <a:r>
              <a:rPr lang="en-US" sz="3200" dirty="0" smtClean="0">
                <a:solidFill>
                  <a:srgbClr val="D0DBF0"/>
                </a:solidFill>
                <a:latin typeface="Cabin"/>
              </a:rPr>
              <a:t>		D=L</a:t>
            </a:r>
            <a:r>
              <a:rPr lang="en-US" sz="3200" dirty="0">
                <a:solidFill>
                  <a:srgbClr val="D0DBF0"/>
                </a:solidFill>
                <a:latin typeface="Cabin"/>
              </a:rPr>
              <a:t>; // Automatic conversion from long to double; </a:t>
            </a:r>
            <a:r>
              <a:rPr lang="en-US" sz="3200" dirty="0" smtClean="0">
                <a:solidFill>
                  <a:srgbClr val="D0DBF0"/>
                </a:solidFill>
                <a:latin typeface="Cabin"/>
              </a:rPr>
              <a:t>						D=123456.0</a:t>
            </a:r>
            <a:r>
              <a:rPr lang="en-US" sz="3200" dirty="0">
                <a:solidFill>
                  <a:srgbClr val="D0DBF0"/>
                </a:solidFill>
                <a:latin typeface="Cabin"/>
              </a:rPr>
              <a:t>; </a:t>
            </a:r>
            <a:endParaRPr lang="en-US" sz="3200" dirty="0" smtClean="0">
              <a:solidFill>
                <a:srgbClr val="D0DBF0"/>
              </a:solidFill>
              <a:latin typeface="Cabin"/>
            </a:endParaRPr>
          </a:p>
          <a:p>
            <a:r>
              <a:rPr lang="en-US" sz="3200" dirty="0">
                <a:solidFill>
                  <a:srgbClr val="D0DBF0"/>
                </a:solidFill>
                <a:latin typeface="Cabin"/>
              </a:rPr>
              <a:t>	</a:t>
            </a:r>
            <a:r>
              <a:rPr lang="en-US" sz="3200" dirty="0" smtClean="0">
                <a:solidFill>
                  <a:srgbClr val="D0DBF0"/>
                </a:solidFill>
                <a:latin typeface="Cabin"/>
              </a:rPr>
              <a:t>		L=D</a:t>
            </a:r>
            <a:r>
              <a:rPr lang="en-US" sz="3200" dirty="0">
                <a:solidFill>
                  <a:srgbClr val="D0DBF0"/>
                </a:solidFill>
                <a:latin typeface="Cabin"/>
              </a:rPr>
              <a:t>; //Illegal. No automatic type conversion from double to long </a:t>
            </a:r>
            <a:r>
              <a:rPr lang="en-US" sz="3200" dirty="0" smtClean="0">
                <a:solidFill>
                  <a:srgbClr val="D0DBF0"/>
                </a:solidFill>
                <a:latin typeface="Cabin"/>
              </a:rPr>
              <a:t>		} </a:t>
            </a:r>
          </a:p>
          <a:p>
            <a:r>
              <a:rPr lang="en-US" sz="3200" dirty="0">
                <a:solidFill>
                  <a:srgbClr val="D0DBF0"/>
                </a:solidFill>
                <a:latin typeface="Cabin"/>
              </a:rPr>
              <a:t>	</a:t>
            </a:r>
            <a:r>
              <a:rPr lang="en-US" sz="3200" dirty="0" smtClean="0">
                <a:solidFill>
                  <a:srgbClr val="D0DBF0"/>
                </a:solidFill>
                <a:latin typeface="Cabin"/>
              </a:rPr>
              <a:t>} </a:t>
            </a:r>
            <a:endParaRPr lang="en-US" sz="2900" b="1" dirty="0">
              <a:solidFill>
                <a:srgbClr val="D0DBF0"/>
              </a:solidFill>
              <a:latin typeface="Cabin"/>
            </a:endParaRPr>
          </a:p>
        </p:txBody>
      </p:sp>
    </p:spTree>
    <p:extLst>
      <p:ext uri="{BB962C8B-B14F-4D97-AF65-F5344CB8AC3E}">
        <p14:creationId xmlns:p14="http://schemas.microsoft.com/office/powerpoint/2010/main" val="35040624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4" name="Text 1"/>
          <p:cNvSpPr/>
          <p:nvPr/>
        </p:nvSpPr>
        <p:spPr>
          <a:xfrm>
            <a:off x="1070043" y="780998"/>
            <a:ext cx="8450342" cy="694373"/>
          </a:xfrm>
          <a:prstGeom prst="rect">
            <a:avLst/>
          </a:prstGeom>
          <a:noFill/>
          <a:ln/>
        </p:spPr>
        <p:txBody>
          <a:bodyPr wrap="none" rtlCol="0" anchor="t"/>
          <a:lstStyle/>
          <a:p>
            <a:pPr marL="0" indent="0">
              <a:lnSpc>
                <a:spcPts val="5468"/>
              </a:lnSpc>
              <a:buNone/>
            </a:pPr>
            <a:r>
              <a:rPr lang="en-US" sz="4374" dirty="0" smtClean="0">
                <a:solidFill>
                  <a:srgbClr val="FFFFFF"/>
                </a:solidFill>
                <a:latin typeface="Unbounded" pitchFamily="34" charset="0"/>
                <a:ea typeface="Unbounded" pitchFamily="34" charset="-122"/>
                <a:cs typeface="Unbounded" pitchFamily="34" charset="-120"/>
              </a:rPr>
              <a:t>Casting in Compatible Types</a:t>
            </a:r>
            <a:endParaRPr lang="en-US" sz="4374" dirty="0"/>
          </a:p>
        </p:txBody>
      </p:sp>
      <p:sp>
        <p:nvSpPr>
          <p:cNvPr id="17" name="Text 13"/>
          <p:cNvSpPr/>
          <p:nvPr/>
        </p:nvSpPr>
        <p:spPr>
          <a:xfrm>
            <a:off x="1001949" y="1784410"/>
            <a:ext cx="13394987" cy="1066205"/>
          </a:xfrm>
          <a:prstGeom prst="rect">
            <a:avLst/>
          </a:prstGeom>
          <a:noFill/>
          <a:ln/>
        </p:spPr>
        <p:txBody>
          <a:bodyPr wrap="square" rtlCol="0" anchor="t"/>
          <a:lstStyle/>
          <a:p>
            <a:pPr>
              <a:lnSpc>
                <a:spcPct val="150000"/>
              </a:lnSpc>
            </a:pPr>
            <a:r>
              <a:rPr lang="en-US" sz="3200" dirty="0">
                <a:solidFill>
                  <a:srgbClr val="D0DBF0"/>
                </a:solidFill>
                <a:latin typeface="Cabin"/>
              </a:rPr>
              <a:t>A cast is an instruction to the compiler to convert one type into another. It has the following form: (target-type) expression; Here, target-type specifies the desired type to convert the specified expression to</a:t>
            </a:r>
            <a:r>
              <a:rPr lang="en-US" sz="3200" dirty="0" smtClean="0">
                <a:solidFill>
                  <a:srgbClr val="D0DBF0"/>
                </a:solidFill>
                <a:latin typeface="Cabin"/>
              </a:rPr>
              <a:t>.</a:t>
            </a:r>
          </a:p>
          <a:p>
            <a:pPr>
              <a:lnSpc>
                <a:spcPct val="150000"/>
              </a:lnSpc>
            </a:pPr>
            <a:endParaRPr lang="en-US" sz="2900" b="1" dirty="0">
              <a:solidFill>
                <a:srgbClr val="D0DBF0"/>
              </a:solidFill>
              <a:latin typeface="Cabin"/>
            </a:endParaRPr>
          </a:p>
        </p:txBody>
      </p:sp>
    </p:spTree>
    <p:extLst>
      <p:ext uri="{BB962C8B-B14F-4D97-AF65-F5344CB8AC3E}">
        <p14:creationId xmlns:p14="http://schemas.microsoft.com/office/powerpoint/2010/main" val="12850485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4" name="Text 1"/>
          <p:cNvSpPr/>
          <p:nvPr/>
        </p:nvSpPr>
        <p:spPr>
          <a:xfrm>
            <a:off x="1001949" y="294615"/>
            <a:ext cx="8450342" cy="694373"/>
          </a:xfrm>
          <a:prstGeom prst="rect">
            <a:avLst/>
          </a:prstGeom>
          <a:noFill/>
          <a:ln/>
        </p:spPr>
        <p:txBody>
          <a:bodyPr wrap="none" rtlCol="0" anchor="t"/>
          <a:lstStyle/>
          <a:p>
            <a:pPr marL="0" indent="0">
              <a:lnSpc>
                <a:spcPts val="5468"/>
              </a:lnSpc>
              <a:buNone/>
            </a:pPr>
            <a:r>
              <a:rPr lang="en-US" sz="4374" dirty="0" smtClean="0">
                <a:solidFill>
                  <a:srgbClr val="FFFFFF"/>
                </a:solidFill>
                <a:latin typeface="Unbounded" pitchFamily="34" charset="0"/>
                <a:ea typeface="Unbounded" pitchFamily="34" charset="-122"/>
                <a:cs typeface="Unbounded" pitchFamily="34" charset="-120"/>
              </a:rPr>
              <a:t>Casting in Compatible Types</a:t>
            </a:r>
            <a:endParaRPr lang="en-US" sz="4374" dirty="0"/>
          </a:p>
        </p:txBody>
      </p:sp>
      <p:sp>
        <p:nvSpPr>
          <p:cNvPr id="17" name="Text 13"/>
          <p:cNvSpPr/>
          <p:nvPr/>
        </p:nvSpPr>
        <p:spPr>
          <a:xfrm>
            <a:off x="836580" y="1392070"/>
            <a:ext cx="14280204" cy="1066205"/>
          </a:xfrm>
          <a:prstGeom prst="rect">
            <a:avLst/>
          </a:prstGeom>
          <a:noFill/>
          <a:ln/>
        </p:spPr>
        <p:txBody>
          <a:bodyPr wrap="square" rtlCol="0" anchor="t"/>
          <a:lstStyle/>
          <a:p>
            <a:pPr>
              <a:lnSpc>
                <a:spcPct val="150000"/>
              </a:lnSpc>
            </a:pPr>
            <a:r>
              <a:rPr lang="en-US" sz="3200" dirty="0" smtClean="0">
                <a:solidFill>
                  <a:srgbClr val="D0DBF0"/>
                </a:solidFill>
                <a:latin typeface="Cabin"/>
              </a:rPr>
              <a:t>Example:</a:t>
            </a:r>
          </a:p>
          <a:p>
            <a:r>
              <a:rPr lang="en-US" sz="3200" dirty="0">
                <a:solidFill>
                  <a:srgbClr val="D0DBF0"/>
                </a:solidFill>
                <a:latin typeface="Cabin"/>
              </a:rPr>
              <a:t>	</a:t>
            </a:r>
            <a:r>
              <a:rPr lang="en-US" sz="3200" dirty="0" smtClean="0">
                <a:solidFill>
                  <a:srgbClr val="D0DBF0"/>
                </a:solidFill>
                <a:latin typeface="Cabin"/>
              </a:rPr>
              <a:t>public </a:t>
            </a:r>
            <a:r>
              <a:rPr lang="en-US" sz="3200" dirty="0">
                <a:solidFill>
                  <a:srgbClr val="D0DBF0"/>
                </a:solidFill>
                <a:latin typeface="Cabin"/>
              </a:rPr>
              <a:t>class </a:t>
            </a:r>
            <a:r>
              <a:rPr lang="en-US" sz="3200" dirty="0" err="1">
                <a:solidFill>
                  <a:srgbClr val="D0DBF0"/>
                </a:solidFill>
                <a:latin typeface="Cabin"/>
              </a:rPr>
              <a:t>ExplicitConversionExample</a:t>
            </a:r>
            <a:r>
              <a:rPr lang="en-US" sz="3200" dirty="0">
                <a:solidFill>
                  <a:srgbClr val="D0DBF0"/>
                </a:solidFill>
                <a:latin typeface="Cabin"/>
              </a:rPr>
              <a:t> {    </a:t>
            </a:r>
            <a:endParaRPr lang="en-US" sz="3200" dirty="0" smtClean="0">
              <a:solidFill>
                <a:srgbClr val="D0DBF0"/>
              </a:solidFill>
              <a:latin typeface="Cabin"/>
            </a:endParaRPr>
          </a:p>
          <a:p>
            <a:r>
              <a:rPr lang="en-US" sz="3200" dirty="0">
                <a:solidFill>
                  <a:srgbClr val="D0DBF0"/>
                </a:solidFill>
                <a:latin typeface="Cabin"/>
              </a:rPr>
              <a:t>	</a:t>
            </a:r>
            <a:r>
              <a:rPr lang="en-US" sz="3200" dirty="0" smtClean="0">
                <a:solidFill>
                  <a:srgbClr val="D0DBF0"/>
                </a:solidFill>
                <a:latin typeface="Cabin"/>
              </a:rPr>
              <a:t>	public </a:t>
            </a:r>
            <a:r>
              <a:rPr lang="en-US" sz="3200" dirty="0">
                <a:solidFill>
                  <a:srgbClr val="D0DBF0"/>
                </a:solidFill>
                <a:latin typeface="Cabin"/>
              </a:rPr>
              <a:t>static void main(String[] </a:t>
            </a:r>
            <a:r>
              <a:rPr lang="en-US" sz="3200" dirty="0" err="1">
                <a:solidFill>
                  <a:srgbClr val="D0DBF0"/>
                </a:solidFill>
                <a:latin typeface="Cabin"/>
              </a:rPr>
              <a:t>args</a:t>
            </a:r>
            <a:r>
              <a:rPr lang="en-US" sz="3200" dirty="0">
                <a:solidFill>
                  <a:srgbClr val="D0DBF0"/>
                </a:solidFill>
                <a:latin typeface="Cabin"/>
              </a:rPr>
              <a:t>) {        </a:t>
            </a:r>
            <a:endParaRPr lang="en-US" sz="3200" dirty="0" smtClean="0">
              <a:solidFill>
                <a:srgbClr val="D0DBF0"/>
              </a:solidFill>
              <a:latin typeface="Cabin"/>
            </a:endParaRPr>
          </a:p>
          <a:p>
            <a:r>
              <a:rPr lang="en-US" sz="3200" dirty="0">
                <a:solidFill>
                  <a:srgbClr val="D0DBF0"/>
                </a:solidFill>
                <a:latin typeface="Cabin"/>
              </a:rPr>
              <a:t>	</a:t>
            </a:r>
            <a:r>
              <a:rPr lang="en-US" sz="3200" dirty="0" smtClean="0">
                <a:solidFill>
                  <a:srgbClr val="D0DBF0"/>
                </a:solidFill>
                <a:latin typeface="Cabin"/>
              </a:rPr>
              <a:t>		double </a:t>
            </a:r>
            <a:r>
              <a:rPr lang="en-US" sz="3200" dirty="0" err="1">
                <a:solidFill>
                  <a:srgbClr val="D0DBF0"/>
                </a:solidFill>
                <a:latin typeface="Cabin"/>
              </a:rPr>
              <a:t>doubleValue</a:t>
            </a:r>
            <a:r>
              <a:rPr lang="en-US" sz="3200" dirty="0">
                <a:solidFill>
                  <a:srgbClr val="D0DBF0"/>
                </a:solidFill>
                <a:latin typeface="Cabin"/>
              </a:rPr>
              <a:t> = 10.5;        </a:t>
            </a:r>
            <a:endParaRPr lang="en-US" sz="3200" dirty="0" smtClean="0">
              <a:solidFill>
                <a:srgbClr val="D0DBF0"/>
              </a:solidFill>
              <a:latin typeface="Cabin"/>
            </a:endParaRPr>
          </a:p>
          <a:p>
            <a:r>
              <a:rPr lang="en-US" sz="3200" dirty="0">
                <a:solidFill>
                  <a:srgbClr val="D0DBF0"/>
                </a:solidFill>
                <a:latin typeface="Cabin"/>
              </a:rPr>
              <a:t>	</a:t>
            </a:r>
            <a:r>
              <a:rPr lang="en-US" sz="3200" dirty="0" smtClean="0">
                <a:solidFill>
                  <a:srgbClr val="D0DBF0"/>
                </a:solidFill>
                <a:latin typeface="Cabin"/>
              </a:rPr>
              <a:t>		</a:t>
            </a:r>
            <a:r>
              <a:rPr lang="en-US" sz="3200" dirty="0" err="1" smtClean="0">
                <a:solidFill>
                  <a:srgbClr val="D0DBF0"/>
                </a:solidFill>
                <a:latin typeface="Cabin"/>
              </a:rPr>
              <a:t>int</a:t>
            </a:r>
            <a:r>
              <a:rPr lang="en-US" sz="3200" dirty="0" smtClean="0">
                <a:solidFill>
                  <a:srgbClr val="D0DBF0"/>
                </a:solidFill>
                <a:latin typeface="Cabin"/>
              </a:rPr>
              <a:t> </a:t>
            </a:r>
            <a:r>
              <a:rPr lang="en-US" sz="3200" dirty="0" err="1">
                <a:solidFill>
                  <a:srgbClr val="D0DBF0"/>
                </a:solidFill>
                <a:latin typeface="Cabin"/>
              </a:rPr>
              <a:t>intValue</a:t>
            </a:r>
            <a:r>
              <a:rPr lang="en-US" sz="3200" dirty="0">
                <a:solidFill>
                  <a:srgbClr val="D0DBF0"/>
                </a:solidFill>
                <a:latin typeface="Cabin"/>
              </a:rPr>
              <a:t>;        </a:t>
            </a:r>
            <a:endParaRPr lang="en-US" sz="3200" dirty="0" smtClean="0">
              <a:solidFill>
                <a:srgbClr val="D0DBF0"/>
              </a:solidFill>
              <a:latin typeface="Cabin"/>
            </a:endParaRPr>
          </a:p>
          <a:p>
            <a:r>
              <a:rPr lang="en-US" sz="3200" dirty="0">
                <a:solidFill>
                  <a:srgbClr val="D0DBF0"/>
                </a:solidFill>
                <a:latin typeface="Cabin"/>
              </a:rPr>
              <a:t>	</a:t>
            </a:r>
            <a:r>
              <a:rPr lang="en-US" sz="3200" dirty="0" smtClean="0">
                <a:solidFill>
                  <a:srgbClr val="D0DBF0"/>
                </a:solidFill>
                <a:latin typeface="Cabin"/>
              </a:rPr>
              <a:t>		// </a:t>
            </a:r>
            <a:r>
              <a:rPr lang="en-US" sz="3200" dirty="0">
                <a:solidFill>
                  <a:srgbClr val="D0DBF0"/>
                </a:solidFill>
                <a:latin typeface="Cabin"/>
              </a:rPr>
              <a:t>Explicit conversion from double to </a:t>
            </a:r>
            <a:r>
              <a:rPr lang="en-US" sz="3200" dirty="0" err="1">
                <a:solidFill>
                  <a:srgbClr val="D0DBF0"/>
                </a:solidFill>
                <a:latin typeface="Cabin"/>
              </a:rPr>
              <a:t>int</a:t>
            </a:r>
            <a:r>
              <a:rPr lang="en-US" sz="3200" dirty="0">
                <a:solidFill>
                  <a:srgbClr val="D0DBF0"/>
                </a:solidFill>
                <a:latin typeface="Cabin"/>
              </a:rPr>
              <a:t>        </a:t>
            </a:r>
            <a:endParaRPr lang="en-US" sz="3200" dirty="0" smtClean="0">
              <a:solidFill>
                <a:srgbClr val="D0DBF0"/>
              </a:solidFill>
              <a:latin typeface="Cabin"/>
            </a:endParaRPr>
          </a:p>
          <a:p>
            <a:r>
              <a:rPr lang="en-US" sz="3200" dirty="0">
                <a:solidFill>
                  <a:srgbClr val="D0DBF0"/>
                </a:solidFill>
                <a:latin typeface="Cabin"/>
              </a:rPr>
              <a:t>	</a:t>
            </a:r>
            <a:r>
              <a:rPr lang="en-US" sz="3200" dirty="0" smtClean="0">
                <a:solidFill>
                  <a:srgbClr val="D0DBF0"/>
                </a:solidFill>
                <a:latin typeface="Cabin"/>
              </a:rPr>
              <a:t>		// </a:t>
            </a:r>
            <a:r>
              <a:rPr lang="en-US" sz="3200" dirty="0">
                <a:solidFill>
                  <a:srgbClr val="D0DBF0"/>
                </a:solidFill>
                <a:latin typeface="Cabin"/>
              </a:rPr>
              <a:t>We are intentionally losing the fractional part        </a:t>
            </a:r>
            <a:endParaRPr lang="en-US" sz="3200" dirty="0" smtClean="0">
              <a:solidFill>
                <a:srgbClr val="D0DBF0"/>
              </a:solidFill>
              <a:latin typeface="Cabin"/>
            </a:endParaRPr>
          </a:p>
          <a:p>
            <a:r>
              <a:rPr lang="en-US" sz="3200" dirty="0">
                <a:solidFill>
                  <a:srgbClr val="D0DBF0"/>
                </a:solidFill>
                <a:latin typeface="Cabin"/>
              </a:rPr>
              <a:t>	</a:t>
            </a:r>
            <a:r>
              <a:rPr lang="en-US" sz="3200" dirty="0" smtClean="0">
                <a:solidFill>
                  <a:srgbClr val="D0DBF0"/>
                </a:solidFill>
                <a:latin typeface="Cabin"/>
              </a:rPr>
              <a:t>		</a:t>
            </a:r>
            <a:r>
              <a:rPr lang="en-US" sz="3200" dirty="0" err="1" smtClean="0">
                <a:solidFill>
                  <a:srgbClr val="D0DBF0"/>
                </a:solidFill>
                <a:latin typeface="Cabin"/>
              </a:rPr>
              <a:t>intValue</a:t>
            </a:r>
            <a:r>
              <a:rPr lang="en-US" sz="3200" dirty="0" smtClean="0">
                <a:solidFill>
                  <a:srgbClr val="D0DBF0"/>
                </a:solidFill>
                <a:latin typeface="Cabin"/>
              </a:rPr>
              <a:t> </a:t>
            </a:r>
            <a:r>
              <a:rPr lang="en-US" sz="3200" dirty="0">
                <a:solidFill>
                  <a:srgbClr val="D0DBF0"/>
                </a:solidFill>
                <a:latin typeface="Cabin"/>
              </a:rPr>
              <a:t>= (</a:t>
            </a:r>
            <a:r>
              <a:rPr lang="en-US" sz="3200" dirty="0" err="1">
                <a:solidFill>
                  <a:srgbClr val="D0DBF0"/>
                </a:solidFill>
                <a:latin typeface="Cabin"/>
              </a:rPr>
              <a:t>int</a:t>
            </a:r>
            <a:r>
              <a:rPr lang="en-US" sz="3200" dirty="0">
                <a:solidFill>
                  <a:srgbClr val="D0DBF0"/>
                </a:solidFill>
                <a:latin typeface="Cabin"/>
              </a:rPr>
              <a:t>) </a:t>
            </a:r>
            <a:r>
              <a:rPr lang="en-US" sz="3200" dirty="0" err="1">
                <a:solidFill>
                  <a:srgbClr val="D0DBF0"/>
                </a:solidFill>
                <a:latin typeface="Cabin"/>
              </a:rPr>
              <a:t>doubleValue</a:t>
            </a:r>
            <a:r>
              <a:rPr lang="en-US" sz="3200" dirty="0">
                <a:solidFill>
                  <a:srgbClr val="D0DBF0"/>
                </a:solidFill>
                <a:latin typeface="Cabin"/>
              </a:rPr>
              <a:t>;        </a:t>
            </a:r>
            <a:endParaRPr lang="en-US" sz="3200" dirty="0" smtClean="0">
              <a:solidFill>
                <a:srgbClr val="D0DBF0"/>
              </a:solidFill>
              <a:latin typeface="Cabin"/>
            </a:endParaRPr>
          </a:p>
          <a:p>
            <a:r>
              <a:rPr lang="en-US" sz="3200" dirty="0">
                <a:solidFill>
                  <a:srgbClr val="D0DBF0"/>
                </a:solidFill>
                <a:latin typeface="Cabin"/>
              </a:rPr>
              <a:t>	</a:t>
            </a:r>
            <a:r>
              <a:rPr lang="en-US" sz="3200" dirty="0" smtClean="0">
                <a:solidFill>
                  <a:srgbClr val="D0DBF0"/>
                </a:solidFill>
                <a:latin typeface="Cabin"/>
              </a:rPr>
              <a:t>		</a:t>
            </a:r>
            <a:r>
              <a:rPr lang="en-US" sz="3200" dirty="0" err="1" smtClean="0">
                <a:solidFill>
                  <a:srgbClr val="D0DBF0"/>
                </a:solidFill>
                <a:latin typeface="Cabin"/>
              </a:rPr>
              <a:t>System.out.println</a:t>
            </a:r>
            <a:r>
              <a:rPr lang="en-US" sz="3200" dirty="0">
                <a:solidFill>
                  <a:srgbClr val="D0DBF0"/>
                </a:solidFill>
                <a:latin typeface="Cabin"/>
              </a:rPr>
              <a:t>("Double Value: " + </a:t>
            </a:r>
            <a:r>
              <a:rPr lang="en-US" sz="3200" dirty="0" err="1">
                <a:solidFill>
                  <a:srgbClr val="D0DBF0"/>
                </a:solidFill>
                <a:latin typeface="Cabin"/>
              </a:rPr>
              <a:t>doubleValue</a:t>
            </a:r>
            <a:r>
              <a:rPr lang="en-US" sz="3200" dirty="0">
                <a:solidFill>
                  <a:srgbClr val="D0DBF0"/>
                </a:solidFill>
                <a:latin typeface="Cabin"/>
              </a:rPr>
              <a:t>);        </a:t>
            </a:r>
            <a:r>
              <a:rPr lang="en-US" sz="3200" dirty="0" smtClean="0">
                <a:solidFill>
                  <a:srgbClr val="D0DBF0"/>
                </a:solidFill>
                <a:latin typeface="Cabin"/>
              </a:rPr>
              <a:t>				</a:t>
            </a:r>
            <a:r>
              <a:rPr lang="en-US" sz="3200" dirty="0" err="1" smtClean="0">
                <a:solidFill>
                  <a:srgbClr val="D0DBF0"/>
                </a:solidFill>
                <a:latin typeface="Cabin"/>
              </a:rPr>
              <a:t>System.out.println</a:t>
            </a:r>
            <a:r>
              <a:rPr lang="en-US" sz="3200" dirty="0">
                <a:solidFill>
                  <a:srgbClr val="D0DBF0"/>
                </a:solidFill>
                <a:latin typeface="Cabin"/>
              </a:rPr>
              <a:t>("</a:t>
            </a:r>
            <a:r>
              <a:rPr lang="en-US" sz="3200" dirty="0" err="1">
                <a:solidFill>
                  <a:srgbClr val="D0DBF0"/>
                </a:solidFill>
                <a:latin typeface="Cabin"/>
              </a:rPr>
              <a:t>Int</a:t>
            </a:r>
            <a:r>
              <a:rPr lang="en-US" sz="3200" dirty="0">
                <a:solidFill>
                  <a:srgbClr val="D0DBF0"/>
                </a:solidFill>
                <a:latin typeface="Cabin"/>
              </a:rPr>
              <a:t> Value: " + </a:t>
            </a:r>
            <a:r>
              <a:rPr lang="en-US" sz="3200" dirty="0" err="1">
                <a:solidFill>
                  <a:srgbClr val="D0DBF0"/>
                </a:solidFill>
                <a:latin typeface="Cabin"/>
              </a:rPr>
              <a:t>intValue</a:t>
            </a:r>
            <a:r>
              <a:rPr lang="en-US" sz="3200" dirty="0">
                <a:solidFill>
                  <a:srgbClr val="D0DBF0"/>
                </a:solidFill>
                <a:latin typeface="Cabin"/>
              </a:rPr>
              <a:t>);    </a:t>
            </a:r>
            <a:endParaRPr lang="en-US" sz="3200" dirty="0" smtClean="0">
              <a:solidFill>
                <a:srgbClr val="D0DBF0"/>
              </a:solidFill>
              <a:latin typeface="Cabin"/>
            </a:endParaRPr>
          </a:p>
          <a:p>
            <a:r>
              <a:rPr lang="en-US" sz="3200" dirty="0">
                <a:solidFill>
                  <a:srgbClr val="D0DBF0"/>
                </a:solidFill>
                <a:latin typeface="Cabin"/>
              </a:rPr>
              <a:t>	</a:t>
            </a:r>
            <a:r>
              <a:rPr lang="en-US" sz="3200" dirty="0" smtClean="0">
                <a:solidFill>
                  <a:srgbClr val="D0DBF0"/>
                </a:solidFill>
                <a:latin typeface="Cabin"/>
              </a:rPr>
              <a:t>	}</a:t>
            </a:r>
          </a:p>
          <a:p>
            <a:r>
              <a:rPr lang="en-US" sz="3200" dirty="0">
                <a:solidFill>
                  <a:srgbClr val="D0DBF0"/>
                </a:solidFill>
                <a:latin typeface="Cabin"/>
              </a:rPr>
              <a:t>	</a:t>
            </a:r>
            <a:r>
              <a:rPr lang="en-US" sz="3200" dirty="0" smtClean="0">
                <a:solidFill>
                  <a:srgbClr val="D0DBF0"/>
                </a:solidFill>
                <a:latin typeface="Cabin"/>
              </a:rPr>
              <a:t>}</a:t>
            </a:r>
            <a:endParaRPr lang="en-US" sz="2900" b="1" dirty="0">
              <a:solidFill>
                <a:srgbClr val="D0DBF0"/>
              </a:solidFill>
              <a:latin typeface="Cabin"/>
            </a:endParaRPr>
          </a:p>
        </p:txBody>
      </p:sp>
    </p:spTree>
    <p:extLst>
      <p:ext uri="{BB962C8B-B14F-4D97-AF65-F5344CB8AC3E}">
        <p14:creationId xmlns:p14="http://schemas.microsoft.com/office/powerpoint/2010/main" val="1294174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14879"/>
            <a:ext cx="14659446" cy="8244479"/>
          </a:xfrm>
          <a:prstGeom prst="rect">
            <a:avLst/>
          </a:prstGeom>
          <a:solidFill>
            <a:srgbClr val="112836"/>
          </a:solidFill>
          <a:ln/>
        </p:spPr>
      </p:sp>
      <p:sp>
        <p:nvSpPr>
          <p:cNvPr id="4" name="Text 1"/>
          <p:cNvSpPr/>
          <p:nvPr/>
        </p:nvSpPr>
        <p:spPr>
          <a:xfrm>
            <a:off x="197232" y="347595"/>
            <a:ext cx="8467119" cy="695628"/>
          </a:xfrm>
          <a:prstGeom prst="rect">
            <a:avLst/>
          </a:prstGeom>
          <a:noFill/>
          <a:ln/>
        </p:spPr>
        <p:txBody>
          <a:bodyPr wrap="none" rtlCol="0" anchor="t"/>
          <a:lstStyle/>
          <a:p>
            <a:pPr marL="0" indent="0">
              <a:lnSpc>
                <a:spcPts val="5468"/>
              </a:lnSpc>
              <a:buNone/>
            </a:pPr>
            <a:r>
              <a:rPr lang="en-US" sz="4374" dirty="0" smtClean="0">
                <a:solidFill>
                  <a:srgbClr val="FFFFFF"/>
                </a:solidFill>
                <a:latin typeface="Unbounded" pitchFamily="34" charset="0"/>
                <a:ea typeface="Unbounded" pitchFamily="34" charset="-122"/>
                <a:cs typeface="Unbounded" pitchFamily="34" charset="-120"/>
              </a:rPr>
              <a:t>Operator </a:t>
            </a:r>
          </a:p>
          <a:p>
            <a:pPr marL="0" indent="0">
              <a:lnSpc>
                <a:spcPts val="5468"/>
              </a:lnSpc>
              <a:buNone/>
            </a:pPr>
            <a:r>
              <a:rPr lang="en-US" sz="4374" dirty="0" smtClean="0">
                <a:solidFill>
                  <a:srgbClr val="FFFFFF"/>
                </a:solidFill>
                <a:latin typeface="Unbounded" pitchFamily="34" charset="0"/>
                <a:ea typeface="Unbounded" pitchFamily="34" charset="-122"/>
                <a:cs typeface="Unbounded" pitchFamily="34" charset="-120"/>
              </a:rPr>
              <a:t>Precedence</a:t>
            </a:r>
            <a:endParaRPr lang="en-US" sz="4374" dirty="0"/>
          </a:p>
        </p:txBody>
      </p:sp>
      <p:graphicFrame>
        <p:nvGraphicFramePr>
          <p:cNvPr id="6" name="Table 5"/>
          <p:cNvGraphicFramePr>
            <a:graphicFrameLocks noGrp="1"/>
          </p:cNvGraphicFramePr>
          <p:nvPr>
            <p:extLst>
              <p:ext uri="{D42A27DB-BD31-4B8C-83A1-F6EECF244321}">
                <p14:modId xmlns:p14="http://schemas.microsoft.com/office/powerpoint/2010/main" val="2956597183"/>
              </p:ext>
            </p:extLst>
          </p:nvPr>
        </p:nvGraphicFramePr>
        <p:xfrm>
          <a:off x="3321998" y="578676"/>
          <a:ext cx="8025319" cy="7315200"/>
        </p:xfrm>
        <a:graphic>
          <a:graphicData uri="http://schemas.openxmlformats.org/drawingml/2006/table">
            <a:tbl>
              <a:tblPr firstRow="1" bandRow="1">
                <a:tableStyleId>{5C22544A-7EE6-4342-B048-85BDC9FD1C3A}</a:tableStyleId>
              </a:tblPr>
              <a:tblGrid>
                <a:gridCol w="8025319"/>
              </a:tblGrid>
              <a:tr h="579120">
                <a:tc>
                  <a:txBody>
                    <a:bodyPr/>
                    <a:lstStyle/>
                    <a:p>
                      <a:pPr algn="ctr"/>
                      <a:r>
                        <a:rPr lang="en-IN" sz="2800" dirty="0" smtClean="0"/>
                        <a:t>++ (Postfix), --(Postfix)</a:t>
                      </a:r>
                      <a:endParaRPr lang="en-IN" sz="2800" dirty="0">
                        <a:latin typeface="Cabin"/>
                      </a:endParaRPr>
                    </a:p>
                  </a:txBody>
                  <a:tcPr anchor="ctr"/>
                </a:tc>
              </a:tr>
              <a:tr h="369355">
                <a:tc>
                  <a:txBody>
                    <a:bodyPr/>
                    <a:lstStyle/>
                    <a:p>
                      <a:pPr algn="ctr"/>
                      <a:r>
                        <a:rPr lang="en-US" sz="2800" dirty="0" smtClean="0"/>
                        <a:t>++ (Prefix) --(Prefix) ~ ! + (Unary) – (Unary) (type-cast)</a:t>
                      </a:r>
                      <a:endParaRPr lang="en-IN" sz="2800" dirty="0">
                        <a:latin typeface="Cabin"/>
                      </a:endParaRPr>
                    </a:p>
                  </a:txBody>
                  <a:tcPr anchor="ctr"/>
                </a:tc>
              </a:tr>
              <a:tr h="369355">
                <a:tc>
                  <a:txBody>
                    <a:bodyPr/>
                    <a:lstStyle/>
                    <a:p>
                      <a:pPr algn="ctr"/>
                      <a:r>
                        <a:rPr lang="en-IN" sz="2800" dirty="0" smtClean="0"/>
                        <a:t>* / %</a:t>
                      </a:r>
                      <a:endParaRPr lang="en-IN" sz="2800" dirty="0">
                        <a:latin typeface="Cabin"/>
                      </a:endParaRPr>
                    </a:p>
                  </a:txBody>
                  <a:tcPr anchor="ctr"/>
                </a:tc>
              </a:tr>
              <a:tr h="369355">
                <a:tc>
                  <a:txBody>
                    <a:bodyPr/>
                    <a:lstStyle/>
                    <a:p>
                      <a:pPr algn="ctr"/>
                      <a:r>
                        <a:rPr lang="en-IN" sz="2800" dirty="0" smtClean="0"/>
                        <a:t>+ - </a:t>
                      </a:r>
                      <a:endParaRPr lang="en-IN" sz="2800" dirty="0">
                        <a:latin typeface="Cabin"/>
                      </a:endParaRPr>
                    </a:p>
                  </a:txBody>
                  <a:tcPr anchor="ctr"/>
                </a:tc>
              </a:tr>
              <a:tr h="369355">
                <a:tc>
                  <a:txBody>
                    <a:bodyPr/>
                    <a:lstStyle/>
                    <a:p>
                      <a:pPr algn="ctr"/>
                      <a:r>
                        <a:rPr lang="en-IN" sz="2800" dirty="0" smtClean="0"/>
                        <a:t>&gt;&gt; &gt;&gt;&gt; &lt;&lt;</a:t>
                      </a:r>
                      <a:endParaRPr lang="en-IN" sz="2800" dirty="0">
                        <a:latin typeface="Cabin"/>
                      </a:endParaRPr>
                    </a:p>
                  </a:txBody>
                  <a:tcPr anchor="ctr"/>
                </a:tc>
              </a:tr>
              <a:tr h="369355">
                <a:tc>
                  <a:txBody>
                    <a:bodyPr/>
                    <a:lstStyle/>
                    <a:p>
                      <a:pPr algn="ctr"/>
                      <a:r>
                        <a:rPr lang="en-IN" sz="2800" dirty="0" smtClean="0"/>
                        <a:t>&gt; &gt; = &lt; &lt;= instance of</a:t>
                      </a:r>
                      <a:endParaRPr lang="en-IN" sz="2800" dirty="0">
                        <a:latin typeface="Cabin"/>
                      </a:endParaRPr>
                    </a:p>
                  </a:txBody>
                  <a:tcPr anchor="ctr"/>
                </a:tc>
              </a:tr>
              <a:tr h="369355">
                <a:tc>
                  <a:txBody>
                    <a:bodyPr/>
                    <a:lstStyle/>
                    <a:p>
                      <a:pPr algn="ctr"/>
                      <a:r>
                        <a:rPr lang="en-IN" sz="2800" dirty="0" smtClean="0"/>
                        <a:t>== !=</a:t>
                      </a:r>
                      <a:endParaRPr lang="en-IN" sz="2800" dirty="0">
                        <a:latin typeface="Cabin"/>
                      </a:endParaRPr>
                    </a:p>
                  </a:txBody>
                  <a:tcPr anchor="ctr"/>
                </a:tc>
              </a:tr>
              <a:tr h="369355">
                <a:tc>
                  <a:txBody>
                    <a:bodyPr/>
                    <a:lstStyle/>
                    <a:p>
                      <a:pPr algn="ctr"/>
                      <a:r>
                        <a:rPr lang="en-IN" sz="2800" dirty="0" smtClean="0"/>
                        <a:t>&amp;</a:t>
                      </a:r>
                      <a:endParaRPr lang="en-IN" sz="2800" dirty="0">
                        <a:latin typeface="Cabin"/>
                      </a:endParaRPr>
                    </a:p>
                  </a:txBody>
                  <a:tcPr anchor="ctr"/>
                </a:tc>
              </a:tr>
              <a:tr h="369355">
                <a:tc>
                  <a:txBody>
                    <a:bodyPr/>
                    <a:lstStyle/>
                    <a:p>
                      <a:pPr algn="ctr"/>
                      <a:r>
                        <a:rPr lang="en-IN" sz="2800" dirty="0" smtClean="0"/>
                        <a:t>^</a:t>
                      </a:r>
                      <a:endParaRPr lang="en-IN" sz="2800" dirty="0">
                        <a:latin typeface="Cabin"/>
                      </a:endParaRPr>
                    </a:p>
                  </a:txBody>
                  <a:tcPr anchor="ctr"/>
                </a:tc>
              </a:tr>
              <a:tr h="369355">
                <a:tc>
                  <a:txBody>
                    <a:bodyPr/>
                    <a:lstStyle/>
                    <a:p>
                      <a:pPr algn="ctr"/>
                      <a:r>
                        <a:rPr lang="en-IN" sz="2800" dirty="0" smtClean="0"/>
                        <a:t>|</a:t>
                      </a:r>
                      <a:endParaRPr lang="en-IN" sz="2800" dirty="0">
                        <a:latin typeface="Cabin"/>
                      </a:endParaRPr>
                    </a:p>
                  </a:txBody>
                  <a:tcPr anchor="ctr"/>
                </a:tc>
              </a:tr>
              <a:tr h="369355">
                <a:tc>
                  <a:txBody>
                    <a:bodyPr/>
                    <a:lstStyle/>
                    <a:p>
                      <a:pPr algn="ctr"/>
                      <a:r>
                        <a:rPr lang="en-IN" sz="2800" dirty="0" smtClean="0"/>
                        <a:t>&amp;&amp;</a:t>
                      </a:r>
                      <a:endParaRPr lang="en-IN" sz="2800" dirty="0">
                        <a:latin typeface="Cabin"/>
                      </a:endParaRPr>
                    </a:p>
                  </a:txBody>
                  <a:tcPr anchor="ctr"/>
                </a:tc>
              </a:tr>
              <a:tr h="369355">
                <a:tc>
                  <a:txBody>
                    <a:bodyPr/>
                    <a:lstStyle/>
                    <a:p>
                      <a:pPr algn="ctr"/>
                      <a:r>
                        <a:rPr lang="en-IN" sz="2800" dirty="0" smtClean="0"/>
                        <a:t>|| </a:t>
                      </a:r>
                      <a:endParaRPr lang="en-IN" sz="2800" dirty="0">
                        <a:latin typeface="Cabin"/>
                      </a:endParaRPr>
                    </a:p>
                  </a:txBody>
                  <a:tcPr anchor="ctr"/>
                </a:tc>
              </a:tr>
              <a:tr h="369355">
                <a:tc>
                  <a:txBody>
                    <a:bodyPr/>
                    <a:lstStyle/>
                    <a:p>
                      <a:pPr algn="ctr"/>
                      <a:r>
                        <a:rPr lang="en-IN" sz="2800" dirty="0" smtClean="0"/>
                        <a:t>?:</a:t>
                      </a:r>
                      <a:endParaRPr lang="en-IN" sz="2800" dirty="0">
                        <a:latin typeface="Cabin"/>
                      </a:endParaRPr>
                    </a:p>
                  </a:txBody>
                  <a:tcPr anchor="ctr"/>
                </a:tc>
              </a:tr>
              <a:tr h="369355">
                <a:tc>
                  <a:txBody>
                    <a:bodyPr/>
                    <a:lstStyle/>
                    <a:p>
                      <a:pPr algn="ctr"/>
                      <a:r>
                        <a:rPr lang="en-IN" sz="2800" dirty="0" smtClean="0"/>
                        <a:t>= += -= *= /= %= &amp;= |=</a:t>
                      </a:r>
                      <a:endParaRPr lang="en-IN" sz="2800" dirty="0">
                        <a:latin typeface="Cabin"/>
                      </a:endParaRPr>
                    </a:p>
                  </a:txBody>
                  <a:tcPr anchor="ctr"/>
                </a:tc>
              </a:tr>
            </a:tbl>
          </a:graphicData>
        </a:graphic>
      </p:graphicFrame>
      <p:sp>
        <p:nvSpPr>
          <p:cNvPr id="12" name="Up Arrow 11"/>
          <p:cNvSpPr/>
          <p:nvPr/>
        </p:nvSpPr>
        <p:spPr>
          <a:xfrm>
            <a:off x="11599428" y="578676"/>
            <a:ext cx="379378" cy="7315200"/>
          </a:xfrm>
          <a:prstGeom prst="up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14" name="Text 13"/>
          <p:cNvSpPr/>
          <p:nvPr/>
        </p:nvSpPr>
        <p:spPr>
          <a:xfrm>
            <a:off x="12110938" y="313314"/>
            <a:ext cx="1744210" cy="7580562"/>
          </a:xfrm>
          <a:prstGeom prst="rect">
            <a:avLst/>
          </a:prstGeom>
          <a:noFill/>
          <a:ln/>
        </p:spPr>
        <p:txBody>
          <a:bodyPr wrap="square" rtlCol="0" anchor="t"/>
          <a:lstStyle/>
          <a:p>
            <a:pPr>
              <a:lnSpc>
                <a:spcPct val="150000"/>
              </a:lnSpc>
            </a:pPr>
            <a:r>
              <a:rPr lang="en-US" sz="3200" dirty="0" smtClean="0">
                <a:solidFill>
                  <a:srgbClr val="D0DBF0"/>
                </a:solidFill>
                <a:latin typeface="Cabin"/>
              </a:rPr>
              <a:t>Highest</a:t>
            </a:r>
          </a:p>
          <a:p>
            <a:pPr>
              <a:lnSpc>
                <a:spcPct val="150000"/>
              </a:lnSpc>
            </a:pPr>
            <a:endParaRPr lang="en-US" sz="3200" dirty="0">
              <a:solidFill>
                <a:srgbClr val="D0DBF0"/>
              </a:solidFill>
              <a:latin typeface="Cabin"/>
            </a:endParaRPr>
          </a:p>
          <a:p>
            <a:pPr>
              <a:lnSpc>
                <a:spcPct val="150000"/>
              </a:lnSpc>
            </a:pPr>
            <a:endParaRPr lang="en-US" sz="3200" dirty="0" smtClean="0">
              <a:solidFill>
                <a:srgbClr val="D0DBF0"/>
              </a:solidFill>
              <a:latin typeface="Cabin"/>
            </a:endParaRPr>
          </a:p>
          <a:p>
            <a:pPr>
              <a:lnSpc>
                <a:spcPct val="150000"/>
              </a:lnSpc>
            </a:pPr>
            <a:endParaRPr lang="en-US" sz="3200" dirty="0">
              <a:solidFill>
                <a:srgbClr val="D0DBF0"/>
              </a:solidFill>
              <a:latin typeface="Cabin"/>
            </a:endParaRPr>
          </a:p>
          <a:p>
            <a:pPr>
              <a:lnSpc>
                <a:spcPct val="150000"/>
              </a:lnSpc>
            </a:pPr>
            <a:endParaRPr lang="en-US" sz="3200" dirty="0" smtClean="0">
              <a:solidFill>
                <a:srgbClr val="D0DBF0"/>
              </a:solidFill>
              <a:latin typeface="Cabin"/>
            </a:endParaRPr>
          </a:p>
          <a:p>
            <a:pPr>
              <a:lnSpc>
                <a:spcPct val="150000"/>
              </a:lnSpc>
            </a:pPr>
            <a:endParaRPr lang="en-US" sz="3200" dirty="0">
              <a:solidFill>
                <a:srgbClr val="D0DBF0"/>
              </a:solidFill>
              <a:latin typeface="Cabin"/>
            </a:endParaRPr>
          </a:p>
          <a:p>
            <a:pPr>
              <a:lnSpc>
                <a:spcPct val="150000"/>
              </a:lnSpc>
            </a:pPr>
            <a:endParaRPr lang="en-US" sz="3200" dirty="0" smtClean="0">
              <a:solidFill>
                <a:srgbClr val="D0DBF0"/>
              </a:solidFill>
              <a:latin typeface="Cabin"/>
            </a:endParaRPr>
          </a:p>
          <a:p>
            <a:pPr>
              <a:lnSpc>
                <a:spcPct val="150000"/>
              </a:lnSpc>
            </a:pPr>
            <a:endParaRPr lang="en-US" sz="3200" dirty="0">
              <a:solidFill>
                <a:srgbClr val="D0DBF0"/>
              </a:solidFill>
              <a:latin typeface="Cabin"/>
            </a:endParaRPr>
          </a:p>
          <a:p>
            <a:pPr>
              <a:lnSpc>
                <a:spcPct val="150000"/>
              </a:lnSpc>
            </a:pPr>
            <a:endParaRPr lang="en-US" dirty="0" smtClean="0">
              <a:solidFill>
                <a:srgbClr val="D0DBF0"/>
              </a:solidFill>
              <a:latin typeface="Cabin"/>
            </a:endParaRPr>
          </a:p>
          <a:p>
            <a:pPr>
              <a:lnSpc>
                <a:spcPct val="150000"/>
              </a:lnSpc>
            </a:pPr>
            <a:endParaRPr lang="en-US" sz="1100" dirty="0" smtClean="0">
              <a:solidFill>
                <a:srgbClr val="D0DBF0"/>
              </a:solidFill>
              <a:latin typeface="Cabin"/>
            </a:endParaRPr>
          </a:p>
          <a:p>
            <a:pPr>
              <a:lnSpc>
                <a:spcPct val="150000"/>
              </a:lnSpc>
            </a:pPr>
            <a:endParaRPr lang="en-US" sz="1100" dirty="0">
              <a:solidFill>
                <a:srgbClr val="D0DBF0"/>
              </a:solidFill>
              <a:latin typeface="Cabin"/>
            </a:endParaRPr>
          </a:p>
          <a:p>
            <a:pPr>
              <a:lnSpc>
                <a:spcPct val="150000"/>
              </a:lnSpc>
            </a:pPr>
            <a:endParaRPr lang="en-US" sz="1100" dirty="0" smtClean="0">
              <a:solidFill>
                <a:srgbClr val="D0DBF0"/>
              </a:solidFill>
              <a:latin typeface="Cabin"/>
            </a:endParaRPr>
          </a:p>
          <a:p>
            <a:pPr>
              <a:lnSpc>
                <a:spcPct val="150000"/>
              </a:lnSpc>
            </a:pPr>
            <a:r>
              <a:rPr lang="en-US" sz="3200" dirty="0" smtClean="0">
                <a:solidFill>
                  <a:srgbClr val="D0DBF0"/>
                </a:solidFill>
                <a:latin typeface="Cabin"/>
              </a:rPr>
              <a:t>Lowest</a:t>
            </a:r>
            <a:endParaRPr lang="en-US" sz="3200" dirty="0">
              <a:solidFill>
                <a:srgbClr val="D0DBF0"/>
              </a:solidFill>
              <a:latin typeface="Cabin"/>
            </a:endParaRPr>
          </a:p>
        </p:txBody>
      </p:sp>
    </p:spTree>
    <p:extLst>
      <p:ext uri="{BB962C8B-B14F-4D97-AF65-F5344CB8AC3E}">
        <p14:creationId xmlns:p14="http://schemas.microsoft.com/office/powerpoint/2010/main" val="31672111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14879"/>
            <a:ext cx="14659446" cy="8244479"/>
          </a:xfrm>
          <a:prstGeom prst="rect">
            <a:avLst/>
          </a:prstGeom>
          <a:solidFill>
            <a:srgbClr val="112836"/>
          </a:solidFill>
          <a:ln/>
        </p:spPr>
      </p:sp>
      <p:sp>
        <p:nvSpPr>
          <p:cNvPr id="4" name="Text 1"/>
          <p:cNvSpPr/>
          <p:nvPr/>
        </p:nvSpPr>
        <p:spPr>
          <a:xfrm>
            <a:off x="712798" y="493510"/>
            <a:ext cx="8467119" cy="695628"/>
          </a:xfrm>
          <a:prstGeom prst="rect">
            <a:avLst/>
          </a:prstGeom>
          <a:noFill/>
          <a:ln/>
        </p:spPr>
        <p:txBody>
          <a:bodyPr wrap="none" rtlCol="0" anchor="t"/>
          <a:lstStyle/>
          <a:p>
            <a:pPr marL="0" indent="0">
              <a:lnSpc>
                <a:spcPts val="5468"/>
              </a:lnSpc>
              <a:buNone/>
            </a:pPr>
            <a:r>
              <a:rPr lang="en-US" sz="4374" dirty="0" smtClean="0">
                <a:solidFill>
                  <a:srgbClr val="FFFFFF"/>
                </a:solidFill>
                <a:latin typeface="Unbounded" pitchFamily="34" charset="0"/>
                <a:ea typeface="Unbounded" pitchFamily="34" charset="-122"/>
                <a:cs typeface="Unbounded" pitchFamily="34" charset="-120"/>
              </a:rPr>
              <a:t>Type Conversion in Expressions</a:t>
            </a:r>
            <a:endParaRPr lang="en-US" sz="4374" dirty="0"/>
          </a:p>
        </p:txBody>
      </p:sp>
      <p:sp>
        <p:nvSpPr>
          <p:cNvPr id="14" name="Text 13"/>
          <p:cNvSpPr/>
          <p:nvPr/>
        </p:nvSpPr>
        <p:spPr>
          <a:xfrm>
            <a:off x="797668" y="1498061"/>
            <a:ext cx="13044792" cy="1750978"/>
          </a:xfrm>
          <a:prstGeom prst="rect">
            <a:avLst/>
          </a:prstGeom>
          <a:noFill/>
          <a:ln/>
        </p:spPr>
        <p:txBody>
          <a:bodyPr wrap="square" rtlCol="0" anchor="t"/>
          <a:lstStyle/>
          <a:p>
            <a:pPr>
              <a:lnSpc>
                <a:spcPct val="150000"/>
              </a:lnSpc>
            </a:pPr>
            <a:r>
              <a:rPr lang="en-US" sz="3200" dirty="0">
                <a:solidFill>
                  <a:srgbClr val="D0DBF0"/>
                </a:solidFill>
                <a:latin typeface="Cabin"/>
              </a:rPr>
              <a:t>It is possible to mix two or more different types of data in an expression. When different types of data are mixed, they are converted to the same data type. This is through Java’s type promotion rules. Char, byte , short values are promoted to int. If one of the operand is long, the whole expression is promoted to long. If one operand is of type float, the entire expression is promoted to float. If any of the operand is double, the result is double. Type promotion only affects the evaluation of expression.</a:t>
            </a:r>
          </a:p>
        </p:txBody>
      </p:sp>
    </p:spTree>
    <p:extLst>
      <p:ext uri="{BB962C8B-B14F-4D97-AF65-F5344CB8AC3E}">
        <p14:creationId xmlns:p14="http://schemas.microsoft.com/office/powerpoint/2010/main" val="11908924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14879"/>
            <a:ext cx="14659446" cy="8244479"/>
          </a:xfrm>
          <a:prstGeom prst="rect">
            <a:avLst/>
          </a:prstGeom>
          <a:solidFill>
            <a:srgbClr val="112836"/>
          </a:solidFill>
          <a:ln/>
        </p:spPr>
      </p:sp>
      <p:sp>
        <p:nvSpPr>
          <p:cNvPr id="4" name="Text 1"/>
          <p:cNvSpPr/>
          <p:nvPr/>
        </p:nvSpPr>
        <p:spPr>
          <a:xfrm>
            <a:off x="712798" y="493510"/>
            <a:ext cx="8467119" cy="695628"/>
          </a:xfrm>
          <a:prstGeom prst="rect">
            <a:avLst/>
          </a:prstGeom>
          <a:noFill/>
          <a:ln/>
        </p:spPr>
        <p:txBody>
          <a:bodyPr wrap="none" rtlCol="0" anchor="t"/>
          <a:lstStyle/>
          <a:p>
            <a:pPr marL="0" indent="0">
              <a:lnSpc>
                <a:spcPts val="5468"/>
              </a:lnSpc>
              <a:buNone/>
            </a:pPr>
            <a:r>
              <a:rPr lang="en-US" sz="4374" dirty="0" smtClean="0">
                <a:solidFill>
                  <a:srgbClr val="FFFFFF"/>
                </a:solidFill>
                <a:latin typeface="Unbounded" pitchFamily="34" charset="0"/>
                <a:ea typeface="Unbounded" pitchFamily="34" charset="-122"/>
                <a:cs typeface="Unbounded" pitchFamily="34" charset="-120"/>
              </a:rPr>
              <a:t>Type Conversion in Expressions</a:t>
            </a:r>
            <a:endParaRPr lang="en-US" sz="4374" dirty="0"/>
          </a:p>
        </p:txBody>
      </p:sp>
      <p:sp>
        <p:nvSpPr>
          <p:cNvPr id="14" name="Text 13"/>
          <p:cNvSpPr/>
          <p:nvPr/>
        </p:nvSpPr>
        <p:spPr>
          <a:xfrm>
            <a:off x="797668" y="1498061"/>
            <a:ext cx="13044792" cy="1750978"/>
          </a:xfrm>
          <a:prstGeom prst="rect">
            <a:avLst/>
          </a:prstGeom>
          <a:noFill/>
          <a:ln/>
        </p:spPr>
        <p:txBody>
          <a:bodyPr wrap="square" rtlCol="0" anchor="t"/>
          <a:lstStyle/>
          <a:p>
            <a:pPr>
              <a:lnSpc>
                <a:spcPct val="150000"/>
              </a:lnSpc>
            </a:pPr>
            <a:r>
              <a:rPr lang="en-US" sz="3200" dirty="0" smtClean="0">
                <a:solidFill>
                  <a:srgbClr val="D0DBF0"/>
                </a:solidFill>
                <a:latin typeface="Cabin"/>
                <a:ea typeface="Cabin"/>
              </a:rPr>
              <a:t>Example:</a:t>
            </a:r>
          </a:p>
          <a:p>
            <a:r>
              <a:rPr lang="en-US" sz="3200" dirty="0">
                <a:solidFill>
                  <a:srgbClr val="D0DBF0"/>
                </a:solidFill>
                <a:latin typeface="Cabin"/>
                <a:ea typeface="Cabin"/>
              </a:rPr>
              <a:t>	</a:t>
            </a:r>
            <a:r>
              <a:rPr lang="en-IN" sz="3200" dirty="0">
                <a:solidFill>
                  <a:srgbClr val="D0DBF0"/>
                </a:solidFill>
                <a:latin typeface="Cabin"/>
                <a:ea typeface="Cabin"/>
              </a:rPr>
              <a:t>class Demo{ </a:t>
            </a:r>
            <a:endParaRPr lang="en-IN" sz="3200" dirty="0" smtClean="0">
              <a:solidFill>
                <a:srgbClr val="D0DBF0"/>
              </a:solidFill>
              <a:latin typeface="Cabin"/>
              <a:ea typeface="Cabin"/>
            </a:endParaRPr>
          </a:p>
          <a:p>
            <a:r>
              <a:rPr lang="en-IN" sz="3200" dirty="0">
                <a:solidFill>
                  <a:srgbClr val="D0DBF0"/>
                </a:solidFill>
                <a:latin typeface="Cabin"/>
                <a:ea typeface="Cabin"/>
              </a:rPr>
              <a:t>	</a:t>
            </a:r>
            <a:r>
              <a:rPr lang="en-IN" sz="3200" dirty="0" smtClean="0">
                <a:solidFill>
                  <a:srgbClr val="D0DBF0"/>
                </a:solidFill>
                <a:latin typeface="Cabin"/>
                <a:ea typeface="Cabin"/>
              </a:rPr>
              <a:t>	public </a:t>
            </a:r>
            <a:r>
              <a:rPr lang="en-IN" sz="3200" dirty="0">
                <a:solidFill>
                  <a:srgbClr val="D0DBF0"/>
                </a:solidFill>
                <a:latin typeface="Cabin"/>
                <a:ea typeface="Cabin"/>
              </a:rPr>
              <a:t>static void main(String </a:t>
            </a:r>
            <a:r>
              <a:rPr lang="en-IN" sz="3200" dirty="0" err="1">
                <a:solidFill>
                  <a:srgbClr val="D0DBF0"/>
                </a:solidFill>
                <a:latin typeface="Cabin"/>
                <a:ea typeface="Cabin"/>
              </a:rPr>
              <a:t>args</a:t>
            </a:r>
            <a:r>
              <a:rPr lang="en-IN" sz="3200" dirty="0">
                <a:solidFill>
                  <a:srgbClr val="D0DBF0"/>
                </a:solidFill>
                <a:latin typeface="Cabin"/>
                <a:ea typeface="Cabin"/>
              </a:rPr>
              <a:t>[]) </a:t>
            </a:r>
            <a:r>
              <a:rPr lang="en-IN" sz="3200" dirty="0" smtClean="0">
                <a:solidFill>
                  <a:srgbClr val="D0DBF0"/>
                </a:solidFill>
                <a:latin typeface="Cabin"/>
                <a:ea typeface="Cabin"/>
              </a:rPr>
              <a:t>{</a:t>
            </a:r>
          </a:p>
          <a:p>
            <a:pPr lvl="2"/>
            <a:r>
              <a:rPr lang="en-IN" sz="3200" dirty="0">
                <a:solidFill>
                  <a:srgbClr val="D0DBF0"/>
                </a:solidFill>
                <a:latin typeface="Cabin"/>
                <a:ea typeface="Cabin"/>
              </a:rPr>
              <a:t>	</a:t>
            </a:r>
            <a:r>
              <a:rPr lang="en-IN" sz="3200" dirty="0" smtClean="0">
                <a:solidFill>
                  <a:srgbClr val="D0DBF0"/>
                </a:solidFill>
                <a:latin typeface="Cabin"/>
                <a:ea typeface="Cabin"/>
              </a:rPr>
              <a:t>	byte </a:t>
            </a:r>
            <a:r>
              <a:rPr lang="en-IN" sz="3200" dirty="0">
                <a:solidFill>
                  <a:srgbClr val="D0DBF0"/>
                </a:solidFill>
                <a:latin typeface="Cabin"/>
                <a:ea typeface="Cabin"/>
              </a:rPr>
              <a:t>b; </a:t>
            </a:r>
            <a:r>
              <a:rPr lang="en-IN" sz="3200" dirty="0" err="1">
                <a:solidFill>
                  <a:srgbClr val="D0DBF0"/>
                </a:solidFill>
                <a:latin typeface="Cabin"/>
                <a:ea typeface="Cabin"/>
              </a:rPr>
              <a:t>int</a:t>
            </a:r>
            <a:r>
              <a:rPr lang="en-IN" sz="3200" dirty="0">
                <a:solidFill>
                  <a:srgbClr val="D0DBF0"/>
                </a:solidFill>
                <a:latin typeface="Cabin"/>
                <a:ea typeface="Cabin"/>
              </a:rPr>
              <a:t> </a:t>
            </a:r>
            <a:r>
              <a:rPr lang="en-IN" sz="3200" dirty="0" err="1">
                <a:solidFill>
                  <a:srgbClr val="D0DBF0"/>
                </a:solidFill>
                <a:latin typeface="Cabin"/>
                <a:ea typeface="Cabin"/>
              </a:rPr>
              <a:t>i</a:t>
            </a:r>
            <a:r>
              <a:rPr lang="en-IN" sz="3200" dirty="0">
                <a:solidFill>
                  <a:srgbClr val="D0DBF0"/>
                </a:solidFill>
                <a:latin typeface="Cabin"/>
                <a:ea typeface="Cabin"/>
              </a:rPr>
              <a:t>; </a:t>
            </a:r>
            <a:endParaRPr lang="en-IN" sz="3200" dirty="0" smtClean="0">
              <a:solidFill>
                <a:srgbClr val="D0DBF0"/>
              </a:solidFill>
              <a:latin typeface="Cabin"/>
              <a:ea typeface="Cabin"/>
            </a:endParaRPr>
          </a:p>
          <a:p>
            <a:pPr lvl="2"/>
            <a:r>
              <a:rPr lang="en-IN" sz="3200" dirty="0">
                <a:solidFill>
                  <a:srgbClr val="D0DBF0"/>
                </a:solidFill>
                <a:latin typeface="Cabin"/>
                <a:ea typeface="Cabin"/>
              </a:rPr>
              <a:t>	</a:t>
            </a:r>
            <a:r>
              <a:rPr lang="en-IN" sz="3200" dirty="0" smtClean="0">
                <a:solidFill>
                  <a:srgbClr val="D0DBF0"/>
                </a:solidFill>
                <a:latin typeface="Cabin"/>
                <a:ea typeface="Cabin"/>
              </a:rPr>
              <a:t>	b=10</a:t>
            </a:r>
            <a:r>
              <a:rPr lang="en-IN" sz="3200" dirty="0">
                <a:solidFill>
                  <a:srgbClr val="D0DBF0"/>
                </a:solidFill>
                <a:latin typeface="Cabin"/>
                <a:ea typeface="Cabin"/>
              </a:rPr>
              <a:t>; </a:t>
            </a:r>
            <a:endParaRPr lang="en-IN" sz="3200" dirty="0" smtClean="0">
              <a:solidFill>
                <a:srgbClr val="D0DBF0"/>
              </a:solidFill>
              <a:latin typeface="Cabin"/>
              <a:ea typeface="Cabin"/>
            </a:endParaRPr>
          </a:p>
          <a:p>
            <a:pPr lvl="2"/>
            <a:r>
              <a:rPr lang="en-IN" sz="3200" dirty="0">
                <a:solidFill>
                  <a:srgbClr val="D0DBF0"/>
                </a:solidFill>
                <a:latin typeface="Cabin"/>
                <a:ea typeface="Cabin"/>
              </a:rPr>
              <a:t>	</a:t>
            </a:r>
            <a:r>
              <a:rPr lang="en-IN" sz="3200" dirty="0" smtClean="0">
                <a:solidFill>
                  <a:srgbClr val="D0DBF0"/>
                </a:solidFill>
                <a:latin typeface="Cabin"/>
                <a:ea typeface="Cabin"/>
              </a:rPr>
              <a:t>	</a:t>
            </a:r>
            <a:r>
              <a:rPr lang="en-IN" sz="3200" dirty="0" err="1" smtClean="0">
                <a:solidFill>
                  <a:srgbClr val="D0DBF0"/>
                </a:solidFill>
                <a:latin typeface="Cabin"/>
                <a:ea typeface="Cabin"/>
              </a:rPr>
              <a:t>i</a:t>
            </a:r>
            <a:r>
              <a:rPr lang="en-IN" sz="3200" dirty="0" smtClean="0">
                <a:solidFill>
                  <a:srgbClr val="D0DBF0"/>
                </a:solidFill>
                <a:latin typeface="Cabin"/>
                <a:ea typeface="Cabin"/>
              </a:rPr>
              <a:t>=b*b</a:t>
            </a:r>
            <a:r>
              <a:rPr lang="en-IN" sz="3200" dirty="0">
                <a:solidFill>
                  <a:srgbClr val="D0DBF0"/>
                </a:solidFill>
                <a:latin typeface="Cabin"/>
                <a:ea typeface="Cabin"/>
              </a:rPr>
              <a:t>; </a:t>
            </a:r>
            <a:endParaRPr lang="en-IN" sz="3200" dirty="0" smtClean="0">
              <a:solidFill>
                <a:srgbClr val="D0DBF0"/>
              </a:solidFill>
              <a:latin typeface="Cabin"/>
              <a:ea typeface="Cabin"/>
            </a:endParaRPr>
          </a:p>
          <a:p>
            <a:pPr lvl="2"/>
            <a:r>
              <a:rPr lang="en-IN" sz="3200" dirty="0">
                <a:solidFill>
                  <a:srgbClr val="D0DBF0"/>
                </a:solidFill>
                <a:latin typeface="Cabin"/>
                <a:ea typeface="Cabin"/>
              </a:rPr>
              <a:t>	</a:t>
            </a:r>
            <a:r>
              <a:rPr lang="en-IN" sz="3200" dirty="0" smtClean="0">
                <a:solidFill>
                  <a:srgbClr val="D0DBF0"/>
                </a:solidFill>
                <a:latin typeface="Cabin"/>
                <a:ea typeface="Cabin"/>
              </a:rPr>
              <a:t>	b=10</a:t>
            </a:r>
            <a:r>
              <a:rPr lang="en-IN" sz="3200" dirty="0">
                <a:solidFill>
                  <a:srgbClr val="D0DBF0"/>
                </a:solidFill>
                <a:latin typeface="Cabin"/>
                <a:ea typeface="Cabin"/>
              </a:rPr>
              <a:t>; </a:t>
            </a:r>
            <a:endParaRPr lang="en-IN" sz="3200" dirty="0" smtClean="0">
              <a:solidFill>
                <a:srgbClr val="D0DBF0"/>
              </a:solidFill>
              <a:latin typeface="Cabin"/>
              <a:ea typeface="Cabin"/>
            </a:endParaRPr>
          </a:p>
          <a:p>
            <a:pPr lvl="2"/>
            <a:r>
              <a:rPr lang="en-IN" sz="3200" dirty="0">
                <a:solidFill>
                  <a:srgbClr val="D0DBF0"/>
                </a:solidFill>
                <a:latin typeface="Cabin"/>
                <a:ea typeface="Cabin"/>
              </a:rPr>
              <a:t>	</a:t>
            </a:r>
            <a:r>
              <a:rPr lang="en-IN" sz="3200" dirty="0" smtClean="0">
                <a:solidFill>
                  <a:srgbClr val="D0DBF0"/>
                </a:solidFill>
                <a:latin typeface="Cabin"/>
                <a:ea typeface="Cabin"/>
              </a:rPr>
              <a:t>	b</a:t>
            </a:r>
            <a:r>
              <a:rPr lang="en-IN" sz="3200" dirty="0">
                <a:solidFill>
                  <a:srgbClr val="D0DBF0"/>
                </a:solidFill>
                <a:latin typeface="Cabin"/>
                <a:ea typeface="Cabin"/>
              </a:rPr>
              <a:t>=(byte)(b*b); </a:t>
            </a:r>
            <a:endParaRPr lang="en-IN" sz="3200" dirty="0" smtClean="0">
              <a:solidFill>
                <a:srgbClr val="D0DBF0"/>
              </a:solidFill>
              <a:latin typeface="Cabin"/>
              <a:ea typeface="Cabin"/>
            </a:endParaRPr>
          </a:p>
          <a:p>
            <a:pPr lvl="2"/>
            <a:r>
              <a:rPr lang="en-IN" sz="3200" dirty="0">
                <a:solidFill>
                  <a:srgbClr val="D0DBF0"/>
                </a:solidFill>
                <a:latin typeface="Cabin"/>
                <a:ea typeface="Cabin"/>
              </a:rPr>
              <a:t>	</a:t>
            </a:r>
            <a:r>
              <a:rPr lang="en-IN" sz="3200" dirty="0" smtClean="0">
                <a:solidFill>
                  <a:srgbClr val="D0DBF0"/>
                </a:solidFill>
                <a:latin typeface="Cabin"/>
                <a:ea typeface="Cabin"/>
              </a:rPr>
              <a:t>} </a:t>
            </a:r>
          </a:p>
          <a:p>
            <a:pPr lvl="2"/>
            <a:r>
              <a:rPr lang="en-IN" sz="3200" dirty="0" smtClean="0">
                <a:solidFill>
                  <a:srgbClr val="D0DBF0"/>
                </a:solidFill>
                <a:latin typeface="Cabin"/>
                <a:ea typeface="Cabin"/>
              </a:rPr>
              <a:t>} </a:t>
            </a:r>
            <a:endParaRPr lang="en-US" sz="3200" dirty="0">
              <a:solidFill>
                <a:srgbClr val="D0DBF0"/>
              </a:solidFill>
              <a:latin typeface="Cabin"/>
              <a:ea typeface="Cabin"/>
            </a:endParaRPr>
          </a:p>
        </p:txBody>
      </p:sp>
    </p:spTree>
    <p:extLst>
      <p:ext uri="{BB962C8B-B14F-4D97-AF65-F5344CB8AC3E}">
        <p14:creationId xmlns:p14="http://schemas.microsoft.com/office/powerpoint/2010/main" val="9068812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14879"/>
            <a:ext cx="14659446" cy="8244479"/>
          </a:xfrm>
          <a:prstGeom prst="rect">
            <a:avLst/>
          </a:prstGeom>
          <a:solidFill>
            <a:srgbClr val="112836"/>
          </a:solidFill>
          <a:ln/>
        </p:spPr>
      </p:sp>
      <p:sp>
        <p:nvSpPr>
          <p:cNvPr id="4" name="Text 1"/>
          <p:cNvSpPr/>
          <p:nvPr/>
        </p:nvSpPr>
        <p:spPr>
          <a:xfrm>
            <a:off x="607695" y="45963"/>
            <a:ext cx="8467119" cy="695628"/>
          </a:xfrm>
          <a:prstGeom prst="rect">
            <a:avLst/>
          </a:prstGeom>
          <a:noFill/>
          <a:ln/>
        </p:spPr>
        <p:txBody>
          <a:bodyPr wrap="none" rtlCol="0" anchor="t"/>
          <a:lstStyle/>
          <a:p>
            <a:pPr marL="0" indent="0">
              <a:lnSpc>
                <a:spcPts val="5468"/>
              </a:lnSpc>
              <a:buNone/>
            </a:pPr>
            <a:r>
              <a:rPr lang="en-US" sz="4374" dirty="0" smtClean="0">
                <a:solidFill>
                  <a:srgbClr val="FFFFFF"/>
                </a:solidFill>
                <a:latin typeface="Unbounded" pitchFamily="34" charset="0"/>
                <a:ea typeface="Unbounded" pitchFamily="34" charset="-122"/>
                <a:cs typeface="Unbounded" pitchFamily="34" charset="-120"/>
              </a:rPr>
              <a:t>Using I/O</a:t>
            </a:r>
            <a:endParaRPr lang="en-US" sz="4374" dirty="0"/>
          </a:p>
        </p:txBody>
      </p:sp>
      <p:sp>
        <p:nvSpPr>
          <p:cNvPr id="14" name="Text 13"/>
          <p:cNvSpPr/>
          <p:nvPr/>
        </p:nvSpPr>
        <p:spPr>
          <a:xfrm>
            <a:off x="335213" y="813111"/>
            <a:ext cx="14295187" cy="1750978"/>
          </a:xfrm>
          <a:prstGeom prst="rect">
            <a:avLst/>
          </a:prstGeom>
          <a:noFill/>
          <a:ln/>
        </p:spPr>
        <p:txBody>
          <a:bodyPr wrap="square" rtlCol="0" anchor="t"/>
          <a:lstStyle/>
          <a:p>
            <a:pPr marL="457200" indent="-457200">
              <a:lnSpc>
                <a:spcPct val="150000"/>
              </a:lnSpc>
              <a:buFont typeface="Arial" panose="020B0604020202020204" pitchFamily="34" charset="0"/>
              <a:buChar char="•"/>
            </a:pPr>
            <a:r>
              <a:rPr lang="en-US" sz="3200" dirty="0">
                <a:solidFill>
                  <a:srgbClr val="D0DBF0"/>
                </a:solidFill>
                <a:latin typeface="Cabin"/>
                <a:ea typeface="Cabin"/>
              </a:rPr>
              <a:t>Java programs perform I/O through streams. </a:t>
            </a:r>
            <a:endParaRPr lang="en-US" sz="3200" dirty="0" smtClean="0">
              <a:solidFill>
                <a:srgbClr val="D0DBF0"/>
              </a:solidFill>
              <a:latin typeface="Cabin"/>
              <a:ea typeface="Cabin"/>
            </a:endParaRPr>
          </a:p>
          <a:p>
            <a:pPr marL="457200" indent="-457200">
              <a:lnSpc>
                <a:spcPct val="150000"/>
              </a:lnSpc>
              <a:buFont typeface="Arial" panose="020B0604020202020204" pitchFamily="34" charset="0"/>
              <a:buChar char="•"/>
            </a:pPr>
            <a:r>
              <a:rPr lang="en-US" sz="3200" dirty="0" smtClean="0">
                <a:solidFill>
                  <a:srgbClr val="D0DBF0"/>
                </a:solidFill>
                <a:latin typeface="Cabin"/>
                <a:ea typeface="Cabin"/>
              </a:rPr>
              <a:t>A </a:t>
            </a:r>
            <a:r>
              <a:rPr lang="en-US" sz="3200" dirty="0">
                <a:solidFill>
                  <a:srgbClr val="D0DBF0"/>
                </a:solidFill>
                <a:latin typeface="Cabin"/>
                <a:ea typeface="Cabin"/>
              </a:rPr>
              <a:t>stream is an abstraction that either produces or consumes information. </a:t>
            </a:r>
            <a:endParaRPr lang="en-US" sz="3200" dirty="0" smtClean="0">
              <a:solidFill>
                <a:srgbClr val="D0DBF0"/>
              </a:solidFill>
              <a:latin typeface="Cabin"/>
              <a:ea typeface="Cabin"/>
            </a:endParaRPr>
          </a:p>
          <a:p>
            <a:pPr marL="457200" indent="-457200">
              <a:lnSpc>
                <a:spcPct val="150000"/>
              </a:lnSpc>
              <a:buFont typeface="Arial" panose="020B0604020202020204" pitchFamily="34" charset="0"/>
              <a:buChar char="•"/>
            </a:pPr>
            <a:r>
              <a:rPr lang="en-US" sz="3200" dirty="0" smtClean="0">
                <a:solidFill>
                  <a:srgbClr val="D0DBF0"/>
                </a:solidFill>
                <a:latin typeface="Cabin"/>
                <a:ea typeface="Cabin"/>
              </a:rPr>
              <a:t>A </a:t>
            </a:r>
            <a:r>
              <a:rPr lang="en-US" sz="3200" dirty="0">
                <a:solidFill>
                  <a:srgbClr val="D0DBF0"/>
                </a:solidFill>
                <a:latin typeface="Cabin"/>
                <a:ea typeface="Cabin"/>
              </a:rPr>
              <a:t>stream is linked to a physical device by the Java I/O system. All streams behave in the same </a:t>
            </a:r>
            <a:r>
              <a:rPr lang="en-US" sz="3200" dirty="0" smtClean="0">
                <a:solidFill>
                  <a:srgbClr val="D0DBF0"/>
                </a:solidFill>
                <a:latin typeface="Cabin"/>
                <a:ea typeface="Cabin"/>
              </a:rPr>
              <a:t>manner.</a:t>
            </a:r>
          </a:p>
          <a:p>
            <a:pPr marL="457200" indent="-457200">
              <a:lnSpc>
                <a:spcPct val="150000"/>
              </a:lnSpc>
              <a:buFont typeface="Arial" panose="020B0604020202020204" pitchFamily="34" charset="0"/>
              <a:buChar char="•"/>
            </a:pPr>
            <a:r>
              <a:rPr lang="en-US" sz="3200" dirty="0" smtClean="0">
                <a:solidFill>
                  <a:srgbClr val="D0DBF0"/>
                </a:solidFill>
                <a:latin typeface="Cabin"/>
                <a:ea typeface="Cabin"/>
              </a:rPr>
              <a:t>The </a:t>
            </a:r>
            <a:r>
              <a:rPr lang="en-US" sz="3200" dirty="0">
                <a:solidFill>
                  <a:srgbClr val="D0DBF0"/>
                </a:solidFill>
                <a:latin typeface="Cabin"/>
                <a:ea typeface="Cabin"/>
              </a:rPr>
              <a:t>same I/O classes and methods can be applied to any type of device. </a:t>
            </a:r>
            <a:endParaRPr lang="en-US" sz="3200" dirty="0" smtClean="0">
              <a:solidFill>
                <a:srgbClr val="D0DBF0"/>
              </a:solidFill>
              <a:latin typeface="Cabin"/>
              <a:ea typeface="Cabin"/>
            </a:endParaRPr>
          </a:p>
          <a:p>
            <a:pPr marL="457200" indent="-457200">
              <a:lnSpc>
                <a:spcPct val="150000"/>
              </a:lnSpc>
              <a:buFont typeface="Arial" panose="020B0604020202020204" pitchFamily="34" charset="0"/>
              <a:buChar char="•"/>
            </a:pPr>
            <a:r>
              <a:rPr lang="en-US" sz="3200" dirty="0" smtClean="0">
                <a:solidFill>
                  <a:srgbClr val="D0DBF0"/>
                </a:solidFill>
                <a:latin typeface="Cabin"/>
                <a:ea typeface="Cabin"/>
              </a:rPr>
              <a:t>This </a:t>
            </a:r>
            <a:r>
              <a:rPr lang="en-US" sz="3200" dirty="0">
                <a:solidFill>
                  <a:srgbClr val="D0DBF0"/>
                </a:solidFill>
                <a:latin typeface="Cabin"/>
                <a:ea typeface="Cabin"/>
              </a:rPr>
              <a:t>means that an input stream can abstract many different kinds of input: from a disk file, a keyboard, or a network socket. Likewise, an output stream may refer to the console, a disk file, or a network connection</a:t>
            </a:r>
            <a:r>
              <a:rPr lang="en-US" sz="3200" dirty="0" smtClean="0">
                <a:solidFill>
                  <a:srgbClr val="D0DBF0"/>
                </a:solidFill>
                <a:latin typeface="Cabin"/>
                <a:ea typeface="Cabin"/>
              </a:rPr>
              <a:t>.</a:t>
            </a:r>
          </a:p>
          <a:p>
            <a:pPr marL="457200" indent="-457200">
              <a:lnSpc>
                <a:spcPct val="150000"/>
              </a:lnSpc>
              <a:buFont typeface="Arial" panose="020B0604020202020204" pitchFamily="34" charset="0"/>
              <a:buChar char="•"/>
            </a:pPr>
            <a:r>
              <a:rPr lang="en-US" sz="3200" dirty="0">
                <a:solidFill>
                  <a:srgbClr val="D0DBF0"/>
                </a:solidFill>
                <a:latin typeface="Cabin"/>
              </a:rPr>
              <a:t>Java implements streams within class hierarchies defined in the java.io package. </a:t>
            </a:r>
            <a:r>
              <a:rPr lang="en-US" sz="3200" dirty="0" smtClean="0">
                <a:solidFill>
                  <a:srgbClr val="D0DBF0"/>
                </a:solidFill>
                <a:latin typeface="Cabin"/>
                <a:ea typeface="Cabin"/>
              </a:rPr>
              <a:t> </a:t>
            </a:r>
            <a:endParaRPr lang="en-US" sz="3200" dirty="0">
              <a:solidFill>
                <a:srgbClr val="D0DBF0"/>
              </a:solidFill>
              <a:latin typeface="Cabin"/>
              <a:ea typeface="Cabin"/>
            </a:endParaRPr>
          </a:p>
        </p:txBody>
      </p:sp>
      <p:sp>
        <p:nvSpPr>
          <p:cNvPr id="6" name="Text 13"/>
          <p:cNvSpPr/>
          <p:nvPr/>
        </p:nvSpPr>
        <p:spPr>
          <a:xfrm>
            <a:off x="3918453" y="28895"/>
            <a:ext cx="9539363" cy="1750978"/>
          </a:xfrm>
          <a:prstGeom prst="rect">
            <a:avLst/>
          </a:prstGeom>
          <a:noFill/>
          <a:ln/>
        </p:spPr>
        <p:txBody>
          <a:bodyPr wrap="square" rtlCol="0" anchor="t"/>
          <a:lstStyle/>
          <a:p>
            <a:pPr>
              <a:lnSpc>
                <a:spcPct val="150000"/>
              </a:lnSpc>
            </a:pPr>
            <a:r>
              <a:rPr lang="en-US" sz="3600" b="1" dirty="0" smtClean="0">
                <a:solidFill>
                  <a:srgbClr val="D0DBF0"/>
                </a:solidFill>
                <a:latin typeface="Cabin"/>
                <a:ea typeface="Cabin"/>
              </a:rPr>
              <a:t>Streams</a:t>
            </a:r>
            <a:endParaRPr lang="en-US" sz="3600" b="1" dirty="0">
              <a:solidFill>
                <a:srgbClr val="D0DBF0"/>
              </a:solidFill>
              <a:latin typeface="Cabin"/>
              <a:ea typeface="Cabin"/>
            </a:endParaRPr>
          </a:p>
        </p:txBody>
      </p:sp>
    </p:spTree>
    <p:extLst>
      <p:ext uri="{BB962C8B-B14F-4D97-AF65-F5344CB8AC3E}">
        <p14:creationId xmlns:p14="http://schemas.microsoft.com/office/powerpoint/2010/main" val="6694955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25389"/>
            <a:ext cx="14659446" cy="8244479"/>
          </a:xfrm>
          <a:prstGeom prst="rect">
            <a:avLst/>
          </a:prstGeom>
          <a:solidFill>
            <a:srgbClr val="112836"/>
          </a:solidFill>
          <a:ln/>
        </p:spPr>
      </p:sp>
      <p:sp>
        <p:nvSpPr>
          <p:cNvPr id="4" name="Text 1"/>
          <p:cNvSpPr/>
          <p:nvPr/>
        </p:nvSpPr>
        <p:spPr>
          <a:xfrm>
            <a:off x="607695" y="45963"/>
            <a:ext cx="8467119" cy="695628"/>
          </a:xfrm>
          <a:prstGeom prst="rect">
            <a:avLst/>
          </a:prstGeom>
          <a:noFill/>
          <a:ln/>
        </p:spPr>
        <p:txBody>
          <a:bodyPr wrap="none" rtlCol="0" anchor="t"/>
          <a:lstStyle/>
          <a:p>
            <a:pPr marL="0" indent="0">
              <a:lnSpc>
                <a:spcPts val="5468"/>
              </a:lnSpc>
              <a:buNone/>
            </a:pPr>
            <a:r>
              <a:rPr lang="en-US" sz="4374" dirty="0" smtClean="0">
                <a:solidFill>
                  <a:srgbClr val="FFFFFF"/>
                </a:solidFill>
                <a:latin typeface="Unbounded" pitchFamily="34" charset="0"/>
                <a:ea typeface="Unbounded" pitchFamily="34" charset="-122"/>
                <a:cs typeface="Unbounded" pitchFamily="34" charset="-120"/>
              </a:rPr>
              <a:t>Using I/O</a:t>
            </a:r>
            <a:endParaRPr lang="en-US" sz="4374" dirty="0"/>
          </a:p>
        </p:txBody>
      </p:sp>
      <p:sp>
        <p:nvSpPr>
          <p:cNvPr id="14" name="Text 13"/>
          <p:cNvSpPr/>
          <p:nvPr/>
        </p:nvSpPr>
        <p:spPr>
          <a:xfrm>
            <a:off x="440316" y="1535184"/>
            <a:ext cx="13328236" cy="1750978"/>
          </a:xfrm>
          <a:prstGeom prst="rect">
            <a:avLst/>
          </a:prstGeom>
          <a:noFill/>
          <a:ln/>
        </p:spPr>
        <p:txBody>
          <a:bodyPr wrap="square" rtlCol="0" anchor="t"/>
          <a:lstStyle/>
          <a:p>
            <a:pPr marL="457200" indent="-457200">
              <a:lnSpc>
                <a:spcPct val="150000"/>
              </a:lnSpc>
              <a:buFont typeface="Arial" panose="020B0604020202020204" pitchFamily="34" charset="0"/>
              <a:buChar char="•"/>
            </a:pPr>
            <a:r>
              <a:rPr lang="en-US" sz="3200" dirty="0">
                <a:solidFill>
                  <a:srgbClr val="D0DBF0"/>
                </a:solidFill>
                <a:latin typeface="Cabin"/>
                <a:ea typeface="Cabin"/>
              </a:rPr>
              <a:t>Java defines two types of streams: byte and character. </a:t>
            </a:r>
            <a:endParaRPr lang="en-US" sz="3200" dirty="0" smtClean="0">
              <a:solidFill>
                <a:srgbClr val="D0DBF0"/>
              </a:solidFill>
              <a:latin typeface="Cabin"/>
              <a:ea typeface="Cabin"/>
            </a:endParaRPr>
          </a:p>
          <a:p>
            <a:pPr marL="457200" indent="-457200">
              <a:lnSpc>
                <a:spcPct val="150000"/>
              </a:lnSpc>
              <a:buFont typeface="Arial" panose="020B0604020202020204" pitchFamily="34" charset="0"/>
              <a:buChar char="•"/>
            </a:pPr>
            <a:r>
              <a:rPr lang="en-US" sz="3200" dirty="0" smtClean="0">
                <a:solidFill>
                  <a:srgbClr val="D0DBF0"/>
                </a:solidFill>
                <a:latin typeface="Cabin"/>
                <a:ea typeface="Cabin"/>
              </a:rPr>
              <a:t>Byte </a:t>
            </a:r>
            <a:r>
              <a:rPr lang="en-US" sz="3200" dirty="0">
                <a:solidFill>
                  <a:srgbClr val="D0DBF0"/>
                </a:solidFill>
                <a:latin typeface="Cabin"/>
                <a:ea typeface="Cabin"/>
              </a:rPr>
              <a:t>streams provide a convenient means for handling input and output of bytes. </a:t>
            </a:r>
            <a:endParaRPr lang="en-US" sz="3200" dirty="0" smtClean="0">
              <a:solidFill>
                <a:srgbClr val="D0DBF0"/>
              </a:solidFill>
              <a:latin typeface="Cabin"/>
              <a:ea typeface="Cabin"/>
            </a:endParaRPr>
          </a:p>
          <a:p>
            <a:pPr marL="457200" indent="-457200">
              <a:lnSpc>
                <a:spcPct val="150000"/>
              </a:lnSpc>
              <a:buFont typeface="Arial" panose="020B0604020202020204" pitchFamily="34" charset="0"/>
              <a:buChar char="•"/>
            </a:pPr>
            <a:r>
              <a:rPr lang="en-US" sz="3200" dirty="0" smtClean="0">
                <a:solidFill>
                  <a:srgbClr val="D0DBF0"/>
                </a:solidFill>
                <a:latin typeface="Cabin"/>
                <a:ea typeface="Cabin"/>
              </a:rPr>
              <a:t>Byte </a:t>
            </a:r>
            <a:r>
              <a:rPr lang="en-US" sz="3200" dirty="0">
                <a:solidFill>
                  <a:srgbClr val="D0DBF0"/>
                </a:solidFill>
                <a:latin typeface="Cabin"/>
                <a:ea typeface="Cabin"/>
              </a:rPr>
              <a:t>streams are used, for example, when reading or writing binary data. </a:t>
            </a:r>
            <a:endParaRPr lang="en-US" sz="3200" dirty="0" smtClean="0">
              <a:solidFill>
                <a:srgbClr val="D0DBF0"/>
              </a:solidFill>
              <a:latin typeface="Cabin"/>
              <a:ea typeface="Cabin"/>
            </a:endParaRPr>
          </a:p>
          <a:p>
            <a:pPr marL="457200" indent="-457200">
              <a:lnSpc>
                <a:spcPct val="150000"/>
              </a:lnSpc>
              <a:buFont typeface="Arial" panose="020B0604020202020204" pitchFamily="34" charset="0"/>
              <a:buChar char="•"/>
            </a:pPr>
            <a:r>
              <a:rPr lang="en-US" sz="3200" dirty="0" smtClean="0">
                <a:solidFill>
                  <a:srgbClr val="D0DBF0"/>
                </a:solidFill>
                <a:latin typeface="Cabin"/>
                <a:ea typeface="Cabin"/>
              </a:rPr>
              <a:t>Character </a:t>
            </a:r>
            <a:r>
              <a:rPr lang="en-US" sz="3200" dirty="0">
                <a:solidFill>
                  <a:srgbClr val="D0DBF0"/>
                </a:solidFill>
                <a:latin typeface="Cabin"/>
                <a:ea typeface="Cabin"/>
              </a:rPr>
              <a:t>streams provide a convenient means for handling input and output of characters.</a:t>
            </a:r>
          </a:p>
        </p:txBody>
      </p:sp>
      <p:sp>
        <p:nvSpPr>
          <p:cNvPr id="6" name="Text 13"/>
          <p:cNvSpPr/>
          <p:nvPr/>
        </p:nvSpPr>
        <p:spPr>
          <a:xfrm>
            <a:off x="607695" y="621843"/>
            <a:ext cx="14190084" cy="1750978"/>
          </a:xfrm>
          <a:prstGeom prst="rect">
            <a:avLst/>
          </a:prstGeom>
          <a:noFill/>
          <a:ln/>
        </p:spPr>
        <p:txBody>
          <a:bodyPr wrap="square" rtlCol="0" anchor="t"/>
          <a:lstStyle/>
          <a:p>
            <a:pPr>
              <a:lnSpc>
                <a:spcPct val="150000"/>
              </a:lnSpc>
            </a:pPr>
            <a:r>
              <a:rPr lang="en-US" sz="3600" b="1" dirty="0" smtClean="0">
                <a:solidFill>
                  <a:srgbClr val="D0DBF0"/>
                </a:solidFill>
                <a:latin typeface="Cabin"/>
                <a:ea typeface="Cabin"/>
              </a:rPr>
              <a:t>Byte Streams and Character Streams</a:t>
            </a:r>
            <a:endParaRPr lang="en-US" sz="3600" b="1" dirty="0">
              <a:solidFill>
                <a:srgbClr val="D0DBF0"/>
              </a:solidFill>
              <a:latin typeface="Cabin"/>
              <a:ea typeface="Cabin"/>
            </a:endParaRPr>
          </a:p>
        </p:txBody>
      </p:sp>
    </p:spTree>
    <p:extLst>
      <p:ext uri="{BB962C8B-B14F-4D97-AF65-F5344CB8AC3E}">
        <p14:creationId xmlns:p14="http://schemas.microsoft.com/office/powerpoint/2010/main" val="18295449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25389"/>
            <a:ext cx="14659446" cy="8244479"/>
          </a:xfrm>
          <a:prstGeom prst="rect">
            <a:avLst/>
          </a:prstGeom>
          <a:solidFill>
            <a:srgbClr val="112836"/>
          </a:solidFill>
          <a:ln/>
        </p:spPr>
      </p:sp>
      <p:sp>
        <p:nvSpPr>
          <p:cNvPr id="4" name="Text 1"/>
          <p:cNvSpPr/>
          <p:nvPr/>
        </p:nvSpPr>
        <p:spPr>
          <a:xfrm>
            <a:off x="607695" y="45963"/>
            <a:ext cx="8467119" cy="695628"/>
          </a:xfrm>
          <a:prstGeom prst="rect">
            <a:avLst/>
          </a:prstGeom>
          <a:noFill/>
          <a:ln/>
        </p:spPr>
        <p:txBody>
          <a:bodyPr wrap="none" rtlCol="0" anchor="t"/>
          <a:lstStyle/>
          <a:p>
            <a:pPr marL="0" indent="0">
              <a:lnSpc>
                <a:spcPts val="5468"/>
              </a:lnSpc>
              <a:buNone/>
            </a:pPr>
            <a:r>
              <a:rPr lang="en-US" sz="4374" dirty="0" smtClean="0">
                <a:solidFill>
                  <a:srgbClr val="FFFFFF"/>
                </a:solidFill>
                <a:latin typeface="Unbounded" pitchFamily="34" charset="0"/>
                <a:ea typeface="Unbounded" pitchFamily="34" charset="-122"/>
                <a:cs typeface="Unbounded" pitchFamily="34" charset="-120"/>
              </a:rPr>
              <a:t>Using I/O</a:t>
            </a:r>
            <a:endParaRPr lang="en-US" sz="4374" dirty="0"/>
          </a:p>
        </p:txBody>
      </p:sp>
      <p:sp>
        <p:nvSpPr>
          <p:cNvPr id="14" name="Text 13"/>
          <p:cNvSpPr/>
          <p:nvPr/>
        </p:nvSpPr>
        <p:spPr>
          <a:xfrm>
            <a:off x="440316" y="1692839"/>
            <a:ext cx="13328236" cy="1750978"/>
          </a:xfrm>
          <a:prstGeom prst="rect">
            <a:avLst/>
          </a:prstGeom>
          <a:noFill/>
          <a:ln/>
        </p:spPr>
        <p:txBody>
          <a:bodyPr wrap="square" rtlCol="0" anchor="t"/>
          <a:lstStyle/>
          <a:p>
            <a:pPr marL="457200" indent="-457200">
              <a:lnSpc>
                <a:spcPct val="150000"/>
              </a:lnSpc>
              <a:buFont typeface="Arial" panose="020B0604020202020204" pitchFamily="34" charset="0"/>
              <a:buChar char="•"/>
            </a:pPr>
            <a:r>
              <a:rPr lang="en-US" sz="3200" dirty="0">
                <a:solidFill>
                  <a:srgbClr val="D0DBF0"/>
                </a:solidFill>
                <a:latin typeface="Cabin"/>
                <a:ea typeface="Cabin"/>
              </a:rPr>
              <a:t>Byte streams are defined by using two class hierarchies. At the top are two abstract classes: </a:t>
            </a:r>
            <a:r>
              <a:rPr lang="en-US" sz="3200" dirty="0" err="1">
                <a:solidFill>
                  <a:srgbClr val="D0DBF0"/>
                </a:solidFill>
                <a:latin typeface="Cabin"/>
                <a:ea typeface="Cabin"/>
              </a:rPr>
              <a:t>InputStream</a:t>
            </a:r>
            <a:r>
              <a:rPr lang="en-US" sz="3200" dirty="0">
                <a:solidFill>
                  <a:srgbClr val="D0DBF0"/>
                </a:solidFill>
                <a:latin typeface="Cabin"/>
                <a:ea typeface="Cabin"/>
              </a:rPr>
              <a:t> and </a:t>
            </a:r>
            <a:r>
              <a:rPr lang="en-US" sz="3200" dirty="0" err="1">
                <a:solidFill>
                  <a:srgbClr val="D0DBF0"/>
                </a:solidFill>
                <a:latin typeface="Cabin"/>
                <a:ea typeface="Cabin"/>
              </a:rPr>
              <a:t>OutputStream</a:t>
            </a:r>
            <a:r>
              <a:rPr lang="en-US" sz="3200" dirty="0">
                <a:solidFill>
                  <a:srgbClr val="D0DBF0"/>
                </a:solidFill>
                <a:latin typeface="Cabin"/>
                <a:ea typeface="Cabin"/>
              </a:rPr>
              <a:t>. </a:t>
            </a:r>
            <a:endParaRPr lang="en-US" sz="3200" dirty="0" smtClean="0">
              <a:solidFill>
                <a:srgbClr val="D0DBF0"/>
              </a:solidFill>
              <a:latin typeface="Cabin"/>
              <a:ea typeface="Cabin"/>
            </a:endParaRPr>
          </a:p>
          <a:p>
            <a:pPr marL="457200" indent="-457200">
              <a:lnSpc>
                <a:spcPct val="150000"/>
              </a:lnSpc>
              <a:buFont typeface="Arial" panose="020B0604020202020204" pitchFamily="34" charset="0"/>
              <a:buChar char="•"/>
            </a:pPr>
            <a:r>
              <a:rPr lang="en-US" sz="3200" dirty="0" smtClean="0">
                <a:solidFill>
                  <a:srgbClr val="D0DBF0"/>
                </a:solidFill>
                <a:latin typeface="Cabin"/>
                <a:ea typeface="Cabin"/>
              </a:rPr>
              <a:t>Each </a:t>
            </a:r>
            <a:r>
              <a:rPr lang="en-US" sz="3200" dirty="0">
                <a:solidFill>
                  <a:srgbClr val="D0DBF0"/>
                </a:solidFill>
                <a:latin typeface="Cabin"/>
                <a:ea typeface="Cabin"/>
              </a:rPr>
              <a:t>of these abstract classes has several concrete subclasses that handle the differences between various devices, such as disk files, network connections, and even memory buffers. </a:t>
            </a:r>
            <a:endParaRPr lang="en-US" sz="3200" dirty="0" smtClean="0">
              <a:solidFill>
                <a:srgbClr val="D0DBF0"/>
              </a:solidFill>
              <a:latin typeface="Cabin"/>
              <a:ea typeface="Cabin"/>
            </a:endParaRPr>
          </a:p>
          <a:p>
            <a:pPr marL="457200" indent="-457200">
              <a:lnSpc>
                <a:spcPct val="150000"/>
              </a:lnSpc>
              <a:buFont typeface="Arial" panose="020B0604020202020204" pitchFamily="34" charset="0"/>
              <a:buChar char="•"/>
            </a:pPr>
            <a:r>
              <a:rPr lang="en-US" sz="3200" dirty="0" smtClean="0">
                <a:solidFill>
                  <a:srgbClr val="D0DBF0"/>
                </a:solidFill>
                <a:latin typeface="Cabin"/>
                <a:ea typeface="Cabin"/>
              </a:rPr>
              <a:t>To </a:t>
            </a:r>
            <a:r>
              <a:rPr lang="en-US" sz="3200" dirty="0">
                <a:solidFill>
                  <a:srgbClr val="D0DBF0"/>
                </a:solidFill>
                <a:latin typeface="Cabin"/>
                <a:ea typeface="Cabin"/>
              </a:rPr>
              <a:t>use the stream classes, java.io. must be </a:t>
            </a:r>
            <a:r>
              <a:rPr lang="en-US" sz="3200" dirty="0" smtClean="0">
                <a:solidFill>
                  <a:srgbClr val="D0DBF0"/>
                </a:solidFill>
                <a:latin typeface="Cabin"/>
                <a:ea typeface="Cabin"/>
              </a:rPr>
              <a:t>imported.</a:t>
            </a:r>
          </a:p>
          <a:p>
            <a:pPr marL="457200" indent="-457200">
              <a:lnSpc>
                <a:spcPct val="150000"/>
              </a:lnSpc>
              <a:buFont typeface="Arial" panose="020B0604020202020204" pitchFamily="34" charset="0"/>
              <a:buChar char="•"/>
            </a:pPr>
            <a:r>
              <a:rPr lang="en-US" sz="3200" dirty="0">
                <a:solidFill>
                  <a:srgbClr val="D0DBF0"/>
                </a:solidFill>
                <a:latin typeface="Cabin"/>
                <a:ea typeface="Cabin"/>
              </a:rPr>
              <a:t>Two of the most important are read( ) and write( ),which, respectively, read and write bytes of data.</a:t>
            </a:r>
          </a:p>
        </p:txBody>
      </p:sp>
      <p:sp>
        <p:nvSpPr>
          <p:cNvPr id="6" name="Text 13"/>
          <p:cNvSpPr/>
          <p:nvPr/>
        </p:nvSpPr>
        <p:spPr>
          <a:xfrm>
            <a:off x="607695" y="699790"/>
            <a:ext cx="14190084" cy="1750978"/>
          </a:xfrm>
          <a:prstGeom prst="rect">
            <a:avLst/>
          </a:prstGeom>
          <a:noFill/>
          <a:ln/>
        </p:spPr>
        <p:txBody>
          <a:bodyPr wrap="square" rtlCol="0" anchor="t"/>
          <a:lstStyle/>
          <a:p>
            <a:pPr>
              <a:lnSpc>
                <a:spcPct val="150000"/>
              </a:lnSpc>
            </a:pPr>
            <a:r>
              <a:rPr lang="en-US" sz="3600" b="1" dirty="0" smtClean="0">
                <a:solidFill>
                  <a:srgbClr val="D0DBF0"/>
                </a:solidFill>
                <a:latin typeface="Cabin"/>
                <a:ea typeface="Cabin"/>
              </a:rPr>
              <a:t>Byte Streams Classes</a:t>
            </a:r>
            <a:endParaRPr lang="en-US" sz="3600" b="1" dirty="0">
              <a:solidFill>
                <a:srgbClr val="D0DBF0"/>
              </a:solidFill>
              <a:latin typeface="Cabin"/>
              <a:ea typeface="Cabin"/>
            </a:endParaRPr>
          </a:p>
        </p:txBody>
      </p:sp>
    </p:spTree>
    <p:extLst>
      <p:ext uri="{BB962C8B-B14F-4D97-AF65-F5344CB8AC3E}">
        <p14:creationId xmlns:p14="http://schemas.microsoft.com/office/powerpoint/2010/main" val="3672431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4" name="Text 1"/>
          <p:cNvSpPr/>
          <p:nvPr/>
        </p:nvSpPr>
        <p:spPr>
          <a:xfrm>
            <a:off x="2348389" y="702706"/>
            <a:ext cx="9933503" cy="1388745"/>
          </a:xfrm>
          <a:prstGeom prst="rect">
            <a:avLst/>
          </a:prstGeom>
          <a:noFill/>
          <a:ln/>
        </p:spPr>
        <p:txBody>
          <a:bodyPr wrap="square" rtlCol="0" anchor="t"/>
          <a:lstStyle/>
          <a:p>
            <a:pPr marL="0" indent="0">
              <a:lnSpc>
                <a:spcPts val="5468"/>
              </a:lnSpc>
              <a:buNone/>
            </a:pPr>
            <a:r>
              <a:rPr lang="en-US" sz="4374" dirty="0">
                <a:solidFill>
                  <a:srgbClr val="FFFFFF"/>
                </a:solidFill>
                <a:latin typeface="Unbounded" pitchFamily="34" charset="0"/>
                <a:ea typeface="Unbounded" pitchFamily="34" charset="-122"/>
                <a:cs typeface="Unbounded" pitchFamily="34" charset="-120"/>
              </a:rPr>
              <a:t>Java’s Contribution to the Internet</a:t>
            </a:r>
            <a:endParaRPr lang="en-US" sz="4374" dirty="0"/>
          </a:p>
        </p:txBody>
      </p:sp>
      <p:sp>
        <p:nvSpPr>
          <p:cNvPr id="5" name="Text 2"/>
          <p:cNvSpPr/>
          <p:nvPr/>
        </p:nvSpPr>
        <p:spPr>
          <a:xfrm>
            <a:off x="4298334" y="2083439"/>
            <a:ext cx="6033611" cy="694373"/>
          </a:xfrm>
          <a:prstGeom prst="rect">
            <a:avLst/>
          </a:prstGeom>
          <a:noFill/>
          <a:ln/>
        </p:spPr>
        <p:txBody>
          <a:bodyPr wrap="square" rtlCol="0" anchor="t"/>
          <a:lstStyle/>
          <a:p>
            <a:pPr marL="0" indent="0" algn="ctr">
              <a:buNone/>
            </a:pPr>
            <a:r>
              <a:rPr lang="en-US" sz="3600" dirty="0" smtClean="0">
                <a:solidFill>
                  <a:srgbClr val="FFFFFF"/>
                </a:solidFill>
                <a:latin typeface="Unbounded" pitchFamily="34" charset="0"/>
                <a:ea typeface="Unbounded" pitchFamily="34" charset="-122"/>
                <a:cs typeface="Unbounded" pitchFamily="34" charset="-120"/>
              </a:rPr>
              <a:t>Portability</a:t>
            </a:r>
            <a:endParaRPr lang="en-US" sz="3600" dirty="0"/>
          </a:p>
        </p:txBody>
      </p:sp>
      <p:sp>
        <p:nvSpPr>
          <p:cNvPr id="6" name="Text 3"/>
          <p:cNvSpPr/>
          <p:nvPr/>
        </p:nvSpPr>
        <p:spPr>
          <a:xfrm>
            <a:off x="2923100" y="2794157"/>
            <a:ext cx="8784077" cy="2132409"/>
          </a:xfrm>
          <a:prstGeom prst="rect">
            <a:avLst/>
          </a:prstGeom>
          <a:noFill/>
          <a:ln/>
        </p:spPr>
        <p:txBody>
          <a:bodyPr wrap="square" rtlCol="0" anchor="t"/>
          <a:lstStyle/>
          <a:p>
            <a:pPr algn="ctr"/>
            <a:r>
              <a:rPr lang="en-US" sz="3200" dirty="0">
                <a:solidFill>
                  <a:schemeClr val="accent1">
                    <a:lumMod val="20000"/>
                    <a:lumOff val="80000"/>
                  </a:schemeClr>
                </a:solidFill>
                <a:latin typeface="Cabin"/>
              </a:rPr>
              <a:t>Portability is a major aspect of the Internet because there are different types of computers and operating systems connected to it. A Java program need to be executed on any computer connected to the Internet. It is not practical to have different versions of applet for different computers. The same code must work in all computers.</a:t>
            </a:r>
          </a:p>
        </p:txBody>
      </p:sp>
    </p:spTree>
    <p:extLst>
      <p:ext uri="{BB962C8B-B14F-4D97-AF65-F5344CB8AC3E}">
        <p14:creationId xmlns:p14="http://schemas.microsoft.com/office/powerpoint/2010/main" val="23150242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25389"/>
            <a:ext cx="14659446" cy="8244479"/>
          </a:xfrm>
          <a:prstGeom prst="rect">
            <a:avLst/>
          </a:prstGeom>
          <a:solidFill>
            <a:srgbClr val="112836"/>
          </a:solidFill>
          <a:ln/>
        </p:spPr>
      </p:sp>
      <p:sp>
        <p:nvSpPr>
          <p:cNvPr id="4" name="Text 1"/>
          <p:cNvSpPr/>
          <p:nvPr/>
        </p:nvSpPr>
        <p:spPr>
          <a:xfrm>
            <a:off x="607695" y="45963"/>
            <a:ext cx="8467119" cy="695628"/>
          </a:xfrm>
          <a:prstGeom prst="rect">
            <a:avLst/>
          </a:prstGeom>
          <a:noFill/>
          <a:ln/>
        </p:spPr>
        <p:txBody>
          <a:bodyPr wrap="none" rtlCol="0" anchor="t"/>
          <a:lstStyle/>
          <a:p>
            <a:pPr marL="0" indent="0">
              <a:lnSpc>
                <a:spcPts val="5468"/>
              </a:lnSpc>
              <a:buNone/>
            </a:pPr>
            <a:r>
              <a:rPr lang="en-US" sz="4374" dirty="0" smtClean="0">
                <a:solidFill>
                  <a:srgbClr val="FFFFFF"/>
                </a:solidFill>
                <a:latin typeface="Unbounded" pitchFamily="34" charset="0"/>
                <a:ea typeface="Unbounded" pitchFamily="34" charset="-122"/>
                <a:cs typeface="Unbounded" pitchFamily="34" charset="-120"/>
              </a:rPr>
              <a:t>Using I/O</a:t>
            </a:r>
            <a:endParaRPr lang="en-US" sz="4374" dirty="0"/>
          </a:p>
        </p:txBody>
      </p:sp>
      <p:sp>
        <p:nvSpPr>
          <p:cNvPr id="14" name="Text 13"/>
          <p:cNvSpPr/>
          <p:nvPr/>
        </p:nvSpPr>
        <p:spPr>
          <a:xfrm>
            <a:off x="440316" y="1692839"/>
            <a:ext cx="13328236" cy="1750978"/>
          </a:xfrm>
          <a:prstGeom prst="rect">
            <a:avLst/>
          </a:prstGeom>
          <a:noFill/>
          <a:ln/>
        </p:spPr>
        <p:txBody>
          <a:bodyPr wrap="square" rtlCol="0" anchor="t"/>
          <a:lstStyle/>
          <a:p>
            <a:pPr marL="457200" indent="-457200">
              <a:lnSpc>
                <a:spcPct val="150000"/>
              </a:lnSpc>
              <a:buFont typeface="Arial" panose="020B0604020202020204" pitchFamily="34" charset="0"/>
              <a:buChar char="•"/>
            </a:pPr>
            <a:r>
              <a:rPr lang="en-US" sz="3200" dirty="0">
                <a:solidFill>
                  <a:srgbClr val="D0DBF0"/>
                </a:solidFill>
                <a:latin typeface="Cabin"/>
              </a:rPr>
              <a:t>Character streams are defined by using two class hierarchies. At the top are two abstract classes, Reader and Writer</a:t>
            </a:r>
            <a:r>
              <a:rPr lang="en-US" sz="3200" dirty="0" smtClean="0">
                <a:solidFill>
                  <a:srgbClr val="D0DBF0"/>
                </a:solidFill>
                <a:latin typeface="Cabin"/>
              </a:rPr>
              <a:t>.</a:t>
            </a:r>
          </a:p>
          <a:p>
            <a:pPr marL="457200" indent="-457200">
              <a:lnSpc>
                <a:spcPct val="150000"/>
              </a:lnSpc>
              <a:buFont typeface="Arial" panose="020B0604020202020204" pitchFamily="34" charset="0"/>
              <a:buChar char="•"/>
            </a:pPr>
            <a:r>
              <a:rPr lang="en-US" sz="3200" dirty="0">
                <a:solidFill>
                  <a:srgbClr val="D0DBF0"/>
                </a:solidFill>
                <a:latin typeface="Cabin"/>
              </a:rPr>
              <a:t>Java has several concrete subclasses of each of these</a:t>
            </a:r>
            <a:r>
              <a:rPr lang="en-US" sz="3200" dirty="0" smtClean="0">
                <a:solidFill>
                  <a:srgbClr val="D0DBF0"/>
                </a:solidFill>
                <a:latin typeface="Cabin"/>
              </a:rPr>
              <a:t>.</a:t>
            </a:r>
          </a:p>
          <a:p>
            <a:pPr marL="457200" indent="-457200">
              <a:lnSpc>
                <a:spcPct val="150000"/>
              </a:lnSpc>
              <a:buFont typeface="Arial" panose="020B0604020202020204" pitchFamily="34" charset="0"/>
              <a:buChar char="•"/>
            </a:pPr>
            <a:r>
              <a:rPr lang="en-US" sz="3200" dirty="0">
                <a:solidFill>
                  <a:srgbClr val="D0DBF0"/>
                </a:solidFill>
                <a:latin typeface="Cabin"/>
              </a:rPr>
              <a:t>The abstract classes Reader and Writer define several key methods that the other </a:t>
            </a:r>
            <a:r>
              <a:rPr lang="en-US" sz="3200" dirty="0" err="1">
                <a:solidFill>
                  <a:srgbClr val="D0DBF0"/>
                </a:solidFill>
                <a:latin typeface="Cabin"/>
              </a:rPr>
              <a:t>streamclasses</a:t>
            </a:r>
            <a:r>
              <a:rPr lang="en-US" sz="3200" dirty="0">
                <a:solidFill>
                  <a:srgbClr val="D0DBF0"/>
                </a:solidFill>
                <a:latin typeface="Cabin"/>
              </a:rPr>
              <a:t> implement. </a:t>
            </a:r>
            <a:endParaRPr lang="en-US" sz="3200" dirty="0" smtClean="0">
              <a:solidFill>
                <a:srgbClr val="D0DBF0"/>
              </a:solidFill>
              <a:latin typeface="Cabin"/>
            </a:endParaRPr>
          </a:p>
          <a:p>
            <a:pPr marL="457200" indent="-457200">
              <a:lnSpc>
                <a:spcPct val="150000"/>
              </a:lnSpc>
              <a:buFont typeface="Arial" panose="020B0604020202020204" pitchFamily="34" charset="0"/>
              <a:buChar char="•"/>
            </a:pPr>
            <a:r>
              <a:rPr lang="en-US" sz="3200" dirty="0" smtClean="0">
                <a:solidFill>
                  <a:srgbClr val="D0DBF0"/>
                </a:solidFill>
                <a:latin typeface="Cabin"/>
              </a:rPr>
              <a:t>Two </a:t>
            </a:r>
            <a:r>
              <a:rPr lang="en-US" sz="3200" dirty="0">
                <a:solidFill>
                  <a:srgbClr val="D0DBF0"/>
                </a:solidFill>
                <a:latin typeface="Cabin"/>
              </a:rPr>
              <a:t>of the most important methods are read( ) and write( ), which read and write characters of data, respectively.</a:t>
            </a:r>
            <a:endParaRPr lang="en-US" sz="3200" dirty="0">
              <a:solidFill>
                <a:srgbClr val="D0DBF0"/>
              </a:solidFill>
              <a:latin typeface="Cabin"/>
              <a:ea typeface="Cabin"/>
            </a:endParaRPr>
          </a:p>
        </p:txBody>
      </p:sp>
      <p:sp>
        <p:nvSpPr>
          <p:cNvPr id="6" name="Text 13"/>
          <p:cNvSpPr/>
          <p:nvPr/>
        </p:nvSpPr>
        <p:spPr>
          <a:xfrm>
            <a:off x="607695" y="699790"/>
            <a:ext cx="14190084" cy="1750978"/>
          </a:xfrm>
          <a:prstGeom prst="rect">
            <a:avLst/>
          </a:prstGeom>
          <a:noFill/>
          <a:ln/>
        </p:spPr>
        <p:txBody>
          <a:bodyPr wrap="square" rtlCol="0" anchor="t"/>
          <a:lstStyle/>
          <a:p>
            <a:pPr>
              <a:lnSpc>
                <a:spcPct val="150000"/>
              </a:lnSpc>
            </a:pPr>
            <a:r>
              <a:rPr lang="en-US" sz="3600" b="1" dirty="0" smtClean="0">
                <a:solidFill>
                  <a:srgbClr val="D0DBF0"/>
                </a:solidFill>
                <a:latin typeface="Cabin"/>
                <a:ea typeface="Cabin"/>
              </a:rPr>
              <a:t>Character Streams Classes</a:t>
            </a:r>
            <a:endParaRPr lang="en-US" sz="3600" b="1" dirty="0">
              <a:solidFill>
                <a:srgbClr val="D0DBF0"/>
              </a:solidFill>
              <a:latin typeface="Cabin"/>
              <a:ea typeface="Cabin"/>
            </a:endParaRPr>
          </a:p>
        </p:txBody>
      </p:sp>
    </p:spTree>
    <p:extLst>
      <p:ext uri="{BB962C8B-B14F-4D97-AF65-F5344CB8AC3E}">
        <p14:creationId xmlns:p14="http://schemas.microsoft.com/office/powerpoint/2010/main" val="36153973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25389"/>
            <a:ext cx="14659446" cy="8244479"/>
          </a:xfrm>
          <a:prstGeom prst="rect">
            <a:avLst/>
          </a:prstGeom>
          <a:solidFill>
            <a:srgbClr val="112836"/>
          </a:solidFill>
          <a:ln/>
        </p:spPr>
      </p:sp>
      <p:sp>
        <p:nvSpPr>
          <p:cNvPr id="4" name="Text 1"/>
          <p:cNvSpPr/>
          <p:nvPr/>
        </p:nvSpPr>
        <p:spPr>
          <a:xfrm>
            <a:off x="607695" y="45963"/>
            <a:ext cx="8467119" cy="695628"/>
          </a:xfrm>
          <a:prstGeom prst="rect">
            <a:avLst/>
          </a:prstGeom>
          <a:noFill/>
          <a:ln/>
        </p:spPr>
        <p:txBody>
          <a:bodyPr wrap="none" rtlCol="0" anchor="t"/>
          <a:lstStyle/>
          <a:p>
            <a:pPr marL="0" indent="0">
              <a:lnSpc>
                <a:spcPts val="5468"/>
              </a:lnSpc>
              <a:buNone/>
            </a:pPr>
            <a:r>
              <a:rPr lang="en-US" sz="4374" dirty="0" smtClean="0">
                <a:solidFill>
                  <a:srgbClr val="FFFFFF"/>
                </a:solidFill>
                <a:latin typeface="Unbounded" pitchFamily="34" charset="0"/>
                <a:ea typeface="Unbounded" pitchFamily="34" charset="-122"/>
                <a:cs typeface="Unbounded" pitchFamily="34" charset="-120"/>
              </a:rPr>
              <a:t>Using I/O</a:t>
            </a:r>
            <a:endParaRPr lang="en-US" sz="4374" dirty="0"/>
          </a:p>
        </p:txBody>
      </p:sp>
      <p:sp>
        <p:nvSpPr>
          <p:cNvPr id="14" name="Text 13"/>
          <p:cNvSpPr/>
          <p:nvPr/>
        </p:nvSpPr>
        <p:spPr>
          <a:xfrm>
            <a:off x="440316" y="1424969"/>
            <a:ext cx="14190084" cy="1750978"/>
          </a:xfrm>
          <a:prstGeom prst="rect">
            <a:avLst/>
          </a:prstGeom>
          <a:noFill/>
          <a:ln/>
        </p:spPr>
        <p:txBody>
          <a:bodyPr wrap="square" rtlCol="0" anchor="t"/>
          <a:lstStyle/>
          <a:p>
            <a:pPr marL="457200" indent="-457200">
              <a:lnSpc>
                <a:spcPct val="150000"/>
              </a:lnSpc>
              <a:buFont typeface="Arial" panose="020B0604020202020204" pitchFamily="34" charset="0"/>
              <a:buChar char="•"/>
            </a:pPr>
            <a:r>
              <a:rPr lang="en-US" sz="3200" dirty="0">
                <a:solidFill>
                  <a:srgbClr val="D0DBF0"/>
                </a:solidFill>
                <a:latin typeface="Cabin"/>
                <a:ea typeface="Cabin"/>
              </a:rPr>
              <a:t>All Java programs automatically import the </a:t>
            </a:r>
            <a:r>
              <a:rPr lang="en-US" sz="3200" dirty="0" err="1">
                <a:solidFill>
                  <a:srgbClr val="D0DBF0"/>
                </a:solidFill>
                <a:latin typeface="Cabin"/>
                <a:ea typeface="Cabin"/>
              </a:rPr>
              <a:t>java.lang</a:t>
            </a:r>
            <a:r>
              <a:rPr lang="en-US" sz="3200" dirty="0">
                <a:solidFill>
                  <a:srgbClr val="D0DBF0"/>
                </a:solidFill>
                <a:latin typeface="Cabin"/>
                <a:ea typeface="Cabin"/>
              </a:rPr>
              <a:t> package. This package defines a class called System, which encapsulates several aspects of the run-time environment. System also contains three predefined stream variables: in, out, and err</a:t>
            </a:r>
            <a:r>
              <a:rPr lang="en-US" sz="3200" dirty="0" smtClean="0">
                <a:solidFill>
                  <a:srgbClr val="D0DBF0"/>
                </a:solidFill>
                <a:latin typeface="Cabin"/>
                <a:ea typeface="Cabin"/>
              </a:rPr>
              <a:t>.</a:t>
            </a:r>
          </a:p>
          <a:p>
            <a:pPr marL="457200" indent="-457200">
              <a:lnSpc>
                <a:spcPct val="150000"/>
              </a:lnSpc>
              <a:buFont typeface="Arial" panose="020B0604020202020204" pitchFamily="34" charset="0"/>
              <a:buChar char="•"/>
            </a:pPr>
            <a:r>
              <a:rPr lang="en-US" sz="3200" dirty="0" err="1">
                <a:solidFill>
                  <a:srgbClr val="D0DBF0"/>
                </a:solidFill>
                <a:latin typeface="Cabin"/>
                <a:ea typeface="Cabin"/>
              </a:rPr>
              <a:t>System.out</a:t>
            </a:r>
            <a:r>
              <a:rPr lang="en-US" sz="3200" dirty="0">
                <a:solidFill>
                  <a:srgbClr val="D0DBF0"/>
                </a:solidFill>
                <a:latin typeface="Cabin"/>
                <a:ea typeface="Cabin"/>
              </a:rPr>
              <a:t> refers to the standard output stream. By default, this is the console. System.in refers to standard input, which is the keyboard by default. </a:t>
            </a:r>
            <a:r>
              <a:rPr lang="en-US" sz="3200" dirty="0" err="1">
                <a:solidFill>
                  <a:srgbClr val="D0DBF0"/>
                </a:solidFill>
                <a:latin typeface="Cabin"/>
                <a:ea typeface="Cabin"/>
              </a:rPr>
              <a:t>System.err</a:t>
            </a:r>
            <a:r>
              <a:rPr lang="en-US" sz="3200" dirty="0">
                <a:solidFill>
                  <a:srgbClr val="D0DBF0"/>
                </a:solidFill>
                <a:latin typeface="Cabin"/>
                <a:ea typeface="Cabin"/>
              </a:rPr>
              <a:t> refers to the standard error stream, which also is the console by default. However, these streams may be redirected to any compatible I/O device.</a:t>
            </a:r>
          </a:p>
        </p:txBody>
      </p:sp>
      <p:sp>
        <p:nvSpPr>
          <p:cNvPr id="6" name="Text 13"/>
          <p:cNvSpPr/>
          <p:nvPr/>
        </p:nvSpPr>
        <p:spPr>
          <a:xfrm>
            <a:off x="607695" y="699790"/>
            <a:ext cx="14190084" cy="1750978"/>
          </a:xfrm>
          <a:prstGeom prst="rect">
            <a:avLst/>
          </a:prstGeom>
          <a:noFill/>
          <a:ln/>
        </p:spPr>
        <p:txBody>
          <a:bodyPr wrap="square" rtlCol="0" anchor="t"/>
          <a:lstStyle/>
          <a:p>
            <a:pPr>
              <a:lnSpc>
                <a:spcPct val="150000"/>
              </a:lnSpc>
            </a:pPr>
            <a:r>
              <a:rPr lang="en-US" sz="3600" b="1" dirty="0" smtClean="0">
                <a:solidFill>
                  <a:srgbClr val="D0DBF0"/>
                </a:solidFill>
                <a:latin typeface="Cabin"/>
                <a:ea typeface="Cabin"/>
              </a:rPr>
              <a:t>Predefined Streams</a:t>
            </a:r>
            <a:endParaRPr lang="en-US" sz="3600" b="1" dirty="0">
              <a:solidFill>
                <a:srgbClr val="D0DBF0"/>
              </a:solidFill>
              <a:latin typeface="Cabin"/>
              <a:ea typeface="Cabin"/>
            </a:endParaRPr>
          </a:p>
        </p:txBody>
      </p:sp>
    </p:spTree>
    <p:extLst>
      <p:ext uri="{BB962C8B-B14F-4D97-AF65-F5344CB8AC3E}">
        <p14:creationId xmlns:p14="http://schemas.microsoft.com/office/powerpoint/2010/main" val="27328957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46409"/>
            <a:ext cx="14659446" cy="8244479"/>
          </a:xfrm>
          <a:prstGeom prst="rect">
            <a:avLst/>
          </a:prstGeom>
          <a:solidFill>
            <a:srgbClr val="112836"/>
          </a:solidFill>
          <a:ln/>
        </p:spPr>
      </p:sp>
      <p:sp>
        <p:nvSpPr>
          <p:cNvPr id="4" name="Text 1"/>
          <p:cNvSpPr/>
          <p:nvPr/>
        </p:nvSpPr>
        <p:spPr>
          <a:xfrm>
            <a:off x="607695" y="45963"/>
            <a:ext cx="8467119" cy="695628"/>
          </a:xfrm>
          <a:prstGeom prst="rect">
            <a:avLst/>
          </a:prstGeom>
          <a:noFill/>
          <a:ln/>
        </p:spPr>
        <p:txBody>
          <a:bodyPr wrap="none" rtlCol="0" anchor="t"/>
          <a:lstStyle/>
          <a:p>
            <a:pPr marL="0" indent="0">
              <a:lnSpc>
                <a:spcPts val="5468"/>
              </a:lnSpc>
              <a:buNone/>
            </a:pPr>
            <a:r>
              <a:rPr lang="en-US" sz="4374" dirty="0" smtClean="0">
                <a:solidFill>
                  <a:srgbClr val="FFFFFF"/>
                </a:solidFill>
                <a:latin typeface="Unbounded" pitchFamily="34" charset="0"/>
                <a:ea typeface="Unbounded" pitchFamily="34" charset="-122"/>
                <a:cs typeface="Unbounded" pitchFamily="34" charset="-120"/>
              </a:rPr>
              <a:t>Using I/O</a:t>
            </a:r>
            <a:endParaRPr lang="en-US" sz="4374" dirty="0"/>
          </a:p>
        </p:txBody>
      </p:sp>
      <p:sp>
        <p:nvSpPr>
          <p:cNvPr id="14" name="Text 13"/>
          <p:cNvSpPr/>
          <p:nvPr/>
        </p:nvSpPr>
        <p:spPr>
          <a:xfrm>
            <a:off x="440316" y="1605350"/>
            <a:ext cx="14190084" cy="1750978"/>
          </a:xfrm>
          <a:prstGeom prst="rect">
            <a:avLst/>
          </a:prstGeom>
          <a:noFill/>
          <a:ln/>
        </p:spPr>
        <p:txBody>
          <a:bodyPr wrap="square" rtlCol="0" anchor="t"/>
          <a:lstStyle/>
          <a:p>
            <a:pPr marL="457200" indent="-457200">
              <a:lnSpc>
                <a:spcPct val="150000"/>
              </a:lnSpc>
              <a:buFont typeface="Arial" panose="020B0604020202020204" pitchFamily="34" charset="0"/>
              <a:buChar char="•"/>
            </a:pPr>
            <a:r>
              <a:rPr lang="en-US" sz="3200" dirty="0">
                <a:solidFill>
                  <a:srgbClr val="D0DBF0"/>
                </a:solidFill>
                <a:latin typeface="Cabin"/>
                <a:ea typeface="Cabin"/>
              </a:rPr>
              <a:t>In Java, console input is accomplished by reading from System.in. To obtain a character based stream that is attached to the console, wrap System.in in a </a:t>
            </a:r>
            <a:r>
              <a:rPr lang="en-US" sz="3200" dirty="0" err="1">
                <a:solidFill>
                  <a:srgbClr val="D0DBF0"/>
                </a:solidFill>
                <a:latin typeface="Cabin"/>
                <a:ea typeface="Cabin"/>
              </a:rPr>
              <a:t>BufferedReader</a:t>
            </a:r>
            <a:r>
              <a:rPr lang="en-US" sz="3200" dirty="0">
                <a:solidFill>
                  <a:srgbClr val="D0DBF0"/>
                </a:solidFill>
                <a:latin typeface="Cabin"/>
                <a:ea typeface="Cabin"/>
              </a:rPr>
              <a:t> object. </a:t>
            </a:r>
            <a:endParaRPr lang="en-US" sz="3200" dirty="0" smtClean="0">
              <a:solidFill>
                <a:srgbClr val="D0DBF0"/>
              </a:solidFill>
              <a:latin typeface="Cabin"/>
              <a:ea typeface="Cabin"/>
            </a:endParaRPr>
          </a:p>
          <a:p>
            <a:pPr marL="457200" indent="-457200">
              <a:lnSpc>
                <a:spcPct val="150000"/>
              </a:lnSpc>
              <a:buFont typeface="Arial" panose="020B0604020202020204" pitchFamily="34" charset="0"/>
              <a:buChar char="•"/>
            </a:pPr>
            <a:r>
              <a:rPr lang="en-US" sz="3200" dirty="0" smtClean="0">
                <a:solidFill>
                  <a:srgbClr val="D0DBF0"/>
                </a:solidFill>
                <a:latin typeface="Cabin"/>
                <a:ea typeface="Cabin"/>
              </a:rPr>
              <a:t>You cannot </a:t>
            </a:r>
            <a:r>
              <a:rPr lang="en-US" sz="3200" dirty="0">
                <a:solidFill>
                  <a:srgbClr val="D0DBF0"/>
                </a:solidFill>
                <a:latin typeface="Cabin"/>
                <a:ea typeface="Cabin"/>
              </a:rPr>
              <a:t>construct a Buffered Reader directly </a:t>
            </a:r>
            <a:r>
              <a:rPr lang="en-US" sz="3200" dirty="0" err="1">
                <a:solidFill>
                  <a:srgbClr val="D0DBF0"/>
                </a:solidFill>
                <a:latin typeface="Cabin"/>
                <a:ea typeface="Cabin"/>
              </a:rPr>
              <a:t>fron</a:t>
            </a:r>
            <a:r>
              <a:rPr lang="en-US" sz="3200" dirty="0">
                <a:solidFill>
                  <a:srgbClr val="D0DBF0"/>
                </a:solidFill>
                <a:latin typeface="Cabin"/>
                <a:ea typeface="Cabin"/>
              </a:rPr>
              <a:t> System.in. Instead, you must first convert it into a character stream. To do this, you will use </a:t>
            </a:r>
            <a:r>
              <a:rPr lang="en-US" sz="3200" dirty="0" err="1">
                <a:solidFill>
                  <a:srgbClr val="D0DBF0"/>
                </a:solidFill>
                <a:latin typeface="Cabin"/>
                <a:ea typeface="Cabin"/>
              </a:rPr>
              <a:t>InputStreamreader</a:t>
            </a:r>
            <a:r>
              <a:rPr lang="en-US" sz="3200" dirty="0">
                <a:solidFill>
                  <a:srgbClr val="D0DBF0"/>
                </a:solidFill>
                <a:latin typeface="Cabin"/>
                <a:ea typeface="Cabin"/>
              </a:rPr>
              <a:t> object that is linked to System.in, use the constructor shown next: </a:t>
            </a:r>
            <a:endParaRPr lang="en-US" sz="3200" dirty="0" smtClean="0">
              <a:solidFill>
                <a:srgbClr val="D0DBF0"/>
              </a:solidFill>
              <a:latin typeface="Cabin"/>
              <a:ea typeface="Cabin"/>
            </a:endParaRPr>
          </a:p>
          <a:p>
            <a:pPr>
              <a:lnSpc>
                <a:spcPct val="150000"/>
              </a:lnSpc>
            </a:pPr>
            <a:r>
              <a:rPr lang="en-IN" sz="3200" dirty="0" smtClean="0">
                <a:solidFill>
                  <a:srgbClr val="D0DBF0"/>
                </a:solidFill>
                <a:latin typeface="Cabin"/>
                <a:ea typeface="Cabin"/>
              </a:rPr>
              <a:t>			</a:t>
            </a:r>
            <a:r>
              <a:rPr lang="en-IN" sz="3200" b="1" dirty="0" err="1" smtClean="0">
                <a:solidFill>
                  <a:srgbClr val="D0DBF0"/>
                </a:solidFill>
                <a:latin typeface="Cabin"/>
                <a:ea typeface="Cabin"/>
              </a:rPr>
              <a:t>InputStreamReader</a:t>
            </a:r>
            <a:r>
              <a:rPr lang="en-IN" sz="3200" b="1" dirty="0" smtClean="0">
                <a:solidFill>
                  <a:srgbClr val="D0DBF0"/>
                </a:solidFill>
                <a:latin typeface="Cabin"/>
                <a:ea typeface="Cabin"/>
              </a:rPr>
              <a:t>(</a:t>
            </a:r>
            <a:r>
              <a:rPr lang="en-IN" sz="3200" b="1" dirty="0" err="1" smtClean="0">
                <a:solidFill>
                  <a:srgbClr val="D0DBF0"/>
                </a:solidFill>
                <a:latin typeface="Cabin"/>
                <a:ea typeface="Cabin"/>
              </a:rPr>
              <a:t>InputStream</a:t>
            </a:r>
            <a:r>
              <a:rPr lang="en-IN" sz="3200" b="1" dirty="0" smtClean="0">
                <a:solidFill>
                  <a:srgbClr val="D0DBF0"/>
                </a:solidFill>
                <a:latin typeface="Cabin"/>
                <a:ea typeface="Cabin"/>
              </a:rPr>
              <a:t> </a:t>
            </a:r>
            <a:r>
              <a:rPr lang="en-IN" sz="3200" b="1" dirty="0" err="1">
                <a:solidFill>
                  <a:srgbClr val="D0DBF0"/>
                </a:solidFill>
                <a:latin typeface="Cabin"/>
                <a:ea typeface="Cabin"/>
              </a:rPr>
              <a:t>inputStream</a:t>
            </a:r>
            <a:r>
              <a:rPr lang="en-IN" sz="3200" b="1" dirty="0">
                <a:solidFill>
                  <a:srgbClr val="D0DBF0"/>
                </a:solidFill>
                <a:latin typeface="Cabin"/>
                <a:ea typeface="Cabin"/>
              </a:rPr>
              <a:t>)</a:t>
            </a:r>
            <a:endParaRPr lang="en-US" sz="3200" b="1" dirty="0">
              <a:solidFill>
                <a:srgbClr val="D0DBF0"/>
              </a:solidFill>
              <a:latin typeface="Cabin"/>
              <a:ea typeface="Cabin"/>
            </a:endParaRPr>
          </a:p>
        </p:txBody>
      </p:sp>
      <p:sp>
        <p:nvSpPr>
          <p:cNvPr id="6" name="Text 13"/>
          <p:cNvSpPr/>
          <p:nvPr/>
        </p:nvSpPr>
        <p:spPr>
          <a:xfrm>
            <a:off x="607695" y="699790"/>
            <a:ext cx="14190084" cy="1750978"/>
          </a:xfrm>
          <a:prstGeom prst="rect">
            <a:avLst/>
          </a:prstGeom>
          <a:noFill/>
          <a:ln/>
        </p:spPr>
        <p:txBody>
          <a:bodyPr wrap="square" rtlCol="0" anchor="t"/>
          <a:lstStyle/>
          <a:p>
            <a:pPr>
              <a:lnSpc>
                <a:spcPct val="150000"/>
              </a:lnSpc>
            </a:pPr>
            <a:r>
              <a:rPr lang="en-US" sz="3600" b="1" dirty="0" smtClean="0">
                <a:solidFill>
                  <a:srgbClr val="D0DBF0"/>
                </a:solidFill>
                <a:latin typeface="Cabin"/>
                <a:ea typeface="Cabin"/>
              </a:rPr>
              <a:t>Reading Console Input</a:t>
            </a:r>
            <a:endParaRPr lang="en-US" sz="3600" b="1" dirty="0">
              <a:solidFill>
                <a:srgbClr val="D0DBF0"/>
              </a:solidFill>
              <a:latin typeface="Cabin"/>
              <a:ea typeface="Cabin"/>
            </a:endParaRPr>
          </a:p>
        </p:txBody>
      </p:sp>
    </p:spTree>
    <p:extLst>
      <p:ext uri="{BB962C8B-B14F-4D97-AF65-F5344CB8AC3E}">
        <p14:creationId xmlns:p14="http://schemas.microsoft.com/office/powerpoint/2010/main" val="11787372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46409"/>
            <a:ext cx="14659446" cy="8244479"/>
          </a:xfrm>
          <a:prstGeom prst="rect">
            <a:avLst/>
          </a:prstGeom>
          <a:solidFill>
            <a:srgbClr val="112836"/>
          </a:solidFill>
          <a:ln/>
        </p:spPr>
      </p:sp>
      <p:sp>
        <p:nvSpPr>
          <p:cNvPr id="4" name="Text 1"/>
          <p:cNvSpPr/>
          <p:nvPr/>
        </p:nvSpPr>
        <p:spPr>
          <a:xfrm>
            <a:off x="607695" y="45963"/>
            <a:ext cx="8467119" cy="695628"/>
          </a:xfrm>
          <a:prstGeom prst="rect">
            <a:avLst/>
          </a:prstGeom>
          <a:noFill/>
          <a:ln/>
        </p:spPr>
        <p:txBody>
          <a:bodyPr wrap="none" rtlCol="0" anchor="t"/>
          <a:lstStyle/>
          <a:p>
            <a:pPr marL="0" indent="0">
              <a:lnSpc>
                <a:spcPts val="5468"/>
              </a:lnSpc>
              <a:buNone/>
            </a:pPr>
            <a:r>
              <a:rPr lang="en-US" sz="4374" dirty="0" smtClean="0">
                <a:solidFill>
                  <a:srgbClr val="FFFFFF"/>
                </a:solidFill>
                <a:latin typeface="Unbounded" pitchFamily="34" charset="0"/>
                <a:ea typeface="Unbounded" pitchFamily="34" charset="-122"/>
                <a:cs typeface="Unbounded" pitchFamily="34" charset="-120"/>
              </a:rPr>
              <a:t>Using I/O</a:t>
            </a:r>
            <a:endParaRPr lang="en-US" sz="4374" dirty="0"/>
          </a:p>
        </p:txBody>
      </p:sp>
      <p:sp>
        <p:nvSpPr>
          <p:cNvPr id="14" name="Text 13"/>
          <p:cNvSpPr/>
          <p:nvPr/>
        </p:nvSpPr>
        <p:spPr>
          <a:xfrm>
            <a:off x="524006" y="1880029"/>
            <a:ext cx="14190084" cy="1750978"/>
          </a:xfrm>
          <a:prstGeom prst="rect">
            <a:avLst/>
          </a:prstGeom>
          <a:noFill/>
          <a:ln/>
        </p:spPr>
        <p:txBody>
          <a:bodyPr wrap="square" rtlCol="0" anchor="t"/>
          <a:lstStyle/>
          <a:p>
            <a:pPr marL="457200" indent="-457200">
              <a:lnSpc>
                <a:spcPct val="150000"/>
              </a:lnSpc>
              <a:buFont typeface="Arial" panose="020B0604020202020204" pitchFamily="34" charset="0"/>
              <a:buChar char="•"/>
            </a:pPr>
            <a:r>
              <a:rPr lang="en-US" sz="3200" dirty="0">
                <a:solidFill>
                  <a:srgbClr val="D0DBF0"/>
                </a:solidFill>
                <a:latin typeface="Cabin"/>
                <a:ea typeface="Cabin"/>
              </a:rPr>
              <a:t>Next, using the object produced by </a:t>
            </a:r>
            <a:r>
              <a:rPr lang="en-US" sz="3200" dirty="0" err="1">
                <a:solidFill>
                  <a:srgbClr val="D0DBF0"/>
                </a:solidFill>
                <a:latin typeface="Cabin"/>
                <a:ea typeface="Cabin"/>
              </a:rPr>
              <a:t>InputStreamReader</a:t>
            </a:r>
            <a:r>
              <a:rPr lang="en-US" sz="3200" dirty="0">
                <a:solidFill>
                  <a:srgbClr val="D0DBF0"/>
                </a:solidFill>
                <a:latin typeface="Cabin"/>
                <a:ea typeface="Cabin"/>
              </a:rPr>
              <a:t>, construct a </a:t>
            </a:r>
            <a:r>
              <a:rPr lang="en-US" sz="3200" dirty="0" err="1">
                <a:solidFill>
                  <a:srgbClr val="D0DBF0"/>
                </a:solidFill>
                <a:latin typeface="Cabin"/>
                <a:ea typeface="Cabin"/>
              </a:rPr>
              <a:t>BufferedReader</a:t>
            </a:r>
            <a:r>
              <a:rPr lang="en-US" sz="3200" dirty="0">
                <a:solidFill>
                  <a:srgbClr val="D0DBF0"/>
                </a:solidFill>
                <a:latin typeface="Cabin"/>
                <a:ea typeface="Cabin"/>
              </a:rPr>
              <a:t> using the constructor shown here: </a:t>
            </a:r>
          </a:p>
          <a:p>
            <a:pPr>
              <a:lnSpc>
                <a:spcPct val="150000"/>
              </a:lnSpc>
            </a:pPr>
            <a:r>
              <a:rPr lang="en-US" sz="3200" dirty="0">
                <a:solidFill>
                  <a:srgbClr val="D0DBF0"/>
                </a:solidFill>
                <a:latin typeface="Cabin"/>
                <a:ea typeface="Cabin"/>
              </a:rPr>
              <a:t>	</a:t>
            </a:r>
            <a:r>
              <a:rPr lang="en-US" sz="3200" dirty="0" smtClean="0">
                <a:solidFill>
                  <a:srgbClr val="D0DBF0"/>
                </a:solidFill>
                <a:latin typeface="Cabin"/>
                <a:ea typeface="Cabin"/>
              </a:rPr>
              <a:t>		</a:t>
            </a:r>
            <a:r>
              <a:rPr lang="en-US" sz="3200" b="1" dirty="0" err="1" smtClean="0">
                <a:solidFill>
                  <a:srgbClr val="D0DBF0"/>
                </a:solidFill>
                <a:latin typeface="Cabin"/>
                <a:ea typeface="Cabin"/>
              </a:rPr>
              <a:t>BufferedReader</a:t>
            </a:r>
            <a:r>
              <a:rPr lang="en-US" sz="3200" b="1" dirty="0" smtClean="0">
                <a:solidFill>
                  <a:srgbClr val="D0DBF0"/>
                </a:solidFill>
                <a:latin typeface="Cabin"/>
                <a:ea typeface="Cabin"/>
              </a:rPr>
              <a:t>(Reader </a:t>
            </a:r>
            <a:r>
              <a:rPr lang="en-US" sz="3200" b="1" dirty="0" err="1">
                <a:solidFill>
                  <a:srgbClr val="D0DBF0"/>
                </a:solidFill>
                <a:latin typeface="Cabin"/>
                <a:ea typeface="Cabin"/>
              </a:rPr>
              <a:t>inputReader</a:t>
            </a:r>
            <a:r>
              <a:rPr lang="en-US" sz="3200" b="1" dirty="0">
                <a:solidFill>
                  <a:srgbClr val="D0DBF0"/>
                </a:solidFill>
                <a:latin typeface="Cabin"/>
                <a:ea typeface="Cabin"/>
              </a:rPr>
              <a:t>) </a:t>
            </a:r>
            <a:endParaRPr lang="en-US" sz="3200" b="1" dirty="0" smtClean="0">
              <a:solidFill>
                <a:srgbClr val="D0DBF0"/>
              </a:solidFill>
              <a:latin typeface="Cabin"/>
              <a:ea typeface="Cabin"/>
            </a:endParaRPr>
          </a:p>
        </p:txBody>
      </p:sp>
      <p:sp>
        <p:nvSpPr>
          <p:cNvPr id="6" name="Text 13"/>
          <p:cNvSpPr/>
          <p:nvPr/>
        </p:nvSpPr>
        <p:spPr>
          <a:xfrm>
            <a:off x="607695" y="699790"/>
            <a:ext cx="14190084" cy="1750978"/>
          </a:xfrm>
          <a:prstGeom prst="rect">
            <a:avLst/>
          </a:prstGeom>
          <a:noFill/>
          <a:ln/>
        </p:spPr>
        <p:txBody>
          <a:bodyPr wrap="square" rtlCol="0" anchor="t"/>
          <a:lstStyle/>
          <a:p>
            <a:pPr>
              <a:lnSpc>
                <a:spcPct val="150000"/>
              </a:lnSpc>
            </a:pPr>
            <a:r>
              <a:rPr lang="en-US" sz="3600" b="1" dirty="0" smtClean="0">
                <a:solidFill>
                  <a:srgbClr val="D0DBF0"/>
                </a:solidFill>
                <a:latin typeface="Cabin"/>
                <a:ea typeface="Cabin"/>
              </a:rPr>
              <a:t>Reading Console Input</a:t>
            </a:r>
            <a:endParaRPr lang="en-US" sz="3600" b="1" dirty="0">
              <a:solidFill>
                <a:srgbClr val="D0DBF0"/>
              </a:solidFill>
              <a:latin typeface="Cabin"/>
              <a:ea typeface="Cabin"/>
            </a:endParaRPr>
          </a:p>
        </p:txBody>
      </p:sp>
    </p:spTree>
    <p:extLst>
      <p:ext uri="{BB962C8B-B14F-4D97-AF65-F5344CB8AC3E}">
        <p14:creationId xmlns:p14="http://schemas.microsoft.com/office/powerpoint/2010/main" val="38998769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46409"/>
            <a:ext cx="14659446" cy="8244479"/>
          </a:xfrm>
          <a:prstGeom prst="rect">
            <a:avLst/>
          </a:prstGeom>
          <a:solidFill>
            <a:srgbClr val="112836"/>
          </a:solidFill>
          <a:ln/>
        </p:spPr>
      </p:sp>
      <p:sp>
        <p:nvSpPr>
          <p:cNvPr id="4" name="Text 1"/>
          <p:cNvSpPr/>
          <p:nvPr/>
        </p:nvSpPr>
        <p:spPr>
          <a:xfrm>
            <a:off x="607695" y="45963"/>
            <a:ext cx="8467119" cy="695628"/>
          </a:xfrm>
          <a:prstGeom prst="rect">
            <a:avLst/>
          </a:prstGeom>
          <a:noFill/>
          <a:ln/>
        </p:spPr>
        <p:txBody>
          <a:bodyPr wrap="none" rtlCol="0" anchor="t"/>
          <a:lstStyle/>
          <a:p>
            <a:pPr marL="0" indent="0">
              <a:lnSpc>
                <a:spcPts val="5468"/>
              </a:lnSpc>
              <a:buNone/>
            </a:pPr>
            <a:r>
              <a:rPr lang="en-US" sz="4374" dirty="0" smtClean="0">
                <a:solidFill>
                  <a:srgbClr val="FFFFFF"/>
                </a:solidFill>
                <a:latin typeface="Unbounded" pitchFamily="34" charset="0"/>
                <a:ea typeface="Unbounded" pitchFamily="34" charset="-122"/>
                <a:cs typeface="Unbounded" pitchFamily="34" charset="-120"/>
              </a:rPr>
              <a:t>Using I/O</a:t>
            </a:r>
            <a:endParaRPr lang="en-US" sz="4374" dirty="0"/>
          </a:p>
        </p:txBody>
      </p:sp>
      <p:sp>
        <p:nvSpPr>
          <p:cNvPr id="14" name="Text 13"/>
          <p:cNvSpPr/>
          <p:nvPr/>
        </p:nvSpPr>
        <p:spPr>
          <a:xfrm>
            <a:off x="440316" y="1196927"/>
            <a:ext cx="14190084" cy="1750978"/>
          </a:xfrm>
          <a:prstGeom prst="rect">
            <a:avLst/>
          </a:prstGeom>
          <a:noFill/>
          <a:ln/>
        </p:spPr>
        <p:txBody>
          <a:bodyPr wrap="square" rtlCol="0" anchor="t"/>
          <a:lstStyle/>
          <a:p>
            <a:pPr marL="457200" indent="-457200">
              <a:lnSpc>
                <a:spcPct val="150000"/>
              </a:lnSpc>
              <a:buFont typeface="Arial" panose="020B0604020202020204" pitchFamily="34" charset="0"/>
              <a:buChar char="•"/>
            </a:pPr>
            <a:r>
              <a:rPr lang="en-US" sz="3200" dirty="0" smtClean="0">
                <a:solidFill>
                  <a:srgbClr val="D0DBF0"/>
                </a:solidFill>
                <a:latin typeface="Cabin"/>
              </a:rPr>
              <a:t>Here</a:t>
            </a:r>
            <a:r>
              <a:rPr lang="en-US" sz="3200" dirty="0">
                <a:solidFill>
                  <a:srgbClr val="D0DBF0"/>
                </a:solidFill>
                <a:latin typeface="Cabin"/>
              </a:rPr>
              <a:t>, </a:t>
            </a:r>
            <a:r>
              <a:rPr lang="en-US" sz="3200" dirty="0" err="1">
                <a:solidFill>
                  <a:srgbClr val="D0DBF0"/>
                </a:solidFill>
                <a:latin typeface="Cabin"/>
              </a:rPr>
              <a:t>inputReader</a:t>
            </a:r>
            <a:r>
              <a:rPr lang="en-US" sz="3200" dirty="0">
                <a:solidFill>
                  <a:srgbClr val="D0DBF0"/>
                </a:solidFill>
                <a:latin typeface="Cabin"/>
              </a:rPr>
              <a:t> is the stream that is linked to the instance of </a:t>
            </a:r>
            <a:r>
              <a:rPr lang="en-US" sz="3200" dirty="0" err="1">
                <a:solidFill>
                  <a:srgbClr val="D0DBF0"/>
                </a:solidFill>
                <a:latin typeface="Cabin"/>
              </a:rPr>
              <a:t>BufferedReader</a:t>
            </a:r>
            <a:r>
              <a:rPr lang="en-US" sz="3200" dirty="0">
                <a:solidFill>
                  <a:srgbClr val="D0DBF0"/>
                </a:solidFill>
                <a:latin typeface="Cabin"/>
              </a:rPr>
              <a:t> that is being created. </a:t>
            </a:r>
            <a:endParaRPr lang="en-US" sz="3200" dirty="0" smtClean="0">
              <a:solidFill>
                <a:srgbClr val="D0DBF0"/>
              </a:solidFill>
              <a:latin typeface="Cabin"/>
            </a:endParaRPr>
          </a:p>
          <a:p>
            <a:pPr marL="457200" indent="-457200">
              <a:lnSpc>
                <a:spcPct val="150000"/>
              </a:lnSpc>
              <a:buFont typeface="Arial" panose="020B0604020202020204" pitchFamily="34" charset="0"/>
              <a:buChar char="•"/>
            </a:pPr>
            <a:r>
              <a:rPr lang="en-US" sz="3200" dirty="0" smtClean="0">
                <a:solidFill>
                  <a:srgbClr val="D0DBF0"/>
                </a:solidFill>
                <a:latin typeface="Cabin"/>
              </a:rPr>
              <a:t>Reader </a:t>
            </a:r>
            <a:r>
              <a:rPr lang="en-US" sz="3200" dirty="0">
                <a:solidFill>
                  <a:srgbClr val="D0DBF0"/>
                </a:solidFill>
                <a:latin typeface="Cabin"/>
              </a:rPr>
              <a:t>is an abstract class. One of its concrete subclasses is </a:t>
            </a:r>
            <a:r>
              <a:rPr lang="en-US" sz="3200" dirty="0" err="1">
                <a:solidFill>
                  <a:srgbClr val="D0DBF0"/>
                </a:solidFill>
                <a:latin typeface="Cabin"/>
              </a:rPr>
              <a:t>InputStreamReader</a:t>
            </a:r>
            <a:r>
              <a:rPr lang="en-US" sz="3200" dirty="0">
                <a:solidFill>
                  <a:srgbClr val="D0DBF0"/>
                </a:solidFill>
                <a:latin typeface="Cabin"/>
              </a:rPr>
              <a:t>, which converts bytes to characters. Because System.in refers to an object of type </a:t>
            </a:r>
            <a:r>
              <a:rPr lang="en-US" sz="3200" dirty="0" err="1">
                <a:solidFill>
                  <a:srgbClr val="D0DBF0"/>
                </a:solidFill>
                <a:latin typeface="Cabin"/>
              </a:rPr>
              <a:t>InputStream</a:t>
            </a:r>
            <a:r>
              <a:rPr lang="en-US" sz="3200" dirty="0">
                <a:solidFill>
                  <a:srgbClr val="D0DBF0"/>
                </a:solidFill>
                <a:latin typeface="Cabin"/>
              </a:rPr>
              <a:t>, it can be used for </a:t>
            </a:r>
            <a:r>
              <a:rPr lang="en-US" sz="3200" dirty="0" err="1">
                <a:solidFill>
                  <a:srgbClr val="D0DBF0"/>
                </a:solidFill>
                <a:latin typeface="Cabin"/>
              </a:rPr>
              <a:t>inputStream</a:t>
            </a:r>
            <a:r>
              <a:rPr lang="en-US" sz="3200" dirty="0">
                <a:solidFill>
                  <a:srgbClr val="D0DBF0"/>
                </a:solidFill>
                <a:latin typeface="Cabin"/>
              </a:rPr>
              <a:t>. Putting it all together, the following line of code creates a </a:t>
            </a:r>
            <a:r>
              <a:rPr lang="en-US" sz="3200" dirty="0" err="1">
                <a:solidFill>
                  <a:srgbClr val="D0DBF0"/>
                </a:solidFill>
                <a:latin typeface="Cabin"/>
              </a:rPr>
              <a:t>BufferedReader</a:t>
            </a:r>
            <a:r>
              <a:rPr lang="en-US" sz="3200" dirty="0">
                <a:solidFill>
                  <a:srgbClr val="D0DBF0"/>
                </a:solidFill>
                <a:latin typeface="Cabin"/>
              </a:rPr>
              <a:t> that is connected to the keyboard: </a:t>
            </a:r>
            <a:endParaRPr lang="en-US" sz="3200" dirty="0" smtClean="0">
              <a:solidFill>
                <a:srgbClr val="D0DBF0"/>
              </a:solidFill>
              <a:latin typeface="Cabin"/>
            </a:endParaRPr>
          </a:p>
        </p:txBody>
      </p:sp>
      <p:sp>
        <p:nvSpPr>
          <p:cNvPr id="6" name="Text 13"/>
          <p:cNvSpPr/>
          <p:nvPr/>
        </p:nvSpPr>
        <p:spPr>
          <a:xfrm>
            <a:off x="607695" y="612301"/>
            <a:ext cx="14190084" cy="1750978"/>
          </a:xfrm>
          <a:prstGeom prst="rect">
            <a:avLst/>
          </a:prstGeom>
          <a:noFill/>
          <a:ln/>
        </p:spPr>
        <p:txBody>
          <a:bodyPr wrap="square" rtlCol="0" anchor="t"/>
          <a:lstStyle/>
          <a:p>
            <a:pPr>
              <a:lnSpc>
                <a:spcPct val="150000"/>
              </a:lnSpc>
            </a:pPr>
            <a:r>
              <a:rPr lang="en-US" sz="3600" b="1" dirty="0" smtClean="0">
                <a:solidFill>
                  <a:srgbClr val="D0DBF0"/>
                </a:solidFill>
                <a:latin typeface="Cabin"/>
                <a:ea typeface="Cabin"/>
              </a:rPr>
              <a:t>Reading Console Input</a:t>
            </a:r>
            <a:endParaRPr lang="en-US" sz="3600" b="1" dirty="0">
              <a:solidFill>
                <a:srgbClr val="D0DBF0"/>
              </a:solidFill>
              <a:latin typeface="Cabin"/>
              <a:ea typeface="Cabin"/>
            </a:endParaRPr>
          </a:p>
        </p:txBody>
      </p:sp>
      <p:sp>
        <p:nvSpPr>
          <p:cNvPr id="7" name="Text 13"/>
          <p:cNvSpPr/>
          <p:nvPr/>
        </p:nvSpPr>
        <p:spPr>
          <a:xfrm>
            <a:off x="128609" y="6237841"/>
            <a:ext cx="15408166" cy="1750978"/>
          </a:xfrm>
          <a:prstGeom prst="rect">
            <a:avLst/>
          </a:prstGeom>
          <a:noFill/>
          <a:ln/>
        </p:spPr>
        <p:txBody>
          <a:bodyPr wrap="square" rtlCol="0" anchor="t"/>
          <a:lstStyle/>
          <a:p>
            <a:pPr>
              <a:lnSpc>
                <a:spcPct val="150000"/>
              </a:lnSpc>
            </a:pPr>
            <a:r>
              <a:rPr lang="en-US" sz="3000" b="1" dirty="0" err="1">
                <a:solidFill>
                  <a:srgbClr val="D0DBF0"/>
                </a:solidFill>
                <a:latin typeface="Cabin"/>
              </a:rPr>
              <a:t>BufferedReader</a:t>
            </a:r>
            <a:r>
              <a:rPr lang="en-US" sz="3000" b="1" dirty="0">
                <a:solidFill>
                  <a:srgbClr val="D0DBF0"/>
                </a:solidFill>
                <a:latin typeface="Cabin"/>
              </a:rPr>
              <a:t> </a:t>
            </a:r>
            <a:r>
              <a:rPr lang="en-US" sz="3000" b="1" dirty="0" err="1">
                <a:solidFill>
                  <a:srgbClr val="D0DBF0"/>
                </a:solidFill>
                <a:latin typeface="Cabin"/>
              </a:rPr>
              <a:t>br</a:t>
            </a:r>
            <a:r>
              <a:rPr lang="en-US" sz="3000" b="1" dirty="0">
                <a:solidFill>
                  <a:srgbClr val="D0DBF0"/>
                </a:solidFill>
                <a:latin typeface="Cabin"/>
              </a:rPr>
              <a:t> = new </a:t>
            </a:r>
            <a:r>
              <a:rPr lang="en-US" sz="3000" b="1" dirty="0" err="1">
                <a:solidFill>
                  <a:srgbClr val="D0DBF0"/>
                </a:solidFill>
                <a:latin typeface="Cabin"/>
              </a:rPr>
              <a:t>BufferedReader</a:t>
            </a:r>
            <a:r>
              <a:rPr lang="en-US" sz="3000" b="1" dirty="0">
                <a:solidFill>
                  <a:srgbClr val="D0DBF0"/>
                </a:solidFill>
                <a:latin typeface="Cabin"/>
              </a:rPr>
              <a:t>(new </a:t>
            </a:r>
            <a:r>
              <a:rPr lang="en-US" sz="3000" b="1" dirty="0" err="1">
                <a:solidFill>
                  <a:srgbClr val="D0DBF0"/>
                </a:solidFill>
                <a:latin typeface="Cabin"/>
              </a:rPr>
              <a:t>InputStreamReader</a:t>
            </a:r>
            <a:r>
              <a:rPr lang="en-US" sz="3000" b="1" dirty="0">
                <a:solidFill>
                  <a:srgbClr val="D0DBF0"/>
                </a:solidFill>
                <a:latin typeface="Cabin"/>
              </a:rPr>
              <a:t>(System.in)); </a:t>
            </a:r>
            <a:endParaRPr lang="en-US" sz="3000" b="1" dirty="0">
              <a:solidFill>
                <a:srgbClr val="D0DBF0"/>
              </a:solidFill>
              <a:latin typeface="Cabin"/>
              <a:ea typeface="Cabin"/>
            </a:endParaRPr>
          </a:p>
        </p:txBody>
      </p:sp>
      <p:sp>
        <p:nvSpPr>
          <p:cNvPr id="8" name="Text 13"/>
          <p:cNvSpPr/>
          <p:nvPr/>
        </p:nvSpPr>
        <p:spPr>
          <a:xfrm>
            <a:off x="440316" y="6739405"/>
            <a:ext cx="14190084" cy="1750978"/>
          </a:xfrm>
          <a:prstGeom prst="rect">
            <a:avLst/>
          </a:prstGeom>
          <a:noFill/>
          <a:ln/>
        </p:spPr>
        <p:txBody>
          <a:bodyPr wrap="square" rtlCol="0" anchor="t"/>
          <a:lstStyle/>
          <a:p>
            <a:pPr marL="457200" indent="-457200">
              <a:lnSpc>
                <a:spcPct val="150000"/>
              </a:lnSpc>
              <a:buFont typeface="Arial" panose="020B0604020202020204" pitchFamily="34" charset="0"/>
              <a:buChar char="•"/>
            </a:pPr>
            <a:r>
              <a:rPr lang="en-US" sz="3200" dirty="0">
                <a:solidFill>
                  <a:srgbClr val="D0DBF0"/>
                </a:solidFill>
                <a:latin typeface="Cabin"/>
              </a:rPr>
              <a:t>After this statement executes, </a:t>
            </a:r>
            <a:r>
              <a:rPr lang="en-US" sz="3200" dirty="0" err="1">
                <a:solidFill>
                  <a:srgbClr val="D0DBF0"/>
                </a:solidFill>
                <a:latin typeface="Cabin"/>
              </a:rPr>
              <a:t>br</a:t>
            </a:r>
            <a:r>
              <a:rPr lang="en-US" sz="3200" dirty="0">
                <a:solidFill>
                  <a:srgbClr val="D0DBF0"/>
                </a:solidFill>
                <a:latin typeface="Cabin"/>
              </a:rPr>
              <a:t> is a character-based stream that is linked to the console through System.in. </a:t>
            </a:r>
            <a:endParaRPr lang="en-US" sz="3200" dirty="0" smtClean="0">
              <a:solidFill>
                <a:srgbClr val="D0DBF0"/>
              </a:solidFill>
              <a:latin typeface="Cabin"/>
            </a:endParaRPr>
          </a:p>
        </p:txBody>
      </p:sp>
    </p:spTree>
    <p:extLst>
      <p:ext uri="{BB962C8B-B14F-4D97-AF65-F5344CB8AC3E}">
        <p14:creationId xmlns:p14="http://schemas.microsoft.com/office/powerpoint/2010/main" val="231511069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46409"/>
            <a:ext cx="14659446" cy="8244479"/>
          </a:xfrm>
          <a:prstGeom prst="rect">
            <a:avLst/>
          </a:prstGeom>
          <a:solidFill>
            <a:srgbClr val="112836"/>
          </a:solidFill>
          <a:ln/>
        </p:spPr>
      </p:sp>
      <p:sp>
        <p:nvSpPr>
          <p:cNvPr id="4" name="Text 1"/>
          <p:cNvSpPr/>
          <p:nvPr/>
        </p:nvSpPr>
        <p:spPr>
          <a:xfrm>
            <a:off x="607695" y="45963"/>
            <a:ext cx="8467119" cy="695628"/>
          </a:xfrm>
          <a:prstGeom prst="rect">
            <a:avLst/>
          </a:prstGeom>
          <a:noFill/>
          <a:ln/>
        </p:spPr>
        <p:txBody>
          <a:bodyPr wrap="none" rtlCol="0" anchor="t"/>
          <a:lstStyle/>
          <a:p>
            <a:pPr marL="0" indent="0">
              <a:lnSpc>
                <a:spcPts val="5468"/>
              </a:lnSpc>
              <a:buNone/>
            </a:pPr>
            <a:r>
              <a:rPr lang="en-US" sz="4374" dirty="0" smtClean="0">
                <a:solidFill>
                  <a:srgbClr val="FFFFFF"/>
                </a:solidFill>
                <a:latin typeface="Unbounded" pitchFamily="34" charset="0"/>
                <a:ea typeface="Unbounded" pitchFamily="34" charset="-122"/>
                <a:cs typeface="Unbounded" pitchFamily="34" charset="-120"/>
              </a:rPr>
              <a:t>Using I/O</a:t>
            </a:r>
            <a:endParaRPr lang="en-US" sz="4374" dirty="0"/>
          </a:p>
        </p:txBody>
      </p:sp>
      <p:sp>
        <p:nvSpPr>
          <p:cNvPr id="14" name="Text 13"/>
          <p:cNvSpPr/>
          <p:nvPr/>
        </p:nvSpPr>
        <p:spPr>
          <a:xfrm>
            <a:off x="440316" y="1605350"/>
            <a:ext cx="14190084" cy="1750978"/>
          </a:xfrm>
          <a:prstGeom prst="rect">
            <a:avLst/>
          </a:prstGeom>
          <a:noFill/>
          <a:ln/>
        </p:spPr>
        <p:txBody>
          <a:bodyPr wrap="square" rtlCol="0" anchor="t"/>
          <a:lstStyle/>
          <a:p>
            <a:pPr marL="457200" indent="-457200">
              <a:lnSpc>
                <a:spcPct val="150000"/>
              </a:lnSpc>
              <a:buFont typeface="Arial" panose="020B0604020202020204" pitchFamily="34" charset="0"/>
              <a:buChar char="•"/>
            </a:pPr>
            <a:r>
              <a:rPr lang="en-US" sz="3200" dirty="0">
                <a:solidFill>
                  <a:srgbClr val="D0DBF0"/>
                </a:solidFill>
                <a:latin typeface="Cabin"/>
                <a:ea typeface="Cabin"/>
              </a:rPr>
              <a:t>To read a character from a </a:t>
            </a:r>
            <a:r>
              <a:rPr lang="en-US" sz="3200" dirty="0" err="1">
                <a:solidFill>
                  <a:srgbClr val="D0DBF0"/>
                </a:solidFill>
                <a:latin typeface="Cabin"/>
                <a:ea typeface="Cabin"/>
              </a:rPr>
              <a:t>BufferedReader</a:t>
            </a:r>
            <a:r>
              <a:rPr lang="en-US" sz="3200" dirty="0">
                <a:solidFill>
                  <a:srgbClr val="D0DBF0"/>
                </a:solidFill>
                <a:latin typeface="Cabin"/>
                <a:ea typeface="Cabin"/>
              </a:rPr>
              <a:t>, use read( </a:t>
            </a:r>
            <a:r>
              <a:rPr lang="en-US" sz="3200" dirty="0" smtClean="0">
                <a:solidFill>
                  <a:srgbClr val="D0DBF0"/>
                </a:solidFill>
                <a:latin typeface="Cabin"/>
                <a:ea typeface="Cabin"/>
              </a:rPr>
              <a:t>).</a:t>
            </a:r>
          </a:p>
          <a:p>
            <a:pPr marL="457200" indent="-457200">
              <a:lnSpc>
                <a:spcPct val="150000"/>
              </a:lnSpc>
              <a:buFont typeface="Arial" panose="020B0604020202020204" pitchFamily="34" charset="0"/>
              <a:buChar char="•"/>
            </a:pPr>
            <a:r>
              <a:rPr lang="en-US" sz="3200" dirty="0">
                <a:solidFill>
                  <a:srgbClr val="D0DBF0"/>
                </a:solidFill>
                <a:latin typeface="Cabin"/>
                <a:ea typeface="Cabin"/>
              </a:rPr>
              <a:t>Each time that read( ) is called, it reads a character from the input stream and returns it as an integer value. It returns –1 when the end of the stream is encountered</a:t>
            </a:r>
            <a:r>
              <a:rPr lang="en-US" sz="3200" dirty="0" smtClean="0">
                <a:solidFill>
                  <a:srgbClr val="D0DBF0"/>
                </a:solidFill>
                <a:latin typeface="Cabin"/>
                <a:ea typeface="Cabin"/>
              </a:rPr>
              <a:t>.</a:t>
            </a:r>
          </a:p>
          <a:p>
            <a:pPr marL="457200" indent="-457200">
              <a:lnSpc>
                <a:spcPct val="150000"/>
              </a:lnSpc>
              <a:buFont typeface="Arial" panose="020B0604020202020204" pitchFamily="34" charset="0"/>
              <a:buChar char="•"/>
            </a:pPr>
            <a:r>
              <a:rPr lang="en-US" sz="3200" dirty="0">
                <a:solidFill>
                  <a:srgbClr val="D0DBF0"/>
                </a:solidFill>
                <a:latin typeface="Cabin"/>
                <a:ea typeface="Cabin"/>
              </a:rPr>
              <a:t>The following program demonstrates read( ) by reading characters from the console until the user types a “q” Notice that any I/O exceptions that might be generated are simply thrown out of main( ). </a:t>
            </a:r>
            <a:endParaRPr lang="en-US" sz="3200" dirty="0" smtClean="0">
              <a:solidFill>
                <a:srgbClr val="D0DBF0"/>
              </a:solidFill>
              <a:latin typeface="Cabin"/>
              <a:ea typeface="Cabin"/>
            </a:endParaRPr>
          </a:p>
        </p:txBody>
      </p:sp>
      <p:sp>
        <p:nvSpPr>
          <p:cNvPr id="6" name="Text 13"/>
          <p:cNvSpPr/>
          <p:nvPr/>
        </p:nvSpPr>
        <p:spPr>
          <a:xfrm>
            <a:off x="607695" y="699790"/>
            <a:ext cx="14190084" cy="1750978"/>
          </a:xfrm>
          <a:prstGeom prst="rect">
            <a:avLst/>
          </a:prstGeom>
          <a:noFill/>
          <a:ln/>
        </p:spPr>
        <p:txBody>
          <a:bodyPr wrap="square" rtlCol="0" anchor="t"/>
          <a:lstStyle/>
          <a:p>
            <a:pPr>
              <a:lnSpc>
                <a:spcPct val="150000"/>
              </a:lnSpc>
            </a:pPr>
            <a:r>
              <a:rPr lang="en-US" sz="3600" b="1" dirty="0" smtClean="0">
                <a:solidFill>
                  <a:srgbClr val="D0DBF0"/>
                </a:solidFill>
                <a:latin typeface="Cabin"/>
                <a:ea typeface="Cabin"/>
              </a:rPr>
              <a:t>Reading Characters</a:t>
            </a:r>
            <a:endParaRPr lang="en-US" sz="3600" b="1" dirty="0">
              <a:solidFill>
                <a:srgbClr val="D0DBF0"/>
              </a:solidFill>
              <a:latin typeface="Cabin"/>
              <a:ea typeface="Cabin"/>
            </a:endParaRPr>
          </a:p>
        </p:txBody>
      </p:sp>
    </p:spTree>
    <p:extLst>
      <p:ext uri="{BB962C8B-B14F-4D97-AF65-F5344CB8AC3E}">
        <p14:creationId xmlns:p14="http://schemas.microsoft.com/office/powerpoint/2010/main" val="130705533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46409"/>
            <a:ext cx="14659446" cy="8244479"/>
          </a:xfrm>
          <a:prstGeom prst="rect">
            <a:avLst/>
          </a:prstGeom>
          <a:solidFill>
            <a:srgbClr val="112836"/>
          </a:solidFill>
          <a:ln/>
        </p:spPr>
      </p:sp>
      <p:sp>
        <p:nvSpPr>
          <p:cNvPr id="4" name="Text 1"/>
          <p:cNvSpPr/>
          <p:nvPr/>
        </p:nvSpPr>
        <p:spPr>
          <a:xfrm>
            <a:off x="607695" y="45963"/>
            <a:ext cx="8467119" cy="695628"/>
          </a:xfrm>
          <a:prstGeom prst="rect">
            <a:avLst/>
          </a:prstGeom>
          <a:noFill/>
          <a:ln/>
        </p:spPr>
        <p:txBody>
          <a:bodyPr wrap="none" rtlCol="0" anchor="t"/>
          <a:lstStyle/>
          <a:p>
            <a:pPr marL="0" indent="0">
              <a:lnSpc>
                <a:spcPts val="5468"/>
              </a:lnSpc>
              <a:buNone/>
            </a:pPr>
            <a:r>
              <a:rPr lang="en-US" sz="4374" dirty="0" smtClean="0">
                <a:solidFill>
                  <a:srgbClr val="FFFFFF"/>
                </a:solidFill>
                <a:latin typeface="Unbounded" pitchFamily="34" charset="0"/>
                <a:ea typeface="Unbounded" pitchFamily="34" charset="-122"/>
                <a:cs typeface="Unbounded" pitchFamily="34" charset="-120"/>
              </a:rPr>
              <a:t>Using I/O</a:t>
            </a:r>
            <a:endParaRPr lang="en-US" sz="4374" dirty="0"/>
          </a:p>
        </p:txBody>
      </p:sp>
      <p:sp>
        <p:nvSpPr>
          <p:cNvPr id="14" name="Text 13"/>
          <p:cNvSpPr/>
          <p:nvPr/>
        </p:nvSpPr>
        <p:spPr>
          <a:xfrm>
            <a:off x="440316" y="1605350"/>
            <a:ext cx="14190084" cy="1750978"/>
          </a:xfrm>
          <a:prstGeom prst="rect">
            <a:avLst/>
          </a:prstGeom>
          <a:noFill/>
          <a:ln/>
        </p:spPr>
        <p:txBody>
          <a:bodyPr wrap="square" rtlCol="0" anchor="t"/>
          <a:lstStyle/>
          <a:p>
            <a:pPr>
              <a:lnSpc>
                <a:spcPct val="150000"/>
              </a:lnSpc>
            </a:pPr>
            <a:r>
              <a:rPr lang="en-IN" sz="3200" dirty="0">
                <a:solidFill>
                  <a:srgbClr val="D0DBF0"/>
                </a:solidFill>
                <a:latin typeface="Cabin"/>
              </a:rPr>
              <a:t>// Use a </a:t>
            </a:r>
            <a:r>
              <a:rPr lang="en-IN" sz="3200" dirty="0" err="1">
                <a:solidFill>
                  <a:srgbClr val="D0DBF0"/>
                </a:solidFill>
                <a:latin typeface="Cabin"/>
              </a:rPr>
              <a:t>BufferedReader</a:t>
            </a:r>
            <a:r>
              <a:rPr lang="en-IN" sz="3200" dirty="0">
                <a:solidFill>
                  <a:srgbClr val="D0DBF0"/>
                </a:solidFill>
                <a:latin typeface="Cabin"/>
              </a:rPr>
              <a:t> to read characters from the console. </a:t>
            </a:r>
            <a:endParaRPr lang="en-IN" sz="3200" dirty="0" smtClean="0">
              <a:solidFill>
                <a:srgbClr val="D0DBF0"/>
              </a:solidFill>
              <a:latin typeface="Cabin"/>
            </a:endParaRPr>
          </a:p>
          <a:p>
            <a:r>
              <a:rPr lang="en-IN" sz="3200" dirty="0" smtClean="0">
                <a:solidFill>
                  <a:srgbClr val="D0DBF0"/>
                </a:solidFill>
                <a:latin typeface="Cabin"/>
              </a:rPr>
              <a:t>import </a:t>
            </a:r>
            <a:r>
              <a:rPr lang="en-IN" sz="3200" dirty="0">
                <a:solidFill>
                  <a:srgbClr val="D0DBF0"/>
                </a:solidFill>
                <a:latin typeface="Cabin"/>
              </a:rPr>
              <a:t>java.io.*; </a:t>
            </a:r>
            <a:endParaRPr lang="en-IN" sz="3200" dirty="0" smtClean="0">
              <a:solidFill>
                <a:srgbClr val="D0DBF0"/>
              </a:solidFill>
              <a:latin typeface="Cabin"/>
            </a:endParaRPr>
          </a:p>
          <a:p>
            <a:r>
              <a:rPr lang="en-IN" sz="3200" dirty="0" smtClean="0">
                <a:solidFill>
                  <a:srgbClr val="D0DBF0"/>
                </a:solidFill>
                <a:latin typeface="Cabin"/>
              </a:rPr>
              <a:t>class </a:t>
            </a:r>
            <a:r>
              <a:rPr lang="en-IN" sz="3200" dirty="0" err="1">
                <a:solidFill>
                  <a:srgbClr val="D0DBF0"/>
                </a:solidFill>
                <a:latin typeface="Cabin"/>
              </a:rPr>
              <a:t>BRRead</a:t>
            </a:r>
            <a:r>
              <a:rPr lang="en-IN" sz="3200" dirty="0">
                <a:solidFill>
                  <a:srgbClr val="D0DBF0"/>
                </a:solidFill>
                <a:latin typeface="Cabin"/>
              </a:rPr>
              <a:t> { </a:t>
            </a:r>
            <a:endParaRPr lang="en-IN" sz="3200" dirty="0" smtClean="0">
              <a:solidFill>
                <a:srgbClr val="D0DBF0"/>
              </a:solidFill>
              <a:latin typeface="Cabin"/>
            </a:endParaRPr>
          </a:p>
          <a:p>
            <a:r>
              <a:rPr lang="en-IN" sz="3200" dirty="0" smtClean="0">
                <a:solidFill>
                  <a:srgbClr val="D0DBF0"/>
                </a:solidFill>
                <a:latin typeface="Cabin"/>
              </a:rPr>
              <a:t>	public </a:t>
            </a:r>
            <a:r>
              <a:rPr lang="en-IN" sz="3200" dirty="0">
                <a:solidFill>
                  <a:srgbClr val="D0DBF0"/>
                </a:solidFill>
                <a:latin typeface="Cabin"/>
              </a:rPr>
              <a:t>static void main(String </a:t>
            </a:r>
            <a:r>
              <a:rPr lang="en-IN" sz="3200" dirty="0" err="1">
                <a:solidFill>
                  <a:srgbClr val="D0DBF0"/>
                </a:solidFill>
                <a:latin typeface="Cabin"/>
              </a:rPr>
              <a:t>args</a:t>
            </a:r>
            <a:r>
              <a:rPr lang="en-IN" sz="3200" dirty="0">
                <a:solidFill>
                  <a:srgbClr val="D0DBF0"/>
                </a:solidFill>
                <a:latin typeface="Cabin"/>
              </a:rPr>
              <a:t>[]) throws </a:t>
            </a:r>
            <a:r>
              <a:rPr lang="en-IN" sz="3200" dirty="0" err="1">
                <a:solidFill>
                  <a:srgbClr val="D0DBF0"/>
                </a:solidFill>
                <a:latin typeface="Cabin"/>
              </a:rPr>
              <a:t>IOException</a:t>
            </a:r>
            <a:r>
              <a:rPr lang="en-IN" sz="3200" dirty="0">
                <a:solidFill>
                  <a:srgbClr val="D0DBF0"/>
                </a:solidFill>
                <a:latin typeface="Cabin"/>
              </a:rPr>
              <a:t> { </a:t>
            </a:r>
            <a:endParaRPr lang="en-IN" sz="3200" dirty="0" smtClean="0">
              <a:solidFill>
                <a:srgbClr val="D0DBF0"/>
              </a:solidFill>
              <a:latin typeface="Cabin"/>
            </a:endParaRPr>
          </a:p>
          <a:p>
            <a:r>
              <a:rPr lang="en-IN" sz="3200" dirty="0">
                <a:solidFill>
                  <a:srgbClr val="D0DBF0"/>
                </a:solidFill>
                <a:latin typeface="Cabin"/>
              </a:rPr>
              <a:t>	</a:t>
            </a:r>
            <a:r>
              <a:rPr lang="en-IN" sz="3200" dirty="0" smtClean="0">
                <a:solidFill>
                  <a:srgbClr val="D0DBF0"/>
                </a:solidFill>
                <a:latin typeface="Cabin"/>
              </a:rPr>
              <a:t>	char </a:t>
            </a:r>
            <a:r>
              <a:rPr lang="en-IN" sz="3200" dirty="0">
                <a:solidFill>
                  <a:srgbClr val="D0DBF0"/>
                </a:solidFill>
                <a:latin typeface="Cabin"/>
              </a:rPr>
              <a:t>c; </a:t>
            </a:r>
            <a:endParaRPr lang="en-IN" sz="3200" dirty="0" smtClean="0">
              <a:solidFill>
                <a:srgbClr val="D0DBF0"/>
              </a:solidFill>
              <a:latin typeface="Cabin"/>
            </a:endParaRPr>
          </a:p>
          <a:p>
            <a:r>
              <a:rPr lang="en-IN" sz="3200" dirty="0">
                <a:solidFill>
                  <a:srgbClr val="D0DBF0"/>
                </a:solidFill>
                <a:latin typeface="Cabin"/>
              </a:rPr>
              <a:t>	</a:t>
            </a:r>
            <a:r>
              <a:rPr lang="en-IN" sz="3200" dirty="0" smtClean="0">
                <a:solidFill>
                  <a:srgbClr val="D0DBF0"/>
                </a:solidFill>
                <a:latin typeface="Cabin"/>
              </a:rPr>
              <a:t>	</a:t>
            </a:r>
            <a:r>
              <a:rPr lang="en-IN" sz="3200" dirty="0" err="1" smtClean="0">
                <a:solidFill>
                  <a:srgbClr val="D0DBF0"/>
                </a:solidFill>
                <a:latin typeface="Cabin"/>
              </a:rPr>
              <a:t>BufferedReader</a:t>
            </a:r>
            <a:r>
              <a:rPr lang="en-IN" sz="3200" dirty="0" smtClean="0">
                <a:solidFill>
                  <a:srgbClr val="D0DBF0"/>
                </a:solidFill>
                <a:latin typeface="Cabin"/>
              </a:rPr>
              <a:t> </a:t>
            </a:r>
            <a:r>
              <a:rPr lang="en-IN" sz="3200" dirty="0" err="1">
                <a:solidFill>
                  <a:srgbClr val="D0DBF0"/>
                </a:solidFill>
                <a:latin typeface="Cabin"/>
              </a:rPr>
              <a:t>br</a:t>
            </a:r>
            <a:r>
              <a:rPr lang="en-IN" sz="3200" dirty="0">
                <a:solidFill>
                  <a:srgbClr val="D0DBF0"/>
                </a:solidFill>
                <a:latin typeface="Cabin"/>
              </a:rPr>
              <a:t> = new </a:t>
            </a:r>
            <a:r>
              <a:rPr lang="en-IN" sz="3200" dirty="0" err="1">
                <a:solidFill>
                  <a:srgbClr val="D0DBF0"/>
                </a:solidFill>
                <a:latin typeface="Cabin"/>
              </a:rPr>
              <a:t>BufferedReader</a:t>
            </a:r>
            <a:r>
              <a:rPr lang="en-IN" sz="3200" dirty="0">
                <a:solidFill>
                  <a:srgbClr val="D0DBF0"/>
                </a:solidFill>
                <a:latin typeface="Cabin"/>
              </a:rPr>
              <a:t>(new </a:t>
            </a:r>
            <a:r>
              <a:rPr lang="en-IN" sz="3200" dirty="0" smtClean="0">
                <a:solidFill>
                  <a:srgbClr val="D0DBF0"/>
                </a:solidFill>
                <a:latin typeface="Cabin"/>
              </a:rPr>
              <a:t>							</a:t>
            </a:r>
            <a:r>
              <a:rPr lang="en-IN" sz="3200" dirty="0" err="1" smtClean="0">
                <a:solidFill>
                  <a:srgbClr val="D0DBF0"/>
                </a:solidFill>
                <a:latin typeface="Cabin"/>
              </a:rPr>
              <a:t>InputStreamReader</a:t>
            </a:r>
            <a:r>
              <a:rPr lang="en-IN" sz="3200" dirty="0" smtClean="0">
                <a:solidFill>
                  <a:srgbClr val="D0DBF0"/>
                </a:solidFill>
                <a:latin typeface="Cabin"/>
              </a:rPr>
              <a:t>(System.in</a:t>
            </a:r>
            <a:r>
              <a:rPr lang="en-IN" sz="3200" dirty="0">
                <a:solidFill>
                  <a:srgbClr val="D0DBF0"/>
                </a:solidFill>
                <a:latin typeface="Cabin"/>
              </a:rPr>
              <a:t>)); </a:t>
            </a:r>
            <a:endParaRPr lang="en-IN" sz="3200" dirty="0" smtClean="0">
              <a:solidFill>
                <a:srgbClr val="D0DBF0"/>
              </a:solidFill>
              <a:latin typeface="Cabin"/>
            </a:endParaRPr>
          </a:p>
          <a:p>
            <a:r>
              <a:rPr lang="en-IN" sz="3200" dirty="0" smtClean="0">
                <a:solidFill>
                  <a:srgbClr val="D0DBF0"/>
                </a:solidFill>
                <a:latin typeface="Cabin"/>
              </a:rPr>
              <a:t>		</a:t>
            </a:r>
            <a:r>
              <a:rPr lang="en-IN" sz="3200" dirty="0" err="1" smtClean="0">
                <a:solidFill>
                  <a:srgbClr val="D0DBF0"/>
                </a:solidFill>
                <a:latin typeface="Cabin"/>
              </a:rPr>
              <a:t>System.out.println</a:t>
            </a:r>
            <a:r>
              <a:rPr lang="en-IN" sz="3200" dirty="0">
                <a:solidFill>
                  <a:srgbClr val="D0DBF0"/>
                </a:solidFill>
                <a:latin typeface="Cabin"/>
              </a:rPr>
              <a:t>("Enter characters, 'q' to quit."); // read characters </a:t>
            </a:r>
            <a:r>
              <a:rPr lang="en-IN" sz="3200" dirty="0" smtClean="0">
                <a:solidFill>
                  <a:srgbClr val="D0DBF0"/>
                </a:solidFill>
                <a:latin typeface="Cabin"/>
              </a:rPr>
              <a:t>		do </a:t>
            </a:r>
            <a:r>
              <a:rPr lang="en-IN" sz="3200" dirty="0">
                <a:solidFill>
                  <a:srgbClr val="D0DBF0"/>
                </a:solidFill>
                <a:latin typeface="Cabin"/>
              </a:rPr>
              <a:t>{ </a:t>
            </a:r>
            <a:endParaRPr lang="en-IN" sz="3200" dirty="0" smtClean="0">
              <a:solidFill>
                <a:srgbClr val="D0DBF0"/>
              </a:solidFill>
              <a:latin typeface="Cabin"/>
            </a:endParaRPr>
          </a:p>
          <a:p>
            <a:r>
              <a:rPr lang="en-IN" sz="3200" dirty="0">
                <a:solidFill>
                  <a:srgbClr val="D0DBF0"/>
                </a:solidFill>
                <a:latin typeface="Cabin"/>
              </a:rPr>
              <a:t>	</a:t>
            </a:r>
            <a:r>
              <a:rPr lang="en-IN" sz="3200" dirty="0" smtClean="0">
                <a:solidFill>
                  <a:srgbClr val="D0DBF0"/>
                </a:solidFill>
                <a:latin typeface="Cabin"/>
              </a:rPr>
              <a:t>		c </a:t>
            </a:r>
            <a:r>
              <a:rPr lang="en-IN" sz="3200" dirty="0">
                <a:solidFill>
                  <a:srgbClr val="D0DBF0"/>
                </a:solidFill>
                <a:latin typeface="Cabin"/>
              </a:rPr>
              <a:t>= (char) </a:t>
            </a:r>
            <a:r>
              <a:rPr lang="en-IN" sz="3200" dirty="0" err="1">
                <a:solidFill>
                  <a:srgbClr val="D0DBF0"/>
                </a:solidFill>
                <a:latin typeface="Cabin"/>
              </a:rPr>
              <a:t>br.read</a:t>
            </a:r>
            <a:r>
              <a:rPr lang="en-IN" sz="3200" dirty="0">
                <a:solidFill>
                  <a:srgbClr val="D0DBF0"/>
                </a:solidFill>
                <a:latin typeface="Cabin"/>
              </a:rPr>
              <a:t>(); </a:t>
            </a:r>
            <a:endParaRPr lang="en-IN" sz="3200" dirty="0" smtClean="0">
              <a:solidFill>
                <a:srgbClr val="D0DBF0"/>
              </a:solidFill>
              <a:latin typeface="Cabin"/>
            </a:endParaRPr>
          </a:p>
          <a:p>
            <a:r>
              <a:rPr lang="en-IN" sz="3200" dirty="0">
                <a:solidFill>
                  <a:srgbClr val="D0DBF0"/>
                </a:solidFill>
                <a:latin typeface="Cabin"/>
              </a:rPr>
              <a:t>	</a:t>
            </a:r>
            <a:r>
              <a:rPr lang="en-IN" sz="3200" dirty="0" smtClean="0">
                <a:solidFill>
                  <a:srgbClr val="D0DBF0"/>
                </a:solidFill>
                <a:latin typeface="Cabin"/>
              </a:rPr>
              <a:t>		</a:t>
            </a:r>
            <a:r>
              <a:rPr lang="en-IN" sz="3200" dirty="0" err="1" smtClean="0">
                <a:solidFill>
                  <a:srgbClr val="D0DBF0"/>
                </a:solidFill>
                <a:latin typeface="Cabin"/>
              </a:rPr>
              <a:t>System.out.println</a:t>
            </a:r>
            <a:r>
              <a:rPr lang="en-IN" sz="3200" dirty="0" smtClean="0">
                <a:solidFill>
                  <a:srgbClr val="D0DBF0"/>
                </a:solidFill>
                <a:latin typeface="Cabin"/>
              </a:rPr>
              <a:t>(c</a:t>
            </a:r>
            <a:r>
              <a:rPr lang="en-IN" sz="3200" dirty="0">
                <a:solidFill>
                  <a:srgbClr val="D0DBF0"/>
                </a:solidFill>
                <a:latin typeface="Cabin"/>
              </a:rPr>
              <a:t>); </a:t>
            </a:r>
            <a:endParaRPr lang="en-IN" sz="3200" dirty="0" smtClean="0">
              <a:solidFill>
                <a:srgbClr val="D0DBF0"/>
              </a:solidFill>
              <a:latin typeface="Cabin"/>
            </a:endParaRPr>
          </a:p>
          <a:p>
            <a:r>
              <a:rPr lang="en-IN" sz="3200" dirty="0">
                <a:solidFill>
                  <a:srgbClr val="D0DBF0"/>
                </a:solidFill>
                <a:latin typeface="Cabin"/>
              </a:rPr>
              <a:t>	</a:t>
            </a:r>
            <a:r>
              <a:rPr lang="en-IN" sz="3200" dirty="0" smtClean="0">
                <a:solidFill>
                  <a:srgbClr val="D0DBF0"/>
                </a:solidFill>
                <a:latin typeface="Cabin"/>
              </a:rPr>
              <a:t>	} </a:t>
            </a:r>
            <a:r>
              <a:rPr lang="en-IN" sz="3200" dirty="0">
                <a:solidFill>
                  <a:srgbClr val="D0DBF0"/>
                </a:solidFill>
                <a:latin typeface="Cabin"/>
              </a:rPr>
              <a:t>while(c! = 'q'); </a:t>
            </a:r>
            <a:r>
              <a:rPr lang="en-IN" sz="3200" dirty="0" smtClean="0">
                <a:solidFill>
                  <a:srgbClr val="D0DBF0"/>
                </a:solidFill>
                <a:latin typeface="Cabin"/>
              </a:rPr>
              <a:t>	} </a:t>
            </a:r>
            <a:r>
              <a:rPr lang="en-IN" sz="3200" dirty="0">
                <a:solidFill>
                  <a:srgbClr val="D0DBF0"/>
                </a:solidFill>
                <a:latin typeface="Cabin"/>
              </a:rPr>
              <a:t>} </a:t>
            </a:r>
            <a:endParaRPr lang="en-US" sz="3200" dirty="0" smtClean="0">
              <a:solidFill>
                <a:srgbClr val="D0DBF0"/>
              </a:solidFill>
              <a:latin typeface="Cabin"/>
              <a:ea typeface="Cabin"/>
            </a:endParaRPr>
          </a:p>
        </p:txBody>
      </p:sp>
      <p:sp>
        <p:nvSpPr>
          <p:cNvPr id="6" name="Text 13"/>
          <p:cNvSpPr/>
          <p:nvPr/>
        </p:nvSpPr>
        <p:spPr>
          <a:xfrm>
            <a:off x="607695" y="699790"/>
            <a:ext cx="14190084" cy="1750978"/>
          </a:xfrm>
          <a:prstGeom prst="rect">
            <a:avLst/>
          </a:prstGeom>
          <a:noFill/>
          <a:ln/>
        </p:spPr>
        <p:txBody>
          <a:bodyPr wrap="square" rtlCol="0" anchor="t"/>
          <a:lstStyle/>
          <a:p>
            <a:pPr>
              <a:lnSpc>
                <a:spcPct val="150000"/>
              </a:lnSpc>
            </a:pPr>
            <a:r>
              <a:rPr lang="en-US" sz="3600" b="1" dirty="0" smtClean="0">
                <a:solidFill>
                  <a:srgbClr val="D0DBF0"/>
                </a:solidFill>
                <a:latin typeface="Cabin"/>
                <a:ea typeface="Cabin"/>
              </a:rPr>
              <a:t>Reading Characters</a:t>
            </a:r>
            <a:endParaRPr lang="en-US" sz="3600" b="1" dirty="0">
              <a:solidFill>
                <a:srgbClr val="D0DBF0"/>
              </a:solidFill>
              <a:latin typeface="Cabin"/>
              <a:ea typeface="Cabin"/>
            </a:endParaRPr>
          </a:p>
        </p:txBody>
      </p:sp>
    </p:spTree>
    <p:extLst>
      <p:ext uri="{BB962C8B-B14F-4D97-AF65-F5344CB8AC3E}">
        <p14:creationId xmlns:p14="http://schemas.microsoft.com/office/powerpoint/2010/main" val="223688673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25390"/>
            <a:ext cx="14659446" cy="8244479"/>
          </a:xfrm>
          <a:prstGeom prst="rect">
            <a:avLst/>
          </a:prstGeom>
          <a:solidFill>
            <a:srgbClr val="112836"/>
          </a:solidFill>
          <a:ln/>
        </p:spPr>
      </p:sp>
      <p:sp>
        <p:nvSpPr>
          <p:cNvPr id="4" name="Text 1"/>
          <p:cNvSpPr/>
          <p:nvPr/>
        </p:nvSpPr>
        <p:spPr>
          <a:xfrm>
            <a:off x="607695" y="45963"/>
            <a:ext cx="8467119" cy="695628"/>
          </a:xfrm>
          <a:prstGeom prst="rect">
            <a:avLst/>
          </a:prstGeom>
          <a:noFill/>
          <a:ln/>
        </p:spPr>
        <p:txBody>
          <a:bodyPr wrap="none" rtlCol="0" anchor="t"/>
          <a:lstStyle/>
          <a:p>
            <a:pPr marL="0" indent="0">
              <a:lnSpc>
                <a:spcPts val="5468"/>
              </a:lnSpc>
              <a:buNone/>
            </a:pPr>
            <a:r>
              <a:rPr lang="en-US" sz="4374" dirty="0" smtClean="0">
                <a:solidFill>
                  <a:srgbClr val="FFFFFF"/>
                </a:solidFill>
                <a:latin typeface="Unbounded" pitchFamily="34" charset="0"/>
                <a:ea typeface="Unbounded" pitchFamily="34" charset="-122"/>
                <a:cs typeface="Unbounded" pitchFamily="34" charset="-120"/>
              </a:rPr>
              <a:t>Using I/O</a:t>
            </a:r>
            <a:endParaRPr lang="en-US" sz="4374" dirty="0"/>
          </a:p>
        </p:txBody>
      </p:sp>
      <p:sp>
        <p:nvSpPr>
          <p:cNvPr id="14" name="Text 13"/>
          <p:cNvSpPr/>
          <p:nvPr/>
        </p:nvSpPr>
        <p:spPr>
          <a:xfrm>
            <a:off x="440316" y="1605350"/>
            <a:ext cx="14190084" cy="1750978"/>
          </a:xfrm>
          <a:prstGeom prst="rect">
            <a:avLst/>
          </a:prstGeom>
          <a:noFill/>
          <a:ln/>
        </p:spPr>
        <p:txBody>
          <a:bodyPr wrap="square" rtlCol="0" anchor="t"/>
          <a:lstStyle/>
          <a:p>
            <a:pPr marL="457200" indent="-457200">
              <a:lnSpc>
                <a:spcPct val="150000"/>
              </a:lnSpc>
              <a:buFont typeface="Arial" panose="020B0604020202020204" pitchFamily="34" charset="0"/>
              <a:buChar char="•"/>
            </a:pPr>
            <a:r>
              <a:rPr lang="en-US" sz="3200" dirty="0">
                <a:solidFill>
                  <a:srgbClr val="D0DBF0"/>
                </a:solidFill>
                <a:latin typeface="Cabin"/>
                <a:ea typeface="Cabin"/>
              </a:rPr>
              <a:t>To read a string from the keyboard, use the version of </a:t>
            </a:r>
            <a:r>
              <a:rPr lang="en-US" sz="3200" dirty="0" err="1">
                <a:solidFill>
                  <a:srgbClr val="D0DBF0"/>
                </a:solidFill>
                <a:latin typeface="Cabin"/>
                <a:ea typeface="Cabin"/>
              </a:rPr>
              <a:t>readLine</a:t>
            </a:r>
            <a:r>
              <a:rPr lang="en-US" sz="3200" dirty="0">
                <a:solidFill>
                  <a:srgbClr val="D0DBF0"/>
                </a:solidFill>
                <a:latin typeface="Cabin"/>
                <a:ea typeface="Cabin"/>
              </a:rPr>
              <a:t>( ) that is a member of the </a:t>
            </a:r>
            <a:r>
              <a:rPr lang="en-US" sz="3200" dirty="0" err="1">
                <a:solidFill>
                  <a:srgbClr val="D0DBF0"/>
                </a:solidFill>
                <a:latin typeface="Cabin"/>
                <a:ea typeface="Cabin"/>
              </a:rPr>
              <a:t>BufferedReader</a:t>
            </a:r>
            <a:r>
              <a:rPr lang="en-US" sz="3200" dirty="0">
                <a:solidFill>
                  <a:srgbClr val="D0DBF0"/>
                </a:solidFill>
                <a:latin typeface="Cabin"/>
                <a:ea typeface="Cabin"/>
              </a:rPr>
              <a:t> class. Its general form is shown here: </a:t>
            </a:r>
            <a:endParaRPr lang="en-US" sz="3200" dirty="0" smtClean="0">
              <a:solidFill>
                <a:srgbClr val="D0DBF0"/>
              </a:solidFill>
              <a:latin typeface="Cabin"/>
              <a:ea typeface="Cabin"/>
            </a:endParaRPr>
          </a:p>
          <a:p>
            <a:pPr>
              <a:lnSpc>
                <a:spcPct val="150000"/>
              </a:lnSpc>
            </a:pPr>
            <a:r>
              <a:rPr lang="en-US" sz="3200" b="1" dirty="0" smtClean="0">
                <a:solidFill>
                  <a:srgbClr val="D0DBF0"/>
                </a:solidFill>
                <a:latin typeface="Cabin"/>
                <a:ea typeface="Cabin"/>
              </a:rPr>
              <a:t>String </a:t>
            </a:r>
            <a:r>
              <a:rPr lang="en-US" sz="3200" b="1" dirty="0" err="1">
                <a:solidFill>
                  <a:srgbClr val="D0DBF0"/>
                </a:solidFill>
                <a:latin typeface="Cabin"/>
                <a:ea typeface="Cabin"/>
              </a:rPr>
              <a:t>readLine</a:t>
            </a:r>
            <a:r>
              <a:rPr lang="en-US" sz="3200" b="1" dirty="0">
                <a:solidFill>
                  <a:srgbClr val="D0DBF0"/>
                </a:solidFill>
                <a:latin typeface="Cabin"/>
                <a:ea typeface="Cabin"/>
              </a:rPr>
              <a:t>( ) throws </a:t>
            </a:r>
            <a:r>
              <a:rPr lang="en-US" sz="3200" b="1" dirty="0" err="1">
                <a:solidFill>
                  <a:srgbClr val="D0DBF0"/>
                </a:solidFill>
                <a:latin typeface="Cabin"/>
                <a:ea typeface="Cabin"/>
              </a:rPr>
              <a:t>IOException</a:t>
            </a:r>
            <a:r>
              <a:rPr lang="en-US" sz="3200" b="1" dirty="0">
                <a:solidFill>
                  <a:srgbClr val="D0DBF0"/>
                </a:solidFill>
                <a:latin typeface="Cabin"/>
                <a:ea typeface="Cabin"/>
              </a:rPr>
              <a:t> </a:t>
            </a:r>
            <a:endParaRPr lang="en-US" sz="3200" b="1" dirty="0" smtClean="0">
              <a:solidFill>
                <a:srgbClr val="D0DBF0"/>
              </a:solidFill>
              <a:latin typeface="Cabin"/>
              <a:ea typeface="Cabin"/>
            </a:endParaRPr>
          </a:p>
          <a:p>
            <a:pPr marL="457200" indent="-457200">
              <a:lnSpc>
                <a:spcPct val="150000"/>
              </a:lnSpc>
              <a:buFont typeface="Arial" panose="020B0604020202020204" pitchFamily="34" charset="0"/>
              <a:buChar char="•"/>
            </a:pPr>
            <a:r>
              <a:rPr lang="en-US" sz="3200" dirty="0">
                <a:solidFill>
                  <a:srgbClr val="D0DBF0"/>
                </a:solidFill>
                <a:latin typeface="Cabin"/>
              </a:rPr>
              <a:t>It returns a String object</a:t>
            </a:r>
            <a:r>
              <a:rPr lang="en-US" sz="3200" dirty="0" smtClean="0">
                <a:solidFill>
                  <a:srgbClr val="D0DBF0"/>
                </a:solidFill>
                <a:latin typeface="Cabin"/>
              </a:rPr>
              <a:t>.</a:t>
            </a:r>
          </a:p>
          <a:p>
            <a:pPr marL="457200" indent="-457200">
              <a:lnSpc>
                <a:spcPct val="150000"/>
              </a:lnSpc>
              <a:buFont typeface="Arial" panose="020B0604020202020204" pitchFamily="34" charset="0"/>
              <a:buChar char="•"/>
            </a:pPr>
            <a:r>
              <a:rPr lang="en-US" sz="3200" dirty="0">
                <a:solidFill>
                  <a:srgbClr val="D0DBF0"/>
                </a:solidFill>
                <a:latin typeface="Cabin"/>
              </a:rPr>
              <a:t>The following program demonstrates </a:t>
            </a:r>
            <a:r>
              <a:rPr lang="en-US" sz="3200" dirty="0" err="1">
                <a:solidFill>
                  <a:srgbClr val="D0DBF0"/>
                </a:solidFill>
                <a:latin typeface="Cabin"/>
              </a:rPr>
              <a:t>BufferedReader</a:t>
            </a:r>
            <a:r>
              <a:rPr lang="en-US" sz="3200" dirty="0">
                <a:solidFill>
                  <a:srgbClr val="D0DBF0"/>
                </a:solidFill>
                <a:latin typeface="Cabin"/>
              </a:rPr>
              <a:t> and the </a:t>
            </a:r>
            <a:r>
              <a:rPr lang="en-US" sz="3200" dirty="0" err="1">
                <a:solidFill>
                  <a:srgbClr val="D0DBF0"/>
                </a:solidFill>
                <a:latin typeface="Cabin"/>
              </a:rPr>
              <a:t>readLine</a:t>
            </a:r>
            <a:r>
              <a:rPr lang="en-US" sz="3200" dirty="0">
                <a:solidFill>
                  <a:srgbClr val="D0DBF0"/>
                </a:solidFill>
                <a:latin typeface="Cabin"/>
              </a:rPr>
              <a:t>( ) method; the program reads and displays lines of text until you enter the word “stop”:</a:t>
            </a:r>
            <a:endParaRPr lang="en-US" sz="3200" dirty="0" smtClean="0">
              <a:solidFill>
                <a:srgbClr val="D0DBF0"/>
              </a:solidFill>
              <a:latin typeface="Cabin"/>
              <a:ea typeface="Cabin"/>
            </a:endParaRPr>
          </a:p>
        </p:txBody>
      </p:sp>
      <p:sp>
        <p:nvSpPr>
          <p:cNvPr id="6" name="Text 13"/>
          <p:cNvSpPr/>
          <p:nvPr/>
        </p:nvSpPr>
        <p:spPr>
          <a:xfrm>
            <a:off x="607695" y="699790"/>
            <a:ext cx="14190084" cy="1750978"/>
          </a:xfrm>
          <a:prstGeom prst="rect">
            <a:avLst/>
          </a:prstGeom>
          <a:noFill/>
          <a:ln/>
        </p:spPr>
        <p:txBody>
          <a:bodyPr wrap="square" rtlCol="0" anchor="t"/>
          <a:lstStyle/>
          <a:p>
            <a:pPr>
              <a:lnSpc>
                <a:spcPct val="150000"/>
              </a:lnSpc>
            </a:pPr>
            <a:r>
              <a:rPr lang="en-US" sz="3600" b="1" dirty="0" smtClean="0">
                <a:solidFill>
                  <a:srgbClr val="D0DBF0"/>
                </a:solidFill>
                <a:latin typeface="Cabin"/>
                <a:ea typeface="Cabin"/>
              </a:rPr>
              <a:t>Reading Strings</a:t>
            </a:r>
            <a:endParaRPr lang="en-US" sz="3600" b="1" dirty="0">
              <a:solidFill>
                <a:srgbClr val="D0DBF0"/>
              </a:solidFill>
              <a:latin typeface="Cabin"/>
              <a:ea typeface="Cabin"/>
            </a:endParaRPr>
          </a:p>
        </p:txBody>
      </p:sp>
    </p:spTree>
    <p:extLst>
      <p:ext uri="{BB962C8B-B14F-4D97-AF65-F5344CB8AC3E}">
        <p14:creationId xmlns:p14="http://schemas.microsoft.com/office/powerpoint/2010/main" val="7864022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25390"/>
            <a:ext cx="14659446" cy="8244479"/>
          </a:xfrm>
          <a:prstGeom prst="rect">
            <a:avLst/>
          </a:prstGeom>
          <a:solidFill>
            <a:srgbClr val="112836"/>
          </a:solidFill>
          <a:ln/>
        </p:spPr>
      </p:sp>
      <p:sp>
        <p:nvSpPr>
          <p:cNvPr id="4" name="Text 1"/>
          <p:cNvSpPr/>
          <p:nvPr/>
        </p:nvSpPr>
        <p:spPr>
          <a:xfrm>
            <a:off x="607695" y="45963"/>
            <a:ext cx="8467119" cy="695628"/>
          </a:xfrm>
          <a:prstGeom prst="rect">
            <a:avLst/>
          </a:prstGeom>
          <a:noFill/>
          <a:ln/>
        </p:spPr>
        <p:txBody>
          <a:bodyPr wrap="none" rtlCol="0" anchor="t"/>
          <a:lstStyle/>
          <a:p>
            <a:pPr marL="0" indent="0">
              <a:lnSpc>
                <a:spcPts val="5468"/>
              </a:lnSpc>
              <a:buNone/>
            </a:pPr>
            <a:r>
              <a:rPr lang="en-US" sz="4374" dirty="0" smtClean="0">
                <a:solidFill>
                  <a:srgbClr val="FFFFFF"/>
                </a:solidFill>
                <a:latin typeface="Unbounded" pitchFamily="34" charset="0"/>
                <a:ea typeface="Unbounded" pitchFamily="34" charset="-122"/>
                <a:cs typeface="Unbounded" pitchFamily="34" charset="-120"/>
              </a:rPr>
              <a:t>Using I/O</a:t>
            </a:r>
            <a:endParaRPr lang="en-US" sz="4374" dirty="0"/>
          </a:p>
        </p:txBody>
      </p:sp>
      <p:sp>
        <p:nvSpPr>
          <p:cNvPr id="14" name="Text 13"/>
          <p:cNvSpPr/>
          <p:nvPr/>
        </p:nvSpPr>
        <p:spPr>
          <a:xfrm>
            <a:off x="440316" y="1353617"/>
            <a:ext cx="14190084" cy="1750978"/>
          </a:xfrm>
          <a:prstGeom prst="rect">
            <a:avLst/>
          </a:prstGeom>
          <a:noFill/>
          <a:ln/>
        </p:spPr>
        <p:txBody>
          <a:bodyPr wrap="square" rtlCol="0" anchor="t"/>
          <a:lstStyle/>
          <a:p>
            <a:pPr>
              <a:lnSpc>
                <a:spcPct val="150000"/>
              </a:lnSpc>
            </a:pPr>
            <a:r>
              <a:rPr lang="en-US" sz="3200" dirty="0">
                <a:solidFill>
                  <a:srgbClr val="D0DBF0"/>
                </a:solidFill>
                <a:latin typeface="Cabin"/>
              </a:rPr>
              <a:t>// Read a string from console using a </a:t>
            </a:r>
            <a:r>
              <a:rPr lang="en-US" sz="3200" dirty="0" err="1">
                <a:solidFill>
                  <a:srgbClr val="D0DBF0"/>
                </a:solidFill>
                <a:latin typeface="Cabin"/>
              </a:rPr>
              <a:t>BufferedReader</a:t>
            </a:r>
            <a:r>
              <a:rPr lang="en-US" sz="3200" dirty="0">
                <a:solidFill>
                  <a:srgbClr val="D0DBF0"/>
                </a:solidFill>
                <a:latin typeface="Cabin"/>
              </a:rPr>
              <a:t>. </a:t>
            </a:r>
            <a:endParaRPr lang="en-US" sz="3200" dirty="0" smtClean="0">
              <a:solidFill>
                <a:srgbClr val="D0DBF0"/>
              </a:solidFill>
              <a:latin typeface="Cabin"/>
            </a:endParaRPr>
          </a:p>
          <a:p>
            <a:r>
              <a:rPr lang="en-US" sz="3200" dirty="0" smtClean="0">
                <a:solidFill>
                  <a:srgbClr val="D0DBF0"/>
                </a:solidFill>
                <a:latin typeface="Cabin"/>
              </a:rPr>
              <a:t>import </a:t>
            </a:r>
            <a:r>
              <a:rPr lang="en-US" sz="3200" dirty="0">
                <a:solidFill>
                  <a:srgbClr val="D0DBF0"/>
                </a:solidFill>
                <a:latin typeface="Cabin"/>
              </a:rPr>
              <a:t>java.io.*; </a:t>
            </a:r>
            <a:endParaRPr lang="en-US" sz="3200" dirty="0" smtClean="0">
              <a:solidFill>
                <a:srgbClr val="D0DBF0"/>
              </a:solidFill>
              <a:latin typeface="Cabin"/>
            </a:endParaRPr>
          </a:p>
          <a:p>
            <a:r>
              <a:rPr lang="en-US" sz="3200" dirty="0" smtClean="0">
                <a:solidFill>
                  <a:srgbClr val="D0DBF0"/>
                </a:solidFill>
                <a:latin typeface="Cabin"/>
              </a:rPr>
              <a:t>class </a:t>
            </a:r>
            <a:r>
              <a:rPr lang="en-US" sz="3200" dirty="0" err="1">
                <a:solidFill>
                  <a:srgbClr val="D0DBF0"/>
                </a:solidFill>
                <a:latin typeface="Cabin"/>
              </a:rPr>
              <a:t>BRReadLines</a:t>
            </a:r>
            <a:r>
              <a:rPr lang="en-US" sz="3200" dirty="0">
                <a:solidFill>
                  <a:srgbClr val="D0DBF0"/>
                </a:solidFill>
                <a:latin typeface="Cabin"/>
              </a:rPr>
              <a:t> { </a:t>
            </a:r>
            <a:endParaRPr lang="en-US" sz="3200" dirty="0" smtClean="0">
              <a:solidFill>
                <a:srgbClr val="D0DBF0"/>
              </a:solidFill>
              <a:latin typeface="Cabin"/>
            </a:endParaRPr>
          </a:p>
          <a:p>
            <a:r>
              <a:rPr lang="en-US" sz="3200" dirty="0">
                <a:solidFill>
                  <a:srgbClr val="D0DBF0"/>
                </a:solidFill>
                <a:latin typeface="Cabin"/>
              </a:rPr>
              <a:t>	</a:t>
            </a:r>
            <a:r>
              <a:rPr lang="en-US" sz="3200" dirty="0" smtClean="0">
                <a:solidFill>
                  <a:srgbClr val="D0DBF0"/>
                </a:solidFill>
                <a:latin typeface="Cabin"/>
              </a:rPr>
              <a:t>public </a:t>
            </a:r>
            <a:r>
              <a:rPr lang="en-US" sz="3200" dirty="0">
                <a:solidFill>
                  <a:srgbClr val="D0DBF0"/>
                </a:solidFill>
                <a:latin typeface="Cabin"/>
              </a:rPr>
              <a:t>static void main(String </a:t>
            </a:r>
            <a:r>
              <a:rPr lang="en-US" sz="3200" dirty="0" err="1">
                <a:solidFill>
                  <a:srgbClr val="D0DBF0"/>
                </a:solidFill>
                <a:latin typeface="Cabin"/>
              </a:rPr>
              <a:t>args</a:t>
            </a:r>
            <a:r>
              <a:rPr lang="en-US" sz="3200" dirty="0">
                <a:solidFill>
                  <a:srgbClr val="D0DBF0"/>
                </a:solidFill>
                <a:latin typeface="Cabin"/>
              </a:rPr>
              <a:t>[]) throws </a:t>
            </a:r>
            <a:r>
              <a:rPr lang="en-US" sz="3200" dirty="0" err="1">
                <a:solidFill>
                  <a:srgbClr val="D0DBF0"/>
                </a:solidFill>
                <a:latin typeface="Cabin"/>
              </a:rPr>
              <a:t>IOException</a:t>
            </a:r>
            <a:r>
              <a:rPr lang="en-US" sz="3200" dirty="0">
                <a:solidFill>
                  <a:srgbClr val="D0DBF0"/>
                </a:solidFill>
                <a:latin typeface="Cabin"/>
              </a:rPr>
              <a:t> { </a:t>
            </a:r>
            <a:endParaRPr lang="en-US" sz="3200" dirty="0" smtClean="0">
              <a:solidFill>
                <a:srgbClr val="D0DBF0"/>
              </a:solidFill>
              <a:latin typeface="Cabin"/>
            </a:endParaRPr>
          </a:p>
          <a:p>
            <a:r>
              <a:rPr lang="en-IN" sz="3200" dirty="0" smtClean="0">
                <a:solidFill>
                  <a:srgbClr val="D0DBF0"/>
                </a:solidFill>
                <a:latin typeface="Cabin"/>
              </a:rPr>
              <a:t>		// </a:t>
            </a:r>
            <a:r>
              <a:rPr lang="en-IN" sz="3200" dirty="0">
                <a:solidFill>
                  <a:srgbClr val="D0DBF0"/>
                </a:solidFill>
                <a:latin typeface="Cabin"/>
              </a:rPr>
              <a:t>create a </a:t>
            </a:r>
            <a:r>
              <a:rPr lang="en-IN" sz="3200" dirty="0" err="1">
                <a:solidFill>
                  <a:srgbClr val="D0DBF0"/>
                </a:solidFill>
                <a:latin typeface="Cabin"/>
              </a:rPr>
              <a:t>BufferedReader</a:t>
            </a:r>
            <a:r>
              <a:rPr lang="en-IN" sz="3200" dirty="0">
                <a:solidFill>
                  <a:srgbClr val="D0DBF0"/>
                </a:solidFill>
                <a:latin typeface="Cabin"/>
              </a:rPr>
              <a:t> using System.in </a:t>
            </a:r>
            <a:endParaRPr lang="en-IN" sz="3200" dirty="0" smtClean="0">
              <a:solidFill>
                <a:srgbClr val="D0DBF0"/>
              </a:solidFill>
              <a:latin typeface="Cabin"/>
            </a:endParaRPr>
          </a:p>
          <a:p>
            <a:r>
              <a:rPr lang="en-IN" sz="3200" dirty="0">
                <a:solidFill>
                  <a:srgbClr val="D0DBF0"/>
                </a:solidFill>
                <a:latin typeface="Cabin"/>
              </a:rPr>
              <a:t>	</a:t>
            </a:r>
            <a:r>
              <a:rPr lang="en-IN" sz="3200" dirty="0" smtClean="0">
                <a:solidFill>
                  <a:srgbClr val="D0DBF0"/>
                </a:solidFill>
                <a:latin typeface="Cabin"/>
              </a:rPr>
              <a:t>	</a:t>
            </a:r>
            <a:r>
              <a:rPr lang="en-IN" sz="3200" dirty="0" err="1" smtClean="0">
                <a:solidFill>
                  <a:srgbClr val="D0DBF0"/>
                </a:solidFill>
                <a:latin typeface="Cabin"/>
              </a:rPr>
              <a:t>BufferedReader</a:t>
            </a:r>
            <a:r>
              <a:rPr lang="en-IN" sz="3200" dirty="0" smtClean="0">
                <a:solidFill>
                  <a:srgbClr val="D0DBF0"/>
                </a:solidFill>
                <a:latin typeface="Cabin"/>
              </a:rPr>
              <a:t> </a:t>
            </a:r>
            <a:r>
              <a:rPr lang="en-IN" sz="3200" dirty="0" err="1">
                <a:solidFill>
                  <a:srgbClr val="D0DBF0"/>
                </a:solidFill>
                <a:latin typeface="Cabin"/>
              </a:rPr>
              <a:t>br</a:t>
            </a:r>
            <a:r>
              <a:rPr lang="en-IN" sz="3200" dirty="0">
                <a:solidFill>
                  <a:srgbClr val="D0DBF0"/>
                </a:solidFill>
                <a:latin typeface="Cabin"/>
              </a:rPr>
              <a:t> = new </a:t>
            </a:r>
            <a:r>
              <a:rPr lang="en-IN" sz="3200" dirty="0" err="1">
                <a:solidFill>
                  <a:srgbClr val="D0DBF0"/>
                </a:solidFill>
                <a:latin typeface="Cabin"/>
              </a:rPr>
              <a:t>BufferedReader</a:t>
            </a:r>
            <a:r>
              <a:rPr lang="en-IN" sz="3200" dirty="0">
                <a:solidFill>
                  <a:srgbClr val="D0DBF0"/>
                </a:solidFill>
                <a:latin typeface="Cabin"/>
              </a:rPr>
              <a:t>(new </a:t>
            </a:r>
            <a:r>
              <a:rPr lang="en-IN" sz="3200" dirty="0" smtClean="0">
                <a:solidFill>
                  <a:srgbClr val="D0DBF0"/>
                </a:solidFill>
                <a:latin typeface="Cabin"/>
              </a:rPr>
              <a:t>							</a:t>
            </a:r>
            <a:r>
              <a:rPr lang="en-IN" sz="3200" dirty="0" err="1" smtClean="0">
                <a:solidFill>
                  <a:srgbClr val="D0DBF0"/>
                </a:solidFill>
                <a:latin typeface="Cabin"/>
              </a:rPr>
              <a:t>InputStreamReader</a:t>
            </a:r>
            <a:r>
              <a:rPr lang="en-IN" sz="3200" dirty="0" smtClean="0">
                <a:solidFill>
                  <a:srgbClr val="D0DBF0"/>
                </a:solidFill>
                <a:latin typeface="Cabin"/>
              </a:rPr>
              <a:t>(System.in</a:t>
            </a:r>
            <a:r>
              <a:rPr lang="en-IN" sz="3200" dirty="0">
                <a:solidFill>
                  <a:srgbClr val="D0DBF0"/>
                </a:solidFill>
                <a:latin typeface="Cabin"/>
              </a:rPr>
              <a:t>)); </a:t>
            </a:r>
            <a:endParaRPr lang="en-IN" sz="3200" dirty="0" smtClean="0">
              <a:solidFill>
                <a:srgbClr val="D0DBF0"/>
              </a:solidFill>
              <a:latin typeface="Cabin"/>
            </a:endParaRPr>
          </a:p>
          <a:p>
            <a:r>
              <a:rPr lang="en-IN" sz="3200" dirty="0">
                <a:solidFill>
                  <a:srgbClr val="D0DBF0"/>
                </a:solidFill>
                <a:latin typeface="Cabin"/>
              </a:rPr>
              <a:t>	</a:t>
            </a:r>
            <a:r>
              <a:rPr lang="en-IN" sz="3200" dirty="0" smtClean="0">
                <a:solidFill>
                  <a:srgbClr val="D0DBF0"/>
                </a:solidFill>
                <a:latin typeface="Cabin"/>
              </a:rPr>
              <a:t>	String </a:t>
            </a:r>
            <a:r>
              <a:rPr lang="en-IN" sz="3200" dirty="0" err="1">
                <a:solidFill>
                  <a:srgbClr val="D0DBF0"/>
                </a:solidFill>
                <a:latin typeface="Cabin"/>
              </a:rPr>
              <a:t>str</a:t>
            </a:r>
            <a:r>
              <a:rPr lang="en-IN" sz="3200" dirty="0">
                <a:solidFill>
                  <a:srgbClr val="D0DBF0"/>
                </a:solidFill>
                <a:latin typeface="Cabin"/>
              </a:rPr>
              <a:t>; </a:t>
            </a:r>
            <a:endParaRPr lang="en-IN" sz="3200" dirty="0" smtClean="0">
              <a:solidFill>
                <a:srgbClr val="D0DBF0"/>
              </a:solidFill>
              <a:latin typeface="Cabin"/>
            </a:endParaRPr>
          </a:p>
          <a:p>
            <a:r>
              <a:rPr lang="en-IN" sz="3200" dirty="0">
                <a:solidFill>
                  <a:srgbClr val="D0DBF0"/>
                </a:solidFill>
                <a:latin typeface="Cabin"/>
              </a:rPr>
              <a:t>	</a:t>
            </a:r>
            <a:r>
              <a:rPr lang="en-IN" sz="3200" dirty="0" smtClean="0">
                <a:solidFill>
                  <a:srgbClr val="D0DBF0"/>
                </a:solidFill>
                <a:latin typeface="Cabin"/>
              </a:rPr>
              <a:t>	</a:t>
            </a:r>
            <a:r>
              <a:rPr lang="en-IN" sz="3200" dirty="0" err="1" smtClean="0">
                <a:solidFill>
                  <a:srgbClr val="D0DBF0"/>
                </a:solidFill>
                <a:latin typeface="Cabin"/>
              </a:rPr>
              <a:t>System.out.println</a:t>
            </a:r>
            <a:r>
              <a:rPr lang="en-IN" sz="3200" dirty="0">
                <a:solidFill>
                  <a:srgbClr val="D0DBF0"/>
                </a:solidFill>
                <a:latin typeface="Cabin"/>
              </a:rPr>
              <a:t>("Enter lines of text."); </a:t>
            </a:r>
            <a:endParaRPr lang="en-IN" sz="3200" dirty="0" smtClean="0">
              <a:solidFill>
                <a:srgbClr val="D0DBF0"/>
              </a:solidFill>
              <a:latin typeface="Cabin"/>
            </a:endParaRPr>
          </a:p>
          <a:p>
            <a:r>
              <a:rPr lang="en-IN" sz="3200" dirty="0">
                <a:solidFill>
                  <a:srgbClr val="D0DBF0"/>
                </a:solidFill>
                <a:latin typeface="Cabin"/>
              </a:rPr>
              <a:t>	</a:t>
            </a:r>
            <a:r>
              <a:rPr lang="en-IN" sz="3200" dirty="0" smtClean="0">
                <a:solidFill>
                  <a:srgbClr val="D0DBF0"/>
                </a:solidFill>
                <a:latin typeface="Cabin"/>
              </a:rPr>
              <a:t>	</a:t>
            </a:r>
            <a:r>
              <a:rPr lang="en-IN" sz="3200" dirty="0" err="1" smtClean="0">
                <a:solidFill>
                  <a:srgbClr val="D0DBF0"/>
                </a:solidFill>
                <a:latin typeface="Cabin"/>
              </a:rPr>
              <a:t>System.out.println</a:t>
            </a:r>
            <a:r>
              <a:rPr lang="en-IN" sz="3200" dirty="0">
                <a:solidFill>
                  <a:srgbClr val="D0DBF0"/>
                </a:solidFill>
                <a:latin typeface="Cabin"/>
              </a:rPr>
              <a:t>("Enter 'stop' to quit."); </a:t>
            </a:r>
            <a:endParaRPr lang="en-IN" sz="3200" dirty="0" smtClean="0">
              <a:solidFill>
                <a:srgbClr val="D0DBF0"/>
              </a:solidFill>
              <a:latin typeface="Cabin"/>
            </a:endParaRPr>
          </a:p>
          <a:p>
            <a:r>
              <a:rPr lang="en-IN" sz="3200" dirty="0">
                <a:solidFill>
                  <a:srgbClr val="D0DBF0"/>
                </a:solidFill>
                <a:latin typeface="Cabin"/>
              </a:rPr>
              <a:t>	</a:t>
            </a:r>
            <a:r>
              <a:rPr lang="en-IN" sz="3200" dirty="0" smtClean="0">
                <a:solidFill>
                  <a:srgbClr val="D0DBF0"/>
                </a:solidFill>
                <a:latin typeface="Cabin"/>
              </a:rPr>
              <a:t>	do </a:t>
            </a:r>
            <a:r>
              <a:rPr lang="en-IN" sz="3200" dirty="0">
                <a:solidFill>
                  <a:srgbClr val="D0DBF0"/>
                </a:solidFill>
                <a:latin typeface="Cabin"/>
              </a:rPr>
              <a:t>{ </a:t>
            </a:r>
            <a:r>
              <a:rPr lang="en-IN" sz="3200" dirty="0" err="1">
                <a:solidFill>
                  <a:srgbClr val="D0DBF0"/>
                </a:solidFill>
                <a:latin typeface="Cabin"/>
              </a:rPr>
              <a:t>str</a:t>
            </a:r>
            <a:r>
              <a:rPr lang="en-IN" sz="3200" dirty="0">
                <a:solidFill>
                  <a:srgbClr val="D0DBF0"/>
                </a:solidFill>
                <a:latin typeface="Cabin"/>
              </a:rPr>
              <a:t> = </a:t>
            </a:r>
            <a:r>
              <a:rPr lang="en-IN" sz="3200" dirty="0" err="1">
                <a:solidFill>
                  <a:srgbClr val="D0DBF0"/>
                </a:solidFill>
                <a:latin typeface="Cabin"/>
              </a:rPr>
              <a:t>br.readLine</a:t>
            </a:r>
            <a:r>
              <a:rPr lang="en-IN" sz="3200" dirty="0">
                <a:solidFill>
                  <a:srgbClr val="D0DBF0"/>
                </a:solidFill>
                <a:latin typeface="Cabin"/>
              </a:rPr>
              <a:t>(); </a:t>
            </a:r>
            <a:endParaRPr lang="en-IN" sz="3200" dirty="0" smtClean="0">
              <a:solidFill>
                <a:srgbClr val="D0DBF0"/>
              </a:solidFill>
              <a:latin typeface="Cabin"/>
            </a:endParaRPr>
          </a:p>
          <a:p>
            <a:r>
              <a:rPr lang="en-IN" sz="3200" dirty="0">
                <a:solidFill>
                  <a:srgbClr val="D0DBF0"/>
                </a:solidFill>
                <a:latin typeface="Cabin"/>
              </a:rPr>
              <a:t>	</a:t>
            </a:r>
            <a:r>
              <a:rPr lang="en-IN" sz="3200" dirty="0" smtClean="0">
                <a:solidFill>
                  <a:srgbClr val="D0DBF0"/>
                </a:solidFill>
                <a:latin typeface="Cabin"/>
              </a:rPr>
              <a:t>		</a:t>
            </a:r>
            <a:r>
              <a:rPr lang="en-IN" sz="3200" dirty="0" err="1" smtClean="0">
                <a:solidFill>
                  <a:srgbClr val="D0DBF0"/>
                </a:solidFill>
                <a:latin typeface="Cabin"/>
              </a:rPr>
              <a:t>System.out.println</a:t>
            </a:r>
            <a:r>
              <a:rPr lang="en-IN" sz="3200" dirty="0" smtClean="0">
                <a:solidFill>
                  <a:srgbClr val="D0DBF0"/>
                </a:solidFill>
                <a:latin typeface="Cabin"/>
              </a:rPr>
              <a:t>(</a:t>
            </a:r>
            <a:r>
              <a:rPr lang="en-IN" sz="3200" dirty="0" err="1" smtClean="0">
                <a:solidFill>
                  <a:srgbClr val="D0DBF0"/>
                </a:solidFill>
                <a:latin typeface="Cabin"/>
              </a:rPr>
              <a:t>str</a:t>
            </a:r>
            <a:r>
              <a:rPr lang="en-IN" sz="3200" dirty="0">
                <a:solidFill>
                  <a:srgbClr val="D0DBF0"/>
                </a:solidFill>
                <a:latin typeface="Cabin"/>
              </a:rPr>
              <a:t>); </a:t>
            </a:r>
            <a:endParaRPr lang="en-IN" sz="3200" dirty="0" smtClean="0">
              <a:solidFill>
                <a:srgbClr val="D0DBF0"/>
              </a:solidFill>
              <a:latin typeface="Cabin"/>
            </a:endParaRPr>
          </a:p>
          <a:p>
            <a:r>
              <a:rPr lang="en-IN" sz="3200" dirty="0">
                <a:solidFill>
                  <a:srgbClr val="D0DBF0"/>
                </a:solidFill>
                <a:latin typeface="Cabin"/>
              </a:rPr>
              <a:t>	</a:t>
            </a:r>
            <a:r>
              <a:rPr lang="en-IN" sz="3200" dirty="0" smtClean="0">
                <a:solidFill>
                  <a:srgbClr val="D0DBF0"/>
                </a:solidFill>
                <a:latin typeface="Cabin"/>
              </a:rPr>
              <a:t>	} </a:t>
            </a:r>
            <a:r>
              <a:rPr lang="en-IN" sz="3200" dirty="0">
                <a:solidFill>
                  <a:srgbClr val="D0DBF0"/>
                </a:solidFill>
                <a:latin typeface="Cabin"/>
              </a:rPr>
              <a:t>while(!</a:t>
            </a:r>
            <a:r>
              <a:rPr lang="en-IN" sz="3200" dirty="0" err="1">
                <a:solidFill>
                  <a:srgbClr val="D0DBF0"/>
                </a:solidFill>
                <a:latin typeface="Cabin"/>
              </a:rPr>
              <a:t>str.equals</a:t>
            </a:r>
            <a:r>
              <a:rPr lang="en-IN" sz="3200" dirty="0">
                <a:solidFill>
                  <a:srgbClr val="D0DBF0"/>
                </a:solidFill>
                <a:latin typeface="Cabin"/>
              </a:rPr>
              <a:t>("stop")); } }</a:t>
            </a:r>
            <a:endParaRPr lang="en-US" sz="3200" dirty="0" smtClean="0">
              <a:solidFill>
                <a:srgbClr val="D0DBF0"/>
              </a:solidFill>
              <a:latin typeface="Cabin"/>
              <a:ea typeface="Cabin"/>
            </a:endParaRPr>
          </a:p>
        </p:txBody>
      </p:sp>
      <p:sp>
        <p:nvSpPr>
          <p:cNvPr id="6" name="Text 13"/>
          <p:cNvSpPr/>
          <p:nvPr/>
        </p:nvSpPr>
        <p:spPr>
          <a:xfrm>
            <a:off x="607695" y="699790"/>
            <a:ext cx="14190084" cy="1750978"/>
          </a:xfrm>
          <a:prstGeom prst="rect">
            <a:avLst/>
          </a:prstGeom>
          <a:noFill/>
          <a:ln/>
        </p:spPr>
        <p:txBody>
          <a:bodyPr wrap="square" rtlCol="0" anchor="t"/>
          <a:lstStyle/>
          <a:p>
            <a:pPr>
              <a:lnSpc>
                <a:spcPct val="150000"/>
              </a:lnSpc>
            </a:pPr>
            <a:r>
              <a:rPr lang="en-US" sz="3600" b="1" dirty="0" smtClean="0">
                <a:solidFill>
                  <a:srgbClr val="D0DBF0"/>
                </a:solidFill>
                <a:latin typeface="Cabin"/>
                <a:ea typeface="Cabin"/>
              </a:rPr>
              <a:t>Reading Strings</a:t>
            </a:r>
            <a:endParaRPr lang="en-US" sz="3600" b="1" dirty="0">
              <a:solidFill>
                <a:srgbClr val="D0DBF0"/>
              </a:solidFill>
              <a:latin typeface="Cabin"/>
              <a:ea typeface="Cabin"/>
            </a:endParaRPr>
          </a:p>
        </p:txBody>
      </p:sp>
    </p:spTree>
    <p:extLst>
      <p:ext uri="{BB962C8B-B14F-4D97-AF65-F5344CB8AC3E}">
        <p14:creationId xmlns:p14="http://schemas.microsoft.com/office/powerpoint/2010/main" val="366415207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25390"/>
            <a:ext cx="14659446" cy="8244479"/>
          </a:xfrm>
          <a:prstGeom prst="rect">
            <a:avLst/>
          </a:prstGeom>
          <a:solidFill>
            <a:srgbClr val="112836"/>
          </a:solidFill>
          <a:ln/>
        </p:spPr>
      </p:sp>
      <p:sp>
        <p:nvSpPr>
          <p:cNvPr id="4" name="Text 1"/>
          <p:cNvSpPr/>
          <p:nvPr/>
        </p:nvSpPr>
        <p:spPr>
          <a:xfrm>
            <a:off x="607695" y="45963"/>
            <a:ext cx="8467119" cy="695628"/>
          </a:xfrm>
          <a:prstGeom prst="rect">
            <a:avLst/>
          </a:prstGeom>
          <a:noFill/>
          <a:ln/>
        </p:spPr>
        <p:txBody>
          <a:bodyPr wrap="none" rtlCol="0" anchor="t"/>
          <a:lstStyle/>
          <a:p>
            <a:pPr marL="0" indent="0">
              <a:lnSpc>
                <a:spcPts val="5468"/>
              </a:lnSpc>
              <a:buNone/>
            </a:pPr>
            <a:r>
              <a:rPr lang="en-US" sz="4374" dirty="0" smtClean="0">
                <a:solidFill>
                  <a:srgbClr val="FFFFFF"/>
                </a:solidFill>
                <a:latin typeface="Unbounded" pitchFamily="34" charset="0"/>
                <a:ea typeface="Unbounded" pitchFamily="34" charset="-122"/>
                <a:cs typeface="Unbounded" pitchFamily="34" charset="-120"/>
              </a:rPr>
              <a:t>Using I/O</a:t>
            </a:r>
            <a:endParaRPr lang="en-US" sz="4374" dirty="0"/>
          </a:p>
        </p:txBody>
      </p:sp>
      <p:sp>
        <p:nvSpPr>
          <p:cNvPr id="14" name="Text 13"/>
          <p:cNvSpPr/>
          <p:nvPr/>
        </p:nvSpPr>
        <p:spPr>
          <a:xfrm>
            <a:off x="440316" y="1575279"/>
            <a:ext cx="14190084" cy="1750978"/>
          </a:xfrm>
          <a:prstGeom prst="rect">
            <a:avLst/>
          </a:prstGeom>
          <a:noFill/>
          <a:ln/>
        </p:spPr>
        <p:txBody>
          <a:bodyPr wrap="square" rtlCol="0" anchor="t"/>
          <a:lstStyle/>
          <a:p>
            <a:pPr marL="457200" indent="-457200">
              <a:lnSpc>
                <a:spcPct val="150000"/>
              </a:lnSpc>
              <a:buFont typeface="Arial" panose="020B0604020202020204" pitchFamily="34" charset="0"/>
              <a:buChar char="•"/>
            </a:pPr>
            <a:r>
              <a:rPr lang="en-US" sz="3200" dirty="0">
                <a:solidFill>
                  <a:srgbClr val="D0DBF0"/>
                </a:solidFill>
                <a:latin typeface="Cabin"/>
                <a:ea typeface="Cabin"/>
              </a:rPr>
              <a:t>Console output is most easily accomplished with print( ) and </a:t>
            </a:r>
            <a:r>
              <a:rPr lang="en-US" sz="3200" dirty="0" err="1">
                <a:solidFill>
                  <a:srgbClr val="D0DBF0"/>
                </a:solidFill>
                <a:latin typeface="Cabin"/>
                <a:ea typeface="Cabin"/>
              </a:rPr>
              <a:t>println</a:t>
            </a:r>
            <a:r>
              <a:rPr lang="en-US" sz="3200" dirty="0">
                <a:solidFill>
                  <a:srgbClr val="D0DBF0"/>
                </a:solidFill>
                <a:latin typeface="Cabin"/>
                <a:ea typeface="Cabin"/>
              </a:rPr>
              <a:t>( </a:t>
            </a:r>
            <a:r>
              <a:rPr lang="en-US" sz="3200" dirty="0" smtClean="0">
                <a:solidFill>
                  <a:srgbClr val="D0DBF0"/>
                </a:solidFill>
                <a:latin typeface="Cabin"/>
                <a:ea typeface="Cabin"/>
              </a:rPr>
              <a:t>).</a:t>
            </a:r>
          </a:p>
          <a:p>
            <a:pPr marL="457200" indent="-457200">
              <a:lnSpc>
                <a:spcPct val="150000"/>
              </a:lnSpc>
              <a:buFont typeface="Arial" panose="020B0604020202020204" pitchFamily="34" charset="0"/>
              <a:buChar char="•"/>
            </a:pPr>
            <a:r>
              <a:rPr lang="en-US" sz="3200" dirty="0">
                <a:solidFill>
                  <a:srgbClr val="D0DBF0"/>
                </a:solidFill>
                <a:latin typeface="Cabin"/>
                <a:ea typeface="Cabin"/>
              </a:rPr>
              <a:t>These methods are defined by the class </a:t>
            </a:r>
            <a:r>
              <a:rPr lang="en-US" sz="3200" dirty="0" err="1" smtClean="0">
                <a:solidFill>
                  <a:srgbClr val="D0DBF0"/>
                </a:solidFill>
                <a:latin typeface="Cabin"/>
                <a:ea typeface="Cabin"/>
              </a:rPr>
              <a:t>PrintStream</a:t>
            </a:r>
            <a:r>
              <a:rPr lang="en-US" sz="3200" dirty="0" smtClean="0">
                <a:solidFill>
                  <a:srgbClr val="D0DBF0"/>
                </a:solidFill>
                <a:latin typeface="Cabin"/>
                <a:ea typeface="Cabin"/>
              </a:rPr>
              <a:t>.</a:t>
            </a:r>
          </a:p>
          <a:p>
            <a:pPr marL="457200" indent="-457200">
              <a:lnSpc>
                <a:spcPct val="150000"/>
              </a:lnSpc>
              <a:buFont typeface="Arial" panose="020B0604020202020204" pitchFamily="34" charset="0"/>
              <a:buChar char="•"/>
            </a:pPr>
            <a:r>
              <a:rPr lang="en-US" sz="3200" dirty="0" err="1">
                <a:solidFill>
                  <a:srgbClr val="D0DBF0"/>
                </a:solidFill>
                <a:latin typeface="Cabin"/>
                <a:ea typeface="Cabin"/>
              </a:rPr>
              <a:t>PrintStream</a:t>
            </a:r>
            <a:r>
              <a:rPr lang="en-US" sz="3200" dirty="0">
                <a:solidFill>
                  <a:srgbClr val="D0DBF0"/>
                </a:solidFill>
                <a:latin typeface="Cabin"/>
                <a:ea typeface="Cabin"/>
              </a:rPr>
              <a:t> is an output stream derived from </a:t>
            </a:r>
            <a:r>
              <a:rPr lang="en-US" sz="3200" dirty="0" err="1">
                <a:solidFill>
                  <a:srgbClr val="D0DBF0"/>
                </a:solidFill>
                <a:latin typeface="Cabin"/>
                <a:ea typeface="Cabin"/>
              </a:rPr>
              <a:t>OutputStream</a:t>
            </a:r>
            <a:r>
              <a:rPr lang="en-US" sz="3200" dirty="0">
                <a:solidFill>
                  <a:srgbClr val="D0DBF0"/>
                </a:solidFill>
                <a:latin typeface="Cabin"/>
                <a:ea typeface="Cabin"/>
              </a:rPr>
              <a:t>, it also implements the low-level method write( ). </a:t>
            </a:r>
            <a:endParaRPr lang="en-US" sz="3200" dirty="0" smtClean="0">
              <a:solidFill>
                <a:srgbClr val="D0DBF0"/>
              </a:solidFill>
              <a:latin typeface="Cabin"/>
              <a:ea typeface="Cabin"/>
            </a:endParaRPr>
          </a:p>
          <a:p>
            <a:pPr marL="457200" indent="-457200">
              <a:lnSpc>
                <a:spcPct val="150000"/>
              </a:lnSpc>
              <a:buFont typeface="Arial" panose="020B0604020202020204" pitchFamily="34" charset="0"/>
              <a:buChar char="•"/>
            </a:pPr>
            <a:r>
              <a:rPr lang="en-US" sz="3200" dirty="0" smtClean="0">
                <a:solidFill>
                  <a:srgbClr val="D0DBF0"/>
                </a:solidFill>
                <a:latin typeface="Cabin"/>
                <a:ea typeface="Cabin"/>
              </a:rPr>
              <a:t>Thus</a:t>
            </a:r>
            <a:r>
              <a:rPr lang="en-US" sz="3200" dirty="0">
                <a:solidFill>
                  <a:srgbClr val="D0DBF0"/>
                </a:solidFill>
                <a:latin typeface="Cabin"/>
                <a:ea typeface="Cabin"/>
              </a:rPr>
              <a:t>, write( ) can be used to write to the console. The simplest form of write( ) defined by </a:t>
            </a:r>
            <a:r>
              <a:rPr lang="en-US" sz="3200" dirty="0" err="1">
                <a:solidFill>
                  <a:srgbClr val="D0DBF0"/>
                </a:solidFill>
                <a:latin typeface="Cabin"/>
                <a:ea typeface="Cabin"/>
              </a:rPr>
              <a:t>PrintStream</a:t>
            </a:r>
            <a:r>
              <a:rPr lang="en-US" sz="3200" dirty="0">
                <a:solidFill>
                  <a:srgbClr val="D0DBF0"/>
                </a:solidFill>
                <a:latin typeface="Cabin"/>
                <a:ea typeface="Cabin"/>
              </a:rPr>
              <a:t> is shown here: </a:t>
            </a:r>
            <a:endParaRPr lang="en-US" sz="3200" dirty="0" smtClean="0">
              <a:solidFill>
                <a:srgbClr val="D0DBF0"/>
              </a:solidFill>
              <a:latin typeface="Cabin"/>
              <a:ea typeface="Cabin"/>
            </a:endParaRPr>
          </a:p>
          <a:p>
            <a:pPr>
              <a:lnSpc>
                <a:spcPct val="150000"/>
              </a:lnSpc>
            </a:pPr>
            <a:r>
              <a:rPr lang="en-US" sz="3200" dirty="0">
                <a:solidFill>
                  <a:srgbClr val="D0DBF0"/>
                </a:solidFill>
                <a:latin typeface="Cabin"/>
                <a:ea typeface="Cabin"/>
              </a:rPr>
              <a:t>	</a:t>
            </a:r>
            <a:r>
              <a:rPr lang="en-US" sz="3200" dirty="0" smtClean="0">
                <a:solidFill>
                  <a:srgbClr val="D0DBF0"/>
                </a:solidFill>
                <a:latin typeface="Cabin"/>
                <a:ea typeface="Cabin"/>
              </a:rPr>
              <a:t>				</a:t>
            </a:r>
            <a:r>
              <a:rPr lang="en-US" sz="3200" b="1" dirty="0" smtClean="0">
                <a:solidFill>
                  <a:srgbClr val="D0DBF0"/>
                </a:solidFill>
                <a:latin typeface="Cabin"/>
                <a:ea typeface="Cabin"/>
              </a:rPr>
              <a:t>void </a:t>
            </a:r>
            <a:r>
              <a:rPr lang="en-US" sz="3200" b="1" dirty="0">
                <a:solidFill>
                  <a:srgbClr val="D0DBF0"/>
                </a:solidFill>
                <a:latin typeface="Cabin"/>
                <a:ea typeface="Cabin"/>
              </a:rPr>
              <a:t>write(</a:t>
            </a:r>
            <a:r>
              <a:rPr lang="en-US" sz="3200" b="1" dirty="0" err="1">
                <a:solidFill>
                  <a:srgbClr val="D0DBF0"/>
                </a:solidFill>
                <a:latin typeface="Cabin"/>
                <a:ea typeface="Cabin"/>
              </a:rPr>
              <a:t>int</a:t>
            </a:r>
            <a:r>
              <a:rPr lang="en-US" sz="3200" b="1" dirty="0">
                <a:solidFill>
                  <a:srgbClr val="D0DBF0"/>
                </a:solidFill>
                <a:latin typeface="Cabin"/>
                <a:ea typeface="Cabin"/>
              </a:rPr>
              <a:t> </a:t>
            </a:r>
            <a:r>
              <a:rPr lang="en-US" sz="3200" b="1" dirty="0" err="1">
                <a:solidFill>
                  <a:srgbClr val="D0DBF0"/>
                </a:solidFill>
                <a:latin typeface="Cabin"/>
                <a:ea typeface="Cabin"/>
              </a:rPr>
              <a:t>byteval</a:t>
            </a:r>
            <a:r>
              <a:rPr lang="en-US" sz="3200" b="1" dirty="0">
                <a:solidFill>
                  <a:srgbClr val="D0DBF0"/>
                </a:solidFill>
                <a:latin typeface="Cabin"/>
                <a:ea typeface="Cabin"/>
              </a:rPr>
              <a:t>)</a:t>
            </a:r>
            <a:endParaRPr lang="en-US" sz="3200" b="1" dirty="0" smtClean="0">
              <a:solidFill>
                <a:srgbClr val="D0DBF0"/>
              </a:solidFill>
              <a:latin typeface="Cabin"/>
              <a:ea typeface="Cabin"/>
            </a:endParaRPr>
          </a:p>
        </p:txBody>
      </p:sp>
      <p:sp>
        <p:nvSpPr>
          <p:cNvPr id="6" name="Text 13"/>
          <p:cNvSpPr/>
          <p:nvPr/>
        </p:nvSpPr>
        <p:spPr>
          <a:xfrm>
            <a:off x="607695" y="699790"/>
            <a:ext cx="14190084" cy="1750978"/>
          </a:xfrm>
          <a:prstGeom prst="rect">
            <a:avLst/>
          </a:prstGeom>
          <a:noFill/>
          <a:ln/>
        </p:spPr>
        <p:txBody>
          <a:bodyPr wrap="square" rtlCol="0" anchor="t"/>
          <a:lstStyle/>
          <a:p>
            <a:pPr>
              <a:lnSpc>
                <a:spcPct val="150000"/>
              </a:lnSpc>
            </a:pPr>
            <a:r>
              <a:rPr lang="en-US" sz="3600" b="1" dirty="0" smtClean="0">
                <a:solidFill>
                  <a:srgbClr val="D0DBF0"/>
                </a:solidFill>
                <a:latin typeface="Cabin"/>
                <a:ea typeface="Cabin"/>
              </a:rPr>
              <a:t>Writing Console Output</a:t>
            </a:r>
            <a:endParaRPr lang="en-US" sz="3600" b="1" dirty="0">
              <a:solidFill>
                <a:srgbClr val="D0DBF0"/>
              </a:solidFill>
              <a:latin typeface="Cabin"/>
              <a:ea typeface="Cabin"/>
            </a:endParaRPr>
          </a:p>
        </p:txBody>
      </p:sp>
    </p:spTree>
    <p:extLst>
      <p:ext uri="{BB962C8B-B14F-4D97-AF65-F5344CB8AC3E}">
        <p14:creationId xmlns:p14="http://schemas.microsoft.com/office/powerpoint/2010/main" val="3033804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851772" y="213451"/>
            <a:ext cx="9287828" cy="694373"/>
          </a:xfrm>
          <a:prstGeom prst="rect">
            <a:avLst/>
          </a:prstGeom>
          <a:noFill/>
          <a:ln/>
        </p:spPr>
        <p:txBody>
          <a:bodyPr wrap="none" rtlCol="0" anchor="t"/>
          <a:lstStyle/>
          <a:p>
            <a:pPr marL="0" indent="0">
              <a:lnSpc>
                <a:spcPts val="5468"/>
              </a:lnSpc>
              <a:buNone/>
            </a:pPr>
            <a:r>
              <a:rPr lang="en-US" sz="4374" dirty="0">
                <a:solidFill>
                  <a:srgbClr val="FFFFFF"/>
                </a:solidFill>
                <a:latin typeface="Unbounded" pitchFamily="34" charset="0"/>
                <a:ea typeface="Unbounded" pitchFamily="34" charset="-122"/>
                <a:cs typeface="Unbounded" pitchFamily="34" charset="-120"/>
              </a:rPr>
              <a:t>Java’s Magic: The Bytecode</a:t>
            </a:r>
            <a:endParaRPr lang="en-US" sz="4374" dirty="0"/>
          </a:p>
        </p:txBody>
      </p:sp>
      <p:sp>
        <p:nvSpPr>
          <p:cNvPr id="6" name="Shape 2"/>
          <p:cNvSpPr/>
          <p:nvPr/>
        </p:nvSpPr>
        <p:spPr>
          <a:xfrm>
            <a:off x="726195" y="1662520"/>
            <a:ext cx="499943" cy="499943"/>
          </a:xfrm>
          <a:prstGeom prst="roundRect">
            <a:avLst>
              <a:gd name="adj" fmla="val 13333"/>
            </a:avLst>
          </a:prstGeom>
          <a:solidFill>
            <a:srgbClr val="223D4D"/>
          </a:solidFill>
          <a:ln/>
        </p:spPr>
      </p:sp>
      <p:sp>
        <p:nvSpPr>
          <p:cNvPr id="7" name="Text 3"/>
          <p:cNvSpPr/>
          <p:nvPr/>
        </p:nvSpPr>
        <p:spPr>
          <a:xfrm>
            <a:off x="897645" y="1704192"/>
            <a:ext cx="157043" cy="416481"/>
          </a:xfrm>
          <a:prstGeom prst="rect">
            <a:avLst/>
          </a:prstGeom>
          <a:noFill/>
          <a:ln/>
        </p:spPr>
        <p:txBody>
          <a:bodyPr wrap="none" rtlCol="0" anchor="t"/>
          <a:lstStyle/>
          <a:p>
            <a:pPr marL="0" indent="0" algn="ctr">
              <a:lnSpc>
                <a:spcPts val="3281"/>
              </a:lnSpc>
              <a:buNone/>
            </a:pPr>
            <a:r>
              <a:rPr lang="en-US" sz="2624" dirty="0">
                <a:solidFill>
                  <a:srgbClr val="FFFFFF"/>
                </a:solidFill>
                <a:latin typeface="Unbounded" pitchFamily="34" charset="0"/>
                <a:ea typeface="Unbounded" pitchFamily="34" charset="-122"/>
                <a:cs typeface="Unbounded" pitchFamily="34" charset="-120"/>
              </a:rPr>
              <a:t>1</a:t>
            </a:r>
            <a:endParaRPr lang="en-US" sz="2624" dirty="0"/>
          </a:p>
        </p:txBody>
      </p:sp>
      <p:sp>
        <p:nvSpPr>
          <p:cNvPr id="8" name="Text 4"/>
          <p:cNvSpPr/>
          <p:nvPr/>
        </p:nvSpPr>
        <p:spPr>
          <a:xfrm>
            <a:off x="1448309" y="1738839"/>
            <a:ext cx="4962219" cy="694373"/>
          </a:xfrm>
          <a:prstGeom prst="rect">
            <a:avLst/>
          </a:prstGeom>
          <a:noFill/>
          <a:ln/>
        </p:spPr>
        <p:txBody>
          <a:bodyPr wrap="square" rtlCol="0" anchor="t"/>
          <a:lstStyle/>
          <a:p>
            <a:pPr marL="0" indent="0">
              <a:lnSpc>
                <a:spcPts val="2734"/>
              </a:lnSpc>
              <a:buNone/>
            </a:pPr>
            <a:r>
              <a:rPr lang="en-US" sz="3600" dirty="0">
                <a:solidFill>
                  <a:srgbClr val="FFFFFF"/>
                </a:solidFill>
                <a:latin typeface="Unbounded" pitchFamily="34" charset="0"/>
                <a:ea typeface="Unbounded" pitchFamily="34" charset="-122"/>
                <a:cs typeface="Unbounded" pitchFamily="34" charset="-120"/>
              </a:rPr>
              <a:t>Platform Independence</a:t>
            </a:r>
            <a:endParaRPr lang="en-US" sz="3600" dirty="0"/>
          </a:p>
        </p:txBody>
      </p:sp>
      <p:sp>
        <p:nvSpPr>
          <p:cNvPr id="9" name="Text 5"/>
          <p:cNvSpPr/>
          <p:nvPr/>
        </p:nvSpPr>
        <p:spPr>
          <a:xfrm>
            <a:off x="726195" y="2206253"/>
            <a:ext cx="6267992" cy="2843213"/>
          </a:xfrm>
          <a:prstGeom prst="rect">
            <a:avLst/>
          </a:prstGeom>
          <a:noFill/>
          <a:ln/>
        </p:spPr>
        <p:txBody>
          <a:bodyPr wrap="square" rtlCol="0" anchor="t"/>
          <a:lstStyle/>
          <a:p>
            <a:pPr marL="0" indent="0" algn="ctr">
              <a:buNone/>
            </a:pPr>
            <a:r>
              <a:rPr lang="en-US" sz="3200" dirty="0">
                <a:solidFill>
                  <a:srgbClr val="CAD6DE"/>
                </a:solidFill>
                <a:latin typeface="Cabin" pitchFamily="34" charset="0"/>
                <a:ea typeface="Cabin" pitchFamily="34" charset="-122"/>
                <a:cs typeface="Cabin" pitchFamily="34" charset="-120"/>
              </a:rPr>
              <a:t>Java's bytecode allows programs to be executed on any platform that has a Java Virtual Machine (JVM). This "write once, run anywhere" capability is made possible by the JVM, which interprets the bytecode into machine code specific to the underlying hardware and operating system.</a:t>
            </a:r>
            <a:endParaRPr lang="en-US" sz="3200" dirty="0"/>
          </a:p>
        </p:txBody>
      </p:sp>
      <p:sp>
        <p:nvSpPr>
          <p:cNvPr id="10" name="Shape 6"/>
          <p:cNvSpPr/>
          <p:nvPr/>
        </p:nvSpPr>
        <p:spPr>
          <a:xfrm>
            <a:off x="8568253" y="1668631"/>
            <a:ext cx="499943" cy="499943"/>
          </a:xfrm>
          <a:prstGeom prst="roundRect">
            <a:avLst>
              <a:gd name="adj" fmla="val 13333"/>
            </a:avLst>
          </a:prstGeom>
          <a:solidFill>
            <a:srgbClr val="223D4D"/>
          </a:solidFill>
          <a:ln/>
        </p:spPr>
      </p:sp>
      <p:sp>
        <p:nvSpPr>
          <p:cNvPr id="11" name="Text 7"/>
          <p:cNvSpPr/>
          <p:nvPr/>
        </p:nvSpPr>
        <p:spPr>
          <a:xfrm>
            <a:off x="8686721" y="1710303"/>
            <a:ext cx="263009" cy="416481"/>
          </a:xfrm>
          <a:prstGeom prst="rect">
            <a:avLst/>
          </a:prstGeom>
          <a:noFill/>
          <a:ln/>
        </p:spPr>
        <p:txBody>
          <a:bodyPr wrap="none" rtlCol="0" anchor="t"/>
          <a:lstStyle/>
          <a:p>
            <a:pPr marL="0" indent="0" algn="ctr">
              <a:lnSpc>
                <a:spcPts val="3281"/>
              </a:lnSpc>
              <a:buNone/>
            </a:pPr>
            <a:r>
              <a:rPr lang="en-US" sz="2624" dirty="0">
                <a:solidFill>
                  <a:srgbClr val="FFFFFF"/>
                </a:solidFill>
                <a:latin typeface="Unbounded" pitchFamily="34" charset="0"/>
                <a:ea typeface="Unbounded" pitchFamily="34" charset="-122"/>
                <a:cs typeface="Unbounded" pitchFamily="34" charset="-120"/>
              </a:rPr>
              <a:t>2</a:t>
            </a:r>
            <a:endParaRPr lang="en-US" sz="2624" dirty="0"/>
          </a:p>
        </p:txBody>
      </p:sp>
      <p:sp>
        <p:nvSpPr>
          <p:cNvPr id="12" name="Text 8"/>
          <p:cNvSpPr/>
          <p:nvPr/>
        </p:nvSpPr>
        <p:spPr>
          <a:xfrm>
            <a:off x="9383811" y="1757731"/>
            <a:ext cx="3126938" cy="347186"/>
          </a:xfrm>
          <a:prstGeom prst="rect">
            <a:avLst/>
          </a:prstGeom>
          <a:noFill/>
          <a:ln/>
        </p:spPr>
        <p:txBody>
          <a:bodyPr wrap="none" rtlCol="0" anchor="t"/>
          <a:lstStyle/>
          <a:p>
            <a:pPr marL="0" indent="0">
              <a:lnSpc>
                <a:spcPts val="2734"/>
              </a:lnSpc>
              <a:buNone/>
            </a:pPr>
            <a:r>
              <a:rPr lang="en-US" sz="3600" dirty="0">
                <a:solidFill>
                  <a:srgbClr val="FFFFFF"/>
                </a:solidFill>
                <a:latin typeface="Unbounded" pitchFamily="34" charset="0"/>
                <a:ea typeface="Unbounded" pitchFamily="34" charset="-122"/>
                <a:cs typeface="Unbounded" pitchFamily="34" charset="-120"/>
              </a:rPr>
              <a:t>Enhanced Security</a:t>
            </a:r>
            <a:endParaRPr lang="en-US" sz="3600" dirty="0"/>
          </a:p>
        </p:txBody>
      </p:sp>
      <p:sp>
        <p:nvSpPr>
          <p:cNvPr id="13" name="Text 9"/>
          <p:cNvSpPr/>
          <p:nvPr/>
        </p:nvSpPr>
        <p:spPr>
          <a:xfrm>
            <a:off x="8790424" y="2225367"/>
            <a:ext cx="5225568" cy="2487811"/>
          </a:xfrm>
          <a:prstGeom prst="rect">
            <a:avLst/>
          </a:prstGeom>
          <a:noFill/>
          <a:ln/>
        </p:spPr>
        <p:txBody>
          <a:bodyPr wrap="square" rtlCol="0" anchor="t"/>
          <a:lstStyle/>
          <a:p>
            <a:pPr marL="0" indent="0" algn="ctr">
              <a:buNone/>
            </a:pPr>
            <a:r>
              <a:rPr lang="en-US" sz="3200" dirty="0">
                <a:solidFill>
                  <a:srgbClr val="CAD6DE"/>
                </a:solidFill>
                <a:latin typeface="Cabin" pitchFamily="34" charset="0"/>
                <a:ea typeface="Cabin" pitchFamily="34" charset="-122"/>
                <a:cs typeface="Cabin" pitchFamily="34" charset="-120"/>
              </a:rPr>
              <a:t>The use of bytecode adds a layer of security by preventing direct execution of machine code, thereby reducing the risk of security vulnerabilities and malicious attacks. This has been a key factor in Java's popularity for building secure applications.</a:t>
            </a:r>
            <a:endParaRPr lang="en-US" sz="32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25390"/>
            <a:ext cx="14659446" cy="8244479"/>
          </a:xfrm>
          <a:prstGeom prst="rect">
            <a:avLst/>
          </a:prstGeom>
          <a:solidFill>
            <a:srgbClr val="112836"/>
          </a:solidFill>
          <a:ln/>
        </p:spPr>
      </p:sp>
      <p:sp>
        <p:nvSpPr>
          <p:cNvPr id="4" name="Text 1"/>
          <p:cNvSpPr/>
          <p:nvPr/>
        </p:nvSpPr>
        <p:spPr>
          <a:xfrm>
            <a:off x="607695" y="45963"/>
            <a:ext cx="8467119" cy="695628"/>
          </a:xfrm>
          <a:prstGeom prst="rect">
            <a:avLst/>
          </a:prstGeom>
          <a:noFill/>
          <a:ln/>
        </p:spPr>
        <p:txBody>
          <a:bodyPr wrap="none" rtlCol="0" anchor="t"/>
          <a:lstStyle/>
          <a:p>
            <a:pPr marL="0" indent="0">
              <a:lnSpc>
                <a:spcPts val="5468"/>
              </a:lnSpc>
              <a:buNone/>
            </a:pPr>
            <a:r>
              <a:rPr lang="en-US" sz="4374" dirty="0" smtClean="0">
                <a:solidFill>
                  <a:srgbClr val="FFFFFF"/>
                </a:solidFill>
                <a:latin typeface="Unbounded" pitchFamily="34" charset="0"/>
                <a:ea typeface="Unbounded" pitchFamily="34" charset="-122"/>
                <a:cs typeface="Unbounded" pitchFamily="34" charset="-120"/>
              </a:rPr>
              <a:t>Using I/O</a:t>
            </a:r>
            <a:endParaRPr lang="en-US" sz="4374" dirty="0"/>
          </a:p>
        </p:txBody>
      </p:sp>
      <p:sp>
        <p:nvSpPr>
          <p:cNvPr id="14" name="Text 13"/>
          <p:cNvSpPr/>
          <p:nvPr/>
        </p:nvSpPr>
        <p:spPr>
          <a:xfrm>
            <a:off x="440316" y="1434208"/>
            <a:ext cx="14190084" cy="1750978"/>
          </a:xfrm>
          <a:prstGeom prst="rect">
            <a:avLst/>
          </a:prstGeom>
          <a:noFill/>
          <a:ln/>
        </p:spPr>
        <p:txBody>
          <a:bodyPr wrap="square" rtlCol="0" anchor="t"/>
          <a:lstStyle/>
          <a:p>
            <a:pPr marL="457200" indent="-457200">
              <a:lnSpc>
                <a:spcPct val="150000"/>
              </a:lnSpc>
              <a:buFont typeface="Arial" panose="020B0604020202020204" pitchFamily="34" charset="0"/>
              <a:buChar char="•"/>
            </a:pPr>
            <a:r>
              <a:rPr lang="en-IN" sz="3200" dirty="0">
                <a:solidFill>
                  <a:srgbClr val="D0DBF0"/>
                </a:solidFill>
                <a:latin typeface="Cabin"/>
                <a:ea typeface="Cabin"/>
              </a:rPr>
              <a:t>Here is a short example that uses write( ) to output the character “A” followed by a newline to the screen: </a:t>
            </a:r>
            <a:endParaRPr lang="en-IN" sz="3200" dirty="0" smtClean="0">
              <a:solidFill>
                <a:srgbClr val="D0DBF0"/>
              </a:solidFill>
              <a:latin typeface="Cabin"/>
              <a:ea typeface="Cabin"/>
            </a:endParaRPr>
          </a:p>
          <a:p>
            <a:pPr marL="457200" indent="-457200">
              <a:lnSpc>
                <a:spcPct val="150000"/>
              </a:lnSpc>
              <a:buFont typeface="Arial" panose="020B0604020202020204" pitchFamily="34" charset="0"/>
              <a:buChar char="•"/>
            </a:pPr>
            <a:r>
              <a:rPr lang="en-IN" sz="3200" dirty="0" smtClean="0">
                <a:solidFill>
                  <a:srgbClr val="D0DBF0"/>
                </a:solidFill>
                <a:latin typeface="Cabin"/>
                <a:ea typeface="Cabin"/>
              </a:rPr>
              <a:t>// </a:t>
            </a:r>
            <a:r>
              <a:rPr lang="en-IN" sz="3200" dirty="0">
                <a:solidFill>
                  <a:srgbClr val="D0DBF0"/>
                </a:solidFill>
                <a:latin typeface="Cabin"/>
                <a:ea typeface="Cabin"/>
              </a:rPr>
              <a:t>Demonstrate </a:t>
            </a:r>
            <a:r>
              <a:rPr lang="en-IN" sz="3200" dirty="0" err="1">
                <a:solidFill>
                  <a:srgbClr val="D0DBF0"/>
                </a:solidFill>
                <a:latin typeface="Cabin"/>
                <a:ea typeface="Cabin"/>
              </a:rPr>
              <a:t>System.out.write</a:t>
            </a:r>
            <a:r>
              <a:rPr lang="en-IN" sz="3200" dirty="0">
                <a:solidFill>
                  <a:srgbClr val="D0DBF0"/>
                </a:solidFill>
                <a:latin typeface="Cabin"/>
                <a:ea typeface="Cabin"/>
              </a:rPr>
              <a:t>(). </a:t>
            </a:r>
            <a:endParaRPr lang="en-IN" sz="3200" dirty="0" smtClean="0">
              <a:solidFill>
                <a:srgbClr val="D0DBF0"/>
              </a:solidFill>
              <a:latin typeface="Cabin"/>
              <a:ea typeface="Cabin"/>
            </a:endParaRPr>
          </a:p>
          <a:p>
            <a:pPr>
              <a:lnSpc>
                <a:spcPct val="150000"/>
              </a:lnSpc>
            </a:pPr>
            <a:r>
              <a:rPr lang="en-IN" sz="3200" dirty="0">
                <a:solidFill>
                  <a:srgbClr val="D0DBF0"/>
                </a:solidFill>
                <a:latin typeface="Cabin"/>
                <a:ea typeface="Cabin"/>
              </a:rPr>
              <a:t>	</a:t>
            </a:r>
            <a:r>
              <a:rPr lang="en-IN" sz="3200" dirty="0" smtClean="0">
                <a:solidFill>
                  <a:srgbClr val="D0DBF0"/>
                </a:solidFill>
                <a:latin typeface="Cabin"/>
                <a:ea typeface="Cabin"/>
              </a:rPr>
              <a:t>class </a:t>
            </a:r>
            <a:r>
              <a:rPr lang="en-IN" sz="3200" dirty="0" err="1">
                <a:solidFill>
                  <a:srgbClr val="D0DBF0"/>
                </a:solidFill>
                <a:latin typeface="Cabin"/>
                <a:ea typeface="Cabin"/>
              </a:rPr>
              <a:t>WriteDemo</a:t>
            </a:r>
            <a:r>
              <a:rPr lang="en-IN" sz="3200" dirty="0">
                <a:solidFill>
                  <a:srgbClr val="D0DBF0"/>
                </a:solidFill>
                <a:latin typeface="Cabin"/>
                <a:ea typeface="Cabin"/>
              </a:rPr>
              <a:t> { </a:t>
            </a:r>
            <a:endParaRPr lang="en-IN" sz="3200" dirty="0" smtClean="0">
              <a:solidFill>
                <a:srgbClr val="D0DBF0"/>
              </a:solidFill>
              <a:latin typeface="Cabin"/>
              <a:ea typeface="Cabin"/>
            </a:endParaRPr>
          </a:p>
          <a:p>
            <a:pPr>
              <a:lnSpc>
                <a:spcPct val="150000"/>
              </a:lnSpc>
            </a:pPr>
            <a:r>
              <a:rPr lang="en-IN" sz="3200" dirty="0">
                <a:solidFill>
                  <a:srgbClr val="D0DBF0"/>
                </a:solidFill>
                <a:latin typeface="Cabin"/>
                <a:ea typeface="Cabin"/>
              </a:rPr>
              <a:t>	</a:t>
            </a:r>
            <a:r>
              <a:rPr lang="en-IN" sz="3200" dirty="0" smtClean="0">
                <a:solidFill>
                  <a:srgbClr val="D0DBF0"/>
                </a:solidFill>
                <a:latin typeface="Cabin"/>
                <a:ea typeface="Cabin"/>
              </a:rPr>
              <a:t>	public </a:t>
            </a:r>
            <a:r>
              <a:rPr lang="en-IN" sz="3200" dirty="0">
                <a:solidFill>
                  <a:srgbClr val="D0DBF0"/>
                </a:solidFill>
                <a:latin typeface="Cabin"/>
                <a:ea typeface="Cabin"/>
              </a:rPr>
              <a:t>static void main(String </a:t>
            </a:r>
            <a:r>
              <a:rPr lang="en-IN" sz="3200" dirty="0" err="1">
                <a:solidFill>
                  <a:srgbClr val="D0DBF0"/>
                </a:solidFill>
                <a:latin typeface="Cabin"/>
                <a:ea typeface="Cabin"/>
              </a:rPr>
              <a:t>args</a:t>
            </a:r>
            <a:r>
              <a:rPr lang="en-IN" sz="3200" dirty="0">
                <a:solidFill>
                  <a:srgbClr val="D0DBF0"/>
                </a:solidFill>
                <a:latin typeface="Cabin"/>
                <a:ea typeface="Cabin"/>
              </a:rPr>
              <a:t>[]) { </a:t>
            </a:r>
            <a:endParaRPr lang="en-IN" sz="3200" dirty="0" smtClean="0">
              <a:solidFill>
                <a:srgbClr val="D0DBF0"/>
              </a:solidFill>
              <a:latin typeface="Cabin"/>
              <a:ea typeface="Cabin"/>
            </a:endParaRPr>
          </a:p>
          <a:p>
            <a:pPr>
              <a:lnSpc>
                <a:spcPct val="150000"/>
              </a:lnSpc>
            </a:pPr>
            <a:r>
              <a:rPr lang="en-IN" sz="3200" dirty="0">
                <a:solidFill>
                  <a:srgbClr val="D0DBF0"/>
                </a:solidFill>
                <a:latin typeface="Cabin"/>
                <a:ea typeface="Cabin"/>
              </a:rPr>
              <a:t>	</a:t>
            </a:r>
            <a:r>
              <a:rPr lang="en-IN" sz="3200" dirty="0" smtClean="0">
                <a:solidFill>
                  <a:srgbClr val="D0DBF0"/>
                </a:solidFill>
                <a:latin typeface="Cabin"/>
                <a:ea typeface="Cabin"/>
              </a:rPr>
              <a:t>		</a:t>
            </a:r>
            <a:r>
              <a:rPr lang="en-IN" sz="3200" dirty="0" err="1" smtClean="0">
                <a:solidFill>
                  <a:srgbClr val="D0DBF0"/>
                </a:solidFill>
                <a:latin typeface="Cabin"/>
                <a:ea typeface="Cabin"/>
              </a:rPr>
              <a:t>int</a:t>
            </a:r>
            <a:r>
              <a:rPr lang="en-IN" sz="3200" dirty="0" smtClean="0">
                <a:solidFill>
                  <a:srgbClr val="D0DBF0"/>
                </a:solidFill>
                <a:latin typeface="Cabin"/>
                <a:ea typeface="Cabin"/>
              </a:rPr>
              <a:t> </a:t>
            </a:r>
            <a:r>
              <a:rPr lang="en-IN" sz="3200" dirty="0">
                <a:solidFill>
                  <a:srgbClr val="D0DBF0"/>
                </a:solidFill>
                <a:latin typeface="Cabin"/>
                <a:ea typeface="Cabin"/>
              </a:rPr>
              <a:t>b; </a:t>
            </a:r>
            <a:endParaRPr lang="en-IN" sz="3200" dirty="0" smtClean="0">
              <a:solidFill>
                <a:srgbClr val="D0DBF0"/>
              </a:solidFill>
              <a:latin typeface="Cabin"/>
              <a:ea typeface="Cabin"/>
            </a:endParaRPr>
          </a:p>
          <a:p>
            <a:pPr>
              <a:lnSpc>
                <a:spcPct val="150000"/>
              </a:lnSpc>
            </a:pPr>
            <a:r>
              <a:rPr lang="en-IN" sz="3200" dirty="0">
                <a:solidFill>
                  <a:srgbClr val="D0DBF0"/>
                </a:solidFill>
                <a:latin typeface="Cabin"/>
                <a:ea typeface="Cabin"/>
              </a:rPr>
              <a:t>	</a:t>
            </a:r>
            <a:r>
              <a:rPr lang="en-IN" sz="3200" dirty="0" smtClean="0">
                <a:solidFill>
                  <a:srgbClr val="D0DBF0"/>
                </a:solidFill>
                <a:latin typeface="Cabin"/>
                <a:ea typeface="Cabin"/>
              </a:rPr>
              <a:t>		b </a:t>
            </a:r>
            <a:r>
              <a:rPr lang="en-IN" sz="3200" dirty="0">
                <a:solidFill>
                  <a:srgbClr val="D0DBF0"/>
                </a:solidFill>
                <a:latin typeface="Cabin"/>
                <a:ea typeface="Cabin"/>
              </a:rPr>
              <a:t>= 'A'; </a:t>
            </a:r>
            <a:endParaRPr lang="en-IN" sz="3200" dirty="0" smtClean="0">
              <a:solidFill>
                <a:srgbClr val="D0DBF0"/>
              </a:solidFill>
              <a:latin typeface="Cabin"/>
              <a:ea typeface="Cabin"/>
            </a:endParaRPr>
          </a:p>
          <a:p>
            <a:pPr>
              <a:lnSpc>
                <a:spcPct val="150000"/>
              </a:lnSpc>
            </a:pPr>
            <a:r>
              <a:rPr lang="en-IN" sz="3200" dirty="0">
                <a:solidFill>
                  <a:srgbClr val="D0DBF0"/>
                </a:solidFill>
                <a:latin typeface="Cabin"/>
                <a:ea typeface="Cabin"/>
              </a:rPr>
              <a:t>	</a:t>
            </a:r>
            <a:r>
              <a:rPr lang="en-IN" sz="3200" dirty="0" smtClean="0">
                <a:solidFill>
                  <a:srgbClr val="D0DBF0"/>
                </a:solidFill>
                <a:latin typeface="Cabin"/>
                <a:ea typeface="Cabin"/>
              </a:rPr>
              <a:t>		</a:t>
            </a:r>
            <a:r>
              <a:rPr lang="en-IN" sz="3200" dirty="0" err="1" smtClean="0">
                <a:solidFill>
                  <a:srgbClr val="D0DBF0"/>
                </a:solidFill>
                <a:latin typeface="Cabin"/>
                <a:ea typeface="Cabin"/>
              </a:rPr>
              <a:t>System.out.write</a:t>
            </a:r>
            <a:r>
              <a:rPr lang="en-IN" sz="3200" dirty="0" smtClean="0">
                <a:solidFill>
                  <a:srgbClr val="D0DBF0"/>
                </a:solidFill>
                <a:latin typeface="Cabin"/>
                <a:ea typeface="Cabin"/>
              </a:rPr>
              <a:t>(b</a:t>
            </a:r>
            <a:r>
              <a:rPr lang="en-IN" sz="3200" dirty="0">
                <a:solidFill>
                  <a:srgbClr val="D0DBF0"/>
                </a:solidFill>
                <a:latin typeface="Cabin"/>
                <a:ea typeface="Cabin"/>
              </a:rPr>
              <a:t>); </a:t>
            </a:r>
            <a:endParaRPr lang="en-IN" sz="3200" dirty="0" smtClean="0">
              <a:solidFill>
                <a:srgbClr val="D0DBF0"/>
              </a:solidFill>
              <a:latin typeface="Cabin"/>
              <a:ea typeface="Cabin"/>
            </a:endParaRPr>
          </a:p>
          <a:p>
            <a:pPr>
              <a:lnSpc>
                <a:spcPct val="150000"/>
              </a:lnSpc>
            </a:pPr>
            <a:r>
              <a:rPr lang="en-IN" sz="3200" dirty="0">
                <a:solidFill>
                  <a:srgbClr val="D0DBF0"/>
                </a:solidFill>
                <a:latin typeface="Cabin"/>
                <a:ea typeface="Cabin"/>
              </a:rPr>
              <a:t>	</a:t>
            </a:r>
            <a:r>
              <a:rPr lang="en-IN" sz="3200" dirty="0" smtClean="0">
                <a:solidFill>
                  <a:srgbClr val="D0DBF0"/>
                </a:solidFill>
                <a:latin typeface="Cabin"/>
                <a:ea typeface="Cabin"/>
              </a:rPr>
              <a:t>		</a:t>
            </a:r>
            <a:r>
              <a:rPr lang="en-IN" sz="3200" dirty="0" err="1" smtClean="0">
                <a:solidFill>
                  <a:srgbClr val="D0DBF0"/>
                </a:solidFill>
                <a:latin typeface="Cabin"/>
                <a:ea typeface="Cabin"/>
              </a:rPr>
              <a:t>System.out.write</a:t>
            </a:r>
            <a:r>
              <a:rPr lang="en-IN" sz="3200" dirty="0">
                <a:solidFill>
                  <a:srgbClr val="D0DBF0"/>
                </a:solidFill>
                <a:latin typeface="Cabin"/>
                <a:ea typeface="Cabin"/>
              </a:rPr>
              <a:t>('\n'); </a:t>
            </a:r>
            <a:r>
              <a:rPr lang="en-IN" sz="3200" dirty="0" smtClean="0">
                <a:solidFill>
                  <a:srgbClr val="D0DBF0"/>
                </a:solidFill>
                <a:latin typeface="Cabin"/>
                <a:ea typeface="Cabin"/>
              </a:rPr>
              <a:t>	} </a:t>
            </a:r>
            <a:r>
              <a:rPr lang="en-IN" sz="3200" dirty="0">
                <a:solidFill>
                  <a:srgbClr val="D0DBF0"/>
                </a:solidFill>
                <a:latin typeface="Cabin"/>
                <a:ea typeface="Cabin"/>
              </a:rPr>
              <a:t>} </a:t>
            </a:r>
            <a:endParaRPr lang="en-US" sz="3200" b="1" dirty="0" smtClean="0">
              <a:solidFill>
                <a:srgbClr val="D0DBF0"/>
              </a:solidFill>
              <a:latin typeface="Cabin"/>
              <a:ea typeface="Cabin"/>
            </a:endParaRPr>
          </a:p>
        </p:txBody>
      </p:sp>
      <p:sp>
        <p:nvSpPr>
          <p:cNvPr id="6" name="Text 13"/>
          <p:cNvSpPr/>
          <p:nvPr/>
        </p:nvSpPr>
        <p:spPr>
          <a:xfrm>
            <a:off x="607695" y="699790"/>
            <a:ext cx="14190084" cy="1750978"/>
          </a:xfrm>
          <a:prstGeom prst="rect">
            <a:avLst/>
          </a:prstGeom>
          <a:noFill/>
          <a:ln/>
        </p:spPr>
        <p:txBody>
          <a:bodyPr wrap="square" rtlCol="0" anchor="t"/>
          <a:lstStyle/>
          <a:p>
            <a:pPr>
              <a:lnSpc>
                <a:spcPct val="150000"/>
              </a:lnSpc>
            </a:pPr>
            <a:r>
              <a:rPr lang="en-US" sz="3600" b="1" dirty="0" smtClean="0">
                <a:solidFill>
                  <a:srgbClr val="D0DBF0"/>
                </a:solidFill>
                <a:latin typeface="Cabin"/>
                <a:ea typeface="Cabin"/>
              </a:rPr>
              <a:t>Writing Console Output</a:t>
            </a:r>
            <a:endParaRPr lang="en-US" sz="3600" b="1" dirty="0">
              <a:solidFill>
                <a:srgbClr val="D0DBF0"/>
              </a:solidFill>
              <a:latin typeface="Cabin"/>
              <a:ea typeface="Cabin"/>
            </a:endParaRPr>
          </a:p>
        </p:txBody>
      </p:sp>
    </p:spTree>
    <p:extLst>
      <p:ext uri="{BB962C8B-B14F-4D97-AF65-F5344CB8AC3E}">
        <p14:creationId xmlns:p14="http://schemas.microsoft.com/office/powerpoint/2010/main" val="242210410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25390"/>
            <a:ext cx="14659446" cy="8244479"/>
          </a:xfrm>
          <a:prstGeom prst="rect">
            <a:avLst/>
          </a:prstGeom>
          <a:solidFill>
            <a:srgbClr val="112836"/>
          </a:solidFill>
          <a:ln/>
        </p:spPr>
      </p:sp>
      <p:sp>
        <p:nvSpPr>
          <p:cNvPr id="4" name="Text 1"/>
          <p:cNvSpPr/>
          <p:nvPr/>
        </p:nvSpPr>
        <p:spPr>
          <a:xfrm>
            <a:off x="607695" y="45963"/>
            <a:ext cx="8467119" cy="695628"/>
          </a:xfrm>
          <a:prstGeom prst="rect">
            <a:avLst/>
          </a:prstGeom>
          <a:noFill/>
          <a:ln/>
        </p:spPr>
        <p:txBody>
          <a:bodyPr wrap="none" rtlCol="0" anchor="t"/>
          <a:lstStyle/>
          <a:p>
            <a:pPr marL="0" indent="0">
              <a:lnSpc>
                <a:spcPts val="5468"/>
              </a:lnSpc>
              <a:buNone/>
            </a:pPr>
            <a:r>
              <a:rPr lang="en-US" sz="4374" dirty="0" smtClean="0">
                <a:solidFill>
                  <a:srgbClr val="FFFFFF"/>
                </a:solidFill>
                <a:latin typeface="Unbounded" pitchFamily="34" charset="0"/>
                <a:ea typeface="Unbounded" pitchFamily="34" charset="-122"/>
                <a:cs typeface="Unbounded" pitchFamily="34" charset="-120"/>
              </a:rPr>
              <a:t>Program Control Statements</a:t>
            </a:r>
            <a:endParaRPr lang="en-US" sz="4374" dirty="0"/>
          </a:p>
        </p:txBody>
      </p:sp>
      <p:sp>
        <p:nvSpPr>
          <p:cNvPr id="14" name="Text 13"/>
          <p:cNvSpPr/>
          <p:nvPr/>
        </p:nvSpPr>
        <p:spPr>
          <a:xfrm>
            <a:off x="440316" y="1675946"/>
            <a:ext cx="14190084" cy="1750978"/>
          </a:xfrm>
          <a:prstGeom prst="rect">
            <a:avLst/>
          </a:prstGeom>
          <a:noFill/>
          <a:ln/>
        </p:spPr>
        <p:txBody>
          <a:bodyPr wrap="square" rtlCol="0" anchor="t"/>
          <a:lstStyle/>
          <a:p>
            <a:pPr marL="457200" indent="-457200">
              <a:lnSpc>
                <a:spcPct val="150000"/>
              </a:lnSpc>
              <a:buFont typeface="Arial" panose="020B0604020202020204" pitchFamily="34" charset="0"/>
              <a:buChar char="•"/>
            </a:pPr>
            <a:r>
              <a:rPr lang="en-US" sz="3200" dirty="0">
                <a:solidFill>
                  <a:srgbClr val="D0DBF0"/>
                </a:solidFill>
                <a:latin typeface="Cabin"/>
              </a:rPr>
              <a:t>The if statement is a powerful decision making statement and is used to control the flow of execution of statements. It takes the following form</a:t>
            </a:r>
            <a:r>
              <a:rPr lang="en-US" sz="3200" dirty="0" smtClean="0">
                <a:solidFill>
                  <a:srgbClr val="D0DBF0"/>
                </a:solidFill>
                <a:latin typeface="Cabin"/>
              </a:rPr>
              <a:t>:</a:t>
            </a:r>
          </a:p>
          <a:p>
            <a:r>
              <a:rPr lang="en-US" sz="3200" b="1" dirty="0">
                <a:solidFill>
                  <a:srgbClr val="D0DBF0"/>
                </a:solidFill>
                <a:latin typeface="Cabin"/>
                <a:ea typeface="Cabin"/>
              </a:rPr>
              <a:t>	</a:t>
            </a:r>
            <a:r>
              <a:rPr lang="en-IN" sz="3200" dirty="0">
                <a:solidFill>
                  <a:srgbClr val="D0DBF0"/>
                </a:solidFill>
                <a:latin typeface="Cabin"/>
              </a:rPr>
              <a:t>if(test-expression) { </a:t>
            </a:r>
            <a:endParaRPr lang="en-IN" sz="3200" dirty="0" smtClean="0">
              <a:solidFill>
                <a:srgbClr val="D0DBF0"/>
              </a:solidFill>
              <a:latin typeface="Cabin"/>
            </a:endParaRPr>
          </a:p>
          <a:p>
            <a:r>
              <a:rPr lang="en-IN" sz="3200" dirty="0">
                <a:solidFill>
                  <a:srgbClr val="D0DBF0"/>
                </a:solidFill>
                <a:latin typeface="Cabin"/>
              </a:rPr>
              <a:t>	</a:t>
            </a:r>
            <a:r>
              <a:rPr lang="en-IN" sz="3200" dirty="0" smtClean="0">
                <a:solidFill>
                  <a:srgbClr val="D0DBF0"/>
                </a:solidFill>
                <a:latin typeface="Cabin"/>
              </a:rPr>
              <a:t>	statement-block</a:t>
            </a:r>
            <a:r>
              <a:rPr lang="en-IN" sz="3200" dirty="0">
                <a:solidFill>
                  <a:srgbClr val="D0DBF0"/>
                </a:solidFill>
                <a:latin typeface="Cabin"/>
              </a:rPr>
              <a:t>; } </a:t>
            </a:r>
            <a:endParaRPr lang="en-IN" sz="3200" dirty="0" smtClean="0">
              <a:solidFill>
                <a:srgbClr val="D0DBF0"/>
              </a:solidFill>
              <a:latin typeface="Cabin"/>
            </a:endParaRPr>
          </a:p>
          <a:p>
            <a:r>
              <a:rPr lang="en-IN" sz="3200" dirty="0">
                <a:solidFill>
                  <a:srgbClr val="D0DBF0"/>
                </a:solidFill>
                <a:latin typeface="Cabin"/>
              </a:rPr>
              <a:t>	</a:t>
            </a:r>
            <a:r>
              <a:rPr lang="en-IN" sz="3200" dirty="0" smtClean="0">
                <a:solidFill>
                  <a:srgbClr val="D0DBF0"/>
                </a:solidFill>
                <a:latin typeface="Cabin"/>
              </a:rPr>
              <a:t>statement-x;</a:t>
            </a:r>
          </a:p>
          <a:p>
            <a:pPr marL="457200" indent="-457200">
              <a:lnSpc>
                <a:spcPct val="150000"/>
              </a:lnSpc>
              <a:buFont typeface="Arial" panose="020B0604020202020204" pitchFamily="34" charset="0"/>
              <a:buChar char="•"/>
            </a:pPr>
            <a:r>
              <a:rPr lang="en-US" sz="3200" dirty="0">
                <a:solidFill>
                  <a:srgbClr val="D0DBF0"/>
                </a:solidFill>
                <a:latin typeface="Cabin"/>
              </a:rPr>
              <a:t>The statement-block may be a single statement or a group statements. If the </a:t>
            </a:r>
            <a:r>
              <a:rPr lang="en-US" sz="3200" dirty="0" smtClean="0">
                <a:solidFill>
                  <a:srgbClr val="D0DBF0"/>
                </a:solidFill>
                <a:latin typeface="Cabin"/>
              </a:rPr>
              <a:t>test - expression </a:t>
            </a:r>
            <a:r>
              <a:rPr lang="en-US" sz="3200" dirty="0">
                <a:solidFill>
                  <a:srgbClr val="D0DBF0"/>
                </a:solidFill>
                <a:latin typeface="Cabin"/>
              </a:rPr>
              <a:t>is true, the statement-block will be executed; otherwise the </a:t>
            </a:r>
            <a:r>
              <a:rPr lang="en-US" sz="3200" dirty="0" smtClean="0">
                <a:solidFill>
                  <a:srgbClr val="D0DBF0"/>
                </a:solidFill>
                <a:latin typeface="Cabin"/>
              </a:rPr>
              <a:t>statement - block </a:t>
            </a:r>
            <a:r>
              <a:rPr lang="en-US" sz="3200" dirty="0">
                <a:solidFill>
                  <a:srgbClr val="D0DBF0"/>
                </a:solidFill>
                <a:latin typeface="Cabin"/>
              </a:rPr>
              <a:t>will be skipped and the execution will jump to statement-x; </a:t>
            </a:r>
            <a:endParaRPr lang="en-US" sz="3200" b="1" dirty="0" smtClean="0">
              <a:solidFill>
                <a:srgbClr val="D0DBF0"/>
              </a:solidFill>
              <a:latin typeface="Cabin"/>
              <a:ea typeface="Cabin"/>
            </a:endParaRPr>
          </a:p>
        </p:txBody>
      </p:sp>
      <p:sp>
        <p:nvSpPr>
          <p:cNvPr id="6" name="Text 13"/>
          <p:cNvSpPr/>
          <p:nvPr/>
        </p:nvSpPr>
        <p:spPr>
          <a:xfrm>
            <a:off x="607695" y="699790"/>
            <a:ext cx="14190084" cy="1750978"/>
          </a:xfrm>
          <a:prstGeom prst="rect">
            <a:avLst/>
          </a:prstGeom>
          <a:noFill/>
          <a:ln/>
        </p:spPr>
        <p:txBody>
          <a:bodyPr wrap="square" rtlCol="0" anchor="t"/>
          <a:lstStyle/>
          <a:p>
            <a:pPr>
              <a:lnSpc>
                <a:spcPct val="150000"/>
              </a:lnSpc>
            </a:pPr>
            <a:r>
              <a:rPr lang="en-US" sz="3600" b="1" dirty="0" smtClean="0">
                <a:solidFill>
                  <a:srgbClr val="D0DBF0"/>
                </a:solidFill>
                <a:latin typeface="Cabin"/>
                <a:ea typeface="Cabin"/>
              </a:rPr>
              <a:t>The Simple if statement</a:t>
            </a:r>
            <a:endParaRPr lang="en-US" sz="3600" b="1" dirty="0">
              <a:solidFill>
                <a:srgbClr val="D0DBF0"/>
              </a:solidFill>
              <a:latin typeface="Cabin"/>
              <a:ea typeface="Cabin"/>
            </a:endParaRPr>
          </a:p>
        </p:txBody>
      </p:sp>
    </p:spTree>
    <p:extLst>
      <p:ext uri="{BB962C8B-B14F-4D97-AF65-F5344CB8AC3E}">
        <p14:creationId xmlns:p14="http://schemas.microsoft.com/office/powerpoint/2010/main" val="301053456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46410"/>
            <a:ext cx="14659446" cy="8244479"/>
          </a:xfrm>
          <a:prstGeom prst="rect">
            <a:avLst/>
          </a:prstGeom>
          <a:solidFill>
            <a:srgbClr val="112836"/>
          </a:solidFill>
          <a:ln/>
        </p:spPr>
      </p:sp>
      <p:sp>
        <p:nvSpPr>
          <p:cNvPr id="4" name="Text 1"/>
          <p:cNvSpPr/>
          <p:nvPr/>
        </p:nvSpPr>
        <p:spPr>
          <a:xfrm>
            <a:off x="607695" y="45963"/>
            <a:ext cx="8467119" cy="695628"/>
          </a:xfrm>
          <a:prstGeom prst="rect">
            <a:avLst/>
          </a:prstGeom>
          <a:noFill/>
          <a:ln/>
        </p:spPr>
        <p:txBody>
          <a:bodyPr wrap="none" rtlCol="0" anchor="t"/>
          <a:lstStyle/>
          <a:p>
            <a:pPr marL="0" indent="0">
              <a:lnSpc>
                <a:spcPts val="5468"/>
              </a:lnSpc>
              <a:buNone/>
            </a:pPr>
            <a:r>
              <a:rPr lang="en-US" sz="4374" dirty="0" smtClean="0">
                <a:solidFill>
                  <a:srgbClr val="FFFFFF"/>
                </a:solidFill>
                <a:latin typeface="Unbounded" pitchFamily="34" charset="0"/>
                <a:ea typeface="Unbounded" pitchFamily="34" charset="-122"/>
                <a:cs typeface="Unbounded" pitchFamily="34" charset="-120"/>
              </a:rPr>
              <a:t>Program Control Statements</a:t>
            </a:r>
            <a:endParaRPr lang="en-US" sz="4374" dirty="0"/>
          </a:p>
        </p:txBody>
      </p:sp>
      <p:sp>
        <p:nvSpPr>
          <p:cNvPr id="14" name="Text 13"/>
          <p:cNvSpPr/>
          <p:nvPr/>
        </p:nvSpPr>
        <p:spPr>
          <a:xfrm>
            <a:off x="440316" y="1675946"/>
            <a:ext cx="14190084" cy="1750978"/>
          </a:xfrm>
          <a:prstGeom prst="rect">
            <a:avLst/>
          </a:prstGeom>
          <a:noFill/>
          <a:ln/>
        </p:spPr>
        <p:txBody>
          <a:bodyPr wrap="square" rtlCol="0" anchor="t"/>
          <a:lstStyle/>
          <a:p>
            <a:pPr>
              <a:lnSpc>
                <a:spcPct val="150000"/>
              </a:lnSpc>
            </a:pPr>
            <a:r>
              <a:rPr lang="en-US" sz="3200" dirty="0" smtClean="0">
                <a:solidFill>
                  <a:srgbClr val="D0DBF0"/>
                </a:solidFill>
                <a:latin typeface="Cabin"/>
              </a:rPr>
              <a:t>Example</a:t>
            </a:r>
            <a:r>
              <a:rPr lang="en-US" sz="3200" dirty="0">
                <a:solidFill>
                  <a:srgbClr val="D0DBF0"/>
                </a:solidFill>
                <a:latin typeface="Cabin"/>
              </a:rPr>
              <a:t>: </a:t>
            </a:r>
            <a:endParaRPr lang="en-US" sz="3200" dirty="0" smtClean="0">
              <a:solidFill>
                <a:srgbClr val="D0DBF0"/>
              </a:solidFill>
              <a:latin typeface="Cabin"/>
            </a:endParaRPr>
          </a:p>
          <a:p>
            <a:pPr lvl="1">
              <a:lnSpc>
                <a:spcPct val="150000"/>
              </a:lnSpc>
            </a:pPr>
            <a:r>
              <a:rPr lang="en-US" sz="3200" dirty="0" smtClean="0">
                <a:solidFill>
                  <a:srgbClr val="D0DBF0"/>
                </a:solidFill>
                <a:latin typeface="Cabin"/>
              </a:rPr>
              <a:t>if </a:t>
            </a:r>
            <a:r>
              <a:rPr lang="en-US" sz="3200" dirty="0">
                <a:solidFill>
                  <a:srgbClr val="D0DBF0"/>
                </a:solidFill>
                <a:latin typeface="Cabin"/>
              </a:rPr>
              <a:t>(category==SPORTS) </a:t>
            </a:r>
            <a:endParaRPr lang="en-US" sz="3200" dirty="0" smtClean="0">
              <a:solidFill>
                <a:srgbClr val="D0DBF0"/>
              </a:solidFill>
              <a:latin typeface="Cabin"/>
            </a:endParaRPr>
          </a:p>
          <a:p>
            <a:pPr lvl="1">
              <a:lnSpc>
                <a:spcPct val="150000"/>
              </a:lnSpc>
            </a:pPr>
            <a:r>
              <a:rPr lang="en-US" sz="3200" dirty="0">
                <a:solidFill>
                  <a:srgbClr val="D0DBF0"/>
                </a:solidFill>
                <a:latin typeface="Cabin"/>
              </a:rPr>
              <a:t>	</a:t>
            </a:r>
            <a:r>
              <a:rPr lang="en-US" sz="3200" dirty="0" smtClean="0">
                <a:solidFill>
                  <a:srgbClr val="D0DBF0"/>
                </a:solidFill>
                <a:latin typeface="Cabin"/>
              </a:rPr>
              <a:t>marks=</a:t>
            </a:r>
            <a:r>
              <a:rPr lang="en-US" sz="3200" dirty="0" err="1" smtClean="0">
                <a:solidFill>
                  <a:srgbClr val="D0DBF0"/>
                </a:solidFill>
                <a:latin typeface="Cabin"/>
              </a:rPr>
              <a:t>marks+bonus_marks</a:t>
            </a:r>
            <a:r>
              <a:rPr lang="en-US" sz="3200" dirty="0">
                <a:solidFill>
                  <a:srgbClr val="D0DBF0"/>
                </a:solidFill>
                <a:latin typeface="Cabin"/>
              </a:rPr>
              <a:t>; </a:t>
            </a:r>
            <a:endParaRPr lang="en-US" sz="3200" dirty="0" smtClean="0">
              <a:solidFill>
                <a:srgbClr val="D0DBF0"/>
              </a:solidFill>
              <a:latin typeface="Cabin"/>
            </a:endParaRPr>
          </a:p>
          <a:p>
            <a:pPr lvl="1">
              <a:lnSpc>
                <a:spcPct val="150000"/>
              </a:lnSpc>
            </a:pPr>
            <a:r>
              <a:rPr lang="en-US" sz="3200" dirty="0" err="1" smtClean="0">
                <a:solidFill>
                  <a:srgbClr val="D0DBF0"/>
                </a:solidFill>
                <a:latin typeface="Cabin"/>
              </a:rPr>
              <a:t>System.out.println</a:t>
            </a:r>
            <a:r>
              <a:rPr lang="en-US" sz="3200" dirty="0">
                <a:solidFill>
                  <a:srgbClr val="D0DBF0"/>
                </a:solidFill>
                <a:latin typeface="Cabin"/>
              </a:rPr>
              <a:t>(“Marks = ” +marks); </a:t>
            </a:r>
            <a:endParaRPr lang="en-US" sz="3200" b="1" dirty="0" smtClean="0">
              <a:solidFill>
                <a:srgbClr val="D0DBF0"/>
              </a:solidFill>
              <a:latin typeface="Cabin"/>
              <a:ea typeface="Cabin"/>
            </a:endParaRPr>
          </a:p>
        </p:txBody>
      </p:sp>
      <p:sp>
        <p:nvSpPr>
          <p:cNvPr id="6" name="Text 13"/>
          <p:cNvSpPr/>
          <p:nvPr/>
        </p:nvSpPr>
        <p:spPr>
          <a:xfrm>
            <a:off x="607695" y="699790"/>
            <a:ext cx="14190084" cy="1750978"/>
          </a:xfrm>
          <a:prstGeom prst="rect">
            <a:avLst/>
          </a:prstGeom>
          <a:noFill/>
          <a:ln/>
        </p:spPr>
        <p:txBody>
          <a:bodyPr wrap="square" rtlCol="0" anchor="t"/>
          <a:lstStyle/>
          <a:p>
            <a:pPr>
              <a:lnSpc>
                <a:spcPct val="150000"/>
              </a:lnSpc>
            </a:pPr>
            <a:r>
              <a:rPr lang="en-US" sz="3600" b="1" dirty="0" smtClean="0">
                <a:solidFill>
                  <a:srgbClr val="D0DBF0"/>
                </a:solidFill>
                <a:latin typeface="Cabin"/>
                <a:ea typeface="Cabin"/>
              </a:rPr>
              <a:t>The Simple if statement</a:t>
            </a:r>
            <a:endParaRPr lang="en-US" sz="3600" b="1" dirty="0">
              <a:solidFill>
                <a:srgbClr val="D0DBF0"/>
              </a:solidFill>
              <a:latin typeface="Cabin"/>
              <a:ea typeface="Cabin"/>
            </a:endParaRPr>
          </a:p>
        </p:txBody>
      </p:sp>
    </p:spTree>
    <p:extLst>
      <p:ext uri="{BB962C8B-B14F-4D97-AF65-F5344CB8AC3E}">
        <p14:creationId xmlns:p14="http://schemas.microsoft.com/office/powerpoint/2010/main" val="28570593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88451"/>
            <a:ext cx="14659446" cy="8244479"/>
          </a:xfrm>
          <a:prstGeom prst="rect">
            <a:avLst/>
          </a:prstGeom>
          <a:solidFill>
            <a:srgbClr val="112836"/>
          </a:solidFill>
          <a:ln/>
        </p:spPr>
      </p:sp>
      <p:sp>
        <p:nvSpPr>
          <p:cNvPr id="4" name="Text 1"/>
          <p:cNvSpPr/>
          <p:nvPr/>
        </p:nvSpPr>
        <p:spPr>
          <a:xfrm>
            <a:off x="607695" y="45963"/>
            <a:ext cx="8467119" cy="695628"/>
          </a:xfrm>
          <a:prstGeom prst="rect">
            <a:avLst/>
          </a:prstGeom>
          <a:noFill/>
          <a:ln/>
        </p:spPr>
        <p:txBody>
          <a:bodyPr wrap="none" rtlCol="0" anchor="t"/>
          <a:lstStyle/>
          <a:p>
            <a:pPr marL="0" indent="0">
              <a:lnSpc>
                <a:spcPts val="5468"/>
              </a:lnSpc>
              <a:buNone/>
            </a:pPr>
            <a:r>
              <a:rPr lang="en-US" sz="4374" dirty="0" smtClean="0">
                <a:solidFill>
                  <a:srgbClr val="FFFFFF"/>
                </a:solidFill>
                <a:latin typeface="Unbounded" pitchFamily="34" charset="0"/>
                <a:ea typeface="Unbounded" pitchFamily="34" charset="-122"/>
                <a:cs typeface="Unbounded" pitchFamily="34" charset="-120"/>
              </a:rPr>
              <a:t>Program Control Statements</a:t>
            </a:r>
            <a:endParaRPr lang="en-US" sz="4374" dirty="0"/>
          </a:p>
        </p:txBody>
      </p:sp>
      <p:sp>
        <p:nvSpPr>
          <p:cNvPr id="14" name="Text 13"/>
          <p:cNvSpPr/>
          <p:nvPr/>
        </p:nvSpPr>
        <p:spPr>
          <a:xfrm>
            <a:off x="440316" y="1488031"/>
            <a:ext cx="14190084" cy="1750978"/>
          </a:xfrm>
          <a:prstGeom prst="rect">
            <a:avLst/>
          </a:prstGeom>
          <a:noFill/>
          <a:ln/>
        </p:spPr>
        <p:txBody>
          <a:bodyPr wrap="square" rtlCol="0" anchor="t"/>
          <a:lstStyle/>
          <a:p>
            <a:pPr>
              <a:lnSpc>
                <a:spcPct val="150000"/>
              </a:lnSpc>
            </a:pPr>
            <a:r>
              <a:rPr lang="en-US" sz="3200" b="1" dirty="0" smtClean="0">
                <a:solidFill>
                  <a:srgbClr val="D0DBF0"/>
                </a:solidFill>
                <a:latin typeface="Cabin"/>
              </a:rPr>
              <a:t>Syntax:</a:t>
            </a:r>
          </a:p>
          <a:p>
            <a:r>
              <a:rPr lang="en-US" sz="3200" dirty="0" smtClean="0">
                <a:solidFill>
                  <a:srgbClr val="D0DBF0"/>
                </a:solidFill>
                <a:latin typeface="Cabin"/>
              </a:rPr>
              <a:t>if(test-expression</a:t>
            </a:r>
            <a:r>
              <a:rPr lang="en-US" sz="3200" dirty="0">
                <a:solidFill>
                  <a:srgbClr val="D0DBF0"/>
                </a:solidFill>
                <a:latin typeface="Cabin"/>
              </a:rPr>
              <a:t>) { </a:t>
            </a:r>
            <a:endParaRPr lang="en-US" sz="3200" dirty="0" smtClean="0">
              <a:solidFill>
                <a:srgbClr val="D0DBF0"/>
              </a:solidFill>
              <a:latin typeface="Cabin"/>
            </a:endParaRPr>
          </a:p>
          <a:p>
            <a:r>
              <a:rPr lang="en-US" sz="3200" dirty="0">
                <a:solidFill>
                  <a:srgbClr val="D0DBF0"/>
                </a:solidFill>
                <a:latin typeface="Cabin"/>
              </a:rPr>
              <a:t>	</a:t>
            </a:r>
            <a:r>
              <a:rPr lang="en-US" sz="3200" dirty="0" smtClean="0">
                <a:solidFill>
                  <a:srgbClr val="D0DBF0"/>
                </a:solidFill>
                <a:latin typeface="Cabin"/>
              </a:rPr>
              <a:t>True-block </a:t>
            </a:r>
            <a:r>
              <a:rPr lang="en-US" sz="3200" dirty="0">
                <a:solidFill>
                  <a:srgbClr val="D0DBF0"/>
                </a:solidFill>
                <a:latin typeface="Cabin"/>
              </a:rPr>
              <a:t>statements; } </a:t>
            </a:r>
            <a:endParaRPr lang="en-US" sz="3200" dirty="0" smtClean="0">
              <a:solidFill>
                <a:srgbClr val="D0DBF0"/>
              </a:solidFill>
              <a:latin typeface="Cabin"/>
            </a:endParaRPr>
          </a:p>
          <a:p>
            <a:r>
              <a:rPr lang="en-US" sz="3200" dirty="0" smtClean="0">
                <a:solidFill>
                  <a:srgbClr val="D0DBF0"/>
                </a:solidFill>
                <a:latin typeface="Cabin"/>
              </a:rPr>
              <a:t>else </a:t>
            </a:r>
            <a:r>
              <a:rPr lang="en-US" sz="3200" dirty="0">
                <a:solidFill>
                  <a:srgbClr val="D0DBF0"/>
                </a:solidFill>
                <a:latin typeface="Cabin"/>
              </a:rPr>
              <a:t>{ </a:t>
            </a:r>
            <a:endParaRPr lang="en-US" sz="3200" dirty="0" smtClean="0">
              <a:solidFill>
                <a:srgbClr val="D0DBF0"/>
              </a:solidFill>
              <a:latin typeface="Cabin"/>
            </a:endParaRPr>
          </a:p>
          <a:p>
            <a:r>
              <a:rPr lang="en-US" sz="3200" dirty="0">
                <a:solidFill>
                  <a:srgbClr val="D0DBF0"/>
                </a:solidFill>
                <a:latin typeface="Cabin"/>
              </a:rPr>
              <a:t>	</a:t>
            </a:r>
            <a:r>
              <a:rPr lang="en-US" sz="3200" dirty="0" smtClean="0">
                <a:solidFill>
                  <a:srgbClr val="D0DBF0"/>
                </a:solidFill>
                <a:latin typeface="Cabin"/>
              </a:rPr>
              <a:t>False-block </a:t>
            </a:r>
            <a:r>
              <a:rPr lang="en-US" sz="3200" dirty="0">
                <a:solidFill>
                  <a:srgbClr val="D0DBF0"/>
                </a:solidFill>
                <a:latin typeface="Cabin"/>
              </a:rPr>
              <a:t>statements; } </a:t>
            </a:r>
            <a:endParaRPr lang="en-US" sz="3200" dirty="0" smtClean="0">
              <a:solidFill>
                <a:srgbClr val="D0DBF0"/>
              </a:solidFill>
              <a:latin typeface="Cabin"/>
            </a:endParaRPr>
          </a:p>
          <a:p>
            <a:r>
              <a:rPr lang="en-US" sz="3200" dirty="0" smtClean="0">
                <a:solidFill>
                  <a:srgbClr val="D0DBF0"/>
                </a:solidFill>
                <a:latin typeface="Cabin"/>
              </a:rPr>
              <a:t>statement-x</a:t>
            </a:r>
            <a:r>
              <a:rPr lang="en-US" sz="3200" dirty="0">
                <a:solidFill>
                  <a:srgbClr val="D0DBF0"/>
                </a:solidFill>
                <a:latin typeface="Cabin"/>
              </a:rPr>
              <a:t>; </a:t>
            </a:r>
            <a:endParaRPr lang="en-US" sz="3200" dirty="0" smtClean="0">
              <a:solidFill>
                <a:srgbClr val="D0DBF0"/>
              </a:solidFill>
              <a:latin typeface="Cabin"/>
            </a:endParaRPr>
          </a:p>
          <a:p>
            <a:pPr>
              <a:lnSpc>
                <a:spcPct val="150000"/>
              </a:lnSpc>
            </a:pPr>
            <a:r>
              <a:rPr lang="en-US" sz="3200" dirty="0" smtClean="0">
                <a:solidFill>
                  <a:srgbClr val="D0DBF0"/>
                </a:solidFill>
                <a:latin typeface="Cabin"/>
              </a:rPr>
              <a:t>If </a:t>
            </a:r>
            <a:r>
              <a:rPr lang="en-US" sz="3200" dirty="0">
                <a:solidFill>
                  <a:srgbClr val="D0DBF0"/>
                </a:solidFill>
                <a:latin typeface="Cabin"/>
              </a:rPr>
              <a:t>the test-expression is true, then the true-block statements are executed; otherwise, the </a:t>
            </a:r>
            <a:r>
              <a:rPr lang="en-US" sz="3200" dirty="0" smtClean="0">
                <a:solidFill>
                  <a:srgbClr val="D0DBF0"/>
                </a:solidFill>
                <a:latin typeface="Cabin"/>
              </a:rPr>
              <a:t>false - block </a:t>
            </a:r>
            <a:r>
              <a:rPr lang="en-US" sz="3200" dirty="0">
                <a:solidFill>
                  <a:srgbClr val="D0DBF0"/>
                </a:solidFill>
                <a:latin typeface="Cabin"/>
              </a:rPr>
              <a:t>statements are executed. In either case, either true-block or </a:t>
            </a:r>
            <a:r>
              <a:rPr lang="en-US" sz="3200" dirty="0" smtClean="0">
                <a:solidFill>
                  <a:srgbClr val="D0DBF0"/>
                </a:solidFill>
                <a:latin typeface="Cabin"/>
              </a:rPr>
              <a:t>false - block </a:t>
            </a:r>
            <a:r>
              <a:rPr lang="en-US" sz="3200" dirty="0">
                <a:solidFill>
                  <a:srgbClr val="D0DBF0"/>
                </a:solidFill>
                <a:latin typeface="Cabin"/>
              </a:rPr>
              <a:t>will be executed, not both. In both the cases, the control will be transferred subsequently to statement-x. </a:t>
            </a:r>
            <a:endParaRPr lang="en-US" sz="3200" b="1" dirty="0" smtClean="0">
              <a:solidFill>
                <a:srgbClr val="D0DBF0"/>
              </a:solidFill>
              <a:latin typeface="Cabin"/>
              <a:ea typeface="Cabin"/>
            </a:endParaRPr>
          </a:p>
        </p:txBody>
      </p:sp>
      <p:sp>
        <p:nvSpPr>
          <p:cNvPr id="6" name="Text 13"/>
          <p:cNvSpPr/>
          <p:nvPr/>
        </p:nvSpPr>
        <p:spPr>
          <a:xfrm>
            <a:off x="607695" y="699790"/>
            <a:ext cx="14190084" cy="1750978"/>
          </a:xfrm>
          <a:prstGeom prst="rect">
            <a:avLst/>
          </a:prstGeom>
          <a:noFill/>
          <a:ln/>
        </p:spPr>
        <p:txBody>
          <a:bodyPr wrap="square" rtlCol="0" anchor="t"/>
          <a:lstStyle/>
          <a:p>
            <a:pPr>
              <a:lnSpc>
                <a:spcPct val="150000"/>
              </a:lnSpc>
            </a:pPr>
            <a:r>
              <a:rPr lang="en-US" sz="3600" b="1" dirty="0" smtClean="0">
                <a:solidFill>
                  <a:srgbClr val="D0DBF0"/>
                </a:solidFill>
                <a:latin typeface="Cabin"/>
                <a:ea typeface="Cabin"/>
              </a:rPr>
              <a:t>The if….. else statement</a:t>
            </a:r>
            <a:endParaRPr lang="en-US" sz="3600" b="1" dirty="0">
              <a:solidFill>
                <a:srgbClr val="D0DBF0"/>
              </a:solidFill>
              <a:latin typeface="Cabin"/>
              <a:ea typeface="Cabin"/>
            </a:endParaRPr>
          </a:p>
        </p:txBody>
      </p:sp>
    </p:spTree>
    <p:extLst>
      <p:ext uri="{BB962C8B-B14F-4D97-AF65-F5344CB8AC3E}">
        <p14:creationId xmlns:p14="http://schemas.microsoft.com/office/powerpoint/2010/main" val="309951264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162023"/>
            <a:ext cx="14659446" cy="8244479"/>
          </a:xfrm>
          <a:prstGeom prst="rect">
            <a:avLst/>
          </a:prstGeom>
          <a:solidFill>
            <a:srgbClr val="112836"/>
          </a:solidFill>
          <a:ln/>
        </p:spPr>
      </p:sp>
      <p:sp>
        <p:nvSpPr>
          <p:cNvPr id="4" name="Text 1"/>
          <p:cNvSpPr/>
          <p:nvPr/>
        </p:nvSpPr>
        <p:spPr>
          <a:xfrm>
            <a:off x="607695" y="45963"/>
            <a:ext cx="8467119" cy="695628"/>
          </a:xfrm>
          <a:prstGeom prst="rect">
            <a:avLst/>
          </a:prstGeom>
          <a:noFill/>
          <a:ln/>
        </p:spPr>
        <p:txBody>
          <a:bodyPr wrap="none" rtlCol="0" anchor="t"/>
          <a:lstStyle/>
          <a:p>
            <a:pPr marL="0" indent="0">
              <a:lnSpc>
                <a:spcPts val="5468"/>
              </a:lnSpc>
              <a:buNone/>
            </a:pPr>
            <a:r>
              <a:rPr lang="en-US" sz="4374" dirty="0" smtClean="0">
                <a:solidFill>
                  <a:srgbClr val="FFFFFF"/>
                </a:solidFill>
                <a:latin typeface="Unbounded" pitchFamily="34" charset="0"/>
                <a:ea typeface="Unbounded" pitchFamily="34" charset="-122"/>
                <a:cs typeface="Unbounded" pitchFamily="34" charset="-120"/>
              </a:rPr>
              <a:t>Program Control Statements</a:t>
            </a:r>
            <a:endParaRPr lang="en-US" sz="4374" dirty="0"/>
          </a:p>
        </p:txBody>
      </p:sp>
      <p:sp>
        <p:nvSpPr>
          <p:cNvPr id="6" name="Text 13"/>
          <p:cNvSpPr/>
          <p:nvPr/>
        </p:nvSpPr>
        <p:spPr>
          <a:xfrm>
            <a:off x="607695" y="699790"/>
            <a:ext cx="14190084" cy="1750978"/>
          </a:xfrm>
          <a:prstGeom prst="rect">
            <a:avLst/>
          </a:prstGeom>
          <a:noFill/>
          <a:ln/>
        </p:spPr>
        <p:txBody>
          <a:bodyPr wrap="square" rtlCol="0" anchor="t"/>
          <a:lstStyle/>
          <a:p>
            <a:pPr>
              <a:lnSpc>
                <a:spcPct val="150000"/>
              </a:lnSpc>
            </a:pPr>
            <a:r>
              <a:rPr lang="en-US" sz="3600" b="1" dirty="0" smtClean="0">
                <a:solidFill>
                  <a:srgbClr val="D0DBF0"/>
                </a:solidFill>
                <a:latin typeface="Cabin"/>
                <a:ea typeface="Cabin"/>
              </a:rPr>
              <a:t>The if….. else statement</a:t>
            </a:r>
            <a:endParaRPr lang="en-US" sz="3600" b="1" dirty="0">
              <a:solidFill>
                <a:srgbClr val="D0DBF0"/>
              </a:solidFill>
              <a:latin typeface="Cabin"/>
              <a:ea typeface="Cabin"/>
            </a:endParaRPr>
          </a:p>
        </p:txBody>
      </p:sp>
      <p:sp>
        <p:nvSpPr>
          <p:cNvPr id="9" name="Rectangle 4"/>
          <p:cNvSpPr>
            <a:spLocks noChangeArrowheads="1"/>
          </p:cNvSpPr>
          <p:nvPr/>
        </p:nvSpPr>
        <p:spPr bwMode="auto">
          <a:xfrm>
            <a:off x="724095" y="1696039"/>
            <a:ext cx="9573455"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D0DBF0"/>
                </a:solidFill>
                <a:effectLst/>
                <a:latin typeface="Cabin"/>
                <a:ea typeface="Cabin"/>
              </a:rPr>
              <a:t>Example: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a:solidFill>
                  <a:srgbClr val="D0DBF0"/>
                </a:solidFill>
                <a:latin typeface="Cabin"/>
                <a:ea typeface="Cabin"/>
              </a:rPr>
              <a:t>n</a:t>
            </a:r>
            <a:r>
              <a:rPr lang="en-US" altLang="en-US" sz="3200" dirty="0" smtClean="0">
                <a:solidFill>
                  <a:srgbClr val="D0DBF0"/>
                </a:solidFill>
                <a:latin typeface="Cabin"/>
                <a:ea typeface="Cabin"/>
              </a:rPr>
              <a:t>umber=8;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D0DBF0"/>
                </a:solidFill>
                <a:effectLst/>
                <a:latin typeface="Cabin"/>
                <a:ea typeface="Cabin"/>
              </a:rPr>
              <a:t>if (number &gt; 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a:solidFill>
                  <a:srgbClr val="D0DBF0"/>
                </a:solidFill>
                <a:latin typeface="Cabin"/>
                <a:ea typeface="Cabin"/>
              </a:rPr>
              <a:t>	</a:t>
            </a:r>
            <a:r>
              <a:rPr kumimoji="0" lang="en-US" altLang="en-US" sz="3200" b="0" i="0" u="none" strike="noStrike" cap="none" normalizeH="0" baseline="0" dirty="0" err="1" smtClean="0">
                <a:ln>
                  <a:noFill/>
                </a:ln>
                <a:solidFill>
                  <a:srgbClr val="D0DBF0"/>
                </a:solidFill>
                <a:effectLst/>
                <a:latin typeface="Cabin"/>
                <a:ea typeface="Cabin"/>
              </a:rPr>
              <a:t>System.out.println</a:t>
            </a:r>
            <a:r>
              <a:rPr kumimoji="0" lang="en-US" altLang="en-US" sz="3200" b="0" i="0" u="none" strike="noStrike" cap="none" normalizeH="0" baseline="0" dirty="0" smtClean="0">
                <a:ln>
                  <a:noFill/>
                </a:ln>
                <a:solidFill>
                  <a:srgbClr val="D0DBF0"/>
                </a:solidFill>
                <a:effectLst/>
                <a:latin typeface="Cabin"/>
                <a:ea typeface="Cabin"/>
              </a:rPr>
              <a:t>("The number is positive.");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D0DBF0"/>
                </a:solidFill>
                <a:effectLst/>
                <a:latin typeface="Cabin"/>
                <a:ea typeface="Cabin"/>
              </a:rPr>
              <a:t>else if (number == 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a:solidFill>
                  <a:srgbClr val="D0DBF0"/>
                </a:solidFill>
                <a:latin typeface="Cabin"/>
                <a:ea typeface="Cabin"/>
              </a:rPr>
              <a:t>	</a:t>
            </a:r>
            <a:r>
              <a:rPr kumimoji="0" lang="en-US" altLang="en-US" sz="3200" b="0" i="0" u="none" strike="noStrike" cap="none" normalizeH="0" baseline="0" dirty="0" err="1" smtClean="0">
                <a:ln>
                  <a:noFill/>
                </a:ln>
                <a:solidFill>
                  <a:srgbClr val="D0DBF0"/>
                </a:solidFill>
                <a:effectLst/>
                <a:latin typeface="Cabin"/>
                <a:ea typeface="Cabin"/>
              </a:rPr>
              <a:t>System.out.println</a:t>
            </a:r>
            <a:r>
              <a:rPr kumimoji="0" lang="en-US" altLang="en-US" sz="3200" b="0" i="0" u="none" strike="noStrike" cap="none" normalizeH="0" baseline="0" dirty="0" smtClean="0">
                <a:ln>
                  <a:noFill/>
                </a:ln>
                <a:solidFill>
                  <a:srgbClr val="D0DBF0"/>
                </a:solidFill>
                <a:effectLst/>
                <a:latin typeface="Cabin"/>
                <a:ea typeface="Cabin"/>
              </a:rPr>
              <a:t>("The number is zero.");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D0DBF0"/>
                </a:solidFill>
                <a:effectLst/>
                <a:latin typeface="Cabin"/>
                <a:ea typeface="Cabin"/>
              </a:rPr>
              <a:t>else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a:solidFill>
                  <a:srgbClr val="D0DBF0"/>
                </a:solidFill>
                <a:latin typeface="Cabin"/>
                <a:ea typeface="Cabin"/>
              </a:rPr>
              <a:t>	</a:t>
            </a:r>
            <a:r>
              <a:rPr kumimoji="0" lang="en-US" altLang="en-US" sz="3200" b="0" i="0" u="none" strike="noStrike" cap="none" normalizeH="0" baseline="0" dirty="0" err="1" smtClean="0">
                <a:ln>
                  <a:noFill/>
                </a:ln>
                <a:solidFill>
                  <a:srgbClr val="D0DBF0"/>
                </a:solidFill>
                <a:effectLst/>
                <a:latin typeface="Cabin"/>
                <a:ea typeface="Cabin"/>
              </a:rPr>
              <a:t>System.out.println</a:t>
            </a:r>
            <a:r>
              <a:rPr kumimoji="0" lang="en-US" altLang="en-US" sz="3200" b="0" i="0" u="none" strike="noStrike" cap="none" normalizeH="0" baseline="0" dirty="0" smtClean="0">
                <a:ln>
                  <a:noFill/>
                </a:ln>
                <a:solidFill>
                  <a:srgbClr val="D0DBF0"/>
                </a:solidFill>
                <a:effectLst/>
                <a:latin typeface="Cabin"/>
                <a:ea typeface="Cabin"/>
              </a:rPr>
              <a:t>("The number is negative."); </a:t>
            </a:r>
          </a:p>
        </p:txBody>
      </p:sp>
    </p:spTree>
    <p:extLst>
      <p:ext uri="{BB962C8B-B14F-4D97-AF65-F5344CB8AC3E}">
        <p14:creationId xmlns:p14="http://schemas.microsoft.com/office/powerpoint/2010/main" val="332384062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45963"/>
            <a:ext cx="14659446" cy="8244479"/>
          </a:xfrm>
          <a:prstGeom prst="rect">
            <a:avLst/>
          </a:prstGeom>
          <a:solidFill>
            <a:srgbClr val="112836"/>
          </a:solidFill>
          <a:ln/>
        </p:spPr>
      </p:sp>
      <p:sp>
        <p:nvSpPr>
          <p:cNvPr id="4" name="Text 1"/>
          <p:cNvSpPr/>
          <p:nvPr/>
        </p:nvSpPr>
        <p:spPr>
          <a:xfrm>
            <a:off x="607695" y="45963"/>
            <a:ext cx="8467119" cy="695628"/>
          </a:xfrm>
          <a:prstGeom prst="rect">
            <a:avLst/>
          </a:prstGeom>
          <a:noFill/>
          <a:ln/>
        </p:spPr>
        <p:txBody>
          <a:bodyPr wrap="none" rtlCol="0" anchor="t"/>
          <a:lstStyle/>
          <a:p>
            <a:pPr marL="0" indent="0">
              <a:lnSpc>
                <a:spcPts val="5468"/>
              </a:lnSpc>
              <a:buNone/>
            </a:pPr>
            <a:r>
              <a:rPr lang="en-US" sz="4374" dirty="0" smtClean="0">
                <a:solidFill>
                  <a:srgbClr val="FFFFFF"/>
                </a:solidFill>
                <a:latin typeface="Unbounded" pitchFamily="34" charset="0"/>
                <a:ea typeface="Unbounded" pitchFamily="34" charset="-122"/>
                <a:cs typeface="Unbounded" pitchFamily="34" charset="-120"/>
              </a:rPr>
              <a:t>Program Control Statements</a:t>
            </a:r>
            <a:endParaRPr lang="en-US" sz="4374" dirty="0"/>
          </a:p>
        </p:txBody>
      </p:sp>
      <p:sp>
        <p:nvSpPr>
          <p:cNvPr id="6" name="Text 13"/>
          <p:cNvSpPr/>
          <p:nvPr/>
        </p:nvSpPr>
        <p:spPr>
          <a:xfrm>
            <a:off x="607695" y="699790"/>
            <a:ext cx="14190084" cy="1750978"/>
          </a:xfrm>
          <a:prstGeom prst="rect">
            <a:avLst/>
          </a:prstGeom>
          <a:noFill/>
          <a:ln/>
        </p:spPr>
        <p:txBody>
          <a:bodyPr wrap="square" rtlCol="0" anchor="t"/>
          <a:lstStyle/>
          <a:p>
            <a:pPr>
              <a:lnSpc>
                <a:spcPct val="150000"/>
              </a:lnSpc>
            </a:pPr>
            <a:r>
              <a:rPr lang="en-US" sz="3600" b="1" dirty="0" smtClean="0">
                <a:solidFill>
                  <a:srgbClr val="D0DBF0"/>
                </a:solidFill>
                <a:latin typeface="Cabin"/>
                <a:ea typeface="Cabin"/>
              </a:rPr>
              <a:t>The Nested if statement</a:t>
            </a:r>
            <a:endParaRPr lang="en-US" sz="3600" b="1" dirty="0">
              <a:solidFill>
                <a:srgbClr val="D0DBF0"/>
              </a:solidFill>
              <a:latin typeface="Cabin"/>
              <a:ea typeface="Cabin"/>
            </a:endParaRPr>
          </a:p>
        </p:txBody>
      </p:sp>
      <p:sp>
        <p:nvSpPr>
          <p:cNvPr id="9" name="Rectangle 4"/>
          <p:cNvSpPr>
            <a:spLocks noChangeArrowheads="1"/>
          </p:cNvSpPr>
          <p:nvPr/>
        </p:nvSpPr>
        <p:spPr bwMode="auto">
          <a:xfrm>
            <a:off x="511022" y="1440730"/>
            <a:ext cx="14119378" cy="6494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3200" dirty="0">
                <a:solidFill>
                  <a:srgbClr val="D0DBF0"/>
                </a:solidFill>
                <a:latin typeface="Cabin"/>
              </a:rPr>
              <a:t>A nested if statement is an if statement that is the target of another if or else. </a:t>
            </a:r>
            <a:endParaRPr lang="en-US" sz="3200" dirty="0" smtClean="0">
              <a:solidFill>
                <a:srgbClr val="D0DBF0"/>
              </a:solidFill>
              <a:latin typeface="Cabin"/>
            </a:endParaRPr>
          </a:p>
          <a:p>
            <a:pPr lvl="0" eaLnBrk="0" fontAlgn="base" hangingPunct="0">
              <a:spcBef>
                <a:spcPct val="0"/>
              </a:spcBef>
              <a:spcAft>
                <a:spcPct val="0"/>
              </a:spcAft>
            </a:pPr>
            <a:r>
              <a:rPr lang="en-US" sz="3200" dirty="0" smtClean="0">
                <a:solidFill>
                  <a:srgbClr val="D0DBF0"/>
                </a:solidFill>
                <a:latin typeface="Cabin"/>
              </a:rPr>
              <a:t>Syntax</a:t>
            </a:r>
            <a:r>
              <a:rPr lang="en-US" sz="3200" dirty="0">
                <a:solidFill>
                  <a:srgbClr val="D0DBF0"/>
                </a:solidFill>
                <a:latin typeface="Cabin"/>
              </a:rPr>
              <a:t>: </a:t>
            </a:r>
            <a:endParaRPr lang="en-US" sz="3200" dirty="0" smtClean="0">
              <a:solidFill>
                <a:srgbClr val="D0DBF0"/>
              </a:solidFill>
              <a:latin typeface="Cabin"/>
            </a:endParaRPr>
          </a:p>
          <a:p>
            <a:pPr lvl="0" eaLnBrk="0" fontAlgn="base" hangingPunct="0">
              <a:spcBef>
                <a:spcPct val="0"/>
              </a:spcBef>
              <a:spcAft>
                <a:spcPct val="0"/>
              </a:spcAft>
            </a:pPr>
            <a:r>
              <a:rPr lang="en-US" sz="3200" dirty="0" smtClean="0">
                <a:solidFill>
                  <a:srgbClr val="D0DBF0"/>
                </a:solidFill>
                <a:latin typeface="Cabin"/>
              </a:rPr>
              <a:t>if </a:t>
            </a:r>
            <a:r>
              <a:rPr lang="en-US" sz="3200" dirty="0">
                <a:solidFill>
                  <a:srgbClr val="D0DBF0"/>
                </a:solidFill>
                <a:latin typeface="Cabin"/>
              </a:rPr>
              <a:t>(test condition-1) { </a:t>
            </a:r>
            <a:endParaRPr lang="en-US" sz="3200" dirty="0" smtClean="0">
              <a:solidFill>
                <a:srgbClr val="D0DBF0"/>
              </a:solidFill>
              <a:latin typeface="Cabin"/>
            </a:endParaRPr>
          </a:p>
          <a:p>
            <a:pPr lvl="0" eaLnBrk="0" fontAlgn="base" hangingPunct="0">
              <a:spcBef>
                <a:spcPct val="0"/>
              </a:spcBef>
              <a:spcAft>
                <a:spcPct val="0"/>
              </a:spcAft>
            </a:pPr>
            <a:r>
              <a:rPr lang="en-US" sz="3200" dirty="0">
                <a:solidFill>
                  <a:srgbClr val="D0DBF0"/>
                </a:solidFill>
                <a:latin typeface="Cabin"/>
              </a:rPr>
              <a:t>	</a:t>
            </a:r>
            <a:r>
              <a:rPr lang="en-US" sz="3200" dirty="0" smtClean="0">
                <a:solidFill>
                  <a:srgbClr val="D0DBF0"/>
                </a:solidFill>
                <a:latin typeface="Cabin"/>
              </a:rPr>
              <a:t>if </a:t>
            </a:r>
            <a:r>
              <a:rPr lang="en-US" sz="3200" dirty="0">
                <a:solidFill>
                  <a:srgbClr val="D0DBF0"/>
                </a:solidFill>
                <a:latin typeface="Cabin"/>
              </a:rPr>
              <a:t>(test condition-2) { </a:t>
            </a:r>
            <a:endParaRPr lang="en-US" sz="3200" dirty="0" smtClean="0">
              <a:solidFill>
                <a:srgbClr val="D0DBF0"/>
              </a:solidFill>
              <a:latin typeface="Cabin"/>
            </a:endParaRPr>
          </a:p>
          <a:p>
            <a:pPr lvl="0" eaLnBrk="0" fontAlgn="base" hangingPunct="0">
              <a:spcBef>
                <a:spcPct val="0"/>
              </a:spcBef>
              <a:spcAft>
                <a:spcPct val="0"/>
              </a:spcAft>
            </a:pPr>
            <a:r>
              <a:rPr lang="en-US" sz="3200" dirty="0">
                <a:solidFill>
                  <a:srgbClr val="D0DBF0"/>
                </a:solidFill>
                <a:latin typeface="Cabin"/>
              </a:rPr>
              <a:t>	</a:t>
            </a:r>
            <a:r>
              <a:rPr lang="en-US" sz="3200" dirty="0" smtClean="0">
                <a:solidFill>
                  <a:srgbClr val="D0DBF0"/>
                </a:solidFill>
                <a:latin typeface="Cabin"/>
              </a:rPr>
              <a:t>	statement-1</a:t>
            </a:r>
            <a:r>
              <a:rPr lang="en-US" sz="3200" dirty="0">
                <a:solidFill>
                  <a:srgbClr val="D0DBF0"/>
                </a:solidFill>
                <a:latin typeface="Cabin"/>
              </a:rPr>
              <a:t>; } </a:t>
            </a:r>
            <a:endParaRPr lang="en-US" sz="3200" dirty="0" smtClean="0">
              <a:solidFill>
                <a:srgbClr val="D0DBF0"/>
              </a:solidFill>
              <a:latin typeface="Cabin"/>
            </a:endParaRPr>
          </a:p>
          <a:p>
            <a:pPr lvl="0" eaLnBrk="0" fontAlgn="base" hangingPunct="0">
              <a:spcBef>
                <a:spcPct val="0"/>
              </a:spcBef>
              <a:spcAft>
                <a:spcPct val="0"/>
              </a:spcAft>
            </a:pPr>
            <a:r>
              <a:rPr lang="en-US" sz="3200" dirty="0">
                <a:solidFill>
                  <a:srgbClr val="D0DBF0"/>
                </a:solidFill>
                <a:latin typeface="Cabin"/>
              </a:rPr>
              <a:t>	</a:t>
            </a:r>
            <a:r>
              <a:rPr lang="en-US" sz="3200" dirty="0" smtClean="0">
                <a:solidFill>
                  <a:srgbClr val="D0DBF0"/>
                </a:solidFill>
                <a:latin typeface="Cabin"/>
              </a:rPr>
              <a:t>else </a:t>
            </a:r>
            <a:r>
              <a:rPr lang="en-US" sz="3200" dirty="0">
                <a:solidFill>
                  <a:srgbClr val="D0DBF0"/>
                </a:solidFill>
                <a:latin typeface="Cabin"/>
              </a:rPr>
              <a:t>{ </a:t>
            </a:r>
            <a:endParaRPr lang="en-US" sz="3200" dirty="0" smtClean="0">
              <a:solidFill>
                <a:srgbClr val="D0DBF0"/>
              </a:solidFill>
              <a:latin typeface="Cabin"/>
            </a:endParaRPr>
          </a:p>
          <a:p>
            <a:pPr lvl="0" eaLnBrk="0" fontAlgn="base" hangingPunct="0">
              <a:spcBef>
                <a:spcPct val="0"/>
              </a:spcBef>
              <a:spcAft>
                <a:spcPct val="0"/>
              </a:spcAft>
            </a:pPr>
            <a:r>
              <a:rPr lang="en-US" sz="3200" dirty="0">
                <a:solidFill>
                  <a:srgbClr val="D0DBF0"/>
                </a:solidFill>
                <a:latin typeface="Cabin"/>
              </a:rPr>
              <a:t>	</a:t>
            </a:r>
            <a:r>
              <a:rPr lang="en-US" sz="3200" dirty="0" smtClean="0">
                <a:solidFill>
                  <a:srgbClr val="D0DBF0"/>
                </a:solidFill>
                <a:latin typeface="Cabin"/>
              </a:rPr>
              <a:t>	statement-2</a:t>
            </a:r>
            <a:r>
              <a:rPr lang="en-US" sz="3200" dirty="0">
                <a:solidFill>
                  <a:srgbClr val="D0DBF0"/>
                </a:solidFill>
                <a:latin typeface="Cabin"/>
              </a:rPr>
              <a:t>; </a:t>
            </a:r>
            <a:r>
              <a:rPr lang="en-US" sz="3200" dirty="0" smtClean="0">
                <a:solidFill>
                  <a:srgbClr val="D0DBF0"/>
                </a:solidFill>
                <a:latin typeface="Cabin"/>
              </a:rPr>
              <a:t> } </a:t>
            </a:r>
          </a:p>
          <a:p>
            <a:pPr lvl="0" eaLnBrk="0" fontAlgn="base" hangingPunct="0">
              <a:spcBef>
                <a:spcPct val="0"/>
              </a:spcBef>
              <a:spcAft>
                <a:spcPct val="0"/>
              </a:spcAft>
            </a:pPr>
            <a:r>
              <a:rPr lang="en-US" sz="3200" dirty="0" smtClean="0">
                <a:solidFill>
                  <a:srgbClr val="D0DBF0"/>
                </a:solidFill>
                <a:latin typeface="Cabin"/>
              </a:rPr>
              <a:t>else </a:t>
            </a:r>
            <a:r>
              <a:rPr lang="en-US" sz="3200" dirty="0">
                <a:solidFill>
                  <a:srgbClr val="D0DBF0"/>
                </a:solidFill>
                <a:latin typeface="Cabin"/>
              </a:rPr>
              <a:t>{ </a:t>
            </a:r>
            <a:endParaRPr lang="en-US" sz="3200" dirty="0" smtClean="0">
              <a:solidFill>
                <a:srgbClr val="D0DBF0"/>
              </a:solidFill>
              <a:latin typeface="Cabin"/>
            </a:endParaRPr>
          </a:p>
          <a:p>
            <a:pPr lvl="0" eaLnBrk="0" fontAlgn="base" hangingPunct="0">
              <a:spcBef>
                <a:spcPct val="0"/>
              </a:spcBef>
              <a:spcAft>
                <a:spcPct val="0"/>
              </a:spcAft>
            </a:pPr>
            <a:r>
              <a:rPr lang="en-US" sz="3200" dirty="0">
                <a:solidFill>
                  <a:srgbClr val="D0DBF0"/>
                </a:solidFill>
                <a:latin typeface="Cabin"/>
              </a:rPr>
              <a:t>	</a:t>
            </a:r>
            <a:r>
              <a:rPr lang="en-US" sz="3200" dirty="0" smtClean="0">
                <a:solidFill>
                  <a:srgbClr val="D0DBF0"/>
                </a:solidFill>
                <a:latin typeface="Cabin"/>
              </a:rPr>
              <a:t>statement-3</a:t>
            </a:r>
            <a:r>
              <a:rPr lang="en-US" sz="3200" dirty="0">
                <a:solidFill>
                  <a:srgbClr val="D0DBF0"/>
                </a:solidFill>
                <a:latin typeface="Cabin"/>
              </a:rPr>
              <a:t>;} </a:t>
            </a:r>
            <a:endParaRPr lang="en-US" sz="3200" dirty="0" smtClean="0">
              <a:solidFill>
                <a:srgbClr val="D0DBF0"/>
              </a:solidFill>
              <a:latin typeface="Cabin"/>
            </a:endParaRPr>
          </a:p>
          <a:p>
            <a:pPr lvl="0" eaLnBrk="0" fontAlgn="base" hangingPunct="0">
              <a:spcBef>
                <a:spcPct val="0"/>
              </a:spcBef>
              <a:spcAft>
                <a:spcPct val="0"/>
              </a:spcAft>
            </a:pPr>
            <a:r>
              <a:rPr lang="en-US" sz="3200" dirty="0" smtClean="0">
                <a:solidFill>
                  <a:srgbClr val="D0DBF0"/>
                </a:solidFill>
                <a:latin typeface="Cabin"/>
              </a:rPr>
              <a:t>statement-x</a:t>
            </a:r>
            <a:r>
              <a:rPr lang="en-US" sz="3200" dirty="0">
                <a:solidFill>
                  <a:srgbClr val="D0DBF0"/>
                </a:solidFill>
                <a:latin typeface="Cabin"/>
              </a:rPr>
              <a:t>; </a:t>
            </a:r>
            <a:endParaRPr lang="en-US" sz="3200" dirty="0" smtClean="0">
              <a:solidFill>
                <a:srgbClr val="D0DBF0"/>
              </a:solidFill>
              <a:latin typeface="Cabin"/>
            </a:endParaRPr>
          </a:p>
          <a:p>
            <a:pPr lvl="0" eaLnBrk="0" fontAlgn="base" hangingPunct="0">
              <a:spcBef>
                <a:spcPct val="0"/>
              </a:spcBef>
              <a:spcAft>
                <a:spcPct val="0"/>
              </a:spcAft>
            </a:pPr>
            <a:r>
              <a:rPr lang="en-US" sz="3200" dirty="0" smtClean="0">
                <a:solidFill>
                  <a:srgbClr val="D0DBF0"/>
                </a:solidFill>
                <a:latin typeface="Cabin"/>
              </a:rPr>
              <a:t>If </a:t>
            </a:r>
            <a:r>
              <a:rPr lang="en-US" sz="3200" dirty="0">
                <a:solidFill>
                  <a:srgbClr val="D0DBF0"/>
                </a:solidFill>
                <a:latin typeface="Cabin"/>
              </a:rPr>
              <a:t>condition-1 is false, then statement-3 will be executed; otherwise it checks </a:t>
            </a:r>
            <a:endParaRPr lang="en-US" sz="3200" dirty="0" smtClean="0">
              <a:solidFill>
                <a:srgbClr val="D0DBF0"/>
              </a:solidFill>
              <a:latin typeface="Cabin"/>
            </a:endParaRPr>
          </a:p>
          <a:p>
            <a:pPr lvl="0" eaLnBrk="0" fontAlgn="base" hangingPunct="0">
              <a:spcBef>
                <a:spcPct val="0"/>
              </a:spcBef>
              <a:spcAft>
                <a:spcPct val="0"/>
              </a:spcAft>
            </a:pPr>
            <a:r>
              <a:rPr lang="en-US" sz="3200" dirty="0" smtClean="0">
                <a:solidFill>
                  <a:srgbClr val="D0DBF0"/>
                </a:solidFill>
                <a:latin typeface="Cabin"/>
              </a:rPr>
              <a:t>condition-2</a:t>
            </a:r>
            <a:r>
              <a:rPr lang="en-US" sz="3200" dirty="0">
                <a:solidFill>
                  <a:srgbClr val="D0DBF0"/>
                </a:solidFill>
                <a:latin typeface="Cabin"/>
              </a:rPr>
              <a:t>. If condition-2 is true, statement-1 will be executed; otherwise </a:t>
            </a:r>
            <a:endParaRPr lang="en-US" sz="3200" dirty="0" smtClean="0">
              <a:solidFill>
                <a:srgbClr val="D0DBF0"/>
              </a:solidFill>
              <a:latin typeface="Cabin"/>
            </a:endParaRPr>
          </a:p>
          <a:p>
            <a:pPr lvl="0" eaLnBrk="0" fontAlgn="base" hangingPunct="0">
              <a:spcBef>
                <a:spcPct val="0"/>
              </a:spcBef>
              <a:spcAft>
                <a:spcPct val="0"/>
              </a:spcAft>
            </a:pPr>
            <a:r>
              <a:rPr lang="en-US" sz="3200" dirty="0" smtClean="0">
                <a:solidFill>
                  <a:srgbClr val="D0DBF0"/>
                </a:solidFill>
                <a:latin typeface="Cabin"/>
              </a:rPr>
              <a:t>statement-2</a:t>
            </a:r>
            <a:r>
              <a:rPr lang="en-US" sz="3200" dirty="0">
                <a:solidFill>
                  <a:srgbClr val="D0DBF0"/>
                </a:solidFill>
                <a:latin typeface="Cabin"/>
              </a:rPr>
              <a:t>. </a:t>
            </a:r>
            <a:endParaRPr kumimoji="0" lang="en-US" altLang="en-US" sz="3200" b="0" i="0" u="none" strike="noStrike" cap="none" normalizeH="0" baseline="0" dirty="0" smtClean="0">
              <a:ln>
                <a:noFill/>
              </a:ln>
              <a:solidFill>
                <a:srgbClr val="D0DBF0"/>
              </a:solidFill>
              <a:effectLst/>
              <a:latin typeface="Cabin"/>
              <a:ea typeface="Cabin"/>
            </a:endParaRPr>
          </a:p>
        </p:txBody>
      </p:sp>
    </p:spTree>
    <p:extLst>
      <p:ext uri="{BB962C8B-B14F-4D97-AF65-F5344CB8AC3E}">
        <p14:creationId xmlns:p14="http://schemas.microsoft.com/office/powerpoint/2010/main" val="387547436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45963"/>
            <a:ext cx="14659446" cy="8244479"/>
          </a:xfrm>
          <a:prstGeom prst="rect">
            <a:avLst/>
          </a:prstGeom>
          <a:solidFill>
            <a:srgbClr val="112836"/>
          </a:solidFill>
          <a:ln/>
        </p:spPr>
      </p:sp>
      <p:sp>
        <p:nvSpPr>
          <p:cNvPr id="4" name="Text 1"/>
          <p:cNvSpPr/>
          <p:nvPr/>
        </p:nvSpPr>
        <p:spPr>
          <a:xfrm>
            <a:off x="607695" y="118335"/>
            <a:ext cx="8467119" cy="695628"/>
          </a:xfrm>
          <a:prstGeom prst="rect">
            <a:avLst/>
          </a:prstGeom>
          <a:noFill/>
          <a:ln/>
        </p:spPr>
        <p:txBody>
          <a:bodyPr wrap="none" rtlCol="0" anchor="t"/>
          <a:lstStyle/>
          <a:p>
            <a:pPr marL="0" indent="0">
              <a:lnSpc>
                <a:spcPts val="5468"/>
              </a:lnSpc>
              <a:buNone/>
            </a:pPr>
            <a:r>
              <a:rPr lang="en-US" sz="4374" dirty="0" smtClean="0">
                <a:solidFill>
                  <a:srgbClr val="FFFFFF"/>
                </a:solidFill>
                <a:latin typeface="Unbounded" pitchFamily="34" charset="0"/>
                <a:ea typeface="Unbounded" pitchFamily="34" charset="-122"/>
                <a:cs typeface="Unbounded" pitchFamily="34" charset="-120"/>
              </a:rPr>
              <a:t>Program Control Statements</a:t>
            </a:r>
            <a:endParaRPr lang="en-US" sz="4374" dirty="0"/>
          </a:p>
        </p:txBody>
      </p:sp>
      <p:sp>
        <p:nvSpPr>
          <p:cNvPr id="6" name="Text 13"/>
          <p:cNvSpPr/>
          <p:nvPr/>
        </p:nvSpPr>
        <p:spPr>
          <a:xfrm>
            <a:off x="607695" y="803892"/>
            <a:ext cx="14190084" cy="1750978"/>
          </a:xfrm>
          <a:prstGeom prst="rect">
            <a:avLst/>
          </a:prstGeom>
          <a:noFill/>
          <a:ln/>
        </p:spPr>
        <p:txBody>
          <a:bodyPr wrap="square" rtlCol="0" anchor="t"/>
          <a:lstStyle/>
          <a:p>
            <a:pPr>
              <a:lnSpc>
                <a:spcPct val="150000"/>
              </a:lnSpc>
            </a:pPr>
            <a:r>
              <a:rPr lang="en-US" sz="3600" b="1" dirty="0" smtClean="0">
                <a:solidFill>
                  <a:srgbClr val="D0DBF0"/>
                </a:solidFill>
                <a:latin typeface="Cabin"/>
                <a:ea typeface="Cabin"/>
              </a:rPr>
              <a:t>The Nested if statement</a:t>
            </a:r>
            <a:endParaRPr lang="en-US" sz="3600" b="1" dirty="0">
              <a:solidFill>
                <a:srgbClr val="D0DBF0"/>
              </a:solidFill>
              <a:latin typeface="Cabin"/>
              <a:ea typeface="Cabin"/>
            </a:endParaRPr>
          </a:p>
        </p:txBody>
      </p:sp>
      <p:sp>
        <p:nvSpPr>
          <p:cNvPr id="9" name="Rectangle 4"/>
          <p:cNvSpPr>
            <a:spLocks noChangeArrowheads="1"/>
          </p:cNvSpPr>
          <p:nvPr/>
        </p:nvSpPr>
        <p:spPr bwMode="auto">
          <a:xfrm>
            <a:off x="881342" y="1943060"/>
            <a:ext cx="6599884"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3200" b="1" dirty="0" smtClean="0">
                <a:solidFill>
                  <a:srgbClr val="D0DBF0"/>
                </a:solidFill>
                <a:latin typeface="Cabin"/>
              </a:rPr>
              <a:t>Example:</a:t>
            </a:r>
          </a:p>
          <a:p>
            <a:pPr lvl="0" eaLnBrk="0" fontAlgn="base" hangingPunct="0">
              <a:spcBef>
                <a:spcPct val="0"/>
              </a:spcBef>
              <a:spcAft>
                <a:spcPct val="0"/>
              </a:spcAft>
            </a:pPr>
            <a:endParaRPr lang="en-US" b="1" dirty="0" smtClean="0">
              <a:solidFill>
                <a:srgbClr val="D0DBF0"/>
              </a:solidFill>
              <a:latin typeface="Cabin"/>
            </a:endParaRPr>
          </a:p>
          <a:p>
            <a:pPr lvl="0" eaLnBrk="0" fontAlgn="base" hangingPunct="0">
              <a:spcBef>
                <a:spcPct val="0"/>
              </a:spcBef>
              <a:spcAft>
                <a:spcPct val="0"/>
              </a:spcAft>
            </a:pPr>
            <a:r>
              <a:rPr lang="en-IN" sz="3200" dirty="0">
                <a:solidFill>
                  <a:srgbClr val="D0DBF0"/>
                </a:solidFill>
                <a:latin typeface="Cabin"/>
              </a:rPr>
              <a:t>if(gender=’F’) { </a:t>
            </a:r>
            <a:endParaRPr lang="en-IN" sz="3200" dirty="0" smtClean="0">
              <a:solidFill>
                <a:srgbClr val="D0DBF0"/>
              </a:solidFill>
              <a:latin typeface="Cabin"/>
            </a:endParaRPr>
          </a:p>
          <a:p>
            <a:pPr lvl="0" eaLnBrk="0" fontAlgn="base" hangingPunct="0">
              <a:spcBef>
                <a:spcPct val="0"/>
              </a:spcBef>
              <a:spcAft>
                <a:spcPct val="0"/>
              </a:spcAft>
            </a:pPr>
            <a:r>
              <a:rPr lang="en-IN" sz="3200" dirty="0">
                <a:solidFill>
                  <a:srgbClr val="D0DBF0"/>
                </a:solidFill>
                <a:latin typeface="Cabin"/>
              </a:rPr>
              <a:t>	</a:t>
            </a:r>
            <a:r>
              <a:rPr lang="en-IN" sz="3200" dirty="0" smtClean="0">
                <a:solidFill>
                  <a:srgbClr val="D0DBF0"/>
                </a:solidFill>
                <a:latin typeface="Cabin"/>
              </a:rPr>
              <a:t>if </a:t>
            </a:r>
            <a:r>
              <a:rPr lang="en-IN" sz="3200" dirty="0">
                <a:solidFill>
                  <a:srgbClr val="D0DBF0"/>
                </a:solidFill>
                <a:latin typeface="Cabin"/>
              </a:rPr>
              <a:t>(balance&gt;5000) </a:t>
            </a:r>
            <a:endParaRPr lang="en-IN" sz="3200" dirty="0" smtClean="0">
              <a:solidFill>
                <a:srgbClr val="D0DBF0"/>
              </a:solidFill>
              <a:latin typeface="Cabin"/>
            </a:endParaRPr>
          </a:p>
          <a:p>
            <a:pPr lvl="0" eaLnBrk="0" fontAlgn="base" hangingPunct="0">
              <a:spcBef>
                <a:spcPct val="0"/>
              </a:spcBef>
              <a:spcAft>
                <a:spcPct val="0"/>
              </a:spcAft>
            </a:pPr>
            <a:r>
              <a:rPr lang="en-IN" sz="3200" dirty="0">
                <a:solidFill>
                  <a:srgbClr val="D0DBF0"/>
                </a:solidFill>
                <a:latin typeface="Cabin"/>
              </a:rPr>
              <a:t>	</a:t>
            </a:r>
            <a:r>
              <a:rPr lang="en-IN" sz="3200" dirty="0" smtClean="0">
                <a:solidFill>
                  <a:srgbClr val="D0DBF0"/>
                </a:solidFill>
                <a:latin typeface="Cabin"/>
              </a:rPr>
              <a:t>	bonus=0.05 </a:t>
            </a:r>
            <a:r>
              <a:rPr lang="en-IN" sz="3200" dirty="0">
                <a:solidFill>
                  <a:srgbClr val="D0DBF0"/>
                </a:solidFill>
                <a:latin typeface="Cabin"/>
              </a:rPr>
              <a:t>* balance; </a:t>
            </a:r>
            <a:endParaRPr lang="en-IN" sz="3200" dirty="0" smtClean="0">
              <a:solidFill>
                <a:srgbClr val="D0DBF0"/>
              </a:solidFill>
              <a:latin typeface="Cabin"/>
            </a:endParaRPr>
          </a:p>
          <a:p>
            <a:pPr lvl="0" eaLnBrk="0" fontAlgn="base" hangingPunct="0">
              <a:spcBef>
                <a:spcPct val="0"/>
              </a:spcBef>
              <a:spcAft>
                <a:spcPct val="0"/>
              </a:spcAft>
            </a:pPr>
            <a:r>
              <a:rPr lang="en-IN" sz="3200" dirty="0">
                <a:solidFill>
                  <a:srgbClr val="D0DBF0"/>
                </a:solidFill>
                <a:latin typeface="Cabin"/>
              </a:rPr>
              <a:t>	</a:t>
            </a:r>
            <a:r>
              <a:rPr lang="en-IN" sz="3200" dirty="0" smtClean="0">
                <a:solidFill>
                  <a:srgbClr val="D0DBF0"/>
                </a:solidFill>
                <a:latin typeface="Cabin"/>
              </a:rPr>
              <a:t>else </a:t>
            </a:r>
          </a:p>
          <a:p>
            <a:pPr lvl="0" eaLnBrk="0" fontAlgn="base" hangingPunct="0">
              <a:spcBef>
                <a:spcPct val="0"/>
              </a:spcBef>
              <a:spcAft>
                <a:spcPct val="0"/>
              </a:spcAft>
            </a:pPr>
            <a:r>
              <a:rPr lang="en-IN" sz="3200" dirty="0">
                <a:solidFill>
                  <a:srgbClr val="D0DBF0"/>
                </a:solidFill>
                <a:latin typeface="Cabin"/>
              </a:rPr>
              <a:t>	</a:t>
            </a:r>
            <a:r>
              <a:rPr lang="en-IN" sz="3200" dirty="0" smtClean="0">
                <a:solidFill>
                  <a:srgbClr val="D0DBF0"/>
                </a:solidFill>
                <a:latin typeface="Cabin"/>
              </a:rPr>
              <a:t>	bonus=0.02 </a:t>
            </a:r>
            <a:r>
              <a:rPr lang="en-IN" sz="3200" dirty="0">
                <a:solidFill>
                  <a:srgbClr val="D0DBF0"/>
                </a:solidFill>
                <a:latin typeface="Cabin"/>
              </a:rPr>
              <a:t>* balance; </a:t>
            </a:r>
            <a:r>
              <a:rPr lang="en-IN" sz="3200" dirty="0" smtClean="0">
                <a:solidFill>
                  <a:srgbClr val="D0DBF0"/>
                </a:solidFill>
                <a:latin typeface="Cabin"/>
              </a:rPr>
              <a:t> } </a:t>
            </a:r>
          </a:p>
          <a:p>
            <a:pPr lvl="0" eaLnBrk="0" fontAlgn="base" hangingPunct="0">
              <a:spcBef>
                <a:spcPct val="0"/>
              </a:spcBef>
              <a:spcAft>
                <a:spcPct val="0"/>
              </a:spcAft>
            </a:pPr>
            <a:r>
              <a:rPr lang="en-IN" sz="3200" dirty="0" smtClean="0">
                <a:solidFill>
                  <a:srgbClr val="D0DBF0"/>
                </a:solidFill>
                <a:latin typeface="Cabin"/>
              </a:rPr>
              <a:t>else </a:t>
            </a:r>
          </a:p>
          <a:p>
            <a:pPr lvl="0" eaLnBrk="0" fontAlgn="base" hangingPunct="0">
              <a:spcBef>
                <a:spcPct val="0"/>
              </a:spcBef>
              <a:spcAft>
                <a:spcPct val="0"/>
              </a:spcAft>
            </a:pPr>
            <a:r>
              <a:rPr lang="en-IN" sz="3200" dirty="0">
                <a:solidFill>
                  <a:srgbClr val="D0DBF0"/>
                </a:solidFill>
                <a:latin typeface="Cabin"/>
              </a:rPr>
              <a:t>	</a:t>
            </a:r>
            <a:r>
              <a:rPr lang="en-IN" sz="3200" dirty="0" smtClean="0">
                <a:solidFill>
                  <a:srgbClr val="D0DBF0"/>
                </a:solidFill>
                <a:latin typeface="Cabin"/>
              </a:rPr>
              <a:t>bonus=0.03 </a:t>
            </a:r>
            <a:r>
              <a:rPr lang="en-IN" sz="3200" dirty="0">
                <a:solidFill>
                  <a:srgbClr val="D0DBF0"/>
                </a:solidFill>
                <a:latin typeface="Cabin"/>
              </a:rPr>
              <a:t>* balance; </a:t>
            </a:r>
            <a:endParaRPr lang="en-IN" sz="3200" dirty="0" smtClean="0">
              <a:solidFill>
                <a:srgbClr val="D0DBF0"/>
              </a:solidFill>
              <a:latin typeface="Cabin"/>
            </a:endParaRPr>
          </a:p>
          <a:p>
            <a:pPr lvl="0" eaLnBrk="0" fontAlgn="base" hangingPunct="0">
              <a:spcBef>
                <a:spcPct val="0"/>
              </a:spcBef>
              <a:spcAft>
                <a:spcPct val="0"/>
              </a:spcAft>
            </a:pPr>
            <a:r>
              <a:rPr lang="en-IN" sz="3200" dirty="0" smtClean="0">
                <a:solidFill>
                  <a:srgbClr val="D0DBF0"/>
                </a:solidFill>
                <a:latin typeface="Cabin"/>
              </a:rPr>
              <a:t>balance=</a:t>
            </a:r>
            <a:r>
              <a:rPr lang="en-IN" sz="3200" dirty="0" err="1" smtClean="0">
                <a:solidFill>
                  <a:srgbClr val="D0DBF0"/>
                </a:solidFill>
                <a:latin typeface="Cabin"/>
              </a:rPr>
              <a:t>balance+bonus</a:t>
            </a:r>
            <a:r>
              <a:rPr lang="en-IN" sz="3200" dirty="0">
                <a:solidFill>
                  <a:srgbClr val="D0DBF0"/>
                </a:solidFill>
                <a:latin typeface="Cabin"/>
              </a:rPr>
              <a:t>; </a:t>
            </a:r>
            <a:endParaRPr kumimoji="0" lang="en-US" altLang="en-US" sz="3200" b="1" i="0" u="none" strike="noStrike" cap="none" normalizeH="0" baseline="0" dirty="0" smtClean="0">
              <a:ln>
                <a:noFill/>
              </a:ln>
              <a:solidFill>
                <a:srgbClr val="D0DBF0"/>
              </a:solidFill>
              <a:effectLst/>
              <a:latin typeface="Cabin"/>
              <a:ea typeface="Cabin"/>
            </a:endParaRPr>
          </a:p>
        </p:txBody>
      </p:sp>
    </p:spTree>
    <p:extLst>
      <p:ext uri="{BB962C8B-B14F-4D97-AF65-F5344CB8AC3E}">
        <p14:creationId xmlns:p14="http://schemas.microsoft.com/office/powerpoint/2010/main" val="128867155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46409"/>
            <a:ext cx="14659446" cy="8244479"/>
          </a:xfrm>
          <a:prstGeom prst="rect">
            <a:avLst/>
          </a:prstGeom>
          <a:solidFill>
            <a:srgbClr val="112836"/>
          </a:solidFill>
          <a:ln/>
        </p:spPr>
      </p:sp>
      <p:sp>
        <p:nvSpPr>
          <p:cNvPr id="4" name="Text 1"/>
          <p:cNvSpPr/>
          <p:nvPr/>
        </p:nvSpPr>
        <p:spPr>
          <a:xfrm>
            <a:off x="536859" y="191932"/>
            <a:ext cx="8467119" cy="695628"/>
          </a:xfrm>
          <a:prstGeom prst="rect">
            <a:avLst/>
          </a:prstGeom>
          <a:noFill/>
          <a:ln/>
        </p:spPr>
        <p:txBody>
          <a:bodyPr wrap="none" rtlCol="0" anchor="t"/>
          <a:lstStyle/>
          <a:p>
            <a:pPr>
              <a:lnSpc>
                <a:spcPts val="5468"/>
              </a:lnSpc>
            </a:pPr>
            <a:r>
              <a:rPr lang="en-US" sz="4374" dirty="0">
                <a:solidFill>
                  <a:srgbClr val="FFFFFF"/>
                </a:solidFill>
                <a:latin typeface="Unbounded" pitchFamily="34" charset="0"/>
                <a:ea typeface="Unbounded" pitchFamily="34" charset="-122"/>
                <a:cs typeface="Unbounded" pitchFamily="34" charset="-120"/>
              </a:rPr>
              <a:t>Program Control Statements</a:t>
            </a:r>
            <a:endParaRPr lang="en-US" sz="4374" dirty="0"/>
          </a:p>
        </p:txBody>
      </p:sp>
      <p:sp>
        <p:nvSpPr>
          <p:cNvPr id="14" name="Text 13"/>
          <p:cNvSpPr/>
          <p:nvPr/>
        </p:nvSpPr>
        <p:spPr>
          <a:xfrm>
            <a:off x="440316" y="2067920"/>
            <a:ext cx="14190084" cy="1750978"/>
          </a:xfrm>
          <a:prstGeom prst="rect">
            <a:avLst/>
          </a:prstGeom>
          <a:noFill/>
          <a:ln/>
        </p:spPr>
        <p:txBody>
          <a:bodyPr wrap="square" numCol="2" rtlCol="0" anchor="t"/>
          <a:lstStyle/>
          <a:p>
            <a:pPr>
              <a:lnSpc>
                <a:spcPct val="150000"/>
              </a:lnSpc>
            </a:pPr>
            <a:r>
              <a:rPr lang="en-US" sz="3200" b="1" dirty="0" smtClean="0">
                <a:solidFill>
                  <a:srgbClr val="D0DBF0"/>
                </a:solidFill>
                <a:latin typeface="Cabin"/>
              </a:rPr>
              <a:t>Example:</a:t>
            </a:r>
          </a:p>
          <a:p>
            <a:pPr>
              <a:lnSpc>
                <a:spcPct val="150000"/>
              </a:lnSpc>
            </a:pPr>
            <a:r>
              <a:rPr lang="en-US" sz="3200" dirty="0" smtClean="0">
                <a:solidFill>
                  <a:srgbClr val="D0DBF0"/>
                </a:solidFill>
                <a:latin typeface="Cabin"/>
              </a:rPr>
              <a:t>if(condition-1) </a:t>
            </a:r>
          </a:p>
          <a:p>
            <a:pPr>
              <a:lnSpc>
                <a:spcPct val="150000"/>
              </a:lnSpc>
            </a:pPr>
            <a:r>
              <a:rPr lang="en-US" sz="3200" dirty="0">
                <a:solidFill>
                  <a:srgbClr val="D0DBF0"/>
                </a:solidFill>
                <a:latin typeface="Cabin"/>
              </a:rPr>
              <a:t>	</a:t>
            </a:r>
            <a:r>
              <a:rPr lang="en-US" sz="3200" dirty="0" smtClean="0">
                <a:solidFill>
                  <a:srgbClr val="D0DBF0"/>
                </a:solidFill>
                <a:latin typeface="Cabin"/>
              </a:rPr>
              <a:t>statement-1</a:t>
            </a:r>
            <a:r>
              <a:rPr lang="en-US" sz="3200" dirty="0">
                <a:solidFill>
                  <a:srgbClr val="D0DBF0"/>
                </a:solidFill>
                <a:latin typeface="Cabin"/>
              </a:rPr>
              <a:t>; </a:t>
            </a:r>
            <a:endParaRPr lang="en-US" sz="3200" dirty="0" smtClean="0">
              <a:solidFill>
                <a:srgbClr val="D0DBF0"/>
              </a:solidFill>
              <a:latin typeface="Cabin"/>
            </a:endParaRPr>
          </a:p>
          <a:p>
            <a:pPr>
              <a:lnSpc>
                <a:spcPct val="150000"/>
              </a:lnSpc>
            </a:pPr>
            <a:r>
              <a:rPr lang="en-US" sz="3200" dirty="0" smtClean="0">
                <a:solidFill>
                  <a:srgbClr val="D0DBF0"/>
                </a:solidFill>
                <a:latin typeface="Cabin"/>
              </a:rPr>
              <a:t>else </a:t>
            </a:r>
            <a:r>
              <a:rPr lang="en-US" sz="3200" dirty="0">
                <a:solidFill>
                  <a:srgbClr val="D0DBF0"/>
                </a:solidFill>
                <a:latin typeface="Cabin"/>
              </a:rPr>
              <a:t>if (condition-2) </a:t>
            </a:r>
            <a:endParaRPr lang="en-US" sz="3200" dirty="0" smtClean="0">
              <a:solidFill>
                <a:srgbClr val="D0DBF0"/>
              </a:solidFill>
              <a:latin typeface="Cabin"/>
            </a:endParaRPr>
          </a:p>
          <a:p>
            <a:pPr>
              <a:lnSpc>
                <a:spcPct val="150000"/>
              </a:lnSpc>
            </a:pPr>
            <a:r>
              <a:rPr lang="en-US" sz="3200" dirty="0">
                <a:solidFill>
                  <a:srgbClr val="D0DBF0"/>
                </a:solidFill>
                <a:latin typeface="Cabin"/>
              </a:rPr>
              <a:t>	</a:t>
            </a:r>
            <a:r>
              <a:rPr lang="en-US" sz="3200" dirty="0" smtClean="0">
                <a:solidFill>
                  <a:srgbClr val="D0DBF0"/>
                </a:solidFill>
                <a:latin typeface="Cabin"/>
              </a:rPr>
              <a:t>statement-2</a:t>
            </a:r>
            <a:r>
              <a:rPr lang="en-US" sz="3200" dirty="0">
                <a:solidFill>
                  <a:srgbClr val="D0DBF0"/>
                </a:solidFill>
                <a:latin typeface="Cabin"/>
              </a:rPr>
              <a:t>; </a:t>
            </a:r>
            <a:endParaRPr lang="en-US" sz="3200" dirty="0" smtClean="0">
              <a:solidFill>
                <a:srgbClr val="D0DBF0"/>
              </a:solidFill>
              <a:latin typeface="Cabin"/>
            </a:endParaRPr>
          </a:p>
          <a:p>
            <a:pPr>
              <a:lnSpc>
                <a:spcPct val="150000"/>
              </a:lnSpc>
            </a:pPr>
            <a:r>
              <a:rPr lang="en-US" sz="3200" dirty="0" smtClean="0">
                <a:solidFill>
                  <a:srgbClr val="D0DBF0"/>
                </a:solidFill>
                <a:latin typeface="Cabin"/>
              </a:rPr>
              <a:t>………….............. </a:t>
            </a:r>
          </a:p>
          <a:p>
            <a:pPr>
              <a:lnSpc>
                <a:spcPct val="150000"/>
              </a:lnSpc>
            </a:pPr>
            <a:r>
              <a:rPr lang="en-US" sz="3200" dirty="0" smtClean="0">
                <a:solidFill>
                  <a:srgbClr val="D0DBF0"/>
                </a:solidFill>
                <a:latin typeface="Cabin"/>
              </a:rPr>
              <a:t>else </a:t>
            </a:r>
            <a:r>
              <a:rPr lang="en-US" sz="3200" dirty="0">
                <a:solidFill>
                  <a:srgbClr val="D0DBF0"/>
                </a:solidFill>
                <a:latin typeface="Cabin"/>
              </a:rPr>
              <a:t>if (condition-n) </a:t>
            </a:r>
            <a:endParaRPr lang="en-US" sz="3200" dirty="0" smtClean="0">
              <a:solidFill>
                <a:srgbClr val="D0DBF0"/>
              </a:solidFill>
              <a:latin typeface="Cabin"/>
            </a:endParaRPr>
          </a:p>
          <a:p>
            <a:pPr>
              <a:lnSpc>
                <a:spcPct val="150000"/>
              </a:lnSpc>
            </a:pPr>
            <a:r>
              <a:rPr lang="en-US" sz="3200" dirty="0">
                <a:solidFill>
                  <a:srgbClr val="D0DBF0"/>
                </a:solidFill>
                <a:latin typeface="Cabin"/>
              </a:rPr>
              <a:t>	</a:t>
            </a:r>
            <a:r>
              <a:rPr lang="en-US" sz="3200" dirty="0" smtClean="0">
                <a:solidFill>
                  <a:srgbClr val="D0DBF0"/>
                </a:solidFill>
                <a:latin typeface="Cabin"/>
              </a:rPr>
              <a:t>statement-n</a:t>
            </a:r>
            <a:r>
              <a:rPr lang="en-US" sz="3200" dirty="0">
                <a:solidFill>
                  <a:srgbClr val="D0DBF0"/>
                </a:solidFill>
                <a:latin typeface="Cabin"/>
              </a:rPr>
              <a:t>; </a:t>
            </a:r>
            <a:endParaRPr lang="en-US" sz="3200" dirty="0" smtClean="0">
              <a:solidFill>
                <a:srgbClr val="D0DBF0"/>
              </a:solidFill>
              <a:latin typeface="Cabin"/>
            </a:endParaRPr>
          </a:p>
          <a:p>
            <a:pPr>
              <a:lnSpc>
                <a:spcPct val="150000"/>
              </a:lnSpc>
            </a:pPr>
            <a:r>
              <a:rPr lang="en-US" sz="3200" dirty="0" smtClean="0">
                <a:solidFill>
                  <a:srgbClr val="D0DBF0"/>
                </a:solidFill>
                <a:latin typeface="Cabin"/>
              </a:rPr>
              <a:t>else </a:t>
            </a:r>
          </a:p>
          <a:p>
            <a:pPr>
              <a:lnSpc>
                <a:spcPct val="150000"/>
              </a:lnSpc>
            </a:pPr>
            <a:r>
              <a:rPr lang="en-US" sz="3200" dirty="0">
                <a:solidFill>
                  <a:srgbClr val="D0DBF0"/>
                </a:solidFill>
                <a:latin typeface="Cabin"/>
              </a:rPr>
              <a:t>	</a:t>
            </a:r>
            <a:r>
              <a:rPr lang="en-US" sz="3200" dirty="0" smtClean="0">
                <a:solidFill>
                  <a:srgbClr val="D0DBF0"/>
                </a:solidFill>
                <a:latin typeface="Cabin"/>
              </a:rPr>
              <a:t>default-statement</a:t>
            </a:r>
            <a:r>
              <a:rPr lang="en-US" sz="3200" dirty="0">
                <a:solidFill>
                  <a:srgbClr val="D0DBF0"/>
                </a:solidFill>
                <a:latin typeface="Cabin"/>
              </a:rPr>
              <a:t>; </a:t>
            </a:r>
            <a:endParaRPr lang="en-US" sz="3200" dirty="0" smtClean="0">
              <a:solidFill>
                <a:srgbClr val="D0DBF0"/>
              </a:solidFill>
              <a:latin typeface="Cabin"/>
            </a:endParaRPr>
          </a:p>
          <a:p>
            <a:pPr>
              <a:lnSpc>
                <a:spcPct val="150000"/>
              </a:lnSpc>
            </a:pPr>
            <a:r>
              <a:rPr lang="en-US" sz="3200" dirty="0" smtClean="0">
                <a:solidFill>
                  <a:srgbClr val="D0DBF0"/>
                </a:solidFill>
                <a:latin typeface="Cabin"/>
              </a:rPr>
              <a:t>statement-x</a:t>
            </a:r>
            <a:r>
              <a:rPr lang="en-US" sz="3200" dirty="0">
                <a:solidFill>
                  <a:srgbClr val="D0DBF0"/>
                </a:solidFill>
                <a:latin typeface="Cabin"/>
              </a:rPr>
              <a:t>; </a:t>
            </a:r>
            <a:endParaRPr lang="en-US" sz="3200" dirty="0" smtClean="0">
              <a:solidFill>
                <a:srgbClr val="D0DBF0"/>
              </a:solidFill>
              <a:latin typeface="Cabin"/>
              <a:ea typeface="Cabin"/>
            </a:endParaRPr>
          </a:p>
        </p:txBody>
      </p:sp>
      <p:sp>
        <p:nvSpPr>
          <p:cNvPr id="6" name="Text 13"/>
          <p:cNvSpPr/>
          <p:nvPr/>
        </p:nvSpPr>
        <p:spPr>
          <a:xfrm>
            <a:off x="536859" y="919090"/>
            <a:ext cx="14190084" cy="1750978"/>
          </a:xfrm>
          <a:prstGeom prst="rect">
            <a:avLst/>
          </a:prstGeom>
          <a:noFill/>
          <a:ln/>
        </p:spPr>
        <p:txBody>
          <a:bodyPr wrap="square" rtlCol="0" anchor="t"/>
          <a:lstStyle/>
          <a:p>
            <a:pPr>
              <a:lnSpc>
                <a:spcPct val="150000"/>
              </a:lnSpc>
            </a:pPr>
            <a:r>
              <a:rPr lang="en-US" sz="3600" b="1" dirty="0" smtClean="0">
                <a:solidFill>
                  <a:srgbClr val="D0DBF0"/>
                </a:solidFill>
                <a:latin typeface="Cabin"/>
                <a:ea typeface="Cabin"/>
              </a:rPr>
              <a:t>The if….else if ladder</a:t>
            </a:r>
            <a:endParaRPr lang="en-US" sz="3600" b="1" dirty="0">
              <a:solidFill>
                <a:srgbClr val="D0DBF0"/>
              </a:solidFill>
              <a:latin typeface="Cabin"/>
              <a:ea typeface="Cabin"/>
            </a:endParaRPr>
          </a:p>
        </p:txBody>
      </p:sp>
    </p:spTree>
    <p:extLst>
      <p:ext uri="{BB962C8B-B14F-4D97-AF65-F5344CB8AC3E}">
        <p14:creationId xmlns:p14="http://schemas.microsoft.com/office/powerpoint/2010/main" val="393478540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46409"/>
            <a:ext cx="14659446" cy="8244479"/>
          </a:xfrm>
          <a:prstGeom prst="rect">
            <a:avLst/>
          </a:prstGeom>
          <a:solidFill>
            <a:srgbClr val="112836"/>
          </a:solidFill>
          <a:ln/>
        </p:spPr>
      </p:sp>
      <p:sp>
        <p:nvSpPr>
          <p:cNvPr id="4" name="Text 1"/>
          <p:cNvSpPr/>
          <p:nvPr/>
        </p:nvSpPr>
        <p:spPr>
          <a:xfrm>
            <a:off x="607695" y="188809"/>
            <a:ext cx="8467119" cy="695628"/>
          </a:xfrm>
          <a:prstGeom prst="rect">
            <a:avLst/>
          </a:prstGeom>
          <a:noFill/>
          <a:ln/>
        </p:spPr>
        <p:txBody>
          <a:bodyPr wrap="none" rtlCol="0" anchor="t"/>
          <a:lstStyle/>
          <a:p>
            <a:pPr>
              <a:lnSpc>
                <a:spcPts val="5468"/>
              </a:lnSpc>
            </a:pPr>
            <a:r>
              <a:rPr lang="en-US" sz="4374" dirty="0">
                <a:solidFill>
                  <a:srgbClr val="FFFFFF"/>
                </a:solidFill>
                <a:latin typeface="Unbounded" pitchFamily="34" charset="0"/>
                <a:ea typeface="Unbounded" pitchFamily="34" charset="-122"/>
                <a:cs typeface="Unbounded" pitchFamily="34" charset="-120"/>
              </a:rPr>
              <a:t>Program Control Statements</a:t>
            </a:r>
            <a:endParaRPr lang="en-US" sz="4374" dirty="0"/>
          </a:p>
        </p:txBody>
      </p:sp>
      <p:sp>
        <p:nvSpPr>
          <p:cNvPr id="6" name="Text 13"/>
          <p:cNvSpPr/>
          <p:nvPr/>
        </p:nvSpPr>
        <p:spPr>
          <a:xfrm>
            <a:off x="607695" y="866325"/>
            <a:ext cx="14190084" cy="1750978"/>
          </a:xfrm>
          <a:prstGeom prst="rect">
            <a:avLst/>
          </a:prstGeom>
          <a:noFill/>
          <a:ln/>
        </p:spPr>
        <p:txBody>
          <a:bodyPr wrap="square" rtlCol="0" anchor="t"/>
          <a:lstStyle/>
          <a:p>
            <a:pPr>
              <a:lnSpc>
                <a:spcPct val="150000"/>
              </a:lnSpc>
            </a:pPr>
            <a:r>
              <a:rPr lang="en-US" sz="3600" b="1" dirty="0" smtClean="0">
                <a:solidFill>
                  <a:srgbClr val="D0DBF0"/>
                </a:solidFill>
                <a:latin typeface="Cabin"/>
                <a:ea typeface="Cabin"/>
              </a:rPr>
              <a:t>The if….else if ladder</a:t>
            </a:r>
            <a:endParaRPr lang="en-US" sz="3600" b="1" dirty="0">
              <a:solidFill>
                <a:srgbClr val="D0DBF0"/>
              </a:solidFill>
              <a:latin typeface="Cabin"/>
              <a:ea typeface="Cabin"/>
            </a:endParaRPr>
          </a:p>
        </p:txBody>
      </p:sp>
      <p:sp>
        <p:nvSpPr>
          <p:cNvPr id="7" name="Text 13"/>
          <p:cNvSpPr/>
          <p:nvPr/>
        </p:nvSpPr>
        <p:spPr>
          <a:xfrm>
            <a:off x="512209" y="1859088"/>
            <a:ext cx="13576935" cy="1750978"/>
          </a:xfrm>
          <a:prstGeom prst="rect">
            <a:avLst/>
          </a:prstGeom>
          <a:noFill/>
          <a:ln/>
        </p:spPr>
        <p:txBody>
          <a:bodyPr wrap="square" rtlCol="0" anchor="t"/>
          <a:lstStyle/>
          <a:p>
            <a:pPr>
              <a:lnSpc>
                <a:spcPct val="150000"/>
              </a:lnSpc>
            </a:pPr>
            <a:r>
              <a:rPr lang="en-US" sz="3200" dirty="0">
                <a:solidFill>
                  <a:srgbClr val="D0DBF0"/>
                </a:solidFill>
                <a:latin typeface="Cabin"/>
                <a:ea typeface="Cabin"/>
              </a:rPr>
              <a:t>This is known as the else if ladder. The conditions are evaluated from top to downwards. As soon as true condition is found, the statement associated with it is executed and the control is transferred to statement-x. When all conditions become false, then the final else containing the default statement will be executed.</a:t>
            </a:r>
            <a:endParaRPr lang="en-US" sz="3200" b="1" dirty="0" smtClean="0">
              <a:solidFill>
                <a:srgbClr val="D0DBF0"/>
              </a:solidFill>
              <a:latin typeface="Cabin"/>
              <a:ea typeface="Cabin"/>
            </a:endParaRPr>
          </a:p>
        </p:txBody>
      </p:sp>
    </p:spTree>
    <p:extLst>
      <p:ext uri="{BB962C8B-B14F-4D97-AF65-F5344CB8AC3E}">
        <p14:creationId xmlns:p14="http://schemas.microsoft.com/office/powerpoint/2010/main" val="325251202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46409"/>
            <a:ext cx="14659446" cy="8244479"/>
          </a:xfrm>
          <a:prstGeom prst="rect">
            <a:avLst/>
          </a:prstGeom>
          <a:solidFill>
            <a:srgbClr val="112836"/>
          </a:solidFill>
          <a:ln/>
        </p:spPr>
      </p:sp>
      <p:sp>
        <p:nvSpPr>
          <p:cNvPr id="4" name="Text 1"/>
          <p:cNvSpPr/>
          <p:nvPr/>
        </p:nvSpPr>
        <p:spPr>
          <a:xfrm>
            <a:off x="607695" y="188809"/>
            <a:ext cx="8467119" cy="695628"/>
          </a:xfrm>
          <a:prstGeom prst="rect">
            <a:avLst/>
          </a:prstGeom>
          <a:noFill/>
          <a:ln/>
        </p:spPr>
        <p:txBody>
          <a:bodyPr wrap="none" rtlCol="0" anchor="t"/>
          <a:lstStyle/>
          <a:p>
            <a:pPr>
              <a:lnSpc>
                <a:spcPts val="5468"/>
              </a:lnSpc>
            </a:pPr>
            <a:r>
              <a:rPr lang="en-US" sz="4374" dirty="0">
                <a:solidFill>
                  <a:srgbClr val="FFFFFF"/>
                </a:solidFill>
                <a:latin typeface="Unbounded" pitchFamily="34" charset="0"/>
                <a:ea typeface="Unbounded" pitchFamily="34" charset="-122"/>
                <a:cs typeface="Unbounded" pitchFamily="34" charset="-120"/>
              </a:rPr>
              <a:t>Program Control Statements</a:t>
            </a:r>
            <a:endParaRPr lang="en-US" sz="4374" dirty="0"/>
          </a:p>
        </p:txBody>
      </p:sp>
      <p:sp>
        <p:nvSpPr>
          <p:cNvPr id="6" name="Text 13"/>
          <p:cNvSpPr/>
          <p:nvPr/>
        </p:nvSpPr>
        <p:spPr>
          <a:xfrm>
            <a:off x="607695" y="866325"/>
            <a:ext cx="14190084" cy="1750978"/>
          </a:xfrm>
          <a:prstGeom prst="rect">
            <a:avLst/>
          </a:prstGeom>
          <a:noFill/>
          <a:ln/>
        </p:spPr>
        <p:txBody>
          <a:bodyPr wrap="square" rtlCol="0" anchor="t"/>
          <a:lstStyle/>
          <a:p>
            <a:pPr>
              <a:lnSpc>
                <a:spcPct val="150000"/>
              </a:lnSpc>
            </a:pPr>
            <a:r>
              <a:rPr lang="en-US" sz="3600" b="1" dirty="0" smtClean="0">
                <a:solidFill>
                  <a:srgbClr val="D0DBF0"/>
                </a:solidFill>
                <a:latin typeface="Cabin"/>
                <a:ea typeface="Cabin"/>
              </a:rPr>
              <a:t>The if….else if ladder</a:t>
            </a:r>
            <a:endParaRPr lang="en-US" sz="3600" b="1" dirty="0">
              <a:solidFill>
                <a:srgbClr val="D0DBF0"/>
              </a:solidFill>
              <a:latin typeface="Cabin"/>
              <a:ea typeface="Cabin"/>
            </a:endParaRPr>
          </a:p>
        </p:txBody>
      </p:sp>
      <p:sp>
        <p:nvSpPr>
          <p:cNvPr id="7" name="Text 13"/>
          <p:cNvSpPr/>
          <p:nvPr/>
        </p:nvSpPr>
        <p:spPr>
          <a:xfrm>
            <a:off x="1" y="1561953"/>
            <a:ext cx="14089144" cy="1750978"/>
          </a:xfrm>
          <a:prstGeom prst="rect">
            <a:avLst/>
          </a:prstGeom>
          <a:noFill/>
          <a:ln/>
        </p:spPr>
        <p:txBody>
          <a:bodyPr wrap="square" rtlCol="0" anchor="t"/>
          <a:lstStyle/>
          <a:p>
            <a:pPr>
              <a:lnSpc>
                <a:spcPct val="150000"/>
              </a:lnSpc>
            </a:pPr>
            <a:r>
              <a:rPr lang="en-US" sz="3200" dirty="0">
                <a:solidFill>
                  <a:srgbClr val="D0DBF0"/>
                </a:solidFill>
                <a:latin typeface="Cabin"/>
              </a:rPr>
              <a:t>class Ladder { </a:t>
            </a:r>
            <a:endParaRPr lang="en-US" sz="3200" dirty="0" smtClean="0">
              <a:solidFill>
                <a:srgbClr val="D0DBF0"/>
              </a:solidFill>
              <a:latin typeface="Cabin"/>
            </a:endParaRPr>
          </a:p>
          <a:p>
            <a:pPr>
              <a:lnSpc>
                <a:spcPct val="150000"/>
              </a:lnSpc>
            </a:pPr>
            <a:r>
              <a:rPr lang="en-US" sz="3200" dirty="0">
                <a:solidFill>
                  <a:srgbClr val="D0DBF0"/>
                </a:solidFill>
                <a:latin typeface="Cabin"/>
              </a:rPr>
              <a:t>	</a:t>
            </a:r>
            <a:r>
              <a:rPr lang="en-US" sz="3200" dirty="0" smtClean="0">
                <a:solidFill>
                  <a:srgbClr val="D0DBF0"/>
                </a:solidFill>
                <a:latin typeface="Cabin"/>
              </a:rPr>
              <a:t>public </a:t>
            </a:r>
            <a:r>
              <a:rPr lang="en-US" sz="3200" dirty="0">
                <a:solidFill>
                  <a:srgbClr val="D0DBF0"/>
                </a:solidFill>
                <a:latin typeface="Cabin"/>
              </a:rPr>
              <a:t>static void main (String </a:t>
            </a:r>
            <a:r>
              <a:rPr lang="en-US" sz="3200" dirty="0" err="1">
                <a:solidFill>
                  <a:srgbClr val="D0DBF0"/>
                </a:solidFill>
                <a:latin typeface="Cabin"/>
              </a:rPr>
              <a:t>args</a:t>
            </a:r>
            <a:r>
              <a:rPr lang="en-US" sz="3200" dirty="0" smtClean="0">
                <a:solidFill>
                  <a:srgbClr val="D0DBF0"/>
                </a:solidFill>
                <a:latin typeface="Cabin"/>
              </a:rPr>
              <a:t>[]) { </a:t>
            </a:r>
          </a:p>
          <a:p>
            <a:pPr>
              <a:lnSpc>
                <a:spcPct val="150000"/>
              </a:lnSpc>
            </a:pPr>
            <a:r>
              <a:rPr lang="en-US" sz="3200" dirty="0">
                <a:solidFill>
                  <a:srgbClr val="D0DBF0"/>
                </a:solidFill>
                <a:latin typeface="Cabin"/>
              </a:rPr>
              <a:t>	</a:t>
            </a:r>
            <a:r>
              <a:rPr lang="en-US" sz="3200" dirty="0" smtClean="0">
                <a:solidFill>
                  <a:srgbClr val="D0DBF0"/>
                </a:solidFill>
                <a:latin typeface="Cabin"/>
              </a:rPr>
              <a:t>	for(</a:t>
            </a:r>
            <a:r>
              <a:rPr lang="en-US" sz="3200" dirty="0" err="1" smtClean="0">
                <a:solidFill>
                  <a:srgbClr val="D0DBF0"/>
                </a:solidFill>
                <a:latin typeface="Cabin"/>
              </a:rPr>
              <a:t>int</a:t>
            </a:r>
            <a:r>
              <a:rPr lang="en-US" sz="3200" dirty="0" smtClean="0">
                <a:solidFill>
                  <a:srgbClr val="D0DBF0"/>
                </a:solidFill>
                <a:latin typeface="Cabin"/>
              </a:rPr>
              <a:t> </a:t>
            </a:r>
            <a:r>
              <a:rPr lang="en-US" sz="3200" dirty="0">
                <a:solidFill>
                  <a:srgbClr val="D0DBF0"/>
                </a:solidFill>
                <a:latin typeface="Cabin"/>
              </a:rPr>
              <a:t>x=0; </a:t>
            </a:r>
            <a:r>
              <a:rPr lang="en-US" sz="3200" dirty="0" smtClean="0">
                <a:solidFill>
                  <a:srgbClr val="D0DBF0"/>
                </a:solidFill>
                <a:latin typeface="Cabin"/>
              </a:rPr>
              <a:t>x&lt;6;x++) {</a:t>
            </a:r>
          </a:p>
          <a:p>
            <a:pPr>
              <a:lnSpc>
                <a:spcPct val="150000"/>
              </a:lnSpc>
            </a:pPr>
            <a:r>
              <a:rPr lang="en-US" sz="3200" dirty="0">
                <a:solidFill>
                  <a:srgbClr val="D0DBF0"/>
                </a:solidFill>
                <a:latin typeface="Cabin"/>
              </a:rPr>
              <a:t>	</a:t>
            </a:r>
            <a:r>
              <a:rPr lang="en-US" sz="3200" dirty="0" smtClean="0">
                <a:solidFill>
                  <a:srgbClr val="D0DBF0"/>
                </a:solidFill>
                <a:latin typeface="Cabin"/>
              </a:rPr>
              <a:t>		if(x==1)</a:t>
            </a:r>
            <a:r>
              <a:rPr lang="en-IN" sz="3200" dirty="0">
                <a:solidFill>
                  <a:srgbClr val="D0DBF0"/>
                </a:solidFill>
                <a:latin typeface="Cabin"/>
              </a:rPr>
              <a:t> </a:t>
            </a:r>
            <a:endParaRPr lang="en-IN" sz="3200" dirty="0" smtClean="0">
              <a:solidFill>
                <a:srgbClr val="D0DBF0"/>
              </a:solidFill>
              <a:latin typeface="Cabin"/>
            </a:endParaRPr>
          </a:p>
          <a:p>
            <a:pPr>
              <a:lnSpc>
                <a:spcPct val="150000"/>
              </a:lnSpc>
            </a:pPr>
            <a:r>
              <a:rPr lang="en-IN" sz="3200" dirty="0">
                <a:solidFill>
                  <a:srgbClr val="D0DBF0"/>
                </a:solidFill>
                <a:latin typeface="Cabin"/>
              </a:rPr>
              <a:t>	</a:t>
            </a:r>
            <a:r>
              <a:rPr lang="en-IN" sz="3200" dirty="0" smtClean="0">
                <a:solidFill>
                  <a:srgbClr val="D0DBF0"/>
                </a:solidFill>
                <a:latin typeface="Cabin"/>
              </a:rPr>
              <a:t>			</a:t>
            </a:r>
            <a:r>
              <a:rPr lang="en-IN" sz="3200" dirty="0" err="1" smtClean="0">
                <a:solidFill>
                  <a:srgbClr val="D0DBF0"/>
                </a:solidFill>
                <a:latin typeface="Cabin"/>
              </a:rPr>
              <a:t>System.out.println</a:t>
            </a:r>
            <a:r>
              <a:rPr lang="en-IN" sz="3200" dirty="0">
                <a:solidFill>
                  <a:srgbClr val="D0DBF0"/>
                </a:solidFill>
                <a:latin typeface="Cabin"/>
              </a:rPr>
              <a:t>(“x is one”); </a:t>
            </a:r>
            <a:endParaRPr lang="en-IN" sz="3200" dirty="0" smtClean="0">
              <a:solidFill>
                <a:srgbClr val="D0DBF0"/>
              </a:solidFill>
              <a:latin typeface="Cabin"/>
            </a:endParaRPr>
          </a:p>
          <a:p>
            <a:pPr>
              <a:lnSpc>
                <a:spcPct val="150000"/>
              </a:lnSpc>
            </a:pPr>
            <a:r>
              <a:rPr lang="en-IN" sz="3200" dirty="0">
                <a:solidFill>
                  <a:srgbClr val="D0DBF0"/>
                </a:solidFill>
                <a:latin typeface="Cabin"/>
              </a:rPr>
              <a:t>	</a:t>
            </a:r>
            <a:r>
              <a:rPr lang="en-IN" sz="3200" dirty="0" smtClean="0">
                <a:solidFill>
                  <a:srgbClr val="D0DBF0"/>
                </a:solidFill>
                <a:latin typeface="Cabin"/>
              </a:rPr>
              <a:t>		else </a:t>
            </a:r>
            <a:r>
              <a:rPr lang="en-IN" sz="3200" dirty="0">
                <a:solidFill>
                  <a:srgbClr val="D0DBF0"/>
                </a:solidFill>
                <a:latin typeface="Cabin"/>
              </a:rPr>
              <a:t>if (x==4) </a:t>
            </a:r>
            <a:endParaRPr lang="en-IN" sz="3200" dirty="0" smtClean="0">
              <a:solidFill>
                <a:srgbClr val="D0DBF0"/>
              </a:solidFill>
              <a:latin typeface="Cabin"/>
            </a:endParaRPr>
          </a:p>
          <a:p>
            <a:pPr>
              <a:lnSpc>
                <a:spcPct val="150000"/>
              </a:lnSpc>
            </a:pPr>
            <a:r>
              <a:rPr lang="en-IN" sz="3200" dirty="0">
                <a:solidFill>
                  <a:srgbClr val="D0DBF0"/>
                </a:solidFill>
                <a:latin typeface="Cabin"/>
              </a:rPr>
              <a:t>	</a:t>
            </a:r>
            <a:r>
              <a:rPr lang="en-IN" sz="3200" dirty="0" smtClean="0">
                <a:solidFill>
                  <a:srgbClr val="D0DBF0"/>
                </a:solidFill>
                <a:latin typeface="Cabin"/>
              </a:rPr>
              <a:t>			</a:t>
            </a:r>
            <a:r>
              <a:rPr lang="en-IN" sz="3200" dirty="0" err="1" smtClean="0">
                <a:solidFill>
                  <a:srgbClr val="D0DBF0"/>
                </a:solidFill>
                <a:latin typeface="Cabin"/>
              </a:rPr>
              <a:t>System.out.println</a:t>
            </a:r>
            <a:r>
              <a:rPr lang="en-IN" sz="3200" dirty="0">
                <a:solidFill>
                  <a:srgbClr val="D0DBF0"/>
                </a:solidFill>
                <a:latin typeface="Cabin"/>
              </a:rPr>
              <a:t>(“x is four”); </a:t>
            </a:r>
            <a:endParaRPr lang="en-IN" sz="3200" dirty="0" smtClean="0">
              <a:solidFill>
                <a:srgbClr val="D0DBF0"/>
              </a:solidFill>
              <a:latin typeface="Cabin"/>
            </a:endParaRPr>
          </a:p>
          <a:p>
            <a:pPr>
              <a:lnSpc>
                <a:spcPct val="150000"/>
              </a:lnSpc>
            </a:pPr>
            <a:r>
              <a:rPr lang="en-IN" sz="3200" dirty="0">
                <a:solidFill>
                  <a:srgbClr val="D0DBF0"/>
                </a:solidFill>
                <a:latin typeface="Cabin"/>
              </a:rPr>
              <a:t>	</a:t>
            </a:r>
            <a:r>
              <a:rPr lang="en-IN" sz="3200" dirty="0" smtClean="0">
                <a:solidFill>
                  <a:srgbClr val="D0DBF0"/>
                </a:solidFill>
                <a:latin typeface="Cabin"/>
              </a:rPr>
              <a:t>		else </a:t>
            </a:r>
          </a:p>
          <a:p>
            <a:pPr>
              <a:lnSpc>
                <a:spcPct val="150000"/>
              </a:lnSpc>
            </a:pPr>
            <a:r>
              <a:rPr lang="en-IN" sz="3200" dirty="0">
                <a:solidFill>
                  <a:srgbClr val="D0DBF0"/>
                </a:solidFill>
                <a:latin typeface="Cabin"/>
              </a:rPr>
              <a:t>	</a:t>
            </a:r>
            <a:r>
              <a:rPr lang="en-IN" sz="3200" dirty="0" smtClean="0">
                <a:solidFill>
                  <a:srgbClr val="D0DBF0"/>
                </a:solidFill>
                <a:latin typeface="Cabin"/>
              </a:rPr>
              <a:t>			</a:t>
            </a:r>
            <a:r>
              <a:rPr lang="en-IN" sz="3200" dirty="0" err="1" smtClean="0">
                <a:solidFill>
                  <a:srgbClr val="D0DBF0"/>
                </a:solidFill>
                <a:latin typeface="Cabin"/>
              </a:rPr>
              <a:t>System.out.println</a:t>
            </a:r>
            <a:r>
              <a:rPr lang="en-IN" sz="3200" dirty="0">
                <a:solidFill>
                  <a:srgbClr val="D0DBF0"/>
                </a:solidFill>
                <a:latin typeface="Cabin"/>
              </a:rPr>
              <a:t>(“x is not between 1 and 4); }}} </a:t>
            </a:r>
            <a:endParaRPr lang="en-US" sz="3200" b="1" dirty="0" smtClean="0">
              <a:solidFill>
                <a:srgbClr val="D0DBF0"/>
              </a:solidFill>
              <a:latin typeface="Cabin"/>
              <a:ea typeface="Cabin"/>
            </a:endParaRPr>
          </a:p>
        </p:txBody>
      </p:sp>
    </p:spTree>
    <p:extLst>
      <p:ext uri="{BB962C8B-B14F-4D97-AF65-F5344CB8AC3E}">
        <p14:creationId xmlns:p14="http://schemas.microsoft.com/office/powerpoint/2010/main" val="5543465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851772" y="213451"/>
            <a:ext cx="9287828" cy="694373"/>
          </a:xfrm>
          <a:prstGeom prst="rect">
            <a:avLst/>
          </a:prstGeom>
          <a:noFill/>
          <a:ln/>
        </p:spPr>
        <p:txBody>
          <a:bodyPr wrap="none" rtlCol="0" anchor="t"/>
          <a:lstStyle/>
          <a:p>
            <a:pPr marL="0" indent="0">
              <a:lnSpc>
                <a:spcPts val="5468"/>
              </a:lnSpc>
              <a:buNone/>
            </a:pPr>
            <a:r>
              <a:rPr lang="en-US" sz="4374" dirty="0">
                <a:solidFill>
                  <a:srgbClr val="FFFFFF"/>
                </a:solidFill>
                <a:latin typeface="Unbounded" pitchFamily="34" charset="0"/>
                <a:ea typeface="Unbounded" pitchFamily="34" charset="-122"/>
                <a:cs typeface="Unbounded" pitchFamily="34" charset="-120"/>
              </a:rPr>
              <a:t>Java’s Magic: The Bytecode</a:t>
            </a:r>
            <a:endParaRPr lang="en-US" sz="4374" dirty="0"/>
          </a:p>
        </p:txBody>
      </p:sp>
      <p:sp>
        <p:nvSpPr>
          <p:cNvPr id="14" name="Shape 10"/>
          <p:cNvSpPr/>
          <p:nvPr/>
        </p:nvSpPr>
        <p:spPr>
          <a:xfrm>
            <a:off x="833199" y="1727410"/>
            <a:ext cx="596767" cy="499943"/>
          </a:xfrm>
          <a:prstGeom prst="roundRect">
            <a:avLst>
              <a:gd name="adj" fmla="val 13333"/>
            </a:avLst>
          </a:prstGeom>
          <a:solidFill>
            <a:srgbClr val="223D4D"/>
          </a:solidFill>
          <a:ln/>
        </p:spPr>
      </p:sp>
      <p:sp>
        <p:nvSpPr>
          <p:cNvPr id="15" name="Text 11"/>
          <p:cNvSpPr/>
          <p:nvPr/>
        </p:nvSpPr>
        <p:spPr>
          <a:xfrm>
            <a:off x="949165" y="1769082"/>
            <a:ext cx="403965" cy="416481"/>
          </a:xfrm>
          <a:prstGeom prst="rect">
            <a:avLst/>
          </a:prstGeom>
          <a:noFill/>
          <a:ln/>
        </p:spPr>
        <p:txBody>
          <a:bodyPr wrap="none" rtlCol="0" anchor="t"/>
          <a:lstStyle/>
          <a:p>
            <a:pPr marL="0" indent="0" algn="ctr">
              <a:lnSpc>
                <a:spcPts val="3281"/>
              </a:lnSpc>
              <a:buNone/>
            </a:pPr>
            <a:r>
              <a:rPr lang="en-US" sz="2624" dirty="0">
                <a:solidFill>
                  <a:srgbClr val="FFFFFF"/>
                </a:solidFill>
                <a:latin typeface="Unbounded" pitchFamily="34" charset="0"/>
                <a:ea typeface="Unbounded" pitchFamily="34" charset="-122"/>
                <a:cs typeface="Unbounded" pitchFamily="34" charset="-120"/>
              </a:rPr>
              <a:t>3</a:t>
            </a:r>
            <a:endParaRPr lang="en-US" sz="2624" dirty="0"/>
          </a:p>
        </p:txBody>
      </p:sp>
      <p:sp>
        <p:nvSpPr>
          <p:cNvPr id="16" name="Text 12"/>
          <p:cNvSpPr/>
          <p:nvPr/>
        </p:nvSpPr>
        <p:spPr>
          <a:xfrm>
            <a:off x="1555312" y="1803729"/>
            <a:ext cx="5963283" cy="347186"/>
          </a:xfrm>
          <a:prstGeom prst="rect">
            <a:avLst/>
          </a:prstGeom>
          <a:noFill/>
          <a:ln/>
        </p:spPr>
        <p:txBody>
          <a:bodyPr wrap="none" rtlCol="0" anchor="t"/>
          <a:lstStyle/>
          <a:p>
            <a:pPr marL="0" indent="0">
              <a:lnSpc>
                <a:spcPts val="2734"/>
              </a:lnSpc>
              <a:buNone/>
            </a:pPr>
            <a:r>
              <a:rPr lang="en-US" sz="3600" dirty="0">
                <a:solidFill>
                  <a:srgbClr val="FFFFFF"/>
                </a:solidFill>
                <a:latin typeface="Unbounded" pitchFamily="34" charset="0"/>
                <a:ea typeface="Unbounded" pitchFamily="34" charset="-122"/>
                <a:cs typeface="Unbounded" pitchFamily="34" charset="-120"/>
              </a:rPr>
              <a:t>Optimized Performance</a:t>
            </a:r>
            <a:endParaRPr lang="en-US" sz="3600" dirty="0"/>
          </a:p>
        </p:txBody>
      </p:sp>
      <p:sp>
        <p:nvSpPr>
          <p:cNvPr id="17" name="Text 13"/>
          <p:cNvSpPr/>
          <p:nvPr/>
        </p:nvSpPr>
        <p:spPr>
          <a:xfrm>
            <a:off x="1555313" y="2347859"/>
            <a:ext cx="11693759" cy="1066205"/>
          </a:xfrm>
          <a:prstGeom prst="rect">
            <a:avLst/>
          </a:prstGeom>
          <a:noFill/>
          <a:ln/>
        </p:spPr>
        <p:txBody>
          <a:bodyPr wrap="square" rtlCol="0" anchor="t"/>
          <a:lstStyle/>
          <a:p>
            <a:pPr marL="0" indent="0">
              <a:buNone/>
            </a:pPr>
            <a:r>
              <a:rPr lang="en-US" sz="3200" dirty="0">
                <a:solidFill>
                  <a:srgbClr val="CAD6DE"/>
                </a:solidFill>
                <a:latin typeface="Cabin" pitchFamily="34" charset="0"/>
                <a:ea typeface="Cabin" pitchFamily="34" charset="-122"/>
                <a:cs typeface="Cabin" pitchFamily="34" charset="-120"/>
              </a:rPr>
              <a:t>Bytecode allows for dynamic optimizations at runtime, enabling efficient execution of Java programs. This contributes to Java's performance across different platforms, making it a preferred choice for performance-critical applications.</a:t>
            </a:r>
            <a:endParaRPr lang="en-US" sz="3200" dirty="0"/>
          </a:p>
        </p:txBody>
      </p:sp>
    </p:spTree>
    <p:extLst>
      <p:ext uri="{BB962C8B-B14F-4D97-AF65-F5344CB8AC3E}">
        <p14:creationId xmlns:p14="http://schemas.microsoft.com/office/powerpoint/2010/main" val="426331317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46409"/>
            <a:ext cx="14659446" cy="8244479"/>
          </a:xfrm>
          <a:prstGeom prst="rect">
            <a:avLst/>
          </a:prstGeom>
          <a:solidFill>
            <a:srgbClr val="112836"/>
          </a:solidFill>
          <a:ln/>
        </p:spPr>
      </p:sp>
      <p:sp>
        <p:nvSpPr>
          <p:cNvPr id="4" name="Text 1"/>
          <p:cNvSpPr/>
          <p:nvPr/>
        </p:nvSpPr>
        <p:spPr>
          <a:xfrm>
            <a:off x="607695" y="188809"/>
            <a:ext cx="8467119" cy="695628"/>
          </a:xfrm>
          <a:prstGeom prst="rect">
            <a:avLst/>
          </a:prstGeom>
          <a:noFill/>
          <a:ln/>
        </p:spPr>
        <p:txBody>
          <a:bodyPr wrap="none" rtlCol="0" anchor="t"/>
          <a:lstStyle/>
          <a:p>
            <a:pPr>
              <a:lnSpc>
                <a:spcPts val="5468"/>
              </a:lnSpc>
            </a:pPr>
            <a:r>
              <a:rPr lang="en-US" sz="4374" dirty="0">
                <a:solidFill>
                  <a:srgbClr val="FFFFFF"/>
                </a:solidFill>
                <a:latin typeface="Unbounded" pitchFamily="34" charset="0"/>
                <a:ea typeface="Unbounded" pitchFamily="34" charset="-122"/>
                <a:cs typeface="Unbounded" pitchFamily="34" charset="-120"/>
              </a:rPr>
              <a:t>Program Control Statements</a:t>
            </a:r>
            <a:endParaRPr lang="en-US" sz="4374" dirty="0"/>
          </a:p>
        </p:txBody>
      </p:sp>
      <p:sp>
        <p:nvSpPr>
          <p:cNvPr id="6" name="Text 13"/>
          <p:cNvSpPr/>
          <p:nvPr/>
        </p:nvSpPr>
        <p:spPr>
          <a:xfrm>
            <a:off x="607695" y="866325"/>
            <a:ext cx="14190084" cy="1750978"/>
          </a:xfrm>
          <a:prstGeom prst="rect">
            <a:avLst/>
          </a:prstGeom>
          <a:noFill/>
          <a:ln/>
        </p:spPr>
        <p:txBody>
          <a:bodyPr wrap="square" rtlCol="0" anchor="t"/>
          <a:lstStyle/>
          <a:p>
            <a:pPr>
              <a:lnSpc>
                <a:spcPct val="150000"/>
              </a:lnSpc>
            </a:pPr>
            <a:r>
              <a:rPr lang="en-US" sz="3600" b="1" dirty="0" smtClean="0">
                <a:solidFill>
                  <a:srgbClr val="D0DBF0"/>
                </a:solidFill>
                <a:latin typeface="Cabin"/>
                <a:ea typeface="Cabin"/>
              </a:rPr>
              <a:t>The Switch Statement</a:t>
            </a:r>
            <a:endParaRPr lang="en-US" sz="3600" b="1" dirty="0">
              <a:solidFill>
                <a:srgbClr val="D0DBF0"/>
              </a:solidFill>
              <a:latin typeface="Cabin"/>
              <a:ea typeface="Cabin"/>
            </a:endParaRPr>
          </a:p>
        </p:txBody>
      </p:sp>
      <p:sp>
        <p:nvSpPr>
          <p:cNvPr id="7" name="Text 13"/>
          <p:cNvSpPr/>
          <p:nvPr/>
        </p:nvSpPr>
        <p:spPr>
          <a:xfrm>
            <a:off x="256105" y="1726427"/>
            <a:ext cx="14089144" cy="1750978"/>
          </a:xfrm>
          <a:prstGeom prst="rect">
            <a:avLst/>
          </a:prstGeom>
          <a:noFill/>
          <a:ln/>
        </p:spPr>
        <p:txBody>
          <a:bodyPr wrap="square" rtlCol="0" anchor="t"/>
          <a:lstStyle/>
          <a:p>
            <a:pPr>
              <a:lnSpc>
                <a:spcPct val="150000"/>
              </a:lnSpc>
            </a:pPr>
            <a:r>
              <a:rPr lang="en-US" sz="3200" dirty="0">
                <a:solidFill>
                  <a:srgbClr val="D0DBF0"/>
                </a:solidFill>
                <a:latin typeface="Cabin"/>
              </a:rPr>
              <a:t>The test expression is continuously tested against a list of constants. When a match is found, the statement sequence associated with that match is executed. The general format of switch statement: </a:t>
            </a:r>
            <a:endParaRPr lang="en-US" sz="3200" dirty="0" smtClean="0">
              <a:solidFill>
                <a:srgbClr val="D0DBF0"/>
              </a:solidFill>
              <a:latin typeface="Cabin"/>
            </a:endParaRPr>
          </a:p>
          <a:p>
            <a:r>
              <a:rPr lang="en-US" sz="3200" dirty="0" smtClean="0">
                <a:solidFill>
                  <a:srgbClr val="D0DBF0"/>
                </a:solidFill>
                <a:latin typeface="Cabin"/>
              </a:rPr>
              <a:t>switch(expression</a:t>
            </a:r>
            <a:r>
              <a:rPr lang="en-US" sz="3200" dirty="0">
                <a:solidFill>
                  <a:srgbClr val="D0DBF0"/>
                </a:solidFill>
                <a:latin typeface="Cabin"/>
              </a:rPr>
              <a:t>) { </a:t>
            </a:r>
            <a:endParaRPr lang="en-US" sz="3200" dirty="0" smtClean="0">
              <a:solidFill>
                <a:srgbClr val="D0DBF0"/>
              </a:solidFill>
              <a:latin typeface="Cabin"/>
            </a:endParaRPr>
          </a:p>
          <a:p>
            <a:r>
              <a:rPr lang="en-US" sz="3200" dirty="0">
                <a:solidFill>
                  <a:srgbClr val="D0DBF0"/>
                </a:solidFill>
                <a:latin typeface="Cabin"/>
              </a:rPr>
              <a:t>	</a:t>
            </a:r>
            <a:r>
              <a:rPr lang="en-US" sz="3200" dirty="0" smtClean="0">
                <a:solidFill>
                  <a:srgbClr val="D0DBF0"/>
                </a:solidFill>
                <a:latin typeface="Cabin"/>
              </a:rPr>
              <a:t>case </a:t>
            </a:r>
            <a:r>
              <a:rPr lang="en-US" sz="3200" dirty="0">
                <a:solidFill>
                  <a:srgbClr val="D0DBF0"/>
                </a:solidFill>
                <a:latin typeface="Cabin"/>
              </a:rPr>
              <a:t>value-1: </a:t>
            </a:r>
            <a:r>
              <a:rPr lang="en-US" sz="3200" dirty="0" smtClean="0">
                <a:solidFill>
                  <a:srgbClr val="D0DBF0"/>
                </a:solidFill>
                <a:latin typeface="Cabin"/>
              </a:rPr>
              <a:t>	block-1</a:t>
            </a:r>
            <a:r>
              <a:rPr lang="en-US" sz="3200" dirty="0">
                <a:solidFill>
                  <a:srgbClr val="D0DBF0"/>
                </a:solidFill>
                <a:latin typeface="Cabin"/>
              </a:rPr>
              <a:t>; </a:t>
            </a:r>
            <a:endParaRPr lang="en-US" sz="3200" dirty="0" smtClean="0">
              <a:solidFill>
                <a:srgbClr val="D0DBF0"/>
              </a:solidFill>
              <a:latin typeface="Cabin"/>
            </a:endParaRPr>
          </a:p>
          <a:p>
            <a:r>
              <a:rPr lang="en-US" sz="3200" dirty="0">
                <a:solidFill>
                  <a:srgbClr val="D0DBF0"/>
                </a:solidFill>
                <a:latin typeface="Cabin"/>
              </a:rPr>
              <a:t>	</a:t>
            </a:r>
            <a:r>
              <a:rPr lang="en-US" sz="3200" dirty="0" smtClean="0">
                <a:solidFill>
                  <a:srgbClr val="D0DBF0"/>
                </a:solidFill>
                <a:latin typeface="Cabin"/>
              </a:rPr>
              <a:t>			break</a:t>
            </a:r>
            <a:r>
              <a:rPr lang="en-US" sz="3200" dirty="0">
                <a:solidFill>
                  <a:srgbClr val="D0DBF0"/>
                </a:solidFill>
                <a:latin typeface="Cabin"/>
              </a:rPr>
              <a:t>; </a:t>
            </a:r>
            <a:endParaRPr lang="en-US" sz="3200" dirty="0" smtClean="0">
              <a:solidFill>
                <a:srgbClr val="D0DBF0"/>
              </a:solidFill>
              <a:latin typeface="Cabin"/>
            </a:endParaRPr>
          </a:p>
          <a:p>
            <a:r>
              <a:rPr lang="en-US" sz="3200" dirty="0">
                <a:solidFill>
                  <a:srgbClr val="D0DBF0"/>
                </a:solidFill>
                <a:latin typeface="Cabin"/>
              </a:rPr>
              <a:t>	</a:t>
            </a:r>
            <a:r>
              <a:rPr lang="en-US" sz="3200" dirty="0" smtClean="0">
                <a:solidFill>
                  <a:srgbClr val="D0DBF0"/>
                </a:solidFill>
                <a:latin typeface="Cabin"/>
              </a:rPr>
              <a:t>case </a:t>
            </a:r>
            <a:r>
              <a:rPr lang="en-US" sz="3200" dirty="0">
                <a:solidFill>
                  <a:srgbClr val="D0DBF0"/>
                </a:solidFill>
                <a:latin typeface="Cabin"/>
              </a:rPr>
              <a:t>value-2: </a:t>
            </a:r>
            <a:r>
              <a:rPr lang="en-US" sz="3200" dirty="0" smtClean="0">
                <a:solidFill>
                  <a:srgbClr val="D0DBF0"/>
                </a:solidFill>
                <a:latin typeface="Cabin"/>
              </a:rPr>
              <a:t>	block-2</a:t>
            </a:r>
            <a:r>
              <a:rPr lang="en-US" sz="3200" dirty="0">
                <a:solidFill>
                  <a:srgbClr val="D0DBF0"/>
                </a:solidFill>
                <a:latin typeface="Cabin"/>
              </a:rPr>
              <a:t>; </a:t>
            </a:r>
            <a:endParaRPr lang="en-US" sz="3200" dirty="0" smtClean="0">
              <a:solidFill>
                <a:srgbClr val="D0DBF0"/>
              </a:solidFill>
              <a:latin typeface="Cabin"/>
            </a:endParaRPr>
          </a:p>
          <a:p>
            <a:r>
              <a:rPr lang="en-US" sz="3200" dirty="0">
                <a:solidFill>
                  <a:srgbClr val="D0DBF0"/>
                </a:solidFill>
                <a:latin typeface="Cabin"/>
              </a:rPr>
              <a:t>	</a:t>
            </a:r>
            <a:r>
              <a:rPr lang="en-US" sz="3200" dirty="0" smtClean="0">
                <a:solidFill>
                  <a:srgbClr val="D0DBF0"/>
                </a:solidFill>
                <a:latin typeface="Cabin"/>
              </a:rPr>
              <a:t>			break</a:t>
            </a:r>
            <a:r>
              <a:rPr lang="en-US" sz="3200" dirty="0">
                <a:solidFill>
                  <a:srgbClr val="D0DBF0"/>
                </a:solidFill>
                <a:latin typeface="Cabin"/>
              </a:rPr>
              <a:t>; </a:t>
            </a:r>
            <a:endParaRPr lang="en-US" sz="3200" dirty="0" smtClean="0">
              <a:solidFill>
                <a:srgbClr val="D0DBF0"/>
              </a:solidFill>
              <a:latin typeface="Cabin"/>
            </a:endParaRPr>
          </a:p>
          <a:p>
            <a:r>
              <a:rPr lang="en-US" sz="3200" dirty="0">
                <a:solidFill>
                  <a:srgbClr val="D0DBF0"/>
                </a:solidFill>
                <a:latin typeface="Cabin"/>
              </a:rPr>
              <a:t>	</a:t>
            </a:r>
            <a:r>
              <a:rPr lang="en-US" sz="3200" dirty="0" smtClean="0">
                <a:solidFill>
                  <a:srgbClr val="D0DBF0"/>
                </a:solidFill>
                <a:latin typeface="Cabin"/>
              </a:rPr>
              <a:t>			........... </a:t>
            </a:r>
          </a:p>
          <a:p>
            <a:r>
              <a:rPr lang="en-US" sz="3200" dirty="0">
                <a:solidFill>
                  <a:srgbClr val="D0DBF0"/>
                </a:solidFill>
                <a:latin typeface="Cabin"/>
              </a:rPr>
              <a:t>	</a:t>
            </a:r>
            <a:r>
              <a:rPr lang="en-US" sz="3200" dirty="0" smtClean="0">
                <a:solidFill>
                  <a:srgbClr val="D0DBF0"/>
                </a:solidFill>
                <a:latin typeface="Cabin"/>
              </a:rPr>
              <a:t>default</a:t>
            </a:r>
            <a:r>
              <a:rPr lang="en-US" sz="3200" dirty="0">
                <a:solidFill>
                  <a:srgbClr val="D0DBF0"/>
                </a:solidFill>
                <a:latin typeface="Cabin"/>
              </a:rPr>
              <a:t>: </a:t>
            </a:r>
            <a:r>
              <a:rPr lang="en-US" sz="3200" dirty="0" smtClean="0">
                <a:solidFill>
                  <a:srgbClr val="D0DBF0"/>
                </a:solidFill>
                <a:latin typeface="Cabin"/>
              </a:rPr>
              <a:t>		default-block</a:t>
            </a:r>
            <a:r>
              <a:rPr lang="en-US" sz="3200" dirty="0">
                <a:solidFill>
                  <a:srgbClr val="D0DBF0"/>
                </a:solidFill>
                <a:latin typeface="Cabin"/>
              </a:rPr>
              <a:t>; </a:t>
            </a:r>
            <a:endParaRPr lang="en-US" sz="3200" dirty="0" smtClean="0">
              <a:solidFill>
                <a:srgbClr val="D0DBF0"/>
              </a:solidFill>
              <a:latin typeface="Cabin"/>
            </a:endParaRPr>
          </a:p>
          <a:p>
            <a:r>
              <a:rPr lang="en-US" sz="3200" dirty="0">
                <a:solidFill>
                  <a:srgbClr val="D0DBF0"/>
                </a:solidFill>
                <a:latin typeface="Cabin"/>
              </a:rPr>
              <a:t>	</a:t>
            </a:r>
            <a:r>
              <a:rPr lang="en-US" sz="3200" dirty="0" smtClean="0">
                <a:solidFill>
                  <a:srgbClr val="D0DBF0"/>
                </a:solidFill>
                <a:latin typeface="Cabin"/>
              </a:rPr>
              <a:t>} </a:t>
            </a:r>
            <a:r>
              <a:rPr lang="en-US" sz="3200" dirty="0">
                <a:solidFill>
                  <a:srgbClr val="D0DBF0"/>
                </a:solidFill>
                <a:latin typeface="Cabin"/>
              </a:rPr>
              <a:t>statement-x </a:t>
            </a:r>
            <a:endParaRPr lang="en-US" sz="3200" b="1" dirty="0" smtClean="0">
              <a:solidFill>
                <a:srgbClr val="D0DBF0"/>
              </a:solidFill>
              <a:latin typeface="Cabin"/>
              <a:ea typeface="Cabin"/>
            </a:endParaRPr>
          </a:p>
        </p:txBody>
      </p:sp>
    </p:spTree>
    <p:extLst>
      <p:ext uri="{BB962C8B-B14F-4D97-AF65-F5344CB8AC3E}">
        <p14:creationId xmlns:p14="http://schemas.microsoft.com/office/powerpoint/2010/main" val="293490290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46409"/>
            <a:ext cx="14659446" cy="8244479"/>
          </a:xfrm>
          <a:prstGeom prst="rect">
            <a:avLst/>
          </a:prstGeom>
          <a:solidFill>
            <a:srgbClr val="112836"/>
          </a:solidFill>
          <a:ln/>
        </p:spPr>
      </p:sp>
      <p:sp>
        <p:nvSpPr>
          <p:cNvPr id="4" name="Text 1"/>
          <p:cNvSpPr/>
          <p:nvPr/>
        </p:nvSpPr>
        <p:spPr>
          <a:xfrm>
            <a:off x="607695" y="188809"/>
            <a:ext cx="8467119" cy="695628"/>
          </a:xfrm>
          <a:prstGeom prst="rect">
            <a:avLst/>
          </a:prstGeom>
          <a:noFill/>
          <a:ln/>
        </p:spPr>
        <p:txBody>
          <a:bodyPr wrap="none" rtlCol="0" anchor="t"/>
          <a:lstStyle/>
          <a:p>
            <a:pPr>
              <a:lnSpc>
                <a:spcPts val="5468"/>
              </a:lnSpc>
            </a:pPr>
            <a:r>
              <a:rPr lang="en-US" sz="4374" dirty="0">
                <a:solidFill>
                  <a:srgbClr val="FFFFFF"/>
                </a:solidFill>
                <a:latin typeface="Unbounded" pitchFamily="34" charset="0"/>
                <a:ea typeface="Unbounded" pitchFamily="34" charset="-122"/>
                <a:cs typeface="Unbounded" pitchFamily="34" charset="-120"/>
              </a:rPr>
              <a:t>Program Control Statements</a:t>
            </a:r>
            <a:endParaRPr lang="en-US" sz="4374" dirty="0"/>
          </a:p>
        </p:txBody>
      </p:sp>
      <p:sp>
        <p:nvSpPr>
          <p:cNvPr id="6" name="Text 13"/>
          <p:cNvSpPr/>
          <p:nvPr/>
        </p:nvSpPr>
        <p:spPr>
          <a:xfrm>
            <a:off x="607695" y="866325"/>
            <a:ext cx="14190084" cy="1750978"/>
          </a:xfrm>
          <a:prstGeom prst="rect">
            <a:avLst/>
          </a:prstGeom>
          <a:noFill/>
          <a:ln/>
        </p:spPr>
        <p:txBody>
          <a:bodyPr wrap="square" rtlCol="0" anchor="t"/>
          <a:lstStyle/>
          <a:p>
            <a:pPr>
              <a:lnSpc>
                <a:spcPct val="150000"/>
              </a:lnSpc>
            </a:pPr>
            <a:r>
              <a:rPr lang="en-US" sz="3600" b="1" dirty="0" smtClean="0">
                <a:solidFill>
                  <a:srgbClr val="D0DBF0"/>
                </a:solidFill>
                <a:latin typeface="Cabin"/>
                <a:ea typeface="Cabin"/>
              </a:rPr>
              <a:t>The Switch Statement</a:t>
            </a:r>
            <a:endParaRPr lang="en-US" sz="3600" b="1" dirty="0">
              <a:solidFill>
                <a:srgbClr val="D0DBF0"/>
              </a:solidFill>
              <a:latin typeface="Cabin"/>
              <a:ea typeface="Cabin"/>
            </a:endParaRPr>
          </a:p>
        </p:txBody>
      </p:sp>
      <p:sp>
        <p:nvSpPr>
          <p:cNvPr id="7" name="Text 13"/>
          <p:cNvSpPr/>
          <p:nvPr/>
        </p:nvSpPr>
        <p:spPr>
          <a:xfrm>
            <a:off x="256105" y="1543841"/>
            <a:ext cx="14089144" cy="1750978"/>
          </a:xfrm>
          <a:prstGeom prst="rect">
            <a:avLst/>
          </a:prstGeom>
          <a:noFill/>
          <a:ln/>
        </p:spPr>
        <p:txBody>
          <a:bodyPr wrap="square" rtlCol="0" anchor="t"/>
          <a:lstStyle/>
          <a:p>
            <a:pPr>
              <a:lnSpc>
                <a:spcPct val="150000"/>
              </a:lnSpc>
            </a:pPr>
            <a:r>
              <a:rPr lang="en-US" sz="3200" dirty="0">
                <a:solidFill>
                  <a:srgbClr val="D0DBF0"/>
                </a:solidFill>
                <a:latin typeface="Cabin"/>
              </a:rPr>
              <a:t>The expression controlling the switch must be of byte, short </a:t>
            </a:r>
            <a:r>
              <a:rPr lang="en-US" sz="3200" dirty="0" err="1">
                <a:solidFill>
                  <a:srgbClr val="D0DBF0"/>
                </a:solidFill>
                <a:latin typeface="Cabin"/>
              </a:rPr>
              <a:t>int</a:t>
            </a:r>
            <a:r>
              <a:rPr lang="en-US" sz="3200" dirty="0">
                <a:solidFill>
                  <a:srgbClr val="D0DBF0"/>
                </a:solidFill>
                <a:latin typeface="Cabin"/>
              </a:rPr>
              <a:t> or char. Each value specified in the case statement must be unique. If a case is found whose value matches with the value of the expression, then the block of statements that follows the case are executed. The break statement signals the end of particular case and transfers the control to statement-x following the switch. The default is an optional case. When present, it will be executed if the value of the expression does not match with any of the case values. If not present, no action takes place when all matches fail and the control goes to statement-x. </a:t>
            </a:r>
            <a:endParaRPr lang="en-US" sz="3200" b="1" dirty="0" smtClean="0">
              <a:solidFill>
                <a:srgbClr val="D0DBF0"/>
              </a:solidFill>
              <a:latin typeface="Cabin"/>
              <a:ea typeface="Cabin"/>
            </a:endParaRPr>
          </a:p>
        </p:txBody>
      </p:sp>
    </p:spTree>
    <p:extLst>
      <p:ext uri="{BB962C8B-B14F-4D97-AF65-F5344CB8AC3E}">
        <p14:creationId xmlns:p14="http://schemas.microsoft.com/office/powerpoint/2010/main" val="184649550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46409"/>
            <a:ext cx="14659446" cy="8244479"/>
          </a:xfrm>
          <a:prstGeom prst="rect">
            <a:avLst/>
          </a:prstGeom>
          <a:solidFill>
            <a:srgbClr val="112836"/>
          </a:solidFill>
          <a:ln/>
        </p:spPr>
      </p:sp>
      <p:sp>
        <p:nvSpPr>
          <p:cNvPr id="4" name="Text 1"/>
          <p:cNvSpPr/>
          <p:nvPr/>
        </p:nvSpPr>
        <p:spPr>
          <a:xfrm>
            <a:off x="607695" y="188809"/>
            <a:ext cx="8467119" cy="695628"/>
          </a:xfrm>
          <a:prstGeom prst="rect">
            <a:avLst/>
          </a:prstGeom>
          <a:noFill/>
          <a:ln/>
        </p:spPr>
        <p:txBody>
          <a:bodyPr wrap="none" rtlCol="0" anchor="t"/>
          <a:lstStyle/>
          <a:p>
            <a:pPr>
              <a:lnSpc>
                <a:spcPts val="5468"/>
              </a:lnSpc>
            </a:pPr>
            <a:r>
              <a:rPr lang="en-US" sz="4374" dirty="0">
                <a:solidFill>
                  <a:srgbClr val="FFFFFF"/>
                </a:solidFill>
                <a:latin typeface="Unbounded" pitchFamily="34" charset="0"/>
                <a:ea typeface="Unbounded" pitchFamily="34" charset="-122"/>
                <a:cs typeface="Unbounded" pitchFamily="34" charset="-120"/>
              </a:rPr>
              <a:t>Program Control Statements</a:t>
            </a:r>
            <a:endParaRPr lang="en-US" sz="4374" dirty="0"/>
          </a:p>
        </p:txBody>
      </p:sp>
      <p:sp>
        <p:nvSpPr>
          <p:cNvPr id="6" name="Text 13"/>
          <p:cNvSpPr/>
          <p:nvPr/>
        </p:nvSpPr>
        <p:spPr>
          <a:xfrm>
            <a:off x="607695" y="866325"/>
            <a:ext cx="14190084" cy="1750978"/>
          </a:xfrm>
          <a:prstGeom prst="rect">
            <a:avLst/>
          </a:prstGeom>
          <a:noFill/>
          <a:ln/>
        </p:spPr>
        <p:txBody>
          <a:bodyPr wrap="square" rtlCol="0" anchor="t"/>
          <a:lstStyle/>
          <a:p>
            <a:pPr>
              <a:lnSpc>
                <a:spcPct val="150000"/>
              </a:lnSpc>
            </a:pPr>
            <a:r>
              <a:rPr lang="en-US" sz="3600" b="1" dirty="0" smtClean="0">
                <a:solidFill>
                  <a:srgbClr val="D0DBF0"/>
                </a:solidFill>
                <a:latin typeface="Cabin"/>
                <a:ea typeface="Cabin"/>
              </a:rPr>
              <a:t>The Switch Statement: Example with break</a:t>
            </a:r>
            <a:endParaRPr lang="en-US" sz="3600" b="1" dirty="0">
              <a:solidFill>
                <a:srgbClr val="D0DBF0"/>
              </a:solidFill>
              <a:latin typeface="Cabin"/>
              <a:ea typeface="Cabin"/>
            </a:endParaRPr>
          </a:p>
        </p:txBody>
      </p:sp>
      <p:sp>
        <p:nvSpPr>
          <p:cNvPr id="7" name="Text 13"/>
          <p:cNvSpPr/>
          <p:nvPr/>
        </p:nvSpPr>
        <p:spPr>
          <a:xfrm>
            <a:off x="-1480656" y="1738850"/>
            <a:ext cx="14089144" cy="1750978"/>
          </a:xfrm>
          <a:prstGeom prst="rect">
            <a:avLst/>
          </a:prstGeom>
          <a:noFill/>
          <a:ln/>
        </p:spPr>
        <p:txBody>
          <a:bodyPr wrap="square" rtlCol="0" anchor="t"/>
          <a:lstStyle/>
          <a:p>
            <a:pPr>
              <a:lnSpc>
                <a:spcPct val="150000"/>
              </a:lnSpc>
            </a:pPr>
            <a:r>
              <a:rPr lang="en-IN" sz="3200" dirty="0">
                <a:solidFill>
                  <a:srgbClr val="D0DBF0"/>
                </a:solidFill>
                <a:latin typeface="Cabin"/>
              </a:rPr>
              <a:t>	</a:t>
            </a:r>
            <a:r>
              <a:rPr lang="en-IN" sz="3200" dirty="0" smtClean="0">
                <a:solidFill>
                  <a:srgbClr val="D0DBF0"/>
                </a:solidFill>
                <a:latin typeface="Cabin"/>
              </a:rPr>
              <a:t>	for(</a:t>
            </a:r>
            <a:r>
              <a:rPr lang="en-IN" sz="3200" dirty="0" err="1" smtClean="0">
                <a:solidFill>
                  <a:srgbClr val="D0DBF0"/>
                </a:solidFill>
                <a:latin typeface="Cabin"/>
              </a:rPr>
              <a:t>int</a:t>
            </a:r>
            <a:r>
              <a:rPr lang="en-IN" sz="3200" dirty="0" smtClean="0">
                <a:solidFill>
                  <a:srgbClr val="D0DBF0"/>
                </a:solidFill>
                <a:latin typeface="Cabin"/>
              </a:rPr>
              <a:t> </a:t>
            </a:r>
            <a:r>
              <a:rPr lang="en-IN" sz="3200" dirty="0" err="1">
                <a:solidFill>
                  <a:srgbClr val="D0DBF0"/>
                </a:solidFill>
                <a:latin typeface="Cabin"/>
              </a:rPr>
              <a:t>i</a:t>
            </a:r>
            <a:r>
              <a:rPr lang="en-IN" sz="3200" dirty="0">
                <a:solidFill>
                  <a:srgbClr val="D0DBF0"/>
                </a:solidFill>
                <a:latin typeface="Cabin"/>
              </a:rPr>
              <a:t>=0; </a:t>
            </a:r>
            <a:r>
              <a:rPr lang="en-IN" sz="3200" dirty="0" err="1">
                <a:solidFill>
                  <a:srgbClr val="D0DBF0"/>
                </a:solidFill>
                <a:latin typeface="Cabin"/>
              </a:rPr>
              <a:t>i</a:t>
            </a:r>
            <a:r>
              <a:rPr lang="en-IN" sz="3200" dirty="0">
                <a:solidFill>
                  <a:srgbClr val="D0DBF0"/>
                </a:solidFill>
                <a:latin typeface="Cabin"/>
              </a:rPr>
              <a:t>&lt; 10; </a:t>
            </a:r>
            <a:r>
              <a:rPr lang="en-IN" sz="3200" dirty="0" err="1">
                <a:solidFill>
                  <a:srgbClr val="D0DBF0"/>
                </a:solidFill>
                <a:latin typeface="Cabin"/>
              </a:rPr>
              <a:t>i</a:t>
            </a:r>
            <a:r>
              <a:rPr lang="en-IN" sz="3200" dirty="0">
                <a:solidFill>
                  <a:srgbClr val="D0DBF0"/>
                </a:solidFill>
                <a:latin typeface="Cabin"/>
              </a:rPr>
              <a:t>++) </a:t>
            </a:r>
            <a:r>
              <a:rPr lang="en-IN" sz="3200" dirty="0" smtClean="0">
                <a:solidFill>
                  <a:srgbClr val="D0DBF0"/>
                </a:solidFill>
                <a:latin typeface="Cabin"/>
              </a:rPr>
              <a:t>{</a:t>
            </a:r>
          </a:p>
          <a:p>
            <a:pPr>
              <a:lnSpc>
                <a:spcPct val="150000"/>
              </a:lnSpc>
            </a:pPr>
            <a:r>
              <a:rPr lang="en-IN" sz="3200" dirty="0">
                <a:solidFill>
                  <a:srgbClr val="D0DBF0"/>
                </a:solidFill>
                <a:latin typeface="Cabin"/>
              </a:rPr>
              <a:t>	</a:t>
            </a:r>
            <a:r>
              <a:rPr lang="en-IN" sz="3200" dirty="0" smtClean="0">
                <a:solidFill>
                  <a:srgbClr val="D0DBF0"/>
                </a:solidFill>
                <a:latin typeface="Cabin"/>
              </a:rPr>
              <a:t>		switch(</a:t>
            </a:r>
            <a:r>
              <a:rPr lang="en-IN" sz="3200" dirty="0" err="1" smtClean="0">
                <a:solidFill>
                  <a:srgbClr val="D0DBF0"/>
                </a:solidFill>
                <a:latin typeface="Cabin"/>
              </a:rPr>
              <a:t>i</a:t>
            </a:r>
            <a:r>
              <a:rPr lang="en-IN" sz="3200" dirty="0">
                <a:solidFill>
                  <a:srgbClr val="D0DBF0"/>
                </a:solidFill>
                <a:latin typeface="Cabin"/>
              </a:rPr>
              <a:t>) { </a:t>
            </a:r>
            <a:endParaRPr lang="en-IN" sz="3200" dirty="0" smtClean="0">
              <a:solidFill>
                <a:srgbClr val="D0DBF0"/>
              </a:solidFill>
              <a:latin typeface="Cabin"/>
            </a:endParaRPr>
          </a:p>
          <a:p>
            <a:pPr>
              <a:lnSpc>
                <a:spcPct val="150000"/>
              </a:lnSpc>
            </a:pPr>
            <a:r>
              <a:rPr lang="en-IN" sz="3200" dirty="0">
                <a:solidFill>
                  <a:srgbClr val="D0DBF0"/>
                </a:solidFill>
                <a:latin typeface="Cabin"/>
              </a:rPr>
              <a:t>	</a:t>
            </a:r>
            <a:r>
              <a:rPr lang="en-IN" sz="3200" dirty="0" smtClean="0">
                <a:solidFill>
                  <a:srgbClr val="D0DBF0"/>
                </a:solidFill>
                <a:latin typeface="Cabin"/>
              </a:rPr>
              <a:t>			case </a:t>
            </a:r>
            <a:r>
              <a:rPr lang="en-IN" sz="3200" dirty="0">
                <a:solidFill>
                  <a:srgbClr val="D0DBF0"/>
                </a:solidFill>
                <a:latin typeface="Cabin"/>
              </a:rPr>
              <a:t>0 : </a:t>
            </a:r>
            <a:r>
              <a:rPr lang="en-IN" sz="3200" dirty="0" err="1">
                <a:solidFill>
                  <a:srgbClr val="D0DBF0"/>
                </a:solidFill>
                <a:latin typeface="Cabin"/>
              </a:rPr>
              <a:t>System.out.println</a:t>
            </a:r>
            <a:r>
              <a:rPr lang="en-IN" sz="3200" dirty="0">
                <a:solidFill>
                  <a:srgbClr val="D0DBF0"/>
                </a:solidFill>
                <a:latin typeface="Cabin"/>
              </a:rPr>
              <a:t>(“</a:t>
            </a:r>
            <a:r>
              <a:rPr lang="en-IN" sz="3200" dirty="0" err="1">
                <a:solidFill>
                  <a:srgbClr val="D0DBF0"/>
                </a:solidFill>
                <a:latin typeface="Cabin"/>
              </a:rPr>
              <a:t>i</a:t>
            </a:r>
            <a:r>
              <a:rPr lang="en-IN" sz="3200" dirty="0">
                <a:solidFill>
                  <a:srgbClr val="D0DBF0"/>
                </a:solidFill>
                <a:latin typeface="Cabin"/>
              </a:rPr>
              <a:t> is zero”); </a:t>
            </a:r>
            <a:endParaRPr lang="en-IN" sz="3200" dirty="0" smtClean="0">
              <a:solidFill>
                <a:srgbClr val="D0DBF0"/>
              </a:solidFill>
              <a:latin typeface="Cabin"/>
            </a:endParaRPr>
          </a:p>
          <a:p>
            <a:pPr>
              <a:lnSpc>
                <a:spcPct val="150000"/>
              </a:lnSpc>
            </a:pPr>
            <a:r>
              <a:rPr lang="en-IN" sz="3200" dirty="0">
                <a:solidFill>
                  <a:srgbClr val="D0DBF0"/>
                </a:solidFill>
                <a:latin typeface="Cabin"/>
              </a:rPr>
              <a:t>	</a:t>
            </a:r>
            <a:r>
              <a:rPr lang="en-IN" sz="3200" dirty="0" smtClean="0">
                <a:solidFill>
                  <a:srgbClr val="D0DBF0"/>
                </a:solidFill>
                <a:latin typeface="Cabin"/>
              </a:rPr>
              <a:t>				      break</a:t>
            </a:r>
            <a:r>
              <a:rPr lang="en-IN" sz="3200" dirty="0">
                <a:solidFill>
                  <a:srgbClr val="D0DBF0"/>
                </a:solidFill>
                <a:latin typeface="Cabin"/>
              </a:rPr>
              <a:t>; </a:t>
            </a:r>
            <a:endParaRPr lang="en-IN" sz="3200" dirty="0" smtClean="0">
              <a:solidFill>
                <a:srgbClr val="D0DBF0"/>
              </a:solidFill>
              <a:latin typeface="Cabin"/>
            </a:endParaRPr>
          </a:p>
          <a:p>
            <a:pPr>
              <a:lnSpc>
                <a:spcPct val="150000"/>
              </a:lnSpc>
            </a:pPr>
            <a:r>
              <a:rPr lang="en-IN" sz="3200" dirty="0">
                <a:solidFill>
                  <a:srgbClr val="D0DBF0"/>
                </a:solidFill>
                <a:latin typeface="Cabin"/>
              </a:rPr>
              <a:t>	</a:t>
            </a:r>
            <a:r>
              <a:rPr lang="en-IN" sz="3200" dirty="0" smtClean="0">
                <a:solidFill>
                  <a:srgbClr val="D0DBF0"/>
                </a:solidFill>
                <a:latin typeface="Cabin"/>
              </a:rPr>
              <a:t>			case </a:t>
            </a:r>
            <a:r>
              <a:rPr lang="en-IN" sz="3200" dirty="0">
                <a:solidFill>
                  <a:srgbClr val="D0DBF0"/>
                </a:solidFill>
                <a:latin typeface="Cabin"/>
              </a:rPr>
              <a:t>4 : </a:t>
            </a:r>
            <a:r>
              <a:rPr lang="en-IN" sz="3200" dirty="0" err="1">
                <a:solidFill>
                  <a:srgbClr val="D0DBF0"/>
                </a:solidFill>
                <a:latin typeface="Cabin"/>
              </a:rPr>
              <a:t>System.out.println</a:t>
            </a:r>
            <a:r>
              <a:rPr lang="en-IN" sz="3200" dirty="0">
                <a:solidFill>
                  <a:srgbClr val="D0DBF0"/>
                </a:solidFill>
                <a:latin typeface="Cabin"/>
              </a:rPr>
              <a:t>(“</a:t>
            </a:r>
            <a:r>
              <a:rPr lang="en-IN" sz="3200" dirty="0" err="1">
                <a:solidFill>
                  <a:srgbClr val="D0DBF0"/>
                </a:solidFill>
                <a:latin typeface="Cabin"/>
              </a:rPr>
              <a:t>i</a:t>
            </a:r>
            <a:r>
              <a:rPr lang="en-IN" sz="3200" dirty="0">
                <a:solidFill>
                  <a:srgbClr val="D0DBF0"/>
                </a:solidFill>
                <a:latin typeface="Cabin"/>
              </a:rPr>
              <a:t> is four”); </a:t>
            </a:r>
            <a:endParaRPr lang="en-IN" sz="3200" dirty="0" smtClean="0">
              <a:solidFill>
                <a:srgbClr val="D0DBF0"/>
              </a:solidFill>
              <a:latin typeface="Cabin"/>
            </a:endParaRPr>
          </a:p>
          <a:p>
            <a:pPr>
              <a:lnSpc>
                <a:spcPct val="150000"/>
              </a:lnSpc>
            </a:pPr>
            <a:r>
              <a:rPr lang="en-IN" sz="3200" dirty="0">
                <a:solidFill>
                  <a:srgbClr val="D0DBF0"/>
                </a:solidFill>
                <a:latin typeface="Cabin"/>
              </a:rPr>
              <a:t>	</a:t>
            </a:r>
            <a:r>
              <a:rPr lang="en-IN" sz="3200" dirty="0" smtClean="0">
                <a:solidFill>
                  <a:srgbClr val="D0DBF0"/>
                </a:solidFill>
                <a:latin typeface="Cabin"/>
              </a:rPr>
              <a:t>				      break</a:t>
            </a:r>
            <a:r>
              <a:rPr lang="en-IN" sz="3200" dirty="0">
                <a:solidFill>
                  <a:srgbClr val="D0DBF0"/>
                </a:solidFill>
                <a:latin typeface="Cabin"/>
              </a:rPr>
              <a:t>; </a:t>
            </a:r>
            <a:endParaRPr lang="en-IN" sz="3200" dirty="0" smtClean="0">
              <a:solidFill>
                <a:srgbClr val="D0DBF0"/>
              </a:solidFill>
              <a:latin typeface="Cabin"/>
            </a:endParaRPr>
          </a:p>
          <a:p>
            <a:pPr>
              <a:lnSpc>
                <a:spcPct val="150000"/>
              </a:lnSpc>
            </a:pPr>
            <a:r>
              <a:rPr lang="en-IN" sz="3200" dirty="0">
                <a:solidFill>
                  <a:srgbClr val="D0DBF0"/>
                </a:solidFill>
                <a:latin typeface="Cabin"/>
              </a:rPr>
              <a:t>	</a:t>
            </a:r>
            <a:r>
              <a:rPr lang="en-IN" sz="3200" dirty="0" smtClean="0">
                <a:solidFill>
                  <a:srgbClr val="D0DBF0"/>
                </a:solidFill>
                <a:latin typeface="Cabin"/>
              </a:rPr>
              <a:t>			default</a:t>
            </a:r>
            <a:r>
              <a:rPr lang="en-IN" sz="3200" dirty="0">
                <a:solidFill>
                  <a:srgbClr val="D0DBF0"/>
                </a:solidFill>
                <a:latin typeface="Cabin"/>
              </a:rPr>
              <a:t>: </a:t>
            </a:r>
            <a:r>
              <a:rPr lang="en-IN" sz="3200" dirty="0" err="1">
                <a:solidFill>
                  <a:srgbClr val="D0DBF0"/>
                </a:solidFill>
                <a:latin typeface="Cabin"/>
              </a:rPr>
              <a:t>System.out.println</a:t>
            </a:r>
            <a:r>
              <a:rPr lang="en-IN" sz="3200" dirty="0">
                <a:solidFill>
                  <a:srgbClr val="D0DBF0"/>
                </a:solidFill>
                <a:latin typeface="Cabin"/>
              </a:rPr>
              <a:t>(“</a:t>
            </a:r>
            <a:r>
              <a:rPr lang="en-IN" sz="3200" dirty="0" err="1">
                <a:solidFill>
                  <a:srgbClr val="D0DBF0"/>
                </a:solidFill>
                <a:latin typeface="Cabin"/>
              </a:rPr>
              <a:t>i</a:t>
            </a:r>
            <a:r>
              <a:rPr lang="en-IN" sz="3200" dirty="0">
                <a:solidFill>
                  <a:srgbClr val="D0DBF0"/>
                </a:solidFill>
                <a:latin typeface="Cabin"/>
              </a:rPr>
              <a:t> is five or more ”); } } </a:t>
            </a:r>
            <a:r>
              <a:rPr lang="en-IN" sz="3200" dirty="0" smtClean="0">
                <a:solidFill>
                  <a:srgbClr val="D0DBF0"/>
                </a:solidFill>
                <a:latin typeface="Cabin"/>
              </a:rPr>
              <a:t>} }</a:t>
            </a:r>
            <a:endParaRPr lang="en-US" sz="3200" b="1" dirty="0" smtClean="0">
              <a:solidFill>
                <a:srgbClr val="D0DBF0"/>
              </a:solidFill>
              <a:latin typeface="Cabin"/>
              <a:ea typeface="Cabin"/>
            </a:endParaRPr>
          </a:p>
        </p:txBody>
      </p:sp>
      <p:pic>
        <p:nvPicPr>
          <p:cNvPr id="5" name="Picture 4"/>
          <p:cNvPicPr>
            <a:picLocks noChangeAspect="1"/>
          </p:cNvPicPr>
          <p:nvPr/>
        </p:nvPicPr>
        <p:blipFill>
          <a:blip r:embed="rId4"/>
          <a:stretch>
            <a:fillRect/>
          </a:stretch>
        </p:blipFill>
        <p:spPr>
          <a:xfrm>
            <a:off x="10754923" y="947266"/>
            <a:ext cx="3305175" cy="5105400"/>
          </a:xfrm>
          <a:prstGeom prst="rect">
            <a:avLst/>
          </a:prstGeom>
        </p:spPr>
      </p:pic>
    </p:spTree>
    <p:extLst>
      <p:ext uri="{BB962C8B-B14F-4D97-AF65-F5344CB8AC3E}">
        <p14:creationId xmlns:p14="http://schemas.microsoft.com/office/powerpoint/2010/main" val="29181077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46409"/>
            <a:ext cx="14659446" cy="8244479"/>
          </a:xfrm>
          <a:prstGeom prst="rect">
            <a:avLst/>
          </a:prstGeom>
          <a:solidFill>
            <a:srgbClr val="112836"/>
          </a:solidFill>
          <a:ln/>
        </p:spPr>
      </p:sp>
      <p:sp>
        <p:nvSpPr>
          <p:cNvPr id="4" name="Text 1"/>
          <p:cNvSpPr/>
          <p:nvPr/>
        </p:nvSpPr>
        <p:spPr>
          <a:xfrm>
            <a:off x="607695" y="188809"/>
            <a:ext cx="8467119" cy="695628"/>
          </a:xfrm>
          <a:prstGeom prst="rect">
            <a:avLst/>
          </a:prstGeom>
          <a:noFill/>
          <a:ln/>
        </p:spPr>
        <p:txBody>
          <a:bodyPr wrap="none" rtlCol="0" anchor="t"/>
          <a:lstStyle/>
          <a:p>
            <a:pPr>
              <a:lnSpc>
                <a:spcPts val="5468"/>
              </a:lnSpc>
            </a:pPr>
            <a:r>
              <a:rPr lang="en-US" sz="4374" dirty="0">
                <a:solidFill>
                  <a:srgbClr val="FFFFFF"/>
                </a:solidFill>
                <a:latin typeface="Unbounded" pitchFamily="34" charset="0"/>
                <a:ea typeface="Unbounded" pitchFamily="34" charset="-122"/>
                <a:cs typeface="Unbounded" pitchFamily="34" charset="-120"/>
              </a:rPr>
              <a:t>Program Control Statements</a:t>
            </a:r>
            <a:endParaRPr lang="en-US" sz="4374" dirty="0"/>
          </a:p>
        </p:txBody>
      </p:sp>
      <p:sp>
        <p:nvSpPr>
          <p:cNvPr id="6" name="Text 13"/>
          <p:cNvSpPr/>
          <p:nvPr/>
        </p:nvSpPr>
        <p:spPr>
          <a:xfrm>
            <a:off x="607695" y="866325"/>
            <a:ext cx="14190084" cy="1750978"/>
          </a:xfrm>
          <a:prstGeom prst="rect">
            <a:avLst/>
          </a:prstGeom>
          <a:noFill/>
          <a:ln/>
        </p:spPr>
        <p:txBody>
          <a:bodyPr wrap="square" rtlCol="0" anchor="t"/>
          <a:lstStyle/>
          <a:p>
            <a:pPr>
              <a:lnSpc>
                <a:spcPct val="150000"/>
              </a:lnSpc>
            </a:pPr>
            <a:r>
              <a:rPr lang="en-US" sz="3600" b="1" dirty="0" smtClean="0">
                <a:solidFill>
                  <a:srgbClr val="D0DBF0"/>
                </a:solidFill>
                <a:latin typeface="Cabin"/>
                <a:ea typeface="Cabin"/>
              </a:rPr>
              <a:t>The Switch Statement: Example</a:t>
            </a:r>
            <a:endParaRPr lang="en-US" sz="3600" b="1" dirty="0">
              <a:solidFill>
                <a:srgbClr val="D0DBF0"/>
              </a:solidFill>
              <a:latin typeface="Cabin"/>
              <a:ea typeface="Cabin"/>
            </a:endParaRPr>
          </a:p>
        </p:txBody>
      </p:sp>
      <p:sp>
        <p:nvSpPr>
          <p:cNvPr id="7" name="Text 13"/>
          <p:cNvSpPr/>
          <p:nvPr/>
        </p:nvSpPr>
        <p:spPr>
          <a:xfrm>
            <a:off x="256105" y="1939607"/>
            <a:ext cx="14089144" cy="1750978"/>
          </a:xfrm>
          <a:prstGeom prst="rect">
            <a:avLst/>
          </a:prstGeom>
          <a:noFill/>
          <a:ln/>
        </p:spPr>
        <p:txBody>
          <a:bodyPr wrap="square" rtlCol="0" anchor="t"/>
          <a:lstStyle/>
          <a:p>
            <a:pPr>
              <a:lnSpc>
                <a:spcPct val="150000"/>
              </a:lnSpc>
            </a:pPr>
            <a:r>
              <a:rPr lang="en-US" sz="3200" dirty="0">
                <a:solidFill>
                  <a:srgbClr val="D0DBF0"/>
                </a:solidFill>
                <a:latin typeface="Cabin"/>
              </a:rPr>
              <a:t>Technically break statement is optional. When included within a case, it causes the program flow to exit from the entire switch statement and resume at the next statement outside the switch. However, if break is not present with a case, then all statements following the matching case will be executed until a break or end of switch is encountered.</a:t>
            </a:r>
            <a:endParaRPr lang="en-US" sz="3200" b="1" dirty="0" smtClean="0">
              <a:solidFill>
                <a:srgbClr val="D0DBF0"/>
              </a:solidFill>
              <a:latin typeface="Cabin"/>
              <a:ea typeface="Cabin"/>
            </a:endParaRPr>
          </a:p>
        </p:txBody>
      </p:sp>
    </p:spTree>
    <p:extLst>
      <p:ext uri="{BB962C8B-B14F-4D97-AF65-F5344CB8AC3E}">
        <p14:creationId xmlns:p14="http://schemas.microsoft.com/office/powerpoint/2010/main" val="396663472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46409"/>
            <a:ext cx="14659446" cy="8244479"/>
          </a:xfrm>
          <a:prstGeom prst="rect">
            <a:avLst/>
          </a:prstGeom>
          <a:solidFill>
            <a:srgbClr val="112836"/>
          </a:solidFill>
          <a:ln/>
        </p:spPr>
      </p:sp>
      <p:sp>
        <p:nvSpPr>
          <p:cNvPr id="4" name="Text 1"/>
          <p:cNvSpPr/>
          <p:nvPr/>
        </p:nvSpPr>
        <p:spPr>
          <a:xfrm>
            <a:off x="607695" y="188809"/>
            <a:ext cx="8467119" cy="695628"/>
          </a:xfrm>
          <a:prstGeom prst="rect">
            <a:avLst/>
          </a:prstGeom>
          <a:noFill/>
          <a:ln/>
        </p:spPr>
        <p:txBody>
          <a:bodyPr wrap="none" rtlCol="0" anchor="t"/>
          <a:lstStyle/>
          <a:p>
            <a:pPr>
              <a:lnSpc>
                <a:spcPts val="5468"/>
              </a:lnSpc>
            </a:pPr>
            <a:r>
              <a:rPr lang="en-US" sz="4374" dirty="0">
                <a:solidFill>
                  <a:srgbClr val="FFFFFF"/>
                </a:solidFill>
                <a:latin typeface="Unbounded" pitchFamily="34" charset="0"/>
                <a:ea typeface="Unbounded" pitchFamily="34" charset="-122"/>
                <a:cs typeface="Unbounded" pitchFamily="34" charset="-120"/>
              </a:rPr>
              <a:t>Program Control Statements</a:t>
            </a:r>
            <a:endParaRPr lang="en-US" sz="4374" dirty="0"/>
          </a:p>
        </p:txBody>
      </p:sp>
      <p:sp>
        <p:nvSpPr>
          <p:cNvPr id="6" name="Text 13"/>
          <p:cNvSpPr/>
          <p:nvPr/>
        </p:nvSpPr>
        <p:spPr>
          <a:xfrm>
            <a:off x="607695" y="866325"/>
            <a:ext cx="14190084" cy="1750978"/>
          </a:xfrm>
          <a:prstGeom prst="rect">
            <a:avLst/>
          </a:prstGeom>
          <a:noFill/>
          <a:ln/>
        </p:spPr>
        <p:txBody>
          <a:bodyPr wrap="square" rtlCol="0" anchor="t"/>
          <a:lstStyle/>
          <a:p>
            <a:pPr>
              <a:lnSpc>
                <a:spcPct val="150000"/>
              </a:lnSpc>
            </a:pPr>
            <a:r>
              <a:rPr lang="en-US" sz="3600" b="1" dirty="0" smtClean="0">
                <a:solidFill>
                  <a:srgbClr val="D0DBF0"/>
                </a:solidFill>
                <a:latin typeface="Cabin"/>
                <a:ea typeface="Cabin"/>
              </a:rPr>
              <a:t>The Switch Statement: Example without break</a:t>
            </a:r>
            <a:endParaRPr lang="en-US" sz="3600" b="1" dirty="0">
              <a:solidFill>
                <a:srgbClr val="D0DBF0"/>
              </a:solidFill>
              <a:latin typeface="Cabin"/>
              <a:ea typeface="Cabin"/>
            </a:endParaRPr>
          </a:p>
        </p:txBody>
      </p:sp>
      <p:sp>
        <p:nvSpPr>
          <p:cNvPr id="7" name="Text 13"/>
          <p:cNvSpPr/>
          <p:nvPr/>
        </p:nvSpPr>
        <p:spPr>
          <a:xfrm>
            <a:off x="0" y="1459547"/>
            <a:ext cx="14089144" cy="1750978"/>
          </a:xfrm>
          <a:prstGeom prst="rect">
            <a:avLst/>
          </a:prstGeom>
          <a:noFill/>
          <a:ln/>
        </p:spPr>
        <p:txBody>
          <a:bodyPr wrap="square" rtlCol="0" anchor="t"/>
          <a:lstStyle/>
          <a:p>
            <a:pPr>
              <a:lnSpc>
                <a:spcPct val="150000"/>
              </a:lnSpc>
            </a:pPr>
            <a:r>
              <a:rPr lang="en-IN" sz="3200" dirty="0">
                <a:solidFill>
                  <a:srgbClr val="D0DBF0"/>
                </a:solidFill>
                <a:latin typeface="Cabin"/>
              </a:rPr>
              <a:t>class </a:t>
            </a:r>
            <a:r>
              <a:rPr lang="en-IN" sz="3200" dirty="0" err="1">
                <a:solidFill>
                  <a:srgbClr val="D0DBF0"/>
                </a:solidFill>
                <a:latin typeface="Cabin"/>
              </a:rPr>
              <a:t>NoBreak</a:t>
            </a:r>
            <a:r>
              <a:rPr lang="en-IN" sz="3200" dirty="0">
                <a:solidFill>
                  <a:srgbClr val="D0DBF0"/>
                </a:solidFill>
                <a:latin typeface="Cabin"/>
              </a:rPr>
              <a:t> { </a:t>
            </a:r>
            <a:endParaRPr lang="en-IN" sz="3200" dirty="0" smtClean="0">
              <a:solidFill>
                <a:srgbClr val="D0DBF0"/>
              </a:solidFill>
              <a:latin typeface="Cabin"/>
            </a:endParaRPr>
          </a:p>
          <a:p>
            <a:pPr>
              <a:lnSpc>
                <a:spcPct val="150000"/>
              </a:lnSpc>
            </a:pPr>
            <a:r>
              <a:rPr lang="en-IN" sz="3200" dirty="0">
                <a:solidFill>
                  <a:srgbClr val="D0DBF0"/>
                </a:solidFill>
                <a:latin typeface="Cabin"/>
              </a:rPr>
              <a:t>	</a:t>
            </a:r>
            <a:r>
              <a:rPr lang="en-IN" sz="3200" dirty="0" smtClean="0">
                <a:solidFill>
                  <a:srgbClr val="D0DBF0"/>
                </a:solidFill>
                <a:latin typeface="Cabin"/>
              </a:rPr>
              <a:t>public </a:t>
            </a:r>
            <a:r>
              <a:rPr lang="en-IN" sz="3200" dirty="0">
                <a:solidFill>
                  <a:srgbClr val="D0DBF0"/>
                </a:solidFill>
                <a:latin typeface="Cabin"/>
              </a:rPr>
              <a:t>static void main(String </a:t>
            </a:r>
            <a:r>
              <a:rPr lang="en-IN" sz="3200" dirty="0" err="1">
                <a:solidFill>
                  <a:srgbClr val="D0DBF0"/>
                </a:solidFill>
                <a:latin typeface="Cabin"/>
              </a:rPr>
              <a:t>args</a:t>
            </a:r>
            <a:r>
              <a:rPr lang="en-IN" sz="3200" dirty="0">
                <a:solidFill>
                  <a:srgbClr val="D0DBF0"/>
                </a:solidFill>
                <a:latin typeface="Cabin"/>
              </a:rPr>
              <a:t>[]) { </a:t>
            </a:r>
            <a:endParaRPr lang="en-IN" sz="3200" dirty="0" smtClean="0">
              <a:solidFill>
                <a:srgbClr val="D0DBF0"/>
              </a:solidFill>
              <a:latin typeface="Cabin"/>
            </a:endParaRPr>
          </a:p>
          <a:p>
            <a:pPr>
              <a:lnSpc>
                <a:spcPct val="150000"/>
              </a:lnSpc>
            </a:pPr>
            <a:r>
              <a:rPr lang="en-IN" sz="3200" dirty="0">
                <a:solidFill>
                  <a:srgbClr val="D0DBF0"/>
                </a:solidFill>
                <a:latin typeface="Cabin"/>
              </a:rPr>
              <a:t>	</a:t>
            </a:r>
            <a:r>
              <a:rPr lang="en-IN" sz="3200" dirty="0" smtClean="0">
                <a:solidFill>
                  <a:srgbClr val="D0DBF0"/>
                </a:solidFill>
                <a:latin typeface="Cabin"/>
              </a:rPr>
              <a:t>	for(</a:t>
            </a:r>
            <a:r>
              <a:rPr lang="en-IN" sz="3200" dirty="0" err="1" smtClean="0">
                <a:solidFill>
                  <a:srgbClr val="D0DBF0"/>
                </a:solidFill>
                <a:latin typeface="Cabin"/>
              </a:rPr>
              <a:t>int</a:t>
            </a:r>
            <a:r>
              <a:rPr lang="en-IN" sz="3200" dirty="0" smtClean="0">
                <a:solidFill>
                  <a:srgbClr val="D0DBF0"/>
                </a:solidFill>
                <a:latin typeface="Cabin"/>
              </a:rPr>
              <a:t> </a:t>
            </a:r>
            <a:r>
              <a:rPr lang="en-IN" sz="3200" dirty="0" err="1">
                <a:solidFill>
                  <a:srgbClr val="D0DBF0"/>
                </a:solidFill>
                <a:latin typeface="Cabin"/>
              </a:rPr>
              <a:t>i</a:t>
            </a:r>
            <a:r>
              <a:rPr lang="en-IN" sz="3200" dirty="0">
                <a:solidFill>
                  <a:srgbClr val="D0DBF0"/>
                </a:solidFill>
                <a:latin typeface="Cabin"/>
              </a:rPr>
              <a:t>=0; </a:t>
            </a:r>
            <a:r>
              <a:rPr lang="en-IN" sz="3200" dirty="0" err="1">
                <a:solidFill>
                  <a:srgbClr val="D0DBF0"/>
                </a:solidFill>
                <a:latin typeface="Cabin"/>
              </a:rPr>
              <a:t>i</a:t>
            </a:r>
            <a:r>
              <a:rPr lang="en-IN" sz="3200" dirty="0">
                <a:solidFill>
                  <a:srgbClr val="D0DBF0"/>
                </a:solidFill>
                <a:latin typeface="Cabin"/>
              </a:rPr>
              <a:t>&lt;=5; </a:t>
            </a:r>
            <a:r>
              <a:rPr lang="en-IN" sz="3200" dirty="0" err="1">
                <a:solidFill>
                  <a:srgbClr val="D0DBF0"/>
                </a:solidFill>
                <a:latin typeface="Cabin"/>
              </a:rPr>
              <a:t>i</a:t>
            </a:r>
            <a:r>
              <a:rPr lang="en-IN" sz="3200" dirty="0">
                <a:solidFill>
                  <a:srgbClr val="D0DBF0"/>
                </a:solidFill>
                <a:latin typeface="Cabin"/>
              </a:rPr>
              <a:t>++) { </a:t>
            </a:r>
            <a:endParaRPr lang="en-IN" sz="3200" dirty="0" smtClean="0">
              <a:solidFill>
                <a:srgbClr val="D0DBF0"/>
              </a:solidFill>
              <a:latin typeface="Cabin"/>
            </a:endParaRPr>
          </a:p>
          <a:p>
            <a:pPr>
              <a:lnSpc>
                <a:spcPct val="150000"/>
              </a:lnSpc>
            </a:pPr>
            <a:r>
              <a:rPr lang="en-IN" sz="3200" dirty="0">
                <a:solidFill>
                  <a:srgbClr val="D0DBF0"/>
                </a:solidFill>
                <a:latin typeface="Cabin"/>
              </a:rPr>
              <a:t>	</a:t>
            </a:r>
            <a:r>
              <a:rPr lang="en-IN" sz="3200" dirty="0" smtClean="0">
                <a:solidFill>
                  <a:srgbClr val="D0DBF0"/>
                </a:solidFill>
                <a:latin typeface="Cabin"/>
              </a:rPr>
              <a:t>		switch(</a:t>
            </a:r>
            <a:r>
              <a:rPr lang="en-IN" sz="3200" dirty="0" err="1" smtClean="0">
                <a:solidFill>
                  <a:srgbClr val="D0DBF0"/>
                </a:solidFill>
                <a:latin typeface="Cabin"/>
              </a:rPr>
              <a:t>i</a:t>
            </a:r>
            <a:r>
              <a:rPr lang="en-IN" sz="3200" dirty="0">
                <a:solidFill>
                  <a:srgbClr val="D0DBF0"/>
                </a:solidFill>
                <a:latin typeface="Cabin"/>
              </a:rPr>
              <a:t>) { </a:t>
            </a:r>
            <a:endParaRPr lang="en-IN" sz="3200" dirty="0" smtClean="0">
              <a:solidFill>
                <a:srgbClr val="D0DBF0"/>
              </a:solidFill>
              <a:latin typeface="Cabin"/>
            </a:endParaRPr>
          </a:p>
          <a:p>
            <a:pPr>
              <a:lnSpc>
                <a:spcPct val="150000"/>
              </a:lnSpc>
            </a:pPr>
            <a:r>
              <a:rPr lang="en-IN" sz="3200" dirty="0">
                <a:solidFill>
                  <a:srgbClr val="D0DBF0"/>
                </a:solidFill>
                <a:latin typeface="Cabin"/>
              </a:rPr>
              <a:t>	</a:t>
            </a:r>
            <a:r>
              <a:rPr lang="en-IN" sz="3200" dirty="0" smtClean="0">
                <a:solidFill>
                  <a:srgbClr val="D0DBF0"/>
                </a:solidFill>
                <a:latin typeface="Cabin"/>
              </a:rPr>
              <a:t>		case </a:t>
            </a:r>
            <a:r>
              <a:rPr lang="en-IN" sz="3200" dirty="0">
                <a:solidFill>
                  <a:srgbClr val="D0DBF0"/>
                </a:solidFill>
                <a:latin typeface="Cabin"/>
              </a:rPr>
              <a:t>0 : </a:t>
            </a:r>
            <a:r>
              <a:rPr lang="en-IN" sz="3200" dirty="0" err="1">
                <a:solidFill>
                  <a:srgbClr val="D0DBF0"/>
                </a:solidFill>
                <a:latin typeface="Cabin"/>
              </a:rPr>
              <a:t>System.out.println</a:t>
            </a:r>
            <a:r>
              <a:rPr lang="en-IN" sz="3200" dirty="0">
                <a:solidFill>
                  <a:srgbClr val="D0DBF0"/>
                </a:solidFill>
                <a:latin typeface="Cabin"/>
              </a:rPr>
              <a:t>(“</a:t>
            </a:r>
            <a:r>
              <a:rPr lang="en-IN" sz="3200" dirty="0" err="1">
                <a:solidFill>
                  <a:srgbClr val="D0DBF0"/>
                </a:solidFill>
                <a:latin typeface="Cabin"/>
              </a:rPr>
              <a:t>i</a:t>
            </a:r>
            <a:r>
              <a:rPr lang="en-IN" sz="3200" dirty="0">
                <a:solidFill>
                  <a:srgbClr val="D0DBF0"/>
                </a:solidFill>
                <a:latin typeface="Cabin"/>
              </a:rPr>
              <a:t> is less than 1”); </a:t>
            </a:r>
            <a:endParaRPr lang="en-IN" sz="3200" dirty="0" smtClean="0">
              <a:solidFill>
                <a:srgbClr val="D0DBF0"/>
              </a:solidFill>
              <a:latin typeface="Cabin"/>
            </a:endParaRPr>
          </a:p>
          <a:p>
            <a:pPr>
              <a:lnSpc>
                <a:spcPct val="150000"/>
              </a:lnSpc>
            </a:pPr>
            <a:r>
              <a:rPr lang="en-IN" sz="3200" dirty="0">
                <a:solidFill>
                  <a:srgbClr val="D0DBF0"/>
                </a:solidFill>
                <a:latin typeface="Cabin"/>
              </a:rPr>
              <a:t>	</a:t>
            </a:r>
            <a:r>
              <a:rPr lang="en-IN" sz="3200" dirty="0" smtClean="0">
                <a:solidFill>
                  <a:srgbClr val="D0DBF0"/>
                </a:solidFill>
                <a:latin typeface="Cabin"/>
              </a:rPr>
              <a:t>		case </a:t>
            </a:r>
            <a:r>
              <a:rPr lang="en-IN" sz="3200" dirty="0">
                <a:solidFill>
                  <a:srgbClr val="D0DBF0"/>
                </a:solidFill>
                <a:latin typeface="Cabin"/>
              </a:rPr>
              <a:t>1 : </a:t>
            </a:r>
            <a:r>
              <a:rPr lang="en-IN" sz="3200" dirty="0" err="1">
                <a:solidFill>
                  <a:srgbClr val="D0DBF0"/>
                </a:solidFill>
                <a:latin typeface="Cabin"/>
              </a:rPr>
              <a:t>System.out.println</a:t>
            </a:r>
            <a:r>
              <a:rPr lang="en-IN" sz="3200" dirty="0">
                <a:solidFill>
                  <a:srgbClr val="D0DBF0"/>
                </a:solidFill>
                <a:latin typeface="Cabin"/>
              </a:rPr>
              <a:t>(“</a:t>
            </a:r>
            <a:r>
              <a:rPr lang="en-IN" sz="3200" dirty="0" err="1">
                <a:solidFill>
                  <a:srgbClr val="D0DBF0"/>
                </a:solidFill>
                <a:latin typeface="Cabin"/>
              </a:rPr>
              <a:t>i</a:t>
            </a:r>
            <a:r>
              <a:rPr lang="en-IN" sz="3200" dirty="0">
                <a:solidFill>
                  <a:srgbClr val="D0DBF0"/>
                </a:solidFill>
                <a:latin typeface="Cabin"/>
              </a:rPr>
              <a:t> is less than 2”); </a:t>
            </a:r>
            <a:endParaRPr lang="en-IN" sz="3200" dirty="0" smtClean="0">
              <a:solidFill>
                <a:srgbClr val="D0DBF0"/>
              </a:solidFill>
              <a:latin typeface="Cabin"/>
            </a:endParaRPr>
          </a:p>
          <a:p>
            <a:pPr>
              <a:lnSpc>
                <a:spcPct val="150000"/>
              </a:lnSpc>
            </a:pPr>
            <a:r>
              <a:rPr lang="en-IN" sz="3200" dirty="0">
                <a:solidFill>
                  <a:srgbClr val="D0DBF0"/>
                </a:solidFill>
                <a:latin typeface="Cabin"/>
              </a:rPr>
              <a:t>	</a:t>
            </a:r>
            <a:r>
              <a:rPr lang="en-IN" sz="3200" dirty="0" smtClean="0">
                <a:solidFill>
                  <a:srgbClr val="D0DBF0"/>
                </a:solidFill>
                <a:latin typeface="Cabin"/>
              </a:rPr>
              <a:t>		case </a:t>
            </a:r>
            <a:r>
              <a:rPr lang="en-IN" sz="3200" dirty="0">
                <a:solidFill>
                  <a:srgbClr val="D0DBF0"/>
                </a:solidFill>
                <a:latin typeface="Cabin"/>
              </a:rPr>
              <a:t>4 : </a:t>
            </a:r>
            <a:r>
              <a:rPr lang="en-IN" sz="3200" dirty="0" err="1">
                <a:solidFill>
                  <a:srgbClr val="D0DBF0"/>
                </a:solidFill>
                <a:latin typeface="Cabin"/>
              </a:rPr>
              <a:t>System.out.println</a:t>
            </a:r>
            <a:r>
              <a:rPr lang="en-IN" sz="3200" dirty="0">
                <a:solidFill>
                  <a:srgbClr val="D0DBF0"/>
                </a:solidFill>
                <a:latin typeface="Cabin"/>
              </a:rPr>
              <a:t>(“</a:t>
            </a:r>
            <a:r>
              <a:rPr lang="en-IN" sz="3200" dirty="0" err="1">
                <a:solidFill>
                  <a:srgbClr val="D0DBF0"/>
                </a:solidFill>
                <a:latin typeface="Cabin"/>
              </a:rPr>
              <a:t>i</a:t>
            </a:r>
            <a:r>
              <a:rPr lang="en-IN" sz="3200" dirty="0">
                <a:solidFill>
                  <a:srgbClr val="D0DBF0"/>
                </a:solidFill>
                <a:latin typeface="Cabin"/>
              </a:rPr>
              <a:t> is less than 5</a:t>
            </a:r>
            <a:r>
              <a:rPr lang="en-IN" sz="3200" dirty="0" smtClean="0">
                <a:solidFill>
                  <a:srgbClr val="D0DBF0"/>
                </a:solidFill>
                <a:latin typeface="Cabin"/>
              </a:rPr>
              <a:t>”);} 					</a:t>
            </a:r>
            <a:r>
              <a:rPr lang="en-IN" sz="3200" dirty="0" err="1" smtClean="0">
                <a:solidFill>
                  <a:srgbClr val="D0DBF0"/>
                </a:solidFill>
                <a:latin typeface="Cabin"/>
              </a:rPr>
              <a:t>System.out.println</a:t>
            </a:r>
            <a:r>
              <a:rPr lang="en-IN" sz="3200" dirty="0">
                <a:solidFill>
                  <a:srgbClr val="D0DBF0"/>
                </a:solidFill>
                <a:latin typeface="Cabin"/>
              </a:rPr>
              <a:t>(); } } } </a:t>
            </a:r>
            <a:endParaRPr lang="en-US" sz="3200" b="1" dirty="0" smtClean="0">
              <a:solidFill>
                <a:srgbClr val="D0DBF0"/>
              </a:solidFill>
              <a:latin typeface="Cabin"/>
              <a:ea typeface="Cabin"/>
            </a:endParaRPr>
          </a:p>
        </p:txBody>
      </p:sp>
      <p:pic>
        <p:nvPicPr>
          <p:cNvPr id="5" name="Picture 4"/>
          <p:cNvPicPr>
            <a:picLocks noChangeAspect="1"/>
          </p:cNvPicPr>
          <p:nvPr/>
        </p:nvPicPr>
        <p:blipFill>
          <a:blip r:embed="rId4"/>
          <a:stretch>
            <a:fillRect/>
          </a:stretch>
        </p:blipFill>
        <p:spPr>
          <a:xfrm>
            <a:off x="11064240" y="-110854"/>
            <a:ext cx="3566160" cy="8434970"/>
          </a:xfrm>
          <a:prstGeom prst="rect">
            <a:avLst/>
          </a:prstGeom>
        </p:spPr>
      </p:pic>
    </p:spTree>
    <p:extLst>
      <p:ext uri="{BB962C8B-B14F-4D97-AF65-F5344CB8AC3E}">
        <p14:creationId xmlns:p14="http://schemas.microsoft.com/office/powerpoint/2010/main" val="108679547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46409"/>
            <a:ext cx="14659446" cy="8244479"/>
          </a:xfrm>
          <a:prstGeom prst="rect">
            <a:avLst/>
          </a:prstGeom>
          <a:solidFill>
            <a:srgbClr val="112836"/>
          </a:solidFill>
          <a:ln/>
        </p:spPr>
      </p:sp>
      <p:sp>
        <p:nvSpPr>
          <p:cNvPr id="4" name="Text 1"/>
          <p:cNvSpPr/>
          <p:nvPr/>
        </p:nvSpPr>
        <p:spPr>
          <a:xfrm>
            <a:off x="607695" y="188809"/>
            <a:ext cx="8467119" cy="695628"/>
          </a:xfrm>
          <a:prstGeom prst="rect">
            <a:avLst/>
          </a:prstGeom>
          <a:noFill/>
          <a:ln/>
        </p:spPr>
        <p:txBody>
          <a:bodyPr wrap="none" rtlCol="0" anchor="t"/>
          <a:lstStyle/>
          <a:p>
            <a:pPr>
              <a:lnSpc>
                <a:spcPts val="5468"/>
              </a:lnSpc>
            </a:pPr>
            <a:r>
              <a:rPr lang="en-US" sz="4374" dirty="0">
                <a:solidFill>
                  <a:srgbClr val="FFFFFF"/>
                </a:solidFill>
                <a:latin typeface="Unbounded" pitchFamily="34" charset="0"/>
                <a:ea typeface="Unbounded" pitchFamily="34" charset="-122"/>
                <a:cs typeface="Unbounded" pitchFamily="34" charset="-120"/>
              </a:rPr>
              <a:t>Program Control Statements</a:t>
            </a:r>
            <a:endParaRPr lang="en-US" sz="4374" dirty="0"/>
          </a:p>
        </p:txBody>
      </p:sp>
      <p:sp>
        <p:nvSpPr>
          <p:cNvPr id="6" name="Text 13"/>
          <p:cNvSpPr/>
          <p:nvPr/>
        </p:nvSpPr>
        <p:spPr>
          <a:xfrm>
            <a:off x="607695" y="866325"/>
            <a:ext cx="14190084" cy="1750978"/>
          </a:xfrm>
          <a:prstGeom prst="rect">
            <a:avLst/>
          </a:prstGeom>
          <a:noFill/>
          <a:ln/>
        </p:spPr>
        <p:txBody>
          <a:bodyPr wrap="square" rtlCol="0" anchor="t"/>
          <a:lstStyle/>
          <a:p>
            <a:pPr>
              <a:lnSpc>
                <a:spcPct val="150000"/>
              </a:lnSpc>
            </a:pPr>
            <a:r>
              <a:rPr lang="en-US" sz="3600" b="1" dirty="0" smtClean="0">
                <a:solidFill>
                  <a:srgbClr val="D0DBF0"/>
                </a:solidFill>
                <a:latin typeface="Cabin"/>
                <a:ea typeface="Cabin"/>
              </a:rPr>
              <a:t>The Switch Statement: Example without break</a:t>
            </a:r>
            <a:endParaRPr lang="en-US" sz="3600" b="1" dirty="0">
              <a:solidFill>
                <a:srgbClr val="D0DBF0"/>
              </a:solidFill>
              <a:latin typeface="Cabin"/>
              <a:ea typeface="Cabin"/>
            </a:endParaRPr>
          </a:p>
        </p:txBody>
      </p:sp>
      <p:sp>
        <p:nvSpPr>
          <p:cNvPr id="7" name="Text 13"/>
          <p:cNvSpPr/>
          <p:nvPr/>
        </p:nvSpPr>
        <p:spPr>
          <a:xfrm>
            <a:off x="388620" y="2031047"/>
            <a:ext cx="14089144" cy="1750978"/>
          </a:xfrm>
          <a:prstGeom prst="rect">
            <a:avLst/>
          </a:prstGeom>
          <a:noFill/>
          <a:ln/>
        </p:spPr>
        <p:txBody>
          <a:bodyPr wrap="square" rtlCol="0" anchor="t"/>
          <a:lstStyle/>
          <a:p>
            <a:pPr>
              <a:lnSpc>
                <a:spcPct val="150000"/>
              </a:lnSpc>
            </a:pPr>
            <a:r>
              <a:rPr lang="en-US" sz="3200" dirty="0">
                <a:solidFill>
                  <a:srgbClr val="D0DBF0"/>
                </a:solidFill>
                <a:latin typeface="Cabin"/>
              </a:rPr>
              <a:t>We can have empty cases as shown in the example below </a:t>
            </a:r>
            <a:endParaRPr lang="en-US" sz="3200" dirty="0" smtClean="0">
              <a:solidFill>
                <a:srgbClr val="D0DBF0"/>
              </a:solidFill>
              <a:latin typeface="Cabin"/>
            </a:endParaRPr>
          </a:p>
          <a:p>
            <a:pPr>
              <a:lnSpc>
                <a:spcPct val="150000"/>
              </a:lnSpc>
            </a:pPr>
            <a:r>
              <a:rPr lang="en-US" sz="3200" dirty="0">
                <a:solidFill>
                  <a:srgbClr val="D0DBF0"/>
                </a:solidFill>
                <a:latin typeface="Cabin"/>
              </a:rPr>
              <a:t>	</a:t>
            </a:r>
            <a:r>
              <a:rPr lang="en-US" sz="3200" dirty="0" smtClean="0">
                <a:solidFill>
                  <a:srgbClr val="D0DBF0"/>
                </a:solidFill>
                <a:latin typeface="Cabin"/>
              </a:rPr>
              <a:t>switch(</a:t>
            </a:r>
            <a:r>
              <a:rPr lang="en-US" sz="3200" dirty="0" err="1" smtClean="0">
                <a:solidFill>
                  <a:srgbClr val="D0DBF0"/>
                </a:solidFill>
                <a:latin typeface="Cabin"/>
              </a:rPr>
              <a:t>i</a:t>
            </a:r>
            <a:r>
              <a:rPr lang="en-US" sz="3200" dirty="0">
                <a:solidFill>
                  <a:srgbClr val="D0DBF0"/>
                </a:solidFill>
                <a:latin typeface="Cabin"/>
              </a:rPr>
              <a:t>) { </a:t>
            </a:r>
            <a:endParaRPr lang="en-US" sz="3200" dirty="0" smtClean="0">
              <a:solidFill>
                <a:srgbClr val="D0DBF0"/>
              </a:solidFill>
              <a:latin typeface="Cabin"/>
            </a:endParaRPr>
          </a:p>
          <a:p>
            <a:pPr>
              <a:lnSpc>
                <a:spcPct val="150000"/>
              </a:lnSpc>
            </a:pPr>
            <a:r>
              <a:rPr lang="en-US" sz="3200" dirty="0">
                <a:solidFill>
                  <a:srgbClr val="D0DBF0"/>
                </a:solidFill>
                <a:latin typeface="Cabin"/>
              </a:rPr>
              <a:t>	</a:t>
            </a:r>
            <a:r>
              <a:rPr lang="en-US" sz="3200" dirty="0" smtClean="0">
                <a:solidFill>
                  <a:srgbClr val="D0DBF0"/>
                </a:solidFill>
                <a:latin typeface="Cabin"/>
              </a:rPr>
              <a:t>	case </a:t>
            </a:r>
            <a:r>
              <a:rPr lang="en-US" sz="3200" dirty="0">
                <a:solidFill>
                  <a:srgbClr val="D0DBF0"/>
                </a:solidFill>
                <a:latin typeface="Cabin"/>
              </a:rPr>
              <a:t>0 : </a:t>
            </a:r>
            <a:endParaRPr lang="en-US" sz="3200" dirty="0" smtClean="0">
              <a:solidFill>
                <a:srgbClr val="D0DBF0"/>
              </a:solidFill>
              <a:latin typeface="Cabin"/>
            </a:endParaRPr>
          </a:p>
          <a:p>
            <a:pPr>
              <a:lnSpc>
                <a:spcPct val="150000"/>
              </a:lnSpc>
            </a:pPr>
            <a:r>
              <a:rPr lang="en-US" sz="3200" dirty="0">
                <a:solidFill>
                  <a:srgbClr val="D0DBF0"/>
                </a:solidFill>
                <a:latin typeface="Cabin"/>
              </a:rPr>
              <a:t>	</a:t>
            </a:r>
            <a:r>
              <a:rPr lang="en-US" sz="3200" dirty="0" smtClean="0">
                <a:solidFill>
                  <a:srgbClr val="D0DBF0"/>
                </a:solidFill>
                <a:latin typeface="Cabin"/>
              </a:rPr>
              <a:t>	case </a:t>
            </a:r>
            <a:r>
              <a:rPr lang="en-US" sz="3200" dirty="0">
                <a:solidFill>
                  <a:srgbClr val="D0DBF0"/>
                </a:solidFill>
                <a:latin typeface="Cabin"/>
              </a:rPr>
              <a:t>1 : </a:t>
            </a:r>
            <a:endParaRPr lang="en-US" sz="3200" dirty="0" smtClean="0">
              <a:solidFill>
                <a:srgbClr val="D0DBF0"/>
              </a:solidFill>
              <a:latin typeface="Cabin"/>
            </a:endParaRPr>
          </a:p>
          <a:p>
            <a:pPr>
              <a:lnSpc>
                <a:spcPct val="150000"/>
              </a:lnSpc>
            </a:pPr>
            <a:r>
              <a:rPr lang="en-US" sz="3200" dirty="0">
                <a:solidFill>
                  <a:srgbClr val="D0DBF0"/>
                </a:solidFill>
                <a:latin typeface="Cabin"/>
              </a:rPr>
              <a:t>	</a:t>
            </a:r>
            <a:r>
              <a:rPr lang="en-US" sz="3200" dirty="0" smtClean="0">
                <a:solidFill>
                  <a:srgbClr val="D0DBF0"/>
                </a:solidFill>
                <a:latin typeface="Cabin"/>
              </a:rPr>
              <a:t>	case </a:t>
            </a:r>
            <a:r>
              <a:rPr lang="en-US" sz="3200" dirty="0">
                <a:solidFill>
                  <a:srgbClr val="D0DBF0"/>
                </a:solidFill>
                <a:latin typeface="Cabin"/>
              </a:rPr>
              <a:t>2 : </a:t>
            </a:r>
            <a:r>
              <a:rPr lang="en-US" sz="3200" dirty="0" err="1">
                <a:solidFill>
                  <a:srgbClr val="D0DBF0"/>
                </a:solidFill>
                <a:latin typeface="Cabin"/>
              </a:rPr>
              <a:t>System.out.println</a:t>
            </a:r>
            <a:r>
              <a:rPr lang="en-US" sz="3200" dirty="0">
                <a:solidFill>
                  <a:srgbClr val="D0DBF0"/>
                </a:solidFill>
                <a:latin typeface="Cabin"/>
              </a:rPr>
              <a:t>(“</a:t>
            </a:r>
            <a:r>
              <a:rPr lang="en-US" sz="3200" dirty="0" err="1">
                <a:solidFill>
                  <a:srgbClr val="D0DBF0"/>
                </a:solidFill>
                <a:latin typeface="Cabin"/>
              </a:rPr>
              <a:t>i</a:t>
            </a:r>
            <a:r>
              <a:rPr lang="en-US" sz="3200" dirty="0">
                <a:solidFill>
                  <a:srgbClr val="D0DBF0"/>
                </a:solidFill>
                <a:latin typeface="Cabin"/>
              </a:rPr>
              <a:t> is 0 1 or 2”); </a:t>
            </a:r>
            <a:endParaRPr lang="en-US" sz="3200" dirty="0" smtClean="0">
              <a:solidFill>
                <a:srgbClr val="D0DBF0"/>
              </a:solidFill>
              <a:latin typeface="Cabin"/>
            </a:endParaRPr>
          </a:p>
          <a:p>
            <a:pPr>
              <a:lnSpc>
                <a:spcPct val="150000"/>
              </a:lnSpc>
            </a:pPr>
            <a:r>
              <a:rPr lang="en-US" sz="3200" dirty="0">
                <a:solidFill>
                  <a:srgbClr val="D0DBF0"/>
                </a:solidFill>
                <a:latin typeface="Cabin"/>
              </a:rPr>
              <a:t>	</a:t>
            </a:r>
            <a:r>
              <a:rPr lang="en-US" sz="3200" dirty="0" smtClean="0">
                <a:solidFill>
                  <a:srgbClr val="D0DBF0"/>
                </a:solidFill>
                <a:latin typeface="Cabin"/>
              </a:rPr>
              <a:t>		      break</a:t>
            </a:r>
            <a:r>
              <a:rPr lang="en-US" sz="3200" dirty="0">
                <a:solidFill>
                  <a:srgbClr val="D0DBF0"/>
                </a:solidFill>
                <a:latin typeface="Cabin"/>
              </a:rPr>
              <a:t>; </a:t>
            </a:r>
            <a:endParaRPr lang="en-US" sz="3200" dirty="0" smtClean="0">
              <a:solidFill>
                <a:srgbClr val="D0DBF0"/>
              </a:solidFill>
              <a:latin typeface="Cabin"/>
            </a:endParaRPr>
          </a:p>
          <a:p>
            <a:pPr>
              <a:lnSpc>
                <a:spcPct val="150000"/>
              </a:lnSpc>
            </a:pPr>
            <a:r>
              <a:rPr lang="en-US" sz="3200" dirty="0">
                <a:solidFill>
                  <a:srgbClr val="D0DBF0"/>
                </a:solidFill>
                <a:latin typeface="Cabin"/>
              </a:rPr>
              <a:t>	</a:t>
            </a:r>
            <a:r>
              <a:rPr lang="en-US" sz="3200" dirty="0" smtClean="0">
                <a:solidFill>
                  <a:srgbClr val="D0DBF0"/>
                </a:solidFill>
                <a:latin typeface="Cabin"/>
              </a:rPr>
              <a:t>	case </a:t>
            </a:r>
            <a:r>
              <a:rPr lang="en-US" sz="3200" dirty="0">
                <a:solidFill>
                  <a:srgbClr val="D0DBF0"/>
                </a:solidFill>
                <a:latin typeface="Cabin"/>
              </a:rPr>
              <a:t>3 : </a:t>
            </a:r>
            <a:r>
              <a:rPr lang="en-US" sz="3200" dirty="0" err="1">
                <a:solidFill>
                  <a:srgbClr val="D0DBF0"/>
                </a:solidFill>
                <a:latin typeface="Cabin"/>
              </a:rPr>
              <a:t>System.out.println</a:t>
            </a:r>
            <a:r>
              <a:rPr lang="en-US" sz="3200" dirty="0">
                <a:solidFill>
                  <a:srgbClr val="D0DBF0"/>
                </a:solidFill>
                <a:latin typeface="Cabin"/>
              </a:rPr>
              <a:t>(“</a:t>
            </a:r>
            <a:r>
              <a:rPr lang="en-US" sz="3200" dirty="0" err="1">
                <a:solidFill>
                  <a:srgbClr val="D0DBF0"/>
                </a:solidFill>
                <a:latin typeface="Cabin"/>
              </a:rPr>
              <a:t>i</a:t>
            </a:r>
            <a:r>
              <a:rPr lang="en-US" sz="3200" dirty="0">
                <a:solidFill>
                  <a:srgbClr val="D0DBF0"/>
                </a:solidFill>
                <a:latin typeface="Cabin"/>
              </a:rPr>
              <a:t> is 3</a:t>
            </a:r>
            <a:r>
              <a:rPr lang="en-US" sz="3200" dirty="0" smtClean="0">
                <a:solidFill>
                  <a:srgbClr val="D0DBF0"/>
                </a:solidFill>
                <a:latin typeface="Cabin"/>
              </a:rPr>
              <a:t>”);</a:t>
            </a:r>
          </a:p>
          <a:p>
            <a:pPr>
              <a:lnSpc>
                <a:spcPct val="150000"/>
              </a:lnSpc>
            </a:pPr>
            <a:r>
              <a:rPr lang="en-US" sz="3200">
                <a:solidFill>
                  <a:srgbClr val="D0DBF0"/>
                </a:solidFill>
                <a:latin typeface="Cabin"/>
              </a:rPr>
              <a:t>	</a:t>
            </a:r>
            <a:r>
              <a:rPr lang="en-US" sz="3200" smtClean="0">
                <a:solidFill>
                  <a:srgbClr val="D0DBF0"/>
                </a:solidFill>
                <a:latin typeface="Cabin"/>
              </a:rPr>
              <a:t>} </a:t>
            </a:r>
            <a:endParaRPr lang="en-US" sz="3200" b="1" dirty="0" smtClean="0">
              <a:solidFill>
                <a:srgbClr val="D0DBF0"/>
              </a:solidFill>
              <a:latin typeface="Cabin"/>
              <a:ea typeface="Cabin"/>
            </a:endParaRPr>
          </a:p>
        </p:txBody>
      </p:sp>
    </p:spTree>
    <p:extLst>
      <p:ext uri="{BB962C8B-B14F-4D97-AF65-F5344CB8AC3E}">
        <p14:creationId xmlns:p14="http://schemas.microsoft.com/office/powerpoint/2010/main" val="115697110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46409"/>
            <a:ext cx="14659446" cy="8244479"/>
          </a:xfrm>
          <a:prstGeom prst="rect">
            <a:avLst/>
          </a:prstGeom>
          <a:solidFill>
            <a:srgbClr val="112836"/>
          </a:solidFill>
          <a:ln/>
        </p:spPr>
      </p:sp>
      <p:sp>
        <p:nvSpPr>
          <p:cNvPr id="6" name="Text 13"/>
          <p:cNvSpPr/>
          <p:nvPr/>
        </p:nvSpPr>
        <p:spPr>
          <a:xfrm>
            <a:off x="607695" y="131866"/>
            <a:ext cx="14190084" cy="1750978"/>
          </a:xfrm>
          <a:prstGeom prst="rect">
            <a:avLst/>
          </a:prstGeom>
          <a:noFill/>
          <a:ln/>
        </p:spPr>
        <p:txBody>
          <a:bodyPr wrap="square" rtlCol="0" anchor="t"/>
          <a:lstStyle/>
          <a:p>
            <a:pPr>
              <a:lnSpc>
                <a:spcPct val="150000"/>
              </a:lnSpc>
            </a:pPr>
            <a:r>
              <a:rPr lang="en-US" sz="4000" b="1" dirty="0" smtClean="0">
                <a:solidFill>
                  <a:srgbClr val="D0DBF0"/>
                </a:solidFill>
                <a:latin typeface="Cabin"/>
                <a:ea typeface="Cabin"/>
              </a:rPr>
              <a:t>For Loop</a:t>
            </a:r>
            <a:endParaRPr lang="en-US" sz="4000" b="1" dirty="0">
              <a:solidFill>
                <a:srgbClr val="D0DBF0"/>
              </a:solidFill>
              <a:latin typeface="Cabin"/>
              <a:ea typeface="Cabin"/>
            </a:endParaRPr>
          </a:p>
        </p:txBody>
      </p:sp>
      <p:sp>
        <p:nvSpPr>
          <p:cNvPr id="7" name="Text 13"/>
          <p:cNvSpPr/>
          <p:nvPr/>
        </p:nvSpPr>
        <p:spPr>
          <a:xfrm>
            <a:off x="708635" y="1684205"/>
            <a:ext cx="14089144" cy="1750978"/>
          </a:xfrm>
          <a:prstGeom prst="rect">
            <a:avLst/>
          </a:prstGeom>
          <a:noFill/>
          <a:ln/>
        </p:spPr>
        <p:txBody>
          <a:bodyPr wrap="square" rtlCol="0" anchor="t"/>
          <a:lstStyle/>
          <a:p>
            <a:pPr>
              <a:lnSpc>
                <a:spcPct val="150000"/>
              </a:lnSpc>
            </a:pPr>
            <a:r>
              <a:rPr lang="en-US" sz="3200" dirty="0">
                <a:solidFill>
                  <a:srgbClr val="BDCDE9"/>
                </a:solidFill>
                <a:latin typeface="Cabin"/>
                <a:ea typeface="Cabin"/>
              </a:rPr>
              <a:t>The general form of for loop for repeating a single statement is </a:t>
            </a:r>
            <a:r>
              <a:rPr lang="en-US" sz="3200" dirty="0" smtClean="0">
                <a:solidFill>
                  <a:srgbClr val="BDCDE9"/>
                </a:solidFill>
                <a:latin typeface="Cabin"/>
                <a:ea typeface="Cabin"/>
              </a:rPr>
              <a:t>	</a:t>
            </a:r>
            <a:r>
              <a:rPr lang="en-US" sz="3200" b="1" dirty="0" smtClean="0">
                <a:solidFill>
                  <a:srgbClr val="BDCDE9"/>
                </a:solidFill>
                <a:latin typeface="Cabin"/>
                <a:ea typeface="Cabin"/>
              </a:rPr>
              <a:t>for(initialization; condition; iteration</a:t>
            </a:r>
            <a:r>
              <a:rPr lang="en-US" sz="3200" b="1" dirty="0">
                <a:solidFill>
                  <a:srgbClr val="BDCDE9"/>
                </a:solidFill>
                <a:latin typeface="Cabin"/>
                <a:ea typeface="Cabin"/>
              </a:rPr>
              <a:t>) </a:t>
            </a:r>
            <a:endParaRPr lang="en-US" sz="3200" b="1" dirty="0" smtClean="0">
              <a:solidFill>
                <a:srgbClr val="BDCDE9"/>
              </a:solidFill>
              <a:latin typeface="Cabin"/>
              <a:ea typeface="Cabin"/>
            </a:endParaRPr>
          </a:p>
          <a:p>
            <a:pPr>
              <a:lnSpc>
                <a:spcPct val="150000"/>
              </a:lnSpc>
            </a:pPr>
            <a:r>
              <a:rPr lang="en-US" sz="3200" b="1" dirty="0">
                <a:solidFill>
                  <a:srgbClr val="BDCDE9"/>
                </a:solidFill>
                <a:latin typeface="Cabin"/>
                <a:ea typeface="Cabin"/>
              </a:rPr>
              <a:t>	</a:t>
            </a:r>
            <a:r>
              <a:rPr lang="en-US" sz="3200" b="1" dirty="0" smtClean="0">
                <a:solidFill>
                  <a:srgbClr val="BDCDE9"/>
                </a:solidFill>
                <a:latin typeface="Cabin"/>
                <a:ea typeface="Cabin"/>
              </a:rPr>
              <a:t>	statement;</a:t>
            </a:r>
          </a:p>
          <a:p>
            <a:pPr>
              <a:lnSpc>
                <a:spcPct val="150000"/>
              </a:lnSpc>
            </a:pPr>
            <a:endParaRPr lang="en-US" sz="3200" b="1" dirty="0" smtClean="0">
              <a:solidFill>
                <a:srgbClr val="BDCDE9"/>
              </a:solidFill>
              <a:latin typeface="Cabin"/>
              <a:ea typeface="Cabin"/>
            </a:endParaRPr>
          </a:p>
        </p:txBody>
      </p:sp>
    </p:spTree>
    <p:extLst>
      <p:ext uri="{BB962C8B-B14F-4D97-AF65-F5344CB8AC3E}">
        <p14:creationId xmlns:p14="http://schemas.microsoft.com/office/powerpoint/2010/main" val="188995143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46409"/>
            <a:ext cx="14659446" cy="8244479"/>
          </a:xfrm>
          <a:prstGeom prst="rect">
            <a:avLst/>
          </a:prstGeom>
          <a:solidFill>
            <a:srgbClr val="112836"/>
          </a:solidFill>
          <a:ln/>
        </p:spPr>
      </p:sp>
      <p:sp>
        <p:nvSpPr>
          <p:cNvPr id="6" name="Text 13"/>
          <p:cNvSpPr/>
          <p:nvPr/>
        </p:nvSpPr>
        <p:spPr>
          <a:xfrm>
            <a:off x="607695" y="131866"/>
            <a:ext cx="14190084" cy="1750978"/>
          </a:xfrm>
          <a:prstGeom prst="rect">
            <a:avLst/>
          </a:prstGeom>
          <a:noFill/>
          <a:ln/>
        </p:spPr>
        <p:txBody>
          <a:bodyPr wrap="square" rtlCol="0" anchor="t"/>
          <a:lstStyle/>
          <a:p>
            <a:pPr>
              <a:lnSpc>
                <a:spcPct val="150000"/>
              </a:lnSpc>
            </a:pPr>
            <a:r>
              <a:rPr lang="en-US" sz="4000" b="1" dirty="0" smtClean="0">
                <a:solidFill>
                  <a:srgbClr val="D0DBF0"/>
                </a:solidFill>
                <a:latin typeface="Cabin"/>
                <a:ea typeface="Cabin"/>
              </a:rPr>
              <a:t>For Loop</a:t>
            </a:r>
            <a:endParaRPr lang="en-US" sz="4000" b="1" dirty="0">
              <a:solidFill>
                <a:srgbClr val="D0DBF0"/>
              </a:solidFill>
              <a:latin typeface="Cabin"/>
              <a:ea typeface="Cabin"/>
            </a:endParaRPr>
          </a:p>
        </p:txBody>
      </p:sp>
      <p:sp>
        <p:nvSpPr>
          <p:cNvPr id="7" name="Text 13"/>
          <p:cNvSpPr/>
          <p:nvPr/>
        </p:nvSpPr>
        <p:spPr>
          <a:xfrm>
            <a:off x="388620" y="1274302"/>
            <a:ext cx="13674221" cy="1750978"/>
          </a:xfrm>
          <a:prstGeom prst="rect">
            <a:avLst/>
          </a:prstGeom>
          <a:noFill/>
          <a:ln/>
        </p:spPr>
        <p:txBody>
          <a:bodyPr wrap="square" rtlCol="0" anchor="t"/>
          <a:lstStyle/>
          <a:p>
            <a:pPr>
              <a:lnSpc>
                <a:spcPct val="150000"/>
              </a:lnSpc>
            </a:pPr>
            <a:r>
              <a:rPr lang="en-US" sz="3200" dirty="0">
                <a:solidFill>
                  <a:srgbClr val="BDCDE9"/>
                </a:solidFill>
                <a:latin typeface="Cabin"/>
              </a:rPr>
              <a:t>The initialization is usually an assignment statement that sets the initial value of the loop control variable. The condition is a Boolean expression that determines whether or not the loop will repeat. The iteration expression defines the amount by which loop control variable will change each time the loop is repeated. These three sections must be separated by semicolons. The for loop will continue to execute as long as the condition evaluates to true. Once the condition becomes false, loop will be terminated and control will be transferred to the statement following for.</a:t>
            </a:r>
            <a:endParaRPr lang="en-US" sz="3200" b="1" dirty="0" smtClean="0">
              <a:solidFill>
                <a:srgbClr val="BDCDE9"/>
              </a:solidFill>
              <a:latin typeface="Cabin"/>
              <a:ea typeface="Cabin"/>
            </a:endParaRPr>
          </a:p>
        </p:txBody>
      </p:sp>
    </p:spTree>
    <p:extLst>
      <p:ext uri="{BB962C8B-B14F-4D97-AF65-F5344CB8AC3E}">
        <p14:creationId xmlns:p14="http://schemas.microsoft.com/office/powerpoint/2010/main" val="41111580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16338"/>
            <a:ext cx="14659446" cy="8244479"/>
          </a:xfrm>
          <a:prstGeom prst="rect">
            <a:avLst/>
          </a:prstGeom>
          <a:solidFill>
            <a:srgbClr val="112836"/>
          </a:solidFill>
          <a:ln/>
        </p:spPr>
      </p:sp>
      <p:sp>
        <p:nvSpPr>
          <p:cNvPr id="6" name="Text 13"/>
          <p:cNvSpPr/>
          <p:nvPr/>
        </p:nvSpPr>
        <p:spPr>
          <a:xfrm>
            <a:off x="607695" y="131866"/>
            <a:ext cx="14190084" cy="1750978"/>
          </a:xfrm>
          <a:prstGeom prst="rect">
            <a:avLst/>
          </a:prstGeom>
          <a:noFill/>
          <a:ln/>
        </p:spPr>
        <p:txBody>
          <a:bodyPr wrap="square" rtlCol="0" anchor="t"/>
          <a:lstStyle/>
          <a:p>
            <a:pPr>
              <a:lnSpc>
                <a:spcPct val="150000"/>
              </a:lnSpc>
            </a:pPr>
            <a:r>
              <a:rPr lang="en-US" sz="4000" b="1" dirty="0" smtClean="0">
                <a:solidFill>
                  <a:srgbClr val="D0DBF0"/>
                </a:solidFill>
                <a:latin typeface="Cabin"/>
                <a:ea typeface="Cabin"/>
              </a:rPr>
              <a:t>For Loop</a:t>
            </a:r>
            <a:endParaRPr lang="en-US" sz="4000" b="1" dirty="0">
              <a:solidFill>
                <a:srgbClr val="D0DBF0"/>
              </a:solidFill>
              <a:latin typeface="Cabin"/>
              <a:ea typeface="Cabin"/>
            </a:endParaRPr>
          </a:p>
        </p:txBody>
      </p:sp>
      <p:sp>
        <p:nvSpPr>
          <p:cNvPr id="7" name="Text 13"/>
          <p:cNvSpPr/>
          <p:nvPr/>
        </p:nvSpPr>
        <p:spPr>
          <a:xfrm>
            <a:off x="388620" y="1274301"/>
            <a:ext cx="13674221" cy="2835243"/>
          </a:xfrm>
          <a:prstGeom prst="rect">
            <a:avLst/>
          </a:prstGeom>
          <a:noFill/>
          <a:ln/>
        </p:spPr>
        <p:txBody>
          <a:bodyPr wrap="square" rtlCol="0" anchor="t"/>
          <a:lstStyle/>
          <a:p>
            <a:pPr>
              <a:lnSpc>
                <a:spcPct val="150000"/>
              </a:lnSpc>
            </a:pPr>
            <a:r>
              <a:rPr lang="en-US" sz="3200" dirty="0">
                <a:solidFill>
                  <a:srgbClr val="BDCDE9"/>
                </a:solidFill>
                <a:latin typeface="Cabin"/>
                <a:ea typeface="Cabin"/>
              </a:rPr>
              <a:t>Example: //Demonstration of for loop </a:t>
            </a:r>
            <a:endParaRPr lang="en-US" sz="3200" dirty="0" smtClean="0">
              <a:solidFill>
                <a:srgbClr val="BDCDE9"/>
              </a:solidFill>
              <a:latin typeface="Cabin"/>
              <a:ea typeface="Cabin"/>
            </a:endParaRPr>
          </a:p>
          <a:p>
            <a:pPr>
              <a:lnSpc>
                <a:spcPct val="150000"/>
              </a:lnSpc>
            </a:pPr>
            <a:r>
              <a:rPr lang="en-US" sz="3200" dirty="0" smtClean="0">
                <a:solidFill>
                  <a:srgbClr val="BDCDE9"/>
                </a:solidFill>
                <a:latin typeface="Cabin"/>
                <a:ea typeface="Cabin"/>
              </a:rPr>
              <a:t>class </a:t>
            </a:r>
            <a:r>
              <a:rPr lang="en-US" sz="3200" dirty="0" err="1" smtClean="0">
                <a:solidFill>
                  <a:srgbClr val="BDCDE9"/>
                </a:solidFill>
                <a:latin typeface="Cabin"/>
                <a:ea typeface="Cabin"/>
              </a:rPr>
              <a:t>ForDemo</a:t>
            </a:r>
            <a:r>
              <a:rPr lang="en-US" sz="3200" dirty="0" smtClean="0">
                <a:solidFill>
                  <a:srgbClr val="BDCDE9"/>
                </a:solidFill>
                <a:latin typeface="Cabin"/>
                <a:ea typeface="Cabin"/>
              </a:rPr>
              <a:t> { </a:t>
            </a:r>
          </a:p>
          <a:p>
            <a:pPr>
              <a:lnSpc>
                <a:spcPct val="150000"/>
              </a:lnSpc>
            </a:pPr>
            <a:r>
              <a:rPr lang="en-US" sz="3200" dirty="0">
                <a:solidFill>
                  <a:srgbClr val="BDCDE9"/>
                </a:solidFill>
                <a:latin typeface="Cabin"/>
                <a:ea typeface="Cabin"/>
              </a:rPr>
              <a:t>	</a:t>
            </a:r>
            <a:r>
              <a:rPr lang="en-US" sz="3200" dirty="0" smtClean="0">
                <a:solidFill>
                  <a:srgbClr val="BDCDE9"/>
                </a:solidFill>
                <a:latin typeface="Cabin"/>
                <a:ea typeface="Cabin"/>
              </a:rPr>
              <a:t>public </a:t>
            </a:r>
            <a:r>
              <a:rPr lang="en-US" sz="3200" dirty="0">
                <a:solidFill>
                  <a:srgbClr val="BDCDE9"/>
                </a:solidFill>
                <a:latin typeface="Cabin"/>
                <a:ea typeface="Cabin"/>
              </a:rPr>
              <a:t>static void main(String </a:t>
            </a:r>
            <a:r>
              <a:rPr lang="en-US" sz="3200" dirty="0" err="1">
                <a:solidFill>
                  <a:srgbClr val="BDCDE9"/>
                </a:solidFill>
                <a:latin typeface="Cabin"/>
                <a:ea typeface="Cabin"/>
              </a:rPr>
              <a:t>args</a:t>
            </a:r>
            <a:r>
              <a:rPr lang="en-US" sz="3200" dirty="0">
                <a:solidFill>
                  <a:srgbClr val="BDCDE9"/>
                </a:solidFill>
                <a:latin typeface="Cabin"/>
                <a:ea typeface="Cabin"/>
              </a:rPr>
              <a:t>[]) { </a:t>
            </a:r>
            <a:endParaRPr lang="en-US" sz="3200" dirty="0" smtClean="0">
              <a:solidFill>
                <a:srgbClr val="BDCDE9"/>
              </a:solidFill>
              <a:latin typeface="Cabin"/>
              <a:ea typeface="Cabin"/>
            </a:endParaRPr>
          </a:p>
          <a:p>
            <a:pPr>
              <a:lnSpc>
                <a:spcPct val="150000"/>
              </a:lnSpc>
            </a:pPr>
            <a:r>
              <a:rPr lang="en-US" sz="3200" dirty="0">
                <a:solidFill>
                  <a:srgbClr val="BDCDE9"/>
                </a:solidFill>
                <a:latin typeface="Cabin"/>
                <a:ea typeface="Cabin"/>
              </a:rPr>
              <a:t>	</a:t>
            </a:r>
            <a:r>
              <a:rPr lang="en-US" sz="3200" dirty="0" smtClean="0">
                <a:solidFill>
                  <a:srgbClr val="BDCDE9"/>
                </a:solidFill>
                <a:latin typeface="Cabin"/>
                <a:ea typeface="Cabin"/>
              </a:rPr>
              <a:t>	</a:t>
            </a:r>
            <a:r>
              <a:rPr lang="en-US" sz="3200" dirty="0" err="1" smtClean="0">
                <a:solidFill>
                  <a:srgbClr val="BDCDE9"/>
                </a:solidFill>
                <a:latin typeface="Cabin"/>
                <a:ea typeface="Cabin"/>
              </a:rPr>
              <a:t>int</a:t>
            </a:r>
            <a:r>
              <a:rPr lang="en-US" sz="3200" dirty="0" smtClean="0">
                <a:solidFill>
                  <a:srgbClr val="BDCDE9"/>
                </a:solidFill>
                <a:latin typeface="Cabin"/>
                <a:ea typeface="Cabin"/>
              </a:rPr>
              <a:t> </a:t>
            </a:r>
            <a:r>
              <a:rPr lang="en-US" sz="3200" dirty="0" err="1">
                <a:solidFill>
                  <a:srgbClr val="BDCDE9"/>
                </a:solidFill>
                <a:latin typeface="Cabin"/>
                <a:ea typeface="Cabin"/>
              </a:rPr>
              <a:t>i</a:t>
            </a:r>
            <a:r>
              <a:rPr lang="en-US" sz="3200" dirty="0">
                <a:solidFill>
                  <a:srgbClr val="BDCDE9"/>
                </a:solidFill>
                <a:latin typeface="Cabin"/>
                <a:ea typeface="Cabin"/>
              </a:rPr>
              <a:t>; </a:t>
            </a:r>
            <a:endParaRPr lang="en-US" sz="3200" dirty="0" smtClean="0">
              <a:solidFill>
                <a:srgbClr val="BDCDE9"/>
              </a:solidFill>
              <a:latin typeface="Cabin"/>
              <a:ea typeface="Cabin"/>
            </a:endParaRPr>
          </a:p>
          <a:p>
            <a:pPr>
              <a:lnSpc>
                <a:spcPct val="150000"/>
              </a:lnSpc>
            </a:pPr>
            <a:r>
              <a:rPr lang="en-US" sz="3200" dirty="0">
                <a:solidFill>
                  <a:srgbClr val="BDCDE9"/>
                </a:solidFill>
                <a:latin typeface="Cabin"/>
                <a:ea typeface="Cabin"/>
              </a:rPr>
              <a:t>	</a:t>
            </a:r>
            <a:r>
              <a:rPr lang="en-US" sz="3200" dirty="0" smtClean="0">
                <a:solidFill>
                  <a:srgbClr val="BDCDE9"/>
                </a:solidFill>
                <a:latin typeface="Cabin"/>
                <a:ea typeface="Cabin"/>
              </a:rPr>
              <a:t>	for(</a:t>
            </a:r>
            <a:r>
              <a:rPr lang="en-US" sz="3200" dirty="0" err="1" smtClean="0">
                <a:solidFill>
                  <a:srgbClr val="BDCDE9"/>
                </a:solidFill>
                <a:latin typeface="Cabin"/>
                <a:ea typeface="Cabin"/>
              </a:rPr>
              <a:t>i</a:t>
            </a:r>
            <a:r>
              <a:rPr lang="en-US" sz="3200" dirty="0" smtClean="0">
                <a:solidFill>
                  <a:srgbClr val="BDCDE9"/>
                </a:solidFill>
                <a:latin typeface="Cabin"/>
                <a:ea typeface="Cabin"/>
              </a:rPr>
              <a:t>=0</a:t>
            </a:r>
            <a:r>
              <a:rPr lang="en-US" sz="3200" dirty="0">
                <a:solidFill>
                  <a:srgbClr val="BDCDE9"/>
                </a:solidFill>
                <a:latin typeface="Cabin"/>
                <a:ea typeface="Cabin"/>
              </a:rPr>
              <a:t>; </a:t>
            </a:r>
            <a:r>
              <a:rPr lang="en-US" sz="3200" dirty="0" err="1" smtClean="0">
                <a:solidFill>
                  <a:srgbClr val="BDCDE9"/>
                </a:solidFill>
                <a:latin typeface="Cabin"/>
                <a:ea typeface="Cabin"/>
              </a:rPr>
              <a:t>i</a:t>
            </a:r>
            <a:r>
              <a:rPr lang="en-US" sz="3200" dirty="0" smtClean="0">
                <a:solidFill>
                  <a:srgbClr val="BDCDE9"/>
                </a:solidFill>
                <a:latin typeface="Cabin"/>
                <a:ea typeface="Cabin"/>
              </a:rPr>
              <a:t>&lt;5; </a:t>
            </a:r>
            <a:r>
              <a:rPr lang="en-US" sz="3200" dirty="0" err="1" smtClean="0">
                <a:solidFill>
                  <a:srgbClr val="BDCDE9"/>
                </a:solidFill>
                <a:latin typeface="Cabin"/>
                <a:ea typeface="Cabin"/>
              </a:rPr>
              <a:t>i</a:t>
            </a:r>
            <a:r>
              <a:rPr lang="en-US" sz="3200" dirty="0" smtClean="0">
                <a:solidFill>
                  <a:srgbClr val="BDCDE9"/>
                </a:solidFill>
                <a:latin typeface="Cabin"/>
                <a:ea typeface="Cabin"/>
              </a:rPr>
              <a:t>++)</a:t>
            </a:r>
          </a:p>
          <a:p>
            <a:pPr>
              <a:lnSpc>
                <a:spcPct val="150000"/>
              </a:lnSpc>
            </a:pPr>
            <a:r>
              <a:rPr lang="en-US" sz="3200" dirty="0">
                <a:solidFill>
                  <a:srgbClr val="BDCDE9"/>
                </a:solidFill>
                <a:latin typeface="Cabin"/>
                <a:ea typeface="Cabin"/>
              </a:rPr>
              <a:t>	</a:t>
            </a:r>
            <a:r>
              <a:rPr lang="en-US" sz="3200" dirty="0" smtClean="0">
                <a:solidFill>
                  <a:srgbClr val="BDCDE9"/>
                </a:solidFill>
                <a:latin typeface="Cabin"/>
                <a:ea typeface="Cabin"/>
              </a:rPr>
              <a:t>		</a:t>
            </a:r>
            <a:r>
              <a:rPr lang="en-US" sz="3200" dirty="0" err="1" smtClean="0">
                <a:solidFill>
                  <a:srgbClr val="BDCDE9"/>
                </a:solidFill>
                <a:latin typeface="Cabin"/>
                <a:ea typeface="Cabin"/>
              </a:rPr>
              <a:t>System.out.println</a:t>
            </a:r>
            <a:r>
              <a:rPr lang="en-US" sz="3200" dirty="0" smtClean="0">
                <a:solidFill>
                  <a:srgbClr val="BDCDE9"/>
                </a:solidFill>
                <a:latin typeface="Cabin"/>
                <a:ea typeface="Cabin"/>
              </a:rPr>
              <a:t>(</a:t>
            </a:r>
            <a:r>
              <a:rPr lang="en-US" sz="3200" dirty="0" err="1" smtClean="0">
                <a:solidFill>
                  <a:srgbClr val="BDCDE9"/>
                </a:solidFill>
                <a:latin typeface="Cabin"/>
                <a:ea typeface="Cabin"/>
              </a:rPr>
              <a:t>i</a:t>
            </a:r>
            <a:r>
              <a:rPr lang="en-US" sz="3200" dirty="0" smtClean="0">
                <a:solidFill>
                  <a:srgbClr val="BDCDE9"/>
                </a:solidFill>
                <a:latin typeface="Cabin"/>
                <a:ea typeface="Cabin"/>
              </a:rPr>
              <a:t>+“ ”);</a:t>
            </a:r>
          </a:p>
          <a:p>
            <a:pPr>
              <a:lnSpc>
                <a:spcPct val="150000"/>
              </a:lnSpc>
            </a:pPr>
            <a:r>
              <a:rPr lang="en-US" sz="3200" dirty="0" smtClean="0">
                <a:solidFill>
                  <a:srgbClr val="BDCDE9"/>
                </a:solidFill>
                <a:latin typeface="Cabin"/>
                <a:ea typeface="Cabin"/>
              </a:rPr>
              <a:t>	}</a:t>
            </a:r>
          </a:p>
          <a:p>
            <a:pPr>
              <a:lnSpc>
                <a:spcPct val="150000"/>
              </a:lnSpc>
            </a:pPr>
            <a:r>
              <a:rPr lang="en-US" sz="3200" dirty="0" smtClean="0">
                <a:solidFill>
                  <a:srgbClr val="BDCDE9"/>
                </a:solidFill>
                <a:latin typeface="Cabin"/>
                <a:ea typeface="Cabin"/>
              </a:rPr>
              <a:t>}</a:t>
            </a:r>
          </a:p>
          <a:p>
            <a:pPr>
              <a:lnSpc>
                <a:spcPct val="150000"/>
              </a:lnSpc>
            </a:pPr>
            <a:r>
              <a:rPr lang="en-US" sz="3200" dirty="0">
                <a:solidFill>
                  <a:srgbClr val="BDCDE9"/>
                </a:solidFill>
                <a:latin typeface="Cabin"/>
                <a:ea typeface="Cabin"/>
              </a:rPr>
              <a:t>	</a:t>
            </a:r>
            <a:r>
              <a:rPr lang="en-US" sz="3200" dirty="0" smtClean="0">
                <a:solidFill>
                  <a:srgbClr val="BDCDE9"/>
                </a:solidFill>
                <a:latin typeface="Cabin"/>
                <a:ea typeface="Cabin"/>
              </a:rPr>
              <a:t>	Output: 0 1 2 3 4</a:t>
            </a:r>
          </a:p>
        </p:txBody>
      </p:sp>
    </p:spTree>
    <p:extLst>
      <p:ext uri="{BB962C8B-B14F-4D97-AF65-F5344CB8AC3E}">
        <p14:creationId xmlns:p14="http://schemas.microsoft.com/office/powerpoint/2010/main" val="206181145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16338"/>
            <a:ext cx="14659446" cy="8244479"/>
          </a:xfrm>
          <a:prstGeom prst="rect">
            <a:avLst/>
          </a:prstGeom>
          <a:solidFill>
            <a:srgbClr val="112836"/>
          </a:solidFill>
          <a:ln/>
        </p:spPr>
      </p:sp>
      <p:sp>
        <p:nvSpPr>
          <p:cNvPr id="6" name="Text 13"/>
          <p:cNvSpPr/>
          <p:nvPr/>
        </p:nvSpPr>
        <p:spPr>
          <a:xfrm>
            <a:off x="607695" y="131866"/>
            <a:ext cx="14190084" cy="1750978"/>
          </a:xfrm>
          <a:prstGeom prst="rect">
            <a:avLst/>
          </a:prstGeom>
          <a:noFill/>
          <a:ln/>
        </p:spPr>
        <p:txBody>
          <a:bodyPr wrap="square" rtlCol="0" anchor="t"/>
          <a:lstStyle/>
          <a:p>
            <a:pPr>
              <a:lnSpc>
                <a:spcPct val="150000"/>
              </a:lnSpc>
            </a:pPr>
            <a:r>
              <a:rPr lang="en-US" sz="4000" b="1" dirty="0" smtClean="0">
                <a:solidFill>
                  <a:srgbClr val="D0DBF0"/>
                </a:solidFill>
                <a:latin typeface="Cabin"/>
                <a:ea typeface="Cabin"/>
              </a:rPr>
              <a:t>For Loop</a:t>
            </a:r>
            <a:endParaRPr lang="en-US" sz="4000" b="1" dirty="0">
              <a:solidFill>
                <a:srgbClr val="D0DBF0"/>
              </a:solidFill>
              <a:latin typeface="Cabin"/>
              <a:ea typeface="Cabin"/>
            </a:endParaRPr>
          </a:p>
        </p:txBody>
      </p:sp>
      <p:sp>
        <p:nvSpPr>
          <p:cNvPr id="7" name="Text 13"/>
          <p:cNvSpPr/>
          <p:nvPr/>
        </p:nvSpPr>
        <p:spPr>
          <a:xfrm>
            <a:off x="388620" y="1274301"/>
            <a:ext cx="13674221" cy="2835243"/>
          </a:xfrm>
          <a:prstGeom prst="rect">
            <a:avLst/>
          </a:prstGeom>
          <a:noFill/>
          <a:ln/>
        </p:spPr>
        <p:txBody>
          <a:bodyPr wrap="square" rtlCol="0" anchor="t"/>
          <a:lstStyle/>
          <a:p>
            <a:pPr>
              <a:lnSpc>
                <a:spcPct val="150000"/>
              </a:lnSpc>
            </a:pPr>
            <a:r>
              <a:rPr lang="en-IN" sz="3200" dirty="0">
                <a:solidFill>
                  <a:srgbClr val="BDCDE9"/>
                </a:solidFill>
                <a:latin typeface="Cabin"/>
              </a:rPr>
              <a:t>For loop can proceed in a positive or negative fashion. </a:t>
            </a:r>
            <a:endParaRPr lang="en-IN" sz="3200" dirty="0" smtClean="0">
              <a:solidFill>
                <a:srgbClr val="BDCDE9"/>
              </a:solidFill>
              <a:latin typeface="Cabin"/>
            </a:endParaRPr>
          </a:p>
          <a:p>
            <a:pPr>
              <a:lnSpc>
                <a:spcPct val="150000"/>
              </a:lnSpc>
            </a:pPr>
            <a:r>
              <a:rPr lang="en-IN" sz="3200" dirty="0" smtClean="0">
                <a:solidFill>
                  <a:srgbClr val="BDCDE9"/>
                </a:solidFill>
                <a:latin typeface="Cabin"/>
              </a:rPr>
              <a:t>Example</a:t>
            </a:r>
            <a:r>
              <a:rPr lang="en-IN" sz="3200" dirty="0">
                <a:solidFill>
                  <a:srgbClr val="BDCDE9"/>
                </a:solidFill>
                <a:latin typeface="Cabin"/>
              </a:rPr>
              <a:t>: //Demonstration of for loop </a:t>
            </a:r>
          </a:p>
          <a:p>
            <a:pPr>
              <a:lnSpc>
                <a:spcPct val="150000"/>
              </a:lnSpc>
            </a:pPr>
            <a:r>
              <a:rPr lang="en-IN" sz="3200" dirty="0" smtClean="0">
                <a:solidFill>
                  <a:srgbClr val="BDCDE9"/>
                </a:solidFill>
                <a:latin typeface="Cabin"/>
              </a:rPr>
              <a:t>class </a:t>
            </a:r>
            <a:r>
              <a:rPr lang="en-IN" sz="3200" dirty="0" err="1" smtClean="0">
                <a:solidFill>
                  <a:srgbClr val="BDCDE9"/>
                </a:solidFill>
                <a:latin typeface="Cabin"/>
              </a:rPr>
              <a:t>NegFor</a:t>
            </a:r>
            <a:r>
              <a:rPr lang="en-IN" sz="3200" dirty="0" smtClean="0">
                <a:solidFill>
                  <a:srgbClr val="BDCDE9"/>
                </a:solidFill>
                <a:latin typeface="Cabin"/>
              </a:rPr>
              <a:t> { </a:t>
            </a:r>
          </a:p>
          <a:p>
            <a:pPr>
              <a:lnSpc>
                <a:spcPct val="150000"/>
              </a:lnSpc>
            </a:pPr>
            <a:r>
              <a:rPr lang="en-IN" sz="3200" dirty="0">
                <a:solidFill>
                  <a:srgbClr val="BDCDE9"/>
                </a:solidFill>
                <a:latin typeface="Cabin"/>
              </a:rPr>
              <a:t>	</a:t>
            </a:r>
            <a:r>
              <a:rPr lang="en-IN" sz="3200" dirty="0" smtClean="0">
                <a:solidFill>
                  <a:srgbClr val="BDCDE9"/>
                </a:solidFill>
                <a:latin typeface="Cabin"/>
              </a:rPr>
              <a:t>public </a:t>
            </a:r>
            <a:r>
              <a:rPr lang="en-IN" sz="3200" dirty="0">
                <a:solidFill>
                  <a:srgbClr val="BDCDE9"/>
                </a:solidFill>
                <a:latin typeface="Cabin"/>
              </a:rPr>
              <a:t>static void main(String </a:t>
            </a:r>
            <a:r>
              <a:rPr lang="en-IN" sz="3200" dirty="0" err="1">
                <a:solidFill>
                  <a:srgbClr val="BDCDE9"/>
                </a:solidFill>
                <a:latin typeface="Cabin"/>
              </a:rPr>
              <a:t>args</a:t>
            </a:r>
            <a:r>
              <a:rPr lang="en-IN" sz="3200" dirty="0">
                <a:solidFill>
                  <a:srgbClr val="BDCDE9"/>
                </a:solidFill>
                <a:latin typeface="Cabin"/>
              </a:rPr>
              <a:t>[]) { </a:t>
            </a:r>
            <a:endParaRPr lang="en-IN" sz="3200" dirty="0" smtClean="0">
              <a:solidFill>
                <a:srgbClr val="BDCDE9"/>
              </a:solidFill>
              <a:latin typeface="Cabin"/>
            </a:endParaRPr>
          </a:p>
          <a:p>
            <a:pPr>
              <a:lnSpc>
                <a:spcPct val="150000"/>
              </a:lnSpc>
            </a:pPr>
            <a:r>
              <a:rPr lang="en-IN" sz="3200" dirty="0">
                <a:solidFill>
                  <a:srgbClr val="BDCDE9"/>
                </a:solidFill>
                <a:latin typeface="Cabin"/>
              </a:rPr>
              <a:t>	</a:t>
            </a:r>
            <a:r>
              <a:rPr lang="en-IN" sz="3200" dirty="0" smtClean="0">
                <a:solidFill>
                  <a:srgbClr val="BDCDE9"/>
                </a:solidFill>
                <a:latin typeface="Cabin"/>
              </a:rPr>
              <a:t>	</a:t>
            </a:r>
            <a:r>
              <a:rPr lang="en-IN" sz="3200" dirty="0" err="1" smtClean="0">
                <a:solidFill>
                  <a:srgbClr val="BDCDE9"/>
                </a:solidFill>
                <a:latin typeface="Cabin"/>
              </a:rPr>
              <a:t>int</a:t>
            </a:r>
            <a:r>
              <a:rPr lang="en-IN" sz="3200" dirty="0" smtClean="0">
                <a:solidFill>
                  <a:srgbClr val="BDCDE9"/>
                </a:solidFill>
                <a:latin typeface="Cabin"/>
              </a:rPr>
              <a:t> </a:t>
            </a:r>
            <a:r>
              <a:rPr lang="en-IN" sz="3200" dirty="0" err="1">
                <a:solidFill>
                  <a:srgbClr val="BDCDE9"/>
                </a:solidFill>
                <a:latin typeface="Cabin"/>
              </a:rPr>
              <a:t>i</a:t>
            </a:r>
            <a:r>
              <a:rPr lang="en-IN" sz="3200" dirty="0">
                <a:solidFill>
                  <a:srgbClr val="BDCDE9"/>
                </a:solidFill>
                <a:latin typeface="Cabin"/>
              </a:rPr>
              <a:t>; </a:t>
            </a:r>
            <a:endParaRPr lang="en-IN" sz="3200" dirty="0" smtClean="0">
              <a:solidFill>
                <a:srgbClr val="BDCDE9"/>
              </a:solidFill>
              <a:latin typeface="Cabin"/>
            </a:endParaRPr>
          </a:p>
          <a:p>
            <a:pPr>
              <a:lnSpc>
                <a:spcPct val="150000"/>
              </a:lnSpc>
            </a:pPr>
            <a:r>
              <a:rPr lang="en-IN" sz="3200" dirty="0">
                <a:solidFill>
                  <a:srgbClr val="BDCDE9"/>
                </a:solidFill>
                <a:latin typeface="Cabin"/>
              </a:rPr>
              <a:t>	</a:t>
            </a:r>
            <a:r>
              <a:rPr lang="en-IN" sz="3200" dirty="0" smtClean="0">
                <a:solidFill>
                  <a:srgbClr val="BDCDE9"/>
                </a:solidFill>
                <a:latin typeface="Cabin"/>
              </a:rPr>
              <a:t>	for(</a:t>
            </a:r>
            <a:r>
              <a:rPr lang="en-IN" sz="3200" dirty="0" err="1" smtClean="0">
                <a:solidFill>
                  <a:srgbClr val="BDCDE9"/>
                </a:solidFill>
                <a:latin typeface="Cabin"/>
              </a:rPr>
              <a:t>i</a:t>
            </a:r>
            <a:r>
              <a:rPr lang="en-IN" sz="3200" dirty="0" smtClean="0">
                <a:solidFill>
                  <a:srgbClr val="BDCDE9"/>
                </a:solidFill>
                <a:latin typeface="Cabin"/>
              </a:rPr>
              <a:t>=10</a:t>
            </a:r>
            <a:r>
              <a:rPr lang="en-IN" sz="3200" dirty="0">
                <a:solidFill>
                  <a:srgbClr val="BDCDE9"/>
                </a:solidFill>
                <a:latin typeface="Cabin"/>
              </a:rPr>
              <a:t>; </a:t>
            </a:r>
            <a:r>
              <a:rPr lang="en-IN" sz="3200" dirty="0" err="1">
                <a:solidFill>
                  <a:srgbClr val="BDCDE9"/>
                </a:solidFill>
                <a:latin typeface="Cabin"/>
              </a:rPr>
              <a:t>i</a:t>
            </a:r>
            <a:r>
              <a:rPr lang="en-IN" sz="3200" dirty="0">
                <a:solidFill>
                  <a:srgbClr val="BDCDE9"/>
                </a:solidFill>
                <a:latin typeface="Cabin"/>
              </a:rPr>
              <a:t>&gt;5; </a:t>
            </a:r>
            <a:r>
              <a:rPr lang="en-IN" sz="3200" dirty="0" err="1">
                <a:solidFill>
                  <a:srgbClr val="BDCDE9"/>
                </a:solidFill>
                <a:latin typeface="Cabin"/>
              </a:rPr>
              <a:t>i</a:t>
            </a:r>
            <a:r>
              <a:rPr lang="en-IN" sz="3200" dirty="0">
                <a:solidFill>
                  <a:srgbClr val="BDCDE9"/>
                </a:solidFill>
                <a:latin typeface="Cabin"/>
              </a:rPr>
              <a:t>--) </a:t>
            </a:r>
            <a:endParaRPr lang="en-IN" sz="3200" dirty="0" smtClean="0">
              <a:solidFill>
                <a:srgbClr val="BDCDE9"/>
              </a:solidFill>
              <a:latin typeface="Cabin"/>
            </a:endParaRPr>
          </a:p>
          <a:p>
            <a:pPr>
              <a:lnSpc>
                <a:spcPct val="150000"/>
              </a:lnSpc>
            </a:pPr>
            <a:r>
              <a:rPr lang="en-IN" sz="3200" dirty="0">
                <a:solidFill>
                  <a:srgbClr val="BDCDE9"/>
                </a:solidFill>
                <a:latin typeface="Cabin"/>
              </a:rPr>
              <a:t>	</a:t>
            </a:r>
            <a:r>
              <a:rPr lang="en-IN" sz="3200" dirty="0" smtClean="0">
                <a:solidFill>
                  <a:srgbClr val="BDCDE9"/>
                </a:solidFill>
                <a:latin typeface="Cabin"/>
              </a:rPr>
              <a:t>		</a:t>
            </a:r>
            <a:r>
              <a:rPr lang="en-IN" sz="3200" dirty="0" err="1" smtClean="0">
                <a:solidFill>
                  <a:srgbClr val="BDCDE9"/>
                </a:solidFill>
                <a:latin typeface="Cabin"/>
              </a:rPr>
              <a:t>System.out.print</a:t>
            </a:r>
            <a:r>
              <a:rPr lang="en-IN" sz="3200" dirty="0" smtClean="0">
                <a:solidFill>
                  <a:srgbClr val="BDCDE9"/>
                </a:solidFill>
                <a:latin typeface="Cabin"/>
              </a:rPr>
              <a:t>(</a:t>
            </a:r>
            <a:r>
              <a:rPr lang="en-IN" sz="3200" dirty="0" err="1" smtClean="0">
                <a:solidFill>
                  <a:srgbClr val="BDCDE9"/>
                </a:solidFill>
                <a:latin typeface="Cabin"/>
              </a:rPr>
              <a:t>i</a:t>
            </a:r>
            <a:r>
              <a:rPr lang="en-IN" sz="3200" dirty="0">
                <a:solidFill>
                  <a:srgbClr val="BDCDE9"/>
                </a:solidFill>
                <a:latin typeface="Cabin"/>
              </a:rPr>
              <a:t>+ “ </a:t>
            </a:r>
            <a:r>
              <a:rPr lang="en-IN" sz="3200" dirty="0" smtClean="0">
                <a:solidFill>
                  <a:srgbClr val="BDCDE9"/>
                </a:solidFill>
                <a:latin typeface="Cabin"/>
              </a:rPr>
              <a:t>”);</a:t>
            </a:r>
          </a:p>
          <a:p>
            <a:pPr>
              <a:lnSpc>
                <a:spcPct val="150000"/>
              </a:lnSpc>
            </a:pPr>
            <a:r>
              <a:rPr lang="en-IN" sz="3200" dirty="0">
                <a:solidFill>
                  <a:srgbClr val="BDCDE9"/>
                </a:solidFill>
                <a:latin typeface="Cabin"/>
              </a:rPr>
              <a:t>	</a:t>
            </a:r>
            <a:r>
              <a:rPr lang="en-IN" sz="3200" dirty="0" smtClean="0">
                <a:solidFill>
                  <a:srgbClr val="BDCDE9"/>
                </a:solidFill>
                <a:latin typeface="Cabin"/>
              </a:rPr>
              <a:t>} </a:t>
            </a:r>
          </a:p>
          <a:p>
            <a:pPr>
              <a:lnSpc>
                <a:spcPct val="150000"/>
              </a:lnSpc>
            </a:pPr>
            <a:r>
              <a:rPr lang="en-IN" sz="3200" dirty="0" smtClean="0">
                <a:solidFill>
                  <a:srgbClr val="BDCDE9"/>
                </a:solidFill>
                <a:latin typeface="Cabin"/>
              </a:rPr>
              <a:t>} 				Output</a:t>
            </a:r>
            <a:r>
              <a:rPr lang="en-IN" sz="3200" dirty="0">
                <a:solidFill>
                  <a:srgbClr val="BDCDE9"/>
                </a:solidFill>
                <a:latin typeface="Cabin"/>
              </a:rPr>
              <a:t>: 10 9 8 7 6</a:t>
            </a:r>
            <a:endParaRPr lang="en-US" sz="3200" dirty="0" smtClean="0">
              <a:solidFill>
                <a:srgbClr val="BDCDE9"/>
              </a:solidFill>
              <a:latin typeface="Cabin"/>
              <a:ea typeface="Cabin"/>
            </a:endParaRPr>
          </a:p>
        </p:txBody>
      </p:sp>
    </p:spTree>
    <p:extLst>
      <p:ext uri="{BB962C8B-B14F-4D97-AF65-F5344CB8AC3E}">
        <p14:creationId xmlns:p14="http://schemas.microsoft.com/office/powerpoint/2010/main" val="26185770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851772" y="213451"/>
            <a:ext cx="9287828" cy="694373"/>
          </a:xfrm>
          <a:prstGeom prst="rect">
            <a:avLst/>
          </a:prstGeom>
          <a:noFill/>
          <a:ln/>
        </p:spPr>
        <p:txBody>
          <a:bodyPr wrap="none" rtlCol="0" anchor="t"/>
          <a:lstStyle/>
          <a:p>
            <a:pPr marL="0" indent="0">
              <a:lnSpc>
                <a:spcPts val="5468"/>
              </a:lnSpc>
              <a:buNone/>
            </a:pPr>
            <a:r>
              <a:rPr lang="en-US" sz="4374" dirty="0">
                <a:solidFill>
                  <a:srgbClr val="FFFFFF"/>
                </a:solidFill>
                <a:latin typeface="Unbounded" pitchFamily="34" charset="0"/>
                <a:ea typeface="Unbounded" pitchFamily="34" charset="-122"/>
                <a:cs typeface="Unbounded" pitchFamily="34" charset="-120"/>
              </a:rPr>
              <a:t>Java’s Magic: The Bytecode</a:t>
            </a:r>
            <a:endParaRPr lang="en-US" sz="4374" dirty="0"/>
          </a:p>
        </p:txBody>
      </p:sp>
      <p:sp>
        <p:nvSpPr>
          <p:cNvPr id="17" name="Text 13"/>
          <p:cNvSpPr/>
          <p:nvPr/>
        </p:nvSpPr>
        <p:spPr>
          <a:xfrm>
            <a:off x="851772" y="1452915"/>
            <a:ext cx="12144381" cy="1066205"/>
          </a:xfrm>
          <a:prstGeom prst="rect">
            <a:avLst/>
          </a:prstGeom>
          <a:noFill/>
          <a:ln/>
        </p:spPr>
        <p:txBody>
          <a:bodyPr wrap="square" rtlCol="0" anchor="t"/>
          <a:lstStyle/>
          <a:p>
            <a:pPr>
              <a:lnSpc>
                <a:spcPct val="150000"/>
              </a:lnSpc>
            </a:pPr>
            <a:r>
              <a:rPr lang="en-US" sz="3200" dirty="0">
                <a:solidFill>
                  <a:srgbClr val="D0DBF0"/>
                </a:solidFill>
                <a:latin typeface="Cabin"/>
              </a:rPr>
              <a:t>Java bytecode is the instruction set for the Java Virtual Machine</a:t>
            </a:r>
            <a:r>
              <a:rPr lang="en-US" sz="3200">
                <a:solidFill>
                  <a:srgbClr val="D0DBF0"/>
                </a:solidFill>
                <a:latin typeface="Cabin"/>
              </a:rPr>
              <a:t>. </a:t>
            </a:r>
            <a:r>
              <a:rPr lang="en-US" sz="3200" smtClean="0">
                <a:solidFill>
                  <a:srgbClr val="D0DBF0"/>
                </a:solidFill>
                <a:latin typeface="Cabin"/>
              </a:rPr>
              <a:t>As </a:t>
            </a:r>
            <a:r>
              <a:rPr lang="en-US" sz="3200" dirty="0">
                <a:solidFill>
                  <a:srgbClr val="D0DBF0"/>
                </a:solidFill>
                <a:latin typeface="Cabin"/>
              </a:rPr>
              <a:t>soon as a java program is compiled, java bytecode is generated. In more apt terms, java bytecode is the machine code in the form of a .class file. With the help of java bytecode we achieve platform independence in java. </a:t>
            </a:r>
          </a:p>
        </p:txBody>
      </p:sp>
    </p:spTree>
    <p:extLst>
      <p:ext uri="{BB962C8B-B14F-4D97-AF65-F5344CB8AC3E}">
        <p14:creationId xmlns:p14="http://schemas.microsoft.com/office/powerpoint/2010/main" val="160094752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16338"/>
            <a:ext cx="14659446" cy="8244479"/>
          </a:xfrm>
          <a:prstGeom prst="rect">
            <a:avLst/>
          </a:prstGeom>
          <a:solidFill>
            <a:srgbClr val="112836"/>
          </a:solidFill>
          <a:ln/>
        </p:spPr>
      </p:sp>
      <p:sp>
        <p:nvSpPr>
          <p:cNvPr id="6" name="Text 13"/>
          <p:cNvSpPr/>
          <p:nvPr/>
        </p:nvSpPr>
        <p:spPr>
          <a:xfrm>
            <a:off x="607695" y="131866"/>
            <a:ext cx="14190084" cy="1750978"/>
          </a:xfrm>
          <a:prstGeom prst="rect">
            <a:avLst/>
          </a:prstGeom>
          <a:noFill/>
          <a:ln/>
        </p:spPr>
        <p:txBody>
          <a:bodyPr wrap="square" rtlCol="0" anchor="t"/>
          <a:lstStyle/>
          <a:p>
            <a:pPr>
              <a:lnSpc>
                <a:spcPct val="150000"/>
              </a:lnSpc>
            </a:pPr>
            <a:r>
              <a:rPr lang="en-US" sz="4000" b="1" dirty="0" smtClean="0">
                <a:solidFill>
                  <a:srgbClr val="D0DBF0"/>
                </a:solidFill>
                <a:latin typeface="Cabin"/>
                <a:ea typeface="Cabin"/>
              </a:rPr>
              <a:t>For Loop</a:t>
            </a:r>
            <a:endParaRPr lang="en-US" sz="4000" b="1" dirty="0">
              <a:solidFill>
                <a:srgbClr val="D0DBF0"/>
              </a:solidFill>
              <a:latin typeface="Cabin"/>
              <a:ea typeface="Cabin"/>
            </a:endParaRPr>
          </a:p>
        </p:txBody>
      </p:sp>
      <p:sp>
        <p:nvSpPr>
          <p:cNvPr id="7" name="Text 13"/>
          <p:cNvSpPr/>
          <p:nvPr/>
        </p:nvSpPr>
        <p:spPr>
          <a:xfrm>
            <a:off x="388620" y="1274301"/>
            <a:ext cx="13674221" cy="2835243"/>
          </a:xfrm>
          <a:prstGeom prst="rect">
            <a:avLst/>
          </a:prstGeom>
          <a:noFill/>
          <a:ln/>
        </p:spPr>
        <p:txBody>
          <a:bodyPr wrap="square" rtlCol="0" anchor="t"/>
          <a:lstStyle/>
          <a:p>
            <a:pPr>
              <a:lnSpc>
                <a:spcPct val="150000"/>
              </a:lnSpc>
            </a:pPr>
            <a:r>
              <a:rPr lang="en-US" sz="3200" dirty="0">
                <a:solidFill>
                  <a:srgbClr val="BDCDE9"/>
                </a:solidFill>
                <a:latin typeface="Cabin"/>
              </a:rPr>
              <a:t>In case of for loop, the condition always gets tested in the beginning. This means that, the code inside the loop may not be executed at all if the condition is false in the beginning. </a:t>
            </a:r>
            <a:endParaRPr lang="en-US" sz="3200" dirty="0" smtClean="0">
              <a:solidFill>
                <a:srgbClr val="BDCDE9"/>
              </a:solidFill>
              <a:latin typeface="Cabin"/>
            </a:endParaRPr>
          </a:p>
          <a:p>
            <a:pPr>
              <a:lnSpc>
                <a:spcPct val="150000"/>
              </a:lnSpc>
            </a:pPr>
            <a:r>
              <a:rPr lang="en-US" sz="3200" dirty="0" smtClean="0">
                <a:solidFill>
                  <a:srgbClr val="BDCDE9"/>
                </a:solidFill>
                <a:latin typeface="Cabin"/>
              </a:rPr>
              <a:t>Example</a:t>
            </a:r>
            <a:r>
              <a:rPr lang="en-US" sz="3200" dirty="0">
                <a:solidFill>
                  <a:srgbClr val="BDCDE9"/>
                </a:solidFill>
                <a:latin typeface="Cabin"/>
              </a:rPr>
              <a:t>: </a:t>
            </a:r>
            <a:endParaRPr lang="en-US" sz="3200" dirty="0" smtClean="0">
              <a:solidFill>
                <a:srgbClr val="BDCDE9"/>
              </a:solidFill>
              <a:latin typeface="Cabin"/>
            </a:endParaRPr>
          </a:p>
          <a:p>
            <a:pPr>
              <a:lnSpc>
                <a:spcPct val="150000"/>
              </a:lnSpc>
            </a:pPr>
            <a:r>
              <a:rPr lang="en-US" sz="3200" dirty="0">
                <a:solidFill>
                  <a:srgbClr val="BDCDE9"/>
                </a:solidFill>
                <a:latin typeface="Cabin"/>
              </a:rPr>
              <a:t>	</a:t>
            </a:r>
            <a:r>
              <a:rPr lang="en-US" sz="3200" dirty="0" smtClean="0">
                <a:solidFill>
                  <a:srgbClr val="BDCDE9"/>
                </a:solidFill>
                <a:latin typeface="Cabin"/>
              </a:rPr>
              <a:t>for(count=10</a:t>
            </a:r>
            <a:r>
              <a:rPr lang="en-US" sz="3200" dirty="0">
                <a:solidFill>
                  <a:srgbClr val="BDCDE9"/>
                </a:solidFill>
                <a:latin typeface="Cabin"/>
              </a:rPr>
              <a:t>; count </a:t>
            </a:r>
            <a:r>
              <a:rPr lang="en-US" sz="3200" dirty="0" smtClean="0">
                <a:solidFill>
                  <a:srgbClr val="BDCDE9"/>
                </a:solidFill>
                <a:latin typeface="Cabin"/>
              </a:rPr>
              <a:t>&lt;5; count++)</a:t>
            </a:r>
          </a:p>
          <a:p>
            <a:pPr>
              <a:lnSpc>
                <a:spcPct val="150000"/>
              </a:lnSpc>
            </a:pPr>
            <a:r>
              <a:rPr lang="en-US" sz="3200" dirty="0">
                <a:solidFill>
                  <a:srgbClr val="BDCDE9"/>
                </a:solidFill>
                <a:latin typeface="Cabin"/>
                <a:ea typeface="Cabin"/>
              </a:rPr>
              <a:t>	</a:t>
            </a:r>
            <a:r>
              <a:rPr lang="en-US" sz="3200" dirty="0" smtClean="0">
                <a:solidFill>
                  <a:srgbClr val="BDCDE9"/>
                </a:solidFill>
                <a:latin typeface="Cabin"/>
                <a:ea typeface="Cabin"/>
              </a:rPr>
              <a:t>	x += count;        </a:t>
            </a:r>
            <a:r>
              <a:rPr lang="en-US" sz="3200" dirty="0" smtClean="0">
                <a:solidFill>
                  <a:srgbClr val="BDCDE9"/>
                </a:solidFill>
                <a:latin typeface="Cabin"/>
              </a:rPr>
              <a:t>// </a:t>
            </a:r>
            <a:r>
              <a:rPr lang="en-US" sz="3200" dirty="0">
                <a:solidFill>
                  <a:srgbClr val="BDCDE9"/>
                </a:solidFill>
                <a:latin typeface="Cabin"/>
              </a:rPr>
              <a:t>This statement will not get executed at all</a:t>
            </a:r>
            <a:endParaRPr lang="en-US" sz="3200" dirty="0" smtClean="0">
              <a:solidFill>
                <a:srgbClr val="BDCDE9"/>
              </a:solidFill>
              <a:latin typeface="Cabin"/>
              <a:ea typeface="Cabin"/>
            </a:endParaRPr>
          </a:p>
          <a:p>
            <a:pPr>
              <a:lnSpc>
                <a:spcPct val="150000"/>
              </a:lnSpc>
            </a:pPr>
            <a:r>
              <a:rPr lang="en-US" sz="3200" dirty="0">
                <a:solidFill>
                  <a:srgbClr val="BDCDE9"/>
                </a:solidFill>
                <a:latin typeface="Cabin"/>
                <a:ea typeface="Cabin"/>
              </a:rPr>
              <a:t>	</a:t>
            </a:r>
            <a:endParaRPr lang="en-US" sz="3200" dirty="0" smtClean="0">
              <a:solidFill>
                <a:srgbClr val="BDCDE9"/>
              </a:solidFill>
              <a:latin typeface="Cabin"/>
              <a:ea typeface="Cabin"/>
            </a:endParaRPr>
          </a:p>
        </p:txBody>
      </p:sp>
    </p:spTree>
    <p:extLst>
      <p:ext uri="{BB962C8B-B14F-4D97-AF65-F5344CB8AC3E}">
        <p14:creationId xmlns:p14="http://schemas.microsoft.com/office/powerpoint/2010/main" val="186166450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16338"/>
            <a:ext cx="14659446" cy="8244479"/>
          </a:xfrm>
          <a:prstGeom prst="rect">
            <a:avLst/>
          </a:prstGeom>
          <a:solidFill>
            <a:srgbClr val="112836"/>
          </a:solidFill>
          <a:ln/>
        </p:spPr>
      </p:sp>
      <p:sp>
        <p:nvSpPr>
          <p:cNvPr id="6" name="Text 13"/>
          <p:cNvSpPr/>
          <p:nvPr/>
        </p:nvSpPr>
        <p:spPr>
          <a:xfrm>
            <a:off x="607695" y="131866"/>
            <a:ext cx="14190084" cy="1750978"/>
          </a:xfrm>
          <a:prstGeom prst="rect">
            <a:avLst/>
          </a:prstGeom>
          <a:noFill/>
          <a:ln/>
        </p:spPr>
        <p:txBody>
          <a:bodyPr wrap="square" rtlCol="0" anchor="t"/>
          <a:lstStyle/>
          <a:p>
            <a:pPr>
              <a:lnSpc>
                <a:spcPct val="150000"/>
              </a:lnSpc>
            </a:pPr>
            <a:r>
              <a:rPr lang="en-US" sz="4000" b="1" dirty="0" smtClean="0">
                <a:solidFill>
                  <a:srgbClr val="D0DBF0"/>
                </a:solidFill>
                <a:latin typeface="Cabin"/>
                <a:ea typeface="Cabin"/>
              </a:rPr>
              <a:t>For Loop</a:t>
            </a:r>
            <a:endParaRPr lang="en-US" sz="4000" b="1" dirty="0">
              <a:solidFill>
                <a:srgbClr val="D0DBF0"/>
              </a:solidFill>
              <a:latin typeface="Cabin"/>
              <a:ea typeface="Cabin"/>
            </a:endParaRPr>
          </a:p>
        </p:txBody>
      </p:sp>
      <p:sp>
        <p:nvSpPr>
          <p:cNvPr id="7" name="Text 13"/>
          <p:cNvSpPr/>
          <p:nvPr/>
        </p:nvSpPr>
        <p:spPr>
          <a:xfrm>
            <a:off x="388620" y="1274301"/>
            <a:ext cx="13674221" cy="2835243"/>
          </a:xfrm>
          <a:prstGeom prst="rect">
            <a:avLst/>
          </a:prstGeom>
          <a:noFill/>
          <a:ln/>
        </p:spPr>
        <p:txBody>
          <a:bodyPr wrap="square" rtlCol="0" anchor="t"/>
          <a:lstStyle/>
          <a:p>
            <a:pPr>
              <a:lnSpc>
                <a:spcPct val="150000"/>
              </a:lnSpc>
            </a:pPr>
            <a:r>
              <a:rPr lang="en-US" sz="3200" dirty="0">
                <a:solidFill>
                  <a:srgbClr val="BDCDE9"/>
                </a:solidFill>
                <a:latin typeface="Cabin"/>
              </a:rPr>
              <a:t>We can use multiple loop control variables in a for loop. Here commas separate the two statements. </a:t>
            </a:r>
            <a:endParaRPr lang="en-US" sz="3200" dirty="0" smtClean="0">
              <a:solidFill>
                <a:srgbClr val="BDCDE9"/>
              </a:solidFill>
              <a:latin typeface="Cabin"/>
            </a:endParaRPr>
          </a:p>
          <a:p>
            <a:pPr>
              <a:lnSpc>
                <a:spcPct val="150000"/>
              </a:lnSpc>
            </a:pPr>
            <a:r>
              <a:rPr lang="en-US" sz="3200" dirty="0" smtClean="0">
                <a:solidFill>
                  <a:srgbClr val="BDCDE9"/>
                </a:solidFill>
                <a:latin typeface="Cabin"/>
              </a:rPr>
              <a:t>Example</a:t>
            </a:r>
            <a:r>
              <a:rPr lang="en-US" sz="3200" dirty="0">
                <a:solidFill>
                  <a:srgbClr val="BDCDE9"/>
                </a:solidFill>
                <a:latin typeface="Cabin"/>
              </a:rPr>
              <a:t>: </a:t>
            </a:r>
            <a:endParaRPr lang="en-US" sz="3200" dirty="0" smtClean="0">
              <a:solidFill>
                <a:srgbClr val="BDCDE9"/>
              </a:solidFill>
              <a:latin typeface="Cabin"/>
            </a:endParaRPr>
          </a:p>
          <a:p>
            <a:pPr>
              <a:lnSpc>
                <a:spcPct val="150000"/>
              </a:lnSpc>
            </a:pPr>
            <a:r>
              <a:rPr lang="en-US" sz="3200" dirty="0">
                <a:solidFill>
                  <a:srgbClr val="BDCDE9"/>
                </a:solidFill>
                <a:latin typeface="Cabin"/>
              </a:rPr>
              <a:t>	</a:t>
            </a:r>
            <a:r>
              <a:rPr lang="en-US" sz="3200" dirty="0" smtClean="0">
                <a:solidFill>
                  <a:srgbClr val="BDCDE9"/>
                </a:solidFill>
                <a:latin typeface="Cabin"/>
              </a:rPr>
              <a:t>class </a:t>
            </a:r>
            <a:r>
              <a:rPr lang="en-US" sz="3200" dirty="0" err="1" smtClean="0">
                <a:solidFill>
                  <a:srgbClr val="BDCDE9"/>
                </a:solidFill>
                <a:latin typeface="Cabin"/>
              </a:rPr>
              <a:t>MulFor</a:t>
            </a:r>
            <a:r>
              <a:rPr lang="en-US" sz="3200" dirty="0" smtClean="0">
                <a:solidFill>
                  <a:srgbClr val="BDCDE9"/>
                </a:solidFill>
                <a:latin typeface="Cabin"/>
              </a:rPr>
              <a:t> { </a:t>
            </a:r>
          </a:p>
          <a:p>
            <a:pPr>
              <a:lnSpc>
                <a:spcPct val="150000"/>
              </a:lnSpc>
            </a:pPr>
            <a:r>
              <a:rPr lang="en-US" sz="3200" dirty="0">
                <a:solidFill>
                  <a:srgbClr val="BDCDE9"/>
                </a:solidFill>
                <a:latin typeface="Cabin"/>
              </a:rPr>
              <a:t>	</a:t>
            </a:r>
            <a:r>
              <a:rPr lang="en-US" sz="3200" dirty="0" smtClean="0">
                <a:solidFill>
                  <a:srgbClr val="BDCDE9"/>
                </a:solidFill>
                <a:latin typeface="Cabin"/>
              </a:rPr>
              <a:t>	public </a:t>
            </a:r>
            <a:r>
              <a:rPr lang="en-US" sz="3200" dirty="0">
                <a:solidFill>
                  <a:srgbClr val="BDCDE9"/>
                </a:solidFill>
                <a:latin typeface="Cabin"/>
              </a:rPr>
              <a:t>static void main(String </a:t>
            </a:r>
            <a:r>
              <a:rPr lang="en-US" sz="3200" dirty="0" err="1">
                <a:solidFill>
                  <a:srgbClr val="BDCDE9"/>
                </a:solidFill>
                <a:latin typeface="Cabin"/>
              </a:rPr>
              <a:t>args</a:t>
            </a:r>
            <a:r>
              <a:rPr lang="en-US" sz="3200" dirty="0">
                <a:solidFill>
                  <a:srgbClr val="BDCDE9"/>
                </a:solidFill>
                <a:latin typeface="Cabin"/>
              </a:rPr>
              <a:t>[]) { </a:t>
            </a:r>
            <a:endParaRPr lang="en-US" sz="3200" dirty="0" smtClean="0">
              <a:solidFill>
                <a:srgbClr val="BDCDE9"/>
              </a:solidFill>
              <a:latin typeface="Cabin"/>
            </a:endParaRPr>
          </a:p>
          <a:p>
            <a:pPr>
              <a:lnSpc>
                <a:spcPct val="150000"/>
              </a:lnSpc>
            </a:pPr>
            <a:r>
              <a:rPr lang="en-US" sz="3200" dirty="0">
                <a:solidFill>
                  <a:srgbClr val="BDCDE9"/>
                </a:solidFill>
                <a:latin typeface="Cabin"/>
              </a:rPr>
              <a:t>	</a:t>
            </a:r>
            <a:r>
              <a:rPr lang="en-US" sz="3200" dirty="0" smtClean="0">
                <a:solidFill>
                  <a:srgbClr val="BDCDE9"/>
                </a:solidFill>
                <a:latin typeface="Cabin"/>
              </a:rPr>
              <a:t>		</a:t>
            </a:r>
            <a:r>
              <a:rPr lang="en-US" sz="3200" dirty="0" err="1" smtClean="0">
                <a:solidFill>
                  <a:srgbClr val="BDCDE9"/>
                </a:solidFill>
                <a:latin typeface="Cabin"/>
              </a:rPr>
              <a:t>int</a:t>
            </a:r>
            <a:r>
              <a:rPr lang="en-US" sz="3200" dirty="0" smtClean="0">
                <a:solidFill>
                  <a:srgbClr val="BDCDE9"/>
                </a:solidFill>
                <a:latin typeface="Cabin"/>
              </a:rPr>
              <a:t> </a:t>
            </a:r>
            <a:r>
              <a:rPr lang="en-US" sz="3200" dirty="0" err="1">
                <a:solidFill>
                  <a:srgbClr val="BDCDE9"/>
                </a:solidFill>
                <a:latin typeface="Cabin"/>
              </a:rPr>
              <a:t>i,j</a:t>
            </a:r>
            <a:r>
              <a:rPr lang="en-US" sz="3200" dirty="0">
                <a:solidFill>
                  <a:srgbClr val="BDCDE9"/>
                </a:solidFill>
                <a:latin typeface="Cabin"/>
              </a:rPr>
              <a:t>; </a:t>
            </a:r>
            <a:endParaRPr lang="en-US" sz="3200" dirty="0" smtClean="0">
              <a:solidFill>
                <a:srgbClr val="BDCDE9"/>
              </a:solidFill>
              <a:latin typeface="Cabin"/>
            </a:endParaRPr>
          </a:p>
          <a:p>
            <a:pPr>
              <a:lnSpc>
                <a:spcPct val="150000"/>
              </a:lnSpc>
            </a:pPr>
            <a:r>
              <a:rPr lang="en-US" sz="3200" dirty="0">
                <a:solidFill>
                  <a:srgbClr val="BDCDE9"/>
                </a:solidFill>
                <a:latin typeface="Cabin"/>
              </a:rPr>
              <a:t>	</a:t>
            </a:r>
            <a:r>
              <a:rPr lang="en-US" sz="3200" dirty="0" smtClean="0">
                <a:solidFill>
                  <a:srgbClr val="BDCDE9"/>
                </a:solidFill>
                <a:latin typeface="Cabin"/>
              </a:rPr>
              <a:t>		for(</a:t>
            </a:r>
            <a:r>
              <a:rPr lang="en-US" sz="3200" dirty="0" err="1" smtClean="0">
                <a:solidFill>
                  <a:srgbClr val="BDCDE9"/>
                </a:solidFill>
                <a:latin typeface="Cabin"/>
              </a:rPr>
              <a:t>i</a:t>
            </a:r>
            <a:r>
              <a:rPr lang="en-US" sz="3200" dirty="0" smtClean="0">
                <a:solidFill>
                  <a:srgbClr val="BDCDE9"/>
                </a:solidFill>
                <a:latin typeface="Cabin"/>
              </a:rPr>
              <a:t>=0</a:t>
            </a:r>
            <a:r>
              <a:rPr lang="en-US" sz="3200" dirty="0">
                <a:solidFill>
                  <a:srgbClr val="BDCDE9"/>
                </a:solidFill>
                <a:latin typeface="Cabin"/>
              </a:rPr>
              <a:t>, j=10; </a:t>
            </a:r>
            <a:r>
              <a:rPr lang="en-US" sz="3200" dirty="0" err="1" smtClean="0">
                <a:solidFill>
                  <a:srgbClr val="BDCDE9"/>
                </a:solidFill>
                <a:latin typeface="Cabin"/>
              </a:rPr>
              <a:t>i</a:t>
            </a:r>
            <a:r>
              <a:rPr lang="en-IN" sz="3200" dirty="0" smtClean="0">
                <a:solidFill>
                  <a:srgbClr val="BDCDE9"/>
                </a:solidFill>
                <a:latin typeface="Cabin"/>
              </a:rPr>
              <a:t>&lt;j; </a:t>
            </a:r>
            <a:r>
              <a:rPr lang="en-IN" sz="3200" dirty="0" err="1" smtClean="0">
                <a:solidFill>
                  <a:srgbClr val="BDCDE9"/>
                </a:solidFill>
                <a:latin typeface="Cabin"/>
              </a:rPr>
              <a:t>i</a:t>
            </a:r>
            <a:r>
              <a:rPr lang="en-IN" sz="3200" dirty="0" smtClean="0">
                <a:solidFill>
                  <a:srgbClr val="BDCDE9"/>
                </a:solidFill>
                <a:latin typeface="Cabin"/>
              </a:rPr>
              <a:t>++, j--)</a:t>
            </a:r>
          </a:p>
          <a:p>
            <a:pPr>
              <a:lnSpc>
                <a:spcPct val="150000"/>
              </a:lnSpc>
            </a:pPr>
            <a:r>
              <a:rPr lang="en-US" sz="3200" dirty="0">
                <a:solidFill>
                  <a:srgbClr val="BDCDE9"/>
                </a:solidFill>
                <a:latin typeface="Cabin"/>
                <a:ea typeface="Cabin"/>
              </a:rPr>
              <a:t>	</a:t>
            </a:r>
            <a:r>
              <a:rPr lang="en-US" sz="3200" dirty="0" smtClean="0">
                <a:solidFill>
                  <a:srgbClr val="BDCDE9"/>
                </a:solidFill>
                <a:latin typeface="Cabin"/>
                <a:ea typeface="Cabin"/>
              </a:rPr>
              <a:t>			</a:t>
            </a:r>
            <a:r>
              <a:rPr lang="nn-NO" sz="3200" dirty="0" smtClean="0">
                <a:solidFill>
                  <a:srgbClr val="BDCDE9"/>
                </a:solidFill>
                <a:latin typeface="Cabin"/>
              </a:rPr>
              <a:t>System.out.print</a:t>
            </a:r>
            <a:r>
              <a:rPr lang="nn-NO" sz="3200" dirty="0">
                <a:solidFill>
                  <a:srgbClr val="BDCDE9"/>
                </a:solidFill>
                <a:latin typeface="Cabin"/>
              </a:rPr>
              <a:t>(“i= ” +i +” j= ”+j</a:t>
            </a:r>
            <a:r>
              <a:rPr lang="nn-NO" sz="3200" dirty="0" smtClean="0">
                <a:solidFill>
                  <a:srgbClr val="BDCDE9"/>
                </a:solidFill>
                <a:latin typeface="Cabin"/>
              </a:rPr>
              <a:t>);</a:t>
            </a:r>
          </a:p>
          <a:p>
            <a:pPr>
              <a:lnSpc>
                <a:spcPct val="150000"/>
              </a:lnSpc>
            </a:pPr>
            <a:r>
              <a:rPr lang="nn-NO" sz="3200" dirty="0" smtClean="0">
                <a:solidFill>
                  <a:srgbClr val="BDCDE9"/>
                </a:solidFill>
                <a:latin typeface="Cabin"/>
                <a:ea typeface="Cabin"/>
              </a:rPr>
              <a:t>		}}</a:t>
            </a:r>
            <a:endParaRPr lang="en-US" sz="3200" dirty="0" smtClean="0">
              <a:solidFill>
                <a:srgbClr val="BDCDE9"/>
              </a:solidFill>
              <a:latin typeface="Cabin"/>
              <a:ea typeface="Cabin"/>
            </a:endParaRPr>
          </a:p>
        </p:txBody>
      </p:sp>
      <p:pic>
        <p:nvPicPr>
          <p:cNvPr id="4" name="Picture 3"/>
          <p:cNvPicPr>
            <a:picLocks noChangeAspect="1"/>
          </p:cNvPicPr>
          <p:nvPr/>
        </p:nvPicPr>
        <p:blipFill>
          <a:blip r:embed="rId4"/>
          <a:stretch>
            <a:fillRect/>
          </a:stretch>
        </p:blipFill>
        <p:spPr>
          <a:xfrm>
            <a:off x="10471258" y="2338715"/>
            <a:ext cx="3391885" cy="4573906"/>
          </a:xfrm>
          <a:prstGeom prst="rect">
            <a:avLst/>
          </a:prstGeom>
        </p:spPr>
      </p:pic>
    </p:spTree>
    <p:extLst>
      <p:ext uri="{BB962C8B-B14F-4D97-AF65-F5344CB8AC3E}">
        <p14:creationId xmlns:p14="http://schemas.microsoft.com/office/powerpoint/2010/main" val="55492891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16338"/>
            <a:ext cx="14659446" cy="8244479"/>
          </a:xfrm>
          <a:prstGeom prst="rect">
            <a:avLst/>
          </a:prstGeom>
          <a:solidFill>
            <a:srgbClr val="112836"/>
          </a:solidFill>
          <a:ln/>
        </p:spPr>
      </p:sp>
      <p:sp>
        <p:nvSpPr>
          <p:cNvPr id="6" name="Text 13"/>
          <p:cNvSpPr/>
          <p:nvPr/>
        </p:nvSpPr>
        <p:spPr>
          <a:xfrm>
            <a:off x="607695" y="131866"/>
            <a:ext cx="14190084" cy="1750978"/>
          </a:xfrm>
          <a:prstGeom prst="rect">
            <a:avLst/>
          </a:prstGeom>
          <a:noFill/>
          <a:ln/>
        </p:spPr>
        <p:txBody>
          <a:bodyPr wrap="square" rtlCol="0" anchor="t"/>
          <a:lstStyle/>
          <a:p>
            <a:pPr>
              <a:lnSpc>
                <a:spcPct val="150000"/>
              </a:lnSpc>
            </a:pPr>
            <a:r>
              <a:rPr lang="en-US" sz="4000" b="1" dirty="0" smtClean="0">
                <a:solidFill>
                  <a:srgbClr val="D0DBF0"/>
                </a:solidFill>
                <a:latin typeface="Cabin"/>
                <a:ea typeface="Cabin"/>
              </a:rPr>
              <a:t>For Loop</a:t>
            </a:r>
            <a:endParaRPr lang="en-US" sz="4000" b="1" dirty="0">
              <a:solidFill>
                <a:srgbClr val="D0DBF0"/>
              </a:solidFill>
              <a:latin typeface="Cabin"/>
              <a:ea typeface="Cabin"/>
            </a:endParaRPr>
          </a:p>
        </p:txBody>
      </p:sp>
      <p:sp>
        <p:nvSpPr>
          <p:cNvPr id="7" name="Text 13"/>
          <p:cNvSpPr/>
          <p:nvPr/>
        </p:nvSpPr>
        <p:spPr>
          <a:xfrm>
            <a:off x="388620" y="784157"/>
            <a:ext cx="13674221" cy="2835243"/>
          </a:xfrm>
          <a:prstGeom prst="rect">
            <a:avLst/>
          </a:prstGeom>
          <a:noFill/>
          <a:ln/>
        </p:spPr>
        <p:txBody>
          <a:bodyPr wrap="square" rtlCol="0" anchor="t"/>
          <a:lstStyle/>
          <a:p>
            <a:pPr>
              <a:lnSpc>
                <a:spcPct val="150000"/>
              </a:lnSpc>
            </a:pPr>
            <a:r>
              <a:rPr lang="en-US" sz="3200" b="1" dirty="0">
                <a:solidFill>
                  <a:srgbClr val="BDCDE9"/>
                </a:solidFill>
                <a:latin typeface="Cabin"/>
                <a:ea typeface="Cabin"/>
              </a:rPr>
              <a:t>Missing Pieces </a:t>
            </a:r>
            <a:endParaRPr lang="en-US" sz="3200" b="1" dirty="0" smtClean="0">
              <a:solidFill>
                <a:srgbClr val="BDCDE9"/>
              </a:solidFill>
              <a:latin typeface="Cabin"/>
              <a:ea typeface="Cabin"/>
            </a:endParaRPr>
          </a:p>
          <a:p>
            <a:pPr>
              <a:lnSpc>
                <a:spcPct val="150000"/>
              </a:lnSpc>
            </a:pPr>
            <a:r>
              <a:rPr lang="en-US" sz="3200" dirty="0" smtClean="0">
                <a:solidFill>
                  <a:srgbClr val="BDCDE9"/>
                </a:solidFill>
                <a:latin typeface="Cabin"/>
                <a:ea typeface="Cabin"/>
              </a:rPr>
              <a:t>In </a:t>
            </a:r>
            <a:r>
              <a:rPr lang="en-US" sz="3200" dirty="0">
                <a:solidFill>
                  <a:srgbClr val="BDCDE9"/>
                </a:solidFill>
                <a:latin typeface="Cabin"/>
                <a:ea typeface="Cabin"/>
              </a:rPr>
              <a:t>Java, it is possible for any or all of the initialization, condition or iteration portions of the for loop to be blank. </a:t>
            </a:r>
            <a:endParaRPr lang="en-US" sz="3200" dirty="0" smtClean="0">
              <a:solidFill>
                <a:srgbClr val="BDCDE9"/>
              </a:solidFill>
              <a:latin typeface="Cabin"/>
              <a:ea typeface="Cabin"/>
            </a:endParaRPr>
          </a:p>
          <a:p>
            <a:pPr>
              <a:lnSpc>
                <a:spcPct val="150000"/>
              </a:lnSpc>
            </a:pPr>
            <a:r>
              <a:rPr lang="en-US" sz="3200" dirty="0" smtClean="0">
                <a:solidFill>
                  <a:srgbClr val="BDCDE9"/>
                </a:solidFill>
                <a:latin typeface="Cabin"/>
                <a:ea typeface="Cabin"/>
              </a:rPr>
              <a:t>Example-1</a:t>
            </a:r>
            <a:r>
              <a:rPr lang="en-US" sz="3200" dirty="0">
                <a:solidFill>
                  <a:srgbClr val="BDCDE9"/>
                </a:solidFill>
                <a:latin typeface="Cabin"/>
                <a:ea typeface="Cabin"/>
              </a:rPr>
              <a:t>: //Demonstrate for loop with some empty parts </a:t>
            </a:r>
            <a:endParaRPr lang="en-US" sz="3200" dirty="0" smtClean="0">
              <a:solidFill>
                <a:srgbClr val="BDCDE9"/>
              </a:solidFill>
              <a:latin typeface="Cabin"/>
              <a:ea typeface="Cabin"/>
            </a:endParaRPr>
          </a:p>
          <a:p>
            <a:pPr>
              <a:lnSpc>
                <a:spcPct val="150000"/>
              </a:lnSpc>
            </a:pPr>
            <a:r>
              <a:rPr lang="en-US" sz="3200" dirty="0">
                <a:solidFill>
                  <a:srgbClr val="BDCDE9"/>
                </a:solidFill>
                <a:latin typeface="Cabin"/>
                <a:ea typeface="Cabin"/>
              </a:rPr>
              <a:t>	</a:t>
            </a:r>
            <a:r>
              <a:rPr lang="en-US" sz="3200" dirty="0" smtClean="0">
                <a:solidFill>
                  <a:srgbClr val="BDCDE9"/>
                </a:solidFill>
                <a:latin typeface="Cabin"/>
                <a:ea typeface="Cabin"/>
              </a:rPr>
              <a:t>class </a:t>
            </a:r>
            <a:r>
              <a:rPr lang="en-US" sz="3200" dirty="0">
                <a:solidFill>
                  <a:srgbClr val="BDCDE9"/>
                </a:solidFill>
                <a:latin typeface="Cabin"/>
                <a:ea typeface="Cabin"/>
              </a:rPr>
              <a:t>Empty { </a:t>
            </a:r>
            <a:endParaRPr lang="en-US" sz="3200" dirty="0" smtClean="0">
              <a:solidFill>
                <a:srgbClr val="BDCDE9"/>
              </a:solidFill>
              <a:latin typeface="Cabin"/>
              <a:ea typeface="Cabin"/>
            </a:endParaRPr>
          </a:p>
          <a:p>
            <a:pPr>
              <a:lnSpc>
                <a:spcPct val="150000"/>
              </a:lnSpc>
            </a:pPr>
            <a:r>
              <a:rPr lang="en-US" sz="3200" dirty="0">
                <a:solidFill>
                  <a:srgbClr val="BDCDE9"/>
                </a:solidFill>
                <a:latin typeface="Cabin"/>
                <a:ea typeface="Cabin"/>
              </a:rPr>
              <a:t>	</a:t>
            </a:r>
            <a:r>
              <a:rPr lang="en-US" sz="3200" dirty="0" smtClean="0">
                <a:solidFill>
                  <a:srgbClr val="BDCDE9"/>
                </a:solidFill>
                <a:latin typeface="Cabin"/>
                <a:ea typeface="Cabin"/>
              </a:rPr>
              <a:t>	public </a:t>
            </a:r>
            <a:r>
              <a:rPr lang="en-US" sz="3200" dirty="0">
                <a:solidFill>
                  <a:srgbClr val="BDCDE9"/>
                </a:solidFill>
                <a:latin typeface="Cabin"/>
                <a:ea typeface="Cabin"/>
              </a:rPr>
              <a:t>static void main(String </a:t>
            </a:r>
            <a:r>
              <a:rPr lang="en-US" sz="3200" dirty="0" err="1">
                <a:solidFill>
                  <a:srgbClr val="BDCDE9"/>
                </a:solidFill>
                <a:latin typeface="Cabin"/>
                <a:ea typeface="Cabin"/>
              </a:rPr>
              <a:t>args</a:t>
            </a:r>
            <a:r>
              <a:rPr lang="en-US" sz="3200" dirty="0">
                <a:solidFill>
                  <a:srgbClr val="BDCDE9"/>
                </a:solidFill>
                <a:latin typeface="Cabin"/>
                <a:ea typeface="Cabin"/>
              </a:rPr>
              <a:t>[]) { </a:t>
            </a:r>
            <a:endParaRPr lang="en-US" sz="3200" dirty="0" smtClean="0">
              <a:solidFill>
                <a:srgbClr val="BDCDE9"/>
              </a:solidFill>
              <a:latin typeface="Cabin"/>
              <a:ea typeface="Cabin"/>
            </a:endParaRPr>
          </a:p>
          <a:p>
            <a:pPr>
              <a:lnSpc>
                <a:spcPct val="150000"/>
              </a:lnSpc>
            </a:pPr>
            <a:r>
              <a:rPr lang="en-US" sz="3200" dirty="0">
                <a:solidFill>
                  <a:srgbClr val="BDCDE9"/>
                </a:solidFill>
                <a:latin typeface="Cabin"/>
                <a:ea typeface="Cabin"/>
              </a:rPr>
              <a:t>	</a:t>
            </a:r>
            <a:r>
              <a:rPr lang="en-US" sz="3200" dirty="0" smtClean="0">
                <a:solidFill>
                  <a:srgbClr val="BDCDE9"/>
                </a:solidFill>
                <a:latin typeface="Cabin"/>
                <a:ea typeface="Cabin"/>
              </a:rPr>
              <a:t>	</a:t>
            </a:r>
            <a:r>
              <a:rPr lang="en-US" sz="3200" dirty="0" err="1" smtClean="0">
                <a:solidFill>
                  <a:srgbClr val="BDCDE9"/>
                </a:solidFill>
                <a:latin typeface="Cabin"/>
                <a:ea typeface="Cabin"/>
              </a:rPr>
              <a:t>int</a:t>
            </a:r>
            <a:r>
              <a:rPr lang="en-US" sz="3200" dirty="0" smtClean="0">
                <a:solidFill>
                  <a:srgbClr val="BDCDE9"/>
                </a:solidFill>
                <a:latin typeface="Cabin"/>
                <a:ea typeface="Cabin"/>
              </a:rPr>
              <a:t> </a:t>
            </a:r>
            <a:r>
              <a:rPr lang="en-US" sz="3200" dirty="0" err="1">
                <a:solidFill>
                  <a:srgbClr val="BDCDE9"/>
                </a:solidFill>
                <a:latin typeface="Cabin"/>
                <a:ea typeface="Cabin"/>
              </a:rPr>
              <a:t>i</a:t>
            </a:r>
            <a:r>
              <a:rPr lang="en-US" sz="3200" dirty="0">
                <a:solidFill>
                  <a:srgbClr val="BDCDE9"/>
                </a:solidFill>
                <a:latin typeface="Cabin"/>
                <a:ea typeface="Cabin"/>
              </a:rPr>
              <a:t>; </a:t>
            </a:r>
            <a:endParaRPr lang="en-US" sz="3200" dirty="0" smtClean="0">
              <a:solidFill>
                <a:srgbClr val="BDCDE9"/>
              </a:solidFill>
              <a:latin typeface="Cabin"/>
              <a:ea typeface="Cabin"/>
            </a:endParaRPr>
          </a:p>
          <a:p>
            <a:pPr>
              <a:lnSpc>
                <a:spcPct val="150000"/>
              </a:lnSpc>
            </a:pPr>
            <a:r>
              <a:rPr lang="en-US" sz="3200" dirty="0">
                <a:solidFill>
                  <a:srgbClr val="BDCDE9"/>
                </a:solidFill>
                <a:latin typeface="Cabin"/>
                <a:ea typeface="Cabin"/>
              </a:rPr>
              <a:t>	</a:t>
            </a:r>
            <a:r>
              <a:rPr lang="en-US" sz="3200" dirty="0" smtClean="0">
                <a:solidFill>
                  <a:srgbClr val="BDCDE9"/>
                </a:solidFill>
                <a:latin typeface="Cabin"/>
                <a:ea typeface="Cabin"/>
              </a:rPr>
              <a:t>	for(</a:t>
            </a:r>
            <a:r>
              <a:rPr lang="en-US" sz="3200" dirty="0" err="1" smtClean="0">
                <a:solidFill>
                  <a:srgbClr val="BDCDE9"/>
                </a:solidFill>
                <a:latin typeface="Cabin"/>
                <a:ea typeface="Cabin"/>
              </a:rPr>
              <a:t>i</a:t>
            </a:r>
            <a:r>
              <a:rPr lang="en-US" sz="3200" dirty="0" smtClean="0">
                <a:solidFill>
                  <a:srgbClr val="BDCDE9"/>
                </a:solidFill>
                <a:latin typeface="Cabin"/>
                <a:ea typeface="Cabin"/>
              </a:rPr>
              <a:t>=0</a:t>
            </a:r>
            <a:r>
              <a:rPr lang="en-US" sz="3200" dirty="0">
                <a:solidFill>
                  <a:srgbClr val="BDCDE9"/>
                </a:solidFill>
                <a:latin typeface="Cabin"/>
                <a:ea typeface="Cabin"/>
              </a:rPr>
              <a:t>; </a:t>
            </a:r>
            <a:r>
              <a:rPr lang="en-US" sz="3200" dirty="0" err="1" smtClean="0">
                <a:solidFill>
                  <a:srgbClr val="BDCDE9"/>
                </a:solidFill>
                <a:latin typeface="Cabin"/>
                <a:ea typeface="Cabin"/>
              </a:rPr>
              <a:t>i</a:t>
            </a:r>
            <a:r>
              <a:rPr lang="en-US" sz="3200" dirty="0" smtClean="0">
                <a:solidFill>
                  <a:srgbClr val="BDCDE9"/>
                </a:solidFill>
                <a:latin typeface="Cabin"/>
                <a:ea typeface="Cabin"/>
              </a:rPr>
              <a:t>&lt;10; )</a:t>
            </a:r>
            <a:r>
              <a:rPr lang="en-IN" sz="3200" dirty="0">
                <a:solidFill>
                  <a:srgbClr val="BDCDE9"/>
                </a:solidFill>
                <a:latin typeface="Cabin"/>
                <a:ea typeface="Cabin"/>
              </a:rPr>
              <a:t> { // Iteration expression is missing here </a:t>
            </a:r>
            <a:r>
              <a:rPr lang="en-IN" sz="3200" dirty="0" smtClean="0">
                <a:solidFill>
                  <a:srgbClr val="BDCDE9"/>
                </a:solidFill>
                <a:latin typeface="Cabin"/>
                <a:ea typeface="Cabin"/>
              </a:rPr>
              <a:t>					</a:t>
            </a:r>
            <a:r>
              <a:rPr lang="en-IN" sz="3200" dirty="0" err="1" smtClean="0">
                <a:solidFill>
                  <a:srgbClr val="BDCDE9"/>
                </a:solidFill>
                <a:latin typeface="Cabin"/>
                <a:ea typeface="Cabin"/>
              </a:rPr>
              <a:t>System.out.println</a:t>
            </a:r>
            <a:r>
              <a:rPr lang="en-IN" sz="3200" dirty="0">
                <a:solidFill>
                  <a:srgbClr val="BDCDE9"/>
                </a:solidFill>
                <a:latin typeface="Cabin"/>
                <a:ea typeface="Cabin"/>
              </a:rPr>
              <a:t>(“Pass ”+</a:t>
            </a:r>
            <a:r>
              <a:rPr lang="en-IN" sz="3200" dirty="0" err="1">
                <a:solidFill>
                  <a:srgbClr val="BDCDE9"/>
                </a:solidFill>
                <a:latin typeface="Cabin"/>
                <a:ea typeface="Cabin"/>
              </a:rPr>
              <a:t>i</a:t>
            </a:r>
            <a:r>
              <a:rPr lang="en-IN" sz="3200" dirty="0">
                <a:solidFill>
                  <a:srgbClr val="BDCDE9"/>
                </a:solidFill>
                <a:latin typeface="Cabin"/>
                <a:ea typeface="Cabin"/>
              </a:rPr>
              <a:t>); </a:t>
            </a:r>
            <a:endParaRPr lang="en-IN" sz="3200" dirty="0" smtClean="0">
              <a:solidFill>
                <a:srgbClr val="BDCDE9"/>
              </a:solidFill>
              <a:latin typeface="Cabin"/>
              <a:ea typeface="Cabin"/>
            </a:endParaRPr>
          </a:p>
          <a:p>
            <a:pPr>
              <a:lnSpc>
                <a:spcPct val="150000"/>
              </a:lnSpc>
            </a:pPr>
            <a:r>
              <a:rPr lang="en-IN" sz="3200" dirty="0">
                <a:solidFill>
                  <a:srgbClr val="BDCDE9"/>
                </a:solidFill>
                <a:latin typeface="Cabin"/>
                <a:ea typeface="Cabin"/>
              </a:rPr>
              <a:t>	</a:t>
            </a:r>
            <a:r>
              <a:rPr lang="en-IN" sz="3200" dirty="0" smtClean="0">
                <a:solidFill>
                  <a:srgbClr val="BDCDE9"/>
                </a:solidFill>
                <a:latin typeface="Cabin"/>
                <a:ea typeface="Cabin"/>
              </a:rPr>
              <a:t>		</a:t>
            </a:r>
            <a:r>
              <a:rPr lang="en-IN" sz="3200" dirty="0" err="1" smtClean="0">
                <a:solidFill>
                  <a:srgbClr val="BDCDE9"/>
                </a:solidFill>
                <a:latin typeface="Cabin"/>
                <a:ea typeface="Cabin"/>
              </a:rPr>
              <a:t>i</a:t>
            </a:r>
            <a:r>
              <a:rPr lang="en-IN" sz="3200" dirty="0">
                <a:solidFill>
                  <a:srgbClr val="BDCDE9"/>
                </a:solidFill>
                <a:latin typeface="Cabin"/>
                <a:ea typeface="Cabin"/>
              </a:rPr>
              <a:t>++; </a:t>
            </a:r>
            <a:r>
              <a:rPr lang="en-IN" sz="3200" dirty="0" smtClean="0">
                <a:solidFill>
                  <a:srgbClr val="BDCDE9"/>
                </a:solidFill>
                <a:latin typeface="Cabin"/>
                <a:ea typeface="Cabin"/>
              </a:rPr>
              <a:t>		}}}</a:t>
            </a:r>
            <a:endParaRPr lang="en-US" sz="3200" dirty="0" smtClean="0">
              <a:solidFill>
                <a:srgbClr val="BDCDE9"/>
              </a:solidFill>
              <a:latin typeface="Cabin"/>
              <a:ea typeface="Cabin"/>
            </a:endParaRPr>
          </a:p>
        </p:txBody>
      </p:sp>
    </p:spTree>
    <p:extLst>
      <p:ext uri="{BB962C8B-B14F-4D97-AF65-F5344CB8AC3E}">
        <p14:creationId xmlns:p14="http://schemas.microsoft.com/office/powerpoint/2010/main" val="47921986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16338"/>
            <a:ext cx="14659446" cy="8244479"/>
          </a:xfrm>
          <a:prstGeom prst="rect">
            <a:avLst/>
          </a:prstGeom>
          <a:solidFill>
            <a:srgbClr val="112836"/>
          </a:solidFill>
          <a:ln/>
        </p:spPr>
      </p:sp>
      <p:sp>
        <p:nvSpPr>
          <p:cNvPr id="6" name="Text 13"/>
          <p:cNvSpPr/>
          <p:nvPr/>
        </p:nvSpPr>
        <p:spPr>
          <a:xfrm>
            <a:off x="607695" y="131866"/>
            <a:ext cx="14190084" cy="1750978"/>
          </a:xfrm>
          <a:prstGeom prst="rect">
            <a:avLst/>
          </a:prstGeom>
          <a:noFill/>
          <a:ln/>
        </p:spPr>
        <p:txBody>
          <a:bodyPr wrap="square" rtlCol="0" anchor="t"/>
          <a:lstStyle/>
          <a:p>
            <a:pPr>
              <a:lnSpc>
                <a:spcPct val="150000"/>
              </a:lnSpc>
            </a:pPr>
            <a:r>
              <a:rPr lang="en-US" sz="4000" b="1" dirty="0" smtClean="0">
                <a:solidFill>
                  <a:srgbClr val="D0DBF0"/>
                </a:solidFill>
                <a:latin typeface="Cabin"/>
                <a:ea typeface="Cabin"/>
              </a:rPr>
              <a:t>For Loop</a:t>
            </a:r>
            <a:endParaRPr lang="en-US" sz="4000" b="1" dirty="0">
              <a:solidFill>
                <a:srgbClr val="D0DBF0"/>
              </a:solidFill>
              <a:latin typeface="Cabin"/>
              <a:ea typeface="Cabin"/>
            </a:endParaRPr>
          </a:p>
        </p:txBody>
      </p:sp>
      <p:sp>
        <p:nvSpPr>
          <p:cNvPr id="7" name="Text 13"/>
          <p:cNvSpPr/>
          <p:nvPr/>
        </p:nvSpPr>
        <p:spPr>
          <a:xfrm>
            <a:off x="83690" y="1270658"/>
            <a:ext cx="14630400" cy="2835243"/>
          </a:xfrm>
          <a:prstGeom prst="rect">
            <a:avLst/>
          </a:prstGeom>
          <a:noFill/>
          <a:ln/>
        </p:spPr>
        <p:txBody>
          <a:bodyPr wrap="square" rtlCol="0" anchor="t"/>
          <a:lstStyle/>
          <a:p>
            <a:pPr>
              <a:lnSpc>
                <a:spcPct val="150000"/>
              </a:lnSpc>
            </a:pPr>
            <a:r>
              <a:rPr lang="en-US" sz="3200" dirty="0">
                <a:solidFill>
                  <a:srgbClr val="BDCDE9"/>
                </a:solidFill>
                <a:latin typeface="Cabin"/>
              </a:rPr>
              <a:t>//Demonstrate for loop with some empty parts </a:t>
            </a:r>
            <a:endParaRPr lang="en-US" sz="3200" dirty="0" smtClean="0">
              <a:solidFill>
                <a:srgbClr val="BDCDE9"/>
              </a:solidFill>
              <a:latin typeface="Cabin"/>
            </a:endParaRPr>
          </a:p>
          <a:p>
            <a:pPr>
              <a:lnSpc>
                <a:spcPct val="150000"/>
              </a:lnSpc>
            </a:pPr>
            <a:r>
              <a:rPr lang="en-US" sz="3200" dirty="0">
                <a:solidFill>
                  <a:srgbClr val="BDCDE9"/>
                </a:solidFill>
                <a:latin typeface="Cabin"/>
              </a:rPr>
              <a:t>	</a:t>
            </a:r>
            <a:r>
              <a:rPr lang="en-US" sz="3200" dirty="0" smtClean="0">
                <a:solidFill>
                  <a:srgbClr val="BDCDE9"/>
                </a:solidFill>
                <a:latin typeface="Cabin"/>
              </a:rPr>
              <a:t>class </a:t>
            </a:r>
            <a:r>
              <a:rPr lang="en-US" sz="3200" dirty="0">
                <a:solidFill>
                  <a:srgbClr val="BDCDE9"/>
                </a:solidFill>
                <a:latin typeface="Cabin"/>
              </a:rPr>
              <a:t>Empty2 { </a:t>
            </a:r>
            <a:endParaRPr lang="en-US" sz="3200" dirty="0" smtClean="0">
              <a:solidFill>
                <a:srgbClr val="BDCDE9"/>
              </a:solidFill>
              <a:latin typeface="Cabin"/>
            </a:endParaRPr>
          </a:p>
          <a:p>
            <a:pPr>
              <a:lnSpc>
                <a:spcPct val="150000"/>
              </a:lnSpc>
            </a:pPr>
            <a:r>
              <a:rPr lang="en-US" sz="3200" dirty="0">
                <a:solidFill>
                  <a:srgbClr val="BDCDE9"/>
                </a:solidFill>
                <a:latin typeface="Cabin"/>
              </a:rPr>
              <a:t>	</a:t>
            </a:r>
            <a:r>
              <a:rPr lang="en-US" sz="3200" dirty="0" smtClean="0">
                <a:solidFill>
                  <a:srgbClr val="BDCDE9"/>
                </a:solidFill>
                <a:latin typeface="Cabin"/>
              </a:rPr>
              <a:t>	public </a:t>
            </a:r>
            <a:r>
              <a:rPr lang="en-US" sz="3200" dirty="0">
                <a:solidFill>
                  <a:srgbClr val="BDCDE9"/>
                </a:solidFill>
                <a:latin typeface="Cabin"/>
              </a:rPr>
              <a:t>static void main(String </a:t>
            </a:r>
            <a:r>
              <a:rPr lang="en-US" sz="3200" dirty="0" err="1">
                <a:solidFill>
                  <a:srgbClr val="BDCDE9"/>
                </a:solidFill>
                <a:latin typeface="Cabin"/>
              </a:rPr>
              <a:t>args</a:t>
            </a:r>
            <a:r>
              <a:rPr lang="en-US" sz="3200" dirty="0">
                <a:solidFill>
                  <a:srgbClr val="BDCDE9"/>
                </a:solidFill>
                <a:latin typeface="Cabin"/>
              </a:rPr>
              <a:t>[]) { </a:t>
            </a:r>
            <a:endParaRPr lang="en-US" sz="3200" dirty="0" smtClean="0">
              <a:solidFill>
                <a:srgbClr val="BDCDE9"/>
              </a:solidFill>
              <a:latin typeface="Cabin"/>
            </a:endParaRPr>
          </a:p>
          <a:p>
            <a:pPr>
              <a:lnSpc>
                <a:spcPct val="150000"/>
              </a:lnSpc>
            </a:pPr>
            <a:r>
              <a:rPr lang="en-US" sz="3200" dirty="0">
                <a:solidFill>
                  <a:srgbClr val="BDCDE9"/>
                </a:solidFill>
                <a:latin typeface="Cabin"/>
              </a:rPr>
              <a:t>	</a:t>
            </a:r>
            <a:r>
              <a:rPr lang="en-US" sz="3200" dirty="0" smtClean="0">
                <a:solidFill>
                  <a:srgbClr val="BDCDE9"/>
                </a:solidFill>
                <a:latin typeface="Cabin"/>
              </a:rPr>
              <a:t>		</a:t>
            </a:r>
            <a:r>
              <a:rPr lang="en-US" sz="3200" dirty="0" err="1" smtClean="0">
                <a:solidFill>
                  <a:srgbClr val="BDCDE9"/>
                </a:solidFill>
                <a:latin typeface="Cabin"/>
              </a:rPr>
              <a:t>int</a:t>
            </a:r>
            <a:r>
              <a:rPr lang="en-US" sz="3200" dirty="0" smtClean="0">
                <a:solidFill>
                  <a:srgbClr val="BDCDE9"/>
                </a:solidFill>
                <a:latin typeface="Cabin"/>
              </a:rPr>
              <a:t> </a:t>
            </a:r>
            <a:r>
              <a:rPr lang="en-US" sz="3200" dirty="0" err="1">
                <a:solidFill>
                  <a:srgbClr val="BDCDE9"/>
                </a:solidFill>
                <a:latin typeface="Cabin"/>
              </a:rPr>
              <a:t>i</a:t>
            </a:r>
            <a:r>
              <a:rPr lang="en-US" sz="3200" dirty="0">
                <a:solidFill>
                  <a:srgbClr val="BDCDE9"/>
                </a:solidFill>
                <a:latin typeface="Cabin"/>
              </a:rPr>
              <a:t>=0; </a:t>
            </a:r>
            <a:endParaRPr lang="en-US" sz="3200" dirty="0" smtClean="0">
              <a:solidFill>
                <a:srgbClr val="BDCDE9"/>
              </a:solidFill>
              <a:latin typeface="Cabin"/>
            </a:endParaRPr>
          </a:p>
          <a:p>
            <a:pPr>
              <a:lnSpc>
                <a:spcPct val="150000"/>
              </a:lnSpc>
            </a:pPr>
            <a:r>
              <a:rPr lang="en-US" sz="3200" dirty="0">
                <a:solidFill>
                  <a:srgbClr val="BDCDE9"/>
                </a:solidFill>
                <a:latin typeface="Cabin"/>
              </a:rPr>
              <a:t>	</a:t>
            </a:r>
            <a:r>
              <a:rPr lang="en-US" sz="3200" dirty="0" smtClean="0">
                <a:solidFill>
                  <a:srgbClr val="BDCDE9"/>
                </a:solidFill>
                <a:latin typeface="Cabin"/>
              </a:rPr>
              <a:t>		for</a:t>
            </a:r>
            <a:r>
              <a:rPr lang="en-US" sz="3200" dirty="0">
                <a:solidFill>
                  <a:srgbClr val="BDCDE9"/>
                </a:solidFill>
                <a:latin typeface="Cabin"/>
              </a:rPr>
              <a:t>(; </a:t>
            </a:r>
            <a:r>
              <a:rPr lang="en-US" sz="3200" dirty="0" err="1" smtClean="0">
                <a:solidFill>
                  <a:srgbClr val="BDCDE9"/>
                </a:solidFill>
                <a:latin typeface="Cabin"/>
              </a:rPr>
              <a:t>i</a:t>
            </a:r>
            <a:r>
              <a:rPr lang="en-US" sz="3200" dirty="0">
                <a:solidFill>
                  <a:srgbClr val="BDCDE9"/>
                </a:solidFill>
                <a:latin typeface="Cabin"/>
              </a:rPr>
              <a:t>&lt;10; ) { </a:t>
            </a:r>
            <a:r>
              <a:rPr lang="en-US" sz="3200" dirty="0" smtClean="0">
                <a:solidFill>
                  <a:srgbClr val="BDCDE9"/>
                </a:solidFill>
                <a:latin typeface="Cabin"/>
              </a:rPr>
              <a:t>// Initialization </a:t>
            </a:r>
            <a:r>
              <a:rPr lang="en-US" sz="3200" dirty="0">
                <a:solidFill>
                  <a:srgbClr val="BDCDE9"/>
                </a:solidFill>
                <a:latin typeface="Cabin"/>
              </a:rPr>
              <a:t>and iteration expressions are missing </a:t>
            </a:r>
            <a:r>
              <a:rPr lang="en-US" sz="3200" dirty="0" smtClean="0">
                <a:solidFill>
                  <a:srgbClr val="BDCDE9"/>
                </a:solidFill>
                <a:latin typeface="Cabin"/>
              </a:rPr>
              <a:t>				</a:t>
            </a:r>
            <a:r>
              <a:rPr lang="en-US" sz="3200" dirty="0" err="1" smtClean="0">
                <a:solidFill>
                  <a:srgbClr val="BDCDE9"/>
                </a:solidFill>
                <a:latin typeface="Cabin"/>
              </a:rPr>
              <a:t>System.out.println</a:t>
            </a:r>
            <a:r>
              <a:rPr lang="en-US" sz="3200" dirty="0">
                <a:solidFill>
                  <a:srgbClr val="BDCDE9"/>
                </a:solidFill>
                <a:latin typeface="Cabin"/>
              </a:rPr>
              <a:t>(“Pass ”+</a:t>
            </a:r>
            <a:r>
              <a:rPr lang="en-US" sz="3200" dirty="0" err="1">
                <a:solidFill>
                  <a:srgbClr val="BDCDE9"/>
                </a:solidFill>
                <a:latin typeface="Cabin"/>
              </a:rPr>
              <a:t>i</a:t>
            </a:r>
            <a:r>
              <a:rPr lang="en-US" sz="3200" dirty="0">
                <a:solidFill>
                  <a:srgbClr val="BDCDE9"/>
                </a:solidFill>
                <a:latin typeface="Cabin"/>
              </a:rPr>
              <a:t>); </a:t>
            </a:r>
            <a:endParaRPr lang="en-US" sz="3200" dirty="0" smtClean="0">
              <a:solidFill>
                <a:srgbClr val="BDCDE9"/>
              </a:solidFill>
              <a:latin typeface="Cabin"/>
            </a:endParaRPr>
          </a:p>
          <a:p>
            <a:pPr>
              <a:lnSpc>
                <a:spcPct val="150000"/>
              </a:lnSpc>
            </a:pPr>
            <a:r>
              <a:rPr lang="en-US" sz="3200" dirty="0">
                <a:solidFill>
                  <a:srgbClr val="BDCDE9"/>
                </a:solidFill>
                <a:latin typeface="Cabin"/>
              </a:rPr>
              <a:t>	</a:t>
            </a:r>
            <a:r>
              <a:rPr lang="en-US" sz="3200" dirty="0" smtClean="0">
                <a:solidFill>
                  <a:srgbClr val="BDCDE9"/>
                </a:solidFill>
                <a:latin typeface="Cabin"/>
              </a:rPr>
              <a:t>			</a:t>
            </a:r>
            <a:r>
              <a:rPr lang="en-US" sz="3200" dirty="0" err="1" smtClean="0">
                <a:solidFill>
                  <a:srgbClr val="BDCDE9"/>
                </a:solidFill>
                <a:latin typeface="Cabin"/>
              </a:rPr>
              <a:t>i</a:t>
            </a:r>
            <a:r>
              <a:rPr lang="en-US" sz="3200" dirty="0">
                <a:solidFill>
                  <a:srgbClr val="BDCDE9"/>
                </a:solidFill>
                <a:latin typeface="Cabin"/>
              </a:rPr>
              <a:t>++; </a:t>
            </a:r>
            <a:r>
              <a:rPr lang="en-US" sz="3200" dirty="0" smtClean="0">
                <a:solidFill>
                  <a:srgbClr val="BDCDE9"/>
                </a:solidFill>
                <a:latin typeface="Cabin"/>
              </a:rPr>
              <a:t>		}}} </a:t>
            </a:r>
            <a:endParaRPr lang="en-US" sz="3200" dirty="0" smtClean="0">
              <a:solidFill>
                <a:srgbClr val="BDCDE9"/>
              </a:solidFill>
              <a:latin typeface="Cabin"/>
              <a:ea typeface="Cabin"/>
            </a:endParaRPr>
          </a:p>
        </p:txBody>
      </p:sp>
    </p:spTree>
    <p:extLst>
      <p:ext uri="{BB962C8B-B14F-4D97-AF65-F5344CB8AC3E}">
        <p14:creationId xmlns:p14="http://schemas.microsoft.com/office/powerpoint/2010/main" val="335127684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16338"/>
            <a:ext cx="14659446" cy="8244479"/>
          </a:xfrm>
          <a:prstGeom prst="rect">
            <a:avLst/>
          </a:prstGeom>
          <a:solidFill>
            <a:srgbClr val="112836"/>
          </a:solidFill>
          <a:ln/>
        </p:spPr>
      </p:sp>
      <p:sp>
        <p:nvSpPr>
          <p:cNvPr id="6" name="Text 13"/>
          <p:cNvSpPr/>
          <p:nvPr/>
        </p:nvSpPr>
        <p:spPr>
          <a:xfrm>
            <a:off x="607695" y="131866"/>
            <a:ext cx="14190084" cy="1750978"/>
          </a:xfrm>
          <a:prstGeom prst="rect">
            <a:avLst/>
          </a:prstGeom>
          <a:noFill/>
          <a:ln/>
        </p:spPr>
        <p:txBody>
          <a:bodyPr wrap="square" rtlCol="0" anchor="t"/>
          <a:lstStyle/>
          <a:p>
            <a:pPr>
              <a:lnSpc>
                <a:spcPct val="150000"/>
              </a:lnSpc>
            </a:pPr>
            <a:r>
              <a:rPr lang="en-US" sz="4000" b="1" dirty="0" smtClean="0">
                <a:solidFill>
                  <a:srgbClr val="D0DBF0"/>
                </a:solidFill>
                <a:latin typeface="Cabin"/>
                <a:ea typeface="Cabin"/>
              </a:rPr>
              <a:t>For Loop</a:t>
            </a:r>
            <a:endParaRPr lang="en-US" sz="4000" b="1" dirty="0">
              <a:solidFill>
                <a:srgbClr val="D0DBF0"/>
              </a:solidFill>
              <a:latin typeface="Cabin"/>
              <a:ea typeface="Cabin"/>
            </a:endParaRPr>
          </a:p>
        </p:txBody>
      </p:sp>
      <p:sp>
        <p:nvSpPr>
          <p:cNvPr id="7" name="Text 13"/>
          <p:cNvSpPr/>
          <p:nvPr/>
        </p:nvSpPr>
        <p:spPr>
          <a:xfrm>
            <a:off x="439529" y="1270658"/>
            <a:ext cx="14106395" cy="2835243"/>
          </a:xfrm>
          <a:prstGeom prst="rect">
            <a:avLst/>
          </a:prstGeom>
          <a:noFill/>
          <a:ln/>
        </p:spPr>
        <p:txBody>
          <a:bodyPr wrap="square" rtlCol="0" anchor="t"/>
          <a:lstStyle/>
          <a:p>
            <a:pPr>
              <a:lnSpc>
                <a:spcPct val="150000"/>
              </a:lnSpc>
            </a:pPr>
            <a:r>
              <a:rPr lang="en-US" sz="3200" b="1" dirty="0">
                <a:solidFill>
                  <a:srgbClr val="BDCDE9"/>
                </a:solidFill>
                <a:latin typeface="Cabin"/>
              </a:rPr>
              <a:t>The Infinite Loop </a:t>
            </a:r>
            <a:endParaRPr lang="en-US" sz="3200" b="1" dirty="0" smtClean="0">
              <a:solidFill>
                <a:srgbClr val="BDCDE9"/>
              </a:solidFill>
              <a:latin typeface="Cabin"/>
            </a:endParaRPr>
          </a:p>
          <a:p>
            <a:pPr>
              <a:lnSpc>
                <a:spcPct val="150000"/>
              </a:lnSpc>
            </a:pPr>
            <a:r>
              <a:rPr lang="en-US" sz="3200" dirty="0" smtClean="0">
                <a:solidFill>
                  <a:srgbClr val="BDCDE9"/>
                </a:solidFill>
                <a:latin typeface="Cabin"/>
              </a:rPr>
              <a:t>An </a:t>
            </a:r>
            <a:r>
              <a:rPr lang="en-US" sz="3200" dirty="0">
                <a:solidFill>
                  <a:srgbClr val="BDCDE9"/>
                </a:solidFill>
                <a:latin typeface="Cabin"/>
              </a:rPr>
              <a:t>infinite loop can be created using for by leaving conditional expression empty. The structure of an infinite loop is as follows: </a:t>
            </a:r>
            <a:r>
              <a:rPr lang="en-US" sz="3200" dirty="0" smtClean="0">
                <a:solidFill>
                  <a:srgbClr val="BDCDE9"/>
                </a:solidFill>
                <a:latin typeface="Cabin"/>
              </a:rPr>
              <a:t>	</a:t>
            </a:r>
          </a:p>
          <a:p>
            <a:pPr>
              <a:lnSpc>
                <a:spcPct val="150000"/>
              </a:lnSpc>
            </a:pPr>
            <a:r>
              <a:rPr lang="en-US" sz="3200" dirty="0" smtClean="0">
                <a:solidFill>
                  <a:srgbClr val="BDCDE9"/>
                </a:solidFill>
                <a:latin typeface="Cabin"/>
              </a:rPr>
              <a:t>for</a:t>
            </a:r>
            <a:r>
              <a:rPr lang="en-US" sz="3200" dirty="0">
                <a:solidFill>
                  <a:srgbClr val="BDCDE9"/>
                </a:solidFill>
                <a:latin typeface="Cabin"/>
              </a:rPr>
              <a:t>(;;) // Intentionally infinite loop </a:t>
            </a:r>
            <a:endParaRPr lang="en-US" sz="3200" dirty="0" smtClean="0">
              <a:solidFill>
                <a:srgbClr val="BDCDE9"/>
              </a:solidFill>
              <a:latin typeface="Cabin"/>
            </a:endParaRPr>
          </a:p>
          <a:p>
            <a:pPr>
              <a:lnSpc>
                <a:spcPct val="150000"/>
              </a:lnSpc>
            </a:pPr>
            <a:r>
              <a:rPr lang="en-US" sz="3200" dirty="0">
                <a:solidFill>
                  <a:srgbClr val="BDCDE9"/>
                </a:solidFill>
                <a:latin typeface="Cabin"/>
              </a:rPr>
              <a:t>	</a:t>
            </a:r>
            <a:r>
              <a:rPr lang="en-US" sz="3200" dirty="0" smtClean="0">
                <a:solidFill>
                  <a:srgbClr val="BDCDE9"/>
                </a:solidFill>
                <a:latin typeface="Cabin"/>
              </a:rPr>
              <a:t>{ </a:t>
            </a:r>
            <a:r>
              <a:rPr lang="en-US" sz="3200" dirty="0">
                <a:solidFill>
                  <a:srgbClr val="BDCDE9"/>
                </a:solidFill>
                <a:latin typeface="Cabin"/>
              </a:rPr>
              <a:t>....... </a:t>
            </a:r>
            <a:r>
              <a:rPr lang="en-US" sz="3200" dirty="0" smtClean="0">
                <a:solidFill>
                  <a:srgbClr val="BDCDE9"/>
                </a:solidFill>
                <a:latin typeface="Cabin"/>
              </a:rPr>
              <a:t>}</a:t>
            </a:r>
          </a:p>
          <a:p>
            <a:pPr>
              <a:lnSpc>
                <a:spcPct val="150000"/>
              </a:lnSpc>
            </a:pPr>
            <a:r>
              <a:rPr lang="en-US" sz="3200" dirty="0">
                <a:solidFill>
                  <a:srgbClr val="BDCDE9"/>
                </a:solidFill>
                <a:latin typeface="Cabin"/>
              </a:rPr>
              <a:t>This loop will run for ever. Use of break statement inside such loop can terminate the loop. </a:t>
            </a:r>
            <a:endParaRPr lang="en-US" sz="3200" dirty="0" smtClean="0">
              <a:solidFill>
                <a:srgbClr val="BDCDE9"/>
              </a:solidFill>
              <a:latin typeface="Cabin"/>
              <a:ea typeface="Cabin"/>
            </a:endParaRPr>
          </a:p>
        </p:txBody>
      </p:sp>
    </p:spTree>
    <p:extLst>
      <p:ext uri="{BB962C8B-B14F-4D97-AF65-F5344CB8AC3E}">
        <p14:creationId xmlns:p14="http://schemas.microsoft.com/office/powerpoint/2010/main" val="253496352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37358"/>
            <a:ext cx="14659446" cy="8244479"/>
          </a:xfrm>
          <a:prstGeom prst="rect">
            <a:avLst/>
          </a:prstGeom>
          <a:solidFill>
            <a:srgbClr val="112836"/>
          </a:solidFill>
          <a:ln/>
        </p:spPr>
      </p:sp>
      <p:sp>
        <p:nvSpPr>
          <p:cNvPr id="6" name="Text 13"/>
          <p:cNvSpPr/>
          <p:nvPr/>
        </p:nvSpPr>
        <p:spPr>
          <a:xfrm>
            <a:off x="607695" y="131866"/>
            <a:ext cx="14190084" cy="1750978"/>
          </a:xfrm>
          <a:prstGeom prst="rect">
            <a:avLst/>
          </a:prstGeom>
          <a:noFill/>
          <a:ln/>
        </p:spPr>
        <p:txBody>
          <a:bodyPr wrap="square" rtlCol="0" anchor="t"/>
          <a:lstStyle/>
          <a:p>
            <a:pPr>
              <a:lnSpc>
                <a:spcPct val="150000"/>
              </a:lnSpc>
            </a:pPr>
            <a:r>
              <a:rPr lang="en-US" sz="4000" b="1" dirty="0" smtClean="0">
                <a:solidFill>
                  <a:srgbClr val="D0DBF0"/>
                </a:solidFill>
                <a:latin typeface="Cabin"/>
                <a:ea typeface="Cabin"/>
              </a:rPr>
              <a:t>For Loop</a:t>
            </a:r>
            <a:endParaRPr lang="en-US" sz="4000" b="1" dirty="0">
              <a:solidFill>
                <a:srgbClr val="D0DBF0"/>
              </a:solidFill>
              <a:latin typeface="Cabin"/>
              <a:ea typeface="Cabin"/>
            </a:endParaRPr>
          </a:p>
        </p:txBody>
      </p:sp>
      <p:sp>
        <p:nvSpPr>
          <p:cNvPr id="7" name="Text 13"/>
          <p:cNvSpPr/>
          <p:nvPr/>
        </p:nvSpPr>
        <p:spPr>
          <a:xfrm>
            <a:off x="439529" y="1270658"/>
            <a:ext cx="14106395" cy="2835243"/>
          </a:xfrm>
          <a:prstGeom prst="rect">
            <a:avLst/>
          </a:prstGeom>
          <a:noFill/>
          <a:ln/>
        </p:spPr>
        <p:txBody>
          <a:bodyPr wrap="square" rtlCol="0" anchor="t"/>
          <a:lstStyle/>
          <a:p>
            <a:pPr>
              <a:lnSpc>
                <a:spcPct val="150000"/>
              </a:lnSpc>
            </a:pPr>
            <a:r>
              <a:rPr lang="en-US" sz="3200" b="1" dirty="0">
                <a:solidFill>
                  <a:srgbClr val="BDCDE9"/>
                </a:solidFill>
                <a:latin typeface="Cabin"/>
              </a:rPr>
              <a:t>Loops with No Body </a:t>
            </a:r>
            <a:endParaRPr lang="en-US" sz="3200" b="1" dirty="0" smtClean="0">
              <a:solidFill>
                <a:srgbClr val="BDCDE9"/>
              </a:solidFill>
              <a:latin typeface="Cabin"/>
            </a:endParaRPr>
          </a:p>
          <a:p>
            <a:pPr>
              <a:lnSpc>
                <a:spcPct val="150000"/>
              </a:lnSpc>
            </a:pPr>
            <a:r>
              <a:rPr lang="en-US" sz="3200" dirty="0" smtClean="0">
                <a:solidFill>
                  <a:srgbClr val="BDCDE9"/>
                </a:solidFill>
                <a:latin typeface="Cabin"/>
              </a:rPr>
              <a:t>In </a:t>
            </a:r>
            <a:r>
              <a:rPr lang="en-US" sz="3200" dirty="0">
                <a:solidFill>
                  <a:srgbClr val="BDCDE9"/>
                </a:solidFill>
                <a:latin typeface="Cabin"/>
              </a:rPr>
              <a:t>Java, the body associated with a for loop can be empty. </a:t>
            </a:r>
            <a:endParaRPr lang="en-US" sz="3200" dirty="0" smtClean="0">
              <a:solidFill>
                <a:srgbClr val="BDCDE9"/>
              </a:solidFill>
              <a:latin typeface="Cabin"/>
            </a:endParaRPr>
          </a:p>
          <a:p>
            <a:pPr>
              <a:lnSpc>
                <a:spcPct val="150000"/>
              </a:lnSpc>
            </a:pPr>
            <a:r>
              <a:rPr lang="en-US" sz="3200" dirty="0" smtClean="0">
                <a:solidFill>
                  <a:srgbClr val="BDCDE9"/>
                </a:solidFill>
                <a:latin typeface="Cabin"/>
              </a:rPr>
              <a:t>//</a:t>
            </a:r>
            <a:r>
              <a:rPr lang="en-US" sz="3200" dirty="0">
                <a:solidFill>
                  <a:srgbClr val="BDCDE9"/>
                </a:solidFill>
                <a:latin typeface="Cabin"/>
              </a:rPr>
              <a:t>Demonstrate for loop with no body </a:t>
            </a:r>
            <a:endParaRPr lang="en-US" sz="3200" dirty="0" smtClean="0">
              <a:solidFill>
                <a:srgbClr val="BDCDE9"/>
              </a:solidFill>
              <a:latin typeface="Cabin"/>
            </a:endParaRPr>
          </a:p>
          <a:p>
            <a:pPr>
              <a:lnSpc>
                <a:spcPct val="150000"/>
              </a:lnSpc>
            </a:pPr>
            <a:r>
              <a:rPr lang="en-US" sz="3200" dirty="0">
                <a:solidFill>
                  <a:srgbClr val="BDCDE9"/>
                </a:solidFill>
                <a:latin typeface="Cabin"/>
              </a:rPr>
              <a:t>	</a:t>
            </a:r>
            <a:r>
              <a:rPr lang="en-US" sz="3200" dirty="0" smtClean="0">
                <a:solidFill>
                  <a:srgbClr val="BDCDE9"/>
                </a:solidFill>
                <a:latin typeface="Cabin"/>
              </a:rPr>
              <a:t>class Empty3 { </a:t>
            </a:r>
          </a:p>
          <a:p>
            <a:pPr>
              <a:lnSpc>
                <a:spcPct val="150000"/>
              </a:lnSpc>
            </a:pPr>
            <a:r>
              <a:rPr lang="en-US" sz="3200" dirty="0">
                <a:solidFill>
                  <a:srgbClr val="BDCDE9"/>
                </a:solidFill>
                <a:latin typeface="Cabin"/>
              </a:rPr>
              <a:t>	</a:t>
            </a:r>
            <a:r>
              <a:rPr lang="en-US" sz="3200" dirty="0" smtClean="0">
                <a:solidFill>
                  <a:srgbClr val="BDCDE9"/>
                </a:solidFill>
                <a:latin typeface="Cabin"/>
              </a:rPr>
              <a:t>	public </a:t>
            </a:r>
            <a:r>
              <a:rPr lang="en-US" sz="3200" dirty="0">
                <a:solidFill>
                  <a:srgbClr val="BDCDE9"/>
                </a:solidFill>
                <a:latin typeface="Cabin"/>
              </a:rPr>
              <a:t>static void main(String </a:t>
            </a:r>
            <a:r>
              <a:rPr lang="en-US" sz="3200" dirty="0" err="1">
                <a:solidFill>
                  <a:srgbClr val="BDCDE9"/>
                </a:solidFill>
                <a:latin typeface="Cabin"/>
              </a:rPr>
              <a:t>args</a:t>
            </a:r>
            <a:r>
              <a:rPr lang="en-US" sz="3200" dirty="0">
                <a:solidFill>
                  <a:srgbClr val="BDCDE9"/>
                </a:solidFill>
                <a:latin typeface="Cabin"/>
              </a:rPr>
              <a:t>[]) { </a:t>
            </a:r>
            <a:endParaRPr lang="en-US" sz="3200" dirty="0" smtClean="0">
              <a:solidFill>
                <a:srgbClr val="BDCDE9"/>
              </a:solidFill>
              <a:latin typeface="Cabin"/>
            </a:endParaRPr>
          </a:p>
          <a:p>
            <a:pPr>
              <a:lnSpc>
                <a:spcPct val="150000"/>
              </a:lnSpc>
            </a:pPr>
            <a:r>
              <a:rPr lang="en-US" sz="3200" dirty="0">
                <a:solidFill>
                  <a:srgbClr val="BDCDE9"/>
                </a:solidFill>
                <a:latin typeface="Cabin"/>
              </a:rPr>
              <a:t>	</a:t>
            </a:r>
            <a:r>
              <a:rPr lang="en-US" sz="3200" dirty="0" smtClean="0">
                <a:solidFill>
                  <a:srgbClr val="BDCDE9"/>
                </a:solidFill>
                <a:latin typeface="Cabin"/>
              </a:rPr>
              <a:t>		</a:t>
            </a:r>
            <a:r>
              <a:rPr lang="en-US" sz="3200" dirty="0" err="1" smtClean="0">
                <a:solidFill>
                  <a:srgbClr val="BDCDE9"/>
                </a:solidFill>
                <a:latin typeface="Cabin"/>
              </a:rPr>
              <a:t>int</a:t>
            </a:r>
            <a:r>
              <a:rPr lang="en-US" sz="3200" dirty="0" smtClean="0">
                <a:solidFill>
                  <a:srgbClr val="BDCDE9"/>
                </a:solidFill>
                <a:latin typeface="Cabin"/>
              </a:rPr>
              <a:t> </a:t>
            </a:r>
            <a:r>
              <a:rPr lang="en-US" sz="3200" dirty="0" err="1">
                <a:solidFill>
                  <a:srgbClr val="BDCDE9"/>
                </a:solidFill>
                <a:latin typeface="Cabin"/>
              </a:rPr>
              <a:t>i</a:t>
            </a:r>
            <a:r>
              <a:rPr lang="en-US" sz="3200" dirty="0">
                <a:solidFill>
                  <a:srgbClr val="BDCDE9"/>
                </a:solidFill>
                <a:latin typeface="Cabin"/>
              </a:rPr>
              <a:t>, sum=0; </a:t>
            </a:r>
            <a:endParaRPr lang="en-US" sz="3200" dirty="0" smtClean="0">
              <a:solidFill>
                <a:srgbClr val="BDCDE9"/>
              </a:solidFill>
              <a:latin typeface="Cabin"/>
            </a:endParaRPr>
          </a:p>
          <a:p>
            <a:pPr>
              <a:lnSpc>
                <a:spcPct val="150000"/>
              </a:lnSpc>
            </a:pPr>
            <a:r>
              <a:rPr lang="en-US" sz="3200" dirty="0">
                <a:solidFill>
                  <a:srgbClr val="BDCDE9"/>
                </a:solidFill>
                <a:latin typeface="Cabin"/>
              </a:rPr>
              <a:t>	</a:t>
            </a:r>
            <a:r>
              <a:rPr lang="en-US" sz="3200" dirty="0" smtClean="0">
                <a:solidFill>
                  <a:srgbClr val="BDCDE9"/>
                </a:solidFill>
                <a:latin typeface="Cabin"/>
              </a:rPr>
              <a:t>		for(</a:t>
            </a:r>
            <a:r>
              <a:rPr lang="en-US" sz="3200" dirty="0" err="1" smtClean="0">
                <a:solidFill>
                  <a:srgbClr val="BDCDE9"/>
                </a:solidFill>
                <a:latin typeface="Cabin"/>
              </a:rPr>
              <a:t>i</a:t>
            </a:r>
            <a:r>
              <a:rPr lang="en-US" sz="3200" dirty="0" smtClean="0">
                <a:solidFill>
                  <a:srgbClr val="BDCDE9"/>
                </a:solidFill>
                <a:latin typeface="Cabin"/>
              </a:rPr>
              <a:t>=0</a:t>
            </a:r>
            <a:r>
              <a:rPr lang="en-US" sz="3200" dirty="0">
                <a:solidFill>
                  <a:srgbClr val="BDCDE9"/>
                </a:solidFill>
                <a:latin typeface="Cabin"/>
              </a:rPr>
              <a:t>; </a:t>
            </a:r>
            <a:r>
              <a:rPr lang="en-US" sz="3200" dirty="0" err="1">
                <a:solidFill>
                  <a:srgbClr val="BDCDE9"/>
                </a:solidFill>
                <a:latin typeface="Cabin"/>
              </a:rPr>
              <a:t>i</a:t>
            </a:r>
            <a:r>
              <a:rPr lang="en-US" sz="3200" dirty="0">
                <a:solidFill>
                  <a:srgbClr val="BDCDE9"/>
                </a:solidFill>
                <a:latin typeface="Cabin"/>
              </a:rPr>
              <a:t>&lt;=10; sum+=</a:t>
            </a:r>
            <a:r>
              <a:rPr lang="en-US" sz="3200" dirty="0" err="1">
                <a:solidFill>
                  <a:srgbClr val="BDCDE9"/>
                </a:solidFill>
                <a:latin typeface="Cabin"/>
              </a:rPr>
              <a:t>i</a:t>
            </a:r>
            <a:r>
              <a:rPr lang="en-US" sz="3200" dirty="0">
                <a:solidFill>
                  <a:srgbClr val="BDCDE9"/>
                </a:solidFill>
                <a:latin typeface="Cabin"/>
              </a:rPr>
              <a:t>++); </a:t>
            </a:r>
            <a:endParaRPr lang="en-US" sz="3200" dirty="0" smtClean="0">
              <a:solidFill>
                <a:srgbClr val="BDCDE9"/>
              </a:solidFill>
              <a:latin typeface="Cabin"/>
            </a:endParaRPr>
          </a:p>
          <a:p>
            <a:pPr>
              <a:lnSpc>
                <a:spcPct val="150000"/>
              </a:lnSpc>
            </a:pPr>
            <a:r>
              <a:rPr lang="en-US" sz="3200" dirty="0">
                <a:solidFill>
                  <a:srgbClr val="BDCDE9"/>
                </a:solidFill>
                <a:latin typeface="Cabin"/>
              </a:rPr>
              <a:t>	</a:t>
            </a:r>
            <a:r>
              <a:rPr lang="en-US" sz="3200" dirty="0" smtClean="0">
                <a:solidFill>
                  <a:srgbClr val="BDCDE9"/>
                </a:solidFill>
                <a:latin typeface="Cabin"/>
              </a:rPr>
              <a:t>		</a:t>
            </a:r>
            <a:r>
              <a:rPr lang="en-US" sz="3200" dirty="0" err="1" smtClean="0">
                <a:solidFill>
                  <a:srgbClr val="BDCDE9"/>
                </a:solidFill>
                <a:latin typeface="Cabin"/>
              </a:rPr>
              <a:t>System.out.println</a:t>
            </a:r>
            <a:r>
              <a:rPr lang="en-US" sz="3200" dirty="0">
                <a:solidFill>
                  <a:srgbClr val="BDCDE9"/>
                </a:solidFill>
                <a:latin typeface="Cabin"/>
              </a:rPr>
              <a:t>(“Sum = ”+sum); </a:t>
            </a:r>
            <a:endParaRPr lang="en-US" sz="3200" dirty="0" smtClean="0">
              <a:solidFill>
                <a:srgbClr val="BDCDE9"/>
              </a:solidFill>
              <a:latin typeface="Cabin"/>
            </a:endParaRPr>
          </a:p>
          <a:p>
            <a:pPr>
              <a:lnSpc>
                <a:spcPct val="150000"/>
              </a:lnSpc>
            </a:pPr>
            <a:r>
              <a:rPr lang="en-US" sz="3200" dirty="0">
                <a:solidFill>
                  <a:srgbClr val="BDCDE9"/>
                </a:solidFill>
                <a:latin typeface="Cabin"/>
              </a:rPr>
              <a:t>	</a:t>
            </a:r>
            <a:r>
              <a:rPr lang="en-US" sz="3200" dirty="0" smtClean="0">
                <a:solidFill>
                  <a:srgbClr val="BDCDE9"/>
                </a:solidFill>
                <a:latin typeface="Cabin"/>
              </a:rPr>
              <a:t>	}} </a:t>
            </a:r>
            <a:endParaRPr lang="en-US" sz="3200" dirty="0" smtClean="0">
              <a:solidFill>
                <a:srgbClr val="BDCDE9"/>
              </a:solidFill>
              <a:latin typeface="Cabin"/>
              <a:ea typeface="Cabin"/>
            </a:endParaRPr>
          </a:p>
        </p:txBody>
      </p:sp>
    </p:spTree>
    <p:extLst>
      <p:ext uri="{BB962C8B-B14F-4D97-AF65-F5344CB8AC3E}">
        <p14:creationId xmlns:p14="http://schemas.microsoft.com/office/powerpoint/2010/main" val="255024722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16338"/>
            <a:ext cx="14659446" cy="8244479"/>
          </a:xfrm>
          <a:prstGeom prst="rect">
            <a:avLst/>
          </a:prstGeom>
          <a:solidFill>
            <a:srgbClr val="112836"/>
          </a:solidFill>
          <a:ln/>
        </p:spPr>
      </p:sp>
      <p:sp>
        <p:nvSpPr>
          <p:cNvPr id="6" name="Text 13"/>
          <p:cNvSpPr/>
          <p:nvPr/>
        </p:nvSpPr>
        <p:spPr>
          <a:xfrm>
            <a:off x="607695" y="131866"/>
            <a:ext cx="14190084" cy="1750978"/>
          </a:xfrm>
          <a:prstGeom prst="rect">
            <a:avLst/>
          </a:prstGeom>
          <a:noFill/>
          <a:ln/>
        </p:spPr>
        <p:txBody>
          <a:bodyPr wrap="square" rtlCol="0" anchor="t"/>
          <a:lstStyle/>
          <a:p>
            <a:pPr>
              <a:lnSpc>
                <a:spcPct val="150000"/>
              </a:lnSpc>
            </a:pPr>
            <a:r>
              <a:rPr lang="en-US" sz="4000" b="1" dirty="0" smtClean="0">
                <a:solidFill>
                  <a:srgbClr val="D0DBF0"/>
                </a:solidFill>
                <a:latin typeface="Cabin"/>
                <a:ea typeface="Cabin"/>
              </a:rPr>
              <a:t>For Loop</a:t>
            </a:r>
            <a:endParaRPr lang="en-US" sz="4000" b="1" dirty="0">
              <a:solidFill>
                <a:srgbClr val="D0DBF0"/>
              </a:solidFill>
              <a:latin typeface="Cabin"/>
              <a:ea typeface="Cabin"/>
            </a:endParaRPr>
          </a:p>
        </p:txBody>
      </p:sp>
      <p:sp>
        <p:nvSpPr>
          <p:cNvPr id="7" name="Text 13"/>
          <p:cNvSpPr/>
          <p:nvPr/>
        </p:nvSpPr>
        <p:spPr>
          <a:xfrm>
            <a:off x="439529" y="1270658"/>
            <a:ext cx="14106395" cy="2835243"/>
          </a:xfrm>
          <a:prstGeom prst="rect">
            <a:avLst/>
          </a:prstGeom>
          <a:noFill/>
          <a:ln/>
        </p:spPr>
        <p:txBody>
          <a:bodyPr wrap="square" rtlCol="0" anchor="t"/>
          <a:lstStyle/>
          <a:p>
            <a:pPr>
              <a:lnSpc>
                <a:spcPct val="150000"/>
              </a:lnSpc>
            </a:pPr>
            <a:r>
              <a:rPr lang="en-US" sz="3200" dirty="0">
                <a:solidFill>
                  <a:srgbClr val="BDCDE9"/>
                </a:solidFill>
                <a:latin typeface="Cabin"/>
                <a:ea typeface="Cabin"/>
              </a:rPr>
              <a:t>Declaring Loop Control Variables Inside the for Loop Often the variable that controls a for loop is only needed for the purposes of the loop and is not used elsewhere. When this is the case, it is possible to declare the variable inside the initialization portion of the for loop. </a:t>
            </a:r>
            <a:endParaRPr lang="en-US" sz="3200" dirty="0" smtClean="0">
              <a:solidFill>
                <a:srgbClr val="BDCDE9"/>
              </a:solidFill>
              <a:latin typeface="Cabin"/>
              <a:ea typeface="Cabin"/>
            </a:endParaRPr>
          </a:p>
        </p:txBody>
      </p:sp>
    </p:spTree>
    <p:extLst>
      <p:ext uri="{BB962C8B-B14F-4D97-AF65-F5344CB8AC3E}">
        <p14:creationId xmlns:p14="http://schemas.microsoft.com/office/powerpoint/2010/main" val="350413372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16338"/>
            <a:ext cx="14659446" cy="8244479"/>
          </a:xfrm>
          <a:prstGeom prst="rect">
            <a:avLst/>
          </a:prstGeom>
          <a:solidFill>
            <a:srgbClr val="112836"/>
          </a:solidFill>
          <a:ln/>
        </p:spPr>
      </p:sp>
      <p:sp>
        <p:nvSpPr>
          <p:cNvPr id="6" name="Text 13"/>
          <p:cNvSpPr/>
          <p:nvPr/>
        </p:nvSpPr>
        <p:spPr>
          <a:xfrm>
            <a:off x="607695" y="131866"/>
            <a:ext cx="14190084" cy="1750978"/>
          </a:xfrm>
          <a:prstGeom prst="rect">
            <a:avLst/>
          </a:prstGeom>
          <a:noFill/>
          <a:ln/>
        </p:spPr>
        <p:txBody>
          <a:bodyPr wrap="square" rtlCol="0" anchor="t"/>
          <a:lstStyle/>
          <a:p>
            <a:pPr>
              <a:lnSpc>
                <a:spcPct val="150000"/>
              </a:lnSpc>
            </a:pPr>
            <a:r>
              <a:rPr lang="en-US" sz="4000" b="1" dirty="0" smtClean="0">
                <a:solidFill>
                  <a:srgbClr val="D0DBF0"/>
                </a:solidFill>
                <a:latin typeface="Cabin"/>
                <a:ea typeface="Cabin"/>
              </a:rPr>
              <a:t>For Loop</a:t>
            </a:r>
            <a:endParaRPr lang="en-US" sz="4000" b="1" dirty="0">
              <a:solidFill>
                <a:srgbClr val="D0DBF0"/>
              </a:solidFill>
              <a:latin typeface="Cabin"/>
              <a:ea typeface="Cabin"/>
            </a:endParaRPr>
          </a:p>
        </p:txBody>
      </p:sp>
      <p:sp>
        <p:nvSpPr>
          <p:cNvPr id="7" name="Text 13"/>
          <p:cNvSpPr/>
          <p:nvPr/>
        </p:nvSpPr>
        <p:spPr>
          <a:xfrm>
            <a:off x="92688" y="1270658"/>
            <a:ext cx="14453629" cy="2835243"/>
          </a:xfrm>
          <a:prstGeom prst="rect">
            <a:avLst/>
          </a:prstGeom>
          <a:noFill/>
          <a:ln/>
        </p:spPr>
        <p:txBody>
          <a:bodyPr wrap="square" rtlCol="0" anchor="t"/>
          <a:lstStyle/>
          <a:p>
            <a:pPr>
              <a:lnSpc>
                <a:spcPct val="150000"/>
              </a:lnSpc>
            </a:pPr>
            <a:r>
              <a:rPr lang="en-IN" sz="3200" dirty="0">
                <a:solidFill>
                  <a:srgbClr val="BDCDE9"/>
                </a:solidFill>
                <a:latin typeface="Cabin"/>
                <a:ea typeface="Cabin"/>
              </a:rPr>
              <a:t>Example: // Declare a loop control variable inside the for. </a:t>
            </a:r>
            <a:endParaRPr lang="en-IN" sz="3200" dirty="0" smtClean="0">
              <a:solidFill>
                <a:srgbClr val="BDCDE9"/>
              </a:solidFill>
              <a:latin typeface="Cabin"/>
              <a:ea typeface="Cabin"/>
            </a:endParaRPr>
          </a:p>
          <a:p>
            <a:pPr>
              <a:lnSpc>
                <a:spcPct val="150000"/>
              </a:lnSpc>
            </a:pPr>
            <a:r>
              <a:rPr lang="en-IN" sz="3200" dirty="0">
                <a:solidFill>
                  <a:srgbClr val="BDCDE9"/>
                </a:solidFill>
                <a:latin typeface="Cabin"/>
                <a:ea typeface="Cabin"/>
              </a:rPr>
              <a:t>	</a:t>
            </a:r>
            <a:r>
              <a:rPr lang="en-IN" sz="3200" dirty="0" smtClean="0">
                <a:solidFill>
                  <a:srgbClr val="BDCDE9"/>
                </a:solidFill>
                <a:latin typeface="Cabin"/>
                <a:ea typeface="Cabin"/>
              </a:rPr>
              <a:t>class </a:t>
            </a:r>
            <a:r>
              <a:rPr lang="en-IN" sz="3200" dirty="0" err="1">
                <a:solidFill>
                  <a:srgbClr val="BDCDE9"/>
                </a:solidFill>
                <a:latin typeface="Cabin"/>
                <a:ea typeface="Cabin"/>
              </a:rPr>
              <a:t>ForVar</a:t>
            </a:r>
            <a:r>
              <a:rPr lang="en-IN" sz="3200" dirty="0">
                <a:solidFill>
                  <a:srgbClr val="BDCDE9"/>
                </a:solidFill>
                <a:latin typeface="Cabin"/>
                <a:ea typeface="Cabin"/>
              </a:rPr>
              <a:t> { </a:t>
            </a:r>
            <a:endParaRPr lang="en-IN" sz="3200" dirty="0" smtClean="0">
              <a:solidFill>
                <a:srgbClr val="BDCDE9"/>
              </a:solidFill>
              <a:latin typeface="Cabin"/>
              <a:ea typeface="Cabin"/>
            </a:endParaRPr>
          </a:p>
          <a:p>
            <a:pPr>
              <a:lnSpc>
                <a:spcPct val="150000"/>
              </a:lnSpc>
            </a:pPr>
            <a:r>
              <a:rPr lang="en-IN" sz="3200" dirty="0">
                <a:solidFill>
                  <a:srgbClr val="BDCDE9"/>
                </a:solidFill>
                <a:latin typeface="Cabin"/>
                <a:ea typeface="Cabin"/>
              </a:rPr>
              <a:t>	</a:t>
            </a:r>
            <a:r>
              <a:rPr lang="en-IN" sz="3200" dirty="0" smtClean="0">
                <a:solidFill>
                  <a:srgbClr val="BDCDE9"/>
                </a:solidFill>
                <a:latin typeface="Cabin"/>
                <a:ea typeface="Cabin"/>
              </a:rPr>
              <a:t>	public </a:t>
            </a:r>
            <a:r>
              <a:rPr lang="en-IN" sz="3200" dirty="0">
                <a:solidFill>
                  <a:srgbClr val="BDCDE9"/>
                </a:solidFill>
                <a:latin typeface="Cabin"/>
                <a:ea typeface="Cabin"/>
              </a:rPr>
              <a:t>static void main(String </a:t>
            </a:r>
            <a:r>
              <a:rPr lang="en-IN" sz="3200" dirty="0" err="1">
                <a:solidFill>
                  <a:srgbClr val="BDCDE9"/>
                </a:solidFill>
                <a:latin typeface="Cabin"/>
                <a:ea typeface="Cabin"/>
              </a:rPr>
              <a:t>args</a:t>
            </a:r>
            <a:r>
              <a:rPr lang="en-IN" sz="3200" dirty="0">
                <a:solidFill>
                  <a:srgbClr val="BDCDE9"/>
                </a:solidFill>
                <a:latin typeface="Cabin"/>
                <a:ea typeface="Cabin"/>
              </a:rPr>
              <a:t>[]) { </a:t>
            </a:r>
            <a:endParaRPr lang="en-IN" sz="3200" dirty="0" smtClean="0">
              <a:solidFill>
                <a:srgbClr val="BDCDE9"/>
              </a:solidFill>
              <a:latin typeface="Cabin"/>
              <a:ea typeface="Cabin"/>
            </a:endParaRPr>
          </a:p>
          <a:p>
            <a:pPr>
              <a:lnSpc>
                <a:spcPct val="150000"/>
              </a:lnSpc>
            </a:pPr>
            <a:r>
              <a:rPr lang="en-IN" sz="3200" dirty="0">
                <a:solidFill>
                  <a:srgbClr val="BDCDE9"/>
                </a:solidFill>
                <a:latin typeface="Cabin"/>
                <a:ea typeface="Cabin"/>
              </a:rPr>
              <a:t>	</a:t>
            </a:r>
            <a:r>
              <a:rPr lang="en-IN" sz="3200" dirty="0" smtClean="0">
                <a:solidFill>
                  <a:srgbClr val="BDCDE9"/>
                </a:solidFill>
                <a:latin typeface="Cabin"/>
                <a:ea typeface="Cabin"/>
              </a:rPr>
              <a:t>		</a:t>
            </a:r>
            <a:r>
              <a:rPr lang="en-IN" sz="3200" dirty="0" err="1" smtClean="0">
                <a:solidFill>
                  <a:srgbClr val="BDCDE9"/>
                </a:solidFill>
                <a:latin typeface="Cabin"/>
                <a:ea typeface="Cabin"/>
              </a:rPr>
              <a:t>int</a:t>
            </a:r>
            <a:r>
              <a:rPr lang="en-IN" sz="3200" dirty="0" smtClean="0">
                <a:solidFill>
                  <a:srgbClr val="BDCDE9"/>
                </a:solidFill>
                <a:latin typeface="Cabin"/>
                <a:ea typeface="Cabin"/>
              </a:rPr>
              <a:t> </a:t>
            </a:r>
            <a:r>
              <a:rPr lang="en-IN" sz="3200" dirty="0">
                <a:solidFill>
                  <a:srgbClr val="BDCDE9"/>
                </a:solidFill>
                <a:latin typeface="Cabin"/>
                <a:ea typeface="Cabin"/>
              </a:rPr>
              <a:t>sum=0,fact=1; </a:t>
            </a:r>
            <a:endParaRPr lang="en-IN" sz="3200" dirty="0" smtClean="0">
              <a:solidFill>
                <a:srgbClr val="BDCDE9"/>
              </a:solidFill>
              <a:latin typeface="Cabin"/>
              <a:ea typeface="Cabin"/>
            </a:endParaRPr>
          </a:p>
          <a:p>
            <a:pPr>
              <a:lnSpc>
                <a:spcPct val="150000"/>
              </a:lnSpc>
            </a:pPr>
            <a:r>
              <a:rPr lang="en-IN" sz="3200" dirty="0">
                <a:solidFill>
                  <a:srgbClr val="BDCDE9"/>
                </a:solidFill>
                <a:latin typeface="Cabin"/>
                <a:ea typeface="Cabin"/>
              </a:rPr>
              <a:t>	</a:t>
            </a:r>
            <a:r>
              <a:rPr lang="en-IN" sz="3200" dirty="0" smtClean="0">
                <a:solidFill>
                  <a:srgbClr val="BDCDE9"/>
                </a:solidFill>
                <a:latin typeface="Cabin"/>
                <a:ea typeface="Cabin"/>
              </a:rPr>
              <a:t>		for(</a:t>
            </a:r>
            <a:r>
              <a:rPr lang="en-IN" sz="3200" dirty="0" err="1" smtClean="0">
                <a:solidFill>
                  <a:srgbClr val="BDCDE9"/>
                </a:solidFill>
                <a:latin typeface="Cabin"/>
                <a:ea typeface="Cabin"/>
              </a:rPr>
              <a:t>int</a:t>
            </a:r>
            <a:r>
              <a:rPr lang="en-IN" sz="3200" dirty="0" smtClean="0">
                <a:solidFill>
                  <a:srgbClr val="BDCDE9"/>
                </a:solidFill>
                <a:latin typeface="Cabin"/>
                <a:ea typeface="Cabin"/>
              </a:rPr>
              <a:t> </a:t>
            </a:r>
            <a:r>
              <a:rPr lang="en-IN" sz="3200" dirty="0" err="1">
                <a:solidFill>
                  <a:srgbClr val="BDCDE9"/>
                </a:solidFill>
                <a:latin typeface="Cabin"/>
                <a:ea typeface="Cabin"/>
              </a:rPr>
              <a:t>i</a:t>
            </a:r>
            <a:r>
              <a:rPr lang="en-IN" sz="3200" dirty="0">
                <a:solidFill>
                  <a:srgbClr val="BDCDE9"/>
                </a:solidFill>
                <a:latin typeface="Cabin"/>
                <a:ea typeface="Cabin"/>
              </a:rPr>
              <a:t>=1;i&lt;=5;i++) // </a:t>
            </a:r>
            <a:r>
              <a:rPr lang="en-IN" sz="3200" dirty="0" err="1">
                <a:solidFill>
                  <a:srgbClr val="BDCDE9"/>
                </a:solidFill>
                <a:latin typeface="Cabin"/>
                <a:ea typeface="Cabin"/>
              </a:rPr>
              <a:t>i</a:t>
            </a:r>
            <a:r>
              <a:rPr lang="en-IN" sz="3200" dirty="0">
                <a:solidFill>
                  <a:srgbClr val="BDCDE9"/>
                </a:solidFill>
                <a:latin typeface="Cabin"/>
                <a:ea typeface="Cabin"/>
              </a:rPr>
              <a:t> is declared inside the loop </a:t>
            </a:r>
            <a:endParaRPr lang="en-IN" sz="3200" dirty="0" smtClean="0">
              <a:solidFill>
                <a:srgbClr val="BDCDE9"/>
              </a:solidFill>
              <a:latin typeface="Cabin"/>
              <a:ea typeface="Cabin"/>
            </a:endParaRPr>
          </a:p>
          <a:p>
            <a:pPr>
              <a:lnSpc>
                <a:spcPct val="150000"/>
              </a:lnSpc>
            </a:pPr>
            <a:r>
              <a:rPr lang="en-IN" sz="3200" dirty="0">
                <a:solidFill>
                  <a:srgbClr val="BDCDE9"/>
                </a:solidFill>
                <a:latin typeface="Cabin"/>
                <a:ea typeface="Cabin"/>
              </a:rPr>
              <a:t>	</a:t>
            </a:r>
            <a:r>
              <a:rPr lang="en-IN" sz="3200" dirty="0" smtClean="0">
                <a:solidFill>
                  <a:srgbClr val="BDCDE9"/>
                </a:solidFill>
                <a:latin typeface="Cabin"/>
                <a:ea typeface="Cabin"/>
              </a:rPr>
              <a:t>		{ 	sum</a:t>
            </a:r>
            <a:r>
              <a:rPr lang="en-IN" sz="3200" dirty="0">
                <a:solidFill>
                  <a:srgbClr val="BDCDE9"/>
                </a:solidFill>
                <a:latin typeface="Cabin"/>
                <a:ea typeface="Cabin"/>
              </a:rPr>
              <a:t>+=</a:t>
            </a:r>
            <a:r>
              <a:rPr lang="en-IN" sz="3200" dirty="0" err="1">
                <a:solidFill>
                  <a:srgbClr val="BDCDE9"/>
                </a:solidFill>
                <a:latin typeface="Cabin"/>
                <a:ea typeface="Cabin"/>
              </a:rPr>
              <a:t>i</a:t>
            </a:r>
            <a:r>
              <a:rPr lang="en-IN" sz="3200" dirty="0">
                <a:solidFill>
                  <a:srgbClr val="BDCDE9"/>
                </a:solidFill>
                <a:latin typeface="Cabin"/>
                <a:ea typeface="Cabin"/>
              </a:rPr>
              <a:t>; </a:t>
            </a:r>
            <a:endParaRPr lang="en-IN" sz="3200" dirty="0" smtClean="0">
              <a:solidFill>
                <a:srgbClr val="BDCDE9"/>
              </a:solidFill>
              <a:latin typeface="Cabin"/>
              <a:ea typeface="Cabin"/>
            </a:endParaRPr>
          </a:p>
          <a:p>
            <a:pPr>
              <a:lnSpc>
                <a:spcPct val="150000"/>
              </a:lnSpc>
            </a:pPr>
            <a:r>
              <a:rPr lang="en-IN" sz="3200" dirty="0">
                <a:solidFill>
                  <a:srgbClr val="BDCDE9"/>
                </a:solidFill>
                <a:latin typeface="Cabin"/>
                <a:ea typeface="Cabin"/>
              </a:rPr>
              <a:t>	</a:t>
            </a:r>
            <a:r>
              <a:rPr lang="en-IN" sz="3200" dirty="0" smtClean="0">
                <a:solidFill>
                  <a:srgbClr val="BDCDE9"/>
                </a:solidFill>
                <a:latin typeface="Cabin"/>
                <a:ea typeface="Cabin"/>
              </a:rPr>
              <a:t>			fact</a:t>
            </a:r>
            <a:r>
              <a:rPr lang="en-IN" sz="3200" dirty="0">
                <a:solidFill>
                  <a:srgbClr val="BDCDE9"/>
                </a:solidFill>
                <a:latin typeface="Cabin"/>
                <a:ea typeface="Cabin"/>
              </a:rPr>
              <a:t>*=</a:t>
            </a:r>
            <a:r>
              <a:rPr lang="en-IN" sz="3200" dirty="0" err="1">
                <a:solidFill>
                  <a:srgbClr val="BDCDE9"/>
                </a:solidFill>
                <a:latin typeface="Cabin"/>
                <a:ea typeface="Cabin"/>
              </a:rPr>
              <a:t>i</a:t>
            </a:r>
            <a:r>
              <a:rPr lang="en-IN" sz="3200" dirty="0">
                <a:solidFill>
                  <a:srgbClr val="BDCDE9"/>
                </a:solidFill>
                <a:latin typeface="Cabin"/>
                <a:ea typeface="Cabin"/>
              </a:rPr>
              <a:t>; // </a:t>
            </a:r>
            <a:r>
              <a:rPr lang="en-IN" sz="3200" dirty="0" err="1">
                <a:solidFill>
                  <a:srgbClr val="BDCDE9"/>
                </a:solidFill>
                <a:latin typeface="Cabin"/>
                <a:ea typeface="Cabin"/>
              </a:rPr>
              <a:t>i</a:t>
            </a:r>
            <a:r>
              <a:rPr lang="en-IN" sz="3200" dirty="0">
                <a:solidFill>
                  <a:srgbClr val="BDCDE9"/>
                </a:solidFill>
                <a:latin typeface="Cabin"/>
                <a:ea typeface="Cabin"/>
              </a:rPr>
              <a:t> is available only till here </a:t>
            </a:r>
            <a:r>
              <a:rPr lang="en-IN" sz="3200" dirty="0" smtClean="0">
                <a:solidFill>
                  <a:srgbClr val="BDCDE9"/>
                </a:solidFill>
                <a:latin typeface="Cabin"/>
                <a:ea typeface="Cabin"/>
              </a:rPr>
              <a:t>      } 							</a:t>
            </a:r>
            <a:r>
              <a:rPr lang="en-IN" sz="3200" dirty="0" err="1" smtClean="0">
                <a:solidFill>
                  <a:srgbClr val="BDCDE9"/>
                </a:solidFill>
                <a:latin typeface="Cabin"/>
                <a:ea typeface="Cabin"/>
              </a:rPr>
              <a:t>System.out.println</a:t>
            </a:r>
            <a:r>
              <a:rPr lang="en-IN" sz="3200" dirty="0">
                <a:solidFill>
                  <a:srgbClr val="BDCDE9"/>
                </a:solidFill>
                <a:latin typeface="Cabin"/>
                <a:ea typeface="Cabin"/>
              </a:rPr>
              <a:t>("Sum = " + sum); // </a:t>
            </a:r>
            <a:r>
              <a:rPr lang="en-IN" sz="3200" dirty="0" err="1">
                <a:solidFill>
                  <a:srgbClr val="BDCDE9"/>
                </a:solidFill>
                <a:latin typeface="Cabin"/>
                <a:ea typeface="Cabin"/>
              </a:rPr>
              <a:t>i</a:t>
            </a:r>
            <a:r>
              <a:rPr lang="en-IN" sz="3200" dirty="0">
                <a:solidFill>
                  <a:srgbClr val="BDCDE9"/>
                </a:solidFill>
                <a:latin typeface="Cabin"/>
                <a:ea typeface="Cabin"/>
              </a:rPr>
              <a:t> is not known to this part </a:t>
            </a:r>
            <a:r>
              <a:rPr lang="en-IN" sz="3200" dirty="0" smtClean="0">
                <a:solidFill>
                  <a:srgbClr val="BDCDE9"/>
                </a:solidFill>
                <a:latin typeface="Cabin"/>
                <a:ea typeface="Cabin"/>
              </a:rPr>
              <a:t>			</a:t>
            </a:r>
            <a:r>
              <a:rPr lang="en-IN" sz="3200" dirty="0" err="1" smtClean="0">
                <a:solidFill>
                  <a:srgbClr val="BDCDE9"/>
                </a:solidFill>
                <a:latin typeface="Cabin"/>
                <a:ea typeface="Cabin"/>
              </a:rPr>
              <a:t>System.out.println</a:t>
            </a:r>
            <a:r>
              <a:rPr lang="en-IN" sz="3200" dirty="0">
                <a:solidFill>
                  <a:srgbClr val="BDCDE9"/>
                </a:solidFill>
                <a:latin typeface="Cabin"/>
                <a:ea typeface="Cabin"/>
              </a:rPr>
              <a:t>("Factorial = " + fact); </a:t>
            </a:r>
            <a:r>
              <a:rPr lang="en-IN" sz="3200" dirty="0" smtClean="0">
                <a:solidFill>
                  <a:srgbClr val="BDCDE9"/>
                </a:solidFill>
                <a:latin typeface="Cabin"/>
                <a:ea typeface="Cabin"/>
              </a:rPr>
              <a:t>		} </a:t>
            </a:r>
            <a:r>
              <a:rPr lang="en-IN" sz="3200" dirty="0">
                <a:solidFill>
                  <a:srgbClr val="BDCDE9"/>
                </a:solidFill>
                <a:latin typeface="Cabin"/>
                <a:ea typeface="Cabin"/>
              </a:rPr>
              <a:t>}</a:t>
            </a:r>
            <a:endParaRPr lang="en-US" sz="3200" dirty="0" smtClean="0">
              <a:solidFill>
                <a:srgbClr val="BDCDE9"/>
              </a:solidFill>
              <a:latin typeface="Cabin"/>
              <a:ea typeface="Cabin"/>
            </a:endParaRPr>
          </a:p>
        </p:txBody>
      </p:sp>
    </p:spTree>
    <p:extLst>
      <p:ext uri="{BB962C8B-B14F-4D97-AF65-F5344CB8AC3E}">
        <p14:creationId xmlns:p14="http://schemas.microsoft.com/office/powerpoint/2010/main" val="42742049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16338"/>
            <a:ext cx="14659446" cy="8244479"/>
          </a:xfrm>
          <a:prstGeom prst="rect">
            <a:avLst/>
          </a:prstGeom>
          <a:solidFill>
            <a:srgbClr val="112836"/>
          </a:solidFill>
          <a:ln/>
        </p:spPr>
      </p:sp>
      <p:sp>
        <p:nvSpPr>
          <p:cNvPr id="6" name="Text 13"/>
          <p:cNvSpPr/>
          <p:nvPr/>
        </p:nvSpPr>
        <p:spPr>
          <a:xfrm>
            <a:off x="607695" y="131866"/>
            <a:ext cx="14190084" cy="1750978"/>
          </a:xfrm>
          <a:prstGeom prst="rect">
            <a:avLst/>
          </a:prstGeom>
          <a:noFill/>
          <a:ln/>
        </p:spPr>
        <p:txBody>
          <a:bodyPr wrap="square" rtlCol="0" anchor="t"/>
          <a:lstStyle/>
          <a:p>
            <a:pPr>
              <a:lnSpc>
                <a:spcPct val="150000"/>
              </a:lnSpc>
            </a:pPr>
            <a:r>
              <a:rPr lang="en-US" sz="4000" b="1" dirty="0" smtClean="0">
                <a:solidFill>
                  <a:srgbClr val="D0DBF0"/>
                </a:solidFill>
                <a:latin typeface="Cabin"/>
                <a:ea typeface="Cabin"/>
              </a:rPr>
              <a:t>For Loop</a:t>
            </a:r>
            <a:endParaRPr lang="en-US" sz="4000" b="1" dirty="0">
              <a:solidFill>
                <a:srgbClr val="D0DBF0"/>
              </a:solidFill>
              <a:latin typeface="Cabin"/>
              <a:ea typeface="Cabin"/>
            </a:endParaRPr>
          </a:p>
        </p:txBody>
      </p:sp>
      <p:sp>
        <p:nvSpPr>
          <p:cNvPr id="7" name="Text 13"/>
          <p:cNvSpPr/>
          <p:nvPr/>
        </p:nvSpPr>
        <p:spPr>
          <a:xfrm>
            <a:off x="621353" y="1501885"/>
            <a:ext cx="13358648" cy="2835243"/>
          </a:xfrm>
          <a:prstGeom prst="rect">
            <a:avLst/>
          </a:prstGeom>
          <a:noFill/>
          <a:ln/>
        </p:spPr>
        <p:txBody>
          <a:bodyPr wrap="square" rtlCol="0" anchor="t"/>
          <a:lstStyle/>
          <a:p>
            <a:pPr>
              <a:lnSpc>
                <a:spcPct val="150000"/>
              </a:lnSpc>
            </a:pPr>
            <a:r>
              <a:rPr lang="en-US" sz="3200" dirty="0">
                <a:solidFill>
                  <a:srgbClr val="BDCDE9"/>
                </a:solidFill>
                <a:latin typeface="Cabin"/>
                <a:ea typeface="Cabin"/>
              </a:rPr>
              <a:t>When a variable is declared inside a for loop, the scope of that variable ends when the for statement does. Outside the for loop, the variable will cease to exist. If the variable is to be used elsewhere in the program, it has to be declared outside the for loop. </a:t>
            </a:r>
            <a:endParaRPr lang="en-US" sz="3200" dirty="0" smtClean="0">
              <a:solidFill>
                <a:srgbClr val="BDCDE9"/>
              </a:solidFill>
              <a:latin typeface="Cabin"/>
              <a:ea typeface="Cabin"/>
            </a:endParaRPr>
          </a:p>
        </p:txBody>
      </p:sp>
    </p:spTree>
    <p:extLst>
      <p:ext uri="{BB962C8B-B14F-4D97-AF65-F5344CB8AC3E}">
        <p14:creationId xmlns:p14="http://schemas.microsoft.com/office/powerpoint/2010/main" val="203749523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16338"/>
            <a:ext cx="14659446" cy="8244479"/>
          </a:xfrm>
          <a:prstGeom prst="rect">
            <a:avLst/>
          </a:prstGeom>
          <a:solidFill>
            <a:srgbClr val="112836"/>
          </a:solidFill>
          <a:ln/>
        </p:spPr>
      </p:sp>
      <p:sp>
        <p:nvSpPr>
          <p:cNvPr id="6" name="Text 13"/>
          <p:cNvSpPr/>
          <p:nvPr/>
        </p:nvSpPr>
        <p:spPr>
          <a:xfrm>
            <a:off x="607695" y="131866"/>
            <a:ext cx="14190084" cy="1750978"/>
          </a:xfrm>
          <a:prstGeom prst="rect">
            <a:avLst/>
          </a:prstGeom>
          <a:noFill/>
          <a:ln/>
        </p:spPr>
        <p:txBody>
          <a:bodyPr wrap="square" rtlCol="0" anchor="t"/>
          <a:lstStyle/>
          <a:p>
            <a:pPr>
              <a:lnSpc>
                <a:spcPct val="150000"/>
              </a:lnSpc>
            </a:pPr>
            <a:r>
              <a:rPr lang="en-US" sz="4000" b="1" dirty="0" smtClean="0">
                <a:solidFill>
                  <a:srgbClr val="D0DBF0"/>
                </a:solidFill>
                <a:latin typeface="Cabin"/>
                <a:ea typeface="Cabin"/>
              </a:rPr>
              <a:t>While Loop</a:t>
            </a:r>
            <a:endParaRPr lang="en-US" sz="4000" b="1" dirty="0">
              <a:solidFill>
                <a:srgbClr val="D0DBF0"/>
              </a:solidFill>
              <a:latin typeface="Cabin"/>
              <a:ea typeface="Cabin"/>
            </a:endParaRPr>
          </a:p>
        </p:txBody>
      </p:sp>
      <p:sp>
        <p:nvSpPr>
          <p:cNvPr id="7" name="Text 13"/>
          <p:cNvSpPr/>
          <p:nvPr/>
        </p:nvSpPr>
        <p:spPr>
          <a:xfrm>
            <a:off x="621353" y="1501885"/>
            <a:ext cx="13358648" cy="2835243"/>
          </a:xfrm>
          <a:prstGeom prst="rect">
            <a:avLst/>
          </a:prstGeom>
          <a:noFill/>
          <a:ln/>
        </p:spPr>
        <p:txBody>
          <a:bodyPr wrap="square" rtlCol="0" anchor="t"/>
          <a:lstStyle/>
          <a:p>
            <a:pPr>
              <a:lnSpc>
                <a:spcPct val="150000"/>
              </a:lnSpc>
            </a:pPr>
            <a:r>
              <a:rPr lang="en-IN" sz="3200" dirty="0">
                <a:solidFill>
                  <a:srgbClr val="BDCDE9"/>
                </a:solidFill>
                <a:latin typeface="Cabin"/>
              </a:rPr>
              <a:t>Syntax: </a:t>
            </a:r>
            <a:endParaRPr lang="en-IN" sz="3200" dirty="0" smtClean="0">
              <a:solidFill>
                <a:srgbClr val="BDCDE9"/>
              </a:solidFill>
              <a:latin typeface="Cabin"/>
            </a:endParaRPr>
          </a:p>
          <a:p>
            <a:pPr>
              <a:lnSpc>
                <a:spcPct val="150000"/>
              </a:lnSpc>
            </a:pPr>
            <a:r>
              <a:rPr lang="en-IN" sz="3200" dirty="0">
                <a:solidFill>
                  <a:srgbClr val="BDCDE9"/>
                </a:solidFill>
                <a:latin typeface="Cabin"/>
              </a:rPr>
              <a:t>	</a:t>
            </a:r>
            <a:r>
              <a:rPr lang="en-IN" sz="3200" dirty="0" smtClean="0">
                <a:solidFill>
                  <a:srgbClr val="BDCDE9"/>
                </a:solidFill>
                <a:latin typeface="Cabin"/>
              </a:rPr>
              <a:t>while(condition</a:t>
            </a:r>
            <a:r>
              <a:rPr lang="en-IN" sz="3200" dirty="0">
                <a:solidFill>
                  <a:srgbClr val="BDCDE9"/>
                </a:solidFill>
                <a:latin typeface="Cabin"/>
              </a:rPr>
              <a:t>) </a:t>
            </a:r>
            <a:endParaRPr lang="en-IN" sz="3200" dirty="0" smtClean="0">
              <a:solidFill>
                <a:srgbClr val="BDCDE9"/>
              </a:solidFill>
              <a:latin typeface="Cabin"/>
            </a:endParaRPr>
          </a:p>
          <a:p>
            <a:pPr>
              <a:lnSpc>
                <a:spcPct val="150000"/>
              </a:lnSpc>
            </a:pPr>
            <a:r>
              <a:rPr lang="en-IN" sz="3200" dirty="0">
                <a:solidFill>
                  <a:srgbClr val="BDCDE9"/>
                </a:solidFill>
                <a:latin typeface="Cabin"/>
              </a:rPr>
              <a:t>	</a:t>
            </a:r>
            <a:r>
              <a:rPr lang="en-IN" sz="3200" dirty="0" smtClean="0">
                <a:solidFill>
                  <a:srgbClr val="BDCDE9"/>
                </a:solidFill>
                <a:latin typeface="Cabin"/>
              </a:rPr>
              <a:t>	statement;</a:t>
            </a:r>
          </a:p>
          <a:p>
            <a:pPr>
              <a:lnSpc>
                <a:spcPct val="150000"/>
              </a:lnSpc>
            </a:pPr>
            <a:r>
              <a:rPr lang="en-US" sz="3200" dirty="0">
                <a:solidFill>
                  <a:srgbClr val="BDCDE9"/>
                </a:solidFill>
                <a:latin typeface="Cabin"/>
              </a:rPr>
              <a:t>Where </a:t>
            </a:r>
            <a:r>
              <a:rPr lang="en-US" sz="3200">
                <a:solidFill>
                  <a:srgbClr val="BDCDE9"/>
                </a:solidFill>
                <a:latin typeface="Cabin"/>
              </a:rPr>
              <a:t>the </a:t>
            </a:r>
            <a:r>
              <a:rPr lang="en-US" sz="3200" smtClean="0">
                <a:solidFill>
                  <a:srgbClr val="BDCDE9"/>
                </a:solidFill>
                <a:latin typeface="Cabin"/>
              </a:rPr>
              <a:t>statement </a:t>
            </a:r>
            <a:r>
              <a:rPr lang="en-US" sz="3200" dirty="0">
                <a:solidFill>
                  <a:srgbClr val="BDCDE9"/>
                </a:solidFill>
                <a:latin typeface="Cabin"/>
              </a:rPr>
              <a:t>may be a single statement or a block of statements. Condition is a valid Boolean expression that controls the loop. Loop repeats while the condition is true. When the condition becomes false, program control passes to the line immediately following the loop. </a:t>
            </a:r>
            <a:endParaRPr lang="en-US" sz="3200" dirty="0" smtClean="0">
              <a:solidFill>
                <a:srgbClr val="BDCDE9"/>
              </a:solidFill>
              <a:latin typeface="Cabin"/>
            </a:endParaRPr>
          </a:p>
          <a:p>
            <a:pPr>
              <a:lnSpc>
                <a:spcPct val="150000"/>
              </a:lnSpc>
            </a:pPr>
            <a:r>
              <a:rPr lang="en-IN" sz="3200" dirty="0" smtClean="0">
                <a:solidFill>
                  <a:srgbClr val="BDCDE9"/>
                </a:solidFill>
                <a:latin typeface="Cabin"/>
              </a:rPr>
              <a:t> </a:t>
            </a:r>
            <a:endParaRPr lang="en-US" sz="3200" dirty="0" smtClean="0">
              <a:solidFill>
                <a:srgbClr val="BDCDE9"/>
              </a:solidFill>
              <a:latin typeface="Cabin"/>
              <a:ea typeface="Cabin"/>
            </a:endParaRPr>
          </a:p>
        </p:txBody>
      </p:sp>
    </p:spTree>
    <p:extLst>
      <p:ext uri="{BB962C8B-B14F-4D97-AF65-F5344CB8AC3E}">
        <p14:creationId xmlns:p14="http://schemas.microsoft.com/office/powerpoint/2010/main" val="21592968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851772" y="213451"/>
            <a:ext cx="9287828" cy="694373"/>
          </a:xfrm>
          <a:prstGeom prst="rect">
            <a:avLst/>
          </a:prstGeom>
          <a:noFill/>
          <a:ln/>
        </p:spPr>
        <p:txBody>
          <a:bodyPr wrap="none" rtlCol="0" anchor="t"/>
          <a:lstStyle/>
          <a:p>
            <a:pPr marL="0" indent="0">
              <a:lnSpc>
                <a:spcPts val="5468"/>
              </a:lnSpc>
              <a:buNone/>
            </a:pPr>
            <a:r>
              <a:rPr lang="en-US" sz="4374" dirty="0">
                <a:solidFill>
                  <a:srgbClr val="FFFFFF"/>
                </a:solidFill>
                <a:latin typeface="Unbounded" pitchFamily="34" charset="0"/>
                <a:ea typeface="Unbounded" pitchFamily="34" charset="-122"/>
                <a:cs typeface="Unbounded" pitchFamily="34" charset="-120"/>
              </a:rPr>
              <a:t>Java’s Magic: The Bytecode</a:t>
            </a:r>
            <a:endParaRPr lang="en-US" sz="4374" dirty="0"/>
          </a:p>
        </p:txBody>
      </p:sp>
      <p:sp>
        <p:nvSpPr>
          <p:cNvPr id="17" name="Text 13"/>
          <p:cNvSpPr/>
          <p:nvPr/>
        </p:nvSpPr>
        <p:spPr>
          <a:xfrm>
            <a:off x="425885" y="930773"/>
            <a:ext cx="14068327" cy="1066205"/>
          </a:xfrm>
          <a:prstGeom prst="rect">
            <a:avLst/>
          </a:prstGeom>
          <a:noFill/>
          <a:ln/>
        </p:spPr>
        <p:txBody>
          <a:bodyPr wrap="square" rtlCol="0" anchor="t"/>
          <a:lstStyle/>
          <a:p>
            <a:pPr>
              <a:lnSpc>
                <a:spcPct val="150000"/>
              </a:lnSpc>
            </a:pPr>
            <a:r>
              <a:rPr lang="en-US" sz="3200" dirty="0">
                <a:solidFill>
                  <a:srgbClr val="D0DBF0"/>
                </a:solidFill>
                <a:latin typeface="Cabin"/>
              </a:rPr>
              <a:t>When we write a program in Java, firstly, the compiler compiles that program and a bytecode is generated for that piece of code. When we wish to run this .class file on any other platform, we can do so. After the first compilation, the bytecode generated is now run by the Java Virtual Machine and not the processor in consideration. This essentially means that we only need to have basic java installation on any platforms that we want to run our code on. Resources required to run the bytecode are made available by </a:t>
            </a:r>
            <a:r>
              <a:rPr lang="en-US" sz="3200" dirty="0" err="1">
                <a:solidFill>
                  <a:srgbClr val="D0DBF0"/>
                </a:solidFill>
                <a:latin typeface="Cabin"/>
              </a:rPr>
              <a:t>theJava</a:t>
            </a:r>
            <a:r>
              <a:rPr lang="en-US" sz="3200" dirty="0">
                <a:solidFill>
                  <a:srgbClr val="D0DBF0"/>
                </a:solidFill>
                <a:latin typeface="Cabin"/>
              </a:rPr>
              <a:t> Virtual Machine, which calls the processor to allocate the required resources. JVM's are stack-based so they stack implementation to read the codes.</a:t>
            </a:r>
          </a:p>
        </p:txBody>
      </p:sp>
    </p:spTree>
    <p:extLst>
      <p:ext uri="{BB962C8B-B14F-4D97-AF65-F5344CB8AC3E}">
        <p14:creationId xmlns:p14="http://schemas.microsoft.com/office/powerpoint/2010/main" val="378542023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16338"/>
            <a:ext cx="14659446" cy="8244479"/>
          </a:xfrm>
          <a:prstGeom prst="rect">
            <a:avLst/>
          </a:prstGeom>
          <a:solidFill>
            <a:srgbClr val="112836"/>
          </a:solidFill>
          <a:ln/>
        </p:spPr>
      </p:sp>
      <p:sp>
        <p:nvSpPr>
          <p:cNvPr id="6" name="Text 13"/>
          <p:cNvSpPr/>
          <p:nvPr/>
        </p:nvSpPr>
        <p:spPr>
          <a:xfrm>
            <a:off x="607695" y="130407"/>
            <a:ext cx="14190084" cy="1750978"/>
          </a:xfrm>
          <a:prstGeom prst="rect">
            <a:avLst/>
          </a:prstGeom>
          <a:noFill/>
          <a:ln/>
        </p:spPr>
        <p:txBody>
          <a:bodyPr wrap="square" rtlCol="0" anchor="t"/>
          <a:lstStyle/>
          <a:p>
            <a:pPr>
              <a:lnSpc>
                <a:spcPct val="150000"/>
              </a:lnSpc>
            </a:pPr>
            <a:r>
              <a:rPr lang="en-US" sz="4000" b="1" dirty="0" smtClean="0">
                <a:solidFill>
                  <a:srgbClr val="D0DBF0"/>
                </a:solidFill>
                <a:latin typeface="Cabin"/>
                <a:ea typeface="Cabin"/>
              </a:rPr>
              <a:t>While Loop</a:t>
            </a:r>
            <a:endParaRPr lang="en-US" sz="4000" b="1" dirty="0">
              <a:solidFill>
                <a:srgbClr val="D0DBF0"/>
              </a:solidFill>
              <a:latin typeface="Cabin"/>
              <a:ea typeface="Cabin"/>
            </a:endParaRPr>
          </a:p>
        </p:txBody>
      </p:sp>
      <p:sp>
        <p:nvSpPr>
          <p:cNvPr id="7" name="Text 13"/>
          <p:cNvSpPr/>
          <p:nvPr/>
        </p:nvSpPr>
        <p:spPr>
          <a:xfrm>
            <a:off x="607695" y="910536"/>
            <a:ext cx="13358648" cy="2835243"/>
          </a:xfrm>
          <a:prstGeom prst="rect">
            <a:avLst/>
          </a:prstGeom>
          <a:noFill/>
          <a:ln/>
        </p:spPr>
        <p:txBody>
          <a:bodyPr wrap="square" rtlCol="0" anchor="t"/>
          <a:lstStyle/>
          <a:p>
            <a:pPr>
              <a:lnSpc>
                <a:spcPct val="150000"/>
              </a:lnSpc>
            </a:pPr>
            <a:r>
              <a:rPr lang="en-IN" sz="3200" dirty="0">
                <a:solidFill>
                  <a:srgbClr val="BDCDE9"/>
                </a:solidFill>
                <a:latin typeface="Cabin"/>
              </a:rPr>
              <a:t>Example: //Demonstration of while loop </a:t>
            </a:r>
            <a:endParaRPr lang="en-IN" sz="3200" dirty="0" smtClean="0">
              <a:solidFill>
                <a:srgbClr val="BDCDE9"/>
              </a:solidFill>
              <a:latin typeface="Cabin"/>
            </a:endParaRPr>
          </a:p>
          <a:p>
            <a:pPr>
              <a:lnSpc>
                <a:spcPct val="150000"/>
              </a:lnSpc>
            </a:pPr>
            <a:r>
              <a:rPr lang="en-IN" sz="3200" dirty="0">
                <a:solidFill>
                  <a:srgbClr val="BDCDE9"/>
                </a:solidFill>
                <a:latin typeface="Cabin"/>
              </a:rPr>
              <a:t>	</a:t>
            </a:r>
            <a:r>
              <a:rPr lang="en-IN" sz="3200" dirty="0" smtClean="0">
                <a:solidFill>
                  <a:srgbClr val="BDCDE9"/>
                </a:solidFill>
                <a:latin typeface="Cabin"/>
              </a:rPr>
              <a:t>class </a:t>
            </a:r>
            <a:r>
              <a:rPr lang="en-IN" sz="3200" dirty="0" err="1">
                <a:solidFill>
                  <a:srgbClr val="BDCDE9"/>
                </a:solidFill>
                <a:latin typeface="Cabin"/>
              </a:rPr>
              <a:t>WhileDemo</a:t>
            </a:r>
            <a:r>
              <a:rPr lang="en-IN" sz="3200" dirty="0">
                <a:solidFill>
                  <a:srgbClr val="BDCDE9"/>
                </a:solidFill>
                <a:latin typeface="Cabin"/>
              </a:rPr>
              <a:t> { </a:t>
            </a:r>
            <a:endParaRPr lang="en-IN" sz="3200" dirty="0" smtClean="0">
              <a:solidFill>
                <a:srgbClr val="BDCDE9"/>
              </a:solidFill>
              <a:latin typeface="Cabin"/>
            </a:endParaRPr>
          </a:p>
          <a:p>
            <a:pPr>
              <a:lnSpc>
                <a:spcPct val="150000"/>
              </a:lnSpc>
            </a:pPr>
            <a:r>
              <a:rPr lang="en-IN" sz="3200" dirty="0">
                <a:solidFill>
                  <a:srgbClr val="BDCDE9"/>
                </a:solidFill>
                <a:latin typeface="Cabin"/>
              </a:rPr>
              <a:t>	</a:t>
            </a:r>
            <a:r>
              <a:rPr lang="en-IN" sz="3200" dirty="0" smtClean="0">
                <a:solidFill>
                  <a:srgbClr val="BDCDE9"/>
                </a:solidFill>
                <a:latin typeface="Cabin"/>
              </a:rPr>
              <a:t>	public </a:t>
            </a:r>
            <a:r>
              <a:rPr lang="en-IN" sz="3200" dirty="0">
                <a:solidFill>
                  <a:srgbClr val="BDCDE9"/>
                </a:solidFill>
                <a:latin typeface="Cabin"/>
              </a:rPr>
              <a:t>static void main(String </a:t>
            </a:r>
            <a:r>
              <a:rPr lang="en-IN" sz="3200" dirty="0" err="1">
                <a:solidFill>
                  <a:srgbClr val="BDCDE9"/>
                </a:solidFill>
                <a:latin typeface="Cabin"/>
              </a:rPr>
              <a:t>args</a:t>
            </a:r>
            <a:r>
              <a:rPr lang="en-IN" sz="3200" dirty="0">
                <a:solidFill>
                  <a:srgbClr val="BDCDE9"/>
                </a:solidFill>
                <a:latin typeface="Cabin"/>
              </a:rPr>
              <a:t>[]) { </a:t>
            </a:r>
            <a:endParaRPr lang="en-IN" sz="3200" dirty="0" smtClean="0">
              <a:solidFill>
                <a:srgbClr val="BDCDE9"/>
              </a:solidFill>
              <a:latin typeface="Cabin"/>
            </a:endParaRPr>
          </a:p>
          <a:p>
            <a:pPr>
              <a:lnSpc>
                <a:spcPct val="150000"/>
              </a:lnSpc>
            </a:pPr>
            <a:r>
              <a:rPr lang="en-IN" sz="3200" dirty="0">
                <a:solidFill>
                  <a:srgbClr val="BDCDE9"/>
                </a:solidFill>
                <a:latin typeface="Cabin"/>
              </a:rPr>
              <a:t>	</a:t>
            </a:r>
            <a:r>
              <a:rPr lang="en-IN" sz="3200" dirty="0" smtClean="0">
                <a:solidFill>
                  <a:srgbClr val="BDCDE9"/>
                </a:solidFill>
                <a:latin typeface="Cabin"/>
              </a:rPr>
              <a:t>		char </a:t>
            </a:r>
            <a:r>
              <a:rPr lang="en-IN" sz="3200" dirty="0" err="1">
                <a:solidFill>
                  <a:srgbClr val="BDCDE9"/>
                </a:solidFill>
                <a:latin typeface="Cabin"/>
              </a:rPr>
              <a:t>ch</a:t>
            </a:r>
            <a:r>
              <a:rPr lang="en-IN" sz="3200" dirty="0">
                <a:solidFill>
                  <a:srgbClr val="BDCDE9"/>
                </a:solidFill>
                <a:latin typeface="Cabin"/>
              </a:rPr>
              <a:t>= ‘a’; </a:t>
            </a:r>
            <a:endParaRPr lang="en-IN" sz="3200" dirty="0" smtClean="0">
              <a:solidFill>
                <a:srgbClr val="BDCDE9"/>
              </a:solidFill>
              <a:latin typeface="Cabin"/>
            </a:endParaRPr>
          </a:p>
          <a:p>
            <a:pPr>
              <a:lnSpc>
                <a:spcPct val="150000"/>
              </a:lnSpc>
            </a:pPr>
            <a:r>
              <a:rPr lang="en-IN" sz="3200" dirty="0">
                <a:solidFill>
                  <a:srgbClr val="BDCDE9"/>
                </a:solidFill>
                <a:latin typeface="Cabin"/>
              </a:rPr>
              <a:t>	</a:t>
            </a:r>
            <a:r>
              <a:rPr lang="en-IN" sz="3200" dirty="0" smtClean="0">
                <a:solidFill>
                  <a:srgbClr val="BDCDE9"/>
                </a:solidFill>
                <a:latin typeface="Cabin"/>
              </a:rPr>
              <a:t>		while </a:t>
            </a:r>
            <a:r>
              <a:rPr lang="en-IN" sz="3200" dirty="0">
                <a:solidFill>
                  <a:srgbClr val="BDCDE9"/>
                </a:solidFill>
                <a:latin typeface="Cabin"/>
              </a:rPr>
              <a:t>(</a:t>
            </a:r>
            <a:r>
              <a:rPr lang="en-IN" sz="3200" dirty="0" err="1">
                <a:solidFill>
                  <a:srgbClr val="BDCDE9"/>
                </a:solidFill>
                <a:latin typeface="Cabin"/>
              </a:rPr>
              <a:t>ch</a:t>
            </a:r>
            <a:r>
              <a:rPr lang="en-IN" sz="3200" dirty="0">
                <a:solidFill>
                  <a:srgbClr val="BDCDE9"/>
                </a:solidFill>
                <a:latin typeface="Cabin"/>
              </a:rPr>
              <a:t>&lt;= ‘z</a:t>
            </a:r>
            <a:r>
              <a:rPr lang="en-IN" sz="3200" dirty="0" smtClean="0">
                <a:solidFill>
                  <a:srgbClr val="BDCDE9"/>
                </a:solidFill>
                <a:latin typeface="Cabin"/>
              </a:rPr>
              <a:t>’)	 { </a:t>
            </a:r>
          </a:p>
          <a:p>
            <a:pPr>
              <a:lnSpc>
                <a:spcPct val="150000"/>
              </a:lnSpc>
            </a:pPr>
            <a:r>
              <a:rPr lang="en-IN" sz="3200" dirty="0">
                <a:solidFill>
                  <a:srgbClr val="BDCDE9"/>
                </a:solidFill>
                <a:latin typeface="Cabin"/>
              </a:rPr>
              <a:t>	</a:t>
            </a:r>
            <a:r>
              <a:rPr lang="en-IN" sz="3200" dirty="0" smtClean="0">
                <a:solidFill>
                  <a:srgbClr val="BDCDE9"/>
                </a:solidFill>
                <a:latin typeface="Cabin"/>
              </a:rPr>
              <a:t>			</a:t>
            </a:r>
            <a:r>
              <a:rPr lang="en-IN" sz="3200" dirty="0" err="1" smtClean="0">
                <a:solidFill>
                  <a:srgbClr val="BDCDE9"/>
                </a:solidFill>
                <a:latin typeface="Cabin"/>
              </a:rPr>
              <a:t>System.out.print</a:t>
            </a:r>
            <a:r>
              <a:rPr lang="en-IN" sz="3200" dirty="0" smtClean="0">
                <a:solidFill>
                  <a:srgbClr val="BDCDE9"/>
                </a:solidFill>
                <a:latin typeface="Cabin"/>
              </a:rPr>
              <a:t> </a:t>
            </a:r>
            <a:r>
              <a:rPr lang="en-IN" sz="3200" dirty="0">
                <a:solidFill>
                  <a:srgbClr val="BDCDE9"/>
                </a:solidFill>
                <a:latin typeface="Cabin"/>
              </a:rPr>
              <a:t>(</a:t>
            </a:r>
            <a:r>
              <a:rPr lang="en-IN" sz="3200" dirty="0" err="1">
                <a:solidFill>
                  <a:srgbClr val="BDCDE9"/>
                </a:solidFill>
                <a:latin typeface="Cabin"/>
              </a:rPr>
              <a:t>ch</a:t>
            </a:r>
            <a:r>
              <a:rPr lang="en-IN" sz="3200" dirty="0">
                <a:solidFill>
                  <a:srgbClr val="BDCDE9"/>
                </a:solidFill>
                <a:latin typeface="Cabin"/>
              </a:rPr>
              <a:t> + “ ”); </a:t>
            </a:r>
            <a:endParaRPr lang="en-IN" sz="3200" dirty="0" smtClean="0">
              <a:solidFill>
                <a:srgbClr val="BDCDE9"/>
              </a:solidFill>
              <a:latin typeface="Cabin"/>
            </a:endParaRPr>
          </a:p>
          <a:p>
            <a:pPr>
              <a:lnSpc>
                <a:spcPct val="150000"/>
              </a:lnSpc>
            </a:pPr>
            <a:r>
              <a:rPr lang="en-IN" sz="3200" dirty="0">
                <a:solidFill>
                  <a:srgbClr val="BDCDE9"/>
                </a:solidFill>
                <a:latin typeface="Cabin"/>
              </a:rPr>
              <a:t>	</a:t>
            </a:r>
            <a:r>
              <a:rPr lang="en-IN" sz="3200" dirty="0" smtClean="0">
                <a:solidFill>
                  <a:srgbClr val="BDCDE9"/>
                </a:solidFill>
                <a:latin typeface="Cabin"/>
              </a:rPr>
              <a:t>			</a:t>
            </a:r>
            <a:r>
              <a:rPr lang="en-IN" sz="3200" dirty="0" err="1" smtClean="0">
                <a:solidFill>
                  <a:srgbClr val="BDCDE9"/>
                </a:solidFill>
                <a:latin typeface="Cabin"/>
              </a:rPr>
              <a:t>ch</a:t>
            </a:r>
            <a:r>
              <a:rPr lang="en-IN" sz="3200" dirty="0">
                <a:solidFill>
                  <a:srgbClr val="BDCDE9"/>
                </a:solidFill>
                <a:latin typeface="Cabin"/>
              </a:rPr>
              <a:t>++; </a:t>
            </a:r>
            <a:endParaRPr lang="en-IN" sz="3200" dirty="0" smtClean="0">
              <a:solidFill>
                <a:srgbClr val="BDCDE9"/>
              </a:solidFill>
              <a:latin typeface="Cabin"/>
            </a:endParaRPr>
          </a:p>
          <a:p>
            <a:pPr>
              <a:lnSpc>
                <a:spcPct val="150000"/>
              </a:lnSpc>
            </a:pPr>
            <a:r>
              <a:rPr lang="en-IN" sz="3200" dirty="0">
                <a:solidFill>
                  <a:srgbClr val="BDCDE9"/>
                </a:solidFill>
                <a:latin typeface="Cabin"/>
              </a:rPr>
              <a:t>	</a:t>
            </a:r>
            <a:r>
              <a:rPr lang="en-IN" sz="3200" dirty="0" smtClean="0">
                <a:solidFill>
                  <a:srgbClr val="BDCDE9"/>
                </a:solidFill>
                <a:latin typeface="Cabin"/>
              </a:rPr>
              <a:t>		} </a:t>
            </a:r>
          </a:p>
          <a:p>
            <a:pPr>
              <a:lnSpc>
                <a:spcPct val="150000"/>
              </a:lnSpc>
            </a:pPr>
            <a:r>
              <a:rPr lang="en-IN" sz="3200" dirty="0">
                <a:solidFill>
                  <a:srgbClr val="BDCDE9"/>
                </a:solidFill>
                <a:latin typeface="Cabin"/>
              </a:rPr>
              <a:t>	</a:t>
            </a:r>
            <a:r>
              <a:rPr lang="en-IN" sz="3200" dirty="0" smtClean="0">
                <a:solidFill>
                  <a:srgbClr val="BDCDE9"/>
                </a:solidFill>
                <a:latin typeface="Cabin"/>
              </a:rPr>
              <a:t>	} </a:t>
            </a:r>
          </a:p>
          <a:p>
            <a:pPr>
              <a:lnSpc>
                <a:spcPct val="150000"/>
              </a:lnSpc>
            </a:pPr>
            <a:r>
              <a:rPr lang="en-IN" sz="3200" dirty="0">
                <a:solidFill>
                  <a:srgbClr val="BDCDE9"/>
                </a:solidFill>
                <a:latin typeface="Cabin"/>
              </a:rPr>
              <a:t>	</a:t>
            </a:r>
            <a:r>
              <a:rPr lang="en-IN" sz="3200" dirty="0" smtClean="0">
                <a:solidFill>
                  <a:srgbClr val="BDCDE9"/>
                </a:solidFill>
                <a:latin typeface="Cabin"/>
              </a:rPr>
              <a:t>}</a:t>
            </a:r>
            <a:endParaRPr lang="en-US" sz="3200" dirty="0" smtClean="0">
              <a:solidFill>
                <a:srgbClr val="BDCDE9"/>
              </a:solidFill>
              <a:latin typeface="Cabin"/>
              <a:ea typeface="Cabin"/>
            </a:endParaRPr>
          </a:p>
        </p:txBody>
      </p:sp>
    </p:spTree>
    <p:extLst>
      <p:ext uri="{BB962C8B-B14F-4D97-AF65-F5344CB8AC3E}">
        <p14:creationId xmlns:p14="http://schemas.microsoft.com/office/powerpoint/2010/main" val="126399407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16338"/>
            <a:ext cx="14659446" cy="8244479"/>
          </a:xfrm>
          <a:prstGeom prst="rect">
            <a:avLst/>
          </a:prstGeom>
          <a:solidFill>
            <a:srgbClr val="112836"/>
          </a:solidFill>
          <a:ln/>
        </p:spPr>
      </p:sp>
      <p:sp>
        <p:nvSpPr>
          <p:cNvPr id="6" name="Text 13"/>
          <p:cNvSpPr/>
          <p:nvPr/>
        </p:nvSpPr>
        <p:spPr>
          <a:xfrm>
            <a:off x="607695" y="130407"/>
            <a:ext cx="14190084" cy="1750978"/>
          </a:xfrm>
          <a:prstGeom prst="rect">
            <a:avLst/>
          </a:prstGeom>
          <a:noFill/>
          <a:ln/>
        </p:spPr>
        <p:txBody>
          <a:bodyPr wrap="square" rtlCol="0" anchor="t"/>
          <a:lstStyle/>
          <a:p>
            <a:pPr>
              <a:lnSpc>
                <a:spcPct val="150000"/>
              </a:lnSpc>
            </a:pPr>
            <a:r>
              <a:rPr lang="en-US" sz="4000" b="1" dirty="0" smtClean="0">
                <a:solidFill>
                  <a:srgbClr val="D0DBF0"/>
                </a:solidFill>
                <a:latin typeface="Cabin"/>
                <a:ea typeface="Cabin"/>
              </a:rPr>
              <a:t>do – while Loop</a:t>
            </a:r>
            <a:endParaRPr lang="en-US" sz="4000" b="1" dirty="0">
              <a:solidFill>
                <a:srgbClr val="D0DBF0"/>
              </a:solidFill>
              <a:latin typeface="Cabin"/>
              <a:ea typeface="Cabin"/>
            </a:endParaRPr>
          </a:p>
        </p:txBody>
      </p:sp>
      <p:sp>
        <p:nvSpPr>
          <p:cNvPr id="7" name="Text 13"/>
          <p:cNvSpPr/>
          <p:nvPr/>
        </p:nvSpPr>
        <p:spPr>
          <a:xfrm>
            <a:off x="621353" y="1362481"/>
            <a:ext cx="13358648" cy="2835243"/>
          </a:xfrm>
          <a:prstGeom prst="rect">
            <a:avLst/>
          </a:prstGeom>
          <a:noFill/>
          <a:ln/>
        </p:spPr>
        <p:txBody>
          <a:bodyPr wrap="square" rtlCol="0" anchor="t"/>
          <a:lstStyle/>
          <a:p>
            <a:pPr>
              <a:lnSpc>
                <a:spcPct val="150000"/>
              </a:lnSpc>
            </a:pPr>
            <a:r>
              <a:rPr lang="en-US" sz="3200" dirty="0" smtClean="0">
                <a:solidFill>
                  <a:srgbClr val="BDCDE9"/>
                </a:solidFill>
                <a:latin typeface="Cabin"/>
              </a:rPr>
              <a:t>In </a:t>
            </a:r>
            <a:r>
              <a:rPr lang="en-US" sz="3200" dirty="0">
                <a:solidFill>
                  <a:srgbClr val="BDCDE9"/>
                </a:solidFill>
                <a:latin typeface="Cabin"/>
              </a:rPr>
              <a:t>do... while loop, condition is always tested at the bottom of the loop. This means that </a:t>
            </a:r>
            <a:r>
              <a:rPr lang="en-US" sz="3200" dirty="0" err="1">
                <a:solidFill>
                  <a:srgbClr val="BDCDE9"/>
                </a:solidFill>
                <a:latin typeface="Cabin"/>
              </a:rPr>
              <a:t>dowhile</a:t>
            </a:r>
            <a:r>
              <a:rPr lang="en-US" sz="3200" dirty="0">
                <a:solidFill>
                  <a:srgbClr val="BDCDE9"/>
                </a:solidFill>
                <a:latin typeface="Cabin"/>
              </a:rPr>
              <a:t> loop will always execute at least once. The general form of do-while is </a:t>
            </a:r>
            <a:endParaRPr lang="en-US" sz="3200" dirty="0" smtClean="0">
              <a:solidFill>
                <a:srgbClr val="BDCDE9"/>
              </a:solidFill>
              <a:latin typeface="Cabin"/>
            </a:endParaRPr>
          </a:p>
          <a:p>
            <a:pPr>
              <a:lnSpc>
                <a:spcPct val="150000"/>
              </a:lnSpc>
            </a:pPr>
            <a:r>
              <a:rPr lang="en-US" sz="3200" dirty="0">
                <a:solidFill>
                  <a:srgbClr val="BDCDE9"/>
                </a:solidFill>
                <a:latin typeface="Cabin"/>
              </a:rPr>
              <a:t>	</a:t>
            </a:r>
            <a:r>
              <a:rPr lang="en-US" sz="3200" dirty="0" smtClean="0">
                <a:solidFill>
                  <a:srgbClr val="BDCDE9"/>
                </a:solidFill>
                <a:latin typeface="Cabin"/>
              </a:rPr>
              <a:t>do </a:t>
            </a:r>
            <a:r>
              <a:rPr lang="en-US" sz="3200" dirty="0">
                <a:solidFill>
                  <a:srgbClr val="BDCDE9"/>
                </a:solidFill>
                <a:latin typeface="Cabin"/>
              </a:rPr>
              <a:t>{ </a:t>
            </a:r>
            <a:endParaRPr lang="en-US" sz="3200" dirty="0" smtClean="0">
              <a:solidFill>
                <a:srgbClr val="BDCDE9"/>
              </a:solidFill>
              <a:latin typeface="Cabin"/>
            </a:endParaRPr>
          </a:p>
          <a:p>
            <a:pPr>
              <a:lnSpc>
                <a:spcPct val="150000"/>
              </a:lnSpc>
            </a:pPr>
            <a:r>
              <a:rPr lang="en-US" sz="3200" dirty="0">
                <a:solidFill>
                  <a:srgbClr val="BDCDE9"/>
                </a:solidFill>
                <a:latin typeface="Cabin"/>
              </a:rPr>
              <a:t>	</a:t>
            </a:r>
            <a:r>
              <a:rPr lang="en-US" sz="3200" dirty="0" smtClean="0">
                <a:solidFill>
                  <a:srgbClr val="BDCDE9"/>
                </a:solidFill>
                <a:latin typeface="Cabin"/>
              </a:rPr>
              <a:t>	statements</a:t>
            </a:r>
            <a:r>
              <a:rPr lang="en-US" sz="3200" dirty="0">
                <a:solidFill>
                  <a:srgbClr val="BDCDE9"/>
                </a:solidFill>
                <a:latin typeface="Cabin"/>
              </a:rPr>
              <a:t>; </a:t>
            </a:r>
            <a:endParaRPr lang="en-US" sz="3200" dirty="0" smtClean="0">
              <a:solidFill>
                <a:srgbClr val="BDCDE9"/>
              </a:solidFill>
              <a:latin typeface="Cabin"/>
            </a:endParaRPr>
          </a:p>
          <a:p>
            <a:pPr>
              <a:lnSpc>
                <a:spcPct val="150000"/>
              </a:lnSpc>
            </a:pPr>
            <a:r>
              <a:rPr lang="en-US" sz="3200" dirty="0">
                <a:solidFill>
                  <a:srgbClr val="BDCDE9"/>
                </a:solidFill>
                <a:latin typeface="Cabin"/>
              </a:rPr>
              <a:t>	</a:t>
            </a:r>
            <a:r>
              <a:rPr lang="en-US" sz="3200" dirty="0" smtClean="0">
                <a:solidFill>
                  <a:srgbClr val="BDCDE9"/>
                </a:solidFill>
                <a:latin typeface="Cabin"/>
              </a:rPr>
              <a:t>	} </a:t>
            </a:r>
            <a:r>
              <a:rPr lang="en-US" sz="3200" dirty="0">
                <a:solidFill>
                  <a:srgbClr val="BDCDE9"/>
                </a:solidFill>
                <a:latin typeface="Cabin"/>
              </a:rPr>
              <a:t>while(condition);</a:t>
            </a:r>
            <a:endParaRPr lang="en-US" sz="3200" dirty="0" smtClean="0">
              <a:solidFill>
                <a:srgbClr val="BDCDE9"/>
              </a:solidFill>
              <a:latin typeface="Cabin"/>
              <a:ea typeface="Cabin"/>
            </a:endParaRPr>
          </a:p>
        </p:txBody>
      </p:sp>
    </p:spTree>
    <p:extLst>
      <p:ext uri="{BB962C8B-B14F-4D97-AF65-F5344CB8AC3E}">
        <p14:creationId xmlns:p14="http://schemas.microsoft.com/office/powerpoint/2010/main" val="22910590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16338"/>
            <a:ext cx="14659446" cy="8244479"/>
          </a:xfrm>
          <a:prstGeom prst="rect">
            <a:avLst/>
          </a:prstGeom>
          <a:solidFill>
            <a:srgbClr val="112836"/>
          </a:solidFill>
          <a:ln/>
        </p:spPr>
      </p:sp>
      <p:sp>
        <p:nvSpPr>
          <p:cNvPr id="6" name="Text 13"/>
          <p:cNvSpPr/>
          <p:nvPr/>
        </p:nvSpPr>
        <p:spPr>
          <a:xfrm>
            <a:off x="607695" y="130407"/>
            <a:ext cx="14190084" cy="1750978"/>
          </a:xfrm>
          <a:prstGeom prst="rect">
            <a:avLst/>
          </a:prstGeom>
          <a:noFill/>
          <a:ln/>
        </p:spPr>
        <p:txBody>
          <a:bodyPr wrap="square" rtlCol="0" anchor="t"/>
          <a:lstStyle/>
          <a:p>
            <a:pPr>
              <a:lnSpc>
                <a:spcPct val="150000"/>
              </a:lnSpc>
            </a:pPr>
            <a:r>
              <a:rPr lang="en-US" sz="4000" b="1" dirty="0" smtClean="0">
                <a:solidFill>
                  <a:srgbClr val="D0DBF0"/>
                </a:solidFill>
                <a:latin typeface="Cabin"/>
                <a:ea typeface="Cabin"/>
              </a:rPr>
              <a:t>do – while Loop</a:t>
            </a:r>
            <a:endParaRPr lang="en-US" sz="4000" b="1" dirty="0">
              <a:solidFill>
                <a:srgbClr val="D0DBF0"/>
              </a:solidFill>
              <a:latin typeface="Cabin"/>
              <a:ea typeface="Cabin"/>
            </a:endParaRPr>
          </a:p>
        </p:txBody>
      </p:sp>
      <p:sp>
        <p:nvSpPr>
          <p:cNvPr id="7" name="Text 13"/>
          <p:cNvSpPr/>
          <p:nvPr/>
        </p:nvSpPr>
        <p:spPr>
          <a:xfrm>
            <a:off x="621353" y="1362481"/>
            <a:ext cx="13358648" cy="2835243"/>
          </a:xfrm>
          <a:prstGeom prst="rect">
            <a:avLst/>
          </a:prstGeom>
          <a:noFill/>
          <a:ln/>
        </p:spPr>
        <p:txBody>
          <a:bodyPr wrap="square" rtlCol="0" anchor="t"/>
          <a:lstStyle/>
          <a:p>
            <a:pPr>
              <a:lnSpc>
                <a:spcPct val="150000"/>
              </a:lnSpc>
            </a:pPr>
            <a:r>
              <a:rPr lang="en-US" sz="3200" dirty="0">
                <a:solidFill>
                  <a:srgbClr val="BDCDE9"/>
                </a:solidFill>
                <a:latin typeface="Cabin"/>
              </a:rPr>
              <a:t>// Demonstrate the do-while loop </a:t>
            </a:r>
            <a:endParaRPr lang="en-US" sz="3200" dirty="0" smtClean="0">
              <a:solidFill>
                <a:srgbClr val="BDCDE9"/>
              </a:solidFill>
              <a:latin typeface="Cabin"/>
            </a:endParaRPr>
          </a:p>
          <a:p>
            <a:pPr>
              <a:lnSpc>
                <a:spcPct val="150000"/>
              </a:lnSpc>
            </a:pPr>
            <a:r>
              <a:rPr lang="en-US" sz="3200" dirty="0" smtClean="0">
                <a:solidFill>
                  <a:srgbClr val="BDCDE9"/>
                </a:solidFill>
                <a:latin typeface="Cabin"/>
              </a:rPr>
              <a:t>class </a:t>
            </a:r>
            <a:r>
              <a:rPr lang="en-US" sz="3200" dirty="0" err="1">
                <a:solidFill>
                  <a:srgbClr val="BDCDE9"/>
                </a:solidFill>
                <a:latin typeface="Cabin"/>
              </a:rPr>
              <a:t>DoWhileDemo</a:t>
            </a:r>
            <a:r>
              <a:rPr lang="en-US" sz="3200" dirty="0">
                <a:solidFill>
                  <a:srgbClr val="BDCDE9"/>
                </a:solidFill>
                <a:latin typeface="Cabin"/>
              </a:rPr>
              <a:t> { </a:t>
            </a:r>
            <a:endParaRPr lang="en-US" sz="3200" dirty="0" smtClean="0">
              <a:solidFill>
                <a:srgbClr val="BDCDE9"/>
              </a:solidFill>
              <a:latin typeface="Cabin"/>
            </a:endParaRPr>
          </a:p>
          <a:p>
            <a:pPr>
              <a:lnSpc>
                <a:spcPct val="150000"/>
              </a:lnSpc>
            </a:pPr>
            <a:r>
              <a:rPr lang="en-US" sz="3200" dirty="0">
                <a:solidFill>
                  <a:srgbClr val="BDCDE9"/>
                </a:solidFill>
                <a:latin typeface="Cabin"/>
              </a:rPr>
              <a:t>	</a:t>
            </a:r>
            <a:r>
              <a:rPr lang="en-US" sz="3200" dirty="0" smtClean="0">
                <a:solidFill>
                  <a:srgbClr val="BDCDE9"/>
                </a:solidFill>
                <a:latin typeface="Cabin"/>
              </a:rPr>
              <a:t>public </a:t>
            </a:r>
            <a:r>
              <a:rPr lang="en-US" sz="3200" dirty="0">
                <a:solidFill>
                  <a:srgbClr val="BDCDE9"/>
                </a:solidFill>
                <a:latin typeface="Cabin"/>
              </a:rPr>
              <a:t>static void main(String </a:t>
            </a:r>
            <a:r>
              <a:rPr lang="en-US" sz="3200" dirty="0" err="1">
                <a:solidFill>
                  <a:srgbClr val="BDCDE9"/>
                </a:solidFill>
                <a:latin typeface="Cabin"/>
              </a:rPr>
              <a:t>args</a:t>
            </a:r>
            <a:r>
              <a:rPr lang="en-US" sz="3200" dirty="0">
                <a:solidFill>
                  <a:srgbClr val="BDCDE9"/>
                </a:solidFill>
                <a:latin typeface="Cabin"/>
              </a:rPr>
              <a:t>[])throws </a:t>
            </a:r>
            <a:r>
              <a:rPr lang="en-US" sz="3200" dirty="0" err="1">
                <a:solidFill>
                  <a:srgbClr val="BDCDE9"/>
                </a:solidFill>
                <a:latin typeface="Cabin"/>
              </a:rPr>
              <a:t>java.io.IOException</a:t>
            </a:r>
            <a:r>
              <a:rPr lang="en-US" sz="3200" dirty="0">
                <a:solidFill>
                  <a:srgbClr val="BDCDE9"/>
                </a:solidFill>
                <a:latin typeface="Cabin"/>
              </a:rPr>
              <a:t> { </a:t>
            </a:r>
            <a:r>
              <a:rPr lang="en-US" sz="3200" dirty="0" smtClean="0">
                <a:solidFill>
                  <a:srgbClr val="BDCDE9"/>
                </a:solidFill>
                <a:latin typeface="Cabin"/>
              </a:rPr>
              <a:t>			char </a:t>
            </a:r>
            <a:r>
              <a:rPr lang="en-US" sz="3200" dirty="0" err="1">
                <a:solidFill>
                  <a:srgbClr val="BDCDE9"/>
                </a:solidFill>
                <a:latin typeface="Cabin"/>
              </a:rPr>
              <a:t>ch</a:t>
            </a:r>
            <a:r>
              <a:rPr lang="en-US" sz="3200" dirty="0">
                <a:solidFill>
                  <a:srgbClr val="BDCDE9"/>
                </a:solidFill>
                <a:latin typeface="Cabin"/>
              </a:rPr>
              <a:t>; </a:t>
            </a:r>
            <a:endParaRPr lang="en-US" sz="3200" dirty="0" smtClean="0">
              <a:solidFill>
                <a:srgbClr val="BDCDE9"/>
              </a:solidFill>
              <a:latin typeface="Cabin"/>
            </a:endParaRPr>
          </a:p>
          <a:p>
            <a:pPr>
              <a:lnSpc>
                <a:spcPct val="150000"/>
              </a:lnSpc>
            </a:pPr>
            <a:r>
              <a:rPr lang="en-US" sz="3200" dirty="0">
                <a:solidFill>
                  <a:srgbClr val="BDCDE9"/>
                </a:solidFill>
                <a:latin typeface="Cabin"/>
              </a:rPr>
              <a:t>	</a:t>
            </a:r>
            <a:r>
              <a:rPr lang="en-US" sz="3200" dirty="0" smtClean="0">
                <a:solidFill>
                  <a:srgbClr val="BDCDE9"/>
                </a:solidFill>
                <a:latin typeface="Cabin"/>
              </a:rPr>
              <a:t>	</a:t>
            </a:r>
            <a:r>
              <a:rPr lang="en-IN" sz="3200" dirty="0" smtClean="0">
                <a:solidFill>
                  <a:srgbClr val="BDCDE9"/>
                </a:solidFill>
                <a:latin typeface="Cabin"/>
              </a:rPr>
              <a:t>do </a:t>
            </a:r>
            <a:r>
              <a:rPr lang="en-IN" sz="3200" dirty="0">
                <a:solidFill>
                  <a:srgbClr val="BDCDE9"/>
                </a:solidFill>
                <a:latin typeface="Cabin"/>
              </a:rPr>
              <a:t>{ </a:t>
            </a:r>
            <a:endParaRPr lang="en-IN" sz="3200" dirty="0" smtClean="0">
              <a:solidFill>
                <a:srgbClr val="BDCDE9"/>
              </a:solidFill>
              <a:latin typeface="Cabin"/>
            </a:endParaRPr>
          </a:p>
          <a:p>
            <a:pPr>
              <a:lnSpc>
                <a:spcPct val="150000"/>
              </a:lnSpc>
            </a:pPr>
            <a:r>
              <a:rPr lang="en-IN" sz="3200" dirty="0">
                <a:solidFill>
                  <a:srgbClr val="BDCDE9"/>
                </a:solidFill>
                <a:latin typeface="Cabin"/>
              </a:rPr>
              <a:t>	</a:t>
            </a:r>
            <a:r>
              <a:rPr lang="en-IN" sz="3200" dirty="0" smtClean="0">
                <a:solidFill>
                  <a:srgbClr val="BDCDE9"/>
                </a:solidFill>
                <a:latin typeface="Cabin"/>
              </a:rPr>
              <a:t>		</a:t>
            </a:r>
            <a:r>
              <a:rPr lang="en-IN" sz="3200" dirty="0" err="1" smtClean="0">
                <a:solidFill>
                  <a:srgbClr val="BDCDE9"/>
                </a:solidFill>
                <a:latin typeface="Cabin"/>
              </a:rPr>
              <a:t>System.out.println</a:t>
            </a:r>
            <a:r>
              <a:rPr lang="en-IN" sz="3200" dirty="0">
                <a:solidFill>
                  <a:srgbClr val="BDCDE9"/>
                </a:solidFill>
                <a:latin typeface="Cabin"/>
              </a:rPr>
              <a:t>(“Enter a character”); </a:t>
            </a:r>
            <a:endParaRPr lang="en-IN" sz="3200" dirty="0" smtClean="0">
              <a:solidFill>
                <a:srgbClr val="BDCDE9"/>
              </a:solidFill>
              <a:latin typeface="Cabin"/>
            </a:endParaRPr>
          </a:p>
          <a:p>
            <a:pPr>
              <a:lnSpc>
                <a:spcPct val="150000"/>
              </a:lnSpc>
            </a:pPr>
            <a:r>
              <a:rPr lang="en-IN" sz="3200" dirty="0">
                <a:solidFill>
                  <a:srgbClr val="BDCDE9"/>
                </a:solidFill>
                <a:latin typeface="Cabin"/>
              </a:rPr>
              <a:t>	</a:t>
            </a:r>
            <a:r>
              <a:rPr lang="en-IN" sz="3200" dirty="0" smtClean="0">
                <a:solidFill>
                  <a:srgbClr val="BDCDE9"/>
                </a:solidFill>
                <a:latin typeface="Cabin"/>
              </a:rPr>
              <a:t>		</a:t>
            </a:r>
            <a:r>
              <a:rPr lang="en-IN" sz="3200" dirty="0" err="1" smtClean="0">
                <a:solidFill>
                  <a:srgbClr val="BDCDE9"/>
                </a:solidFill>
                <a:latin typeface="Cabin"/>
              </a:rPr>
              <a:t>ch</a:t>
            </a:r>
            <a:r>
              <a:rPr lang="en-IN" sz="3200" dirty="0">
                <a:solidFill>
                  <a:srgbClr val="BDCDE9"/>
                </a:solidFill>
                <a:latin typeface="Cabin"/>
              </a:rPr>
              <a:t>=(char) </a:t>
            </a:r>
            <a:r>
              <a:rPr lang="en-IN" sz="3200" dirty="0" err="1">
                <a:solidFill>
                  <a:srgbClr val="BDCDE9"/>
                </a:solidFill>
                <a:latin typeface="Cabin"/>
              </a:rPr>
              <a:t>System.in.read</a:t>
            </a:r>
            <a:r>
              <a:rPr lang="en-IN" sz="3200" dirty="0">
                <a:solidFill>
                  <a:srgbClr val="BDCDE9"/>
                </a:solidFill>
                <a:latin typeface="Cabin"/>
              </a:rPr>
              <a:t>(); </a:t>
            </a:r>
            <a:endParaRPr lang="en-IN" sz="3200" dirty="0" smtClean="0">
              <a:solidFill>
                <a:srgbClr val="BDCDE9"/>
              </a:solidFill>
              <a:latin typeface="Cabin"/>
            </a:endParaRPr>
          </a:p>
          <a:p>
            <a:pPr>
              <a:lnSpc>
                <a:spcPct val="150000"/>
              </a:lnSpc>
            </a:pPr>
            <a:r>
              <a:rPr lang="en-US" sz="3200" dirty="0">
                <a:solidFill>
                  <a:srgbClr val="BDCDE9"/>
                </a:solidFill>
                <a:latin typeface="Cabin"/>
              </a:rPr>
              <a:t>	</a:t>
            </a:r>
            <a:r>
              <a:rPr lang="en-US" sz="3200" dirty="0" smtClean="0">
                <a:solidFill>
                  <a:srgbClr val="BDCDE9"/>
                </a:solidFill>
                <a:latin typeface="Cabin"/>
              </a:rPr>
              <a:t>		</a:t>
            </a:r>
            <a:r>
              <a:rPr lang="en-IN" sz="3200" dirty="0">
                <a:solidFill>
                  <a:srgbClr val="BDCDE9"/>
                </a:solidFill>
                <a:latin typeface="Cabin"/>
              </a:rPr>
              <a:t> </a:t>
            </a:r>
            <a:r>
              <a:rPr lang="en-IN" sz="3200" dirty="0" err="1" smtClean="0">
                <a:solidFill>
                  <a:srgbClr val="BDCDE9"/>
                </a:solidFill>
                <a:latin typeface="Cabin"/>
              </a:rPr>
              <a:t>System.out.println</a:t>
            </a:r>
            <a:r>
              <a:rPr lang="en-IN" sz="3200" dirty="0" smtClean="0">
                <a:solidFill>
                  <a:srgbClr val="BDCDE9"/>
                </a:solidFill>
                <a:latin typeface="Cabin"/>
              </a:rPr>
              <a:t>(</a:t>
            </a:r>
            <a:r>
              <a:rPr lang="en-IN" sz="3200" dirty="0" err="1" smtClean="0">
                <a:solidFill>
                  <a:srgbClr val="BDCDE9"/>
                </a:solidFill>
                <a:latin typeface="Cabin"/>
              </a:rPr>
              <a:t>ch</a:t>
            </a:r>
            <a:r>
              <a:rPr lang="en-IN" sz="3200" dirty="0" smtClean="0">
                <a:solidFill>
                  <a:srgbClr val="BDCDE9"/>
                </a:solidFill>
                <a:latin typeface="Cabin"/>
              </a:rPr>
              <a:t>+” “);</a:t>
            </a:r>
            <a:endParaRPr lang="en-IN" sz="3200" dirty="0" smtClean="0">
              <a:solidFill>
                <a:srgbClr val="BDCDE9"/>
              </a:solidFill>
              <a:latin typeface="Cabin"/>
            </a:endParaRPr>
          </a:p>
          <a:p>
            <a:pPr>
              <a:lnSpc>
                <a:spcPct val="150000"/>
              </a:lnSpc>
            </a:pPr>
            <a:r>
              <a:rPr lang="en-IN" sz="3200" dirty="0">
                <a:solidFill>
                  <a:srgbClr val="BDCDE9"/>
                </a:solidFill>
                <a:latin typeface="Cabin"/>
              </a:rPr>
              <a:t>	</a:t>
            </a:r>
            <a:r>
              <a:rPr lang="en-IN" sz="3200" dirty="0" smtClean="0">
                <a:solidFill>
                  <a:srgbClr val="BDCDE9"/>
                </a:solidFill>
                <a:latin typeface="Cabin"/>
              </a:rPr>
              <a:t>		} </a:t>
            </a:r>
            <a:r>
              <a:rPr lang="en-IN" sz="3200" dirty="0">
                <a:solidFill>
                  <a:srgbClr val="BDCDE9"/>
                </a:solidFill>
                <a:latin typeface="Cabin"/>
              </a:rPr>
              <a:t>while (</a:t>
            </a:r>
            <a:r>
              <a:rPr lang="en-IN" sz="3200" dirty="0" err="1">
                <a:solidFill>
                  <a:srgbClr val="BDCDE9"/>
                </a:solidFill>
                <a:latin typeface="Cabin"/>
              </a:rPr>
              <a:t>ch</a:t>
            </a:r>
            <a:r>
              <a:rPr lang="en-IN" sz="3200" dirty="0">
                <a:solidFill>
                  <a:srgbClr val="BDCDE9"/>
                </a:solidFill>
                <a:latin typeface="Cabin"/>
              </a:rPr>
              <a:t>!=’q’); </a:t>
            </a:r>
            <a:r>
              <a:rPr lang="en-IN" sz="3200" dirty="0">
                <a:solidFill>
                  <a:srgbClr val="BDCDE9"/>
                </a:solidFill>
                <a:latin typeface="Cabin"/>
              </a:rPr>
              <a:t> </a:t>
            </a:r>
            <a:r>
              <a:rPr lang="en-IN" sz="3200" dirty="0" smtClean="0">
                <a:solidFill>
                  <a:srgbClr val="BDCDE9"/>
                </a:solidFill>
                <a:latin typeface="Cabin"/>
              </a:rPr>
              <a:t>       </a:t>
            </a:r>
            <a:r>
              <a:rPr lang="en-IN" sz="3200" dirty="0" smtClean="0">
                <a:solidFill>
                  <a:srgbClr val="BDCDE9"/>
                </a:solidFill>
                <a:latin typeface="Cabin"/>
              </a:rPr>
              <a:t>} </a:t>
            </a:r>
            <a:r>
              <a:rPr lang="en-IN" sz="3200" dirty="0">
                <a:solidFill>
                  <a:srgbClr val="BDCDE9"/>
                </a:solidFill>
                <a:latin typeface="Cabin"/>
              </a:rPr>
              <a:t>}</a:t>
            </a:r>
            <a:endParaRPr lang="en-US" sz="3200" dirty="0" smtClean="0">
              <a:solidFill>
                <a:srgbClr val="BDCDE9"/>
              </a:solidFill>
              <a:latin typeface="Cabin"/>
              <a:ea typeface="Cabin"/>
            </a:endParaRPr>
          </a:p>
        </p:txBody>
      </p:sp>
    </p:spTree>
    <p:extLst>
      <p:ext uri="{BB962C8B-B14F-4D97-AF65-F5344CB8AC3E}">
        <p14:creationId xmlns:p14="http://schemas.microsoft.com/office/powerpoint/2010/main" val="2866791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16338"/>
            <a:ext cx="14659446" cy="8244479"/>
          </a:xfrm>
          <a:prstGeom prst="rect">
            <a:avLst/>
          </a:prstGeom>
          <a:solidFill>
            <a:srgbClr val="112836"/>
          </a:solidFill>
          <a:ln/>
        </p:spPr>
      </p:sp>
      <p:sp>
        <p:nvSpPr>
          <p:cNvPr id="6" name="Text 13"/>
          <p:cNvSpPr/>
          <p:nvPr/>
        </p:nvSpPr>
        <p:spPr>
          <a:xfrm>
            <a:off x="607695" y="130407"/>
            <a:ext cx="14190084" cy="1750978"/>
          </a:xfrm>
          <a:prstGeom prst="rect">
            <a:avLst/>
          </a:prstGeom>
          <a:noFill/>
          <a:ln/>
        </p:spPr>
        <p:txBody>
          <a:bodyPr wrap="square" rtlCol="0" anchor="t"/>
          <a:lstStyle/>
          <a:p>
            <a:pPr>
              <a:lnSpc>
                <a:spcPct val="150000"/>
              </a:lnSpc>
            </a:pPr>
            <a:r>
              <a:rPr lang="en-US" sz="4000" b="1" dirty="0" smtClean="0">
                <a:solidFill>
                  <a:srgbClr val="D0DBF0"/>
                </a:solidFill>
                <a:latin typeface="Cabin"/>
                <a:ea typeface="Cabin"/>
              </a:rPr>
              <a:t>Use of break to Exit a Loop</a:t>
            </a:r>
            <a:endParaRPr lang="en-US" sz="4000" b="1" dirty="0">
              <a:solidFill>
                <a:srgbClr val="D0DBF0"/>
              </a:solidFill>
              <a:latin typeface="Cabin"/>
              <a:ea typeface="Cabin"/>
            </a:endParaRPr>
          </a:p>
        </p:txBody>
      </p:sp>
      <p:sp>
        <p:nvSpPr>
          <p:cNvPr id="7" name="Text 13"/>
          <p:cNvSpPr/>
          <p:nvPr/>
        </p:nvSpPr>
        <p:spPr>
          <a:xfrm>
            <a:off x="621353" y="1478095"/>
            <a:ext cx="13358648" cy="2835243"/>
          </a:xfrm>
          <a:prstGeom prst="rect">
            <a:avLst/>
          </a:prstGeom>
          <a:noFill/>
          <a:ln/>
        </p:spPr>
        <p:txBody>
          <a:bodyPr wrap="square" rtlCol="0" anchor="t"/>
          <a:lstStyle/>
          <a:p>
            <a:pPr>
              <a:lnSpc>
                <a:spcPct val="150000"/>
              </a:lnSpc>
            </a:pPr>
            <a:r>
              <a:rPr lang="en-US" sz="3200" dirty="0">
                <a:solidFill>
                  <a:srgbClr val="BDCDE9"/>
                </a:solidFill>
                <a:latin typeface="Cabin"/>
              </a:rPr>
              <a:t>It is possible to force an intermediate exit from a loop, bypassing any remaining code in the body of the loop using break statement. When a break statement is encountered inside a loop, the loop is terminated and the program control resumes at the next statement following the loop. </a:t>
            </a:r>
            <a:endParaRPr lang="en-US" sz="3200" dirty="0" smtClean="0">
              <a:solidFill>
                <a:srgbClr val="BDCDE9"/>
              </a:solidFill>
              <a:latin typeface="Cabin"/>
              <a:ea typeface="Cabin"/>
            </a:endParaRPr>
          </a:p>
        </p:txBody>
      </p:sp>
    </p:spTree>
    <p:extLst>
      <p:ext uri="{BB962C8B-B14F-4D97-AF65-F5344CB8AC3E}">
        <p14:creationId xmlns:p14="http://schemas.microsoft.com/office/powerpoint/2010/main" val="78628063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16338"/>
            <a:ext cx="14659446" cy="8244479"/>
          </a:xfrm>
          <a:prstGeom prst="rect">
            <a:avLst/>
          </a:prstGeom>
          <a:solidFill>
            <a:srgbClr val="112836"/>
          </a:solidFill>
          <a:ln/>
        </p:spPr>
      </p:sp>
      <p:sp>
        <p:nvSpPr>
          <p:cNvPr id="6" name="Text 13"/>
          <p:cNvSpPr/>
          <p:nvPr/>
        </p:nvSpPr>
        <p:spPr>
          <a:xfrm>
            <a:off x="607695" y="330990"/>
            <a:ext cx="14190084" cy="1750978"/>
          </a:xfrm>
          <a:prstGeom prst="rect">
            <a:avLst/>
          </a:prstGeom>
          <a:noFill/>
          <a:ln/>
        </p:spPr>
        <p:txBody>
          <a:bodyPr wrap="square" rtlCol="0" anchor="t"/>
          <a:lstStyle/>
          <a:p>
            <a:pPr>
              <a:lnSpc>
                <a:spcPct val="150000"/>
              </a:lnSpc>
            </a:pPr>
            <a:r>
              <a:rPr lang="en-US" sz="4000" b="1" dirty="0" smtClean="0">
                <a:solidFill>
                  <a:srgbClr val="D0DBF0"/>
                </a:solidFill>
                <a:latin typeface="Cabin"/>
                <a:ea typeface="Cabin"/>
              </a:rPr>
              <a:t>Use of break to Exit a Loop</a:t>
            </a:r>
            <a:endParaRPr lang="en-US" sz="4000" b="1" dirty="0">
              <a:solidFill>
                <a:srgbClr val="D0DBF0"/>
              </a:solidFill>
              <a:latin typeface="Cabin"/>
              <a:ea typeface="Cabin"/>
            </a:endParaRPr>
          </a:p>
        </p:txBody>
      </p:sp>
      <p:sp>
        <p:nvSpPr>
          <p:cNvPr id="7" name="Text 13"/>
          <p:cNvSpPr/>
          <p:nvPr/>
        </p:nvSpPr>
        <p:spPr>
          <a:xfrm>
            <a:off x="621353" y="1344572"/>
            <a:ext cx="13358648" cy="2835243"/>
          </a:xfrm>
          <a:prstGeom prst="rect">
            <a:avLst/>
          </a:prstGeom>
          <a:noFill/>
          <a:ln/>
        </p:spPr>
        <p:txBody>
          <a:bodyPr wrap="square" rtlCol="0" anchor="t"/>
          <a:lstStyle/>
          <a:p>
            <a:pPr>
              <a:lnSpc>
                <a:spcPct val="150000"/>
              </a:lnSpc>
            </a:pPr>
            <a:r>
              <a:rPr lang="en-IN" sz="3200" dirty="0">
                <a:solidFill>
                  <a:srgbClr val="BDCDE9"/>
                </a:solidFill>
                <a:latin typeface="Cabin"/>
              </a:rPr>
              <a:t>Example: //Using break to exit the loop </a:t>
            </a:r>
            <a:endParaRPr lang="en-IN" sz="3200" dirty="0" smtClean="0">
              <a:solidFill>
                <a:srgbClr val="BDCDE9"/>
              </a:solidFill>
              <a:latin typeface="Cabin"/>
            </a:endParaRPr>
          </a:p>
          <a:p>
            <a:r>
              <a:rPr lang="en-IN" sz="3200" dirty="0">
                <a:solidFill>
                  <a:srgbClr val="BDCDE9"/>
                </a:solidFill>
                <a:latin typeface="Cabin"/>
              </a:rPr>
              <a:t>	</a:t>
            </a:r>
            <a:r>
              <a:rPr lang="en-IN" sz="3200" dirty="0" smtClean="0">
                <a:solidFill>
                  <a:srgbClr val="BDCDE9"/>
                </a:solidFill>
                <a:latin typeface="Cabin"/>
              </a:rPr>
              <a:t>class </a:t>
            </a:r>
            <a:r>
              <a:rPr lang="en-IN" sz="3200" dirty="0" err="1" smtClean="0">
                <a:solidFill>
                  <a:srgbClr val="BDCDE9"/>
                </a:solidFill>
                <a:latin typeface="Cabin"/>
              </a:rPr>
              <a:t>BreakDemo</a:t>
            </a:r>
            <a:r>
              <a:rPr lang="en-IN" sz="3200" dirty="0" smtClean="0">
                <a:solidFill>
                  <a:srgbClr val="BDCDE9"/>
                </a:solidFill>
                <a:latin typeface="Cabin"/>
              </a:rPr>
              <a:t> { </a:t>
            </a:r>
          </a:p>
          <a:p>
            <a:r>
              <a:rPr lang="en-IN" sz="3200" dirty="0">
                <a:solidFill>
                  <a:srgbClr val="BDCDE9"/>
                </a:solidFill>
                <a:latin typeface="Cabin"/>
              </a:rPr>
              <a:t>	</a:t>
            </a:r>
            <a:r>
              <a:rPr lang="en-IN" sz="3200" dirty="0" smtClean="0">
                <a:solidFill>
                  <a:srgbClr val="BDCDE9"/>
                </a:solidFill>
                <a:latin typeface="Cabin"/>
              </a:rPr>
              <a:t>	public </a:t>
            </a:r>
            <a:r>
              <a:rPr lang="en-IN" sz="3200" dirty="0">
                <a:solidFill>
                  <a:srgbClr val="BDCDE9"/>
                </a:solidFill>
                <a:latin typeface="Cabin"/>
              </a:rPr>
              <a:t>static void main(String </a:t>
            </a:r>
            <a:r>
              <a:rPr lang="en-IN" sz="3200" dirty="0" err="1">
                <a:solidFill>
                  <a:srgbClr val="BDCDE9"/>
                </a:solidFill>
                <a:latin typeface="Cabin"/>
              </a:rPr>
              <a:t>args</a:t>
            </a:r>
            <a:r>
              <a:rPr lang="en-IN" sz="3200" dirty="0">
                <a:solidFill>
                  <a:srgbClr val="BDCDE9"/>
                </a:solidFill>
                <a:latin typeface="Cabin"/>
              </a:rPr>
              <a:t>[]) { </a:t>
            </a:r>
            <a:endParaRPr lang="en-IN" sz="3200" dirty="0" smtClean="0">
              <a:solidFill>
                <a:srgbClr val="BDCDE9"/>
              </a:solidFill>
              <a:latin typeface="Cabin"/>
            </a:endParaRPr>
          </a:p>
          <a:p>
            <a:r>
              <a:rPr lang="en-IN" sz="3200" dirty="0">
                <a:solidFill>
                  <a:srgbClr val="BDCDE9"/>
                </a:solidFill>
                <a:latin typeface="Cabin"/>
              </a:rPr>
              <a:t>	</a:t>
            </a:r>
            <a:r>
              <a:rPr lang="en-IN" sz="3200" dirty="0" smtClean="0">
                <a:solidFill>
                  <a:srgbClr val="BDCDE9"/>
                </a:solidFill>
                <a:latin typeface="Cabin"/>
              </a:rPr>
              <a:t>		</a:t>
            </a:r>
            <a:r>
              <a:rPr lang="en-IN" sz="3200" dirty="0" err="1">
                <a:solidFill>
                  <a:srgbClr val="BDCDE9"/>
                </a:solidFill>
                <a:latin typeface="Cabin"/>
              </a:rPr>
              <a:t>int</a:t>
            </a:r>
            <a:r>
              <a:rPr lang="en-IN" sz="3200" dirty="0">
                <a:solidFill>
                  <a:srgbClr val="BDCDE9"/>
                </a:solidFill>
                <a:latin typeface="Cabin"/>
              </a:rPr>
              <a:t> </a:t>
            </a:r>
            <a:r>
              <a:rPr lang="en-IN" sz="3200" dirty="0" err="1">
                <a:solidFill>
                  <a:srgbClr val="BDCDE9"/>
                </a:solidFill>
                <a:latin typeface="Cabin"/>
              </a:rPr>
              <a:t>num</a:t>
            </a:r>
            <a:r>
              <a:rPr lang="en-IN" sz="3200" dirty="0">
                <a:solidFill>
                  <a:srgbClr val="BDCDE9"/>
                </a:solidFill>
                <a:latin typeface="Cabin"/>
              </a:rPr>
              <a:t>=100; 			</a:t>
            </a:r>
            <a:endParaRPr lang="en-IN" sz="3200" dirty="0" smtClean="0">
              <a:solidFill>
                <a:srgbClr val="BDCDE9"/>
              </a:solidFill>
              <a:latin typeface="Cabin"/>
            </a:endParaRPr>
          </a:p>
          <a:p>
            <a:r>
              <a:rPr lang="en-IN" sz="3200" dirty="0">
                <a:solidFill>
                  <a:srgbClr val="BDCDE9"/>
                </a:solidFill>
                <a:latin typeface="Cabin"/>
              </a:rPr>
              <a:t>	</a:t>
            </a:r>
            <a:r>
              <a:rPr lang="en-IN" sz="3200" dirty="0" smtClean="0">
                <a:solidFill>
                  <a:srgbClr val="BDCDE9"/>
                </a:solidFill>
                <a:latin typeface="Cabin"/>
              </a:rPr>
              <a:t>		for(</a:t>
            </a:r>
            <a:r>
              <a:rPr lang="en-IN" sz="3200" dirty="0" err="1" smtClean="0">
                <a:solidFill>
                  <a:srgbClr val="BDCDE9"/>
                </a:solidFill>
                <a:latin typeface="Cabin"/>
              </a:rPr>
              <a:t>int</a:t>
            </a:r>
            <a:r>
              <a:rPr lang="en-IN" sz="3200" dirty="0" smtClean="0">
                <a:solidFill>
                  <a:srgbClr val="BDCDE9"/>
                </a:solidFill>
                <a:latin typeface="Cabin"/>
              </a:rPr>
              <a:t> </a:t>
            </a:r>
            <a:r>
              <a:rPr lang="en-IN" sz="3200" dirty="0" err="1">
                <a:solidFill>
                  <a:srgbClr val="BDCDE9"/>
                </a:solidFill>
                <a:latin typeface="Cabin"/>
              </a:rPr>
              <a:t>i</a:t>
            </a:r>
            <a:r>
              <a:rPr lang="en-IN" sz="3200" dirty="0">
                <a:solidFill>
                  <a:srgbClr val="BDCDE9"/>
                </a:solidFill>
                <a:latin typeface="Cabin"/>
              </a:rPr>
              <a:t>=0;i&lt;</a:t>
            </a:r>
            <a:r>
              <a:rPr lang="en-IN" sz="3200" dirty="0" err="1">
                <a:solidFill>
                  <a:srgbClr val="BDCDE9"/>
                </a:solidFill>
                <a:latin typeface="Cabin"/>
              </a:rPr>
              <a:t>num;i</a:t>
            </a:r>
            <a:r>
              <a:rPr lang="en-IN" sz="3200" dirty="0">
                <a:solidFill>
                  <a:srgbClr val="BDCDE9"/>
                </a:solidFill>
                <a:latin typeface="Cabin"/>
              </a:rPr>
              <a:t>++) {				</a:t>
            </a:r>
            <a:endParaRPr lang="en-IN" sz="3200" dirty="0" smtClean="0">
              <a:solidFill>
                <a:srgbClr val="BDCDE9"/>
              </a:solidFill>
              <a:latin typeface="Cabin"/>
            </a:endParaRPr>
          </a:p>
          <a:p>
            <a:r>
              <a:rPr lang="en-IN" sz="3200" dirty="0">
                <a:solidFill>
                  <a:srgbClr val="BDCDE9"/>
                </a:solidFill>
                <a:latin typeface="Cabin"/>
              </a:rPr>
              <a:t>	</a:t>
            </a:r>
            <a:r>
              <a:rPr lang="en-IN" sz="3200" dirty="0" smtClean="0">
                <a:solidFill>
                  <a:srgbClr val="BDCDE9"/>
                </a:solidFill>
                <a:latin typeface="Cabin"/>
              </a:rPr>
              <a:t>			if(</a:t>
            </a:r>
            <a:r>
              <a:rPr lang="en-IN" sz="3200" dirty="0" err="1" smtClean="0">
                <a:solidFill>
                  <a:srgbClr val="BDCDE9"/>
                </a:solidFill>
                <a:latin typeface="Cabin"/>
              </a:rPr>
              <a:t>i</a:t>
            </a:r>
            <a:r>
              <a:rPr lang="en-IN" sz="3200" dirty="0" smtClean="0">
                <a:solidFill>
                  <a:srgbClr val="BDCDE9"/>
                </a:solidFill>
                <a:latin typeface="Cabin"/>
              </a:rPr>
              <a:t>*</a:t>
            </a:r>
            <a:r>
              <a:rPr lang="en-IN" sz="3200" dirty="0" err="1" smtClean="0">
                <a:solidFill>
                  <a:srgbClr val="BDCDE9"/>
                </a:solidFill>
                <a:latin typeface="Cabin"/>
              </a:rPr>
              <a:t>i</a:t>
            </a:r>
            <a:r>
              <a:rPr lang="en-IN" sz="3200" dirty="0" smtClean="0">
                <a:solidFill>
                  <a:srgbClr val="BDCDE9"/>
                </a:solidFill>
                <a:latin typeface="Cabin"/>
              </a:rPr>
              <a:t> </a:t>
            </a:r>
            <a:r>
              <a:rPr lang="en-IN" sz="3200" dirty="0">
                <a:solidFill>
                  <a:srgbClr val="BDCDE9"/>
                </a:solidFill>
                <a:latin typeface="Cabin"/>
              </a:rPr>
              <a:t>&gt;= </a:t>
            </a:r>
            <a:r>
              <a:rPr lang="en-IN" sz="3200" dirty="0" err="1">
                <a:solidFill>
                  <a:srgbClr val="BDCDE9"/>
                </a:solidFill>
                <a:latin typeface="Cabin"/>
              </a:rPr>
              <a:t>num</a:t>
            </a:r>
            <a:r>
              <a:rPr lang="en-IN" sz="3200" dirty="0">
                <a:solidFill>
                  <a:srgbClr val="BDCDE9"/>
                </a:solidFill>
                <a:latin typeface="Cabin"/>
              </a:rPr>
              <a:t>)					</a:t>
            </a:r>
            <a:endParaRPr lang="en-IN" sz="3200" dirty="0" smtClean="0">
              <a:solidFill>
                <a:srgbClr val="BDCDE9"/>
              </a:solidFill>
              <a:latin typeface="Cabin"/>
            </a:endParaRPr>
          </a:p>
          <a:p>
            <a:r>
              <a:rPr lang="en-IN" sz="3200" dirty="0">
                <a:solidFill>
                  <a:srgbClr val="BDCDE9"/>
                </a:solidFill>
                <a:latin typeface="Cabin"/>
              </a:rPr>
              <a:t>	</a:t>
            </a:r>
            <a:r>
              <a:rPr lang="en-IN" sz="3200" dirty="0" smtClean="0">
                <a:solidFill>
                  <a:srgbClr val="BDCDE9"/>
                </a:solidFill>
                <a:latin typeface="Cabin"/>
              </a:rPr>
              <a:t>				break</a:t>
            </a:r>
            <a:r>
              <a:rPr lang="en-IN" sz="3200" dirty="0">
                <a:solidFill>
                  <a:srgbClr val="BDCDE9"/>
                </a:solidFill>
                <a:latin typeface="Cabin"/>
              </a:rPr>
              <a:t>; // terminate loop if </a:t>
            </a:r>
            <a:r>
              <a:rPr lang="en-IN" sz="3200" dirty="0" err="1">
                <a:solidFill>
                  <a:srgbClr val="BDCDE9"/>
                </a:solidFill>
                <a:latin typeface="Cabin"/>
              </a:rPr>
              <a:t>i</a:t>
            </a:r>
            <a:r>
              <a:rPr lang="en-IN" sz="3200" dirty="0">
                <a:solidFill>
                  <a:srgbClr val="BDCDE9"/>
                </a:solidFill>
                <a:latin typeface="Cabin"/>
              </a:rPr>
              <a:t>*</a:t>
            </a:r>
            <a:r>
              <a:rPr lang="en-IN" sz="3200" dirty="0" err="1">
                <a:solidFill>
                  <a:srgbClr val="BDCDE9"/>
                </a:solidFill>
                <a:latin typeface="Cabin"/>
              </a:rPr>
              <a:t>i</a:t>
            </a:r>
            <a:r>
              <a:rPr lang="en-IN" sz="3200" dirty="0">
                <a:solidFill>
                  <a:srgbClr val="BDCDE9"/>
                </a:solidFill>
                <a:latin typeface="Cabin"/>
              </a:rPr>
              <a:t> &gt;=100    						</a:t>
            </a:r>
            <a:r>
              <a:rPr lang="en-IN" sz="3200" dirty="0" err="1" smtClean="0">
                <a:solidFill>
                  <a:srgbClr val="BDCDE9"/>
                </a:solidFill>
                <a:latin typeface="Cabin"/>
              </a:rPr>
              <a:t>System.out.println</a:t>
            </a:r>
            <a:r>
              <a:rPr lang="en-IN" sz="3200" dirty="0" smtClean="0">
                <a:solidFill>
                  <a:srgbClr val="BDCDE9"/>
                </a:solidFill>
                <a:latin typeface="Cabin"/>
              </a:rPr>
              <a:t>(</a:t>
            </a:r>
            <a:r>
              <a:rPr lang="en-IN" sz="3200" dirty="0" err="1" smtClean="0">
                <a:solidFill>
                  <a:srgbClr val="BDCDE9"/>
                </a:solidFill>
                <a:latin typeface="Cabin"/>
              </a:rPr>
              <a:t>i</a:t>
            </a:r>
            <a:r>
              <a:rPr lang="en-IN" sz="3200" dirty="0">
                <a:solidFill>
                  <a:srgbClr val="BDCDE9"/>
                </a:solidFill>
                <a:latin typeface="Cabin"/>
              </a:rPr>
              <a:t>+" </a:t>
            </a:r>
            <a:r>
              <a:rPr lang="en-IN" sz="3200" dirty="0" smtClean="0">
                <a:solidFill>
                  <a:srgbClr val="BDCDE9"/>
                </a:solidFill>
                <a:latin typeface="Cabin"/>
              </a:rPr>
              <a:t>");	</a:t>
            </a:r>
          </a:p>
          <a:p>
            <a:r>
              <a:rPr lang="en-IN" sz="3200" dirty="0">
                <a:solidFill>
                  <a:srgbClr val="BDCDE9"/>
                </a:solidFill>
                <a:latin typeface="Cabin"/>
              </a:rPr>
              <a:t>	</a:t>
            </a:r>
            <a:r>
              <a:rPr lang="en-IN" sz="3200" dirty="0" smtClean="0">
                <a:solidFill>
                  <a:srgbClr val="BDCDE9"/>
                </a:solidFill>
                <a:latin typeface="Cabin"/>
              </a:rPr>
              <a:t>		}</a:t>
            </a:r>
            <a:r>
              <a:rPr lang="en-IN" sz="3200" dirty="0">
                <a:solidFill>
                  <a:srgbClr val="BDCDE9"/>
                </a:solidFill>
                <a:latin typeface="Cabin"/>
              </a:rPr>
              <a:t>	</a:t>
            </a:r>
            <a:r>
              <a:rPr lang="en-IN" sz="3200" dirty="0" smtClean="0">
                <a:solidFill>
                  <a:srgbClr val="BDCDE9"/>
                </a:solidFill>
                <a:latin typeface="Cabin"/>
              </a:rPr>
              <a:t>	</a:t>
            </a:r>
          </a:p>
          <a:p>
            <a:r>
              <a:rPr lang="en-IN" sz="3200" dirty="0">
                <a:solidFill>
                  <a:srgbClr val="BDCDE9"/>
                </a:solidFill>
                <a:latin typeface="Cabin"/>
              </a:rPr>
              <a:t>	</a:t>
            </a:r>
            <a:r>
              <a:rPr lang="en-IN" sz="3200" dirty="0" smtClean="0">
                <a:solidFill>
                  <a:srgbClr val="BDCDE9"/>
                </a:solidFill>
                <a:latin typeface="Cabin"/>
              </a:rPr>
              <a:t>	} </a:t>
            </a:r>
          </a:p>
          <a:p>
            <a:r>
              <a:rPr lang="en-IN" sz="3200" dirty="0">
                <a:solidFill>
                  <a:srgbClr val="BDCDE9"/>
                </a:solidFill>
                <a:latin typeface="Cabin"/>
              </a:rPr>
              <a:t>	</a:t>
            </a:r>
            <a:r>
              <a:rPr lang="en-IN" sz="3200" dirty="0" smtClean="0">
                <a:solidFill>
                  <a:srgbClr val="BDCDE9"/>
                </a:solidFill>
                <a:latin typeface="Cabin"/>
              </a:rPr>
              <a:t>}</a:t>
            </a:r>
            <a:endParaRPr lang="en-US" sz="3200" dirty="0" smtClean="0">
              <a:solidFill>
                <a:srgbClr val="BDCDE9"/>
              </a:solidFill>
              <a:latin typeface="Cabin"/>
              <a:ea typeface="Cabin"/>
            </a:endParaRPr>
          </a:p>
        </p:txBody>
      </p:sp>
    </p:spTree>
    <p:extLst>
      <p:ext uri="{BB962C8B-B14F-4D97-AF65-F5344CB8AC3E}">
        <p14:creationId xmlns:p14="http://schemas.microsoft.com/office/powerpoint/2010/main" val="248370632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16338"/>
            <a:ext cx="14659446" cy="8244479"/>
          </a:xfrm>
          <a:prstGeom prst="rect">
            <a:avLst/>
          </a:prstGeom>
          <a:solidFill>
            <a:srgbClr val="112836"/>
          </a:solidFill>
          <a:ln/>
        </p:spPr>
      </p:sp>
      <p:sp>
        <p:nvSpPr>
          <p:cNvPr id="6" name="Text 13"/>
          <p:cNvSpPr/>
          <p:nvPr/>
        </p:nvSpPr>
        <p:spPr>
          <a:xfrm>
            <a:off x="607695" y="130407"/>
            <a:ext cx="14190084" cy="1750978"/>
          </a:xfrm>
          <a:prstGeom prst="rect">
            <a:avLst/>
          </a:prstGeom>
          <a:noFill/>
          <a:ln/>
        </p:spPr>
        <p:txBody>
          <a:bodyPr wrap="square" rtlCol="0" anchor="t"/>
          <a:lstStyle/>
          <a:p>
            <a:pPr>
              <a:lnSpc>
                <a:spcPct val="150000"/>
              </a:lnSpc>
            </a:pPr>
            <a:r>
              <a:rPr lang="en-US" sz="4000" b="1" dirty="0">
                <a:solidFill>
                  <a:srgbClr val="BDCDE9"/>
                </a:solidFill>
                <a:latin typeface="Cabin"/>
              </a:rPr>
              <a:t>Labelled break Statement (break as a form of </a:t>
            </a:r>
            <a:r>
              <a:rPr lang="en-US" sz="4000" b="1" dirty="0" err="1">
                <a:solidFill>
                  <a:srgbClr val="BDCDE9"/>
                </a:solidFill>
                <a:latin typeface="Cabin"/>
              </a:rPr>
              <a:t>goto</a:t>
            </a:r>
            <a:r>
              <a:rPr lang="en-US" sz="4000" b="1" dirty="0">
                <a:solidFill>
                  <a:srgbClr val="BDCDE9"/>
                </a:solidFill>
                <a:latin typeface="Cabin"/>
              </a:rPr>
              <a:t>)</a:t>
            </a:r>
            <a:endParaRPr lang="en-US" sz="4000" b="1" dirty="0">
              <a:solidFill>
                <a:srgbClr val="D0DBF0"/>
              </a:solidFill>
              <a:latin typeface="Cabin"/>
              <a:ea typeface="Cabin"/>
            </a:endParaRPr>
          </a:p>
        </p:txBody>
      </p:sp>
      <p:sp>
        <p:nvSpPr>
          <p:cNvPr id="7" name="Text 13"/>
          <p:cNvSpPr/>
          <p:nvPr/>
        </p:nvSpPr>
        <p:spPr>
          <a:xfrm>
            <a:off x="621353" y="1478095"/>
            <a:ext cx="13358648" cy="2835243"/>
          </a:xfrm>
          <a:prstGeom prst="rect">
            <a:avLst/>
          </a:prstGeom>
          <a:noFill/>
          <a:ln/>
        </p:spPr>
        <p:txBody>
          <a:bodyPr wrap="square" rtlCol="0" anchor="t"/>
          <a:lstStyle/>
          <a:p>
            <a:pPr>
              <a:lnSpc>
                <a:spcPct val="150000"/>
              </a:lnSpc>
            </a:pPr>
            <a:r>
              <a:rPr lang="en-US" sz="3200" dirty="0" smtClean="0">
                <a:solidFill>
                  <a:srgbClr val="BDCDE9"/>
                </a:solidFill>
                <a:latin typeface="Cabin"/>
              </a:rPr>
              <a:t>In </a:t>
            </a:r>
            <a:r>
              <a:rPr lang="en-US" sz="3200" dirty="0">
                <a:solidFill>
                  <a:srgbClr val="BDCDE9"/>
                </a:solidFill>
                <a:latin typeface="Cabin"/>
              </a:rPr>
              <a:t>Java, we can give a label to a block of statements. A label is any valid Java variable name. Label is given to a loop by placing it before the loop with a colon at the end. </a:t>
            </a:r>
            <a:endParaRPr lang="en-US" sz="3200" dirty="0" smtClean="0">
              <a:solidFill>
                <a:srgbClr val="BDCDE9"/>
              </a:solidFill>
              <a:latin typeface="Cabin"/>
            </a:endParaRPr>
          </a:p>
          <a:p>
            <a:pPr>
              <a:lnSpc>
                <a:spcPct val="150000"/>
              </a:lnSpc>
            </a:pPr>
            <a:r>
              <a:rPr lang="en-US" sz="3200" dirty="0">
                <a:solidFill>
                  <a:srgbClr val="BDCDE9"/>
                </a:solidFill>
                <a:latin typeface="Cabin"/>
              </a:rPr>
              <a:t>	</a:t>
            </a:r>
            <a:r>
              <a:rPr lang="en-US" sz="3200" dirty="0" smtClean="0">
                <a:solidFill>
                  <a:srgbClr val="BDCDE9"/>
                </a:solidFill>
                <a:latin typeface="Cabin"/>
              </a:rPr>
              <a:t>loop1</a:t>
            </a:r>
            <a:r>
              <a:rPr lang="en-US" sz="3200" dirty="0">
                <a:solidFill>
                  <a:srgbClr val="BDCDE9"/>
                </a:solidFill>
                <a:latin typeface="Cabin"/>
              </a:rPr>
              <a:t>: </a:t>
            </a:r>
            <a:endParaRPr lang="en-US" sz="3200" dirty="0" smtClean="0">
              <a:solidFill>
                <a:srgbClr val="BDCDE9"/>
              </a:solidFill>
              <a:latin typeface="Cabin"/>
            </a:endParaRPr>
          </a:p>
          <a:p>
            <a:pPr>
              <a:lnSpc>
                <a:spcPct val="150000"/>
              </a:lnSpc>
            </a:pPr>
            <a:r>
              <a:rPr lang="en-US" sz="3200" dirty="0">
                <a:solidFill>
                  <a:srgbClr val="BDCDE9"/>
                </a:solidFill>
                <a:latin typeface="Cabin"/>
              </a:rPr>
              <a:t>	</a:t>
            </a:r>
            <a:r>
              <a:rPr lang="en-US" sz="3200" dirty="0" smtClean="0">
                <a:solidFill>
                  <a:srgbClr val="BDCDE9"/>
                </a:solidFill>
                <a:latin typeface="Cabin"/>
              </a:rPr>
              <a:t>	for(…..........) </a:t>
            </a:r>
          </a:p>
          <a:p>
            <a:pPr>
              <a:lnSpc>
                <a:spcPct val="150000"/>
              </a:lnSpc>
            </a:pPr>
            <a:r>
              <a:rPr lang="en-US" sz="3200" dirty="0">
                <a:solidFill>
                  <a:srgbClr val="BDCDE9"/>
                </a:solidFill>
                <a:latin typeface="Cabin"/>
              </a:rPr>
              <a:t>	</a:t>
            </a:r>
            <a:r>
              <a:rPr lang="en-US" sz="3200" dirty="0" smtClean="0">
                <a:solidFill>
                  <a:srgbClr val="BDCDE9"/>
                </a:solidFill>
                <a:latin typeface="Cabin"/>
              </a:rPr>
              <a:t>	{ </a:t>
            </a:r>
            <a:r>
              <a:rPr lang="en-US" sz="3200" dirty="0">
                <a:solidFill>
                  <a:srgbClr val="BDCDE9"/>
                </a:solidFill>
                <a:latin typeface="Cabin"/>
              </a:rPr>
              <a:t>.....................; </a:t>
            </a:r>
            <a:endParaRPr lang="en-US" sz="3200" dirty="0" smtClean="0">
              <a:solidFill>
                <a:srgbClr val="BDCDE9"/>
              </a:solidFill>
              <a:latin typeface="Cabin"/>
            </a:endParaRPr>
          </a:p>
          <a:p>
            <a:pPr>
              <a:lnSpc>
                <a:spcPct val="150000"/>
              </a:lnSpc>
            </a:pPr>
            <a:r>
              <a:rPr lang="en-US" sz="3200" dirty="0">
                <a:solidFill>
                  <a:srgbClr val="BDCDE9"/>
                </a:solidFill>
                <a:latin typeface="Cabin"/>
              </a:rPr>
              <a:t>	</a:t>
            </a:r>
            <a:r>
              <a:rPr lang="en-US" sz="3200" dirty="0" smtClean="0">
                <a:solidFill>
                  <a:srgbClr val="BDCDE9"/>
                </a:solidFill>
                <a:latin typeface="Cabin"/>
              </a:rPr>
              <a:t>		break </a:t>
            </a:r>
            <a:r>
              <a:rPr lang="en-US" sz="3200" dirty="0">
                <a:solidFill>
                  <a:srgbClr val="BDCDE9"/>
                </a:solidFill>
                <a:latin typeface="Cabin"/>
              </a:rPr>
              <a:t>loop1; </a:t>
            </a:r>
            <a:endParaRPr lang="en-US" sz="3200" dirty="0" smtClean="0">
              <a:solidFill>
                <a:srgbClr val="BDCDE9"/>
              </a:solidFill>
              <a:latin typeface="Cabin"/>
            </a:endParaRPr>
          </a:p>
          <a:p>
            <a:pPr>
              <a:lnSpc>
                <a:spcPct val="150000"/>
              </a:lnSpc>
            </a:pPr>
            <a:r>
              <a:rPr lang="en-US" sz="3200" dirty="0">
                <a:solidFill>
                  <a:srgbClr val="BDCDE9"/>
                </a:solidFill>
                <a:latin typeface="Cabin"/>
              </a:rPr>
              <a:t>	</a:t>
            </a:r>
            <a:r>
              <a:rPr lang="en-US" sz="3200" dirty="0" smtClean="0">
                <a:solidFill>
                  <a:srgbClr val="BDCDE9"/>
                </a:solidFill>
                <a:latin typeface="Cabin"/>
              </a:rPr>
              <a:t>	}</a:t>
            </a:r>
            <a:endParaRPr lang="en-US" sz="3200" dirty="0" smtClean="0">
              <a:solidFill>
                <a:srgbClr val="BDCDE9"/>
              </a:solidFill>
              <a:latin typeface="Cabin"/>
              <a:ea typeface="Cabin"/>
            </a:endParaRPr>
          </a:p>
        </p:txBody>
      </p:sp>
    </p:spTree>
    <p:extLst>
      <p:ext uri="{BB962C8B-B14F-4D97-AF65-F5344CB8AC3E}">
        <p14:creationId xmlns:p14="http://schemas.microsoft.com/office/powerpoint/2010/main" val="159807565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47868"/>
            <a:ext cx="14659446" cy="8244479"/>
          </a:xfrm>
          <a:prstGeom prst="rect">
            <a:avLst/>
          </a:prstGeom>
          <a:solidFill>
            <a:srgbClr val="112836"/>
          </a:solidFill>
          <a:ln/>
        </p:spPr>
      </p:sp>
      <p:sp>
        <p:nvSpPr>
          <p:cNvPr id="7" name="Text 13"/>
          <p:cNvSpPr/>
          <p:nvPr/>
        </p:nvSpPr>
        <p:spPr>
          <a:xfrm>
            <a:off x="247282" y="156296"/>
            <a:ext cx="14708938" cy="2835243"/>
          </a:xfrm>
          <a:prstGeom prst="rect">
            <a:avLst/>
          </a:prstGeom>
          <a:noFill/>
          <a:ln/>
        </p:spPr>
        <p:txBody>
          <a:bodyPr wrap="square" rtlCol="0" anchor="t"/>
          <a:lstStyle/>
          <a:p>
            <a:r>
              <a:rPr lang="en-US" sz="3200" dirty="0">
                <a:solidFill>
                  <a:srgbClr val="BDCDE9"/>
                </a:solidFill>
                <a:latin typeface="Cabin"/>
                <a:ea typeface="Cabin"/>
              </a:rPr>
              <a:t>	</a:t>
            </a:r>
            <a:r>
              <a:rPr lang="en-US" sz="3200" dirty="0" smtClean="0">
                <a:solidFill>
                  <a:srgbClr val="BDCDE9"/>
                </a:solidFill>
                <a:latin typeface="Cabin"/>
                <a:ea typeface="Cabin"/>
              </a:rPr>
              <a:t>class </a:t>
            </a:r>
            <a:r>
              <a:rPr lang="en-US" sz="3200" dirty="0">
                <a:solidFill>
                  <a:srgbClr val="BDCDE9"/>
                </a:solidFill>
                <a:latin typeface="Cabin"/>
                <a:ea typeface="Cabin"/>
              </a:rPr>
              <a:t>Break4 </a:t>
            </a:r>
            <a:r>
              <a:rPr lang="en-US" sz="3200" dirty="0" smtClean="0">
                <a:solidFill>
                  <a:srgbClr val="BDCDE9"/>
                </a:solidFill>
                <a:latin typeface="Cabin"/>
                <a:ea typeface="Cabin"/>
              </a:rPr>
              <a:t>{ </a:t>
            </a:r>
          </a:p>
          <a:p>
            <a:r>
              <a:rPr lang="en-US" sz="3200" dirty="0">
                <a:solidFill>
                  <a:srgbClr val="BDCDE9"/>
                </a:solidFill>
                <a:latin typeface="Cabin"/>
                <a:ea typeface="Cabin"/>
              </a:rPr>
              <a:t>	</a:t>
            </a:r>
            <a:r>
              <a:rPr lang="en-US" sz="3200" dirty="0" smtClean="0">
                <a:solidFill>
                  <a:srgbClr val="BDCDE9"/>
                </a:solidFill>
                <a:latin typeface="Cabin"/>
                <a:ea typeface="Cabin"/>
              </a:rPr>
              <a:t>	Public </a:t>
            </a:r>
            <a:r>
              <a:rPr lang="en-US" sz="3200" dirty="0">
                <a:solidFill>
                  <a:srgbClr val="BDCDE9"/>
                </a:solidFill>
                <a:latin typeface="Cabin"/>
                <a:ea typeface="Cabin"/>
              </a:rPr>
              <a:t>static void main(String </a:t>
            </a:r>
            <a:r>
              <a:rPr lang="en-US" sz="3200" dirty="0" err="1">
                <a:solidFill>
                  <a:srgbClr val="BDCDE9"/>
                </a:solidFill>
                <a:latin typeface="Cabin"/>
                <a:ea typeface="Cabin"/>
              </a:rPr>
              <a:t>args</a:t>
            </a:r>
            <a:r>
              <a:rPr lang="en-US" sz="3200" dirty="0">
                <a:solidFill>
                  <a:srgbClr val="BDCDE9"/>
                </a:solidFill>
                <a:latin typeface="Cabin"/>
                <a:ea typeface="Cabin"/>
              </a:rPr>
              <a:t>[]) { </a:t>
            </a:r>
            <a:endParaRPr lang="en-US" sz="3200" dirty="0" smtClean="0">
              <a:solidFill>
                <a:srgbClr val="BDCDE9"/>
              </a:solidFill>
              <a:latin typeface="Cabin"/>
              <a:ea typeface="Cabin"/>
            </a:endParaRPr>
          </a:p>
          <a:p>
            <a:r>
              <a:rPr lang="en-US" sz="3200" dirty="0">
                <a:solidFill>
                  <a:srgbClr val="BDCDE9"/>
                </a:solidFill>
                <a:latin typeface="Cabin"/>
                <a:ea typeface="Cabin"/>
              </a:rPr>
              <a:t>	</a:t>
            </a:r>
            <a:r>
              <a:rPr lang="en-US" sz="3200" dirty="0" smtClean="0">
                <a:solidFill>
                  <a:srgbClr val="BDCDE9"/>
                </a:solidFill>
                <a:latin typeface="Cabin"/>
                <a:ea typeface="Cabin"/>
              </a:rPr>
              <a:t>		</a:t>
            </a:r>
            <a:r>
              <a:rPr lang="en-US" sz="3200" dirty="0" err="1" smtClean="0">
                <a:solidFill>
                  <a:srgbClr val="BDCDE9"/>
                </a:solidFill>
                <a:latin typeface="Cabin"/>
                <a:ea typeface="Cabin"/>
              </a:rPr>
              <a:t>int</a:t>
            </a:r>
            <a:r>
              <a:rPr lang="en-US" sz="3200" dirty="0" smtClean="0">
                <a:solidFill>
                  <a:srgbClr val="BDCDE9"/>
                </a:solidFill>
                <a:latin typeface="Cabin"/>
                <a:ea typeface="Cabin"/>
              </a:rPr>
              <a:t> </a:t>
            </a:r>
            <a:r>
              <a:rPr lang="en-US" sz="3200" dirty="0" err="1">
                <a:solidFill>
                  <a:srgbClr val="BDCDE9"/>
                </a:solidFill>
                <a:latin typeface="Cabin"/>
                <a:ea typeface="Cabin"/>
              </a:rPr>
              <a:t>i</a:t>
            </a:r>
            <a:r>
              <a:rPr lang="en-US" sz="3200" dirty="0">
                <a:solidFill>
                  <a:srgbClr val="BDCDE9"/>
                </a:solidFill>
                <a:latin typeface="Cabin"/>
                <a:ea typeface="Cabin"/>
              </a:rPr>
              <a:t>; </a:t>
            </a:r>
            <a:endParaRPr lang="en-US" sz="3200" dirty="0" smtClean="0">
              <a:solidFill>
                <a:srgbClr val="BDCDE9"/>
              </a:solidFill>
              <a:latin typeface="Cabin"/>
              <a:ea typeface="Cabin"/>
            </a:endParaRPr>
          </a:p>
          <a:p>
            <a:r>
              <a:rPr lang="en-US" sz="3200" dirty="0">
                <a:solidFill>
                  <a:srgbClr val="BDCDE9"/>
                </a:solidFill>
                <a:latin typeface="Cabin"/>
                <a:ea typeface="Cabin"/>
              </a:rPr>
              <a:t>	</a:t>
            </a:r>
            <a:r>
              <a:rPr lang="en-US" sz="3200" dirty="0" smtClean="0">
                <a:solidFill>
                  <a:srgbClr val="BDCDE9"/>
                </a:solidFill>
                <a:latin typeface="Cabin"/>
                <a:ea typeface="Cabin"/>
              </a:rPr>
              <a:t>		for(</a:t>
            </a:r>
            <a:r>
              <a:rPr lang="en-US" sz="3200" dirty="0" err="1" smtClean="0">
                <a:solidFill>
                  <a:srgbClr val="BDCDE9"/>
                </a:solidFill>
                <a:latin typeface="Cabin"/>
                <a:ea typeface="Cabin"/>
              </a:rPr>
              <a:t>i</a:t>
            </a:r>
            <a:r>
              <a:rPr lang="en-US" sz="3200" dirty="0" smtClean="0">
                <a:solidFill>
                  <a:srgbClr val="BDCDE9"/>
                </a:solidFill>
                <a:latin typeface="Cabin"/>
                <a:ea typeface="Cabin"/>
              </a:rPr>
              <a:t>=1;i&lt;4</a:t>
            </a:r>
            <a:r>
              <a:rPr lang="en-IN" sz="3200" dirty="0">
                <a:solidFill>
                  <a:srgbClr val="BDCDE9"/>
                </a:solidFill>
                <a:latin typeface="Cabin"/>
                <a:ea typeface="Cabin"/>
              </a:rPr>
              <a:t>;</a:t>
            </a:r>
            <a:r>
              <a:rPr lang="en-IN" sz="3200" dirty="0" err="1">
                <a:solidFill>
                  <a:srgbClr val="BDCDE9"/>
                </a:solidFill>
                <a:latin typeface="Cabin"/>
                <a:ea typeface="Cabin"/>
              </a:rPr>
              <a:t>i</a:t>
            </a:r>
            <a:r>
              <a:rPr lang="en-IN" sz="3200" dirty="0">
                <a:solidFill>
                  <a:srgbClr val="BDCDE9"/>
                </a:solidFill>
                <a:latin typeface="Cabin"/>
                <a:ea typeface="Cabin"/>
              </a:rPr>
              <a:t>++) { </a:t>
            </a:r>
            <a:endParaRPr lang="en-IN" sz="3200" dirty="0" smtClean="0">
              <a:solidFill>
                <a:srgbClr val="BDCDE9"/>
              </a:solidFill>
              <a:latin typeface="Cabin"/>
              <a:ea typeface="Cabin"/>
            </a:endParaRPr>
          </a:p>
          <a:p>
            <a:pPr lvl="2"/>
            <a:r>
              <a:rPr lang="en-IN" sz="3200" dirty="0">
                <a:solidFill>
                  <a:srgbClr val="BDCDE9"/>
                </a:solidFill>
                <a:latin typeface="Cabin"/>
                <a:ea typeface="Cabin"/>
              </a:rPr>
              <a:t>	</a:t>
            </a:r>
            <a:r>
              <a:rPr lang="en-IN" sz="3200" dirty="0" smtClean="0">
                <a:solidFill>
                  <a:srgbClr val="BDCDE9"/>
                </a:solidFill>
                <a:latin typeface="Cabin"/>
                <a:ea typeface="Cabin"/>
              </a:rPr>
              <a:t>		one: {</a:t>
            </a:r>
          </a:p>
          <a:p>
            <a:pPr lvl="2"/>
            <a:r>
              <a:rPr lang="en-IN" sz="3200" dirty="0">
                <a:solidFill>
                  <a:srgbClr val="BDCDE9"/>
                </a:solidFill>
                <a:latin typeface="Cabin"/>
                <a:ea typeface="Cabin"/>
              </a:rPr>
              <a:t>	</a:t>
            </a:r>
            <a:r>
              <a:rPr lang="en-IN" sz="3200" dirty="0" smtClean="0">
                <a:solidFill>
                  <a:srgbClr val="BDCDE9"/>
                </a:solidFill>
                <a:latin typeface="Cabin"/>
                <a:ea typeface="Cabin"/>
              </a:rPr>
              <a:t>			two</a:t>
            </a:r>
            <a:r>
              <a:rPr lang="en-IN" sz="3200" dirty="0">
                <a:solidFill>
                  <a:srgbClr val="BDCDE9"/>
                </a:solidFill>
                <a:latin typeface="Cabin"/>
                <a:ea typeface="Cabin"/>
              </a:rPr>
              <a:t>: { </a:t>
            </a:r>
            <a:endParaRPr lang="en-IN" sz="3200" dirty="0" smtClean="0">
              <a:solidFill>
                <a:srgbClr val="BDCDE9"/>
              </a:solidFill>
              <a:latin typeface="Cabin"/>
              <a:ea typeface="Cabin"/>
            </a:endParaRPr>
          </a:p>
          <a:p>
            <a:pPr lvl="2"/>
            <a:r>
              <a:rPr lang="en-IN" sz="3200" dirty="0">
                <a:solidFill>
                  <a:srgbClr val="BDCDE9"/>
                </a:solidFill>
                <a:latin typeface="Cabin"/>
                <a:ea typeface="Cabin"/>
              </a:rPr>
              <a:t>	</a:t>
            </a:r>
            <a:r>
              <a:rPr lang="en-IN" sz="3200" dirty="0" smtClean="0">
                <a:solidFill>
                  <a:srgbClr val="BDCDE9"/>
                </a:solidFill>
                <a:latin typeface="Cabin"/>
                <a:ea typeface="Cabin"/>
              </a:rPr>
              <a:t>				three</a:t>
            </a:r>
            <a:r>
              <a:rPr lang="en-IN" sz="3200" dirty="0">
                <a:solidFill>
                  <a:srgbClr val="BDCDE9"/>
                </a:solidFill>
                <a:latin typeface="Cabin"/>
                <a:ea typeface="Cabin"/>
              </a:rPr>
              <a:t>: { </a:t>
            </a:r>
            <a:endParaRPr lang="en-IN" sz="3200" dirty="0" smtClean="0">
              <a:solidFill>
                <a:srgbClr val="BDCDE9"/>
              </a:solidFill>
              <a:latin typeface="Cabin"/>
              <a:ea typeface="Cabin"/>
            </a:endParaRPr>
          </a:p>
          <a:p>
            <a:pPr lvl="2"/>
            <a:r>
              <a:rPr lang="en-IN" sz="3200" dirty="0">
                <a:solidFill>
                  <a:srgbClr val="BDCDE9"/>
                </a:solidFill>
                <a:latin typeface="Cabin"/>
                <a:ea typeface="Cabin"/>
              </a:rPr>
              <a:t>	</a:t>
            </a:r>
            <a:r>
              <a:rPr lang="en-IN" sz="3200" dirty="0" smtClean="0">
                <a:solidFill>
                  <a:srgbClr val="BDCDE9"/>
                </a:solidFill>
                <a:latin typeface="Cabin"/>
                <a:ea typeface="Cabin"/>
              </a:rPr>
              <a:t>					</a:t>
            </a:r>
            <a:r>
              <a:rPr lang="en-IN" sz="3200" dirty="0" err="1" smtClean="0">
                <a:solidFill>
                  <a:srgbClr val="BDCDE9"/>
                </a:solidFill>
                <a:latin typeface="Cabin"/>
                <a:ea typeface="Cabin"/>
              </a:rPr>
              <a:t>system.out.println</a:t>
            </a:r>
            <a:r>
              <a:rPr lang="en-IN" sz="3200" dirty="0">
                <a:solidFill>
                  <a:srgbClr val="BDCDE9"/>
                </a:solidFill>
                <a:latin typeface="Cabin"/>
                <a:ea typeface="Cabin"/>
              </a:rPr>
              <a:t>(“\n </a:t>
            </a:r>
            <a:r>
              <a:rPr lang="en-IN" sz="3200" dirty="0" err="1">
                <a:solidFill>
                  <a:srgbClr val="BDCDE9"/>
                </a:solidFill>
                <a:latin typeface="Cabin"/>
                <a:ea typeface="Cabin"/>
              </a:rPr>
              <a:t>i</a:t>
            </a:r>
            <a:r>
              <a:rPr lang="en-IN" sz="3200" dirty="0">
                <a:solidFill>
                  <a:srgbClr val="BDCDE9"/>
                </a:solidFill>
                <a:latin typeface="Cabin"/>
                <a:ea typeface="Cabin"/>
              </a:rPr>
              <a:t> is “+</a:t>
            </a:r>
            <a:r>
              <a:rPr lang="en-IN" sz="3200" dirty="0" err="1">
                <a:solidFill>
                  <a:srgbClr val="BDCDE9"/>
                </a:solidFill>
                <a:latin typeface="Cabin"/>
                <a:ea typeface="Cabin"/>
              </a:rPr>
              <a:t>i</a:t>
            </a:r>
            <a:r>
              <a:rPr lang="en-IN" sz="3200" dirty="0">
                <a:solidFill>
                  <a:srgbClr val="BDCDE9"/>
                </a:solidFill>
                <a:latin typeface="Cabin"/>
                <a:ea typeface="Cabin"/>
              </a:rPr>
              <a:t>); </a:t>
            </a:r>
            <a:endParaRPr lang="en-IN" sz="3200" dirty="0" smtClean="0">
              <a:solidFill>
                <a:srgbClr val="BDCDE9"/>
              </a:solidFill>
              <a:latin typeface="Cabin"/>
              <a:ea typeface="Cabin"/>
            </a:endParaRPr>
          </a:p>
          <a:p>
            <a:pPr lvl="2"/>
            <a:r>
              <a:rPr lang="en-IN" sz="3200" dirty="0">
                <a:solidFill>
                  <a:srgbClr val="BDCDE9"/>
                </a:solidFill>
                <a:latin typeface="Cabin"/>
                <a:ea typeface="Cabin"/>
              </a:rPr>
              <a:t>	</a:t>
            </a:r>
            <a:r>
              <a:rPr lang="en-IN" sz="3200" dirty="0" smtClean="0">
                <a:solidFill>
                  <a:srgbClr val="BDCDE9"/>
                </a:solidFill>
                <a:latin typeface="Cabin"/>
                <a:ea typeface="Cabin"/>
              </a:rPr>
              <a:t>					if(</a:t>
            </a:r>
            <a:r>
              <a:rPr lang="en-IN" sz="3200" dirty="0" err="1" smtClean="0">
                <a:solidFill>
                  <a:srgbClr val="BDCDE9"/>
                </a:solidFill>
                <a:latin typeface="Cabin"/>
                <a:ea typeface="Cabin"/>
              </a:rPr>
              <a:t>i</a:t>
            </a:r>
            <a:r>
              <a:rPr lang="en-IN" sz="3200" dirty="0">
                <a:solidFill>
                  <a:srgbClr val="BDCDE9"/>
                </a:solidFill>
                <a:latin typeface="Cabin"/>
                <a:ea typeface="Cabin"/>
              </a:rPr>
              <a:t>==1) break one; </a:t>
            </a:r>
            <a:endParaRPr lang="en-IN" sz="3200" dirty="0" smtClean="0">
              <a:solidFill>
                <a:srgbClr val="BDCDE9"/>
              </a:solidFill>
              <a:latin typeface="Cabin"/>
              <a:ea typeface="Cabin"/>
            </a:endParaRPr>
          </a:p>
          <a:p>
            <a:pPr lvl="2"/>
            <a:r>
              <a:rPr lang="en-IN" sz="3200" dirty="0">
                <a:solidFill>
                  <a:srgbClr val="BDCDE9"/>
                </a:solidFill>
                <a:latin typeface="Cabin"/>
                <a:ea typeface="Cabin"/>
              </a:rPr>
              <a:t>	</a:t>
            </a:r>
            <a:r>
              <a:rPr lang="en-IN" sz="3200" dirty="0" smtClean="0">
                <a:solidFill>
                  <a:srgbClr val="BDCDE9"/>
                </a:solidFill>
                <a:latin typeface="Cabin"/>
                <a:ea typeface="Cabin"/>
              </a:rPr>
              <a:t>					if(</a:t>
            </a:r>
            <a:r>
              <a:rPr lang="en-IN" sz="3200" dirty="0" err="1" smtClean="0">
                <a:solidFill>
                  <a:srgbClr val="BDCDE9"/>
                </a:solidFill>
                <a:latin typeface="Cabin"/>
                <a:ea typeface="Cabin"/>
              </a:rPr>
              <a:t>i</a:t>
            </a:r>
            <a:r>
              <a:rPr lang="en-IN" sz="3200" dirty="0">
                <a:solidFill>
                  <a:srgbClr val="BDCDE9"/>
                </a:solidFill>
                <a:latin typeface="Cabin"/>
                <a:ea typeface="Cabin"/>
              </a:rPr>
              <a:t>==2) break two; </a:t>
            </a:r>
            <a:endParaRPr lang="en-IN" sz="3200" dirty="0" smtClean="0">
              <a:solidFill>
                <a:srgbClr val="BDCDE9"/>
              </a:solidFill>
              <a:latin typeface="Cabin"/>
              <a:ea typeface="Cabin"/>
            </a:endParaRPr>
          </a:p>
          <a:p>
            <a:pPr lvl="2"/>
            <a:r>
              <a:rPr lang="en-IN" sz="3200" dirty="0">
                <a:solidFill>
                  <a:srgbClr val="BDCDE9"/>
                </a:solidFill>
                <a:latin typeface="Cabin"/>
                <a:ea typeface="Cabin"/>
              </a:rPr>
              <a:t>	</a:t>
            </a:r>
            <a:r>
              <a:rPr lang="en-IN" sz="3200" dirty="0" smtClean="0">
                <a:solidFill>
                  <a:srgbClr val="BDCDE9"/>
                </a:solidFill>
                <a:latin typeface="Cabin"/>
                <a:ea typeface="Cabin"/>
              </a:rPr>
              <a:t>					if(</a:t>
            </a:r>
            <a:r>
              <a:rPr lang="en-IN" sz="3200" dirty="0" err="1" smtClean="0">
                <a:solidFill>
                  <a:srgbClr val="BDCDE9"/>
                </a:solidFill>
                <a:latin typeface="Cabin"/>
                <a:ea typeface="Cabin"/>
              </a:rPr>
              <a:t>i</a:t>
            </a:r>
            <a:r>
              <a:rPr lang="en-IN" sz="3200" dirty="0">
                <a:solidFill>
                  <a:srgbClr val="BDCDE9"/>
                </a:solidFill>
                <a:latin typeface="Cabin"/>
                <a:ea typeface="Cabin"/>
              </a:rPr>
              <a:t>==3) break three; // this is never reached </a:t>
            </a:r>
            <a:r>
              <a:rPr lang="en-IN" sz="3200" dirty="0" smtClean="0">
                <a:solidFill>
                  <a:srgbClr val="BDCDE9"/>
                </a:solidFill>
                <a:latin typeface="Cabin"/>
                <a:ea typeface="Cabin"/>
              </a:rPr>
              <a:t>						</a:t>
            </a:r>
            <a:r>
              <a:rPr lang="en-IN" sz="3200" dirty="0" err="1" smtClean="0">
                <a:solidFill>
                  <a:srgbClr val="BDCDE9"/>
                </a:solidFill>
                <a:latin typeface="Cabin"/>
                <a:ea typeface="Cabin"/>
              </a:rPr>
              <a:t>System.out.println</a:t>
            </a:r>
            <a:r>
              <a:rPr lang="en-IN" sz="3200" dirty="0">
                <a:solidFill>
                  <a:srgbClr val="BDCDE9"/>
                </a:solidFill>
                <a:latin typeface="Cabin"/>
                <a:ea typeface="Cabin"/>
              </a:rPr>
              <a:t>(“won’t print”); } </a:t>
            </a:r>
            <a:r>
              <a:rPr lang="en-IN" sz="3200" dirty="0" smtClean="0">
                <a:solidFill>
                  <a:srgbClr val="BDCDE9"/>
                </a:solidFill>
                <a:latin typeface="Cabin"/>
                <a:ea typeface="Cabin"/>
              </a:rPr>
              <a:t>							</a:t>
            </a:r>
            <a:r>
              <a:rPr lang="en-IN" sz="3200" dirty="0" err="1" smtClean="0">
                <a:solidFill>
                  <a:srgbClr val="BDCDE9"/>
                </a:solidFill>
                <a:latin typeface="Cabin"/>
                <a:ea typeface="Cabin"/>
              </a:rPr>
              <a:t>System.out.println</a:t>
            </a:r>
            <a:r>
              <a:rPr lang="en-IN" sz="3200" dirty="0">
                <a:solidFill>
                  <a:srgbClr val="BDCDE9"/>
                </a:solidFill>
                <a:latin typeface="Cabin"/>
                <a:ea typeface="Cabin"/>
              </a:rPr>
              <a:t>(“After block three.”); } </a:t>
            </a:r>
            <a:r>
              <a:rPr lang="en-IN" sz="3200" dirty="0" smtClean="0">
                <a:solidFill>
                  <a:srgbClr val="BDCDE9"/>
                </a:solidFill>
                <a:latin typeface="Cabin"/>
                <a:ea typeface="Cabin"/>
              </a:rPr>
              <a:t>					</a:t>
            </a:r>
            <a:r>
              <a:rPr lang="en-IN" sz="3200" dirty="0" err="1" smtClean="0">
                <a:solidFill>
                  <a:srgbClr val="BDCDE9"/>
                </a:solidFill>
                <a:latin typeface="Cabin"/>
                <a:ea typeface="Cabin"/>
              </a:rPr>
              <a:t>System.out.println</a:t>
            </a:r>
            <a:r>
              <a:rPr lang="en-IN" sz="3200" dirty="0">
                <a:solidFill>
                  <a:srgbClr val="BDCDE9"/>
                </a:solidFill>
                <a:latin typeface="Cabin"/>
                <a:ea typeface="Cabin"/>
              </a:rPr>
              <a:t>(“After block two.”); } </a:t>
            </a:r>
            <a:r>
              <a:rPr lang="en-IN" sz="3200" dirty="0" smtClean="0">
                <a:solidFill>
                  <a:srgbClr val="BDCDE9"/>
                </a:solidFill>
                <a:latin typeface="Cabin"/>
                <a:ea typeface="Cabin"/>
              </a:rPr>
              <a:t>						</a:t>
            </a:r>
            <a:r>
              <a:rPr lang="en-IN" sz="3200" dirty="0" err="1" smtClean="0">
                <a:solidFill>
                  <a:srgbClr val="BDCDE9"/>
                </a:solidFill>
                <a:latin typeface="Cabin"/>
                <a:ea typeface="Cabin"/>
              </a:rPr>
              <a:t>System.out.println</a:t>
            </a:r>
            <a:r>
              <a:rPr lang="en-IN" sz="3200" dirty="0">
                <a:solidFill>
                  <a:srgbClr val="BDCDE9"/>
                </a:solidFill>
                <a:latin typeface="Cabin"/>
                <a:ea typeface="Cabin"/>
              </a:rPr>
              <a:t>(“After block one.”); } </a:t>
            </a:r>
            <a:r>
              <a:rPr lang="en-IN" sz="3200" dirty="0" smtClean="0">
                <a:solidFill>
                  <a:srgbClr val="BDCDE9"/>
                </a:solidFill>
                <a:latin typeface="Cabin"/>
                <a:ea typeface="Cabin"/>
              </a:rPr>
              <a:t>						</a:t>
            </a:r>
            <a:r>
              <a:rPr lang="en-IN" sz="3200" dirty="0" err="1" smtClean="0">
                <a:solidFill>
                  <a:srgbClr val="BDCDE9"/>
                </a:solidFill>
                <a:latin typeface="Cabin"/>
                <a:ea typeface="Cabin"/>
              </a:rPr>
              <a:t>System.out.println</a:t>
            </a:r>
            <a:r>
              <a:rPr lang="en-IN" sz="3200" dirty="0">
                <a:solidFill>
                  <a:srgbClr val="BDCDE9"/>
                </a:solidFill>
                <a:latin typeface="Cabin"/>
                <a:ea typeface="Cabin"/>
              </a:rPr>
              <a:t>(“After for”); } }</a:t>
            </a:r>
            <a:endParaRPr lang="en-US" sz="3200" dirty="0" smtClean="0">
              <a:solidFill>
                <a:srgbClr val="BDCDE9"/>
              </a:solidFill>
              <a:latin typeface="Cabin"/>
              <a:ea typeface="Cabin"/>
            </a:endParaRPr>
          </a:p>
        </p:txBody>
      </p:sp>
      <p:sp>
        <p:nvSpPr>
          <p:cNvPr id="8" name="Text 13"/>
          <p:cNvSpPr/>
          <p:nvPr/>
        </p:nvSpPr>
        <p:spPr>
          <a:xfrm>
            <a:off x="8447257" y="38448"/>
            <a:ext cx="6232635" cy="2835243"/>
          </a:xfrm>
          <a:prstGeom prst="rect">
            <a:avLst/>
          </a:prstGeom>
          <a:noFill/>
          <a:ln/>
        </p:spPr>
        <p:txBody>
          <a:bodyPr wrap="square" rtlCol="0" anchor="t"/>
          <a:lstStyle/>
          <a:p>
            <a:r>
              <a:rPr lang="en-US" sz="4000" b="1" dirty="0">
                <a:solidFill>
                  <a:srgbClr val="BDCDE9"/>
                </a:solidFill>
                <a:latin typeface="Cabin"/>
              </a:rPr>
              <a:t>//using break with a label</a:t>
            </a:r>
            <a:endParaRPr lang="en-US" sz="4000" b="1" dirty="0" smtClean="0">
              <a:solidFill>
                <a:srgbClr val="BDCDE9"/>
              </a:solidFill>
              <a:latin typeface="Cabin"/>
              <a:ea typeface="Cabin"/>
            </a:endParaRPr>
          </a:p>
        </p:txBody>
      </p:sp>
      <p:pic>
        <p:nvPicPr>
          <p:cNvPr id="4" name="Picture 3"/>
          <p:cNvPicPr>
            <a:picLocks noChangeAspect="1"/>
          </p:cNvPicPr>
          <p:nvPr/>
        </p:nvPicPr>
        <p:blipFill>
          <a:blip r:embed="rId4"/>
          <a:stretch>
            <a:fillRect/>
          </a:stretch>
        </p:blipFill>
        <p:spPr>
          <a:xfrm>
            <a:off x="-29046" y="1466579"/>
            <a:ext cx="3069719" cy="6121890"/>
          </a:xfrm>
          <a:prstGeom prst="rect">
            <a:avLst/>
          </a:prstGeom>
        </p:spPr>
      </p:pic>
    </p:spTree>
    <p:extLst>
      <p:ext uri="{BB962C8B-B14F-4D97-AF65-F5344CB8AC3E}">
        <p14:creationId xmlns:p14="http://schemas.microsoft.com/office/powerpoint/2010/main" val="149990925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47868"/>
            <a:ext cx="14659446" cy="8244479"/>
          </a:xfrm>
          <a:prstGeom prst="rect">
            <a:avLst/>
          </a:prstGeom>
          <a:solidFill>
            <a:srgbClr val="112836"/>
          </a:solidFill>
          <a:ln/>
        </p:spPr>
      </p:sp>
      <p:sp>
        <p:nvSpPr>
          <p:cNvPr id="7" name="Text 13"/>
          <p:cNvSpPr/>
          <p:nvPr/>
        </p:nvSpPr>
        <p:spPr>
          <a:xfrm>
            <a:off x="436469" y="1290704"/>
            <a:ext cx="14057296" cy="2835243"/>
          </a:xfrm>
          <a:prstGeom prst="rect">
            <a:avLst/>
          </a:prstGeom>
          <a:noFill/>
          <a:ln/>
        </p:spPr>
        <p:txBody>
          <a:bodyPr wrap="square" rtlCol="0" anchor="t"/>
          <a:lstStyle/>
          <a:p>
            <a:pPr>
              <a:lnSpc>
                <a:spcPct val="150000"/>
              </a:lnSpc>
            </a:pPr>
            <a:r>
              <a:rPr lang="en-US" sz="3200" dirty="0">
                <a:solidFill>
                  <a:srgbClr val="BDCDE9"/>
                </a:solidFill>
                <a:latin typeface="Cabin"/>
              </a:rPr>
              <a:t>The continue statement forces the next iteration of the loop to take place skipping any code between itself and the conditional expression that controls the loop. The following program uses continue to print even numbers from 1 to 100:</a:t>
            </a:r>
            <a:endParaRPr lang="en-US" sz="3200" dirty="0" smtClean="0">
              <a:solidFill>
                <a:srgbClr val="BDCDE9"/>
              </a:solidFill>
              <a:latin typeface="Cabin"/>
              <a:ea typeface="Cabin"/>
            </a:endParaRPr>
          </a:p>
        </p:txBody>
      </p:sp>
      <p:sp>
        <p:nvSpPr>
          <p:cNvPr id="8" name="Text 13"/>
          <p:cNvSpPr/>
          <p:nvPr/>
        </p:nvSpPr>
        <p:spPr>
          <a:xfrm>
            <a:off x="546827" y="308259"/>
            <a:ext cx="6642249" cy="2835243"/>
          </a:xfrm>
          <a:prstGeom prst="rect">
            <a:avLst/>
          </a:prstGeom>
          <a:noFill/>
          <a:ln/>
        </p:spPr>
        <p:txBody>
          <a:bodyPr wrap="square" rtlCol="0" anchor="t"/>
          <a:lstStyle/>
          <a:p>
            <a:r>
              <a:rPr lang="en-US" sz="4000" b="1" dirty="0" smtClean="0">
                <a:solidFill>
                  <a:srgbClr val="BDCDE9"/>
                </a:solidFill>
                <a:latin typeface="Cabin"/>
              </a:rPr>
              <a:t>The continue statement</a:t>
            </a:r>
            <a:endParaRPr lang="en-US" sz="4000" b="1" dirty="0" smtClean="0">
              <a:solidFill>
                <a:srgbClr val="BDCDE9"/>
              </a:solidFill>
              <a:latin typeface="Cabin"/>
              <a:ea typeface="Cabin"/>
            </a:endParaRPr>
          </a:p>
        </p:txBody>
      </p:sp>
    </p:spTree>
    <p:extLst>
      <p:ext uri="{BB962C8B-B14F-4D97-AF65-F5344CB8AC3E}">
        <p14:creationId xmlns:p14="http://schemas.microsoft.com/office/powerpoint/2010/main" val="80695280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0"/>
            <a:ext cx="14659446" cy="8244479"/>
          </a:xfrm>
          <a:prstGeom prst="rect">
            <a:avLst/>
          </a:prstGeom>
          <a:solidFill>
            <a:srgbClr val="112836"/>
          </a:solidFill>
          <a:ln/>
        </p:spPr>
      </p:sp>
      <p:sp>
        <p:nvSpPr>
          <p:cNvPr id="7" name="Text 13"/>
          <p:cNvSpPr/>
          <p:nvPr/>
        </p:nvSpPr>
        <p:spPr>
          <a:xfrm>
            <a:off x="436469" y="922843"/>
            <a:ext cx="14057296" cy="2835243"/>
          </a:xfrm>
          <a:prstGeom prst="rect">
            <a:avLst/>
          </a:prstGeom>
          <a:noFill/>
          <a:ln/>
        </p:spPr>
        <p:txBody>
          <a:bodyPr wrap="square" rtlCol="0" anchor="t"/>
          <a:lstStyle/>
          <a:p>
            <a:pPr>
              <a:lnSpc>
                <a:spcPct val="150000"/>
              </a:lnSpc>
            </a:pPr>
            <a:r>
              <a:rPr lang="en-IN" sz="3200" dirty="0">
                <a:solidFill>
                  <a:srgbClr val="BDCDE9"/>
                </a:solidFill>
                <a:latin typeface="Cabin"/>
              </a:rPr>
              <a:t>Example: //Use of continue </a:t>
            </a:r>
            <a:endParaRPr lang="en-IN" sz="3200" dirty="0" smtClean="0">
              <a:solidFill>
                <a:srgbClr val="BDCDE9"/>
              </a:solidFill>
              <a:latin typeface="Cabin"/>
            </a:endParaRPr>
          </a:p>
          <a:p>
            <a:pPr>
              <a:lnSpc>
                <a:spcPct val="150000"/>
              </a:lnSpc>
            </a:pPr>
            <a:r>
              <a:rPr lang="en-IN" sz="3200" dirty="0">
                <a:solidFill>
                  <a:srgbClr val="BDCDE9"/>
                </a:solidFill>
                <a:latin typeface="Cabin"/>
              </a:rPr>
              <a:t>	</a:t>
            </a:r>
            <a:r>
              <a:rPr lang="en-IN" sz="3200" dirty="0" smtClean="0">
                <a:solidFill>
                  <a:srgbClr val="BDCDE9"/>
                </a:solidFill>
                <a:latin typeface="Cabin"/>
              </a:rPr>
              <a:t>class </a:t>
            </a:r>
            <a:r>
              <a:rPr lang="en-IN" sz="3200" dirty="0" err="1">
                <a:solidFill>
                  <a:srgbClr val="BDCDE9"/>
                </a:solidFill>
                <a:latin typeface="Cabin"/>
              </a:rPr>
              <a:t>contDemo</a:t>
            </a:r>
            <a:r>
              <a:rPr lang="en-IN" sz="3200" dirty="0">
                <a:solidFill>
                  <a:srgbClr val="BDCDE9"/>
                </a:solidFill>
                <a:latin typeface="Cabin"/>
              </a:rPr>
              <a:t> { </a:t>
            </a:r>
            <a:endParaRPr lang="en-IN" sz="3200" dirty="0" smtClean="0">
              <a:solidFill>
                <a:srgbClr val="BDCDE9"/>
              </a:solidFill>
              <a:latin typeface="Cabin"/>
            </a:endParaRPr>
          </a:p>
          <a:p>
            <a:pPr>
              <a:lnSpc>
                <a:spcPct val="150000"/>
              </a:lnSpc>
            </a:pPr>
            <a:r>
              <a:rPr lang="en-IN" sz="3200" dirty="0">
                <a:solidFill>
                  <a:srgbClr val="BDCDE9"/>
                </a:solidFill>
                <a:latin typeface="Cabin"/>
              </a:rPr>
              <a:t>	</a:t>
            </a:r>
            <a:r>
              <a:rPr lang="en-IN" sz="3200" dirty="0" smtClean="0">
                <a:solidFill>
                  <a:srgbClr val="BDCDE9"/>
                </a:solidFill>
                <a:latin typeface="Cabin"/>
              </a:rPr>
              <a:t>	public </a:t>
            </a:r>
            <a:r>
              <a:rPr lang="en-IN" sz="3200" dirty="0">
                <a:solidFill>
                  <a:srgbClr val="BDCDE9"/>
                </a:solidFill>
                <a:latin typeface="Cabin"/>
              </a:rPr>
              <a:t>static void main(String </a:t>
            </a:r>
            <a:r>
              <a:rPr lang="en-IN" sz="3200" dirty="0" err="1">
                <a:solidFill>
                  <a:srgbClr val="BDCDE9"/>
                </a:solidFill>
                <a:latin typeface="Cabin"/>
              </a:rPr>
              <a:t>args</a:t>
            </a:r>
            <a:r>
              <a:rPr lang="en-IN" sz="3200" dirty="0">
                <a:solidFill>
                  <a:srgbClr val="BDCDE9"/>
                </a:solidFill>
                <a:latin typeface="Cabin"/>
              </a:rPr>
              <a:t>[]) { </a:t>
            </a:r>
            <a:endParaRPr lang="en-IN" sz="3200" dirty="0" smtClean="0">
              <a:solidFill>
                <a:srgbClr val="BDCDE9"/>
              </a:solidFill>
              <a:latin typeface="Cabin"/>
            </a:endParaRPr>
          </a:p>
          <a:p>
            <a:pPr>
              <a:lnSpc>
                <a:spcPct val="150000"/>
              </a:lnSpc>
            </a:pPr>
            <a:r>
              <a:rPr lang="en-IN" sz="3200" dirty="0">
                <a:solidFill>
                  <a:srgbClr val="BDCDE9"/>
                </a:solidFill>
                <a:latin typeface="Cabin"/>
              </a:rPr>
              <a:t>	</a:t>
            </a:r>
            <a:r>
              <a:rPr lang="en-IN" sz="3200" dirty="0" smtClean="0">
                <a:solidFill>
                  <a:srgbClr val="BDCDE9"/>
                </a:solidFill>
                <a:latin typeface="Cabin"/>
              </a:rPr>
              <a:t>		for(</a:t>
            </a:r>
            <a:r>
              <a:rPr lang="en-IN" sz="3200" dirty="0" err="1" smtClean="0">
                <a:solidFill>
                  <a:srgbClr val="BDCDE9"/>
                </a:solidFill>
                <a:latin typeface="Cabin"/>
              </a:rPr>
              <a:t>int</a:t>
            </a:r>
            <a:r>
              <a:rPr lang="en-IN" sz="3200" dirty="0" smtClean="0">
                <a:solidFill>
                  <a:srgbClr val="BDCDE9"/>
                </a:solidFill>
                <a:latin typeface="Cabin"/>
              </a:rPr>
              <a:t> </a:t>
            </a:r>
            <a:r>
              <a:rPr lang="en-IN" sz="3200" dirty="0" err="1">
                <a:solidFill>
                  <a:srgbClr val="BDCDE9"/>
                </a:solidFill>
                <a:latin typeface="Cabin"/>
              </a:rPr>
              <a:t>i</a:t>
            </a:r>
            <a:r>
              <a:rPr lang="en-IN" sz="3200" dirty="0">
                <a:solidFill>
                  <a:srgbClr val="BDCDE9"/>
                </a:solidFill>
                <a:latin typeface="Cabin"/>
              </a:rPr>
              <a:t>=1;i&lt;=100;i++) { </a:t>
            </a:r>
            <a:endParaRPr lang="en-IN" sz="3200" dirty="0" smtClean="0">
              <a:solidFill>
                <a:srgbClr val="BDCDE9"/>
              </a:solidFill>
              <a:latin typeface="Cabin"/>
            </a:endParaRPr>
          </a:p>
          <a:p>
            <a:pPr>
              <a:lnSpc>
                <a:spcPct val="150000"/>
              </a:lnSpc>
            </a:pPr>
            <a:r>
              <a:rPr lang="en-IN" sz="3200" dirty="0">
                <a:solidFill>
                  <a:srgbClr val="BDCDE9"/>
                </a:solidFill>
                <a:latin typeface="Cabin"/>
              </a:rPr>
              <a:t>	</a:t>
            </a:r>
            <a:r>
              <a:rPr lang="en-IN" sz="3200" dirty="0" smtClean="0">
                <a:solidFill>
                  <a:srgbClr val="BDCDE9"/>
                </a:solidFill>
                <a:latin typeface="Cabin"/>
              </a:rPr>
              <a:t>			if</a:t>
            </a:r>
            <a:r>
              <a:rPr lang="en-IN" sz="3200" dirty="0">
                <a:solidFill>
                  <a:srgbClr val="BDCDE9"/>
                </a:solidFill>
                <a:latin typeface="Cabin"/>
              </a:rPr>
              <a:t>((i%2)!=0) </a:t>
            </a:r>
            <a:endParaRPr lang="en-IN" sz="3200" dirty="0" smtClean="0">
              <a:solidFill>
                <a:srgbClr val="BDCDE9"/>
              </a:solidFill>
              <a:latin typeface="Cabin"/>
            </a:endParaRPr>
          </a:p>
          <a:p>
            <a:pPr>
              <a:lnSpc>
                <a:spcPct val="150000"/>
              </a:lnSpc>
            </a:pPr>
            <a:r>
              <a:rPr lang="en-IN" sz="3200" dirty="0">
                <a:solidFill>
                  <a:srgbClr val="BDCDE9"/>
                </a:solidFill>
                <a:latin typeface="Cabin"/>
              </a:rPr>
              <a:t>	</a:t>
            </a:r>
            <a:r>
              <a:rPr lang="en-IN" sz="3200" dirty="0" smtClean="0">
                <a:solidFill>
                  <a:srgbClr val="BDCDE9"/>
                </a:solidFill>
                <a:latin typeface="Cabin"/>
              </a:rPr>
              <a:t>				continue</a:t>
            </a:r>
            <a:r>
              <a:rPr lang="en-IN" sz="3200" dirty="0">
                <a:solidFill>
                  <a:srgbClr val="BDCDE9"/>
                </a:solidFill>
                <a:latin typeface="Cabin"/>
              </a:rPr>
              <a:t>; </a:t>
            </a:r>
            <a:endParaRPr lang="en-IN" sz="3200" dirty="0" smtClean="0">
              <a:solidFill>
                <a:srgbClr val="BDCDE9"/>
              </a:solidFill>
              <a:latin typeface="Cabin"/>
            </a:endParaRPr>
          </a:p>
          <a:p>
            <a:pPr>
              <a:lnSpc>
                <a:spcPct val="150000"/>
              </a:lnSpc>
            </a:pPr>
            <a:r>
              <a:rPr lang="en-IN" sz="3200" dirty="0">
                <a:solidFill>
                  <a:srgbClr val="BDCDE9"/>
                </a:solidFill>
                <a:latin typeface="Cabin"/>
              </a:rPr>
              <a:t>	</a:t>
            </a:r>
            <a:r>
              <a:rPr lang="en-IN" sz="3200" dirty="0" smtClean="0">
                <a:solidFill>
                  <a:srgbClr val="BDCDE9"/>
                </a:solidFill>
                <a:latin typeface="Cabin"/>
              </a:rPr>
              <a:t>			</a:t>
            </a:r>
            <a:r>
              <a:rPr lang="en-IN" sz="3200" dirty="0" err="1" smtClean="0">
                <a:solidFill>
                  <a:srgbClr val="BDCDE9"/>
                </a:solidFill>
                <a:latin typeface="Cabin"/>
              </a:rPr>
              <a:t>System.out.println</a:t>
            </a:r>
            <a:r>
              <a:rPr lang="en-IN" sz="3200" dirty="0">
                <a:solidFill>
                  <a:srgbClr val="BDCDE9"/>
                </a:solidFill>
                <a:latin typeface="Cabin"/>
              </a:rPr>
              <a:t>( </a:t>
            </a:r>
            <a:r>
              <a:rPr lang="en-IN" sz="3200" dirty="0" err="1">
                <a:solidFill>
                  <a:srgbClr val="BDCDE9"/>
                </a:solidFill>
                <a:latin typeface="Cabin"/>
              </a:rPr>
              <a:t>i</a:t>
            </a:r>
            <a:r>
              <a:rPr lang="en-IN" sz="3200" dirty="0">
                <a:solidFill>
                  <a:srgbClr val="BDCDE9"/>
                </a:solidFill>
                <a:latin typeface="Cabin"/>
              </a:rPr>
              <a:t>); </a:t>
            </a:r>
            <a:endParaRPr lang="en-IN" sz="3200" dirty="0" smtClean="0">
              <a:solidFill>
                <a:srgbClr val="BDCDE9"/>
              </a:solidFill>
              <a:latin typeface="Cabin"/>
            </a:endParaRPr>
          </a:p>
          <a:p>
            <a:pPr>
              <a:lnSpc>
                <a:spcPct val="150000"/>
              </a:lnSpc>
            </a:pPr>
            <a:r>
              <a:rPr lang="en-IN" sz="3200" dirty="0">
                <a:solidFill>
                  <a:srgbClr val="BDCDE9"/>
                </a:solidFill>
                <a:latin typeface="Cabin"/>
              </a:rPr>
              <a:t>	</a:t>
            </a:r>
            <a:r>
              <a:rPr lang="en-IN" sz="3200" dirty="0" smtClean="0">
                <a:solidFill>
                  <a:srgbClr val="BDCDE9"/>
                </a:solidFill>
                <a:latin typeface="Cabin"/>
              </a:rPr>
              <a:t>		} </a:t>
            </a:r>
          </a:p>
          <a:p>
            <a:pPr>
              <a:lnSpc>
                <a:spcPct val="150000"/>
              </a:lnSpc>
            </a:pPr>
            <a:r>
              <a:rPr lang="en-IN" sz="3200" dirty="0">
                <a:solidFill>
                  <a:srgbClr val="BDCDE9"/>
                </a:solidFill>
                <a:latin typeface="Cabin"/>
              </a:rPr>
              <a:t>	</a:t>
            </a:r>
            <a:r>
              <a:rPr lang="en-IN" sz="3200" dirty="0" smtClean="0">
                <a:solidFill>
                  <a:srgbClr val="BDCDE9"/>
                </a:solidFill>
                <a:latin typeface="Cabin"/>
              </a:rPr>
              <a:t>	} </a:t>
            </a:r>
          </a:p>
          <a:p>
            <a:pPr>
              <a:lnSpc>
                <a:spcPct val="150000"/>
              </a:lnSpc>
            </a:pPr>
            <a:r>
              <a:rPr lang="en-IN" sz="3200" dirty="0">
                <a:solidFill>
                  <a:srgbClr val="BDCDE9"/>
                </a:solidFill>
                <a:latin typeface="Cabin"/>
              </a:rPr>
              <a:t>	</a:t>
            </a:r>
            <a:r>
              <a:rPr lang="en-IN" sz="3200" dirty="0" smtClean="0">
                <a:solidFill>
                  <a:srgbClr val="BDCDE9"/>
                </a:solidFill>
                <a:latin typeface="Cabin"/>
              </a:rPr>
              <a:t>}</a:t>
            </a:r>
            <a:endParaRPr lang="en-US" sz="3200" dirty="0" smtClean="0">
              <a:solidFill>
                <a:srgbClr val="BDCDE9"/>
              </a:solidFill>
              <a:latin typeface="Cabin"/>
              <a:ea typeface="Cabin"/>
            </a:endParaRPr>
          </a:p>
        </p:txBody>
      </p:sp>
      <p:sp>
        <p:nvSpPr>
          <p:cNvPr id="8" name="Text 13"/>
          <p:cNvSpPr/>
          <p:nvPr/>
        </p:nvSpPr>
        <p:spPr>
          <a:xfrm>
            <a:off x="546827" y="213666"/>
            <a:ext cx="6642249" cy="2835243"/>
          </a:xfrm>
          <a:prstGeom prst="rect">
            <a:avLst/>
          </a:prstGeom>
          <a:noFill/>
          <a:ln/>
        </p:spPr>
        <p:txBody>
          <a:bodyPr wrap="square" rtlCol="0" anchor="t"/>
          <a:lstStyle/>
          <a:p>
            <a:r>
              <a:rPr lang="en-US" sz="4000" b="1" dirty="0" smtClean="0">
                <a:solidFill>
                  <a:srgbClr val="BDCDE9"/>
                </a:solidFill>
                <a:latin typeface="Cabin"/>
              </a:rPr>
              <a:t>The continue statement</a:t>
            </a:r>
            <a:endParaRPr lang="en-US" sz="4000" b="1" dirty="0" smtClean="0">
              <a:solidFill>
                <a:srgbClr val="BDCDE9"/>
              </a:solidFill>
              <a:latin typeface="Cabin"/>
              <a:ea typeface="Cabin"/>
            </a:endParaRPr>
          </a:p>
        </p:txBody>
      </p:sp>
      <p:pic>
        <p:nvPicPr>
          <p:cNvPr id="4" name="Picture 3"/>
          <p:cNvPicPr>
            <a:picLocks noChangeAspect="1"/>
          </p:cNvPicPr>
          <p:nvPr/>
        </p:nvPicPr>
        <p:blipFill>
          <a:blip r:embed="rId4"/>
          <a:stretch>
            <a:fillRect/>
          </a:stretch>
        </p:blipFill>
        <p:spPr>
          <a:xfrm>
            <a:off x="9660319" y="1725880"/>
            <a:ext cx="4560177" cy="3712452"/>
          </a:xfrm>
          <a:prstGeom prst="rect">
            <a:avLst/>
          </a:prstGeom>
        </p:spPr>
      </p:pic>
    </p:spTree>
    <p:extLst>
      <p:ext uri="{BB962C8B-B14F-4D97-AF65-F5344CB8AC3E}">
        <p14:creationId xmlns:p14="http://schemas.microsoft.com/office/powerpoint/2010/main" val="211804693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9046" y="-16338"/>
            <a:ext cx="14659446" cy="8245938"/>
          </a:xfrm>
          <a:prstGeom prst="rect">
            <a:avLst/>
          </a:prstGeom>
        </p:spPr>
      </p:pic>
      <p:sp>
        <p:nvSpPr>
          <p:cNvPr id="3" name="Shape 0"/>
          <p:cNvSpPr/>
          <p:nvPr/>
        </p:nvSpPr>
        <p:spPr>
          <a:xfrm>
            <a:off x="-29046" y="-47868"/>
            <a:ext cx="14659446" cy="8244479"/>
          </a:xfrm>
          <a:prstGeom prst="rect">
            <a:avLst/>
          </a:prstGeom>
          <a:solidFill>
            <a:srgbClr val="112836"/>
          </a:solidFill>
          <a:ln/>
        </p:spPr>
      </p:sp>
      <p:sp>
        <p:nvSpPr>
          <p:cNvPr id="7" name="Text 13"/>
          <p:cNvSpPr/>
          <p:nvPr/>
        </p:nvSpPr>
        <p:spPr>
          <a:xfrm>
            <a:off x="436469" y="933352"/>
            <a:ext cx="14057296" cy="2835243"/>
          </a:xfrm>
          <a:prstGeom prst="rect">
            <a:avLst/>
          </a:prstGeom>
          <a:noFill/>
          <a:ln/>
        </p:spPr>
        <p:txBody>
          <a:bodyPr wrap="square" rtlCol="0" anchor="t"/>
          <a:lstStyle/>
          <a:p>
            <a:r>
              <a:rPr lang="en-IN" sz="2800" dirty="0">
                <a:solidFill>
                  <a:srgbClr val="BDCDE9"/>
                </a:solidFill>
                <a:latin typeface="Cabin"/>
              </a:rPr>
              <a:t>public class </a:t>
            </a:r>
            <a:r>
              <a:rPr lang="en-IN" sz="2800" dirty="0" err="1">
                <a:solidFill>
                  <a:srgbClr val="BDCDE9"/>
                </a:solidFill>
                <a:latin typeface="Cabin"/>
              </a:rPr>
              <a:t>BreakContinueExample</a:t>
            </a:r>
            <a:r>
              <a:rPr lang="en-IN" sz="2800" dirty="0">
                <a:solidFill>
                  <a:srgbClr val="BDCDE9"/>
                </a:solidFill>
                <a:latin typeface="Cabin"/>
              </a:rPr>
              <a:t> {    </a:t>
            </a:r>
            <a:endParaRPr lang="en-IN" sz="2800" dirty="0" smtClean="0">
              <a:solidFill>
                <a:srgbClr val="BDCDE9"/>
              </a:solidFill>
              <a:latin typeface="Cabin"/>
            </a:endParaRPr>
          </a:p>
          <a:p>
            <a:r>
              <a:rPr lang="en-IN" sz="2800" dirty="0">
                <a:solidFill>
                  <a:srgbClr val="BDCDE9"/>
                </a:solidFill>
                <a:latin typeface="Cabin"/>
              </a:rPr>
              <a:t>	</a:t>
            </a:r>
            <a:r>
              <a:rPr lang="en-IN" sz="2800" dirty="0" smtClean="0">
                <a:solidFill>
                  <a:srgbClr val="BDCDE9"/>
                </a:solidFill>
                <a:latin typeface="Cabin"/>
              </a:rPr>
              <a:t>public </a:t>
            </a:r>
            <a:r>
              <a:rPr lang="en-IN" sz="2800" dirty="0">
                <a:solidFill>
                  <a:srgbClr val="BDCDE9"/>
                </a:solidFill>
                <a:latin typeface="Cabin"/>
              </a:rPr>
              <a:t>static void main(String[] </a:t>
            </a:r>
            <a:r>
              <a:rPr lang="en-IN" sz="2800" dirty="0" err="1">
                <a:solidFill>
                  <a:srgbClr val="BDCDE9"/>
                </a:solidFill>
                <a:latin typeface="Cabin"/>
              </a:rPr>
              <a:t>args</a:t>
            </a:r>
            <a:r>
              <a:rPr lang="en-IN" sz="2800" dirty="0">
                <a:solidFill>
                  <a:srgbClr val="BDCDE9"/>
                </a:solidFill>
                <a:latin typeface="Cabin"/>
              </a:rPr>
              <a:t>) </a:t>
            </a:r>
            <a:r>
              <a:rPr lang="en-IN" sz="2800" dirty="0" smtClean="0">
                <a:solidFill>
                  <a:srgbClr val="BDCDE9"/>
                </a:solidFill>
                <a:latin typeface="Cabin"/>
              </a:rPr>
              <a:t>{</a:t>
            </a:r>
          </a:p>
          <a:p>
            <a:r>
              <a:rPr lang="en-IN" sz="2800" dirty="0">
                <a:solidFill>
                  <a:srgbClr val="BDCDE9"/>
                </a:solidFill>
                <a:latin typeface="Cabin"/>
              </a:rPr>
              <a:t>	</a:t>
            </a:r>
            <a:r>
              <a:rPr lang="en-IN" sz="2800" dirty="0" smtClean="0">
                <a:solidFill>
                  <a:srgbClr val="BDCDE9"/>
                </a:solidFill>
                <a:latin typeface="Cabin"/>
              </a:rPr>
              <a:t>	</a:t>
            </a:r>
            <a:r>
              <a:rPr lang="en-IN" sz="2800" dirty="0" err="1" smtClean="0">
                <a:solidFill>
                  <a:srgbClr val="BDCDE9"/>
                </a:solidFill>
                <a:latin typeface="Cabin"/>
              </a:rPr>
              <a:t>System.out.println</a:t>
            </a:r>
            <a:r>
              <a:rPr lang="en-IN" sz="2800" dirty="0">
                <a:solidFill>
                  <a:srgbClr val="BDCDE9"/>
                </a:solidFill>
                <a:latin typeface="Cabin"/>
              </a:rPr>
              <a:t>("Example 1: Using break statement");        </a:t>
            </a:r>
            <a:endParaRPr lang="en-IN" sz="2800" dirty="0" smtClean="0">
              <a:solidFill>
                <a:srgbClr val="BDCDE9"/>
              </a:solidFill>
              <a:latin typeface="Cabin"/>
            </a:endParaRPr>
          </a:p>
          <a:p>
            <a:r>
              <a:rPr lang="en-IN" sz="2800" dirty="0">
                <a:solidFill>
                  <a:srgbClr val="BDCDE9"/>
                </a:solidFill>
                <a:latin typeface="Cabin"/>
              </a:rPr>
              <a:t>	</a:t>
            </a:r>
            <a:r>
              <a:rPr lang="en-IN" sz="2800" dirty="0" smtClean="0">
                <a:solidFill>
                  <a:srgbClr val="BDCDE9"/>
                </a:solidFill>
                <a:latin typeface="Cabin"/>
              </a:rPr>
              <a:t>	for </a:t>
            </a:r>
            <a:r>
              <a:rPr lang="en-IN" sz="2800" dirty="0">
                <a:solidFill>
                  <a:srgbClr val="BDCDE9"/>
                </a:solidFill>
                <a:latin typeface="Cabin"/>
              </a:rPr>
              <a:t>(</a:t>
            </a:r>
            <a:r>
              <a:rPr lang="en-IN" sz="2800" dirty="0" err="1">
                <a:solidFill>
                  <a:srgbClr val="BDCDE9"/>
                </a:solidFill>
                <a:latin typeface="Cabin"/>
              </a:rPr>
              <a:t>int</a:t>
            </a:r>
            <a:r>
              <a:rPr lang="en-IN" sz="2800" dirty="0">
                <a:solidFill>
                  <a:srgbClr val="BDCDE9"/>
                </a:solidFill>
                <a:latin typeface="Cabin"/>
              </a:rPr>
              <a:t> </a:t>
            </a:r>
            <a:r>
              <a:rPr lang="en-IN" sz="2800" dirty="0" err="1">
                <a:solidFill>
                  <a:srgbClr val="BDCDE9"/>
                </a:solidFill>
                <a:latin typeface="Cabin"/>
              </a:rPr>
              <a:t>i</a:t>
            </a:r>
            <a:r>
              <a:rPr lang="en-IN" sz="2800" dirty="0">
                <a:solidFill>
                  <a:srgbClr val="BDCDE9"/>
                </a:solidFill>
                <a:latin typeface="Cabin"/>
              </a:rPr>
              <a:t> = 1; </a:t>
            </a:r>
            <a:r>
              <a:rPr lang="en-IN" sz="2800" dirty="0" err="1">
                <a:solidFill>
                  <a:srgbClr val="BDCDE9"/>
                </a:solidFill>
                <a:latin typeface="Cabin"/>
              </a:rPr>
              <a:t>i</a:t>
            </a:r>
            <a:r>
              <a:rPr lang="en-IN" sz="2800" dirty="0">
                <a:solidFill>
                  <a:srgbClr val="BDCDE9"/>
                </a:solidFill>
                <a:latin typeface="Cabin"/>
              </a:rPr>
              <a:t> &lt;= 10; </a:t>
            </a:r>
            <a:r>
              <a:rPr lang="en-IN" sz="2800" dirty="0" err="1">
                <a:solidFill>
                  <a:srgbClr val="BDCDE9"/>
                </a:solidFill>
                <a:latin typeface="Cabin"/>
              </a:rPr>
              <a:t>i</a:t>
            </a:r>
            <a:r>
              <a:rPr lang="en-IN" sz="2800" dirty="0">
                <a:solidFill>
                  <a:srgbClr val="BDCDE9"/>
                </a:solidFill>
                <a:latin typeface="Cabin"/>
              </a:rPr>
              <a:t>++) {            </a:t>
            </a:r>
            <a:endParaRPr lang="en-IN" sz="2800" dirty="0" smtClean="0">
              <a:solidFill>
                <a:srgbClr val="BDCDE9"/>
              </a:solidFill>
              <a:latin typeface="Cabin"/>
            </a:endParaRPr>
          </a:p>
          <a:p>
            <a:r>
              <a:rPr lang="en-IN" sz="2800" dirty="0">
                <a:solidFill>
                  <a:srgbClr val="BDCDE9"/>
                </a:solidFill>
                <a:latin typeface="Cabin"/>
              </a:rPr>
              <a:t>	</a:t>
            </a:r>
            <a:r>
              <a:rPr lang="en-IN" sz="2800" dirty="0" smtClean="0">
                <a:solidFill>
                  <a:srgbClr val="BDCDE9"/>
                </a:solidFill>
                <a:latin typeface="Cabin"/>
              </a:rPr>
              <a:t>		if </a:t>
            </a:r>
            <a:r>
              <a:rPr lang="en-IN" sz="2800" dirty="0">
                <a:solidFill>
                  <a:srgbClr val="BDCDE9"/>
                </a:solidFill>
                <a:latin typeface="Cabin"/>
              </a:rPr>
              <a:t>(</a:t>
            </a:r>
            <a:r>
              <a:rPr lang="en-IN" sz="2800" dirty="0" err="1">
                <a:solidFill>
                  <a:srgbClr val="BDCDE9"/>
                </a:solidFill>
                <a:latin typeface="Cabin"/>
              </a:rPr>
              <a:t>i</a:t>
            </a:r>
            <a:r>
              <a:rPr lang="en-IN" sz="2800" dirty="0">
                <a:solidFill>
                  <a:srgbClr val="BDCDE9"/>
                </a:solidFill>
                <a:latin typeface="Cabin"/>
              </a:rPr>
              <a:t> == 5</a:t>
            </a:r>
            <a:r>
              <a:rPr lang="en-IN" sz="2800" dirty="0" smtClean="0">
                <a:solidFill>
                  <a:srgbClr val="BDCDE9"/>
                </a:solidFill>
                <a:latin typeface="Cabin"/>
              </a:rPr>
              <a:t>)           </a:t>
            </a:r>
          </a:p>
          <a:p>
            <a:r>
              <a:rPr lang="en-IN" sz="2800" dirty="0">
                <a:solidFill>
                  <a:srgbClr val="BDCDE9"/>
                </a:solidFill>
                <a:latin typeface="Cabin"/>
              </a:rPr>
              <a:t>	</a:t>
            </a:r>
            <a:r>
              <a:rPr lang="en-IN" sz="2800" dirty="0" smtClean="0">
                <a:solidFill>
                  <a:srgbClr val="BDCDE9"/>
                </a:solidFill>
                <a:latin typeface="Cabin"/>
              </a:rPr>
              <a:t>			break</a:t>
            </a:r>
            <a:r>
              <a:rPr lang="en-IN" sz="2800" dirty="0">
                <a:solidFill>
                  <a:srgbClr val="BDCDE9"/>
                </a:solidFill>
                <a:latin typeface="Cabin"/>
              </a:rPr>
              <a:t>; // Exit the loop when </a:t>
            </a:r>
            <a:r>
              <a:rPr lang="en-IN" sz="2800" dirty="0" err="1">
                <a:solidFill>
                  <a:srgbClr val="BDCDE9"/>
                </a:solidFill>
                <a:latin typeface="Cabin"/>
              </a:rPr>
              <a:t>i</a:t>
            </a:r>
            <a:r>
              <a:rPr lang="en-IN" sz="2800" dirty="0">
                <a:solidFill>
                  <a:srgbClr val="BDCDE9"/>
                </a:solidFill>
                <a:latin typeface="Cabin"/>
              </a:rPr>
              <a:t> equals 5           </a:t>
            </a:r>
            <a:r>
              <a:rPr lang="en-IN" sz="2800" dirty="0" smtClean="0">
                <a:solidFill>
                  <a:srgbClr val="BDCDE9"/>
                </a:solidFill>
                <a:latin typeface="Cabin"/>
              </a:rPr>
              <a:t>          						</a:t>
            </a:r>
            <a:r>
              <a:rPr lang="en-IN" sz="2800" dirty="0" err="1" smtClean="0">
                <a:solidFill>
                  <a:srgbClr val="BDCDE9"/>
                </a:solidFill>
                <a:latin typeface="Cabin"/>
              </a:rPr>
              <a:t>System.out.println</a:t>
            </a:r>
            <a:r>
              <a:rPr lang="en-IN" sz="2800" dirty="0" smtClean="0">
                <a:solidFill>
                  <a:srgbClr val="BDCDE9"/>
                </a:solidFill>
                <a:latin typeface="Cabin"/>
              </a:rPr>
              <a:t>(</a:t>
            </a:r>
            <a:r>
              <a:rPr lang="en-IN" sz="2800" dirty="0" err="1" smtClean="0">
                <a:solidFill>
                  <a:srgbClr val="BDCDE9"/>
                </a:solidFill>
                <a:latin typeface="Cabin"/>
              </a:rPr>
              <a:t>i</a:t>
            </a:r>
            <a:r>
              <a:rPr lang="en-IN" sz="2800" dirty="0">
                <a:solidFill>
                  <a:srgbClr val="BDCDE9"/>
                </a:solidFill>
                <a:latin typeface="Cabin"/>
              </a:rPr>
              <a:t>);        }        </a:t>
            </a:r>
            <a:r>
              <a:rPr lang="en-IN" sz="2800" dirty="0" smtClean="0">
                <a:solidFill>
                  <a:srgbClr val="BDCDE9"/>
                </a:solidFill>
                <a:latin typeface="Cabin"/>
              </a:rPr>
              <a:t>        							</a:t>
            </a:r>
            <a:r>
              <a:rPr lang="en-IN" sz="2800" dirty="0" err="1" smtClean="0">
                <a:solidFill>
                  <a:srgbClr val="BDCDE9"/>
                </a:solidFill>
                <a:latin typeface="Cabin"/>
              </a:rPr>
              <a:t>System.out.println</a:t>
            </a:r>
            <a:r>
              <a:rPr lang="en-IN" sz="2800" dirty="0">
                <a:solidFill>
                  <a:srgbClr val="BDCDE9"/>
                </a:solidFill>
                <a:latin typeface="Cabin"/>
              </a:rPr>
              <a:t>("\</a:t>
            </a:r>
            <a:r>
              <a:rPr lang="en-IN" sz="2800" dirty="0" err="1" smtClean="0">
                <a:solidFill>
                  <a:srgbClr val="BDCDE9"/>
                </a:solidFill>
                <a:latin typeface="Cabin"/>
              </a:rPr>
              <a:t>nUsing</a:t>
            </a:r>
            <a:r>
              <a:rPr lang="en-IN" sz="2800" dirty="0" smtClean="0">
                <a:solidFill>
                  <a:srgbClr val="BDCDE9"/>
                </a:solidFill>
                <a:latin typeface="Cabin"/>
              </a:rPr>
              <a:t> </a:t>
            </a:r>
            <a:r>
              <a:rPr lang="en-IN" sz="2800" dirty="0">
                <a:solidFill>
                  <a:srgbClr val="BDCDE9"/>
                </a:solidFill>
                <a:latin typeface="Cabin"/>
              </a:rPr>
              <a:t>continue statement");        </a:t>
            </a:r>
            <a:r>
              <a:rPr lang="en-IN" sz="2800" dirty="0" smtClean="0">
                <a:solidFill>
                  <a:srgbClr val="BDCDE9"/>
                </a:solidFill>
                <a:latin typeface="Cabin"/>
              </a:rPr>
              <a:t>					for </a:t>
            </a:r>
            <a:r>
              <a:rPr lang="en-IN" sz="2800" dirty="0">
                <a:solidFill>
                  <a:srgbClr val="BDCDE9"/>
                </a:solidFill>
                <a:latin typeface="Cabin"/>
              </a:rPr>
              <a:t>(</a:t>
            </a:r>
            <a:r>
              <a:rPr lang="en-IN" sz="2800" dirty="0" err="1">
                <a:solidFill>
                  <a:srgbClr val="BDCDE9"/>
                </a:solidFill>
                <a:latin typeface="Cabin"/>
              </a:rPr>
              <a:t>int</a:t>
            </a:r>
            <a:r>
              <a:rPr lang="en-IN" sz="2800" dirty="0">
                <a:solidFill>
                  <a:srgbClr val="BDCDE9"/>
                </a:solidFill>
                <a:latin typeface="Cabin"/>
              </a:rPr>
              <a:t> </a:t>
            </a:r>
            <a:r>
              <a:rPr lang="en-IN" sz="2800" dirty="0" err="1">
                <a:solidFill>
                  <a:srgbClr val="BDCDE9"/>
                </a:solidFill>
                <a:latin typeface="Cabin"/>
              </a:rPr>
              <a:t>i</a:t>
            </a:r>
            <a:r>
              <a:rPr lang="en-IN" sz="2800" dirty="0">
                <a:solidFill>
                  <a:srgbClr val="BDCDE9"/>
                </a:solidFill>
                <a:latin typeface="Cabin"/>
              </a:rPr>
              <a:t> = 1; </a:t>
            </a:r>
            <a:r>
              <a:rPr lang="en-IN" sz="2800" dirty="0" err="1">
                <a:solidFill>
                  <a:srgbClr val="BDCDE9"/>
                </a:solidFill>
                <a:latin typeface="Cabin"/>
              </a:rPr>
              <a:t>i</a:t>
            </a:r>
            <a:r>
              <a:rPr lang="en-IN" sz="2800" dirty="0">
                <a:solidFill>
                  <a:srgbClr val="BDCDE9"/>
                </a:solidFill>
                <a:latin typeface="Cabin"/>
              </a:rPr>
              <a:t> &lt;= 10; </a:t>
            </a:r>
            <a:r>
              <a:rPr lang="en-IN" sz="2800" dirty="0" err="1">
                <a:solidFill>
                  <a:srgbClr val="BDCDE9"/>
                </a:solidFill>
                <a:latin typeface="Cabin"/>
              </a:rPr>
              <a:t>i</a:t>
            </a:r>
            <a:r>
              <a:rPr lang="en-IN" sz="2800" dirty="0">
                <a:solidFill>
                  <a:srgbClr val="BDCDE9"/>
                </a:solidFill>
                <a:latin typeface="Cabin"/>
              </a:rPr>
              <a:t>++) {            </a:t>
            </a:r>
            <a:endParaRPr lang="en-IN" sz="2800" dirty="0" smtClean="0">
              <a:solidFill>
                <a:srgbClr val="BDCDE9"/>
              </a:solidFill>
              <a:latin typeface="Cabin"/>
            </a:endParaRPr>
          </a:p>
          <a:p>
            <a:r>
              <a:rPr lang="en-IN" sz="2800" dirty="0">
                <a:solidFill>
                  <a:srgbClr val="BDCDE9"/>
                </a:solidFill>
                <a:latin typeface="Cabin"/>
              </a:rPr>
              <a:t>	</a:t>
            </a:r>
            <a:r>
              <a:rPr lang="en-IN" sz="2800" dirty="0" smtClean="0">
                <a:solidFill>
                  <a:srgbClr val="BDCDE9"/>
                </a:solidFill>
                <a:latin typeface="Cabin"/>
              </a:rPr>
              <a:t>		if </a:t>
            </a:r>
            <a:r>
              <a:rPr lang="en-IN" sz="2800" dirty="0">
                <a:solidFill>
                  <a:srgbClr val="BDCDE9"/>
                </a:solidFill>
                <a:latin typeface="Cabin"/>
              </a:rPr>
              <a:t>(</a:t>
            </a:r>
            <a:r>
              <a:rPr lang="en-IN" sz="2800" dirty="0" err="1">
                <a:solidFill>
                  <a:srgbClr val="BDCDE9"/>
                </a:solidFill>
                <a:latin typeface="Cabin"/>
              </a:rPr>
              <a:t>i</a:t>
            </a:r>
            <a:r>
              <a:rPr lang="en-IN" sz="2800" dirty="0">
                <a:solidFill>
                  <a:srgbClr val="BDCDE9"/>
                </a:solidFill>
                <a:latin typeface="Cabin"/>
              </a:rPr>
              <a:t> % 2 == 0) </a:t>
            </a:r>
            <a:r>
              <a:rPr lang="en-IN" sz="2800" dirty="0" smtClean="0">
                <a:solidFill>
                  <a:srgbClr val="BDCDE9"/>
                </a:solidFill>
                <a:latin typeface="Cabin"/>
              </a:rPr>
              <a:t>                </a:t>
            </a:r>
          </a:p>
          <a:p>
            <a:r>
              <a:rPr lang="en-IN" sz="2800" dirty="0">
                <a:solidFill>
                  <a:srgbClr val="BDCDE9"/>
                </a:solidFill>
                <a:latin typeface="Cabin"/>
              </a:rPr>
              <a:t>	</a:t>
            </a:r>
            <a:r>
              <a:rPr lang="en-IN" sz="2800" dirty="0" smtClean="0">
                <a:solidFill>
                  <a:srgbClr val="BDCDE9"/>
                </a:solidFill>
                <a:latin typeface="Cabin"/>
              </a:rPr>
              <a:t>			continue</a:t>
            </a:r>
            <a:r>
              <a:rPr lang="en-IN" sz="2800" dirty="0">
                <a:solidFill>
                  <a:srgbClr val="BDCDE9"/>
                </a:solidFill>
                <a:latin typeface="Cabin"/>
              </a:rPr>
              <a:t>; // Skip the even numbers            </a:t>
            </a:r>
            <a:endParaRPr lang="en-IN" sz="2800" dirty="0" smtClean="0">
              <a:solidFill>
                <a:srgbClr val="BDCDE9"/>
              </a:solidFill>
              <a:latin typeface="Cabin"/>
            </a:endParaRPr>
          </a:p>
          <a:p>
            <a:r>
              <a:rPr lang="en-IN" sz="2800" dirty="0">
                <a:solidFill>
                  <a:srgbClr val="BDCDE9"/>
                </a:solidFill>
                <a:latin typeface="Cabin"/>
              </a:rPr>
              <a:t>	</a:t>
            </a:r>
            <a:r>
              <a:rPr lang="en-IN" sz="2800" dirty="0" smtClean="0">
                <a:solidFill>
                  <a:srgbClr val="BDCDE9"/>
                </a:solidFill>
                <a:latin typeface="Cabin"/>
              </a:rPr>
              <a:t>	          </a:t>
            </a:r>
            <a:r>
              <a:rPr lang="en-IN" sz="2800" dirty="0" err="1" smtClean="0">
                <a:solidFill>
                  <a:srgbClr val="BDCDE9"/>
                </a:solidFill>
                <a:latin typeface="Cabin"/>
              </a:rPr>
              <a:t>System.out.println</a:t>
            </a:r>
            <a:r>
              <a:rPr lang="en-IN" sz="2800" dirty="0" smtClean="0">
                <a:solidFill>
                  <a:srgbClr val="BDCDE9"/>
                </a:solidFill>
                <a:latin typeface="Cabin"/>
              </a:rPr>
              <a:t>(</a:t>
            </a:r>
            <a:r>
              <a:rPr lang="en-IN" sz="2800" dirty="0" err="1" smtClean="0">
                <a:solidFill>
                  <a:srgbClr val="BDCDE9"/>
                </a:solidFill>
                <a:latin typeface="Cabin"/>
              </a:rPr>
              <a:t>i</a:t>
            </a:r>
            <a:r>
              <a:rPr lang="en-IN" sz="2800" dirty="0">
                <a:solidFill>
                  <a:srgbClr val="BDCDE9"/>
                </a:solidFill>
                <a:latin typeface="Cabin"/>
              </a:rPr>
              <a:t>);        </a:t>
            </a:r>
            <a:endParaRPr lang="en-IN" sz="2800" dirty="0" smtClean="0">
              <a:solidFill>
                <a:srgbClr val="BDCDE9"/>
              </a:solidFill>
              <a:latin typeface="Cabin"/>
            </a:endParaRPr>
          </a:p>
          <a:p>
            <a:r>
              <a:rPr lang="en-IN" sz="2800" dirty="0">
                <a:solidFill>
                  <a:srgbClr val="BDCDE9"/>
                </a:solidFill>
                <a:latin typeface="Cabin"/>
              </a:rPr>
              <a:t>	</a:t>
            </a:r>
            <a:r>
              <a:rPr lang="en-IN" sz="2800" dirty="0" smtClean="0">
                <a:solidFill>
                  <a:srgbClr val="BDCDE9"/>
                </a:solidFill>
                <a:latin typeface="Cabin"/>
              </a:rPr>
              <a:t>	}    </a:t>
            </a:r>
          </a:p>
          <a:p>
            <a:r>
              <a:rPr lang="en-IN" sz="2800" dirty="0" smtClean="0">
                <a:solidFill>
                  <a:srgbClr val="BDCDE9"/>
                </a:solidFill>
                <a:latin typeface="Cabin"/>
              </a:rPr>
              <a:t>}	}</a:t>
            </a:r>
            <a:endParaRPr lang="en-US" sz="2800" dirty="0" smtClean="0">
              <a:solidFill>
                <a:srgbClr val="BDCDE9"/>
              </a:solidFill>
              <a:latin typeface="Cabin"/>
              <a:ea typeface="Cabin"/>
            </a:endParaRPr>
          </a:p>
        </p:txBody>
      </p:sp>
      <p:sp>
        <p:nvSpPr>
          <p:cNvPr id="8" name="Text 13"/>
          <p:cNvSpPr/>
          <p:nvPr/>
        </p:nvSpPr>
        <p:spPr>
          <a:xfrm>
            <a:off x="541716" y="171624"/>
            <a:ext cx="9438001" cy="2835243"/>
          </a:xfrm>
          <a:prstGeom prst="rect">
            <a:avLst/>
          </a:prstGeom>
          <a:noFill/>
          <a:ln/>
        </p:spPr>
        <p:txBody>
          <a:bodyPr wrap="square" rtlCol="0" anchor="t"/>
          <a:lstStyle/>
          <a:p>
            <a:r>
              <a:rPr lang="en-US" sz="4000" b="1" dirty="0">
                <a:solidFill>
                  <a:srgbClr val="BDCDE9"/>
                </a:solidFill>
                <a:latin typeface="Cabin"/>
              </a:rPr>
              <a:t>Use of break and continue statements</a:t>
            </a:r>
            <a:endParaRPr lang="en-US" sz="4000" b="1" dirty="0">
              <a:solidFill>
                <a:srgbClr val="BDCDE9"/>
              </a:solidFill>
              <a:latin typeface="Cabin"/>
              <a:ea typeface="Cabin"/>
            </a:endParaRPr>
          </a:p>
        </p:txBody>
      </p:sp>
      <p:pic>
        <p:nvPicPr>
          <p:cNvPr id="4" name="Picture 3"/>
          <p:cNvPicPr>
            <a:picLocks noChangeAspect="1"/>
          </p:cNvPicPr>
          <p:nvPr/>
        </p:nvPicPr>
        <p:blipFill rotWithShape="1">
          <a:blip r:embed="rId4"/>
          <a:srcRect r="54465"/>
          <a:stretch/>
        </p:blipFill>
        <p:spPr>
          <a:xfrm>
            <a:off x="10207300" y="2561179"/>
            <a:ext cx="4407871" cy="5395151"/>
          </a:xfrm>
          <a:prstGeom prst="rect">
            <a:avLst/>
          </a:prstGeom>
        </p:spPr>
      </p:pic>
    </p:spTree>
    <p:extLst>
      <p:ext uri="{BB962C8B-B14F-4D97-AF65-F5344CB8AC3E}">
        <p14:creationId xmlns:p14="http://schemas.microsoft.com/office/powerpoint/2010/main" val="41592077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2143</TotalTime>
  <Words>4486</Words>
  <Application>Microsoft Office PowerPoint</Application>
  <PresentationFormat>Custom</PresentationFormat>
  <Paragraphs>766</Paragraphs>
  <Slides>101</Slides>
  <Notes>101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101</vt:i4>
      </vt:variant>
    </vt:vector>
  </HeadingPairs>
  <TitlesOfParts>
    <vt:vector size="107" baseType="lpstr">
      <vt:lpstr>Arial</vt:lpstr>
      <vt:lpstr>Cabin</vt:lpstr>
      <vt:lpstr>Calibri</vt:lpstr>
      <vt:lpstr>Consolas</vt:lpstr>
      <vt:lpstr>Unbounded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Microsoft account</cp:lastModifiedBy>
  <cp:revision>170</cp:revision>
  <dcterms:created xsi:type="dcterms:W3CDTF">2024-02-16T05:25:19Z</dcterms:created>
  <dcterms:modified xsi:type="dcterms:W3CDTF">2024-03-15T06:38:39Z</dcterms:modified>
</cp:coreProperties>
</file>