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heme/themeOverride1.xml" ContentType="application/vnd.openxmlformats-officedocument.themeOverr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359" r:id="rId2"/>
    <p:sldId id="265" r:id="rId3"/>
    <p:sldId id="360" r:id="rId4"/>
    <p:sldId id="361" r:id="rId5"/>
    <p:sldId id="362" r:id="rId6"/>
    <p:sldId id="364" r:id="rId7"/>
    <p:sldId id="363" r:id="rId8"/>
    <p:sldId id="365" r:id="rId9"/>
    <p:sldId id="366" r:id="rId10"/>
    <p:sldId id="368" r:id="rId11"/>
    <p:sldId id="369" r:id="rId12"/>
    <p:sldId id="370" r:id="rId13"/>
    <p:sldId id="372" r:id="rId14"/>
    <p:sldId id="374" r:id="rId15"/>
    <p:sldId id="375" r:id="rId16"/>
    <p:sldId id="402" r:id="rId17"/>
    <p:sldId id="377" r:id="rId18"/>
    <p:sldId id="378" r:id="rId19"/>
    <p:sldId id="379" r:id="rId20"/>
    <p:sldId id="380" r:id="rId21"/>
    <p:sldId id="381" r:id="rId22"/>
    <p:sldId id="382" r:id="rId23"/>
    <p:sldId id="384" r:id="rId24"/>
    <p:sldId id="385" r:id="rId25"/>
    <p:sldId id="386" r:id="rId26"/>
    <p:sldId id="387" r:id="rId27"/>
    <p:sldId id="388" r:id="rId28"/>
    <p:sldId id="389" r:id="rId29"/>
    <p:sldId id="390" r:id="rId30"/>
    <p:sldId id="391" r:id="rId31"/>
    <p:sldId id="394" r:id="rId32"/>
    <p:sldId id="395" r:id="rId33"/>
    <p:sldId id="396" r:id="rId34"/>
    <p:sldId id="398" r:id="rId35"/>
    <p:sldId id="397" r:id="rId36"/>
    <p:sldId id="399" r:id="rId37"/>
    <p:sldId id="401" r:id="rId38"/>
    <p:sldId id="403" r:id="rId39"/>
    <p:sldId id="405" r:id="rId40"/>
    <p:sldId id="406" r:id="rId41"/>
    <p:sldId id="407" r:id="rId42"/>
    <p:sldId id="408" r:id="rId43"/>
    <p:sldId id="410" r:id="rId44"/>
    <p:sldId id="411" r:id="rId45"/>
    <p:sldId id="412" r:id="rId46"/>
    <p:sldId id="413" r:id="rId47"/>
    <p:sldId id="41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2" r:id="rId65"/>
    <p:sldId id="433" r:id="rId66"/>
    <p:sldId id="434" r:id="rId67"/>
    <p:sldId id="435" r:id="rId68"/>
    <p:sldId id="436" r:id="rId69"/>
    <p:sldId id="437" r:id="rId70"/>
    <p:sldId id="439" r:id="rId71"/>
    <p:sldId id="438" r:id="rId72"/>
    <p:sldId id="440" r:id="rId73"/>
    <p:sldId id="441" r:id="rId74"/>
    <p:sldId id="442" r:id="rId75"/>
    <p:sldId id="443" r:id="rId76"/>
    <p:sldId id="444" r:id="rId77"/>
    <p:sldId id="445" r:id="rId78"/>
    <p:sldId id="446" r:id="rId79"/>
    <p:sldId id="447" r:id="rId80"/>
    <p:sldId id="448" r:id="rId8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BF0"/>
    <a:srgbClr val="BDC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10"/>
  </p:normalViewPr>
  <p:slideViewPr>
    <p:cSldViewPr snapToGrid="0" snapToObjects="1">
      <p:cViewPr varScale="1">
        <p:scale>
          <a:sx n="79" d="100"/>
          <a:sy n="79" d="100"/>
        </p:scale>
        <p:origin x="2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753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44259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112852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209591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216533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23596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262823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563531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425329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283429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928418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215900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352987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377269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862624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849989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584923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452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592228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117754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708792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925715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757908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505182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4218471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315227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3674017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2450123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34769307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259726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804835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238847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38878602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356774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145587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24311277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35924702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957366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52022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2652295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9100955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2741289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6579415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835484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52591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515508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2328377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37012229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34281726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9931124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856426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31576048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5957150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2332887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2615820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59885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9721399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4712856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796537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28958388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4134776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7698875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7831311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16819115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31675938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2639590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69</a:t>
            </a:fld>
            <a:endParaRPr lang="en-US"/>
          </a:p>
        </p:txBody>
      </p:sp>
    </p:spTree>
    <p:extLst>
      <p:ext uri="{BB962C8B-B14F-4D97-AF65-F5344CB8AC3E}">
        <p14:creationId xmlns:p14="http://schemas.microsoft.com/office/powerpoint/2010/main" val="143386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3079449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70</a:t>
            </a:fld>
            <a:endParaRPr lang="en-US"/>
          </a:p>
        </p:txBody>
      </p:sp>
    </p:spTree>
    <p:extLst>
      <p:ext uri="{BB962C8B-B14F-4D97-AF65-F5344CB8AC3E}">
        <p14:creationId xmlns:p14="http://schemas.microsoft.com/office/powerpoint/2010/main" val="34952250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71</a:t>
            </a:fld>
            <a:endParaRPr lang="en-US"/>
          </a:p>
        </p:txBody>
      </p:sp>
    </p:spTree>
    <p:extLst>
      <p:ext uri="{BB962C8B-B14F-4D97-AF65-F5344CB8AC3E}">
        <p14:creationId xmlns:p14="http://schemas.microsoft.com/office/powerpoint/2010/main" val="25775129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72</a:t>
            </a:fld>
            <a:endParaRPr lang="en-US"/>
          </a:p>
        </p:txBody>
      </p:sp>
    </p:spTree>
    <p:extLst>
      <p:ext uri="{BB962C8B-B14F-4D97-AF65-F5344CB8AC3E}">
        <p14:creationId xmlns:p14="http://schemas.microsoft.com/office/powerpoint/2010/main" val="22699623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73</a:t>
            </a:fld>
            <a:endParaRPr lang="en-US"/>
          </a:p>
        </p:txBody>
      </p:sp>
    </p:spTree>
    <p:extLst>
      <p:ext uri="{BB962C8B-B14F-4D97-AF65-F5344CB8AC3E}">
        <p14:creationId xmlns:p14="http://schemas.microsoft.com/office/powerpoint/2010/main" val="21832378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74</a:t>
            </a:fld>
            <a:endParaRPr lang="en-US"/>
          </a:p>
        </p:txBody>
      </p:sp>
    </p:spTree>
    <p:extLst>
      <p:ext uri="{BB962C8B-B14F-4D97-AF65-F5344CB8AC3E}">
        <p14:creationId xmlns:p14="http://schemas.microsoft.com/office/powerpoint/2010/main" val="37011737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75</a:t>
            </a:fld>
            <a:endParaRPr lang="en-US"/>
          </a:p>
        </p:txBody>
      </p:sp>
    </p:spTree>
    <p:extLst>
      <p:ext uri="{BB962C8B-B14F-4D97-AF65-F5344CB8AC3E}">
        <p14:creationId xmlns:p14="http://schemas.microsoft.com/office/powerpoint/2010/main" val="1391616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76</a:t>
            </a:fld>
            <a:endParaRPr lang="en-US"/>
          </a:p>
        </p:txBody>
      </p:sp>
    </p:spTree>
    <p:extLst>
      <p:ext uri="{BB962C8B-B14F-4D97-AF65-F5344CB8AC3E}">
        <p14:creationId xmlns:p14="http://schemas.microsoft.com/office/powerpoint/2010/main" val="1071740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77</a:t>
            </a:fld>
            <a:endParaRPr lang="en-US"/>
          </a:p>
        </p:txBody>
      </p:sp>
    </p:spTree>
    <p:extLst>
      <p:ext uri="{BB962C8B-B14F-4D97-AF65-F5344CB8AC3E}">
        <p14:creationId xmlns:p14="http://schemas.microsoft.com/office/powerpoint/2010/main" val="10238248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78</a:t>
            </a:fld>
            <a:endParaRPr lang="en-US"/>
          </a:p>
        </p:txBody>
      </p:sp>
    </p:spTree>
    <p:extLst>
      <p:ext uri="{BB962C8B-B14F-4D97-AF65-F5344CB8AC3E}">
        <p14:creationId xmlns:p14="http://schemas.microsoft.com/office/powerpoint/2010/main" val="11012545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79</a:t>
            </a:fld>
            <a:endParaRPr lang="en-US"/>
          </a:p>
        </p:txBody>
      </p:sp>
    </p:spTree>
    <p:extLst>
      <p:ext uri="{BB962C8B-B14F-4D97-AF65-F5344CB8AC3E}">
        <p14:creationId xmlns:p14="http://schemas.microsoft.com/office/powerpoint/2010/main" val="1736095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5201697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80</a:t>
            </a:fld>
            <a:endParaRPr lang="en-US"/>
          </a:p>
        </p:txBody>
      </p:sp>
    </p:spTree>
    <p:extLst>
      <p:ext uri="{BB962C8B-B14F-4D97-AF65-F5344CB8AC3E}">
        <p14:creationId xmlns:p14="http://schemas.microsoft.com/office/powerpoint/2010/main" val="3206023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98452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8376736" y="3065784"/>
            <a:ext cx="7477601" cy="1666399"/>
          </a:xfrm>
          <a:prstGeom prst="rect">
            <a:avLst/>
          </a:prstGeom>
          <a:noFill/>
          <a:ln/>
        </p:spPr>
        <p:txBody>
          <a:bodyPr wrap="square" rtlCol="0" anchor="t"/>
          <a:lstStyle/>
          <a:p>
            <a:pPr marL="0" indent="0">
              <a:buNone/>
            </a:pPr>
            <a:r>
              <a:rPr lang="en-US" sz="6600" b="1" dirty="0" smtClean="0">
                <a:solidFill>
                  <a:srgbClr val="FFFFFF"/>
                </a:solidFill>
                <a:latin typeface="Unbounded" pitchFamily="34" charset="0"/>
                <a:ea typeface="Unbounded" pitchFamily="34" charset="-122"/>
                <a:cs typeface="Unbounded" pitchFamily="34" charset="-120"/>
              </a:rPr>
              <a:t>Unit – II</a:t>
            </a:r>
            <a:endParaRPr lang="en-US" sz="11500" b="1" dirty="0"/>
          </a:p>
        </p:txBody>
      </p:sp>
    </p:spTree>
    <p:extLst>
      <p:ext uri="{BB962C8B-B14F-4D97-AF65-F5344CB8AC3E}">
        <p14:creationId xmlns:p14="http://schemas.microsoft.com/office/powerpoint/2010/main" val="599857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005837" y="-105104"/>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Two dimensional Arrays</a:t>
            </a:r>
            <a:endParaRPr lang="en-US" sz="5249" dirty="0"/>
          </a:p>
        </p:txBody>
      </p:sp>
      <p:sp>
        <p:nvSpPr>
          <p:cNvPr id="6" name="Text 2"/>
          <p:cNvSpPr/>
          <p:nvPr/>
        </p:nvSpPr>
        <p:spPr>
          <a:xfrm>
            <a:off x="595934" y="454826"/>
            <a:ext cx="13624563"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Example: //Demonstrate two dimensional array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public class </a:t>
            </a:r>
            <a:r>
              <a:rPr lang="en-US" sz="3200" dirty="0" err="1">
                <a:solidFill>
                  <a:srgbClr val="D0DBF0"/>
                </a:solidFill>
                <a:latin typeface="Candara" panose="020E0502030303020204" pitchFamily="34" charset="0"/>
              </a:rPr>
              <a:t>TwoDimensionalArrayExample</a:t>
            </a:r>
            <a:r>
              <a:rPr lang="en-US" sz="3200" dirty="0">
                <a:solidFill>
                  <a:srgbClr val="D0DBF0"/>
                </a:solidFill>
                <a:latin typeface="Candara" panose="020E0502030303020204" pitchFamily="34" charset="0"/>
              </a:rPr>
              <a:t> {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public </a:t>
            </a:r>
            <a:r>
              <a:rPr lang="en-US" sz="3200" dirty="0">
                <a:solidFill>
                  <a:srgbClr val="D0DBF0"/>
                </a:solidFill>
                <a:latin typeface="Candara" panose="020E0502030303020204" pitchFamily="34" charset="0"/>
              </a:rPr>
              <a:t>static void main(String[] </a:t>
            </a:r>
            <a:r>
              <a:rPr lang="en-US" sz="3200" dirty="0" err="1">
                <a:solidFill>
                  <a:srgbClr val="D0DBF0"/>
                </a:solidFill>
                <a:latin typeface="Candara" panose="020E0502030303020204" pitchFamily="34" charset="0"/>
              </a:rPr>
              <a:t>args</a:t>
            </a:r>
            <a:r>
              <a:rPr lang="en-US" sz="3200" dirty="0">
                <a:solidFill>
                  <a:srgbClr val="D0DBF0"/>
                </a:solidFill>
                <a:latin typeface="Candara" panose="020E0502030303020204" pitchFamily="34" charset="0"/>
              </a:rPr>
              <a:t>) {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 </a:t>
            </a:r>
            <a:r>
              <a:rPr lang="en-US" sz="3200" dirty="0" err="1">
                <a:solidFill>
                  <a:srgbClr val="D0DBF0"/>
                </a:solidFill>
                <a:latin typeface="Candara" panose="020E0502030303020204" pitchFamily="34" charset="0"/>
              </a:rPr>
              <a:t>twoDArray</a:t>
            </a:r>
            <a:r>
              <a:rPr lang="en-US" sz="3200" dirty="0">
                <a:solidFill>
                  <a:srgbClr val="D0DBF0"/>
                </a:solidFill>
                <a:latin typeface="Candara" panose="020E0502030303020204" pitchFamily="34" charset="0"/>
              </a:rPr>
              <a:t> = </a:t>
            </a:r>
            <a:r>
              <a:rPr lang="en-US" sz="3200" dirty="0" smtClean="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1, 2, 3, 4</a:t>
            </a:r>
            <a:r>
              <a:rPr lang="en-US" sz="3200" dirty="0" smtClean="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{5, 6, 7, 8</a:t>
            </a:r>
            <a:r>
              <a:rPr lang="en-US" sz="3200" dirty="0" smtClean="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9, 10, 11, 12}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System.out.println</a:t>
            </a:r>
            <a:r>
              <a:rPr lang="en-US" sz="3200" dirty="0">
                <a:solidFill>
                  <a:srgbClr val="D0DBF0"/>
                </a:solidFill>
                <a:latin typeface="Candara" panose="020E0502030303020204" pitchFamily="34" charset="0"/>
              </a:rPr>
              <a:t>("Elements of the 2D array:");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for </a:t>
            </a:r>
            <a:r>
              <a:rPr lang="en-US" sz="3200" dirty="0">
                <a:solidFill>
                  <a:srgbClr val="D0DBF0"/>
                </a:solidFill>
                <a:latin typeface="Candara" panose="020E0502030303020204" pitchFamily="34" charset="0"/>
              </a:rPr>
              <a:t>(</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 </a:t>
            </a:r>
            <a:r>
              <a:rPr lang="en-US" sz="3200" dirty="0" err="1">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 = 0; </a:t>
            </a:r>
            <a:r>
              <a:rPr lang="en-US" sz="3200" dirty="0" err="1">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 &lt; </a:t>
            </a:r>
            <a:r>
              <a:rPr lang="en-US" sz="3200" dirty="0" err="1">
                <a:solidFill>
                  <a:srgbClr val="D0DBF0"/>
                </a:solidFill>
                <a:latin typeface="Candara" panose="020E0502030303020204" pitchFamily="34" charset="0"/>
              </a:rPr>
              <a:t>twoDArray.length</a:t>
            </a:r>
            <a:r>
              <a:rPr lang="en-US" sz="3200" dirty="0">
                <a:solidFill>
                  <a:srgbClr val="D0DBF0"/>
                </a:solidFill>
                <a:latin typeface="Candara" panose="020E0502030303020204" pitchFamily="34" charset="0"/>
              </a:rPr>
              <a:t>; </a:t>
            </a:r>
            <a:r>
              <a:rPr lang="en-US" sz="3200" dirty="0" err="1">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            </a:t>
            </a: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for </a:t>
            </a:r>
            <a:r>
              <a:rPr lang="en-US" sz="3200" dirty="0">
                <a:solidFill>
                  <a:srgbClr val="D0DBF0"/>
                </a:solidFill>
                <a:latin typeface="Candara" panose="020E0502030303020204" pitchFamily="34" charset="0"/>
              </a:rPr>
              <a:t>(</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 j = 0; j &lt; </a:t>
            </a:r>
            <a:r>
              <a:rPr lang="en-US" sz="3200" dirty="0" err="1">
                <a:solidFill>
                  <a:srgbClr val="D0DBF0"/>
                </a:solidFill>
                <a:latin typeface="Candara" panose="020E0502030303020204" pitchFamily="34" charset="0"/>
              </a:rPr>
              <a:t>twoDArray</a:t>
            </a:r>
            <a:r>
              <a:rPr lang="en-US" sz="3200" dirty="0">
                <a:solidFill>
                  <a:srgbClr val="D0DBF0"/>
                </a:solidFill>
                <a:latin typeface="Candara" panose="020E0502030303020204" pitchFamily="34" charset="0"/>
              </a:rPr>
              <a:t>[</a:t>
            </a:r>
            <a:r>
              <a:rPr lang="en-US" sz="3200" dirty="0" err="1">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].length; </a:t>
            </a:r>
            <a:r>
              <a:rPr lang="en-US" sz="3200" dirty="0" err="1">
                <a:solidFill>
                  <a:srgbClr val="D0DBF0"/>
                </a:solidFill>
                <a:latin typeface="Candara" panose="020E0502030303020204" pitchFamily="34" charset="0"/>
              </a:rPr>
              <a:t>j++</a:t>
            </a: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                						</a:t>
            </a:r>
            <a:r>
              <a:rPr lang="en-US" sz="3200" dirty="0" err="1" smtClean="0">
                <a:solidFill>
                  <a:srgbClr val="D0DBF0"/>
                </a:solidFill>
                <a:latin typeface="Candara" panose="020E0502030303020204" pitchFamily="34" charset="0"/>
              </a:rPr>
              <a:t>System.out.print</a:t>
            </a:r>
            <a:r>
              <a:rPr lang="en-US" sz="3200" dirty="0" smtClean="0">
                <a:solidFill>
                  <a:srgbClr val="D0DBF0"/>
                </a:solidFill>
                <a:latin typeface="Candara" panose="020E0502030303020204" pitchFamily="34" charset="0"/>
              </a:rPr>
              <a:t>(</a:t>
            </a:r>
            <a:r>
              <a:rPr lang="en-US" sz="3200" dirty="0" err="1" smtClean="0">
                <a:solidFill>
                  <a:srgbClr val="D0DBF0"/>
                </a:solidFill>
                <a:latin typeface="Candara" panose="020E0502030303020204" pitchFamily="34" charset="0"/>
              </a:rPr>
              <a:t>twoDArray</a:t>
            </a:r>
            <a:r>
              <a:rPr lang="en-US" sz="3200" dirty="0" smtClean="0">
                <a:solidFill>
                  <a:srgbClr val="D0DBF0"/>
                </a:solidFill>
                <a:latin typeface="Candara" panose="020E0502030303020204" pitchFamily="34" charset="0"/>
              </a:rPr>
              <a:t>[</a:t>
            </a:r>
            <a:r>
              <a:rPr lang="en-US" sz="3200" dirty="0" err="1" smtClean="0">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][j] + " ");           </a:t>
            </a:r>
            <a:endParaRPr lang="en-US" sz="3200" dirty="0" smtClean="0">
              <a:solidFill>
                <a:srgbClr val="D0DBF0"/>
              </a:solidFill>
              <a:latin typeface="Candara" panose="020E0502030303020204" pitchFamily="34" charset="0"/>
            </a:endParaRPr>
          </a:p>
          <a:p>
            <a:r>
              <a:rPr lang="en-US" sz="3200" dirty="0" smtClean="0">
                <a:solidFill>
                  <a:srgbClr val="D0DBF0"/>
                </a:solidFill>
                <a:latin typeface="Candara" panose="020E0502030303020204" pitchFamily="34" charset="0"/>
              </a:rPr>
              <a:t> 				}            				</a:t>
            </a:r>
          </a:p>
          <a:p>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System.out.println</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 </a:t>
            </a: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twoDArray</a:t>
            </a:r>
            <a:r>
              <a:rPr lang="en-US" sz="3200" dirty="0" smtClean="0">
                <a:solidFill>
                  <a:srgbClr val="D0DBF0"/>
                </a:solidFill>
                <a:latin typeface="Candara" panose="020E0502030303020204" pitchFamily="34" charset="0"/>
              </a:rPr>
              <a:t>[1</a:t>
            </a:r>
            <a:r>
              <a:rPr lang="en-US" sz="3200" dirty="0">
                <a:solidFill>
                  <a:srgbClr val="D0DBF0"/>
                </a:solidFill>
                <a:latin typeface="Candara" panose="020E0502030303020204" pitchFamily="34" charset="0"/>
              </a:rPr>
              <a:t>][2] = 99;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System.out.println</a:t>
            </a:r>
            <a:r>
              <a:rPr lang="en-US" sz="3200" dirty="0">
                <a:solidFill>
                  <a:srgbClr val="D0DBF0"/>
                </a:solidFill>
                <a:latin typeface="Candara" panose="020E0502030303020204" pitchFamily="34" charset="0"/>
              </a:rPr>
              <a:t>("\</a:t>
            </a:r>
            <a:r>
              <a:rPr lang="en-US" sz="3200" dirty="0" err="1">
                <a:solidFill>
                  <a:srgbClr val="D0DBF0"/>
                </a:solidFill>
                <a:latin typeface="Candara" panose="020E0502030303020204" pitchFamily="34" charset="0"/>
              </a:rPr>
              <a:t>nModified</a:t>
            </a:r>
            <a:r>
              <a:rPr lang="en-US" sz="3200" dirty="0">
                <a:solidFill>
                  <a:srgbClr val="D0DBF0"/>
                </a:solidFill>
                <a:latin typeface="Candara" panose="020E0502030303020204" pitchFamily="34" charset="0"/>
              </a:rPr>
              <a:t> element:");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System.out.println</a:t>
            </a:r>
            <a:r>
              <a:rPr lang="en-US" sz="3200" dirty="0">
                <a:solidFill>
                  <a:srgbClr val="D0DBF0"/>
                </a:solidFill>
                <a:latin typeface="Candara" panose="020E0502030303020204" pitchFamily="34" charset="0"/>
              </a:rPr>
              <a:t>("</a:t>
            </a:r>
            <a:r>
              <a:rPr lang="en-US" sz="3200" dirty="0" err="1">
                <a:solidFill>
                  <a:srgbClr val="D0DBF0"/>
                </a:solidFill>
                <a:latin typeface="Candara" panose="020E0502030303020204" pitchFamily="34" charset="0"/>
              </a:rPr>
              <a:t>twoDArray</a:t>
            </a:r>
            <a:r>
              <a:rPr lang="en-US" sz="3200" dirty="0">
                <a:solidFill>
                  <a:srgbClr val="D0DBF0"/>
                </a:solidFill>
                <a:latin typeface="Candara" panose="020E0502030303020204" pitchFamily="34" charset="0"/>
              </a:rPr>
              <a:t>[1][2] = " + </a:t>
            </a:r>
            <a:r>
              <a:rPr lang="en-US" sz="3200" dirty="0" err="1">
                <a:solidFill>
                  <a:srgbClr val="D0DBF0"/>
                </a:solidFill>
                <a:latin typeface="Candara" panose="020E0502030303020204" pitchFamily="34" charset="0"/>
              </a:rPr>
              <a:t>twoDArray</a:t>
            </a:r>
            <a:r>
              <a:rPr lang="en-US" sz="3200" dirty="0">
                <a:solidFill>
                  <a:srgbClr val="D0DBF0"/>
                </a:solidFill>
                <a:latin typeface="Candara" panose="020E0502030303020204" pitchFamily="34" charset="0"/>
              </a:rPr>
              <a:t>[1][2]);    </a:t>
            </a:r>
            <a:r>
              <a:rPr lang="en-US" sz="3200" dirty="0" smtClean="0">
                <a:solidFill>
                  <a:srgbClr val="D0DBF0"/>
                </a:solidFill>
                <a:latin typeface="Candara" panose="020E0502030303020204" pitchFamily="34" charset="0"/>
              </a:rPr>
              <a:t>	}	}</a:t>
            </a: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105887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005837" y="342447"/>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Two dimensional Arrays</a:t>
            </a:r>
            <a:endParaRPr lang="en-US" sz="5249" dirty="0"/>
          </a:p>
        </p:txBody>
      </p:sp>
      <p:sp>
        <p:nvSpPr>
          <p:cNvPr id="6" name="Text 2"/>
          <p:cNvSpPr/>
          <p:nvPr/>
        </p:nvSpPr>
        <p:spPr>
          <a:xfrm>
            <a:off x="472989" y="2211697"/>
            <a:ext cx="13624563"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When allocating memory for a multidimensional array, only the memory for the leftmost dimension needs to be specified. The remaining dimensions can be allocated separately. We need not allocate the same number of elements for each index. The length of each array can be controlled by the programmer.</a:t>
            </a:r>
          </a:p>
        </p:txBody>
      </p:sp>
      <p:sp>
        <p:nvSpPr>
          <p:cNvPr id="7" name="Text 2"/>
          <p:cNvSpPr/>
          <p:nvPr/>
        </p:nvSpPr>
        <p:spPr>
          <a:xfrm>
            <a:off x="739413" y="1175647"/>
            <a:ext cx="13624563"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Irregular Arrays</a:t>
            </a:r>
            <a:endParaRPr lang="en-US" sz="360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1992801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11859"/>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Two dimensional Arrays</a:t>
            </a:r>
            <a:endParaRPr lang="en-US" sz="5249" dirty="0"/>
          </a:p>
        </p:txBody>
      </p:sp>
      <p:sp>
        <p:nvSpPr>
          <p:cNvPr id="6" name="Text 2"/>
          <p:cNvSpPr/>
          <p:nvPr/>
        </p:nvSpPr>
        <p:spPr>
          <a:xfrm>
            <a:off x="858693" y="1690116"/>
            <a:ext cx="13624563" cy="4807326"/>
          </a:xfrm>
          <a:prstGeom prst="rect">
            <a:avLst/>
          </a:prstGeom>
          <a:noFill/>
          <a:ln/>
        </p:spPr>
        <p:txBody>
          <a:bodyPr wrap="square" rtlCol="0" anchor="t"/>
          <a:lstStyle/>
          <a:p>
            <a:r>
              <a:rPr lang="en-US" sz="3200" dirty="0">
                <a:solidFill>
                  <a:srgbClr val="D0DBF0"/>
                </a:solidFill>
                <a:latin typeface="Candara" panose="020E0502030303020204" pitchFamily="34" charset="0"/>
              </a:rPr>
              <a:t>public class </a:t>
            </a:r>
            <a:r>
              <a:rPr lang="en-US" sz="3200" dirty="0" err="1">
                <a:solidFill>
                  <a:srgbClr val="D0DBF0"/>
                </a:solidFill>
                <a:latin typeface="Candara" panose="020E0502030303020204" pitchFamily="34" charset="0"/>
              </a:rPr>
              <a:t>IrregularArrayExample</a:t>
            </a:r>
            <a:r>
              <a:rPr lang="en-US" sz="3200" dirty="0">
                <a:solidFill>
                  <a:srgbClr val="D0DBF0"/>
                </a:solidFill>
                <a:latin typeface="Candara" panose="020E0502030303020204" pitchFamily="34" charset="0"/>
              </a:rPr>
              <a:t> {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public </a:t>
            </a:r>
            <a:r>
              <a:rPr lang="en-US" sz="3200" dirty="0">
                <a:solidFill>
                  <a:srgbClr val="D0DBF0"/>
                </a:solidFill>
                <a:latin typeface="Candara" panose="020E0502030303020204" pitchFamily="34" charset="0"/>
              </a:rPr>
              <a:t>static void main(String[] </a:t>
            </a:r>
            <a:r>
              <a:rPr lang="en-US" sz="3200" dirty="0" err="1">
                <a:solidFill>
                  <a:srgbClr val="D0DBF0"/>
                </a:solidFill>
                <a:latin typeface="Candara" panose="020E0502030303020204" pitchFamily="34" charset="0"/>
              </a:rPr>
              <a:t>args</a:t>
            </a:r>
            <a:r>
              <a:rPr lang="en-US" sz="3200" dirty="0">
                <a:solidFill>
                  <a:srgbClr val="D0DBF0"/>
                </a:solidFill>
                <a:latin typeface="Candara" panose="020E0502030303020204" pitchFamily="34" charset="0"/>
              </a:rPr>
              <a:t>) {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 </a:t>
            </a:r>
            <a:r>
              <a:rPr lang="en-US" sz="3200" dirty="0" err="1">
                <a:solidFill>
                  <a:srgbClr val="D0DBF0"/>
                </a:solidFill>
                <a:latin typeface="Candara" panose="020E0502030303020204" pitchFamily="34" charset="0"/>
              </a:rPr>
              <a:t>irregularArray</a:t>
            </a:r>
            <a:r>
              <a:rPr lang="en-US" sz="3200" dirty="0">
                <a:solidFill>
                  <a:srgbClr val="D0DBF0"/>
                </a:solidFill>
                <a:latin typeface="Candara" panose="020E0502030303020204" pitchFamily="34" charset="0"/>
              </a:rPr>
              <a:t> = new </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[3][];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irregularArray</a:t>
            </a:r>
            <a:r>
              <a:rPr lang="en-US" sz="3200" dirty="0" smtClean="0">
                <a:solidFill>
                  <a:srgbClr val="D0DBF0"/>
                </a:solidFill>
                <a:latin typeface="Candara" panose="020E0502030303020204" pitchFamily="34" charset="0"/>
              </a:rPr>
              <a:t>[0</a:t>
            </a:r>
            <a:r>
              <a:rPr lang="en-US" sz="3200" dirty="0">
                <a:solidFill>
                  <a:srgbClr val="D0DBF0"/>
                </a:solidFill>
                <a:latin typeface="Candara" panose="020E0502030303020204" pitchFamily="34" charset="0"/>
              </a:rPr>
              <a:t>] = new </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[]{1, 2, 3};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irregularArray</a:t>
            </a:r>
            <a:r>
              <a:rPr lang="en-US" sz="3200" dirty="0" smtClean="0">
                <a:solidFill>
                  <a:srgbClr val="D0DBF0"/>
                </a:solidFill>
                <a:latin typeface="Candara" panose="020E0502030303020204" pitchFamily="34" charset="0"/>
              </a:rPr>
              <a:t>[1</a:t>
            </a:r>
            <a:r>
              <a:rPr lang="en-US" sz="3200" dirty="0">
                <a:solidFill>
                  <a:srgbClr val="D0DBF0"/>
                </a:solidFill>
                <a:latin typeface="Candara" panose="020E0502030303020204" pitchFamily="34" charset="0"/>
              </a:rPr>
              <a:t>] = new </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[]{4, 5, 6, 7};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irregularArray</a:t>
            </a:r>
            <a:r>
              <a:rPr lang="en-US" sz="3200" dirty="0" smtClean="0">
                <a:solidFill>
                  <a:srgbClr val="D0DBF0"/>
                </a:solidFill>
                <a:latin typeface="Candara" panose="020E0502030303020204" pitchFamily="34" charset="0"/>
              </a:rPr>
              <a:t>[2</a:t>
            </a:r>
            <a:r>
              <a:rPr lang="en-US" sz="3200" dirty="0">
                <a:solidFill>
                  <a:srgbClr val="D0DBF0"/>
                </a:solidFill>
                <a:latin typeface="Candara" panose="020E0502030303020204" pitchFamily="34" charset="0"/>
              </a:rPr>
              <a:t>] = new </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[]{8, 9};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System.out.println</a:t>
            </a:r>
            <a:r>
              <a:rPr lang="en-US" sz="3200" dirty="0">
                <a:solidFill>
                  <a:srgbClr val="D0DBF0"/>
                </a:solidFill>
                <a:latin typeface="Candara" panose="020E0502030303020204" pitchFamily="34" charset="0"/>
              </a:rPr>
              <a:t>("Elements of the irregular array:");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for </a:t>
            </a:r>
            <a:r>
              <a:rPr lang="en-US" sz="3200" dirty="0">
                <a:solidFill>
                  <a:srgbClr val="D0DBF0"/>
                </a:solidFill>
                <a:latin typeface="Candara" panose="020E0502030303020204" pitchFamily="34" charset="0"/>
              </a:rPr>
              <a:t>(</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 </a:t>
            </a:r>
            <a:r>
              <a:rPr lang="en-US" sz="3200" dirty="0" err="1">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 = 0; </a:t>
            </a:r>
            <a:r>
              <a:rPr lang="en-US" sz="3200" dirty="0" err="1">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 &lt; </a:t>
            </a:r>
            <a:r>
              <a:rPr lang="en-US" sz="3200" dirty="0" err="1">
                <a:solidFill>
                  <a:srgbClr val="D0DBF0"/>
                </a:solidFill>
                <a:latin typeface="Candara" panose="020E0502030303020204" pitchFamily="34" charset="0"/>
              </a:rPr>
              <a:t>irregularArray.length</a:t>
            </a:r>
            <a:r>
              <a:rPr lang="en-US" sz="3200" dirty="0">
                <a:solidFill>
                  <a:srgbClr val="D0DBF0"/>
                </a:solidFill>
                <a:latin typeface="Candara" panose="020E0502030303020204" pitchFamily="34" charset="0"/>
              </a:rPr>
              <a:t>; </a:t>
            </a:r>
            <a:r>
              <a:rPr lang="en-US" sz="3200" dirty="0" err="1">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 {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for </a:t>
            </a:r>
            <a:r>
              <a:rPr lang="en-US" sz="3200" dirty="0">
                <a:solidFill>
                  <a:srgbClr val="D0DBF0"/>
                </a:solidFill>
                <a:latin typeface="Candara" panose="020E0502030303020204" pitchFamily="34" charset="0"/>
              </a:rPr>
              <a:t>(</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 j = 0; j &lt; </a:t>
            </a:r>
            <a:r>
              <a:rPr lang="en-US" sz="3200" dirty="0" err="1">
                <a:solidFill>
                  <a:srgbClr val="D0DBF0"/>
                </a:solidFill>
                <a:latin typeface="Candara" panose="020E0502030303020204" pitchFamily="34" charset="0"/>
              </a:rPr>
              <a:t>irregularArray</a:t>
            </a:r>
            <a:r>
              <a:rPr lang="en-US" sz="3200" dirty="0">
                <a:solidFill>
                  <a:srgbClr val="D0DBF0"/>
                </a:solidFill>
                <a:latin typeface="Candara" panose="020E0502030303020204" pitchFamily="34" charset="0"/>
              </a:rPr>
              <a:t>[</a:t>
            </a:r>
            <a:r>
              <a:rPr lang="en-US" sz="3200" dirty="0" err="1">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].length; </a:t>
            </a:r>
            <a:r>
              <a:rPr lang="en-US" sz="3200" dirty="0" err="1">
                <a:solidFill>
                  <a:srgbClr val="D0DBF0"/>
                </a:solidFill>
                <a:latin typeface="Candara" panose="020E0502030303020204" pitchFamily="34" charset="0"/>
              </a:rPr>
              <a:t>j++</a:t>
            </a:r>
            <a:r>
              <a:rPr lang="en-US" sz="3200" dirty="0">
                <a:solidFill>
                  <a:srgbClr val="D0DBF0"/>
                </a:solidFill>
                <a:latin typeface="Candara" panose="020E0502030303020204" pitchFamily="34" charset="0"/>
              </a:rPr>
              <a:t>) {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System.out.print</a:t>
            </a:r>
            <a:r>
              <a:rPr lang="en-US" sz="3200" dirty="0" smtClean="0">
                <a:solidFill>
                  <a:srgbClr val="D0DBF0"/>
                </a:solidFill>
                <a:latin typeface="Candara" panose="020E0502030303020204" pitchFamily="34" charset="0"/>
              </a:rPr>
              <a:t>(</a:t>
            </a:r>
            <a:r>
              <a:rPr lang="en-US" sz="3200" dirty="0" err="1" smtClean="0">
                <a:solidFill>
                  <a:srgbClr val="D0DBF0"/>
                </a:solidFill>
                <a:latin typeface="Candara" panose="020E0502030303020204" pitchFamily="34" charset="0"/>
              </a:rPr>
              <a:t>irregularArray</a:t>
            </a:r>
            <a:r>
              <a:rPr lang="en-US" sz="3200" dirty="0" smtClean="0">
                <a:solidFill>
                  <a:srgbClr val="D0DBF0"/>
                </a:solidFill>
                <a:latin typeface="Candara" panose="020E0502030303020204" pitchFamily="34" charset="0"/>
              </a:rPr>
              <a:t>[</a:t>
            </a:r>
            <a:r>
              <a:rPr lang="en-US" sz="3200" dirty="0" err="1" smtClean="0">
                <a:solidFill>
                  <a:srgbClr val="D0DBF0"/>
                </a:solidFill>
                <a:latin typeface="Candara" panose="020E0502030303020204" pitchFamily="34" charset="0"/>
              </a:rPr>
              <a:t>i</a:t>
            </a:r>
            <a:r>
              <a:rPr lang="en-US" sz="3200" dirty="0">
                <a:solidFill>
                  <a:srgbClr val="D0DBF0"/>
                </a:solidFill>
                <a:latin typeface="Candara" panose="020E0502030303020204" pitchFamily="34" charset="0"/>
              </a:rPr>
              <a:t>][j] + " ");            }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System.out.println</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    </a:t>
            </a: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endParaRPr lang="en-US" sz="3200" dirty="0">
              <a:solidFill>
                <a:srgbClr val="D0DBF0"/>
              </a:solidFill>
              <a:latin typeface="Candara" panose="020E0502030303020204" pitchFamily="34" charset="0"/>
            </a:endParaRPr>
          </a:p>
        </p:txBody>
      </p:sp>
      <p:sp>
        <p:nvSpPr>
          <p:cNvPr id="7" name="Text 2"/>
          <p:cNvSpPr/>
          <p:nvPr/>
        </p:nvSpPr>
        <p:spPr>
          <a:xfrm>
            <a:off x="858692" y="723702"/>
            <a:ext cx="13624563"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Irregular Arrays</a:t>
            </a:r>
            <a:endParaRPr lang="en-US" sz="360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3867697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558397"/>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Arrays of three more directions</a:t>
            </a:r>
            <a:endParaRPr lang="en-US" sz="5249" dirty="0"/>
          </a:p>
        </p:txBody>
      </p:sp>
      <p:sp>
        <p:nvSpPr>
          <p:cNvPr id="6" name="Text 2"/>
          <p:cNvSpPr/>
          <p:nvPr/>
        </p:nvSpPr>
        <p:spPr>
          <a:xfrm>
            <a:off x="858693" y="1690116"/>
            <a:ext cx="13624563"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Java allows arrays with three or more dimensions. The general format is: </a:t>
            </a:r>
            <a:endParaRPr lang="en-US" sz="3200" dirty="0" smtClean="0">
              <a:solidFill>
                <a:srgbClr val="BDCDE9"/>
              </a:solidFill>
              <a:latin typeface="Candara" panose="020E0502030303020204" pitchFamily="34" charset="0"/>
            </a:endParaRPr>
          </a:p>
          <a:p>
            <a:pPr>
              <a:lnSpc>
                <a:spcPct val="150000"/>
              </a:lnSpc>
            </a:pPr>
            <a:r>
              <a:rPr lang="en-US" sz="3200" b="1" dirty="0" smtClean="0">
                <a:solidFill>
                  <a:srgbClr val="BDCDE9"/>
                </a:solidFill>
                <a:latin typeface="Candara" panose="020E0502030303020204" pitchFamily="34" charset="0"/>
              </a:rPr>
              <a:t>type </a:t>
            </a:r>
            <a:r>
              <a:rPr lang="en-US" sz="3200" b="1" dirty="0">
                <a:solidFill>
                  <a:srgbClr val="BDCDE9"/>
                </a:solidFill>
                <a:latin typeface="Candara" panose="020E0502030303020204" pitchFamily="34" charset="0"/>
              </a:rPr>
              <a:t>name[][][] .....[]=new type[size1][size2].......[</a:t>
            </a:r>
            <a:r>
              <a:rPr lang="en-US" sz="3200" b="1" dirty="0" err="1">
                <a:solidFill>
                  <a:srgbClr val="BDCDE9"/>
                </a:solidFill>
                <a:latin typeface="Candara" panose="020E0502030303020204" pitchFamily="34" charset="0"/>
              </a:rPr>
              <a:t>sizeN</a:t>
            </a:r>
            <a:r>
              <a:rPr lang="en-US" sz="3200" b="1" dirty="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a:p>
            <a:pPr>
              <a:lnSpc>
                <a:spcPct val="150000"/>
              </a:lnSpc>
            </a:pPr>
            <a:endParaRPr lang="en-US" sz="3200" dirty="0">
              <a:solidFill>
                <a:srgbClr val="BDCDE9"/>
              </a:solidFill>
              <a:latin typeface="Candara" panose="020E0502030303020204" pitchFamily="34" charset="0"/>
            </a:endParaRPr>
          </a:p>
          <a:p>
            <a:pPr>
              <a:lnSpc>
                <a:spcPct val="150000"/>
              </a:lnSpc>
            </a:pPr>
            <a:r>
              <a:rPr lang="en-US" sz="3200" dirty="0" smtClean="0">
                <a:solidFill>
                  <a:srgbClr val="BDCDE9"/>
                </a:solidFill>
                <a:latin typeface="Candara" panose="020E0502030303020204" pitchFamily="34" charset="0"/>
              </a:rPr>
              <a:t>Example</a:t>
            </a:r>
            <a:r>
              <a:rPr lang="en-US" sz="3200" dirty="0">
                <a:solidFill>
                  <a:srgbClr val="BDCDE9"/>
                </a:solidFill>
                <a:latin typeface="Candara" panose="020E0502030303020204" pitchFamily="34" charset="0"/>
              </a:rPr>
              <a:t>: </a:t>
            </a:r>
            <a:r>
              <a:rPr lang="en-US" sz="3200" dirty="0" err="1">
                <a:solidFill>
                  <a:srgbClr val="BDCDE9"/>
                </a:solidFill>
                <a:latin typeface="Candara" panose="020E0502030303020204" pitchFamily="34" charset="0"/>
              </a:rPr>
              <a:t>int</a:t>
            </a:r>
            <a:r>
              <a:rPr lang="en-US" sz="3200" dirty="0">
                <a:solidFill>
                  <a:srgbClr val="BDCDE9"/>
                </a:solidFill>
                <a:latin typeface="Candara" panose="020E0502030303020204" pitchFamily="34" charset="0"/>
              </a:rPr>
              <a:t> </a:t>
            </a:r>
            <a:r>
              <a:rPr lang="en-US" sz="3200" dirty="0" err="1">
                <a:solidFill>
                  <a:srgbClr val="BDCDE9"/>
                </a:solidFill>
                <a:latin typeface="Candara" panose="020E0502030303020204" pitchFamily="34" charset="0"/>
              </a:rPr>
              <a:t>muldim</a:t>
            </a:r>
            <a:r>
              <a:rPr lang="en-US" sz="3200" dirty="0">
                <a:solidFill>
                  <a:srgbClr val="BDCDE9"/>
                </a:solidFill>
                <a:latin typeface="Candara" panose="020E0502030303020204" pitchFamily="34" charset="0"/>
              </a:rPr>
              <a:t>[][][]=new </a:t>
            </a:r>
            <a:r>
              <a:rPr lang="en-US" sz="3200" dirty="0" err="1">
                <a:solidFill>
                  <a:srgbClr val="BDCDE9"/>
                </a:solidFill>
                <a:latin typeface="Candara" panose="020E0502030303020204" pitchFamily="34" charset="0"/>
              </a:rPr>
              <a:t>int</a:t>
            </a:r>
            <a:r>
              <a:rPr lang="en-US" sz="3200" dirty="0">
                <a:solidFill>
                  <a:srgbClr val="BDCDE9"/>
                </a:solidFill>
                <a:latin typeface="Candara" panose="020E0502030303020204" pitchFamily="34" charset="0"/>
              </a:rPr>
              <a:t>[4][10][3];</a:t>
            </a:r>
          </a:p>
        </p:txBody>
      </p:sp>
    </p:spTree>
    <p:extLst>
      <p:ext uri="{BB962C8B-B14F-4D97-AF65-F5344CB8AC3E}">
        <p14:creationId xmlns:p14="http://schemas.microsoft.com/office/powerpoint/2010/main" val="3279374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558397"/>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Assigning Array references</a:t>
            </a:r>
            <a:endParaRPr lang="en-US" sz="5249" dirty="0"/>
          </a:p>
        </p:txBody>
      </p:sp>
      <p:sp>
        <p:nvSpPr>
          <p:cNvPr id="6" name="Text 2"/>
          <p:cNvSpPr/>
          <p:nvPr/>
        </p:nvSpPr>
        <p:spPr>
          <a:xfrm>
            <a:off x="858694" y="1690116"/>
            <a:ext cx="12268728"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When one array reference variable is assigned to other, we are changing what object that variable refers to. </a:t>
            </a:r>
          </a:p>
        </p:txBody>
      </p:sp>
    </p:spTree>
    <p:extLst>
      <p:ext uri="{BB962C8B-B14F-4D97-AF65-F5344CB8AC3E}">
        <p14:creationId xmlns:p14="http://schemas.microsoft.com/office/powerpoint/2010/main" val="678561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180024"/>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Assigning Array references</a:t>
            </a:r>
            <a:endParaRPr lang="en-US" sz="5249" dirty="0"/>
          </a:p>
        </p:txBody>
      </p:sp>
      <p:sp>
        <p:nvSpPr>
          <p:cNvPr id="6" name="Text 2"/>
          <p:cNvSpPr/>
          <p:nvPr/>
        </p:nvSpPr>
        <p:spPr>
          <a:xfrm>
            <a:off x="14709" y="1013223"/>
            <a:ext cx="12268728" cy="4807326"/>
          </a:xfrm>
          <a:prstGeom prst="rect">
            <a:avLst/>
          </a:prstGeom>
          <a:noFill/>
          <a:ln/>
        </p:spPr>
        <p:txBody>
          <a:bodyPr wrap="square" rtlCol="0" anchor="t"/>
          <a:lstStyle/>
          <a:p>
            <a:r>
              <a:rPr lang="en-US" sz="2800" dirty="0" err="1" smtClean="0">
                <a:solidFill>
                  <a:srgbClr val="BDCDE9"/>
                </a:solidFill>
                <a:latin typeface="Candara" panose="020E0502030303020204" pitchFamily="34" charset="0"/>
              </a:rPr>
              <a:t>classArrRef</a:t>
            </a:r>
            <a:r>
              <a:rPr lang="en-US" sz="2800" dirty="0" smtClean="0">
                <a:solidFill>
                  <a:srgbClr val="BDCDE9"/>
                </a:solidFill>
                <a:latin typeface="Candara" panose="020E0502030303020204" pitchFamily="34" charset="0"/>
              </a:rPr>
              <a:t> { </a:t>
            </a:r>
          </a:p>
          <a:p>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public </a:t>
            </a:r>
            <a:r>
              <a:rPr lang="en-US" sz="2800" dirty="0">
                <a:solidFill>
                  <a:srgbClr val="BDCDE9"/>
                </a:solidFill>
                <a:latin typeface="Candara" panose="020E0502030303020204" pitchFamily="34" charset="0"/>
              </a:rPr>
              <a:t>static void main(String </a:t>
            </a:r>
            <a:r>
              <a:rPr lang="en-US" sz="2800" dirty="0" err="1">
                <a:solidFill>
                  <a:srgbClr val="BDCDE9"/>
                </a:solidFill>
                <a:latin typeface="Candara" panose="020E0502030303020204" pitchFamily="34" charset="0"/>
              </a:rPr>
              <a:t>args</a:t>
            </a:r>
            <a:r>
              <a:rPr lang="en-US" sz="2800" dirty="0">
                <a:solidFill>
                  <a:srgbClr val="BDCDE9"/>
                </a:solidFill>
                <a:latin typeface="Candara" panose="020E0502030303020204" pitchFamily="34" charset="0"/>
              </a:rPr>
              <a:t>[]) { </a:t>
            </a:r>
            <a:endParaRPr lang="en-US" sz="2800" dirty="0" smtClean="0">
              <a:solidFill>
                <a:srgbClr val="BDCDE9"/>
              </a:solidFill>
              <a:latin typeface="Candara" panose="020E0502030303020204" pitchFamily="34" charset="0"/>
            </a:endParaRPr>
          </a:p>
          <a:p>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a:t>
            </a:r>
            <a:r>
              <a:rPr lang="en-US" sz="2800" dirty="0" err="1" smtClean="0">
                <a:solidFill>
                  <a:srgbClr val="BDCDE9"/>
                </a:solidFill>
                <a:latin typeface="Candara" panose="020E0502030303020204" pitchFamily="34" charset="0"/>
              </a:rPr>
              <a:t>int</a:t>
            </a:r>
            <a:r>
              <a:rPr lang="en-US" sz="2800" dirty="0" smtClean="0">
                <a:solidFill>
                  <a:srgbClr val="BDCDE9"/>
                </a:solidFill>
                <a:latin typeface="Candara" panose="020E0502030303020204" pitchFamily="34" charset="0"/>
              </a:rPr>
              <a:t> </a:t>
            </a:r>
            <a:r>
              <a:rPr lang="en-US" sz="2800" dirty="0" err="1">
                <a:solidFill>
                  <a:srgbClr val="BDCDE9"/>
                </a:solidFill>
                <a:latin typeface="Candara" panose="020E0502030303020204" pitchFamily="34" charset="0"/>
              </a:rPr>
              <a:t>i</a:t>
            </a:r>
            <a:r>
              <a:rPr lang="en-US" sz="2800" dirty="0">
                <a:solidFill>
                  <a:srgbClr val="BDCDE9"/>
                </a:solidFill>
                <a:latin typeface="Candara" panose="020E0502030303020204" pitchFamily="34" charset="0"/>
              </a:rPr>
              <a:t>; </a:t>
            </a:r>
            <a:endParaRPr lang="en-US" sz="2800" dirty="0" smtClean="0">
              <a:solidFill>
                <a:srgbClr val="BDCDE9"/>
              </a:solidFill>
              <a:latin typeface="Candara" panose="020E0502030303020204" pitchFamily="34" charset="0"/>
            </a:endParaRPr>
          </a:p>
          <a:p>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a:t>
            </a:r>
            <a:r>
              <a:rPr lang="en-US" sz="2800" dirty="0" err="1" smtClean="0">
                <a:solidFill>
                  <a:srgbClr val="BDCDE9"/>
                </a:solidFill>
                <a:latin typeface="Candara" panose="020E0502030303020204" pitchFamily="34" charset="0"/>
              </a:rPr>
              <a:t>int</a:t>
            </a:r>
            <a:r>
              <a:rPr lang="en-US" sz="2800" dirty="0" smtClean="0">
                <a:solidFill>
                  <a:srgbClr val="BDCDE9"/>
                </a:solidFill>
                <a:latin typeface="Candara" panose="020E0502030303020204" pitchFamily="34" charset="0"/>
              </a:rPr>
              <a:t> </a:t>
            </a:r>
            <a:r>
              <a:rPr lang="en-US" sz="2800" dirty="0">
                <a:solidFill>
                  <a:srgbClr val="BDCDE9"/>
                </a:solidFill>
                <a:latin typeface="Candara" panose="020E0502030303020204" pitchFamily="34" charset="0"/>
              </a:rPr>
              <a:t>num1[]=new </a:t>
            </a:r>
            <a:r>
              <a:rPr lang="en-US" sz="2800" dirty="0" err="1">
                <a:solidFill>
                  <a:srgbClr val="BDCDE9"/>
                </a:solidFill>
                <a:latin typeface="Candara" panose="020E0502030303020204" pitchFamily="34" charset="0"/>
              </a:rPr>
              <a:t>int</a:t>
            </a:r>
            <a:r>
              <a:rPr lang="en-US" sz="2800" dirty="0">
                <a:solidFill>
                  <a:srgbClr val="BDCDE9"/>
                </a:solidFill>
                <a:latin typeface="Candara" panose="020E0502030303020204" pitchFamily="34" charset="0"/>
              </a:rPr>
              <a:t>[10]; </a:t>
            </a:r>
            <a:endParaRPr lang="en-US" sz="2800" dirty="0" smtClean="0">
              <a:solidFill>
                <a:srgbClr val="BDCDE9"/>
              </a:solidFill>
              <a:latin typeface="Candara" panose="020E0502030303020204" pitchFamily="34" charset="0"/>
            </a:endParaRPr>
          </a:p>
          <a:p>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a:t>
            </a:r>
            <a:r>
              <a:rPr lang="en-US" sz="2800" dirty="0" err="1" smtClean="0">
                <a:solidFill>
                  <a:srgbClr val="BDCDE9"/>
                </a:solidFill>
                <a:latin typeface="Candara" panose="020E0502030303020204" pitchFamily="34" charset="0"/>
              </a:rPr>
              <a:t>int</a:t>
            </a:r>
            <a:r>
              <a:rPr lang="en-US" sz="2800" dirty="0" smtClean="0">
                <a:solidFill>
                  <a:srgbClr val="BDCDE9"/>
                </a:solidFill>
                <a:latin typeface="Candara" panose="020E0502030303020204" pitchFamily="34" charset="0"/>
              </a:rPr>
              <a:t> </a:t>
            </a:r>
            <a:r>
              <a:rPr lang="en-US" sz="2800" dirty="0">
                <a:solidFill>
                  <a:srgbClr val="BDCDE9"/>
                </a:solidFill>
                <a:latin typeface="Candara" panose="020E0502030303020204" pitchFamily="34" charset="0"/>
              </a:rPr>
              <a:t>num2[]=new </a:t>
            </a:r>
            <a:r>
              <a:rPr lang="en-US" sz="2800" dirty="0" err="1">
                <a:solidFill>
                  <a:srgbClr val="BDCDE9"/>
                </a:solidFill>
                <a:latin typeface="Candara" panose="020E0502030303020204" pitchFamily="34" charset="0"/>
              </a:rPr>
              <a:t>int</a:t>
            </a:r>
            <a:r>
              <a:rPr lang="en-US" sz="2800" dirty="0">
                <a:solidFill>
                  <a:srgbClr val="BDCDE9"/>
                </a:solidFill>
                <a:latin typeface="Candara" panose="020E0502030303020204" pitchFamily="34" charset="0"/>
              </a:rPr>
              <a:t>[10]; </a:t>
            </a:r>
            <a:endParaRPr lang="en-US" sz="2800" dirty="0" smtClean="0">
              <a:solidFill>
                <a:srgbClr val="BDCDE9"/>
              </a:solidFill>
              <a:latin typeface="Candara" panose="020E0502030303020204" pitchFamily="34" charset="0"/>
            </a:endParaRPr>
          </a:p>
          <a:p>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for </a:t>
            </a:r>
            <a:r>
              <a:rPr lang="en-US" sz="2800" dirty="0">
                <a:solidFill>
                  <a:srgbClr val="BDCDE9"/>
                </a:solidFill>
                <a:latin typeface="Candara" panose="020E0502030303020204" pitchFamily="34" charset="0"/>
              </a:rPr>
              <a:t>(</a:t>
            </a:r>
            <a:r>
              <a:rPr lang="en-US" sz="2800" dirty="0" err="1" smtClean="0">
                <a:solidFill>
                  <a:srgbClr val="BDCDE9"/>
                </a:solidFill>
                <a:latin typeface="Candara" panose="020E0502030303020204" pitchFamily="34" charset="0"/>
              </a:rPr>
              <a:t>i</a:t>
            </a:r>
            <a:r>
              <a:rPr lang="en-US" sz="2800" dirty="0" smtClean="0">
                <a:solidFill>
                  <a:srgbClr val="BDCDE9"/>
                </a:solidFill>
                <a:latin typeface="Candara" panose="020E0502030303020204" pitchFamily="34" charset="0"/>
              </a:rPr>
              <a:t>=0;i&lt;10</a:t>
            </a:r>
            <a:r>
              <a:rPr lang="nn-NO" sz="2800" dirty="0">
                <a:solidFill>
                  <a:srgbClr val="BDCDE9"/>
                </a:solidFill>
                <a:latin typeface="Candara" panose="020E0502030303020204" pitchFamily="34" charset="0"/>
              </a:rPr>
              <a:t>;i++) </a:t>
            </a:r>
            <a:endParaRPr lang="nn-NO" sz="2800" dirty="0" smtClean="0">
              <a:solidFill>
                <a:srgbClr val="BDCDE9"/>
              </a:solidFill>
              <a:latin typeface="Candara" panose="020E0502030303020204" pitchFamily="34" charset="0"/>
            </a:endParaRPr>
          </a:p>
          <a:p>
            <a:r>
              <a:rPr lang="nn-NO" sz="2800" dirty="0">
                <a:solidFill>
                  <a:srgbClr val="BDCDE9"/>
                </a:solidFill>
                <a:latin typeface="Candara" panose="020E0502030303020204" pitchFamily="34" charset="0"/>
              </a:rPr>
              <a:t>	</a:t>
            </a:r>
            <a:r>
              <a:rPr lang="nn-NO" sz="2800" dirty="0" smtClean="0">
                <a:solidFill>
                  <a:srgbClr val="BDCDE9"/>
                </a:solidFill>
                <a:latin typeface="Candara" panose="020E0502030303020204" pitchFamily="34" charset="0"/>
              </a:rPr>
              <a:t>		num1[i</a:t>
            </a:r>
            <a:r>
              <a:rPr lang="nn-NO" sz="2800" dirty="0">
                <a:solidFill>
                  <a:srgbClr val="BDCDE9"/>
                </a:solidFill>
                <a:latin typeface="Candara" panose="020E0502030303020204" pitchFamily="34" charset="0"/>
              </a:rPr>
              <a:t>]=i; </a:t>
            </a:r>
            <a:endParaRPr lang="nn-NO" sz="2800" dirty="0" smtClean="0">
              <a:solidFill>
                <a:srgbClr val="BDCDE9"/>
              </a:solidFill>
              <a:latin typeface="Candara" panose="020E0502030303020204" pitchFamily="34" charset="0"/>
            </a:endParaRPr>
          </a:p>
          <a:p>
            <a:r>
              <a:rPr lang="nn-NO" sz="2800" dirty="0">
                <a:solidFill>
                  <a:srgbClr val="BDCDE9"/>
                </a:solidFill>
                <a:latin typeface="Candara" panose="020E0502030303020204" pitchFamily="34" charset="0"/>
              </a:rPr>
              <a:t>	</a:t>
            </a:r>
            <a:r>
              <a:rPr lang="nn-NO" sz="2800" dirty="0" smtClean="0">
                <a:solidFill>
                  <a:srgbClr val="BDCDE9"/>
                </a:solidFill>
                <a:latin typeface="Candara" panose="020E0502030303020204" pitchFamily="34" charset="0"/>
              </a:rPr>
              <a:t>	for </a:t>
            </a:r>
            <a:r>
              <a:rPr lang="nn-NO" sz="2800" dirty="0">
                <a:solidFill>
                  <a:srgbClr val="BDCDE9"/>
                </a:solidFill>
                <a:latin typeface="Candara" panose="020E0502030303020204" pitchFamily="34" charset="0"/>
              </a:rPr>
              <a:t>(</a:t>
            </a:r>
            <a:r>
              <a:rPr lang="nn-NO" sz="2800" dirty="0" smtClean="0">
                <a:solidFill>
                  <a:srgbClr val="BDCDE9"/>
                </a:solidFill>
                <a:latin typeface="Candara" panose="020E0502030303020204" pitchFamily="34" charset="0"/>
              </a:rPr>
              <a:t>i=0;i&lt;</a:t>
            </a:r>
            <a:r>
              <a:rPr lang="en-IN" sz="2800" dirty="0">
                <a:solidFill>
                  <a:srgbClr val="BDCDE9"/>
                </a:solidFill>
                <a:latin typeface="Candara" panose="020E0502030303020204" pitchFamily="34" charset="0"/>
              </a:rPr>
              <a:t>10;i++)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num2[</a:t>
            </a:r>
            <a:r>
              <a:rPr lang="en-IN" sz="2800" dirty="0" err="1" smtClean="0">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 -</a:t>
            </a:r>
            <a:r>
              <a:rPr lang="en-IN" sz="2800" dirty="0" err="1">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a:t>
            </a:r>
            <a:r>
              <a:rPr lang="en-IN" sz="2800" dirty="0">
                <a:solidFill>
                  <a:srgbClr val="BDCDE9"/>
                </a:solidFill>
                <a:latin typeface="Candara" panose="020E0502030303020204" pitchFamily="34" charset="0"/>
              </a:rPr>
              <a:t>(“Here is num1 :”);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for </a:t>
            </a:r>
            <a:r>
              <a:rPr lang="en-IN" sz="2800" dirty="0">
                <a:solidFill>
                  <a:srgbClr val="BDCDE9"/>
                </a:solidFill>
                <a:latin typeface="Candara" panose="020E0502030303020204" pitchFamily="34" charset="0"/>
              </a:rPr>
              <a:t>(</a:t>
            </a:r>
            <a:r>
              <a:rPr lang="en-IN" sz="2800" dirty="0" err="1">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=0;i&lt;10;i++)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a:t>
            </a:r>
            <a:r>
              <a:rPr lang="en-IN" sz="2800" dirty="0" smtClean="0">
                <a:solidFill>
                  <a:srgbClr val="BDCDE9"/>
                </a:solidFill>
                <a:latin typeface="Candara" panose="020E0502030303020204" pitchFamily="34" charset="0"/>
              </a:rPr>
              <a:t> </a:t>
            </a:r>
            <a:r>
              <a:rPr lang="en-IN" sz="2800" dirty="0">
                <a:solidFill>
                  <a:srgbClr val="BDCDE9"/>
                </a:solidFill>
                <a:latin typeface="Candara" panose="020E0502030303020204" pitchFamily="34" charset="0"/>
              </a:rPr>
              <a:t>(num1[</a:t>
            </a:r>
            <a:r>
              <a:rPr lang="en-IN" sz="2800" dirty="0" err="1">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 + “ </a:t>
            </a:r>
            <a:r>
              <a:rPr lang="en-IN" sz="2800" dirty="0" smtClean="0">
                <a:solidFill>
                  <a:srgbClr val="BDCDE9"/>
                </a:solidFill>
                <a:latin typeface="Candara" panose="020E0502030303020204" pitchFamily="34" charset="0"/>
              </a:rPr>
              <a:t>”); </a:t>
            </a: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System.out.println</a:t>
            </a:r>
            <a:r>
              <a:rPr lang="en-IN" sz="2800" dirty="0">
                <a:solidFill>
                  <a:srgbClr val="BDCDE9"/>
                </a:solidFill>
                <a:latin typeface="Candara" panose="020E0502030303020204" pitchFamily="34" charset="0"/>
              </a:rPr>
              <a:t>(); </a:t>
            </a:r>
            <a:endParaRPr lang="en-US" sz="2800" dirty="0">
              <a:solidFill>
                <a:srgbClr val="BDCDE9"/>
              </a:solidFill>
              <a:latin typeface="Candara" panose="020E0502030303020204" pitchFamily="34" charset="0"/>
            </a:endParaRPr>
          </a:p>
        </p:txBody>
      </p:sp>
      <p:sp>
        <p:nvSpPr>
          <p:cNvPr id="8" name="Text 2"/>
          <p:cNvSpPr/>
          <p:nvPr/>
        </p:nvSpPr>
        <p:spPr>
          <a:xfrm>
            <a:off x="6357794" y="1124039"/>
            <a:ext cx="12268728" cy="4807326"/>
          </a:xfrm>
          <a:prstGeom prst="rect">
            <a:avLst/>
          </a:prstGeom>
          <a:noFill/>
          <a:ln/>
        </p:spPr>
        <p:txBody>
          <a:bodyPr wrap="square" rtlCol="0" anchor="t"/>
          <a:lstStyle/>
          <a:p>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a:t>
            </a:r>
            <a:r>
              <a:rPr lang="en-IN" sz="2800" dirty="0">
                <a:solidFill>
                  <a:srgbClr val="BDCDE9"/>
                </a:solidFill>
                <a:latin typeface="Candara" panose="020E0502030303020204" pitchFamily="34" charset="0"/>
              </a:rPr>
              <a:t>(“Here is num2: ”);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for </a:t>
            </a:r>
            <a:r>
              <a:rPr lang="en-IN" sz="2800" dirty="0">
                <a:solidFill>
                  <a:srgbClr val="BDCDE9"/>
                </a:solidFill>
                <a:latin typeface="Candara" panose="020E0502030303020204" pitchFamily="34" charset="0"/>
              </a:rPr>
              <a:t>(</a:t>
            </a:r>
            <a:r>
              <a:rPr lang="en-IN" sz="2800" dirty="0" err="1">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=0;i&lt;10;i++) </a:t>
            </a:r>
            <a:r>
              <a:rPr lang="en-IN" sz="2800" dirty="0" smtClean="0">
                <a:solidFill>
                  <a:srgbClr val="BDCDE9"/>
                </a:solidFill>
                <a:latin typeface="Candara" panose="020E0502030303020204" pitchFamily="34" charset="0"/>
              </a:rPr>
              <a:t>	</a:t>
            </a: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a:t>
            </a:r>
            <a:r>
              <a:rPr lang="en-IN" sz="2800" dirty="0" smtClean="0">
                <a:solidFill>
                  <a:srgbClr val="BDCDE9"/>
                </a:solidFill>
                <a:latin typeface="Candara" panose="020E0502030303020204" pitchFamily="34" charset="0"/>
              </a:rPr>
              <a:t> </a:t>
            </a:r>
            <a:r>
              <a:rPr lang="en-IN" sz="2800" dirty="0">
                <a:solidFill>
                  <a:srgbClr val="BDCDE9"/>
                </a:solidFill>
                <a:latin typeface="Candara" panose="020E0502030303020204" pitchFamily="34" charset="0"/>
              </a:rPr>
              <a:t>(num2[</a:t>
            </a:r>
            <a:r>
              <a:rPr lang="en-IN" sz="2800" dirty="0" err="1">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 + “ ”);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System.out.println</a:t>
            </a:r>
            <a:r>
              <a:rPr lang="en-IN" sz="2800" dirty="0">
                <a:solidFill>
                  <a:srgbClr val="BDCDE9"/>
                </a:solidFill>
                <a:latin typeface="Candara" panose="020E0502030303020204" pitchFamily="34" charset="0"/>
              </a:rPr>
              <a:t>();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num2=num1</a:t>
            </a:r>
            <a:r>
              <a:rPr lang="en-IN" sz="2800" dirty="0">
                <a:solidFill>
                  <a:srgbClr val="BDCDE9"/>
                </a:solidFill>
                <a:latin typeface="Candara" panose="020E0502030303020204" pitchFamily="34" charset="0"/>
              </a:rPr>
              <a:t>;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System.out.println</a:t>
            </a:r>
            <a:r>
              <a:rPr lang="en-IN" sz="2800" dirty="0" smtClean="0">
                <a:solidFill>
                  <a:srgbClr val="BDCDE9"/>
                </a:solidFill>
                <a:latin typeface="Candara" panose="020E0502030303020204" pitchFamily="34" charset="0"/>
              </a:rPr>
              <a:t>(“num2 </a:t>
            </a:r>
            <a:r>
              <a:rPr lang="en-IN" sz="2800" dirty="0">
                <a:solidFill>
                  <a:srgbClr val="BDCDE9"/>
                </a:solidFill>
                <a:latin typeface="Candara" panose="020E0502030303020204" pitchFamily="34" charset="0"/>
              </a:rPr>
              <a:t>after change”);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for </a:t>
            </a:r>
            <a:r>
              <a:rPr lang="en-IN" sz="2800" dirty="0">
                <a:solidFill>
                  <a:srgbClr val="BDCDE9"/>
                </a:solidFill>
                <a:latin typeface="Candara" panose="020E0502030303020204" pitchFamily="34" charset="0"/>
              </a:rPr>
              <a:t>(</a:t>
            </a:r>
            <a:r>
              <a:rPr lang="en-IN" sz="2800" dirty="0" err="1">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=0;i&lt;10;i++)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a:t>
            </a:r>
            <a:r>
              <a:rPr lang="en-IN" sz="2800" dirty="0" smtClean="0">
                <a:solidFill>
                  <a:srgbClr val="BDCDE9"/>
                </a:solidFill>
                <a:latin typeface="Candara" panose="020E0502030303020204" pitchFamily="34" charset="0"/>
              </a:rPr>
              <a:t> </a:t>
            </a:r>
            <a:r>
              <a:rPr lang="en-IN" sz="2800" dirty="0">
                <a:solidFill>
                  <a:srgbClr val="BDCDE9"/>
                </a:solidFill>
                <a:latin typeface="Candara" panose="020E0502030303020204" pitchFamily="34" charset="0"/>
              </a:rPr>
              <a:t>(num2[</a:t>
            </a:r>
            <a:r>
              <a:rPr lang="en-IN" sz="2800" dirty="0" err="1">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 + “ ”);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System.out.println</a:t>
            </a:r>
            <a:r>
              <a:rPr lang="en-IN" sz="2800" dirty="0">
                <a:solidFill>
                  <a:srgbClr val="BDCDE9"/>
                </a:solidFill>
                <a:latin typeface="Candara" panose="020E0502030303020204" pitchFamily="34" charset="0"/>
              </a:rPr>
              <a:t>();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num2[3</a:t>
            </a:r>
            <a:r>
              <a:rPr lang="en-IN" sz="2800" dirty="0">
                <a:solidFill>
                  <a:srgbClr val="BDCDE9"/>
                </a:solidFill>
                <a:latin typeface="Candara" panose="020E0502030303020204" pitchFamily="34" charset="0"/>
              </a:rPr>
              <a:t>]=-99;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System.out.println</a:t>
            </a:r>
            <a:r>
              <a:rPr lang="en-IN" sz="2800" dirty="0" smtClean="0">
                <a:solidFill>
                  <a:srgbClr val="BDCDE9"/>
                </a:solidFill>
                <a:latin typeface="Candara" panose="020E0502030303020204" pitchFamily="34" charset="0"/>
              </a:rPr>
              <a:t>(“num2 </a:t>
            </a:r>
            <a:r>
              <a:rPr lang="en-IN" sz="2800" dirty="0">
                <a:solidFill>
                  <a:srgbClr val="BDCDE9"/>
                </a:solidFill>
                <a:latin typeface="Candara" panose="020E0502030303020204" pitchFamily="34" charset="0"/>
              </a:rPr>
              <a:t>after change”);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for </a:t>
            </a:r>
            <a:r>
              <a:rPr lang="en-IN" sz="2800" dirty="0">
                <a:solidFill>
                  <a:srgbClr val="BDCDE9"/>
                </a:solidFill>
                <a:latin typeface="Candara" panose="020E0502030303020204" pitchFamily="34" charset="0"/>
              </a:rPr>
              <a:t>(</a:t>
            </a:r>
            <a:r>
              <a:rPr lang="en-IN" sz="2800" dirty="0" err="1">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=0;i&lt;10;i++) </a:t>
            </a:r>
            <a:endParaRPr lang="en-IN" sz="2800" dirty="0" smtClean="0">
              <a:solidFill>
                <a:srgbClr val="BDCDE9"/>
              </a:solidFill>
              <a:latin typeface="Candara" panose="020E0502030303020204" pitchFamily="34" charset="0"/>
            </a:endParaRPr>
          </a:p>
          <a:p>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		</a:t>
            </a:r>
            <a:r>
              <a:rPr lang="en-IN" sz="2800" dirty="0" err="1" smtClean="0">
                <a:solidFill>
                  <a:srgbClr val="BDCDE9"/>
                </a:solidFill>
                <a:latin typeface="Candara" panose="020E0502030303020204" pitchFamily="34" charset="0"/>
              </a:rPr>
              <a:t>System.out.print</a:t>
            </a:r>
            <a:r>
              <a:rPr lang="en-IN" sz="2800" dirty="0" smtClean="0">
                <a:solidFill>
                  <a:srgbClr val="BDCDE9"/>
                </a:solidFill>
                <a:latin typeface="Candara" panose="020E0502030303020204" pitchFamily="34" charset="0"/>
              </a:rPr>
              <a:t> </a:t>
            </a:r>
            <a:r>
              <a:rPr lang="en-IN" sz="2800" dirty="0">
                <a:solidFill>
                  <a:srgbClr val="BDCDE9"/>
                </a:solidFill>
                <a:latin typeface="Candara" panose="020E0502030303020204" pitchFamily="34" charset="0"/>
              </a:rPr>
              <a:t>(num2[</a:t>
            </a:r>
            <a:r>
              <a:rPr lang="en-IN" sz="2800" dirty="0" err="1">
                <a:solidFill>
                  <a:srgbClr val="BDCDE9"/>
                </a:solidFill>
                <a:latin typeface="Candara" panose="020E0502030303020204" pitchFamily="34" charset="0"/>
              </a:rPr>
              <a:t>i</a:t>
            </a:r>
            <a:r>
              <a:rPr lang="en-IN" sz="2800" dirty="0">
                <a:solidFill>
                  <a:srgbClr val="BDCDE9"/>
                </a:solidFill>
                <a:latin typeface="Candara" panose="020E0502030303020204" pitchFamily="34" charset="0"/>
              </a:rPr>
              <a:t>] + “ ” ); </a:t>
            </a:r>
            <a:endParaRPr lang="en-IN" sz="2800" dirty="0" smtClean="0">
              <a:solidFill>
                <a:srgbClr val="BDCDE9"/>
              </a:solidFill>
              <a:latin typeface="Candara" panose="020E0502030303020204" pitchFamily="34" charset="0"/>
            </a:endParaRPr>
          </a:p>
          <a:p>
            <a:r>
              <a:rPr lang="en-IN" sz="2800" dirty="0" smtClean="0">
                <a:solidFill>
                  <a:srgbClr val="BDCDE9"/>
                </a:solidFill>
                <a:latin typeface="Candara" panose="020E0502030303020204" pitchFamily="34" charset="0"/>
              </a:rPr>
              <a:t>		}</a:t>
            </a:r>
            <a:r>
              <a:rPr lang="en-IN" sz="2800" dirty="0">
                <a:solidFill>
                  <a:srgbClr val="BDCDE9"/>
                </a:solidFill>
                <a:latin typeface="Candara" panose="020E0502030303020204" pitchFamily="34" charset="0"/>
              </a:rPr>
              <a:t> </a:t>
            </a:r>
            <a:r>
              <a:rPr lang="en-IN" sz="2800" dirty="0" smtClean="0">
                <a:solidFill>
                  <a:srgbClr val="BDCDE9"/>
                </a:solidFill>
                <a:latin typeface="Candara" panose="020E0502030303020204" pitchFamily="34" charset="0"/>
              </a:rPr>
              <a:t>}</a:t>
            </a:r>
            <a:endParaRPr lang="en-US" sz="2800" dirty="0">
              <a:solidFill>
                <a:srgbClr val="BDCDE9"/>
              </a:solidFill>
              <a:latin typeface="Candara" panose="020E0502030303020204" pitchFamily="34" charset="0"/>
            </a:endParaRPr>
          </a:p>
        </p:txBody>
      </p:sp>
    </p:spTree>
    <p:extLst>
      <p:ext uri="{BB962C8B-B14F-4D97-AF65-F5344CB8AC3E}">
        <p14:creationId xmlns:p14="http://schemas.microsoft.com/office/powerpoint/2010/main" val="1618095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180024"/>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Assigning Array references</a:t>
            </a:r>
            <a:endParaRPr lang="en-US" sz="5249" dirty="0"/>
          </a:p>
        </p:txBody>
      </p:sp>
      <p:pic>
        <p:nvPicPr>
          <p:cNvPr id="4" name="Picture 3"/>
          <p:cNvPicPr>
            <a:picLocks noChangeAspect="1"/>
          </p:cNvPicPr>
          <p:nvPr/>
        </p:nvPicPr>
        <p:blipFill rotWithShape="1">
          <a:blip r:embed="rId4"/>
          <a:srcRect t="4988" r="6491"/>
          <a:stretch/>
        </p:blipFill>
        <p:spPr>
          <a:xfrm>
            <a:off x="3331543" y="2110902"/>
            <a:ext cx="6201563" cy="3555898"/>
          </a:xfrm>
          <a:prstGeom prst="rect">
            <a:avLst/>
          </a:prstGeom>
        </p:spPr>
      </p:pic>
    </p:spTree>
    <p:extLst>
      <p:ext uri="{BB962C8B-B14F-4D97-AF65-F5344CB8AC3E}">
        <p14:creationId xmlns:p14="http://schemas.microsoft.com/office/powerpoint/2010/main" val="3854963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295637"/>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Using Length Member</a:t>
            </a:r>
            <a:endParaRPr lang="en-US" sz="5249" dirty="0"/>
          </a:p>
        </p:txBody>
      </p:sp>
      <p:sp>
        <p:nvSpPr>
          <p:cNvPr id="6" name="Text 2"/>
          <p:cNvSpPr/>
          <p:nvPr/>
        </p:nvSpPr>
        <p:spPr>
          <a:xfrm>
            <a:off x="858694" y="1212921"/>
            <a:ext cx="12268728"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Because, arrays are implemented as objects, the length instance variable associate with each array contains the number of elements that the array can hold</a:t>
            </a:r>
            <a:r>
              <a:rPr lang="en-US" sz="3200" dirty="0" smtClean="0">
                <a:solidFill>
                  <a:srgbClr val="BDCDE9"/>
                </a:solidFill>
                <a:latin typeface="Candara" panose="020E0502030303020204" pitchFamily="34" charset="0"/>
              </a:rPr>
              <a:t>.</a:t>
            </a:r>
          </a:p>
          <a:p>
            <a:pPr>
              <a:lnSpc>
                <a:spcPct val="150000"/>
              </a:lnSpc>
            </a:pPr>
            <a:r>
              <a:rPr lang="en-IN" sz="3200" dirty="0">
                <a:solidFill>
                  <a:srgbClr val="BDCDE9"/>
                </a:solidFill>
                <a:latin typeface="Candara" panose="020E0502030303020204" pitchFamily="34" charset="0"/>
              </a:rPr>
              <a:t>Example: //Demonstrate Array Length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class </a:t>
            </a:r>
            <a:r>
              <a:rPr lang="en-IN" sz="3200" dirty="0" err="1" smtClean="0">
                <a:solidFill>
                  <a:srgbClr val="BDCDE9"/>
                </a:solidFill>
                <a:latin typeface="Candara" panose="020E0502030303020204" pitchFamily="34" charset="0"/>
              </a:rPr>
              <a:t>LengthDemo</a:t>
            </a:r>
            <a:r>
              <a:rPr lang="en-IN" sz="3200" dirty="0" smtClean="0">
                <a:solidFill>
                  <a:srgbClr val="BDCDE9"/>
                </a:solidFill>
                <a:latin typeface="Candara" panose="020E0502030303020204" pitchFamily="34" charset="0"/>
              </a:rPr>
              <a:t> { </a:t>
            </a: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public </a:t>
            </a:r>
            <a:r>
              <a:rPr lang="en-IN" sz="3200" dirty="0">
                <a:solidFill>
                  <a:srgbClr val="BDCDE9"/>
                </a:solidFill>
                <a:latin typeface="Candara" panose="020E0502030303020204" pitchFamily="34" charset="0"/>
              </a:rPr>
              <a:t>static void main(String </a:t>
            </a:r>
            <a:r>
              <a:rPr lang="en-IN" sz="3200" dirty="0" err="1">
                <a:solidFill>
                  <a:srgbClr val="BDCDE9"/>
                </a:solidFill>
                <a:latin typeface="Candara" panose="020E0502030303020204" pitchFamily="34" charset="0"/>
              </a:rPr>
              <a:t>args</a:t>
            </a:r>
            <a:r>
              <a:rPr lang="en-IN" sz="3200" dirty="0" smtClean="0">
                <a:solidFill>
                  <a:srgbClr val="BDCDE9"/>
                </a:solidFill>
                <a:latin typeface="Candara" panose="020E0502030303020204" pitchFamily="34" charset="0"/>
              </a:rPr>
              <a:t>[]) { </a:t>
            </a: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int</a:t>
            </a:r>
            <a:r>
              <a:rPr lang="en-IN" sz="3200" dirty="0" smtClean="0">
                <a:solidFill>
                  <a:srgbClr val="BDCDE9"/>
                </a:solidFill>
                <a:latin typeface="Candara" panose="020E0502030303020204" pitchFamily="34" charset="0"/>
              </a:rPr>
              <a:t> </a:t>
            </a:r>
            <a:r>
              <a:rPr lang="en-IN" sz="3200" dirty="0">
                <a:solidFill>
                  <a:srgbClr val="BDCDE9"/>
                </a:solidFill>
                <a:latin typeface="Candara" panose="020E0502030303020204" pitchFamily="34" charset="0"/>
              </a:rPr>
              <a:t>list[]={ 1, 0, 99, 8, -7, 74};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for(</a:t>
            </a:r>
            <a:r>
              <a:rPr lang="en-IN" sz="3200" dirty="0" err="1" smtClean="0">
                <a:solidFill>
                  <a:srgbClr val="BDCDE9"/>
                </a:solidFill>
                <a:latin typeface="Candara" panose="020E0502030303020204" pitchFamily="34" charset="0"/>
              </a:rPr>
              <a:t>int</a:t>
            </a:r>
            <a:r>
              <a:rPr lang="en-IN" sz="3200" dirty="0" smtClean="0">
                <a:solidFill>
                  <a:srgbClr val="BDCDE9"/>
                </a:solidFill>
                <a:latin typeface="Candara" panose="020E0502030303020204" pitchFamily="34" charset="0"/>
              </a:rPr>
              <a:t> </a:t>
            </a:r>
            <a:r>
              <a:rPr lang="en-IN" sz="3200" dirty="0" err="1">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=0; </a:t>
            </a:r>
            <a:r>
              <a:rPr lang="en-IN" sz="3200" dirty="0" err="1" smtClean="0">
                <a:solidFill>
                  <a:srgbClr val="BDCDE9"/>
                </a:solidFill>
                <a:latin typeface="Candara" panose="020E0502030303020204" pitchFamily="34" charset="0"/>
              </a:rPr>
              <a:t>i</a:t>
            </a:r>
            <a:r>
              <a:rPr lang="en-IN" sz="3200" dirty="0" smtClean="0">
                <a:solidFill>
                  <a:srgbClr val="BDCDE9"/>
                </a:solidFill>
                <a:latin typeface="Candara" panose="020E0502030303020204" pitchFamily="34" charset="0"/>
              </a:rPr>
              <a:t>&lt;</a:t>
            </a:r>
            <a:r>
              <a:rPr lang="en-IN" sz="3200" dirty="0" err="1" smtClean="0">
                <a:solidFill>
                  <a:srgbClr val="BDCDE9"/>
                </a:solidFill>
                <a:latin typeface="Candara" panose="020E0502030303020204" pitchFamily="34" charset="0"/>
              </a:rPr>
              <a:t>list.length;i</a:t>
            </a:r>
            <a:r>
              <a:rPr lang="en-IN" sz="3200" dirty="0">
                <a:solidFill>
                  <a:srgbClr val="BDCDE9"/>
                </a:solidFill>
                <a:latin typeface="Candara" panose="020E0502030303020204" pitchFamily="34" charset="0"/>
              </a:rPr>
              <a:t>++)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System.out.print</a:t>
            </a:r>
            <a:r>
              <a:rPr lang="en-IN" sz="3200" dirty="0" smtClean="0">
                <a:solidFill>
                  <a:srgbClr val="BDCDE9"/>
                </a:solidFill>
                <a:latin typeface="Candara" panose="020E0502030303020204" pitchFamily="34" charset="0"/>
              </a:rPr>
              <a:t>(list[</a:t>
            </a:r>
            <a:r>
              <a:rPr lang="en-IN" sz="3200" dirty="0" err="1" smtClean="0">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 + “ ”)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 </a:t>
            </a: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endParaRPr lang="en-US" sz="3200" dirty="0">
              <a:solidFill>
                <a:srgbClr val="BDCDE9"/>
              </a:solidFill>
              <a:latin typeface="Candara" panose="020E0502030303020204" pitchFamily="34" charset="0"/>
            </a:endParaRPr>
          </a:p>
        </p:txBody>
      </p:sp>
    </p:spTree>
    <p:extLst>
      <p:ext uri="{BB962C8B-B14F-4D97-AF65-F5344CB8AC3E}">
        <p14:creationId xmlns:p14="http://schemas.microsoft.com/office/powerpoint/2010/main" val="1359283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451280"/>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The For – Each Style for loop</a:t>
            </a:r>
            <a:endParaRPr lang="en-US" sz="5249" dirty="0"/>
          </a:p>
        </p:txBody>
      </p:sp>
      <p:sp>
        <p:nvSpPr>
          <p:cNvPr id="6" name="Text 2"/>
          <p:cNvSpPr/>
          <p:nvPr/>
        </p:nvSpPr>
        <p:spPr>
          <a:xfrm>
            <a:off x="858694" y="1602028"/>
            <a:ext cx="12268728"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When working with arrays, it is common to encounter situations in which each element in an array must be examined from start to finish. Java defines a second form of for loop that streamlines this operation. This form is “for-each” style loop. It cycles through an array in a strictly sequential manner from start to finish. The general form of this loop is :</a:t>
            </a:r>
          </a:p>
        </p:txBody>
      </p:sp>
    </p:spTree>
    <p:extLst>
      <p:ext uri="{BB962C8B-B14F-4D97-AF65-F5344CB8AC3E}">
        <p14:creationId xmlns:p14="http://schemas.microsoft.com/office/powerpoint/2010/main" val="348581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577739"/>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The For – Each Style for loop</a:t>
            </a:r>
            <a:endParaRPr lang="en-US" sz="5249" dirty="0"/>
          </a:p>
        </p:txBody>
      </p:sp>
      <p:sp>
        <p:nvSpPr>
          <p:cNvPr id="6" name="Text 2"/>
          <p:cNvSpPr/>
          <p:nvPr/>
        </p:nvSpPr>
        <p:spPr>
          <a:xfrm>
            <a:off x="936515" y="1767397"/>
            <a:ext cx="12268728" cy="4807326"/>
          </a:xfrm>
          <a:prstGeom prst="rect">
            <a:avLst/>
          </a:prstGeom>
          <a:noFill/>
          <a:ln/>
        </p:spPr>
        <p:txBody>
          <a:bodyPr wrap="square" rtlCol="0" anchor="t"/>
          <a:lstStyle/>
          <a:p>
            <a:pPr>
              <a:lnSpc>
                <a:spcPct val="150000"/>
              </a:lnSpc>
            </a:pPr>
            <a:r>
              <a:rPr lang="en-IN" sz="3200" b="1" dirty="0">
                <a:solidFill>
                  <a:srgbClr val="BDCDE9"/>
                </a:solidFill>
                <a:latin typeface="Candara" panose="020E0502030303020204" pitchFamily="34" charset="0"/>
              </a:rPr>
              <a:t>for(type </a:t>
            </a:r>
            <a:r>
              <a:rPr lang="en-IN" sz="3200" b="1" dirty="0" err="1">
                <a:solidFill>
                  <a:srgbClr val="BDCDE9"/>
                </a:solidFill>
                <a:latin typeface="Candara" panose="020E0502030303020204" pitchFamily="34" charset="0"/>
              </a:rPr>
              <a:t>itr-var</a:t>
            </a:r>
            <a:r>
              <a:rPr lang="en-IN" sz="3200" b="1" dirty="0">
                <a:solidFill>
                  <a:srgbClr val="BDCDE9"/>
                </a:solidFill>
                <a:latin typeface="Candara" panose="020E0502030303020204" pitchFamily="34" charset="0"/>
              </a:rPr>
              <a:t> : collection) </a:t>
            </a:r>
            <a:endParaRPr lang="en-IN" sz="3200" b="1" dirty="0" smtClean="0">
              <a:solidFill>
                <a:srgbClr val="BDCDE9"/>
              </a:solidFill>
              <a:latin typeface="Candara" panose="020E0502030303020204" pitchFamily="34" charset="0"/>
            </a:endParaRPr>
          </a:p>
          <a:p>
            <a:pPr>
              <a:lnSpc>
                <a:spcPct val="150000"/>
              </a:lnSpc>
            </a:pPr>
            <a:r>
              <a:rPr lang="en-IN" sz="3200" b="1" dirty="0">
                <a:solidFill>
                  <a:srgbClr val="BDCDE9"/>
                </a:solidFill>
                <a:latin typeface="Candara" panose="020E0502030303020204" pitchFamily="34" charset="0"/>
              </a:rPr>
              <a:t>	</a:t>
            </a:r>
            <a:r>
              <a:rPr lang="en-IN" sz="3200" b="1" dirty="0" smtClean="0">
                <a:solidFill>
                  <a:srgbClr val="BDCDE9"/>
                </a:solidFill>
                <a:latin typeface="Candara" panose="020E0502030303020204" pitchFamily="34" charset="0"/>
              </a:rPr>
              <a:t>statement-block;</a:t>
            </a:r>
          </a:p>
          <a:p>
            <a:pPr>
              <a:lnSpc>
                <a:spcPct val="150000"/>
              </a:lnSpc>
            </a:pPr>
            <a:r>
              <a:rPr lang="en-US" sz="3200" dirty="0">
                <a:solidFill>
                  <a:srgbClr val="BDCDE9"/>
                </a:solidFill>
                <a:latin typeface="Candara" panose="020E0502030303020204" pitchFamily="34" charset="0"/>
              </a:rPr>
              <a:t>Here, type specifies the type, and </a:t>
            </a:r>
            <a:r>
              <a:rPr lang="en-US" sz="3200" dirty="0" err="1">
                <a:solidFill>
                  <a:srgbClr val="BDCDE9"/>
                </a:solidFill>
                <a:latin typeface="Candara" panose="020E0502030303020204" pitchFamily="34" charset="0"/>
              </a:rPr>
              <a:t>itr-var</a:t>
            </a:r>
            <a:r>
              <a:rPr lang="en-US" sz="3200" dirty="0">
                <a:solidFill>
                  <a:srgbClr val="BDCDE9"/>
                </a:solidFill>
                <a:latin typeface="Candara" panose="020E0502030303020204" pitchFamily="34" charset="0"/>
              </a:rPr>
              <a:t> specifies the name of the iteration variable that will receive the elements from a collection, one at a time, from beginning to end. With each iteration of the loop, the next element in the collection is retrieved and stored in </a:t>
            </a:r>
            <a:r>
              <a:rPr lang="en-US" sz="3200" dirty="0" err="1">
                <a:solidFill>
                  <a:srgbClr val="BDCDE9"/>
                </a:solidFill>
                <a:latin typeface="Candara" panose="020E0502030303020204" pitchFamily="34" charset="0"/>
              </a:rPr>
              <a:t>itr</a:t>
            </a:r>
            <a:r>
              <a:rPr lang="en-US" sz="3200" dirty="0">
                <a:solidFill>
                  <a:srgbClr val="BDCDE9"/>
                </a:solidFill>
                <a:latin typeface="Candara" panose="020E0502030303020204" pitchFamily="34" charset="0"/>
              </a:rPr>
              <a:t>-var. The loop repeats until all the elements in the collection are obtained. </a:t>
            </a:r>
          </a:p>
        </p:txBody>
      </p:sp>
    </p:spTree>
    <p:extLst>
      <p:ext uri="{BB962C8B-B14F-4D97-AF65-F5344CB8AC3E}">
        <p14:creationId xmlns:p14="http://schemas.microsoft.com/office/powerpoint/2010/main" val="4129178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300126" y="648026"/>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Arrays</a:t>
            </a:r>
            <a:endParaRPr lang="en-US" sz="5249" dirty="0"/>
          </a:p>
        </p:txBody>
      </p:sp>
      <p:sp>
        <p:nvSpPr>
          <p:cNvPr id="6" name="Text 2"/>
          <p:cNvSpPr/>
          <p:nvPr/>
        </p:nvSpPr>
        <p:spPr>
          <a:xfrm>
            <a:off x="1405229" y="2035150"/>
            <a:ext cx="12048012"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An array is a collection of variables of the same type, referred to by a common name. An array organizes the data in such a way that it can be easily manipulated.</a:t>
            </a:r>
          </a:p>
        </p:txBody>
      </p:sp>
    </p:spTree>
    <p:extLst>
      <p:ext uri="{BB962C8B-B14F-4D97-AF65-F5344CB8AC3E}">
        <p14:creationId xmlns:p14="http://schemas.microsoft.com/office/powerpoint/2010/main" val="25804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32878"/>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The For – Each Style for loop</a:t>
            </a:r>
            <a:endParaRPr lang="en-US" sz="5249" dirty="0"/>
          </a:p>
        </p:txBody>
      </p:sp>
      <p:sp>
        <p:nvSpPr>
          <p:cNvPr id="6" name="Text 2"/>
          <p:cNvSpPr/>
          <p:nvPr/>
        </p:nvSpPr>
        <p:spPr>
          <a:xfrm>
            <a:off x="858694" y="624343"/>
            <a:ext cx="12268728" cy="4807326"/>
          </a:xfrm>
          <a:prstGeom prst="rect">
            <a:avLst/>
          </a:prstGeom>
          <a:noFill/>
          <a:ln/>
        </p:spPr>
        <p:txBody>
          <a:bodyPr wrap="square" rtlCol="0" anchor="t"/>
          <a:lstStyle/>
          <a:p>
            <a:pPr>
              <a:lnSpc>
                <a:spcPct val="150000"/>
              </a:lnSpc>
            </a:pPr>
            <a:r>
              <a:rPr lang="en-IN" sz="3200" dirty="0" smtClean="0">
                <a:solidFill>
                  <a:srgbClr val="BDCDE9"/>
                </a:solidFill>
                <a:latin typeface="Candara" panose="020E0502030303020204" pitchFamily="34" charset="0"/>
              </a:rPr>
              <a:t>Example:</a:t>
            </a: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class </a:t>
            </a:r>
            <a:r>
              <a:rPr lang="en-IN" sz="3200" dirty="0" err="1" smtClean="0">
                <a:solidFill>
                  <a:srgbClr val="BDCDE9"/>
                </a:solidFill>
                <a:latin typeface="Candara" panose="020E0502030303020204" pitchFamily="34" charset="0"/>
              </a:rPr>
              <a:t>ForEach</a:t>
            </a:r>
            <a:r>
              <a:rPr lang="en-IN" sz="3200" dirty="0" smtClean="0">
                <a:solidFill>
                  <a:srgbClr val="BDCDE9"/>
                </a:solidFill>
                <a:latin typeface="Candara" panose="020E0502030303020204" pitchFamily="34" charset="0"/>
              </a:rPr>
              <a:t> { </a:t>
            </a: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public </a:t>
            </a:r>
            <a:r>
              <a:rPr lang="en-IN" sz="3200" dirty="0">
                <a:solidFill>
                  <a:srgbClr val="BDCDE9"/>
                </a:solidFill>
                <a:latin typeface="Candara" panose="020E0502030303020204" pitchFamily="34" charset="0"/>
              </a:rPr>
              <a:t>static void main(String </a:t>
            </a:r>
            <a:r>
              <a:rPr lang="en-IN" sz="3200" dirty="0" err="1">
                <a:solidFill>
                  <a:srgbClr val="BDCDE9"/>
                </a:solidFill>
                <a:latin typeface="Candara" panose="020E0502030303020204" pitchFamily="34" charset="0"/>
              </a:rPr>
              <a:t>args</a:t>
            </a:r>
            <a:r>
              <a:rPr lang="en-IN" sz="3200" dirty="0" smtClean="0">
                <a:solidFill>
                  <a:srgbClr val="BDCDE9"/>
                </a:solidFill>
                <a:latin typeface="Candara" panose="020E0502030303020204" pitchFamily="34" charset="0"/>
              </a:rPr>
              <a:t>[]) { </a:t>
            </a: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int</a:t>
            </a:r>
            <a:r>
              <a:rPr lang="en-IN" sz="3200" dirty="0" smtClean="0">
                <a:solidFill>
                  <a:srgbClr val="BDCDE9"/>
                </a:solidFill>
                <a:latin typeface="Candara" panose="020E0502030303020204" pitchFamily="34" charset="0"/>
              </a:rPr>
              <a:t> </a:t>
            </a:r>
            <a:r>
              <a:rPr lang="en-IN" sz="3200" dirty="0">
                <a:solidFill>
                  <a:srgbClr val="BDCDE9"/>
                </a:solidFill>
                <a:latin typeface="Candara" panose="020E0502030303020204" pitchFamily="34" charset="0"/>
              </a:rPr>
              <a:t>list[]={</a:t>
            </a:r>
            <a:r>
              <a:rPr lang="en-IN" sz="3200" dirty="0" smtClean="0">
                <a:solidFill>
                  <a:srgbClr val="BDCDE9"/>
                </a:solidFill>
                <a:latin typeface="Candara" panose="020E0502030303020204" pitchFamily="34" charset="0"/>
              </a:rPr>
              <a:t>1,2,3,4,5,6,7,8,9,10};</a:t>
            </a: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int</a:t>
            </a:r>
            <a:r>
              <a:rPr lang="en-IN" sz="3200" dirty="0" smtClean="0">
                <a:solidFill>
                  <a:srgbClr val="BDCDE9"/>
                </a:solidFill>
                <a:latin typeface="Candara" panose="020E0502030303020204" pitchFamily="34" charset="0"/>
              </a:rPr>
              <a:t> </a:t>
            </a:r>
            <a:r>
              <a:rPr lang="en-IN" sz="3200" dirty="0">
                <a:solidFill>
                  <a:srgbClr val="BDCDE9"/>
                </a:solidFill>
                <a:latin typeface="Candara" panose="020E0502030303020204" pitchFamily="34" charset="0"/>
              </a:rPr>
              <a:t>sum=0</a:t>
            </a:r>
            <a:r>
              <a:rPr lang="en-IN" sz="3200" dirty="0" smtClean="0">
                <a:solidFill>
                  <a:srgbClr val="BDCDE9"/>
                </a:solidFill>
                <a:latin typeface="Candara" panose="020E0502030303020204" pitchFamily="34" charset="0"/>
              </a:rPr>
              <a:t>;</a:t>
            </a: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for(</a:t>
            </a:r>
            <a:r>
              <a:rPr lang="en-IN" sz="3200" dirty="0" err="1" smtClean="0">
                <a:solidFill>
                  <a:srgbClr val="BDCDE9"/>
                </a:solidFill>
                <a:latin typeface="Candara" panose="020E0502030303020204" pitchFamily="34" charset="0"/>
              </a:rPr>
              <a:t>int</a:t>
            </a:r>
            <a:r>
              <a:rPr lang="en-IN" sz="3200" dirty="0" smtClean="0">
                <a:solidFill>
                  <a:srgbClr val="BDCDE9"/>
                </a:solidFill>
                <a:latin typeface="Candara" panose="020E0502030303020204" pitchFamily="34" charset="0"/>
              </a:rPr>
              <a:t> </a:t>
            </a:r>
            <a:r>
              <a:rPr lang="en-IN" sz="3200" dirty="0">
                <a:solidFill>
                  <a:srgbClr val="BDCDE9"/>
                </a:solidFill>
                <a:latin typeface="Candara" panose="020E0502030303020204" pitchFamily="34" charset="0"/>
              </a:rPr>
              <a:t>x:list</a:t>
            </a:r>
            <a:r>
              <a:rPr lang="en-IN" sz="3200" dirty="0" smtClean="0">
                <a:solidFill>
                  <a:srgbClr val="BDCDE9"/>
                </a:solidFill>
                <a:latin typeface="Candara" panose="020E0502030303020204" pitchFamily="34" charset="0"/>
              </a:rPr>
              <a:t>) { </a:t>
            </a: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System.out.print</a:t>
            </a:r>
            <a:r>
              <a:rPr lang="en-IN" sz="3200" dirty="0" smtClean="0">
                <a:solidFill>
                  <a:srgbClr val="BDCDE9"/>
                </a:solidFill>
                <a:latin typeface="Candara" panose="020E0502030303020204" pitchFamily="34" charset="0"/>
              </a:rPr>
              <a:t>(x </a:t>
            </a:r>
            <a:r>
              <a:rPr lang="en-IN" sz="3200" dirty="0">
                <a:solidFill>
                  <a:srgbClr val="BDCDE9"/>
                </a:solidFill>
                <a:latin typeface="Candara" panose="020E0502030303020204" pitchFamily="34" charset="0"/>
              </a:rPr>
              <a:t>+ " "); </a:t>
            </a:r>
            <a:endParaRPr lang="en-IN" sz="3200" dirty="0" smtClean="0">
              <a:solidFill>
                <a:srgbClr val="BDCDE9"/>
              </a:solidFill>
              <a:latin typeface="Candara" panose="020E0502030303020204" pitchFamily="34" charset="0"/>
            </a:endParaRP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sum</a:t>
            </a:r>
            <a:r>
              <a:rPr lang="en-IN" sz="3200" dirty="0">
                <a:solidFill>
                  <a:srgbClr val="BDCDE9"/>
                </a:solidFill>
                <a:latin typeface="Candara" panose="020E0502030303020204" pitchFamily="34" charset="0"/>
              </a:rPr>
              <a:t>+=x; </a:t>
            </a:r>
            <a:r>
              <a:rPr lang="en-IN" sz="3200" dirty="0" smtClean="0">
                <a:solidFill>
                  <a:srgbClr val="BDCDE9"/>
                </a:solidFill>
                <a:latin typeface="Candara" panose="020E0502030303020204" pitchFamily="34" charset="0"/>
              </a:rPr>
              <a:t>	} </a:t>
            </a: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System.out.println</a:t>
            </a:r>
            <a:r>
              <a:rPr lang="en-IN" sz="3200" dirty="0">
                <a:solidFill>
                  <a:srgbClr val="BDCDE9"/>
                </a:solidFill>
                <a:latin typeface="Candara" panose="020E0502030303020204" pitchFamily="34" charset="0"/>
              </a:rPr>
              <a:t>("\</a:t>
            </a:r>
            <a:r>
              <a:rPr lang="en-IN" sz="3200" dirty="0" smtClean="0">
                <a:solidFill>
                  <a:srgbClr val="BDCDE9"/>
                </a:solidFill>
                <a:latin typeface="Candara" panose="020E0502030303020204" pitchFamily="34" charset="0"/>
              </a:rPr>
              <a:t>n Sum</a:t>
            </a:r>
            <a:r>
              <a:rPr lang="en-IN" sz="3200" dirty="0">
                <a:solidFill>
                  <a:srgbClr val="BDCDE9"/>
                </a:solidFill>
                <a:latin typeface="Candara" panose="020E0502030303020204" pitchFamily="34" charset="0"/>
              </a:rPr>
              <a:t>= "+sum</a:t>
            </a:r>
            <a:r>
              <a:rPr lang="en-IN" sz="3200" dirty="0" smtClean="0">
                <a:solidFill>
                  <a:srgbClr val="BDCDE9"/>
                </a:solidFill>
                <a:latin typeface="Candara" panose="020E0502030303020204" pitchFamily="34" charset="0"/>
              </a:rPr>
              <a:t>);</a:t>
            </a:r>
          </a:p>
          <a:p>
            <a:pPr>
              <a:lnSpc>
                <a:spcPct val="150000"/>
              </a:lnSpc>
            </a:pPr>
            <a:r>
              <a:rPr lang="en-IN" sz="3200" dirty="0" smtClean="0">
                <a:solidFill>
                  <a:srgbClr val="BDCDE9"/>
                </a:solidFill>
                <a:latin typeface="Candara" panose="020E0502030303020204" pitchFamily="34" charset="0"/>
              </a:rPr>
              <a:t>	} 	}</a:t>
            </a:r>
            <a:endParaRPr lang="en-US" sz="3200" dirty="0">
              <a:solidFill>
                <a:srgbClr val="BDCDE9"/>
              </a:solidFill>
              <a:latin typeface="Candara" panose="020E0502030303020204" pitchFamily="34" charset="0"/>
            </a:endParaRPr>
          </a:p>
        </p:txBody>
      </p:sp>
      <p:pic>
        <p:nvPicPr>
          <p:cNvPr id="4" name="Picture 3"/>
          <p:cNvPicPr>
            <a:picLocks noChangeAspect="1"/>
          </p:cNvPicPr>
          <p:nvPr/>
        </p:nvPicPr>
        <p:blipFill rotWithShape="1">
          <a:blip r:embed="rId4"/>
          <a:srcRect l="3086" t="8733" r="23498" b="12150"/>
          <a:stretch/>
        </p:blipFill>
        <p:spPr>
          <a:xfrm>
            <a:off x="9114183" y="3101009"/>
            <a:ext cx="5436704" cy="1749287"/>
          </a:xfrm>
          <a:prstGeom prst="rect">
            <a:avLst/>
          </a:prstGeom>
        </p:spPr>
      </p:pic>
    </p:spTree>
    <p:extLst>
      <p:ext uri="{BB962C8B-B14F-4D97-AF65-F5344CB8AC3E}">
        <p14:creationId xmlns:p14="http://schemas.microsoft.com/office/powerpoint/2010/main" val="1015104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63062"/>
            <a:ext cx="14630400" cy="8229600"/>
          </a:xfrm>
          <a:prstGeom prst="rect">
            <a:avLst/>
          </a:prstGeom>
          <a:solidFill>
            <a:srgbClr val="112836"/>
          </a:solidFill>
          <a:ln/>
        </p:spPr>
      </p:sp>
      <p:sp>
        <p:nvSpPr>
          <p:cNvPr id="5" name="Text 1"/>
          <p:cNvSpPr/>
          <p:nvPr/>
        </p:nvSpPr>
        <p:spPr>
          <a:xfrm>
            <a:off x="1005837" y="358701"/>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Strings</a:t>
            </a:r>
            <a:endParaRPr lang="en-US" sz="5249" dirty="0"/>
          </a:p>
        </p:txBody>
      </p:sp>
      <p:sp>
        <p:nvSpPr>
          <p:cNvPr id="6" name="Text 2"/>
          <p:cNvSpPr/>
          <p:nvPr/>
        </p:nvSpPr>
        <p:spPr>
          <a:xfrm>
            <a:off x="680018" y="1405910"/>
            <a:ext cx="12268728"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In Java, strings are objects. The syntax for creating strings is given below: </a:t>
            </a:r>
            <a:endParaRPr lang="en-US" sz="32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String </a:t>
            </a:r>
            <a:r>
              <a:rPr lang="en-US" sz="3200" b="1" dirty="0" err="1">
                <a:solidFill>
                  <a:srgbClr val="BDCDE9"/>
                </a:solidFill>
                <a:latin typeface="Candara" panose="020E0502030303020204" pitchFamily="34" charset="0"/>
              </a:rPr>
              <a:t>str</a:t>
            </a:r>
            <a:r>
              <a:rPr lang="en-US" sz="3200" b="1" dirty="0">
                <a:solidFill>
                  <a:srgbClr val="BDCDE9"/>
                </a:solidFill>
                <a:latin typeface="Candara" panose="020E0502030303020204" pitchFamily="34" charset="0"/>
              </a:rPr>
              <a:t> = new String(“Hello”); </a:t>
            </a:r>
            <a:endParaRPr lang="en-US" sz="3200" b="1" dirty="0" smtClean="0">
              <a:solidFill>
                <a:srgbClr val="BDCDE9"/>
              </a:solidFill>
              <a:latin typeface="Candara" panose="020E0502030303020204" pitchFamily="34" charset="0"/>
            </a:endParaRPr>
          </a:p>
          <a:p>
            <a:pPr>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String </a:t>
            </a:r>
            <a:r>
              <a:rPr lang="en-US" sz="3200" b="1" dirty="0">
                <a:solidFill>
                  <a:srgbClr val="BDCDE9"/>
                </a:solidFill>
                <a:latin typeface="Candara" panose="020E0502030303020204" pitchFamily="34" charset="0"/>
              </a:rPr>
              <a:t>str2 = new </a:t>
            </a:r>
            <a:r>
              <a:rPr lang="en-US" sz="3200" b="1" dirty="0" smtClean="0">
                <a:solidFill>
                  <a:srgbClr val="BDCDE9"/>
                </a:solidFill>
                <a:latin typeface="Candara" panose="020E0502030303020204" pitchFamily="34" charset="0"/>
              </a:rPr>
              <a:t>String(</a:t>
            </a:r>
            <a:r>
              <a:rPr lang="en-US" sz="3200" b="1" dirty="0" err="1" smtClean="0">
                <a:solidFill>
                  <a:srgbClr val="BDCDE9"/>
                </a:solidFill>
                <a:latin typeface="Candara" panose="020E0502030303020204" pitchFamily="34" charset="0"/>
              </a:rPr>
              <a:t>str</a:t>
            </a:r>
            <a:r>
              <a:rPr lang="en-US" sz="3200" b="1" dirty="0" smtClean="0">
                <a:solidFill>
                  <a:srgbClr val="BDCDE9"/>
                </a:solidFill>
                <a:latin typeface="Candara" panose="020E0502030303020204" pitchFamily="34" charset="0"/>
              </a:rPr>
              <a:t>); </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3089685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005837" y="154420"/>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String operations</a:t>
            </a:r>
            <a:endParaRPr lang="en-US" sz="5249" dirty="0"/>
          </a:p>
        </p:txBody>
      </p:sp>
      <p:graphicFrame>
        <p:nvGraphicFramePr>
          <p:cNvPr id="4" name="Table 3"/>
          <p:cNvGraphicFramePr>
            <a:graphicFrameLocks noGrp="1"/>
          </p:cNvGraphicFramePr>
          <p:nvPr>
            <p:extLst>
              <p:ext uri="{D42A27DB-BD31-4B8C-83A1-F6EECF244321}">
                <p14:modId xmlns:p14="http://schemas.microsoft.com/office/powerpoint/2010/main" val="1283111180"/>
              </p:ext>
            </p:extLst>
          </p:nvPr>
        </p:nvGraphicFramePr>
        <p:xfrm>
          <a:off x="304799" y="1332689"/>
          <a:ext cx="14083863" cy="6425023"/>
        </p:xfrm>
        <a:graphic>
          <a:graphicData uri="http://schemas.openxmlformats.org/drawingml/2006/table">
            <a:tbl>
              <a:tblPr firstRow="1" bandRow="1">
                <a:tableStyleId>{8799B23B-EC83-4686-B30A-512413B5E67A}</a:tableStyleId>
              </a:tblPr>
              <a:tblGrid>
                <a:gridCol w="3699710"/>
                <a:gridCol w="10384153"/>
              </a:tblGrid>
              <a:tr h="976808">
                <a:tc>
                  <a:txBody>
                    <a:bodyPr/>
                    <a:lstStyle/>
                    <a:p>
                      <a:r>
                        <a:rPr lang="en-IN" sz="3000" b="0" dirty="0" err="1" smtClean="0">
                          <a:solidFill>
                            <a:srgbClr val="BDCDE9"/>
                          </a:solidFill>
                          <a:latin typeface="Candara" panose="020E0502030303020204" pitchFamily="34" charset="0"/>
                        </a:rPr>
                        <a:t>boolean</a:t>
                      </a:r>
                      <a:r>
                        <a:rPr lang="en-IN" sz="3000" b="0" dirty="0" smtClean="0">
                          <a:solidFill>
                            <a:srgbClr val="BDCDE9"/>
                          </a:solidFill>
                          <a:latin typeface="Candara" panose="020E0502030303020204" pitchFamily="34" charset="0"/>
                        </a:rPr>
                        <a:t> equals(</a:t>
                      </a:r>
                      <a:r>
                        <a:rPr lang="en-IN" sz="3000" b="0" dirty="0" err="1" smtClean="0">
                          <a:solidFill>
                            <a:srgbClr val="BDCDE9"/>
                          </a:solidFill>
                          <a:latin typeface="Candara" panose="020E0502030303020204" pitchFamily="34" charset="0"/>
                        </a:rPr>
                        <a:t>str</a:t>
                      </a:r>
                      <a:r>
                        <a:rPr lang="en-IN" sz="3000" b="0" dirty="0" smtClean="0">
                          <a:solidFill>
                            <a:srgbClr val="BDCDE9"/>
                          </a:solidFill>
                          <a:latin typeface="Candara" panose="020E0502030303020204" pitchFamily="34" charset="0"/>
                        </a:rPr>
                        <a:t>) </a:t>
                      </a:r>
                      <a:endParaRPr lang="en-IN" sz="3000" b="0" dirty="0">
                        <a:solidFill>
                          <a:srgbClr val="BDCDE9"/>
                        </a:solidFill>
                        <a:latin typeface="Candara" panose="020E0502030303020204" pitchFamily="34" charset="0"/>
                      </a:endParaRPr>
                    </a:p>
                  </a:txBody>
                  <a:tcPr/>
                </a:tc>
                <a:tc>
                  <a:txBody>
                    <a:bodyPr/>
                    <a:lstStyle/>
                    <a:p>
                      <a:r>
                        <a:rPr lang="en-US" sz="3000" b="0" dirty="0" smtClean="0">
                          <a:solidFill>
                            <a:srgbClr val="BDCDE9"/>
                          </a:solidFill>
                          <a:latin typeface="Candara" panose="020E0502030303020204" pitchFamily="34" charset="0"/>
                        </a:rPr>
                        <a:t>Returns true if the invoking string contains same character sequence as </a:t>
                      </a:r>
                      <a:r>
                        <a:rPr lang="en-US" sz="3000" b="0" dirty="0" err="1" smtClean="0">
                          <a:solidFill>
                            <a:srgbClr val="BDCDE9"/>
                          </a:solidFill>
                          <a:latin typeface="Candara" panose="020E0502030303020204" pitchFamily="34" charset="0"/>
                        </a:rPr>
                        <a:t>str</a:t>
                      </a:r>
                      <a:endParaRPr lang="en-IN" sz="3000" b="0" dirty="0">
                        <a:solidFill>
                          <a:srgbClr val="BDCDE9"/>
                        </a:solidFill>
                        <a:latin typeface="Candara" panose="020E0502030303020204" pitchFamily="34" charset="0"/>
                      </a:endParaRPr>
                    </a:p>
                  </a:txBody>
                  <a:tcPr/>
                </a:tc>
              </a:tr>
              <a:tr h="906681">
                <a:tc>
                  <a:txBody>
                    <a:bodyPr/>
                    <a:lstStyle/>
                    <a:p>
                      <a:r>
                        <a:rPr lang="en-IN" sz="3000" b="0" dirty="0" err="1" smtClean="0">
                          <a:solidFill>
                            <a:srgbClr val="BDCDE9"/>
                          </a:solidFill>
                          <a:latin typeface="Candara" panose="020E0502030303020204" pitchFamily="34" charset="0"/>
                        </a:rPr>
                        <a:t>int</a:t>
                      </a:r>
                      <a:r>
                        <a:rPr lang="en-IN" sz="3000" b="0" dirty="0" smtClean="0">
                          <a:solidFill>
                            <a:srgbClr val="BDCDE9"/>
                          </a:solidFill>
                          <a:latin typeface="Candara" panose="020E0502030303020204" pitchFamily="34" charset="0"/>
                        </a:rPr>
                        <a:t> length()</a:t>
                      </a:r>
                      <a:endParaRPr lang="en-IN" sz="3000" b="0" dirty="0">
                        <a:solidFill>
                          <a:srgbClr val="BDCDE9"/>
                        </a:solidFill>
                        <a:latin typeface="Candara" panose="020E0502030303020204" pitchFamily="34" charset="0"/>
                      </a:endParaRPr>
                    </a:p>
                  </a:txBody>
                  <a:tcPr/>
                </a:tc>
                <a:tc>
                  <a:txBody>
                    <a:bodyPr/>
                    <a:lstStyle/>
                    <a:p>
                      <a:r>
                        <a:rPr lang="en-US" sz="3000" b="0" dirty="0" smtClean="0">
                          <a:solidFill>
                            <a:srgbClr val="BDCDE9"/>
                          </a:solidFill>
                          <a:latin typeface="Candara" panose="020E0502030303020204" pitchFamily="34" charset="0"/>
                        </a:rPr>
                        <a:t>Obtains the length of the string</a:t>
                      </a:r>
                      <a:endParaRPr lang="en-IN" sz="3000" b="0" dirty="0">
                        <a:solidFill>
                          <a:srgbClr val="BDCDE9"/>
                        </a:solidFill>
                        <a:latin typeface="Candara" panose="020E0502030303020204" pitchFamily="34" charset="0"/>
                      </a:endParaRPr>
                    </a:p>
                  </a:txBody>
                  <a:tcPr/>
                </a:tc>
              </a:tr>
              <a:tr h="906681">
                <a:tc>
                  <a:txBody>
                    <a:bodyPr/>
                    <a:lstStyle/>
                    <a:p>
                      <a:r>
                        <a:rPr lang="en-IN" sz="3000" b="0" dirty="0" smtClean="0">
                          <a:solidFill>
                            <a:srgbClr val="BDCDE9"/>
                          </a:solidFill>
                          <a:latin typeface="Candara" panose="020E0502030303020204" pitchFamily="34" charset="0"/>
                        </a:rPr>
                        <a:t>char </a:t>
                      </a:r>
                      <a:r>
                        <a:rPr lang="en-IN" sz="3000" b="0" dirty="0" err="1" smtClean="0">
                          <a:solidFill>
                            <a:srgbClr val="BDCDE9"/>
                          </a:solidFill>
                          <a:latin typeface="Candara" panose="020E0502030303020204" pitchFamily="34" charset="0"/>
                        </a:rPr>
                        <a:t>charAt</a:t>
                      </a:r>
                      <a:r>
                        <a:rPr lang="en-IN" sz="3000" b="0" dirty="0" smtClean="0">
                          <a:solidFill>
                            <a:srgbClr val="BDCDE9"/>
                          </a:solidFill>
                          <a:latin typeface="Candara" panose="020E0502030303020204" pitchFamily="34" charset="0"/>
                        </a:rPr>
                        <a:t>(index) </a:t>
                      </a:r>
                      <a:endParaRPr lang="en-IN" sz="3000" b="0" dirty="0">
                        <a:solidFill>
                          <a:srgbClr val="BDCDE9"/>
                        </a:solidFill>
                        <a:latin typeface="Candara" panose="020E0502030303020204" pitchFamily="34" charset="0"/>
                      </a:endParaRPr>
                    </a:p>
                  </a:txBody>
                  <a:tcPr/>
                </a:tc>
                <a:tc>
                  <a:txBody>
                    <a:bodyPr/>
                    <a:lstStyle/>
                    <a:p>
                      <a:r>
                        <a:rPr lang="en-US" sz="3000" b="0" dirty="0" smtClean="0">
                          <a:solidFill>
                            <a:srgbClr val="BDCDE9"/>
                          </a:solidFill>
                          <a:latin typeface="Candara" panose="020E0502030303020204" pitchFamily="34" charset="0"/>
                        </a:rPr>
                        <a:t>Obtains the character at specified index</a:t>
                      </a:r>
                      <a:endParaRPr lang="en-IN" sz="3000" b="0" dirty="0">
                        <a:solidFill>
                          <a:srgbClr val="BDCDE9"/>
                        </a:solidFill>
                        <a:latin typeface="Candara" panose="020E0502030303020204" pitchFamily="34" charset="0"/>
                      </a:endParaRPr>
                    </a:p>
                  </a:txBody>
                  <a:tcPr/>
                </a:tc>
              </a:tr>
              <a:tr h="1516467">
                <a:tc>
                  <a:txBody>
                    <a:bodyPr/>
                    <a:lstStyle/>
                    <a:p>
                      <a:r>
                        <a:rPr lang="en-IN" sz="3000" b="0" dirty="0" err="1" smtClean="0">
                          <a:solidFill>
                            <a:srgbClr val="BDCDE9"/>
                          </a:solidFill>
                          <a:latin typeface="Candara" panose="020E0502030303020204" pitchFamily="34" charset="0"/>
                        </a:rPr>
                        <a:t>int</a:t>
                      </a:r>
                      <a:r>
                        <a:rPr lang="en-IN" sz="3000" b="0" dirty="0" smtClean="0">
                          <a:solidFill>
                            <a:srgbClr val="BDCDE9"/>
                          </a:solidFill>
                          <a:latin typeface="Candara" panose="020E0502030303020204" pitchFamily="34" charset="0"/>
                        </a:rPr>
                        <a:t> </a:t>
                      </a:r>
                      <a:r>
                        <a:rPr lang="en-IN" sz="3000" b="0" dirty="0" err="1" smtClean="0">
                          <a:solidFill>
                            <a:srgbClr val="BDCDE9"/>
                          </a:solidFill>
                          <a:latin typeface="Candara" panose="020E0502030303020204" pitchFamily="34" charset="0"/>
                        </a:rPr>
                        <a:t>compareTo</a:t>
                      </a:r>
                      <a:r>
                        <a:rPr lang="en-IN" sz="3000" b="0" dirty="0" smtClean="0">
                          <a:solidFill>
                            <a:srgbClr val="BDCDE9"/>
                          </a:solidFill>
                          <a:latin typeface="Candara" panose="020E0502030303020204" pitchFamily="34" charset="0"/>
                        </a:rPr>
                        <a:t>(</a:t>
                      </a:r>
                      <a:r>
                        <a:rPr lang="en-IN" sz="3000" b="0" dirty="0" err="1" smtClean="0">
                          <a:solidFill>
                            <a:srgbClr val="BDCDE9"/>
                          </a:solidFill>
                          <a:latin typeface="Candara" panose="020E0502030303020204" pitchFamily="34" charset="0"/>
                        </a:rPr>
                        <a:t>str</a:t>
                      </a:r>
                      <a:r>
                        <a:rPr lang="en-IN" sz="3000" b="0" dirty="0" smtClean="0">
                          <a:solidFill>
                            <a:srgbClr val="BDCDE9"/>
                          </a:solidFill>
                          <a:latin typeface="Candara" panose="020E0502030303020204" pitchFamily="34" charset="0"/>
                        </a:rPr>
                        <a:t>) </a:t>
                      </a:r>
                      <a:endParaRPr lang="en-IN" sz="3000" b="0" dirty="0">
                        <a:solidFill>
                          <a:srgbClr val="BDCDE9"/>
                        </a:solidFill>
                        <a:latin typeface="Candara" panose="020E0502030303020204" pitchFamily="34" charset="0"/>
                      </a:endParaRPr>
                    </a:p>
                  </a:txBody>
                  <a:tcPr/>
                </a:tc>
                <a:tc>
                  <a:txBody>
                    <a:bodyPr/>
                    <a:lstStyle/>
                    <a:p>
                      <a:r>
                        <a:rPr lang="en-US" sz="3000" b="0" dirty="0" smtClean="0">
                          <a:solidFill>
                            <a:srgbClr val="BDCDE9"/>
                          </a:solidFill>
                          <a:latin typeface="Candara" panose="020E0502030303020204" pitchFamily="34" charset="0"/>
                        </a:rPr>
                        <a:t>Returns less than zero if the invoking string is less than </a:t>
                      </a:r>
                      <a:r>
                        <a:rPr lang="en-US" sz="3000" b="0" dirty="0" err="1" smtClean="0">
                          <a:solidFill>
                            <a:srgbClr val="BDCDE9"/>
                          </a:solidFill>
                          <a:latin typeface="Candara" panose="020E0502030303020204" pitchFamily="34" charset="0"/>
                        </a:rPr>
                        <a:t>str</a:t>
                      </a:r>
                      <a:r>
                        <a:rPr lang="en-US" sz="3000" b="0" dirty="0" smtClean="0">
                          <a:solidFill>
                            <a:srgbClr val="BDCDE9"/>
                          </a:solidFill>
                          <a:latin typeface="Candara" panose="020E0502030303020204" pitchFamily="34" charset="0"/>
                        </a:rPr>
                        <a:t>, greater than zero if the invoking string is greater than </a:t>
                      </a:r>
                      <a:r>
                        <a:rPr lang="en-US" sz="3000" b="0" dirty="0" err="1" smtClean="0">
                          <a:solidFill>
                            <a:srgbClr val="BDCDE9"/>
                          </a:solidFill>
                          <a:latin typeface="Candara" panose="020E0502030303020204" pitchFamily="34" charset="0"/>
                        </a:rPr>
                        <a:t>str</a:t>
                      </a:r>
                      <a:r>
                        <a:rPr lang="en-US" sz="3000" b="0" dirty="0" smtClean="0">
                          <a:solidFill>
                            <a:srgbClr val="BDCDE9"/>
                          </a:solidFill>
                          <a:latin typeface="Candara" panose="020E0502030303020204" pitchFamily="34" charset="0"/>
                        </a:rPr>
                        <a:t> and zero if the strings are equal</a:t>
                      </a:r>
                      <a:endParaRPr lang="en-IN" sz="3000" b="0" dirty="0">
                        <a:solidFill>
                          <a:srgbClr val="BDCDE9"/>
                        </a:solidFill>
                        <a:latin typeface="Candara" panose="020E0502030303020204" pitchFamily="34" charset="0"/>
                      </a:endParaRPr>
                    </a:p>
                  </a:txBody>
                  <a:tcPr/>
                </a:tc>
              </a:tr>
              <a:tr h="1044677">
                <a:tc>
                  <a:txBody>
                    <a:bodyPr/>
                    <a:lstStyle/>
                    <a:p>
                      <a:r>
                        <a:rPr lang="en-IN" sz="3000" b="0" dirty="0" err="1" smtClean="0">
                          <a:solidFill>
                            <a:srgbClr val="BDCDE9"/>
                          </a:solidFill>
                          <a:latin typeface="Candara" panose="020E0502030303020204" pitchFamily="34" charset="0"/>
                        </a:rPr>
                        <a:t>int</a:t>
                      </a:r>
                      <a:r>
                        <a:rPr lang="en-IN" sz="3000" b="0" dirty="0" smtClean="0">
                          <a:solidFill>
                            <a:srgbClr val="BDCDE9"/>
                          </a:solidFill>
                          <a:latin typeface="Candara" panose="020E0502030303020204" pitchFamily="34" charset="0"/>
                        </a:rPr>
                        <a:t> </a:t>
                      </a:r>
                      <a:r>
                        <a:rPr lang="en-IN" sz="3000" b="0" dirty="0" err="1" smtClean="0">
                          <a:solidFill>
                            <a:srgbClr val="BDCDE9"/>
                          </a:solidFill>
                          <a:latin typeface="Candara" panose="020E0502030303020204" pitchFamily="34" charset="0"/>
                        </a:rPr>
                        <a:t>indexOf</a:t>
                      </a:r>
                      <a:r>
                        <a:rPr lang="en-IN" sz="3000" b="0" dirty="0" smtClean="0">
                          <a:solidFill>
                            <a:srgbClr val="BDCDE9"/>
                          </a:solidFill>
                          <a:latin typeface="Candara" panose="020E0502030303020204" pitchFamily="34" charset="0"/>
                        </a:rPr>
                        <a:t>(</a:t>
                      </a:r>
                      <a:r>
                        <a:rPr lang="en-IN" sz="3000" b="0" dirty="0" err="1" smtClean="0">
                          <a:solidFill>
                            <a:srgbClr val="BDCDE9"/>
                          </a:solidFill>
                          <a:latin typeface="Candara" panose="020E0502030303020204" pitchFamily="34" charset="0"/>
                        </a:rPr>
                        <a:t>str</a:t>
                      </a:r>
                      <a:r>
                        <a:rPr lang="en-IN" sz="3000" b="0" dirty="0" smtClean="0">
                          <a:solidFill>
                            <a:srgbClr val="BDCDE9"/>
                          </a:solidFill>
                          <a:latin typeface="Candara" panose="020E0502030303020204" pitchFamily="34" charset="0"/>
                        </a:rPr>
                        <a:t>) </a:t>
                      </a:r>
                      <a:endParaRPr lang="en-IN" sz="3000" b="0" dirty="0">
                        <a:solidFill>
                          <a:srgbClr val="BDCDE9"/>
                        </a:solidFill>
                        <a:latin typeface="Candara" panose="020E0502030303020204" pitchFamily="34" charset="0"/>
                      </a:endParaRPr>
                    </a:p>
                  </a:txBody>
                  <a:tcPr/>
                </a:tc>
                <a:tc>
                  <a:txBody>
                    <a:bodyPr/>
                    <a:lstStyle/>
                    <a:p>
                      <a:r>
                        <a:rPr lang="en-US" sz="3000" b="0" dirty="0" smtClean="0">
                          <a:solidFill>
                            <a:srgbClr val="BDCDE9"/>
                          </a:solidFill>
                          <a:latin typeface="Candara" panose="020E0502030303020204" pitchFamily="34" charset="0"/>
                        </a:rPr>
                        <a:t>Searches the invoking string for the substring specified by str. Returns the index of the first match or -1 on failure</a:t>
                      </a:r>
                      <a:endParaRPr lang="en-IN" sz="3000" b="0" dirty="0">
                        <a:solidFill>
                          <a:srgbClr val="BDCDE9"/>
                        </a:solidFill>
                        <a:latin typeface="Candara" panose="020E0502030303020204" pitchFamily="34" charset="0"/>
                      </a:endParaRPr>
                    </a:p>
                  </a:txBody>
                  <a:tcPr/>
                </a:tc>
              </a:tr>
              <a:tr h="1044677">
                <a:tc>
                  <a:txBody>
                    <a:bodyPr/>
                    <a:lstStyle/>
                    <a:p>
                      <a:r>
                        <a:rPr lang="en-IN" sz="3000" b="0" dirty="0" err="1" smtClean="0">
                          <a:solidFill>
                            <a:srgbClr val="BDCDE9"/>
                          </a:solidFill>
                          <a:latin typeface="Candara" panose="020E0502030303020204" pitchFamily="34" charset="0"/>
                        </a:rPr>
                        <a:t>int</a:t>
                      </a:r>
                      <a:r>
                        <a:rPr lang="en-IN" sz="3000" b="0" dirty="0" smtClean="0">
                          <a:solidFill>
                            <a:srgbClr val="BDCDE9"/>
                          </a:solidFill>
                          <a:latin typeface="Candara" panose="020E0502030303020204" pitchFamily="34" charset="0"/>
                        </a:rPr>
                        <a:t> </a:t>
                      </a:r>
                      <a:r>
                        <a:rPr lang="en-IN" sz="3000" b="0" dirty="0" err="1" smtClean="0">
                          <a:solidFill>
                            <a:srgbClr val="BDCDE9"/>
                          </a:solidFill>
                          <a:latin typeface="Candara" panose="020E0502030303020204" pitchFamily="34" charset="0"/>
                        </a:rPr>
                        <a:t>lastIndexOf</a:t>
                      </a:r>
                      <a:r>
                        <a:rPr lang="en-IN" sz="3000" b="0" dirty="0" smtClean="0">
                          <a:solidFill>
                            <a:srgbClr val="BDCDE9"/>
                          </a:solidFill>
                          <a:latin typeface="Candara" panose="020E0502030303020204" pitchFamily="34" charset="0"/>
                        </a:rPr>
                        <a:t>(</a:t>
                      </a:r>
                      <a:r>
                        <a:rPr lang="en-IN" sz="3000" b="0" dirty="0" err="1" smtClean="0">
                          <a:solidFill>
                            <a:srgbClr val="BDCDE9"/>
                          </a:solidFill>
                          <a:latin typeface="Candara" panose="020E0502030303020204" pitchFamily="34" charset="0"/>
                        </a:rPr>
                        <a:t>str</a:t>
                      </a:r>
                      <a:r>
                        <a:rPr lang="en-IN" sz="3000" b="0" dirty="0" smtClean="0">
                          <a:solidFill>
                            <a:srgbClr val="BDCDE9"/>
                          </a:solidFill>
                          <a:latin typeface="Candara" panose="020E0502030303020204" pitchFamily="34" charset="0"/>
                        </a:rPr>
                        <a:t>)</a:t>
                      </a:r>
                      <a:endParaRPr lang="en-IN" sz="3000" b="0" dirty="0">
                        <a:solidFill>
                          <a:srgbClr val="BDCDE9"/>
                        </a:solidFill>
                        <a:latin typeface="Candara" panose="020E0502030303020204" pitchFamily="34" charset="0"/>
                      </a:endParaRPr>
                    </a:p>
                  </a:txBody>
                  <a:tcPr/>
                </a:tc>
                <a:tc>
                  <a:txBody>
                    <a:bodyPr/>
                    <a:lstStyle/>
                    <a:p>
                      <a:r>
                        <a:rPr lang="en-US" sz="3000" b="0" dirty="0" smtClean="0">
                          <a:solidFill>
                            <a:srgbClr val="BDCDE9"/>
                          </a:solidFill>
                          <a:latin typeface="Candara" panose="020E0502030303020204" pitchFamily="34" charset="0"/>
                        </a:rPr>
                        <a:t>Searches the invoking string for the substring specified by str. Returns the index of the last match or -1 on failure</a:t>
                      </a:r>
                      <a:endParaRPr lang="en-IN" sz="3000" b="0" dirty="0">
                        <a:solidFill>
                          <a:srgbClr val="BDCDE9"/>
                        </a:solidFill>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2183588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0"/>
            <a:ext cx="14630400" cy="8229600"/>
          </a:xfrm>
          <a:prstGeom prst="rect">
            <a:avLst/>
          </a:prstGeom>
          <a:solidFill>
            <a:srgbClr val="112836"/>
          </a:solidFill>
          <a:ln/>
        </p:spPr>
      </p:sp>
      <p:sp>
        <p:nvSpPr>
          <p:cNvPr id="5" name="Text 1"/>
          <p:cNvSpPr/>
          <p:nvPr/>
        </p:nvSpPr>
        <p:spPr>
          <a:xfrm>
            <a:off x="1881551" y="3260579"/>
            <a:ext cx="10628219"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(5</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723761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63062"/>
            <a:ext cx="14630400" cy="8229600"/>
          </a:xfrm>
          <a:prstGeom prst="rect">
            <a:avLst/>
          </a:prstGeom>
          <a:solidFill>
            <a:srgbClr val="112836"/>
          </a:solidFill>
          <a:ln/>
        </p:spPr>
      </p:sp>
      <p:sp>
        <p:nvSpPr>
          <p:cNvPr id="5" name="Text 1"/>
          <p:cNvSpPr/>
          <p:nvPr/>
        </p:nvSpPr>
        <p:spPr>
          <a:xfrm>
            <a:off x="1005837" y="568907"/>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Using Command Line Argument</a:t>
            </a:r>
            <a:endParaRPr lang="en-US" sz="5249" dirty="0"/>
          </a:p>
        </p:txBody>
      </p:sp>
      <p:sp>
        <p:nvSpPr>
          <p:cNvPr id="6" name="Text 2"/>
          <p:cNvSpPr/>
          <p:nvPr/>
        </p:nvSpPr>
        <p:spPr>
          <a:xfrm>
            <a:off x="1345324" y="1690116"/>
            <a:ext cx="11603422"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In certain cases, we may need to provide inputs at the time of execution. This is achieved in Java by using command line arguments. Command line arguments are parameters that are supplied to a program at the time of execution.</a:t>
            </a:r>
          </a:p>
        </p:txBody>
      </p:sp>
    </p:spTree>
    <p:extLst>
      <p:ext uri="{BB962C8B-B14F-4D97-AF65-F5344CB8AC3E}">
        <p14:creationId xmlns:p14="http://schemas.microsoft.com/office/powerpoint/2010/main" val="111111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63062"/>
            <a:ext cx="14630400" cy="8229600"/>
          </a:xfrm>
          <a:prstGeom prst="rect">
            <a:avLst/>
          </a:prstGeom>
          <a:solidFill>
            <a:srgbClr val="112836"/>
          </a:solidFill>
          <a:ln/>
        </p:spPr>
      </p:sp>
      <p:sp>
        <p:nvSpPr>
          <p:cNvPr id="5" name="Text 1"/>
          <p:cNvSpPr/>
          <p:nvPr/>
        </p:nvSpPr>
        <p:spPr>
          <a:xfrm>
            <a:off x="1005837" y="568907"/>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Using Command Line Argument</a:t>
            </a:r>
            <a:endParaRPr lang="en-US" sz="5249" dirty="0"/>
          </a:p>
        </p:txBody>
      </p:sp>
      <p:sp>
        <p:nvSpPr>
          <p:cNvPr id="6" name="Text 2"/>
          <p:cNvSpPr/>
          <p:nvPr/>
        </p:nvSpPr>
        <p:spPr>
          <a:xfrm>
            <a:off x="451944" y="1709087"/>
            <a:ext cx="13989269" cy="4807326"/>
          </a:xfrm>
          <a:prstGeom prst="rect">
            <a:avLst/>
          </a:prstGeom>
          <a:noFill/>
          <a:ln/>
        </p:spPr>
        <p:txBody>
          <a:bodyPr wrap="square" rtlCol="0" anchor="t"/>
          <a:lstStyle/>
          <a:p>
            <a:pPr>
              <a:lnSpc>
                <a:spcPct val="150000"/>
              </a:lnSpc>
            </a:pPr>
            <a:r>
              <a:rPr lang="en-US" sz="2800" dirty="0">
                <a:solidFill>
                  <a:srgbClr val="BDCDE9"/>
                </a:solidFill>
                <a:latin typeface="Candara" panose="020E0502030303020204" pitchFamily="34" charset="0"/>
              </a:rPr>
              <a:t>public class </a:t>
            </a:r>
            <a:r>
              <a:rPr lang="en-US" sz="2800" dirty="0" err="1">
                <a:solidFill>
                  <a:srgbClr val="BDCDE9"/>
                </a:solidFill>
                <a:latin typeface="Candara" panose="020E0502030303020204" pitchFamily="34" charset="0"/>
              </a:rPr>
              <a:t>CommandLineArgumentsExample</a:t>
            </a:r>
            <a:r>
              <a:rPr lang="en-US" sz="2800" dirty="0">
                <a:solidFill>
                  <a:srgbClr val="BDCDE9"/>
                </a:solidFill>
                <a:latin typeface="Candara" panose="020E0502030303020204" pitchFamily="34" charset="0"/>
              </a:rPr>
              <a:t> {    </a:t>
            </a:r>
            <a:endParaRPr lang="en-US" sz="2800" dirty="0" smtClean="0">
              <a:solidFill>
                <a:srgbClr val="BDCDE9"/>
              </a:solidFill>
              <a:latin typeface="Candara" panose="020E0502030303020204" pitchFamily="34" charset="0"/>
            </a:endParaRPr>
          </a:p>
          <a:p>
            <a:pPr>
              <a:lnSpc>
                <a:spcPct val="150000"/>
              </a:lnSpc>
            </a:pPr>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public </a:t>
            </a:r>
            <a:r>
              <a:rPr lang="en-US" sz="2800" dirty="0">
                <a:solidFill>
                  <a:srgbClr val="BDCDE9"/>
                </a:solidFill>
                <a:latin typeface="Candara" panose="020E0502030303020204" pitchFamily="34" charset="0"/>
              </a:rPr>
              <a:t>static void main(String[] </a:t>
            </a:r>
            <a:r>
              <a:rPr lang="en-US" sz="2800" dirty="0" err="1">
                <a:solidFill>
                  <a:srgbClr val="BDCDE9"/>
                </a:solidFill>
                <a:latin typeface="Candara" panose="020E0502030303020204" pitchFamily="34" charset="0"/>
              </a:rPr>
              <a:t>args</a:t>
            </a:r>
            <a:r>
              <a:rPr lang="en-US" sz="2800" dirty="0">
                <a:solidFill>
                  <a:srgbClr val="BDCDE9"/>
                </a:solidFill>
                <a:latin typeface="Candara" panose="020E0502030303020204" pitchFamily="34" charset="0"/>
              </a:rPr>
              <a:t>) {        </a:t>
            </a:r>
            <a:endParaRPr lang="en-US" sz="2800" dirty="0" smtClean="0">
              <a:solidFill>
                <a:srgbClr val="BDCDE9"/>
              </a:solidFill>
              <a:latin typeface="Candara" panose="020E0502030303020204" pitchFamily="34" charset="0"/>
            </a:endParaRPr>
          </a:p>
          <a:p>
            <a:pPr>
              <a:lnSpc>
                <a:spcPct val="150000"/>
              </a:lnSpc>
            </a:pPr>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if </a:t>
            </a:r>
            <a:r>
              <a:rPr lang="en-US" sz="2800" dirty="0">
                <a:solidFill>
                  <a:srgbClr val="BDCDE9"/>
                </a:solidFill>
                <a:latin typeface="Candara" panose="020E0502030303020204" pitchFamily="34" charset="0"/>
              </a:rPr>
              <a:t>(</a:t>
            </a:r>
            <a:r>
              <a:rPr lang="en-US" sz="2800" dirty="0" err="1">
                <a:solidFill>
                  <a:srgbClr val="BDCDE9"/>
                </a:solidFill>
                <a:latin typeface="Candara" panose="020E0502030303020204" pitchFamily="34" charset="0"/>
              </a:rPr>
              <a:t>args.length</a:t>
            </a:r>
            <a:r>
              <a:rPr lang="en-US" sz="2800" dirty="0">
                <a:solidFill>
                  <a:srgbClr val="BDCDE9"/>
                </a:solidFill>
                <a:latin typeface="Candara" panose="020E0502030303020204" pitchFamily="34" charset="0"/>
              </a:rPr>
              <a:t> == 0) {            </a:t>
            </a:r>
            <a:endParaRPr lang="en-US" sz="2800" dirty="0" smtClean="0">
              <a:solidFill>
                <a:srgbClr val="BDCDE9"/>
              </a:solidFill>
              <a:latin typeface="Candara" panose="020E0502030303020204" pitchFamily="34" charset="0"/>
            </a:endParaRPr>
          </a:p>
          <a:p>
            <a:pPr>
              <a:lnSpc>
                <a:spcPct val="150000"/>
              </a:lnSpc>
            </a:pPr>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a:t>
            </a:r>
            <a:r>
              <a:rPr lang="en-US" sz="2800" dirty="0" err="1" smtClean="0">
                <a:solidFill>
                  <a:srgbClr val="BDCDE9"/>
                </a:solidFill>
                <a:latin typeface="Candara" panose="020E0502030303020204" pitchFamily="34" charset="0"/>
              </a:rPr>
              <a:t>System.out.println</a:t>
            </a:r>
            <a:r>
              <a:rPr lang="en-US" sz="2800" dirty="0">
                <a:solidFill>
                  <a:srgbClr val="BDCDE9"/>
                </a:solidFill>
                <a:latin typeface="Candara" panose="020E0502030303020204" pitchFamily="34" charset="0"/>
              </a:rPr>
              <a:t>("No command-line arguments provided.");        </a:t>
            </a:r>
            <a:r>
              <a:rPr lang="en-US" sz="2800" dirty="0" smtClean="0">
                <a:solidFill>
                  <a:srgbClr val="BDCDE9"/>
                </a:solidFill>
                <a:latin typeface="Candara" panose="020E0502030303020204" pitchFamily="34" charset="0"/>
              </a:rPr>
              <a:t>				} </a:t>
            </a:r>
            <a:r>
              <a:rPr lang="en-US" sz="2800" dirty="0">
                <a:solidFill>
                  <a:srgbClr val="BDCDE9"/>
                </a:solidFill>
                <a:latin typeface="Candara" panose="020E0502030303020204" pitchFamily="34" charset="0"/>
              </a:rPr>
              <a:t>else {            </a:t>
            </a:r>
            <a:endParaRPr lang="en-US" sz="2800" dirty="0" smtClean="0">
              <a:solidFill>
                <a:srgbClr val="BDCDE9"/>
              </a:solidFill>
              <a:latin typeface="Candara" panose="020E0502030303020204" pitchFamily="34" charset="0"/>
            </a:endParaRPr>
          </a:p>
          <a:p>
            <a:pPr>
              <a:lnSpc>
                <a:spcPct val="150000"/>
              </a:lnSpc>
            </a:pPr>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a:t>
            </a:r>
            <a:r>
              <a:rPr lang="en-US" sz="2800" dirty="0" err="1" smtClean="0">
                <a:solidFill>
                  <a:srgbClr val="BDCDE9"/>
                </a:solidFill>
                <a:latin typeface="Candara" panose="020E0502030303020204" pitchFamily="34" charset="0"/>
              </a:rPr>
              <a:t>System.out.println</a:t>
            </a:r>
            <a:r>
              <a:rPr lang="en-US" sz="2800" dirty="0">
                <a:solidFill>
                  <a:srgbClr val="BDCDE9"/>
                </a:solidFill>
                <a:latin typeface="Candara" panose="020E0502030303020204" pitchFamily="34" charset="0"/>
              </a:rPr>
              <a:t>("Number of command-line arguments: " + </a:t>
            </a:r>
            <a:r>
              <a:rPr lang="en-US" sz="2800" dirty="0" err="1">
                <a:solidFill>
                  <a:srgbClr val="BDCDE9"/>
                </a:solidFill>
                <a:latin typeface="Candara" panose="020E0502030303020204" pitchFamily="34" charset="0"/>
              </a:rPr>
              <a:t>args.length</a:t>
            </a:r>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a:t>
            </a:r>
            <a:r>
              <a:rPr lang="en-US" sz="2800" dirty="0" err="1" smtClean="0">
                <a:solidFill>
                  <a:srgbClr val="BDCDE9"/>
                </a:solidFill>
                <a:latin typeface="Candara" panose="020E0502030303020204" pitchFamily="34" charset="0"/>
              </a:rPr>
              <a:t>System.out.println</a:t>
            </a:r>
            <a:r>
              <a:rPr lang="en-US" sz="2800" dirty="0">
                <a:solidFill>
                  <a:srgbClr val="BDCDE9"/>
                </a:solidFill>
                <a:latin typeface="Candara" panose="020E0502030303020204" pitchFamily="34" charset="0"/>
              </a:rPr>
              <a:t>("Command-line arguments:");            </a:t>
            </a:r>
            <a:endParaRPr lang="en-US" sz="2800" dirty="0" smtClean="0">
              <a:solidFill>
                <a:srgbClr val="BDCDE9"/>
              </a:solidFill>
              <a:latin typeface="Candara" panose="020E0502030303020204" pitchFamily="34" charset="0"/>
            </a:endParaRPr>
          </a:p>
          <a:p>
            <a:pPr>
              <a:lnSpc>
                <a:spcPct val="150000"/>
              </a:lnSpc>
            </a:pPr>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for </a:t>
            </a:r>
            <a:r>
              <a:rPr lang="en-US" sz="2800" dirty="0">
                <a:solidFill>
                  <a:srgbClr val="BDCDE9"/>
                </a:solidFill>
                <a:latin typeface="Candara" panose="020E0502030303020204" pitchFamily="34" charset="0"/>
              </a:rPr>
              <a:t>(</a:t>
            </a:r>
            <a:r>
              <a:rPr lang="en-US" sz="2800" dirty="0" err="1">
                <a:solidFill>
                  <a:srgbClr val="BDCDE9"/>
                </a:solidFill>
                <a:latin typeface="Candara" panose="020E0502030303020204" pitchFamily="34" charset="0"/>
              </a:rPr>
              <a:t>int</a:t>
            </a:r>
            <a:r>
              <a:rPr lang="en-US" sz="2800" dirty="0">
                <a:solidFill>
                  <a:srgbClr val="BDCDE9"/>
                </a:solidFill>
                <a:latin typeface="Candara" panose="020E0502030303020204" pitchFamily="34" charset="0"/>
              </a:rPr>
              <a:t> </a:t>
            </a:r>
            <a:r>
              <a:rPr lang="en-US" sz="2800" dirty="0" err="1">
                <a:solidFill>
                  <a:srgbClr val="BDCDE9"/>
                </a:solidFill>
                <a:latin typeface="Candara" panose="020E0502030303020204" pitchFamily="34" charset="0"/>
              </a:rPr>
              <a:t>i</a:t>
            </a:r>
            <a:r>
              <a:rPr lang="en-US" sz="2800" dirty="0">
                <a:solidFill>
                  <a:srgbClr val="BDCDE9"/>
                </a:solidFill>
                <a:latin typeface="Candara" panose="020E0502030303020204" pitchFamily="34" charset="0"/>
              </a:rPr>
              <a:t> = 0; </a:t>
            </a:r>
            <a:r>
              <a:rPr lang="en-US" sz="2800" dirty="0" err="1">
                <a:solidFill>
                  <a:srgbClr val="BDCDE9"/>
                </a:solidFill>
                <a:latin typeface="Candara" panose="020E0502030303020204" pitchFamily="34" charset="0"/>
              </a:rPr>
              <a:t>i</a:t>
            </a:r>
            <a:r>
              <a:rPr lang="en-US" sz="2800" dirty="0">
                <a:solidFill>
                  <a:srgbClr val="BDCDE9"/>
                </a:solidFill>
                <a:latin typeface="Candara" panose="020E0502030303020204" pitchFamily="34" charset="0"/>
              </a:rPr>
              <a:t> &lt; </a:t>
            </a:r>
            <a:r>
              <a:rPr lang="en-US" sz="2800" dirty="0" err="1">
                <a:solidFill>
                  <a:srgbClr val="BDCDE9"/>
                </a:solidFill>
                <a:latin typeface="Candara" panose="020E0502030303020204" pitchFamily="34" charset="0"/>
              </a:rPr>
              <a:t>args.length</a:t>
            </a:r>
            <a:r>
              <a:rPr lang="en-US" sz="2800" dirty="0">
                <a:solidFill>
                  <a:srgbClr val="BDCDE9"/>
                </a:solidFill>
                <a:latin typeface="Candara" panose="020E0502030303020204" pitchFamily="34" charset="0"/>
              </a:rPr>
              <a:t>; </a:t>
            </a:r>
            <a:r>
              <a:rPr lang="en-US" sz="2800" dirty="0" err="1">
                <a:solidFill>
                  <a:srgbClr val="BDCDE9"/>
                </a:solidFill>
                <a:latin typeface="Candara" panose="020E0502030303020204" pitchFamily="34" charset="0"/>
              </a:rPr>
              <a:t>i</a:t>
            </a:r>
            <a:r>
              <a:rPr lang="en-US" sz="2800" dirty="0">
                <a:solidFill>
                  <a:srgbClr val="BDCDE9"/>
                </a:solidFill>
                <a:latin typeface="Candara" panose="020E0502030303020204" pitchFamily="34" charset="0"/>
              </a:rPr>
              <a:t>++) {                </a:t>
            </a:r>
            <a:endParaRPr lang="en-US" sz="2800" dirty="0" smtClean="0">
              <a:solidFill>
                <a:srgbClr val="BDCDE9"/>
              </a:solidFill>
              <a:latin typeface="Candara" panose="020E0502030303020204" pitchFamily="34" charset="0"/>
            </a:endParaRPr>
          </a:p>
          <a:p>
            <a:pPr>
              <a:lnSpc>
                <a:spcPct val="150000"/>
              </a:lnSpc>
            </a:pPr>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a:t>
            </a:r>
            <a:r>
              <a:rPr lang="en-US" sz="2800" dirty="0" err="1" smtClean="0">
                <a:solidFill>
                  <a:srgbClr val="BDCDE9"/>
                </a:solidFill>
                <a:latin typeface="Candara" panose="020E0502030303020204" pitchFamily="34" charset="0"/>
              </a:rPr>
              <a:t>System.out.println</a:t>
            </a:r>
            <a:r>
              <a:rPr lang="en-US" sz="2800" dirty="0">
                <a:solidFill>
                  <a:srgbClr val="BDCDE9"/>
                </a:solidFill>
                <a:latin typeface="Candara" panose="020E0502030303020204" pitchFamily="34" charset="0"/>
              </a:rPr>
              <a:t>((</a:t>
            </a:r>
            <a:r>
              <a:rPr lang="en-US" sz="2800" dirty="0" err="1">
                <a:solidFill>
                  <a:srgbClr val="BDCDE9"/>
                </a:solidFill>
                <a:latin typeface="Candara" panose="020E0502030303020204" pitchFamily="34" charset="0"/>
              </a:rPr>
              <a:t>i</a:t>
            </a:r>
            <a:r>
              <a:rPr lang="en-US" sz="2800" dirty="0">
                <a:solidFill>
                  <a:srgbClr val="BDCDE9"/>
                </a:solidFill>
                <a:latin typeface="Candara" panose="020E0502030303020204" pitchFamily="34" charset="0"/>
              </a:rPr>
              <a:t> + 1) + ": " + </a:t>
            </a:r>
            <a:r>
              <a:rPr lang="en-US" sz="2800" dirty="0" err="1">
                <a:solidFill>
                  <a:srgbClr val="BDCDE9"/>
                </a:solidFill>
                <a:latin typeface="Candara" panose="020E0502030303020204" pitchFamily="34" charset="0"/>
              </a:rPr>
              <a:t>args</a:t>
            </a:r>
            <a:r>
              <a:rPr lang="en-US" sz="2800" dirty="0">
                <a:solidFill>
                  <a:srgbClr val="BDCDE9"/>
                </a:solidFill>
                <a:latin typeface="Candara" panose="020E0502030303020204" pitchFamily="34" charset="0"/>
              </a:rPr>
              <a:t>[</a:t>
            </a:r>
            <a:r>
              <a:rPr lang="en-US" sz="2800" dirty="0" err="1">
                <a:solidFill>
                  <a:srgbClr val="BDCDE9"/>
                </a:solidFill>
                <a:latin typeface="Candara" panose="020E0502030303020204" pitchFamily="34" charset="0"/>
              </a:rPr>
              <a:t>i</a:t>
            </a:r>
            <a:r>
              <a:rPr lang="en-US" sz="2800" dirty="0">
                <a:solidFill>
                  <a:srgbClr val="BDCDE9"/>
                </a:solidFill>
                <a:latin typeface="Candara" panose="020E0502030303020204" pitchFamily="34" charset="0"/>
              </a:rPr>
              <a:t>]);            </a:t>
            </a:r>
            <a:endParaRPr lang="en-US" sz="2800" dirty="0" smtClean="0">
              <a:solidFill>
                <a:srgbClr val="BDCDE9"/>
              </a:solidFill>
              <a:latin typeface="Candara" panose="020E0502030303020204" pitchFamily="34" charset="0"/>
            </a:endParaRPr>
          </a:p>
          <a:p>
            <a:pPr>
              <a:lnSpc>
                <a:spcPct val="150000"/>
              </a:lnSpc>
            </a:pPr>
            <a:r>
              <a:rPr lang="en-US" sz="2800" dirty="0" smtClean="0">
                <a:solidFill>
                  <a:srgbClr val="BDCDE9"/>
                </a:solidFill>
                <a:latin typeface="Candara" panose="020E0502030303020204" pitchFamily="34" charset="0"/>
              </a:rPr>
              <a:t>}        </a:t>
            </a:r>
            <a:r>
              <a:rPr lang="en-US" sz="2800" dirty="0">
                <a:solidFill>
                  <a:srgbClr val="BDCDE9"/>
                </a:solidFill>
                <a:latin typeface="Candara" panose="020E0502030303020204" pitchFamily="34" charset="0"/>
              </a:rPr>
              <a:t>}    </a:t>
            </a:r>
            <a:r>
              <a:rPr lang="en-US" sz="2800" dirty="0" smtClean="0">
                <a:solidFill>
                  <a:srgbClr val="BDCDE9"/>
                </a:solidFill>
                <a:latin typeface="Candara" panose="020E0502030303020204" pitchFamily="34" charset="0"/>
              </a:rPr>
              <a:t>	}	}</a:t>
            </a:r>
            <a:endParaRPr lang="en-US" sz="2800" dirty="0">
              <a:solidFill>
                <a:srgbClr val="BDCDE9"/>
              </a:solidFill>
              <a:latin typeface="Candara" panose="020E0502030303020204" pitchFamily="34" charset="0"/>
            </a:endParaRPr>
          </a:p>
        </p:txBody>
      </p:sp>
    </p:spTree>
    <p:extLst>
      <p:ext uri="{BB962C8B-B14F-4D97-AF65-F5344CB8AC3E}">
        <p14:creationId xmlns:p14="http://schemas.microsoft.com/office/powerpoint/2010/main" val="308821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136635"/>
            <a:ext cx="14630400" cy="8229600"/>
          </a:xfrm>
          <a:prstGeom prst="rect">
            <a:avLst/>
          </a:prstGeom>
          <a:solidFill>
            <a:srgbClr val="112836"/>
          </a:solidFill>
          <a:ln/>
        </p:spPr>
      </p:sp>
      <p:sp>
        <p:nvSpPr>
          <p:cNvPr id="5" name="Text 1"/>
          <p:cNvSpPr/>
          <p:nvPr/>
        </p:nvSpPr>
        <p:spPr>
          <a:xfrm>
            <a:off x="1005837" y="568907"/>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Using Command Line Argument</a:t>
            </a:r>
            <a:endParaRPr lang="en-US" sz="5249" dirty="0"/>
          </a:p>
        </p:txBody>
      </p:sp>
      <p:sp>
        <p:nvSpPr>
          <p:cNvPr id="6" name="Text 2"/>
          <p:cNvSpPr/>
          <p:nvPr/>
        </p:nvSpPr>
        <p:spPr>
          <a:xfrm>
            <a:off x="451944" y="1709087"/>
            <a:ext cx="13989269" cy="4807326"/>
          </a:xfrm>
          <a:prstGeom prst="rect">
            <a:avLst/>
          </a:prstGeom>
          <a:noFill/>
          <a:ln/>
        </p:spPr>
        <p:txBody>
          <a:bodyPr wrap="square" rtlCol="0" anchor="t"/>
          <a:lstStyle/>
          <a:p>
            <a:pPr>
              <a:lnSpc>
                <a:spcPct val="150000"/>
              </a:lnSpc>
            </a:pPr>
            <a:r>
              <a:rPr lang="en-US" sz="3600" dirty="0" err="1">
                <a:solidFill>
                  <a:srgbClr val="BDCDE9"/>
                </a:solidFill>
                <a:latin typeface="Candara" panose="020E0502030303020204" pitchFamily="34" charset="0"/>
              </a:rPr>
              <a:t>javac</a:t>
            </a:r>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CommandLineArgumentsExample.java</a:t>
            </a:r>
          </a:p>
          <a:p>
            <a:pPr>
              <a:lnSpc>
                <a:spcPct val="150000"/>
              </a:lnSpc>
            </a:pPr>
            <a:endParaRPr lang="en-US" sz="3600" dirty="0">
              <a:solidFill>
                <a:srgbClr val="BDCDE9"/>
              </a:solidFill>
              <a:latin typeface="Candara" panose="020E0502030303020204" pitchFamily="34" charset="0"/>
            </a:endParaRPr>
          </a:p>
          <a:p>
            <a:pPr>
              <a:lnSpc>
                <a:spcPct val="150000"/>
              </a:lnSpc>
            </a:pPr>
            <a:r>
              <a:rPr lang="en-US" sz="3600" dirty="0">
                <a:solidFill>
                  <a:srgbClr val="BDCDE9"/>
                </a:solidFill>
                <a:latin typeface="Candara" panose="020E0502030303020204" pitchFamily="34" charset="0"/>
              </a:rPr>
              <a:t>java </a:t>
            </a:r>
            <a:r>
              <a:rPr lang="en-US" sz="3600" dirty="0" err="1">
                <a:solidFill>
                  <a:srgbClr val="BDCDE9"/>
                </a:solidFill>
                <a:latin typeface="Candara" panose="020E0502030303020204" pitchFamily="34" charset="0"/>
              </a:rPr>
              <a:t>CommandLineArgumentsExample</a:t>
            </a:r>
            <a:r>
              <a:rPr lang="en-US" sz="3600" dirty="0">
                <a:solidFill>
                  <a:srgbClr val="BDCDE9"/>
                </a:solidFill>
                <a:latin typeface="Candara" panose="020E0502030303020204" pitchFamily="34" charset="0"/>
              </a:rPr>
              <a:t> arg1 arg2 arg3</a:t>
            </a:r>
          </a:p>
        </p:txBody>
      </p:sp>
    </p:spTree>
    <p:extLst>
      <p:ext uri="{BB962C8B-B14F-4D97-AF65-F5344CB8AC3E}">
        <p14:creationId xmlns:p14="http://schemas.microsoft.com/office/powerpoint/2010/main" val="1597391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147145"/>
            <a:ext cx="14630400" cy="8229600"/>
          </a:xfrm>
          <a:prstGeom prst="rect">
            <a:avLst/>
          </a:prstGeom>
          <a:solidFill>
            <a:srgbClr val="112836"/>
          </a:solidFill>
          <a:ln/>
        </p:spPr>
      </p:sp>
      <p:sp>
        <p:nvSpPr>
          <p:cNvPr id="5" name="Text 1"/>
          <p:cNvSpPr/>
          <p:nvPr/>
        </p:nvSpPr>
        <p:spPr>
          <a:xfrm>
            <a:off x="1005837" y="568907"/>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Classes Objects and Methods</a:t>
            </a:r>
            <a:endParaRPr lang="en-US" sz="5249" dirty="0"/>
          </a:p>
        </p:txBody>
      </p:sp>
      <p:sp>
        <p:nvSpPr>
          <p:cNvPr id="6" name="Text 2"/>
          <p:cNvSpPr/>
          <p:nvPr/>
        </p:nvSpPr>
        <p:spPr>
          <a:xfrm>
            <a:off x="1271753" y="1709087"/>
            <a:ext cx="11645462" cy="4807326"/>
          </a:xfrm>
          <a:prstGeom prst="rect">
            <a:avLst/>
          </a:prstGeom>
          <a:noFill/>
          <a:ln/>
        </p:spPr>
        <p:txBody>
          <a:bodyPr wrap="square" rtlCol="0" anchor="t"/>
          <a:lstStyle/>
          <a:p>
            <a:pPr marL="571500" indent="-571500">
              <a:lnSpc>
                <a:spcPct val="150000"/>
              </a:lnSpc>
              <a:buFont typeface="Arial" panose="020B0604020202020204" pitchFamily="34" charset="0"/>
              <a:buChar char="•"/>
            </a:pPr>
            <a:r>
              <a:rPr lang="en-US" sz="3600" dirty="0">
                <a:solidFill>
                  <a:srgbClr val="BDCDE9"/>
                </a:solidFill>
                <a:latin typeface="Candara" panose="020E0502030303020204" pitchFamily="34" charset="0"/>
              </a:rPr>
              <a:t>Java is a true Object-Oriented language and therefore the underlying structure of all Java programs is classes. </a:t>
            </a:r>
            <a:endParaRPr lang="en-US" sz="3600" dirty="0" smtClean="0">
              <a:solidFill>
                <a:srgbClr val="BDCDE9"/>
              </a:solidFill>
              <a:latin typeface="Candara" panose="020E0502030303020204" pitchFamily="34" charset="0"/>
            </a:endParaRPr>
          </a:p>
          <a:p>
            <a:pPr marL="571500" indent="-571500">
              <a:lnSpc>
                <a:spcPct val="150000"/>
              </a:lnSpc>
              <a:buFont typeface="Arial" panose="020B0604020202020204" pitchFamily="34" charset="0"/>
              <a:buChar char="•"/>
            </a:pPr>
            <a:r>
              <a:rPr lang="en-US" sz="3600" dirty="0" smtClean="0">
                <a:solidFill>
                  <a:srgbClr val="BDCDE9"/>
                </a:solidFill>
                <a:latin typeface="Candara" panose="020E0502030303020204" pitchFamily="34" charset="0"/>
              </a:rPr>
              <a:t>Anything </a:t>
            </a:r>
            <a:r>
              <a:rPr lang="en-US" sz="3600" dirty="0">
                <a:solidFill>
                  <a:srgbClr val="BDCDE9"/>
                </a:solidFill>
                <a:latin typeface="Candara" panose="020E0502030303020204" pitchFamily="34" charset="0"/>
              </a:rPr>
              <a:t>we wish to represent in a Java program must be encapsulated in a </a:t>
            </a:r>
            <a:r>
              <a:rPr lang="en-US" sz="3600" dirty="0" smtClean="0">
                <a:solidFill>
                  <a:srgbClr val="BDCDE9"/>
                </a:solidFill>
                <a:latin typeface="Candara" panose="020E0502030303020204" pitchFamily="34" charset="0"/>
              </a:rPr>
              <a:t>class. </a:t>
            </a:r>
          </a:p>
          <a:p>
            <a:pPr marL="571500" indent="-571500">
              <a:lnSpc>
                <a:spcPct val="150000"/>
              </a:lnSpc>
              <a:buFont typeface="Arial" panose="020B0604020202020204" pitchFamily="34" charset="0"/>
              <a:buChar char="•"/>
            </a:pPr>
            <a:r>
              <a:rPr lang="en-US" sz="3600" dirty="0" smtClean="0">
                <a:solidFill>
                  <a:srgbClr val="BDCDE9"/>
                </a:solidFill>
                <a:latin typeface="Candara" panose="020E0502030303020204" pitchFamily="34" charset="0"/>
              </a:rPr>
              <a:t>In </a:t>
            </a:r>
            <a:r>
              <a:rPr lang="en-US" sz="3600" dirty="0">
                <a:solidFill>
                  <a:srgbClr val="BDCDE9"/>
                </a:solidFill>
                <a:latin typeface="Candara" panose="020E0502030303020204" pitchFamily="34" charset="0"/>
              </a:rPr>
              <a:t>Java, the data items are called fields and the functions are called methods.</a:t>
            </a:r>
          </a:p>
        </p:txBody>
      </p:sp>
    </p:spTree>
    <p:extLst>
      <p:ext uri="{BB962C8B-B14F-4D97-AF65-F5344CB8AC3E}">
        <p14:creationId xmlns:p14="http://schemas.microsoft.com/office/powerpoint/2010/main" val="4120076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432273"/>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Classes Objects and Methods</a:t>
            </a:r>
            <a:endParaRPr lang="en-US" sz="5249" dirty="0"/>
          </a:p>
        </p:txBody>
      </p:sp>
      <p:sp>
        <p:nvSpPr>
          <p:cNvPr id="6" name="Text 2"/>
          <p:cNvSpPr/>
          <p:nvPr/>
        </p:nvSpPr>
        <p:spPr>
          <a:xfrm>
            <a:off x="672661" y="1402106"/>
            <a:ext cx="12559863" cy="4807326"/>
          </a:xfrm>
          <a:prstGeom prst="rect">
            <a:avLst/>
          </a:prstGeom>
          <a:noFill/>
          <a:ln/>
        </p:spPr>
        <p:txBody>
          <a:bodyPr wrap="square" rtlCol="0" anchor="t"/>
          <a:lstStyle/>
          <a:p>
            <a:pPr marL="571500" indent="-571500">
              <a:lnSpc>
                <a:spcPct val="150000"/>
              </a:lnSpc>
              <a:buFont typeface="Arial" panose="020B0604020202020204" pitchFamily="34" charset="0"/>
              <a:buChar char="•"/>
            </a:pPr>
            <a:r>
              <a:rPr lang="en-US" sz="3600" dirty="0">
                <a:solidFill>
                  <a:srgbClr val="BDCDE9"/>
                </a:solidFill>
                <a:latin typeface="Candara" panose="020E0502030303020204" pitchFamily="34" charset="0"/>
              </a:rPr>
              <a:t>A class is a user-defined data type with a template that serves to define its properties. Once the class type has been defined, we can create ‘variables</a:t>
            </a:r>
            <a:r>
              <a:rPr lang="en-US" sz="3600" dirty="0" smtClean="0">
                <a:solidFill>
                  <a:srgbClr val="BDCDE9"/>
                </a:solidFill>
                <a:latin typeface="Candara" panose="020E0502030303020204" pitchFamily="34" charset="0"/>
              </a:rPr>
              <a:t>’.</a:t>
            </a:r>
          </a:p>
          <a:p>
            <a:pPr marL="571500" indent="-571500">
              <a:lnSpc>
                <a:spcPct val="150000"/>
              </a:lnSpc>
              <a:buFont typeface="Arial" panose="020B0604020202020204" pitchFamily="34" charset="0"/>
              <a:buChar char="•"/>
            </a:pPr>
            <a:r>
              <a:rPr lang="en-US" sz="3600" dirty="0">
                <a:solidFill>
                  <a:srgbClr val="BDCDE9"/>
                </a:solidFill>
                <a:latin typeface="Candara" panose="020E0502030303020204" pitchFamily="34" charset="0"/>
              </a:rPr>
              <a:t>In Java, these variables are termed as instances of classes</a:t>
            </a:r>
            <a:r>
              <a:rPr lang="en-US" sz="3600" dirty="0" smtClean="0">
                <a:solidFill>
                  <a:srgbClr val="BDCDE9"/>
                </a:solidFill>
                <a:latin typeface="Candara" panose="020E0502030303020204" pitchFamily="34" charset="0"/>
              </a:rPr>
              <a:t>.</a:t>
            </a:r>
          </a:p>
          <a:p>
            <a:pPr marL="571500" indent="-571500">
              <a:lnSpc>
                <a:spcPct val="150000"/>
              </a:lnSpc>
              <a:buFont typeface="Arial" panose="020B0604020202020204" pitchFamily="34" charset="0"/>
              <a:buChar char="•"/>
            </a:pPr>
            <a:r>
              <a:rPr lang="en-US" sz="3600" dirty="0">
                <a:solidFill>
                  <a:srgbClr val="BDCDE9"/>
                </a:solidFill>
                <a:latin typeface="Candara" panose="020E0502030303020204" pitchFamily="34" charset="0"/>
              </a:rPr>
              <a:t>Java classes consist of both attributes and behaviors. Attributes represent the data that is unique to an instance of a class, while behaviors are methods that operate on the data to perform useful tasks.</a:t>
            </a:r>
            <a:endParaRPr lang="en-US" sz="3600"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2232017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222067"/>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Classes Objects and Methods</a:t>
            </a:r>
            <a:endParaRPr lang="en-US" sz="5249" dirty="0"/>
          </a:p>
        </p:txBody>
      </p:sp>
      <p:sp>
        <p:nvSpPr>
          <p:cNvPr id="6" name="Text 2"/>
          <p:cNvSpPr/>
          <p:nvPr/>
        </p:nvSpPr>
        <p:spPr>
          <a:xfrm>
            <a:off x="672661" y="964903"/>
            <a:ext cx="12559863" cy="4807326"/>
          </a:xfrm>
          <a:prstGeom prst="rect">
            <a:avLst/>
          </a:prstGeom>
          <a:noFill/>
          <a:ln/>
        </p:spPr>
        <p:txBody>
          <a:bodyPr wrap="square" rtlCol="0" anchor="t"/>
          <a:lstStyle/>
          <a:p>
            <a:pPr>
              <a:lnSpc>
                <a:spcPct val="150000"/>
              </a:lnSpc>
            </a:pPr>
            <a:r>
              <a:rPr lang="en-US" sz="3600" dirty="0">
                <a:solidFill>
                  <a:srgbClr val="BDCDE9"/>
                </a:solidFill>
                <a:latin typeface="Candara" panose="020E0502030303020204" pitchFamily="34" charset="0"/>
              </a:rPr>
              <a:t>A class is created by using the keyword class. The general form is as follows: </a:t>
            </a:r>
            <a:endParaRPr lang="en-US" sz="3600" dirty="0" smtClean="0">
              <a:solidFill>
                <a:srgbClr val="BDCDE9"/>
              </a:solidFill>
              <a:latin typeface="Candara" panose="020E0502030303020204" pitchFamily="34" charset="0"/>
            </a:endParaRP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class </a:t>
            </a:r>
            <a:r>
              <a:rPr lang="en-US" sz="3600" dirty="0" err="1">
                <a:solidFill>
                  <a:srgbClr val="BDCDE9"/>
                </a:solidFill>
                <a:latin typeface="Candara" panose="020E0502030303020204" pitchFamily="34" charset="0"/>
              </a:rPr>
              <a:t>classname</a:t>
            </a:r>
            <a:r>
              <a:rPr lang="en-US" sz="3600" dirty="0">
                <a:solidFill>
                  <a:srgbClr val="BDCDE9"/>
                </a:solidFill>
                <a:latin typeface="Candara" panose="020E0502030303020204" pitchFamily="34" charset="0"/>
              </a:rPr>
              <a:t> { </a:t>
            </a:r>
            <a:endParaRPr lang="en-US" sz="3600" dirty="0" smtClean="0">
              <a:solidFill>
                <a:srgbClr val="BDCDE9"/>
              </a:solidFill>
              <a:latin typeface="Candara" panose="020E0502030303020204" pitchFamily="34" charset="0"/>
            </a:endParaRP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	type </a:t>
            </a:r>
            <a:r>
              <a:rPr lang="en-US" sz="3600" dirty="0">
                <a:solidFill>
                  <a:srgbClr val="BDCDE9"/>
                </a:solidFill>
                <a:latin typeface="Candara" panose="020E0502030303020204" pitchFamily="34" charset="0"/>
              </a:rPr>
              <a:t>var1; </a:t>
            </a:r>
            <a:endParaRPr lang="en-US" sz="3600" dirty="0" smtClean="0">
              <a:solidFill>
                <a:srgbClr val="BDCDE9"/>
              </a:solidFill>
              <a:latin typeface="Candara" panose="020E0502030303020204" pitchFamily="34" charset="0"/>
            </a:endParaRP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	type </a:t>
            </a:r>
            <a:r>
              <a:rPr lang="en-US" sz="3600" dirty="0">
                <a:solidFill>
                  <a:srgbClr val="BDCDE9"/>
                </a:solidFill>
                <a:latin typeface="Candara" panose="020E0502030303020204" pitchFamily="34" charset="0"/>
              </a:rPr>
              <a:t>var2; </a:t>
            </a:r>
            <a:r>
              <a:rPr lang="en-US" sz="3600" dirty="0" smtClean="0">
                <a:solidFill>
                  <a:srgbClr val="BDCDE9"/>
                </a:solidFill>
                <a:latin typeface="Candara" panose="020E0502030303020204" pitchFamily="34" charset="0"/>
              </a:rPr>
              <a:t>......</a:t>
            </a: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	 </a:t>
            </a:r>
            <a:r>
              <a:rPr lang="en-US" sz="3600" dirty="0">
                <a:solidFill>
                  <a:srgbClr val="BDCDE9"/>
                </a:solidFill>
                <a:latin typeface="Candara" panose="020E0502030303020204" pitchFamily="34" charset="0"/>
              </a:rPr>
              <a:t>type </a:t>
            </a:r>
            <a:r>
              <a:rPr lang="en-US" sz="3600" dirty="0" err="1">
                <a:solidFill>
                  <a:srgbClr val="BDCDE9"/>
                </a:solidFill>
                <a:latin typeface="Candara" panose="020E0502030303020204" pitchFamily="34" charset="0"/>
              </a:rPr>
              <a:t>var</a:t>
            </a:r>
            <a:r>
              <a:rPr lang="en-US" sz="3600" dirty="0">
                <a:solidFill>
                  <a:srgbClr val="BDCDE9"/>
                </a:solidFill>
                <a:latin typeface="Candara" panose="020E0502030303020204" pitchFamily="34" charset="0"/>
              </a:rPr>
              <a:t> n; </a:t>
            </a:r>
            <a:endParaRPr lang="en-US" sz="3600" dirty="0" smtClean="0">
              <a:solidFill>
                <a:srgbClr val="BDCDE9"/>
              </a:solidFill>
              <a:latin typeface="Candara" panose="020E0502030303020204" pitchFamily="34" charset="0"/>
            </a:endParaRP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	return-type </a:t>
            </a:r>
            <a:r>
              <a:rPr lang="en-US" sz="3600" dirty="0">
                <a:solidFill>
                  <a:srgbClr val="BDCDE9"/>
                </a:solidFill>
                <a:latin typeface="Candara" panose="020E0502030303020204" pitchFamily="34" charset="0"/>
              </a:rPr>
              <a:t>method-name-1(arguments) { </a:t>
            </a:r>
            <a:endParaRPr lang="en-US" sz="3600" dirty="0" smtClean="0">
              <a:solidFill>
                <a:srgbClr val="BDCDE9"/>
              </a:solidFill>
              <a:latin typeface="Candara" panose="020E0502030303020204" pitchFamily="34" charset="0"/>
            </a:endParaRP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		body </a:t>
            </a:r>
            <a:r>
              <a:rPr lang="en-US" sz="3600" dirty="0">
                <a:solidFill>
                  <a:srgbClr val="BDCDE9"/>
                </a:solidFill>
                <a:latin typeface="Candara" panose="020E0502030303020204" pitchFamily="34" charset="0"/>
              </a:rPr>
              <a:t>of the method ; } </a:t>
            </a:r>
            <a:endParaRPr lang="en-US" sz="3600" dirty="0" smtClean="0">
              <a:solidFill>
                <a:srgbClr val="BDCDE9"/>
              </a:solidFill>
              <a:latin typeface="Candara" panose="020E0502030303020204" pitchFamily="34" charset="0"/>
            </a:endParaRP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	return-type </a:t>
            </a:r>
            <a:r>
              <a:rPr lang="en-US" sz="3600" dirty="0">
                <a:solidFill>
                  <a:srgbClr val="BDCDE9"/>
                </a:solidFill>
                <a:latin typeface="Candara" panose="020E0502030303020204" pitchFamily="34" charset="0"/>
              </a:rPr>
              <a:t>method-name-2(arguments) { </a:t>
            </a:r>
            <a:endParaRPr lang="en-US" sz="3600" dirty="0" smtClean="0">
              <a:solidFill>
                <a:srgbClr val="BDCDE9"/>
              </a:solidFill>
              <a:latin typeface="Candara" panose="020E0502030303020204" pitchFamily="34" charset="0"/>
            </a:endParaRP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		body </a:t>
            </a:r>
            <a:r>
              <a:rPr lang="en-US" sz="3600" dirty="0">
                <a:solidFill>
                  <a:srgbClr val="BDCDE9"/>
                </a:solidFill>
                <a:latin typeface="Candara" panose="020E0502030303020204" pitchFamily="34" charset="0"/>
              </a:rPr>
              <a:t>of the method ; } ...... </a:t>
            </a:r>
            <a:endParaRPr lang="en-US" sz="3600" dirty="0" smtClean="0">
              <a:solidFill>
                <a:srgbClr val="BDCDE9"/>
              </a:solidFill>
              <a:latin typeface="Candara" panose="020E0502030303020204" pitchFamily="34" charset="0"/>
            </a:endParaRP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	return-type </a:t>
            </a:r>
            <a:r>
              <a:rPr lang="en-US" sz="3600" dirty="0">
                <a:solidFill>
                  <a:srgbClr val="BDCDE9"/>
                </a:solidFill>
                <a:latin typeface="Candara" panose="020E0502030303020204" pitchFamily="34" charset="0"/>
              </a:rPr>
              <a:t>method-name-n(arguments) { </a:t>
            </a:r>
            <a:endParaRPr lang="en-US" sz="3600" dirty="0" smtClean="0">
              <a:solidFill>
                <a:srgbClr val="BDCDE9"/>
              </a:solidFill>
              <a:latin typeface="Candara" panose="020E0502030303020204" pitchFamily="34" charset="0"/>
            </a:endParaRPr>
          </a:p>
          <a:p>
            <a:r>
              <a:rPr lang="en-US" sz="3600" dirty="0">
                <a:solidFill>
                  <a:srgbClr val="BDCDE9"/>
                </a:solidFill>
                <a:latin typeface="Candara" panose="020E0502030303020204" pitchFamily="34" charset="0"/>
              </a:rPr>
              <a:t>	</a:t>
            </a:r>
            <a:r>
              <a:rPr lang="en-US" sz="3600" dirty="0" smtClean="0">
                <a:solidFill>
                  <a:srgbClr val="BDCDE9"/>
                </a:solidFill>
                <a:latin typeface="Candara" panose="020E0502030303020204" pitchFamily="34" charset="0"/>
              </a:rPr>
              <a:t>		body </a:t>
            </a:r>
            <a:r>
              <a:rPr lang="en-US" sz="3600" dirty="0">
                <a:solidFill>
                  <a:srgbClr val="BDCDE9"/>
                </a:solidFill>
                <a:latin typeface="Candara" panose="020E0502030303020204" pitchFamily="34" charset="0"/>
              </a:rPr>
              <a:t>of the method ; } } </a:t>
            </a:r>
            <a:endParaRPr lang="en-US" sz="3600"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4127810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005837" y="623084"/>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One dimensional Arrays</a:t>
            </a:r>
            <a:endParaRPr lang="en-US" sz="5249" dirty="0"/>
          </a:p>
        </p:txBody>
      </p:sp>
      <p:sp>
        <p:nvSpPr>
          <p:cNvPr id="6" name="Text 2"/>
          <p:cNvSpPr/>
          <p:nvPr/>
        </p:nvSpPr>
        <p:spPr>
          <a:xfrm>
            <a:off x="932263" y="1940557"/>
            <a:ext cx="13120067"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A one dimensional array is a list of related variables. It can be declared using following format: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IN" sz="3200" b="1" dirty="0">
                <a:solidFill>
                  <a:srgbClr val="D0DBF0"/>
                </a:solidFill>
                <a:latin typeface="Candara" panose="020E0502030303020204" pitchFamily="34" charset="0"/>
              </a:rPr>
              <a:t>type array-name[]=new type[size</a:t>
            </a:r>
            <a:r>
              <a:rPr lang="en-IN" sz="3200" b="1" dirty="0" smtClean="0">
                <a:solidFill>
                  <a:srgbClr val="D0DBF0"/>
                </a:solidFill>
                <a:latin typeface="Candara" panose="020E0502030303020204" pitchFamily="34" charset="0"/>
              </a:rPr>
              <a:t>];</a:t>
            </a:r>
          </a:p>
          <a:p>
            <a:pPr>
              <a:lnSpc>
                <a:spcPct val="150000"/>
              </a:lnSpc>
            </a:pPr>
            <a:r>
              <a:rPr lang="en-US" sz="3200" dirty="0">
                <a:solidFill>
                  <a:srgbClr val="D0DBF0"/>
                </a:solidFill>
                <a:latin typeface="Candara" panose="020E0502030303020204" pitchFamily="34" charset="0"/>
              </a:rPr>
              <a:t>Here, type declares the element type of the array. The element type determines the data type of each element contained in the array. The number of elements that the array will hold is determined by size.</a:t>
            </a:r>
            <a:r>
              <a:rPr lang="en-IN" sz="3200" dirty="0" smtClean="0">
                <a:solidFill>
                  <a:srgbClr val="D0DBF0"/>
                </a:solidFill>
                <a:latin typeface="Candara" panose="020E0502030303020204" pitchFamily="34" charset="0"/>
              </a:rPr>
              <a:t>	</a:t>
            </a: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3909065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589929"/>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Classes Objects and Methods</a:t>
            </a:r>
            <a:endParaRPr lang="en-US" sz="5249" dirty="0"/>
          </a:p>
        </p:txBody>
      </p:sp>
      <p:sp>
        <p:nvSpPr>
          <p:cNvPr id="6" name="Text 2"/>
          <p:cNvSpPr/>
          <p:nvPr/>
        </p:nvSpPr>
        <p:spPr>
          <a:xfrm>
            <a:off x="893378" y="1690116"/>
            <a:ext cx="12559863"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The class with only data fields has no life. The objects created by such a class cannot respond to any message. Methods are necessary for manipulating data contained in a class. Methods are declared inside the body of the class after declaring instance variables. Method declaration should have return type, method name list of parameters and body. The method name main() is reserved. A method contains one or more Java statements but performs only one task.</a:t>
            </a:r>
            <a:endParaRPr lang="en-US" sz="3200"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412975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463469"/>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Creating Objects</a:t>
            </a:r>
            <a:endParaRPr lang="en-US" sz="5249" dirty="0"/>
          </a:p>
        </p:txBody>
      </p:sp>
      <p:sp>
        <p:nvSpPr>
          <p:cNvPr id="6" name="Text 2"/>
          <p:cNvSpPr/>
          <p:nvPr/>
        </p:nvSpPr>
        <p:spPr>
          <a:xfrm>
            <a:off x="893378" y="1690116"/>
            <a:ext cx="12559863"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An object in Java is essentially a block of memory that contains space to store all the instance variables. Creating an object is also referred to as instantiating an object</a:t>
            </a:r>
            <a:r>
              <a:rPr lang="en-US" sz="3200" dirty="0" smtClean="0">
                <a:solidFill>
                  <a:srgbClr val="D0DBF0"/>
                </a:solidFill>
                <a:latin typeface="Candara" panose="020E0502030303020204" pitchFamily="34" charset="0"/>
              </a:rPr>
              <a:t>.</a:t>
            </a:r>
          </a:p>
          <a:p>
            <a:pPr>
              <a:lnSpc>
                <a:spcPct val="150000"/>
              </a:lnSpc>
            </a:pPr>
            <a:r>
              <a:rPr lang="en-US" sz="3200" dirty="0">
                <a:solidFill>
                  <a:srgbClr val="D0DBF0"/>
                </a:solidFill>
                <a:latin typeface="Candara" panose="020E0502030303020204" pitchFamily="34" charset="0"/>
              </a:rPr>
              <a:t>Objects in Java are created using the new operator. The new operator creates an object of the specified </a:t>
            </a:r>
            <a:r>
              <a:rPr lang="en-US" sz="3200" dirty="0" smtClean="0">
                <a:solidFill>
                  <a:srgbClr val="D0DBF0"/>
                </a:solidFill>
                <a:latin typeface="Candara" panose="020E0502030303020204" pitchFamily="34" charset="0"/>
              </a:rPr>
              <a:t>class.</a:t>
            </a:r>
          </a:p>
        </p:txBody>
      </p:sp>
    </p:spTree>
    <p:extLst>
      <p:ext uri="{BB962C8B-B14F-4D97-AF65-F5344CB8AC3E}">
        <p14:creationId xmlns:p14="http://schemas.microsoft.com/office/powerpoint/2010/main" val="2210344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463469"/>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Creating Objects</a:t>
            </a:r>
            <a:endParaRPr lang="en-US" sz="5249" dirty="0"/>
          </a:p>
        </p:txBody>
      </p:sp>
      <p:sp>
        <p:nvSpPr>
          <p:cNvPr id="6" name="Text 2"/>
          <p:cNvSpPr/>
          <p:nvPr/>
        </p:nvSpPr>
        <p:spPr>
          <a:xfrm>
            <a:off x="1005837" y="1296668"/>
            <a:ext cx="12559863"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Example: </a:t>
            </a:r>
            <a:endParaRPr lang="en-US" sz="3200" dirty="0" smtClean="0">
              <a:solidFill>
                <a:srgbClr val="D0DBF0"/>
              </a:solidFill>
              <a:latin typeface="Candara" panose="020E0502030303020204" pitchFamily="34" charset="0"/>
            </a:endParaRPr>
          </a:p>
          <a:p>
            <a:pPr>
              <a:lnSpc>
                <a:spcPct val="150000"/>
              </a:lnSpc>
            </a:pPr>
            <a:r>
              <a:rPr lang="en-US" sz="3200" b="1" dirty="0" smtClean="0">
                <a:solidFill>
                  <a:srgbClr val="D0DBF0"/>
                </a:solidFill>
                <a:latin typeface="Candara" panose="020E0502030303020204" pitchFamily="34" charset="0"/>
              </a:rPr>
              <a:t>Rectangle </a:t>
            </a:r>
            <a:r>
              <a:rPr lang="en-US" sz="3200" b="1" dirty="0">
                <a:solidFill>
                  <a:srgbClr val="D0DBF0"/>
                </a:solidFill>
                <a:latin typeface="Candara" panose="020E0502030303020204" pitchFamily="34" charset="0"/>
              </a:rPr>
              <a:t>rect1; </a:t>
            </a:r>
            <a:endParaRPr lang="en-US" sz="3200" b="1" dirty="0" smtClean="0">
              <a:solidFill>
                <a:srgbClr val="D0DBF0"/>
              </a:solidFill>
              <a:latin typeface="Candara" panose="020E0502030303020204" pitchFamily="34" charset="0"/>
            </a:endParaRPr>
          </a:p>
          <a:p>
            <a:pPr>
              <a:lnSpc>
                <a:spcPct val="150000"/>
              </a:lnSpc>
            </a:pPr>
            <a:r>
              <a:rPr lang="en-US" sz="3200" b="1" dirty="0" smtClean="0">
                <a:solidFill>
                  <a:srgbClr val="D0DBF0"/>
                </a:solidFill>
                <a:latin typeface="Candara" panose="020E0502030303020204" pitchFamily="34" charset="0"/>
              </a:rPr>
              <a:t>rect1</a:t>
            </a:r>
            <a:r>
              <a:rPr lang="en-US" sz="3200" b="1" dirty="0">
                <a:solidFill>
                  <a:srgbClr val="D0DBF0"/>
                </a:solidFill>
                <a:latin typeface="Candara" panose="020E0502030303020204" pitchFamily="34" charset="0"/>
              </a:rPr>
              <a:t>= new Rectangle(); </a:t>
            </a:r>
            <a:endParaRPr lang="en-US" sz="3200" b="1"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Both </a:t>
            </a:r>
            <a:r>
              <a:rPr lang="en-US" sz="3200" dirty="0">
                <a:solidFill>
                  <a:srgbClr val="D0DBF0"/>
                </a:solidFill>
                <a:latin typeface="Candara" panose="020E0502030303020204" pitchFamily="34" charset="0"/>
              </a:rPr>
              <a:t>statements can be combined in to a single statement as follows</a:t>
            </a:r>
            <a:r>
              <a:rPr lang="en-US" sz="3200" dirty="0" smtClean="0">
                <a:solidFill>
                  <a:srgbClr val="D0DBF0"/>
                </a:solidFill>
                <a:latin typeface="Candara" panose="020E0502030303020204" pitchFamily="34" charset="0"/>
              </a:rPr>
              <a:t>: </a:t>
            </a:r>
          </a:p>
          <a:p>
            <a:pPr>
              <a:lnSpc>
                <a:spcPct val="150000"/>
              </a:lnSpc>
            </a:pPr>
            <a:r>
              <a:rPr lang="en-US" sz="3200" b="1" dirty="0" smtClean="0">
                <a:solidFill>
                  <a:srgbClr val="D0DBF0"/>
                </a:solidFill>
                <a:latin typeface="Candara" panose="020E0502030303020204" pitchFamily="34" charset="0"/>
              </a:rPr>
              <a:t>Rectangle </a:t>
            </a:r>
            <a:r>
              <a:rPr lang="en-US" sz="3200" b="1" dirty="0">
                <a:solidFill>
                  <a:srgbClr val="D0DBF0"/>
                </a:solidFill>
                <a:latin typeface="Candara" panose="020E0502030303020204" pitchFamily="34" charset="0"/>
              </a:rPr>
              <a:t>rect1= new Rectangle(); </a:t>
            </a:r>
            <a:endParaRPr lang="en-US" sz="3200" b="1"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method Rectangle() is the default constructor of the class. We can created any number of objects of type Rectangle.</a:t>
            </a:r>
            <a:endParaRPr lang="en-US" sz="32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2046894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463469"/>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Creating Objects</a:t>
            </a:r>
            <a:endParaRPr lang="en-US" sz="5249" dirty="0"/>
          </a:p>
        </p:txBody>
      </p:sp>
      <p:sp>
        <p:nvSpPr>
          <p:cNvPr id="6" name="Text 2"/>
          <p:cNvSpPr/>
          <p:nvPr/>
        </p:nvSpPr>
        <p:spPr>
          <a:xfrm>
            <a:off x="1005837" y="1549587"/>
            <a:ext cx="12559863" cy="4807326"/>
          </a:xfrm>
          <a:prstGeom prst="rect">
            <a:avLst/>
          </a:prstGeom>
          <a:noFill/>
          <a:ln/>
        </p:spPr>
        <p:txBody>
          <a:bodyPr wrap="square" rtlCol="0" anchor="t"/>
          <a:lstStyle/>
          <a:p>
            <a:pPr>
              <a:lnSpc>
                <a:spcPct val="150000"/>
              </a:lnSpc>
            </a:pPr>
            <a:r>
              <a:rPr lang="en-US" sz="3600" b="1" dirty="0">
                <a:solidFill>
                  <a:srgbClr val="D0DBF0"/>
                </a:solidFill>
                <a:latin typeface="Candara" panose="020E0502030303020204" pitchFamily="34" charset="0"/>
              </a:rPr>
              <a:t>Accessing Class Members </a:t>
            </a:r>
            <a:endParaRPr lang="en-US" sz="3600" b="1"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variables and methods inside a class can be accessed from outside using dot operator. The format is as shown below: </a:t>
            </a:r>
            <a:endParaRPr lang="en-US" sz="3200" dirty="0" smtClean="0">
              <a:solidFill>
                <a:srgbClr val="D0DBF0"/>
              </a:solidFill>
              <a:latin typeface="Candara" panose="020E0502030303020204" pitchFamily="34" charset="0"/>
            </a:endParaRPr>
          </a:p>
          <a:p>
            <a:pPr>
              <a:lnSpc>
                <a:spcPct val="150000"/>
              </a:lnSpc>
            </a:pPr>
            <a:r>
              <a:rPr lang="en-US" sz="3200" dirty="0" err="1" smtClean="0">
                <a:solidFill>
                  <a:srgbClr val="D0DBF0"/>
                </a:solidFill>
                <a:latin typeface="Candara" panose="020E0502030303020204" pitchFamily="34" charset="0"/>
              </a:rPr>
              <a:t>objectname.variablename</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pPr>
              <a:lnSpc>
                <a:spcPct val="150000"/>
              </a:lnSpc>
            </a:pPr>
            <a:r>
              <a:rPr lang="en-US" sz="3200" dirty="0" err="1" smtClean="0">
                <a:solidFill>
                  <a:srgbClr val="D0DBF0"/>
                </a:solidFill>
                <a:latin typeface="Candara" panose="020E0502030303020204" pitchFamily="34" charset="0"/>
              </a:rPr>
              <a:t>objectname.methodname</a:t>
            </a:r>
            <a:r>
              <a:rPr lang="en-US" sz="3200" dirty="0" smtClean="0">
                <a:solidFill>
                  <a:srgbClr val="D0DBF0"/>
                </a:solidFill>
                <a:latin typeface="Candara" panose="020E0502030303020204" pitchFamily="34" charset="0"/>
              </a:rPr>
              <a:t>(parameter-list</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13745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005837" y="210550"/>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Creating Objects</a:t>
            </a:r>
            <a:endParaRPr lang="en-US" sz="5249" dirty="0"/>
          </a:p>
        </p:txBody>
      </p:sp>
      <p:sp>
        <p:nvSpPr>
          <p:cNvPr id="6" name="Text 2"/>
          <p:cNvSpPr/>
          <p:nvPr/>
        </p:nvSpPr>
        <p:spPr>
          <a:xfrm>
            <a:off x="1005837" y="1046638"/>
            <a:ext cx="12559863"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Example: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rect1.length=10</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rect1.width=50</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rect2.lenght=60</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	rect2.width=50;</a:t>
            </a:r>
          </a:p>
          <a:p>
            <a:pPr>
              <a:lnSpc>
                <a:spcPct val="150000"/>
              </a:lnSpc>
            </a:pPr>
            <a:r>
              <a:rPr lang="en-US" sz="3200" dirty="0">
                <a:solidFill>
                  <a:srgbClr val="D0DBF0"/>
                </a:solidFill>
                <a:latin typeface="Candara" panose="020E0502030303020204" pitchFamily="34" charset="0"/>
              </a:rPr>
              <a:t>The two objects rect1 and rect2 store different values as shown below: </a:t>
            </a:r>
            <a:endParaRPr lang="en-US" sz="3200" dirty="0" smtClean="0">
              <a:solidFill>
                <a:srgbClr val="D0DBF0"/>
              </a:solidFill>
              <a:latin typeface="Candara" panose="020E0502030303020204" pitchFamily="34" charset="0"/>
            </a:endParaRPr>
          </a:p>
          <a:p>
            <a:pPr>
              <a:lnSpc>
                <a:spcPct val="150000"/>
              </a:lnSpc>
            </a:pPr>
            <a:endParaRPr lang="en-US" sz="3200" dirty="0" smtClean="0">
              <a:solidFill>
                <a:srgbClr val="D0DBF0"/>
              </a:solidFill>
              <a:latin typeface="Candara" panose="020E0502030303020204" pitchFamily="34" charset="0"/>
            </a:endParaRPr>
          </a:p>
        </p:txBody>
      </p:sp>
      <p:pic>
        <p:nvPicPr>
          <p:cNvPr id="4" name="Picture 3"/>
          <p:cNvPicPr>
            <a:picLocks noChangeAspect="1"/>
          </p:cNvPicPr>
          <p:nvPr/>
        </p:nvPicPr>
        <p:blipFill>
          <a:blip r:embed="rId4"/>
          <a:stretch>
            <a:fillRect/>
          </a:stretch>
        </p:blipFill>
        <p:spPr>
          <a:xfrm>
            <a:off x="812866" y="5665001"/>
            <a:ext cx="5775699" cy="1716740"/>
          </a:xfrm>
          <a:prstGeom prst="rect">
            <a:avLst/>
          </a:prstGeom>
        </p:spPr>
      </p:pic>
      <p:pic>
        <p:nvPicPr>
          <p:cNvPr id="7" name="Picture 6"/>
          <p:cNvPicPr>
            <a:picLocks noChangeAspect="1"/>
          </p:cNvPicPr>
          <p:nvPr/>
        </p:nvPicPr>
        <p:blipFill>
          <a:blip r:embed="rId5"/>
          <a:stretch>
            <a:fillRect/>
          </a:stretch>
        </p:blipFill>
        <p:spPr>
          <a:xfrm>
            <a:off x="7401431" y="5665001"/>
            <a:ext cx="5022528" cy="1716740"/>
          </a:xfrm>
          <a:prstGeom prst="rect">
            <a:avLst/>
          </a:prstGeom>
        </p:spPr>
      </p:pic>
    </p:spTree>
    <p:extLst>
      <p:ext uri="{BB962C8B-B14F-4D97-AF65-F5344CB8AC3E}">
        <p14:creationId xmlns:p14="http://schemas.microsoft.com/office/powerpoint/2010/main" val="3244609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50204"/>
            <a:ext cx="14630400" cy="8229600"/>
          </a:xfrm>
          <a:prstGeom prst="rect">
            <a:avLst/>
          </a:prstGeom>
          <a:solidFill>
            <a:srgbClr val="112836"/>
          </a:solidFill>
          <a:ln/>
        </p:spPr>
      </p:sp>
      <p:sp>
        <p:nvSpPr>
          <p:cNvPr id="6" name="Text 2"/>
          <p:cNvSpPr/>
          <p:nvPr/>
        </p:nvSpPr>
        <p:spPr>
          <a:xfrm>
            <a:off x="178986" y="19172"/>
            <a:ext cx="12559863" cy="4807326"/>
          </a:xfrm>
          <a:prstGeom prst="rect">
            <a:avLst/>
          </a:prstGeom>
          <a:noFill/>
          <a:ln/>
        </p:spPr>
        <p:txBody>
          <a:bodyPr wrap="square" rtlCol="0" anchor="t"/>
          <a:lstStyle/>
          <a:p>
            <a:pPr>
              <a:lnSpc>
                <a:spcPct val="150000"/>
              </a:lnSpc>
            </a:pPr>
            <a:r>
              <a:rPr lang="en-IN" sz="3200" dirty="0">
                <a:solidFill>
                  <a:srgbClr val="D0DBF0"/>
                </a:solidFill>
                <a:latin typeface="Candara" panose="020E0502030303020204" pitchFamily="34" charset="0"/>
              </a:rPr>
              <a:t>class Rectangle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int</a:t>
            </a:r>
            <a:r>
              <a:rPr lang="en-IN" sz="3200" dirty="0" smtClean="0">
                <a:solidFill>
                  <a:srgbClr val="D0DBF0"/>
                </a:solidFill>
                <a:latin typeface="Candara" panose="020E0502030303020204" pitchFamily="34" charset="0"/>
              </a:rPr>
              <a:t> </a:t>
            </a:r>
            <a:r>
              <a:rPr lang="en-IN" sz="3200" dirty="0">
                <a:solidFill>
                  <a:srgbClr val="D0DBF0"/>
                </a:solidFill>
                <a:latin typeface="Candara" panose="020E0502030303020204" pitchFamily="34" charset="0"/>
              </a:rPr>
              <a:t>length, width;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void </a:t>
            </a:r>
            <a:r>
              <a:rPr lang="en-IN" sz="3200" dirty="0" err="1">
                <a:solidFill>
                  <a:srgbClr val="D0DBF0"/>
                </a:solidFill>
                <a:latin typeface="Candara" panose="020E0502030303020204" pitchFamily="34" charset="0"/>
              </a:rPr>
              <a:t>getData</a:t>
            </a:r>
            <a:r>
              <a:rPr lang="en-IN" sz="3200" dirty="0">
                <a:solidFill>
                  <a:srgbClr val="D0DBF0"/>
                </a:solidFill>
                <a:latin typeface="Candara" panose="020E0502030303020204" pitchFamily="34" charset="0"/>
              </a:rPr>
              <a:t>(</a:t>
            </a:r>
            <a:r>
              <a:rPr lang="en-IN" sz="3200" dirty="0" err="1">
                <a:solidFill>
                  <a:srgbClr val="D0DBF0"/>
                </a:solidFill>
                <a:latin typeface="Candara" panose="020E0502030303020204" pitchFamily="34" charset="0"/>
              </a:rPr>
              <a:t>int</a:t>
            </a:r>
            <a:r>
              <a:rPr lang="en-IN" sz="3200" dirty="0">
                <a:solidFill>
                  <a:srgbClr val="D0DBF0"/>
                </a:solidFill>
                <a:latin typeface="Candara" panose="020E0502030303020204" pitchFamily="34" charset="0"/>
              </a:rPr>
              <a:t> x, </a:t>
            </a:r>
            <a:r>
              <a:rPr lang="en-IN" sz="3200" dirty="0" err="1">
                <a:solidFill>
                  <a:srgbClr val="D0DBF0"/>
                </a:solidFill>
                <a:latin typeface="Candara" panose="020E0502030303020204" pitchFamily="34" charset="0"/>
              </a:rPr>
              <a:t>int</a:t>
            </a:r>
            <a:r>
              <a:rPr lang="en-IN" sz="3200" dirty="0">
                <a:solidFill>
                  <a:srgbClr val="D0DBF0"/>
                </a:solidFill>
                <a:latin typeface="Candara" panose="020E0502030303020204" pitchFamily="34" charset="0"/>
              </a:rPr>
              <a:t> y)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length=x</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width=y</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p>
          <a:p>
            <a:pPr>
              <a:lnSpc>
                <a:spcPct val="150000"/>
              </a:lnSpc>
            </a:pPr>
            <a:r>
              <a:rPr lang="en-IN" sz="3200" dirty="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int</a:t>
            </a:r>
            <a:r>
              <a:rPr lang="en-IN" sz="3200" dirty="0" smtClean="0">
                <a:solidFill>
                  <a:srgbClr val="D0DBF0"/>
                </a:solidFill>
                <a:latin typeface="Candara" panose="020E0502030303020204" pitchFamily="34" charset="0"/>
              </a:rPr>
              <a:t> </a:t>
            </a:r>
            <a:r>
              <a:rPr lang="en-IN" sz="3200" dirty="0" err="1">
                <a:solidFill>
                  <a:srgbClr val="D0DBF0"/>
                </a:solidFill>
                <a:latin typeface="Candara" panose="020E0502030303020204" pitchFamily="34" charset="0"/>
              </a:rPr>
              <a:t>rectArea</a:t>
            </a:r>
            <a:r>
              <a:rPr lang="en-IN" sz="3200" dirty="0">
                <a:solidFill>
                  <a:srgbClr val="D0DBF0"/>
                </a:solidFill>
                <a:latin typeface="Candara" panose="020E0502030303020204" pitchFamily="34" charset="0"/>
              </a:rPr>
              <a:t>() { </a:t>
            </a:r>
          </a:p>
          <a:p>
            <a:pPr>
              <a:lnSpc>
                <a:spcPct val="150000"/>
              </a:lnSpc>
            </a:pP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int</a:t>
            </a:r>
            <a:r>
              <a:rPr lang="en-IN" sz="3200" dirty="0" smtClean="0">
                <a:solidFill>
                  <a:srgbClr val="D0DBF0"/>
                </a:solidFill>
                <a:latin typeface="Candara" panose="020E0502030303020204" pitchFamily="34" charset="0"/>
              </a:rPr>
              <a:t> </a:t>
            </a:r>
            <a:r>
              <a:rPr lang="en-IN" sz="3200" dirty="0">
                <a:solidFill>
                  <a:srgbClr val="D0DBF0"/>
                </a:solidFill>
                <a:latin typeface="Candara" panose="020E0502030303020204" pitchFamily="34" charset="0"/>
              </a:rPr>
              <a:t>area=length *width;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return(area</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a:t>
            </a:r>
          </a:p>
          <a:p>
            <a:pPr>
              <a:lnSpc>
                <a:spcPct val="150000"/>
              </a:lnSpc>
            </a:pPr>
            <a:r>
              <a:rPr lang="en-IN" sz="3200" dirty="0" smtClean="0">
                <a:solidFill>
                  <a:srgbClr val="D0DBF0"/>
                </a:solidFill>
                <a:latin typeface="Candara" panose="020E0502030303020204" pitchFamily="34" charset="0"/>
              </a:rPr>
              <a:t>} </a:t>
            </a:r>
          </a:p>
        </p:txBody>
      </p:sp>
      <p:sp>
        <p:nvSpPr>
          <p:cNvPr id="8" name="Text 2"/>
          <p:cNvSpPr/>
          <p:nvPr/>
        </p:nvSpPr>
        <p:spPr>
          <a:xfrm>
            <a:off x="6130925" y="376119"/>
            <a:ext cx="8606479" cy="4807326"/>
          </a:xfrm>
          <a:prstGeom prst="rect">
            <a:avLst/>
          </a:prstGeom>
          <a:noFill/>
          <a:ln/>
        </p:spPr>
        <p:txBody>
          <a:bodyPr wrap="square" rtlCol="0" anchor="t"/>
          <a:lstStyle/>
          <a:p>
            <a:r>
              <a:rPr lang="en-IN" sz="3200" dirty="0" smtClean="0">
                <a:solidFill>
                  <a:srgbClr val="D0DBF0"/>
                </a:solidFill>
                <a:latin typeface="Candara" panose="020E0502030303020204" pitchFamily="34" charset="0"/>
              </a:rPr>
              <a:t>class </a:t>
            </a:r>
            <a:r>
              <a:rPr lang="en-IN" sz="3200" dirty="0" err="1">
                <a:solidFill>
                  <a:srgbClr val="D0DBF0"/>
                </a:solidFill>
                <a:latin typeface="Candara" panose="020E0502030303020204" pitchFamily="34" charset="0"/>
              </a:rPr>
              <a:t>RectArea</a:t>
            </a:r>
            <a:r>
              <a:rPr lang="en-IN" sz="3200" dirty="0">
                <a:solidFill>
                  <a:srgbClr val="D0DBF0"/>
                </a:solidFill>
                <a:latin typeface="Candara" panose="020E0502030303020204" pitchFamily="34" charset="0"/>
              </a:rPr>
              <a:t> {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public </a:t>
            </a:r>
            <a:r>
              <a:rPr lang="en-IN" sz="3200" dirty="0">
                <a:solidFill>
                  <a:srgbClr val="D0DBF0"/>
                </a:solidFill>
                <a:latin typeface="Candara" panose="020E0502030303020204" pitchFamily="34" charset="0"/>
              </a:rPr>
              <a:t>static void main(String </a:t>
            </a:r>
            <a:r>
              <a:rPr lang="en-IN" sz="3200" dirty="0" err="1">
                <a:solidFill>
                  <a:srgbClr val="D0DBF0"/>
                </a:solidFill>
                <a:latin typeface="Candara" panose="020E0502030303020204" pitchFamily="34" charset="0"/>
              </a:rPr>
              <a:t>args</a:t>
            </a:r>
            <a:r>
              <a:rPr lang="en-IN" sz="3200" dirty="0">
                <a:solidFill>
                  <a:srgbClr val="D0DBF0"/>
                </a:solidFill>
                <a:latin typeface="Candara" panose="020E0502030303020204" pitchFamily="34" charset="0"/>
              </a:rPr>
              <a:t>[]) {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int</a:t>
            </a:r>
            <a:r>
              <a:rPr lang="en-IN" sz="3200" dirty="0" smtClean="0">
                <a:solidFill>
                  <a:srgbClr val="D0DBF0"/>
                </a:solidFill>
                <a:latin typeface="Candara" panose="020E0502030303020204" pitchFamily="34" charset="0"/>
              </a:rPr>
              <a:t> </a:t>
            </a:r>
            <a:r>
              <a:rPr lang="en-IN" sz="3200" dirty="0">
                <a:solidFill>
                  <a:srgbClr val="D0DBF0"/>
                </a:solidFill>
                <a:latin typeface="Candara" panose="020E0502030303020204" pitchFamily="34" charset="0"/>
              </a:rPr>
              <a:t>area1, area2;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Rectangle </a:t>
            </a:r>
            <a:r>
              <a:rPr lang="en-IN" sz="3200" dirty="0">
                <a:solidFill>
                  <a:srgbClr val="D0DBF0"/>
                </a:solidFill>
                <a:latin typeface="Candara" panose="020E0502030303020204" pitchFamily="34" charset="0"/>
              </a:rPr>
              <a:t>rect1 = new Rectangle();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Rectangle </a:t>
            </a:r>
            <a:r>
              <a:rPr lang="en-IN" sz="3200" dirty="0">
                <a:solidFill>
                  <a:srgbClr val="D0DBF0"/>
                </a:solidFill>
                <a:latin typeface="Candara" panose="020E0502030303020204" pitchFamily="34" charset="0"/>
              </a:rPr>
              <a:t>rect2 = new Rectangle();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rect1.lenght </a:t>
            </a:r>
            <a:r>
              <a:rPr lang="en-IN" sz="3200" dirty="0">
                <a:solidFill>
                  <a:srgbClr val="D0DBF0"/>
                </a:solidFill>
                <a:latin typeface="Candara" panose="020E0502030303020204" pitchFamily="34" charset="0"/>
              </a:rPr>
              <a:t>= 15;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rect1.width=10</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area1 </a:t>
            </a:r>
            <a:r>
              <a:rPr lang="en-IN" sz="3200" dirty="0">
                <a:solidFill>
                  <a:srgbClr val="D0DBF0"/>
                </a:solidFill>
                <a:latin typeface="Candara" panose="020E0502030303020204" pitchFamily="34" charset="0"/>
              </a:rPr>
              <a:t>= rect1.lenght * rect1.widht;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rect2.getData(20</a:t>
            </a:r>
            <a:r>
              <a:rPr lang="en-IN" sz="3200" dirty="0">
                <a:solidFill>
                  <a:srgbClr val="D0DBF0"/>
                </a:solidFill>
                <a:latin typeface="Candara" panose="020E0502030303020204" pitchFamily="34" charset="0"/>
              </a:rPr>
              <a:t>, 12);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area2=rect2.rectArea</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System.out.println</a:t>
            </a:r>
            <a:r>
              <a:rPr lang="en-IN" sz="3200" dirty="0">
                <a:solidFill>
                  <a:srgbClr val="D0DBF0"/>
                </a:solidFill>
                <a:latin typeface="Candara" panose="020E0502030303020204" pitchFamily="34" charset="0"/>
              </a:rPr>
              <a:t>(“Area1 : ” +area1); </a:t>
            </a: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System.out.println</a:t>
            </a:r>
            <a:r>
              <a:rPr lang="en-IN" sz="3200" dirty="0">
                <a:solidFill>
                  <a:srgbClr val="D0DBF0"/>
                </a:solidFill>
                <a:latin typeface="Candara" panose="020E0502030303020204" pitchFamily="34" charset="0"/>
              </a:rPr>
              <a:t>(“Area2 : ” +area2); </a:t>
            </a:r>
            <a:endParaRPr lang="en-IN" sz="3200" dirty="0" smtClean="0">
              <a:solidFill>
                <a:srgbClr val="D0DBF0"/>
              </a:solidFill>
              <a:latin typeface="Candara" panose="020E0502030303020204" pitchFamily="34" charset="0"/>
            </a:endParaRPr>
          </a:p>
          <a:p>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a:t>
            </a:r>
          </a:p>
          <a:p>
            <a:r>
              <a:rPr lang="en-IN" sz="3200" dirty="0" smtClean="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p:txBody>
      </p:sp>
      <p:pic>
        <p:nvPicPr>
          <p:cNvPr id="9" name="Picture 8"/>
          <p:cNvPicPr>
            <a:picLocks noChangeAspect="1"/>
          </p:cNvPicPr>
          <p:nvPr/>
        </p:nvPicPr>
        <p:blipFill>
          <a:blip r:embed="rId4"/>
          <a:stretch>
            <a:fillRect/>
          </a:stretch>
        </p:blipFill>
        <p:spPr>
          <a:xfrm>
            <a:off x="4904158" y="2710269"/>
            <a:ext cx="2741781" cy="2116229"/>
          </a:xfrm>
          <a:prstGeom prst="rect">
            <a:avLst/>
          </a:prstGeom>
        </p:spPr>
      </p:pic>
    </p:spTree>
    <p:extLst>
      <p:ext uri="{BB962C8B-B14F-4D97-AF65-F5344CB8AC3E}">
        <p14:creationId xmlns:p14="http://schemas.microsoft.com/office/powerpoint/2010/main" val="3778177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463469"/>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Constructors</a:t>
            </a:r>
            <a:endParaRPr lang="en-US" sz="5249" dirty="0"/>
          </a:p>
        </p:txBody>
      </p:sp>
      <p:sp>
        <p:nvSpPr>
          <p:cNvPr id="6" name="Text 2"/>
          <p:cNvSpPr/>
          <p:nvPr/>
        </p:nvSpPr>
        <p:spPr>
          <a:xfrm>
            <a:off x="1005837" y="1549587"/>
            <a:ext cx="12559863" cy="4807326"/>
          </a:xfrm>
          <a:prstGeom prst="rect">
            <a:avLst/>
          </a:prstGeom>
          <a:noFill/>
          <a:ln/>
        </p:spPr>
        <p:txBody>
          <a:bodyPr wrap="square" rtlCol="0" anchor="t"/>
          <a:lstStyle/>
          <a:p>
            <a:pPr>
              <a:lnSpc>
                <a:spcPct val="150000"/>
              </a:lnSpc>
            </a:pPr>
            <a:r>
              <a:rPr lang="en-US" sz="3600" dirty="0">
                <a:solidFill>
                  <a:srgbClr val="D0DBF0"/>
                </a:solidFill>
                <a:latin typeface="Candara" panose="020E0502030303020204" pitchFamily="34" charset="0"/>
              </a:rPr>
              <a:t>In order to be used by a program, an object must first be instantiated from its class definition. A special type of method called a constructor is used to define how objects are created. Constructors are special methods which have same name as that of class. They do not specify return type, not even void. This is because they return the instance of the class itself. </a:t>
            </a:r>
            <a:endParaRPr lang="en-US" sz="32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1384182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152184"/>
            <a:ext cx="1027176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Constructors</a:t>
            </a:r>
            <a:endParaRPr lang="en-US" sz="5249" dirty="0"/>
          </a:p>
        </p:txBody>
      </p:sp>
      <p:sp>
        <p:nvSpPr>
          <p:cNvPr id="6" name="Text 2"/>
          <p:cNvSpPr/>
          <p:nvPr/>
        </p:nvSpPr>
        <p:spPr>
          <a:xfrm>
            <a:off x="379671" y="858924"/>
            <a:ext cx="12559863" cy="4807326"/>
          </a:xfrm>
          <a:prstGeom prst="rect">
            <a:avLst/>
          </a:prstGeom>
          <a:noFill/>
          <a:ln/>
        </p:spPr>
        <p:txBody>
          <a:bodyPr wrap="square" rtlCol="0" anchor="t"/>
          <a:lstStyle/>
          <a:p>
            <a:pPr>
              <a:lnSpc>
                <a:spcPct val="150000"/>
              </a:lnSpc>
            </a:pPr>
            <a:r>
              <a:rPr lang="en-IN" sz="3200" dirty="0">
                <a:solidFill>
                  <a:srgbClr val="D0DBF0"/>
                </a:solidFill>
                <a:latin typeface="Candara" panose="020E0502030303020204" pitchFamily="34" charset="0"/>
              </a:rPr>
              <a:t>class Rectangle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int</a:t>
            </a:r>
            <a:r>
              <a:rPr lang="en-IN" sz="3200" dirty="0" smtClean="0">
                <a:solidFill>
                  <a:srgbClr val="D0DBF0"/>
                </a:solidFill>
                <a:latin typeface="Candara" panose="020E0502030303020204" pitchFamily="34" charset="0"/>
              </a:rPr>
              <a:t> </a:t>
            </a:r>
            <a:r>
              <a:rPr lang="en-IN" sz="3200" dirty="0">
                <a:solidFill>
                  <a:srgbClr val="D0DBF0"/>
                </a:solidFill>
                <a:latin typeface="Candara" panose="020E0502030303020204" pitchFamily="34" charset="0"/>
              </a:rPr>
              <a:t>length, width;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Rectangle(</a:t>
            </a:r>
            <a:r>
              <a:rPr lang="en-IN" sz="3200" dirty="0" err="1" smtClean="0">
                <a:solidFill>
                  <a:srgbClr val="D0DBF0"/>
                </a:solidFill>
                <a:latin typeface="Candara" panose="020E0502030303020204" pitchFamily="34" charset="0"/>
              </a:rPr>
              <a:t>int</a:t>
            </a:r>
            <a:r>
              <a:rPr lang="en-IN" sz="3200" dirty="0" smtClean="0">
                <a:solidFill>
                  <a:srgbClr val="D0DBF0"/>
                </a:solidFill>
                <a:latin typeface="Candara" panose="020E0502030303020204" pitchFamily="34" charset="0"/>
              </a:rPr>
              <a:t> </a:t>
            </a:r>
            <a:r>
              <a:rPr lang="en-IN" sz="3200" dirty="0">
                <a:solidFill>
                  <a:srgbClr val="D0DBF0"/>
                </a:solidFill>
                <a:latin typeface="Candara" panose="020E0502030303020204" pitchFamily="34" charset="0"/>
              </a:rPr>
              <a:t>x, </a:t>
            </a:r>
            <a:r>
              <a:rPr lang="en-IN" sz="3200" dirty="0" err="1">
                <a:solidFill>
                  <a:srgbClr val="D0DBF0"/>
                </a:solidFill>
                <a:latin typeface="Candara" panose="020E0502030303020204" pitchFamily="34" charset="0"/>
              </a:rPr>
              <a:t>int</a:t>
            </a:r>
            <a:r>
              <a:rPr lang="en-IN" sz="3200" dirty="0">
                <a:solidFill>
                  <a:srgbClr val="D0DBF0"/>
                </a:solidFill>
                <a:latin typeface="Candara" panose="020E0502030303020204" pitchFamily="34" charset="0"/>
              </a:rPr>
              <a:t> y)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width=y</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length=x; }</a:t>
            </a:r>
          </a:p>
          <a:p>
            <a:pPr>
              <a:lnSpc>
                <a:spcPct val="150000"/>
              </a:lnSpc>
            </a:pP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int</a:t>
            </a:r>
            <a:r>
              <a:rPr lang="en-IN" sz="3200" dirty="0" smtClean="0">
                <a:solidFill>
                  <a:srgbClr val="D0DBF0"/>
                </a:solidFill>
                <a:latin typeface="Candara" panose="020E0502030303020204" pitchFamily="34" charset="0"/>
              </a:rPr>
              <a:t> </a:t>
            </a:r>
            <a:r>
              <a:rPr lang="en-IN" sz="3200" dirty="0" err="1">
                <a:solidFill>
                  <a:srgbClr val="D0DBF0"/>
                </a:solidFill>
                <a:latin typeface="Candara" panose="020E0502030303020204" pitchFamily="34" charset="0"/>
              </a:rPr>
              <a:t>rectArea</a:t>
            </a:r>
            <a:r>
              <a:rPr lang="en-IN" sz="3200" dirty="0">
                <a:solidFill>
                  <a:srgbClr val="D0DBF0"/>
                </a:solidFill>
                <a:latin typeface="Candara" panose="020E0502030303020204" pitchFamily="34" charset="0"/>
              </a:rPr>
              <a:t>()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int</a:t>
            </a:r>
            <a:r>
              <a:rPr lang="en-IN" sz="3200" dirty="0" smtClean="0">
                <a:solidFill>
                  <a:srgbClr val="D0DBF0"/>
                </a:solidFill>
                <a:latin typeface="Candara" panose="020E0502030303020204" pitchFamily="34" charset="0"/>
              </a:rPr>
              <a:t> </a:t>
            </a:r>
            <a:r>
              <a:rPr lang="en-IN" sz="3200" dirty="0">
                <a:solidFill>
                  <a:srgbClr val="D0DBF0"/>
                </a:solidFill>
                <a:latin typeface="Candara" panose="020E0502030303020204" pitchFamily="34" charset="0"/>
              </a:rPr>
              <a:t>area=length *width;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return(area</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p>
          <a:p>
            <a:pPr>
              <a:lnSpc>
                <a:spcPct val="150000"/>
              </a:lnSpc>
            </a:pPr>
            <a:r>
              <a:rPr lang="en-IN" sz="3200" dirty="0" smtClean="0">
                <a:solidFill>
                  <a:srgbClr val="D0DBF0"/>
                </a:solidFill>
                <a:latin typeface="Candara" panose="020E0502030303020204" pitchFamily="34" charset="0"/>
              </a:rPr>
              <a:t>}</a:t>
            </a:r>
            <a:endParaRPr lang="en-US" sz="3200" dirty="0" smtClean="0">
              <a:solidFill>
                <a:srgbClr val="D0DBF0"/>
              </a:solidFill>
              <a:latin typeface="Candara" panose="020E0502030303020204" pitchFamily="34" charset="0"/>
            </a:endParaRPr>
          </a:p>
        </p:txBody>
      </p:sp>
      <p:sp>
        <p:nvSpPr>
          <p:cNvPr id="7" name="Text 2"/>
          <p:cNvSpPr/>
          <p:nvPr/>
        </p:nvSpPr>
        <p:spPr>
          <a:xfrm>
            <a:off x="5828636" y="1531268"/>
            <a:ext cx="12559863" cy="4807326"/>
          </a:xfrm>
          <a:prstGeom prst="rect">
            <a:avLst/>
          </a:prstGeom>
          <a:noFill/>
          <a:ln/>
        </p:spPr>
        <p:txBody>
          <a:bodyPr wrap="square" rtlCol="0" anchor="t"/>
          <a:lstStyle/>
          <a:p>
            <a:pPr>
              <a:lnSpc>
                <a:spcPct val="150000"/>
              </a:lnSpc>
            </a:pPr>
            <a:r>
              <a:rPr lang="en-IN" sz="3200" dirty="0" smtClean="0">
                <a:solidFill>
                  <a:srgbClr val="D0DBF0"/>
                </a:solidFill>
                <a:latin typeface="Candara" panose="020E0502030303020204" pitchFamily="34" charset="0"/>
              </a:rPr>
              <a:t>class </a:t>
            </a:r>
            <a:r>
              <a:rPr lang="en-IN" sz="3200" dirty="0" err="1">
                <a:solidFill>
                  <a:srgbClr val="D0DBF0"/>
                </a:solidFill>
                <a:latin typeface="Candara" panose="020E0502030303020204" pitchFamily="34" charset="0"/>
              </a:rPr>
              <a:t>rectArea</a:t>
            </a:r>
            <a:r>
              <a:rPr lang="en-IN" sz="3200" dirty="0">
                <a:solidFill>
                  <a:srgbClr val="D0DBF0"/>
                </a:solidFill>
                <a:latin typeface="Candara" panose="020E0502030303020204" pitchFamily="34" charset="0"/>
              </a:rPr>
              <a:t>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public </a:t>
            </a:r>
            <a:r>
              <a:rPr lang="en-IN" sz="3200" dirty="0">
                <a:solidFill>
                  <a:srgbClr val="D0DBF0"/>
                </a:solidFill>
                <a:latin typeface="Candara" panose="020E0502030303020204" pitchFamily="34" charset="0"/>
              </a:rPr>
              <a:t>static void main(String </a:t>
            </a:r>
            <a:r>
              <a:rPr lang="en-IN" sz="3200" dirty="0" err="1">
                <a:solidFill>
                  <a:srgbClr val="D0DBF0"/>
                </a:solidFill>
                <a:latin typeface="Candara" panose="020E0502030303020204" pitchFamily="34" charset="0"/>
              </a:rPr>
              <a:t>args</a:t>
            </a: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a:t>
            </a: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Rectangle </a:t>
            </a:r>
            <a:r>
              <a:rPr lang="en-US" sz="3200" dirty="0">
                <a:solidFill>
                  <a:srgbClr val="D0DBF0"/>
                </a:solidFill>
                <a:latin typeface="Candara" panose="020E0502030303020204" pitchFamily="34" charset="0"/>
              </a:rPr>
              <a:t>rect1 = new Rectangle(15, 10);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int</a:t>
            </a:r>
            <a:r>
              <a:rPr lang="en-US" sz="3200" dirty="0" smtClean="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area= rect1.rectArea();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System.out.println</a:t>
            </a:r>
            <a:r>
              <a:rPr lang="en-US" sz="3200" dirty="0">
                <a:solidFill>
                  <a:srgbClr val="D0DBF0"/>
                </a:solidFill>
                <a:latin typeface="Candara" panose="020E0502030303020204" pitchFamily="34" charset="0"/>
              </a:rPr>
              <a:t>(“Area : ” +</a:t>
            </a:r>
            <a:r>
              <a:rPr lang="en-US" sz="3200" dirty="0" smtClean="0">
                <a:solidFill>
                  <a:srgbClr val="D0DBF0"/>
                </a:solidFill>
                <a:latin typeface="Candara" panose="020E0502030303020204" pitchFamily="34" charset="0"/>
              </a:rPr>
              <a:t>area); </a:t>
            </a: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p>
          <a:p>
            <a:pPr>
              <a:lnSpc>
                <a:spcPct val="150000"/>
              </a:lnSpc>
            </a:pPr>
            <a:r>
              <a:rPr lang="en-US" sz="3200" dirty="0" smtClean="0">
                <a:solidFill>
                  <a:srgbClr val="D0DBF0"/>
                </a:solidFill>
                <a:latin typeface="Candara" panose="020E0502030303020204" pitchFamily="34" charset="0"/>
              </a:rPr>
              <a:t>} </a:t>
            </a:r>
          </a:p>
        </p:txBody>
      </p:sp>
    </p:spTree>
    <p:extLst>
      <p:ext uri="{BB962C8B-B14F-4D97-AF65-F5344CB8AC3E}">
        <p14:creationId xmlns:p14="http://schemas.microsoft.com/office/powerpoint/2010/main" val="2290467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210550"/>
            <a:ext cx="10706265"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Garbage Collections and Finalizers</a:t>
            </a:r>
            <a:endParaRPr lang="en-US" sz="5249" dirty="0"/>
          </a:p>
        </p:txBody>
      </p:sp>
      <p:sp>
        <p:nvSpPr>
          <p:cNvPr id="6" name="Text 2"/>
          <p:cNvSpPr/>
          <p:nvPr/>
        </p:nvSpPr>
        <p:spPr>
          <a:xfrm>
            <a:off x="684824" y="1182825"/>
            <a:ext cx="13624563" cy="4807326"/>
          </a:xfrm>
          <a:prstGeom prst="rect">
            <a:avLst/>
          </a:prstGeom>
          <a:noFill/>
          <a:ln/>
        </p:spPr>
        <p:txBody>
          <a:bodyPr wrap="square" rtlCol="0" anchor="t"/>
          <a:lstStyle/>
          <a:p>
            <a:pPr marL="571500" indent="-5715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Java </a:t>
            </a:r>
            <a:r>
              <a:rPr lang="en-US" sz="3200" dirty="0">
                <a:solidFill>
                  <a:srgbClr val="D0DBF0"/>
                </a:solidFill>
                <a:latin typeface="Candara" panose="020E0502030303020204" pitchFamily="34" charset="0"/>
              </a:rPr>
              <a:t>dynamically allocates objects from a pool of free memory using the `new` </a:t>
            </a:r>
            <a:r>
              <a:rPr lang="en-US" sz="3200" dirty="0" smtClean="0">
                <a:solidFill>
                  <a:srgbClr val="D0DBF0"/>
                </a:solidFill>
                <a:latin typeface="Candara" panose="020E0502030303020204" pitchFamily="34" charset="0"/>
              </a:rPr>
              <a:t>operator.</a:t>
            </a:r>
          </a:p>
          <a:p>
            <a:pPr marL="571500" indent="-5715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Memory </a:t>
            </a:r>
            <a:r>
              <a:rPr lang="en-US" sz="3200" dirty="0">
                <a:solidFill>
                  <a:srgbClr val="D0DBF0"/>
                </a:solidFill>
                <a:latin typeface="Candara" panose="020E0502030303020204" pitchFamily="34" charset="0"/>
              </a:rPr>
              <a:t>allocation can fail if there's insufficient free </a:t>
            </a:r>
            <a:r>
              <a:rPr lang="en-US" sz="3200" dirty="0" smtClean="0">
                <a:solidFill>
                  <a:srgbClr val="D0DBF0"/>
                </a:solidFill>
                <a:latin typeface="Candara" panose="020E0502030303020204" pitchFamily="34" charset="0"/>
              </a:rPr>
              <a:t>memory.</a:t>
            </a:r>
          </a:p>
          <a:p>
            <a:pPr marL="571500" indent="-5715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Garbage </a:t>
            </a:r>
            <a:r>
              <a:rPr lang="en-US" sz="3200" dirty="0">
                <a:solidFill>
                  <a:srgbClr val="D0DBF0"/>
                </a:solidFill>
                <a:latin typeface="Candara" panose="020E0502030303020204" pitchFamily="34" charset="0"/>
              </a:rPr>
              <a:t>collection is essential for reclaiming memory from unused </a:t>
            </a:r>
            <a:r>
              <a:rPr lang="en-US" sz="3200" dirty="0" smtClean="0">
                <a:solidFill>
                  <a:srgbClr val="D0DBF0"/>
                </a:solidFill>
                <a:latin typeface="Candara" panose="020E0502030303020204" pitchFamily="34" charset="0"/>
              </a:rPr>
              <a:t>objects.</a:t>
            </a:r>
          </a:p>
          <a:p>
            <a:pPr marL="571500" indent="-5715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Garbage </a:t>
            </a:r>
            <a:r>
              <a:rPr lang="en-US" sz="3200" dirty="0">
                <a:solidFill>
                  <a:srgbClr val="D0DBF0"/>
                </a:solidFill>
                <a:latin typeface="Candara" panose="020E0502030303020204" pitchFamily="34" charset="0"/>
              </a:rPr>
              <a:t>collection in Java automatically reclaims memory when no references to an object </a:t>
            </a:r>
            <a:r>
              <a:rPr lang="en-US" sz="3200" dirty="0" smtClean="0">
                <a:solidFill>
                  <a:srgbClr val="D0DBF0"/>
                </a:solidFill>
                <a:latin typeface="Candara" panose="020E0502030303020204" pitchFamily="34" charset="0"/>
              </a:rPr>
              <a:t>exist.</a:t>
            </a:r>
          </a:p>
          <a:p>
            <a:pPr marL="571500" indent="-571500">
              <a:lnSpc>
                <a:spcPct val="150000"/>
              </a:lnSpc>
              <a:buFont typeface="Arial" panose="020B0604020202020204" pitchFamily="34" charset="0"/>
              <a:buChar char="•"/>
            </a:pPr>
            <a:r>
              <a:rPr lang="en-US" sz="3200" dirty="0">
                <a:solidFill>
                  <a:srgbClr val="D0DBF0"/>
                </a:solidFill>
                <a:latin typeface="Candara" panose="020E0502030303020204" pitchFamily="34" charset="0"/>
              </a:rPr>
              <a:t>Reclaimed memory can be reused for subsequent allocations.</a:t>
            </a:r>
          </a:p>
          <a:p>
            <a:pPr marL="571500" indent="-571500">
              <a:lnSpc>
                <a:spcPct val="150000"/>
              </a:lnSpc>
              <a:buFont typeface="Arial" panose="020B0604020202020204" pitchFamily="34" charset="0"/>
              <a:buChar char="•"/>
            </a:pPr>
            <a:r>
              <a:rPr lang="en-US" sz="3200" dirty="0">
                <a:solidFill>
                  <a:srgbClr val="D0DBF0"/>
                </a:solidFill>
                <a:latin typeface="Candara" panose="020E0502030303020204" pitchFamily="34" charset="0"/>
              </a:rPr>
              <a:t>Garbage collection typically occurs when there are objects to recycle and a need to recycle them</a:t>
            </a:r>
            <a:r>
              <a:rPr lang="en-US" sz="3200" dirty="0" smtClean="0">
                <a:solidFill>
                  <a:srgbClr val="D0DBF0"/>
                </a:solidFill>
                <a:latin typeface="Candara" panose="020E0502030303020204" pitchFamily="34" charset="0"/>
              </a:rPr>
              <a:t>.</a:t>
            </a: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42423901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463469"/>
            <a:ext cx="10706265"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Garbage Collections and Finalizers</a:t>
            </a:r>
            <a:endParaRPr lang="en-US" sz="5249" dirty="0"/>
          </a:p>
        </p:txBody>
      </p:sp>
      <p:sp>
        <p:nvSpPr>
          <p:cNvPr id="6" name="Text 2"/>
          <p:cNvSpPr/>
          <p:nvPr/>
        </p:nvSpPr>
        <p:spPr>
          <a:xfrm>
            <a:off x="1005837" y="1549587"/>
            <a:ext cx="12836623" cy="4807326"/>
          </a:xfrm>
          <a:prstGeom prst="rect">
            <a:avLst/>
          </a:prstGeom>
          <a:noFill/>
          <a:ln/>
        </p:spPr>
        <p:txBody>
          <a:bodyPr wrap="square" rtlCol="0" anchor="t"/>
          <a:lstStyle/>
          <a:p>
            <a:pPr>
              <a:lnSpc>
                <a:spcPct val="150000"/>
              </a:lnSpc>
            </a:pPr>
            <a:r>
              <a:rPr lang="en-US" sz="3600" b="1" dirty="0">
                <a:solidFill>
                  <a:srgbClr val="BDCDE9"/>
                </a:solidFill>
                <a:latin typeface="Candara" panose="020E0502030303020204" pitchFamily="34" charset="0"/>
              </a:rPr>
              <a:t>The finalize() method</a:t>
            </a:r>
            <a:r>
              <a:rPr lang="en-US" sz="3600" dirty="0">
                <a:solidFill>
                  <a:srgbClr val="BDCDE9"/>
                </a:solidFill>
                <a:latin typeface="Candara" panose="020E0502030303020204" pitchFamily="34" charset="0"/>
              </a:rPr>
              <a:t> </a:t>
            </a:r>
            <a:endParaRPr lang="en-US" sz="3600" dirty="0" smtClean="0">
              <a:solidFill>
                <a:srgbClr val="BDCDE9"/>
              </a:solidFill>
              <a:latin typeface="Candara" panose="020E0502030303020204" pitchFamily="34" charset="0"/>
            </a:endParaRPr>
          </a:p>
          <a:p>
            <a:pPr>
              <a:lnSpc>
                <a:spcPct val="150000"/>
              </a:lnSpc>
            </a:pPr>
            <a:r>
              <a:rPr lang="en-US" sz="3200" dirty="0" smtClean="0">
                <a:solidFill>
                  <a:srgbClr val="BDCDE9"/>
                </a:solidFill>
                <a:latin typeface="Candara" panose="020E0502030303020204" pitchFamily="34" charset="0"/>
              </a:rPr>
              <a:t>It </a:t>
            </a:r>
            <a:r>
              <a:rPr lang="en-US" sz="3200" dirty="0">
                <a:solidFill>
                  <a:srgbClr val="BDCDE9"/>
                </a:solidFill>
                <a:latin typeface="Candara" panose="020E0502030303020204" pitchFamily="34" charset="0"/>
              </a:rPr>
              <a:t>is possible to define a method that will be called just before an object’s final destruction by the garbage collector. This method is called finalize() method and it can be used to make sure that an object terminates cleanly. Syntax of adding a finalize() method is given below</a:t>
            </a:r>
            <a:r>
              <a:rPr lang="en-US" sz="3200" dirty="0" smtClean="0">
                <a:solidFill>
                  <a:srgbClr val="BDCDE9"/>
                </a:solidFill>
                <a:latin typeface="Candara" panose="020E0502030303020204" pitchFamily="34" charset="0"/>
              </a:rPr>
              <a:t>:</a:t>
            </a:r>
          </a:p>
          <a:p>
            <a:pPr>
              <a:lnSpc>
                <a:spcPct val="150000"/>
              </a:lnSpc>
            </a:pPr>
            <a:r>
              <a:rPr lang="en-US" sz="3200" dirty="0">
                <a:solidFill>
                  <a:srgbClr val="BDCDE9"/>
                </a:solidFill>
                <a:latin typeface="Candara" panose="020E0502030303020204" pitchFamily="34" charset="0"/>
              </a:rPr>
              <a:t>	</a:t>
            </a:r>
            <a:r>
              <a:rPr lang="en-US" sz="3200" b="1" dirty="0">
                <a:solidFill>
                  <a:srgbClr val="BDCDE9"/>
                </a:solidFill>
                <a:latin typeface="Candara" panose="020E0502030303020204" pitchFamily="34" charset="0"/>
              </a:rPr>
              <a:t>protected void finalize() { </a:t>
            </a:r>
            <a:endParaRPr lang="en-US" sz="3200" b="1" dirty="0" smtClean="0">
              <a:solidFill>
                <a:srgbClr val="BDCDE9"/>
              </a:solidFill>
              <a:latin typeface="Candara" panose="020E0502030303020204" pitchFamily="34" charset="0"/>
            </a:endParaRPr>
          </a:p>
          <a:p>
            <a:pPr>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	// </a:t>
            </a:r>
            <a:r>
              <a:rPr lang="en-US" sz="3200" b="1" dirty="0">
                <a:solidFill>
                  <a:srgbClr val="BDCDE9"/>
                </a:solidFill>
                <a:latin typeface="Candara" panose="020E0502030303020204" pitchFamily="34" charset="0"/>
              </a:rPr>
              <a:t>Finalization code will be written here </a:t>
            </a:r>
            <a:endParaRPr lang="en-US" sz="3200" b="1" dirty="0" smtClean="0">
              <a:solidFill>
                <a:srgbClr val="BDCDE9"/>
              </a:solidFill>
              <a:latin typeface="Candara" panose="020E0502030303020204" pitchFamily="34" charset="0"/>
            </a:endParaRPr>
          </a:p>
          <a:p>
            <a:pPr>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a:t>
            </a:r>
          </a:p>
        </p:txBody>
      </p:sp>
    </p:spTree>
    <p:extLst>
      <p:ext uri="{BB962C8B-B14F-4D97-AF65-F5344CB8AC3E}">
        <p14:creationId xmlns:p14="http://schemas.microsoft.com/office/powerpoint/2010/main" val="2410110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020"/>
            <a:ext cx="14630400" cy="8229600"/>
          </a:xfrm>
          <a:prstGeom prst="rect">
            <a:avLst/>
          </a:prstGeom>
          <a:solidFill>
            <a:srgbClr val="112836"/>
          </a:solidFill>
          <a:ln/>
        </p:spPr>
      </p:sp>
      <p:sp>
        <p:nvSpPr>
          <p:cNvPr id="5" name="Text 1"/>
          <p:cNvSpPr/>
          <p:nvPr/>
        </p:nvSpPr>
        <p:spPr>
          <a:xfrm>
            <a:off x="1005837" y="370836"/>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One dimensional Arrays</a:t>
            </a:r>
            <a:endParaRPr lang="en-US" sz="5249" dirty="0"/>
          </a:p>
        </p:txBody>
      </p:sp>
      <p:sp>
        <p:nvSpPr>
          <p:cNvPr id="6" name="Text 2"/>
          <p:cNvSpPr/>
          <p:nvPr/>
        </p:nvSpPr>
        <p:spPr>
          <a:xfrm>
            <a:off x="1184511" y="1711137"/>
            <a:ext cx="13120067" cy="4807326"/>
          </a:xfrm>
          <a:prstGeom prst="rect">
            <a:avLst/>
          </a:prstGeom>
          <a:noFill/>
          <a:ln/>
        </p:spPr>
        <p:txBody>
          <a:bodyPr wrap="square" rtlCol="0" anchor="t"/>
          <a:lstStyle/>
          <a:p>
            <a:pPr>
              <a:lnSpc>
                <a:spcPct val="150000"/>
              </a:lnSpc>
            </a:pPr>
            <a:r>
              <a:rPr lang="en-IN" sz="3200" dirty="0" err="1">
                <a:solidFill>
                  <a:srgbClr val="BDCDE9"/>
                </a:solidFill>
                <a:latin typeface="Candara" panose="020E0502030303020204" pitchFamily="34" charset="0"/>
              </a:rPr>
              <a:t>int</a:t>
            </a:r>
            <a:r>
              <a:rPr lang="en-IN" sz="3200" dirty="0">
                <a:solidFill>
                  <a:srgbClr val="BDCDE9"/>
                </a:solidFill>
                <a:latin typeface="Candara" panose="020E0502030303020204" pitchFamily="34" charset="0"/>
              </a:rPr>
              <a:t> sample[]=new </a:t>
            </a:r>
            <a:r>
              <a:rPr lang="en-IN" sz="3200" dirty="0" err="1" smtClean="0">
                <a:solidFill>
                  <a:srgbClr val="BDCDE9"/>
                </a:solidFill>
                <a:latin typeface="Candara" panose="020E0502030303020204" pitchFamily="34" charset="0"/>
              </a:rPr>
              <a:t>int</a:t>
            </a:r>
            <a:r>
              <a:rPr lang="en-IN" sz="3200" dirty="0" smtClean="0">
                <a:solidFill>
                  <a:srgbClr val="BDCDE9"/>
                </a:solidFill>
                <a:latin typeface="Candara" panose="020E0502030303020204" pitchFamily="34" charset="0"/>
              </a:rPr>
              <a:t>[10</a:t>
            </a:r>
            <a:r>
              <a:rPr lang="en-IN" sz="3200" dirty="0">
                <a:solidFill>
                  <a:srgbClr val="BDCDE9"/>
                </a:solidFill>
                <a:latin typeface="Candara" panose="020E0502030303020204" pitchFamily="34" charset="0"/>
              </a:rPr>
              <a:t>];</a:t>
            </a:r>
            <a:r>
              <a:rPr lang="en-IN" sz="3200" b="1" dirty="0">
                <a:solidFill>
                  <a:srgbClr val="BDCDE9"/>
                </a:solidFill>
                <a:latin typeface="Candara" panose="020E0502030303020204" pitchFamily="34" charset="0"/>
              </a:rPr>
              <a:t> </a:t>
            </a:r>
            <a:endParaRPr lang="en-IN" sz="3200" b="1"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It is possible to break the declaration into two steps as follows: </a:t>
            </a:r>
          </a:p>
          <a:p>
            <a:pPr>
              <a:lnSpc>
                <a:spcPct val="150000"/>
              </a:lnSpc>
            </a:pPr>
            <a:r>
              <a:rPr lang="en-US" sz="3200" dirty="0" smtClean="0">
                <a:solidFill>
                  <a:srgbClr val="BDCDE9"/>
                </a:solidFill>
                <a:latin typeface="Candara" panose="020E0502030303020204" pitchFamily="34" charset="0"/>
              </a:rPr>
              <a:t>	</a:t>
            </a:r>
            <a:r>
              <a:rPr lang="en-US" sz="3200" dirty="0" err="1" smtClean="0">
                <a:solidFill>
                  <a:srgbClr val="BDCDE9"/>
                </a:solidFill>
                <a:latin typeface="Candara" panose="020E0502030303020204" pitchFamily="34" charset="0"/>
              </a:rPr>
              <a:t>int</a:t>
            </a:r>
            <a:r>
              <a:rPr lang="en-US" sz="3200" dirty="0" smtClean="0">
                <a:solidFill>
                  <a:srgbClr val="BDCDE9"/>
                </a:solidFill>
                <a:latin typeface="Candara" panose="020E0502030303020204" pitchFamily="34" charset="0"/>
              </a:rPr>
              <a:t> </a:t>
            </a:r>
            <a:r>
              <a:rPr lang="en-US" sz="3200" dirty="0">
                <a:solidFill>
                  <a:srgbClr val="BDCDE9"/>
                </a:solidFill>
                <a:latin typeface="Candara" panose="020E0502030303020204" pitchFamily="34" charset="0"/>
              </a:rPr>
              <a:t>sample[]; </a:t>
            </a:r>
            <a:endParaRPr lang="en-US" sz="32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sample=new </a:t>
            </a:r>
            <a:r>
              <a:rPr lang="en-US" sz="3200" dirty="0" err="1">
                <a:solidFill>
                  <a:srgbClr val="BDCDE9"/>
                </a:solidFill>
                <a:latin typeface="Candara" panose="020E0502030303020204" pitchFamily="34" charset="0"/>
              </a:rPr>
              <a:t>int</a:t>
            </a:r>
            <a:r>
              <a:rPr lang="en-US" sz="3200" dirty="0">
                <a:solidFill>
                  <a:srgbClr val="BDCDE9"/>
                </a:solidFill>
                <a:latin typeface="Candara" panose="020E0502030303020204" pitchFamily="34" charset="0"/>
              </a:rPr>
              <a:t>[10]; </a:t>
            </a:r>
          </a:p>
        </p:txBody>
      </p:sp>
    </p:spTree>
    <p:extLst>
      <p:ext uri="{BB962C8B-B14F-4D97-AF65-F5344CB8AC3E}">
        <p14:creationId xmlns:p14="http://schemas.microsoft.com/office/powerpoint/2010/main" val="1386861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287940" y="74363"/>
            <a:ext cx="10706265"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Garbage Collections and Finalizers</a:t>
            </a:r>
            <a:endParaRPr lang="en-US" sz="5249" dirty="0"/>
          </a:p>
        </p:txBody>
      </p:sp>
      <p:sp>
        <p:nvSpPr>
          <p:cNvPr id="6" name="Text 2"/>
          <p:cNvSpPr/>
          <p:nvPr/>
        </p:nvSpPr>
        <p:spPr>
          <a:xfrm>
            <a:off x="222760" y="992726"/>
            <a:ext cx="12836623" cy="4807326"/>
          </a:xfrm>
          <a:prstGeom prst="rect">
            <a:avLst/>
          </a:prstGeom>
          <a:noFill/>
          <a:ln/>
        </p:spPr>
        <p:txBody>
          <a:bodyPr wrap="square" rtlCol="0" anchor="t"/>
          <a:lstStyle/>
          <a:p>
            <a:pPr>
              <a:lnSpc>
                <a:spcPct val="150000"/>
              </a:lnSpc>
            </a:pPr>
            <a:r>
              <a:rPr lang="en-IN" sz="3200" b="1" dirty="0">
                <a:solidFill>
                  <a:srgbClr val="BDCDE9"/>
                </a:solidFill>
                <a:latin typeface="Candara" panose="020E0502030303020204" pitchFamily="34" charset="0"/>
              </a:rPr>
              <a:t>Example: </a:t>
            </a:r>
            <a:endParaRPr lang="en-IN" sz="3200" b="1" dirty="0" smtClean="0">
              <a:solidFill>
                <a:srgbClr val="BDCDE9"/>
              </a:solidFill>
              <a:latin typeface="Candara" panose="020E0502030303020204" pitchFamily="34" charset="0"/>
            </a:endParaRPr>
          </a:p>
          <a:p>
            <a:r>
              <a:rPr lang="en-IN" sz="3200" dirty="0" smtClean="0">
                <a:solidFill>
                  <a:srgbClr val="BDCDE9"/>
                </a:solidFill>
                <a:latin typeface="Candara" panose="020E0502030303020204" pitchFamily="34" charset="0"/>
              </a:rPr>
              <a:t>class </a:t>
            </a:r>
            <a:r>
              <a:rPr lang="en-IN" sz="3200" dirty="0" err="1">
                <a:solidFill>
                  <a:srgbClr val="BDCDE9"/>
                </a:solidFill>
                <a:latin typeface="Candara" panose="020E0502030303020204" pitchFamily="34" charset="0"/>
              </a:rPr>
              <a:t>FDemo</a:t>
            </a:r>
            <a:r>
              <a:rPr lang="en-IN" sz="3200" dirty="0">
                <a:solidFill>
                  <a:srgbClr val="BDCDE9"/>
                </a:solidFill>
                <a:latin typeface="Candara" panose="020E0502030303020204" pitchFamily="34" charset="0"/>
              </a:rPr>
              <a:t> {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int</a:t>
            </a:r>
            <a:r>
              <a:rPr lang="en-IN" sz="3200" dirty="0" smtClean="0">
                <a:solidFill>
                  <a:srgbClr val="BDCDE9"/>
                </a:solidFill>
                <a:latin typeface="Candara" panose="020E0502030303020204" pitchFamily="34" charset="0"/>
              </a:rPr>
              <a:t> </a:t>
            </a:r>
            <a:r>
              <a:rPr lang="en-IN" sz="3200" dirty="0">
                <a:solidFill>
                  <a:srgbClr val="BDCDE9"/>
                </a:solidFill>
                <a:latin typeface="Candara" panose="020E0502030303020204" pitchFamily="34" charset="0"/>
              </a:rPr>
              <a:t>x;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FDemo</a:t>
            </a:r>
            <a:r>
              <a:rPr lang="en-IN" sz="3200" dirty="0" smtClean="0">
                <a:solidFill>
                  <a:srgbClr val="BDCDE9"/>
                </a:solidFill>
                <a:latin typeface="Candara" panose="020E0502030303020204" pitchFamily="34" charset="0"/>
              </a:rPr>
              <a:t>(</a:t>
            </a:r>
            <a:r>
              <a:rPr lang="en-IN" sz="3200" dirty="0" err="1" smtClean="0">
                <a:solidFill>
                  <a:srgbClr val="BDCDE9"/>
                </a:solidFill>
                <a:latin typeface="Candara" panose="020E0502030303020204" pitchFamily="34" charset="0"/>
              </a:rPr>
              <a:t>int</a:t>
            </a:r>
            <a:r>
              <a:rPr lang="en-IN" sz="3200" dirty="0" smtClean="0">
                <a:solidFill>
                  <a:srgbClr val="BDCDE9"/>
                </a:solidFill>
                <a:latin typeface="Candara" panose="020E0502030303020204" pitchFamily="34" charset="0"/>
              </a:rPr>
              <a:t> </a:t>
            </a:r>
            <a:r>
              <a:rPr lang="en-IN" sz="3200" dirty="0" err="1">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 {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x=</a:t>
            </a:r>
            <a:r>
              <a:rPr lang="en-IN" sz="3200" dirty="0" err="1" smtClean="0">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protected </a:t>
            </a:r>
            <a:r>
              <a:rPr lang="en-IN" sz="3200" dirty="0">
                <a:solidFill>
                  <a:srgbClr val="BDCDE9"/>
                </a:solidFill>
                <a:latin typeface="Candara" panose="020E0502030303020204" pitchFamily="34" charset="0"/>
              </a:rPr>
              <a:t>void finalize() {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System.out.println</a:t>
            </a:r>
            <a:r>
              <a:rPr lang="en-IN" sz="3200" dirty="0">
                <a:solidFill>
                  <a:srgbClr val="BDCDE9"/>
                </a:solidFill>
                <a:latin typeface="Candara" panose="020E0502030303020204" pitchFamily="34" charset="0"/>
              </a:rPr>
              <a:t>(“ Finalizing ” +x);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void </a:t>
            </a:r>
            <a:r>
              <a:rPr lang="en-IN" sz="3200" dirty="0">
                <a:solidFill>
                  <a:srgbClr val="BDCDE9"/>
                </a:solidFill>
                <a:latin typeface="Candara" panose="020E0502030303020204" pitchFamily="34" charset="0"/>
              </a:rPr>
              <a:t>generator(</a:t>
            </a:r>
            <a:r>
              <a:rPr lang="en-IN" sz="3200" dirty="0" err="1">
                <a:solidFill>
                  <a:srgbClr val="BDCDE9"/>
                </a:solidFill>
                <a:latin typeface="Candara" panose="020E0502030303020204" pitchFamily="34" charset="0"/>
              </a:rPr>
              <a:t>int</a:t>
            </a:r>
            <a:r>
              <a:rPr lang="en-IN" sz="3200" dirty="0">
                <a:solidFill>
                  <a:srgbClr val="BDCDE9"/>
                </a:solidFill>
                <a:latin typeface="Candara" panose="020E0502030303020204" pitchFamily="34" charset="0"/>
              </a:rPr>
              <a:t> </a:t>
            </a:r>
            <a:r>
              <a:rPr lang="en-IN" sz="3200" dirty="0" err="1">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 {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FDemo</a:t>
            </a:r>
            <a:r>
              <a:rPr lang="en-IN" sz="3200" dirty="0" smtClean="0">
                <a:solidFill>
                  <a:srgbClr val="BDCDE9"/>
                </a:solidFill>
                <a:latin typeface="Candara" panose="020E0502030303020204" pitchFamily="34" charset="0"/>
              </a:rPr>
              <a:t> </a:t>
            </a:r>
            <a:r>
              <a:rPr lang="en-IN" sz="3200" dirty="0" err="1">
                <a:solidFill>
                  <a:srgbClr val="BDCDE9"/>
                </a:solidFill>
                <a:latin typeface="Candara" panose="020E0502030303020204" pitchFamily="34" charset="0"/>
              </a:rPr>
              <a:t>ob</a:t>
            </a:r>
            <a:r>
              <a:rPr lang="en-IN" sz="3200" dirty="0">
                <a:solidFill>
                  <a:srgbClr val="BDCDE9"/>
                </a:solidFill>
                <a:latin typeface="Candara" panose="020E0502030303020204" pitchFamily="34" charset="0"/>
              </a:rPr>
              <a:t>= new </a:t>
            </a:r>
            <a:r>
              <a:rPr lang="en-IN" sz="3200" dirty="0" err="1">
                <a:solidFill>
                  <a:srgbClr val="BDCDE9"/>
                </a:solidFill>
                <a:latin typeface="Candara" panose="020E0502030303020204" pitchFamily="34" charset="0"/>
              </a:rPr>
              <a:t>FDemo</a:t>
            </a:r>
            <a:r>
              <a:rPr lang="en-IN" sz="3200" dirty="0">
                <a:solidFill>
                  <a:srgbClr val="BDCDE9"/>
                </a:solidFill>
                <a:latin typeface="Candara" panose="020E0502030303020204" pitchFamily="34" charset="0"/>
              </a:rPr>
              <a:t>(</a:t>
            </a:r>
            <a:r>
              <a:rPr lang="en-IN" sz="3200" dirty="0" err="1">
                <a:solidFill>
                  <a:srgbClr val="BDCDE9"/>
                </a:solidFill>
                <a:latin typeface="Candara" panose="020E0502030303020204" pitchFamily="34" charset="0"/>
              </a:rPr>
              <a:t>i</a:t>
            </a:r>
            <a:r>
              <a:rPr lang="en-IN" sz="3200" dirty="0" smtClean="0">
                <a:solidFill>
                  <a:srgbClr val="BDCDE9"/>
                </a:solidFill>
                <a:latin typeface="Candara" panose="020E0502030303020204" pitchFamily="34" charset="0"/>
              </a:rPr>
              <a:t>);</a:t>
            </a:r>
          </a:p>
          <a:p>
            <a:r>
              <a:rPr lang="en-IN" sz="3200" dirty="0">
                <a:solidFill>
                  <a:srgbClr val="BDCDE9"/>
                </a:solidFill>
                <a:latin typeface="Candara" panose="020E0502030303020204" pitchFamily="34" charset="0"/>
              </a:rPr>
              <a:t>		 </a:t>
            </a:r>
            <a:r>
              <a:rPr lang="en-IN" sz="3200" dirty="0" err="1">
                <a:solidFill>
                  <a:srgbClr val="BDCDE9"/>
                </a:solidFill>
                <a:latin typeface="Candara" panose="020E0502030303020204" pitchFamily="34" charset="0"/>
              </a:rPr>
              <a:t>System.out.println</a:t>
            </a:r>
            <a:r>
              <a:rPr lang="en-IN" sz="3200" dirty="0">
                <a:solidFill>
                  <a:srgbClr val="BDCDE9"/>
                </a:solidFill>
                <a:latin typeface="Candara" panose="020E0502030303020204" pitchFamily="34" charset="0"/>
              </a:rPr>
              <a:t>("Printing " +</a:t>
            </a:r>
            <a:r>
              <a:rPr lang="en-IN" sz="3200" dirty="0" err="1">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a:t>
            </a:r>
            <a:r>
              <a:rPr lang="en-IN" sz="3200" dirty="0" smtClean="0">
                <a:solidFill>
                  <a:srgbClr val="BDCDE9"/>
                </a:solidFill>
                <a:latin typeface="Candara" panose="020E0502030303020204" pitchFamily="34" charset="0"/>
              </a:rPr>
              <a:t> </a:t>
            </a:r>
          </a:p>
          <a:p>
            <a:r>
              <a:rPr lang="en-IN" sz="3200" dirty="0" smtClean="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p:txBody>
      </p:sp>
      <p:sp>
        <p:nvSpPr>
          <p:cNvPr id="7" name="Text 2"/>
          <p:cNvSpPr/>
          <p:nvPr/>
        </p:nvSpPr>
        <p:spPr>
          <a:xfrm>
            <a:off x="6002612" y="690027"/>
            <a:ext cx="12836623" cy="4807326"/>
          </a:xfrm>
          <a:prstGeom prst="rect">
            <a:avLst/>
          </a:prstGeom>
          <a:noFill/>
          <a:ln/>
        </p:spPr>
        <p:txBody>
          <a:bodyPr wrap="square" rtlCol="0" anchor="t"/>
          <a:lstStyle/>
          <a:p>
            <a:pPr>
              <a:lnSpc>
                <a:spcPct val="150000"/>
              </a:lnSpc>
            </a:pPr>
            <a:r>
              <a:rPr lang="en-IN" sz="3200" dirty="0" smtClean="0">
                <a:solidFill>
                  <a:srgbClr val="BDCDE9"/>
                </a:solidFill>
                <a:latin typeface="Candara" panose="020E0502030303020204" pitchFamily="34" charset="0"/>
              </a:rPr>
              <a:t>class </a:t>
            </a:r>
            <a:r>
              <a:rPr lang="en-IN" sz="3200" dirty="0">
                <a:solidFill>
                  <a:srgbClr val="BDCDE9"/>
                </a:solidFill>
                <a:latin typeface="Candara" panose="020E0502030303020204" pitchFamily="34" charset="0"/>
              </a:rPr>
              <a:t>Finalize { </a:t>
            </a:r>
            <a:endParaRPr lang="en-IN" sz="3200" dirty="0" smtClean="0">
              <a:solidFill>
                <a:srgbClr val="BDCDE9"/>
              </a:solidFill>
              <a:latin typeface="Candara" panose="020E0502030303020204" pitchFamily="34" charset="0"/>
            </a:endParaRP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public </a:t>
            </a:r>
            <a:r>
              <a:rPr lang="en-IN" sz="3200" dirty="0">
                <a:solidFill>
                  <a:srgbClr val="BDCDE9"/>
                </a:solidFill>
                <a:latin typeface="Candara" panose="020E0502030303020204" pitchFamily="34" charset="0"/>
              </a:rPr>
              <a:t>static void main(String </a:t>
            </a:r>
            <a:r>
              <a:rPr lang="en-IN" sz="3200" dirty="0" err="1">
                <a:solidFill>
                  <a:srgbClr val="BDCDE9"/>
                </a:solidFill>
                <a:latin typeface="Candara" panose="020E0502030303020204" pitchFamily="34" charset="0"/>
              </a:rPr>
              <a:t>args</a:t>
            </a:r>
            <a:r>
              <a:rPr lang="en-IN" sz="3200" dirty="0">
                <a:solidFill>
                  <a:srgbClr val="BDCDE9"/>
                </a:solidFill>
                <a:latin typeface="Candara" panose="020E0502030303020204" pitchFamily="34" charset="0"/>
              </a:rPr>
              <a:t>[]) { </a:t>
            </a:r>
            <a:endParaRPr lang="en-IN" sz="3200" dirty="0" smtClean="0">
              <a:solidFill>
                <a:srgbClr val="BDCDE9"/>
              </a:solidFill>
              <a:latin typeface="Candara" panose="020E0502030303020204" pitchFamily="34" charset="0"/>
            </a:endParaRP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int</a:t>
            </a:r>
            <a:r>
              <a:rPr lang="en-IN" sz="3200" dirty="0" smtClean="0">
                <a:solidFill>
                  <a:srgbClr val="BDCDE9"/>
                </a:solidFill>
                <a:latin typeface="Candara" panose="020E0502030303020204" pitchFamily="34" charset="0"/>
              </a:rPr>
              <a:t> </a:t>
            </a:r>
            <a:r>
              <a:rPr lang="en-IN" sz="3200" dirty="0">
                <a:solidFill>
                  <a:srgbClr val="BDCDE9"/>
                </a:solidFill>
                <a:latin typeface="Candara" panose="020E0502030303020204" pitchFamily="34" charset="0"/>
              </a:rPr>
              <a:t>count; </a:t>
            </a:r>
            <a:endParaRPr lang="en-IN" sz="3200" dirty="0" smtClean="0">
              <a:solidFill>
                <a:srgbClr val="BDCDE9"/>
              </a:solidFill>
              <a:latin typeface="Candara" panose="020E0502030303020204" pitchFamily="34" charset="0"/>
            </a:endParaRP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FDemo</a:t>
            </a:r>
            <a:r>
              <a:rPr lang="en-IN" sz="3200" dirty="0" smtClean="0">
                <a:solidFill>
                  <a:srgbClr val="BDCDE9"/>
                </a:solidFill>
                <a:latin typeface="Candara" panose="020E0502030303020204" pitchFamily="34" charset="0"/>
              </a:rPr>
              <a:t> </a:t>
            </a:r>
            <a:r>
              <a:rPr lang="en-IN" sz="3200" dirty="0" err="1">
                <a:solidFill>
                  <a:srgbClr val="BDCDE9"/>
                </a:solidFill>
                <a:latin typeface="Candara" panose="020E0502030303020204" pitchFamily="34" charset="0"/>
              </a:rPr>
              <a:t>ob</a:t>
            </a:r>
            <a:r>
              <a:rPr lang="en-IN" sz="3200" dirty="0">
                <a:solidFill>
                  <a:srgbClr val="BDCDE9"/>
                </a:solidFill>
                <a:latin typeface="Candara" panose="020E0502030303020204" pitchFamily="34" charset="0"/>
              </a:rPr>
              <a:t> = new </a:t>
            </a:r>
            <a:r>
              <a:rPr lang="en-IN" sz="3200" dirty="0" err="1">
                <a:solidFill>
                  <a:srgbClr val="BDCDE9"/>
                </a:solidFill>
                <a:latin typeface="Candara" panose="020E0502030303020204" pitchFamily="34" charset="0"/>
              </a:rPr>
              <a:t>FDemo</a:t>
            </a:r>
            <a:r>
              <a:rPr lang="en-IN" sz="3200" dirty="0">
                <a:solidFill>
                  <a:srgbClr val="BDCDE9"/>
                </a:solidFill>
                <a:latin typeface="Candara" panose="020E0502030303020204" pitchFamily="34" charset="0"/>
              </a:rPr>
              <a:t>(0); </a:t>
            </a:r>
            <a:endParaRPr lang="en-IN" sz="3200" dirty="0" smtClean="0">
              <a:solidFill>
                <a:srgbClr val="BDCDE9"/>
              </a:solidFill>
              <a:latin typeface="Candara" panose="020E0502030303020204" pitchFamily="34" charset="0"/>
            </a:endParaRPr>
          </a:p>
          <a:p>
            <a:pPr>
              <a:lnSpc>
                <a:spcPct val="150000"/>
              </a:lnSpc>
            </a:pPr>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for (</a:t>
            </a:r>
            <a:r>
              <a:rPr lang="en-US" sz="3200" dirty="0">
                <a:solidFill>
                  <a:srgbClr val="BDCDE9"/>
                </a:solidFill>
                <a:latin typeface="Candara" panose="020E0502030303020204" pitchFamily="34" charset="0"/>
              </a:rPr>
              <a:t>c</a:t>
            </a:r>
            <a:r>
              <a:rPr lang="en-US" sz="3200" dirty="0" smtClean="0">
                <a:solidFill>
                  <a:srgbClr val="BDCDE9"/>
                </a:solidFill>
                <a:latin typeface="Candara" panose="020E0502030303020204" pitchFamily="34" charset="0"/>
              </a:rPr>
              <a:t>ount=1</a:t>
            </a:r>
            <a:r>
              <a:rPr lang="en-US" sz="3200" dirty="0">
                <a:solidFill>
                  <a:srgbClr val="BDCDE9"/>
                </a:solidFill>
                <a:latin typeface="Candara" panose="020E0502030303020204" pitchFamily="34" charset="0"/>
              </a:rPr>
              <a:t>; count &lt; 100000; count++) </a:t>
            </a:r>
            <a:endParaRPr lang="en-US" sz="32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a:t>
            </a:r>
            <a:r>
              <a:rPr lang="en-US" sz="3200" dirty="0" err="1" smtClean="0">
                <a:solidFill>
                  <a:srgbClr val="BDCDE9"/>
                </a:solidFill>
                <a:latin typeface="Candara" panose="020E0502030303020204" pitchFamily="34" charset="0"/>
              </a:rPr>
              <a:t>ob.generator</a:t>
            </a:r>
            <a:r>
              <a:rPr lang="en-US" sz="3200" dirty="0" smtClean="0">
                <a:solidFill>
                  <a:srgbClr val="BDCDE9"/>
                </a:solidFill>
                <a:latin typeface="Candara" panose="020E0502030303020204" pitchFamily="34" charset="0"/>
              </a:rPr>
              <a:t>(count</a:t>
            </a:r>
            <a:r>
              <a:rPr lang="en-US" sz="3200" dirty="0">
                <a:solidFill>
                  <a:srgbClr val="BDCDE9"/>
                </a:solidFill>
                <a:latin typeface="Candara" panose="020E0502030303020204" pitchFamily="34" charset="0"/>
              </a:rPr>
              <a:t>); </a:t>
            </a:r>
            <a:endParaRPr lang="en-US" sz="32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		 </a:t>
            </a:r>
            <a:r>
              <a:rPr lang="en-US" sz="3200" dirty="0" err="1">
                <a:solidFill>
                  <a:srgbClr val="BDCDE9"/>
                </a:solidFill>
                <a:latin typeface="Candara" panose="020E0502030303020204" pitchFamily="34" charset="0"/>
              </a:rPr>
              <a:t>ob.finalize</a:t>
            </a:r>
            <a:r>
              <a:rPr lang="en-US" sz="3200" dirty="0" smtClean="0">
                <a:solidFill>
                  <a:srgbClr val="BDCDE9"/>
                </a:solidFill>
                <a:latin typeface="Candara" panose="020E0502030303020204" pitchFamily="34" charset="0"/>
              </a:rPr>
              <a:t>();	</a:t>
            </a:r>
          </a:p>
          <a:p>
            <a:pPr>
              <a:lnSpc>
                <a:spcPct val="150000"/>
              </a:lnSpc>
            </a:pPr>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 	}</a:t>
            </a:r>
            <a:endParaRPr lang="en-US" sz="3200" b="1"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3011399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463469"/>
            <a:ext cx="10706265"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Garbage Collections and Finalizers</a:t>
            </a:r>
            <a:endParaRPr lang="en-US" sz="5249" dirty="0"/>
          </a:p>
        </p:txBody>
      </p:sp>
      <p:sp>
        <p:nvSpPr>
          <p:cNvPr id="6" name="Text 2"/>
          <p:cNvSpPr/>
          <p:nvPr/>
        </p:nvSpPr>
        <p:spPr>
          <a:xfrm>
            <a:off x="1005837" y="1549587"/>
            <a:ext cx="12836623" cy="4807326"/>
          </a:xfrm>
          <a:prstGeom prst="rect">
            <a:avLst/>
          </a:prstGeom>
          <a:noFill/>
          <a:ln/>
        </p:spPr>
        <p:txBody>
          <a:bodyPr wrap="square" rtlCol="0" anchor="t"/>
          <a:lstStyle/>
          <a:p>
            <a:pPr>
              <a:lnSpc>
                <a:spcPct val="150000"/>
              </a:lnSpc>
            </a:pPr>
            <a:r>
              <a:rPr lang="en-US" sz="3600" b="1" dirty="0">
                <a:solidFill>
                  <a:srgbClr val="BDCDE9"/>
                </a:solidFill>
                <a:latin typeface="Candara" panose="020E0502030303020204" pitchFamily="34" charset="0"/>
              </a:rPr>
              <a:t>The </a:t>
            </a:r>
            <a:r>
              <a:rPr lang="en-US" sz="3600" b="1" dirty="0" smtClean="0">
                <a:solidFill>
                  <a:srgbClr val="BDCDE9"/>
                </a:solidFill>
                <a:latin typeface="Candara" panose="020E0502030303020204" pitchFamily="34" charset="0"/>
              </a:rPr>
              <a:t>this keyword</a:t>
            </a:r>
            <a:endParaRPr lang="en-US" sz="36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When a method is called, it is automatically passed an implicit argument that is a reference to the invoking object. This reference is called as this. Java syntax permits the name of the parameter or the local variable to be the same as the instance variable. When this happens, the local variable hides instance variable. The instance variable can be accessed by referring it through this keyword. </a:t>
            </a:r>
            <a:endParaRPr lang="en-US" sz="3200" b="1"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9572166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132729"/>
            <a:ext cx="10706265"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Garbage Collections and Finalizers</a:t>
            </a:r>
            <a:endParaRPr lang="en-US" sz="5249" dirty="0"/>
          </a:p>
        </p:txBody>
      </p:sp>
      <p:sp>
        <p:nvSpPr>
          <p:cNvPr id="7" name="Text 1"/>
          <p:cNvSpPr/>
          <p:nvPr/>
        </p:nvSpPr>
        <p:spPr>
          <a:xfrm>
            <a:off x="691309" y="3167641"/>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of this (10</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8912750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375920"/>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Controlling Access to Class Members</a:t>
            </a:r>
            <a:endParaRPr lang="en-US" sz="5249" dirty="0"/>
          </a:p>
        </p:txBody>
      </p:sp>
      <p:sp>
        <p:nvSpPr>
          <p:cNvPr id="7" name="Text 2"/>
          <p:cNvSpPr/>
          <p:nvPr/>
        </p:nvSpPr>
        <p:spPr>
          <a:xfrm>
            <a:off x="779392" y="1403966"/>
            <a:ext cx="12836623"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In its support for encapsulation, the class provides two major benefits. First, it links data with code that manipulates it. Second, it provides means by which access to members can be controlled. Restricting access to members of a class is a fundamental part of object-oriented programming as helps prevents the misuse of an object. By allowing access to data only through a well-defined set of methods, it is not possible for code outside the class to access and modify values of members directly. </a:t>
            </a:r>
            <a:endParaRPr lang="en-US" sz="28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18398314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50205"/>
            <a:ext cx="14630400" cy="8229600"/>
          </a:xfrm>
          <a:prstGeom prst="rect">
            <a:avLst/>
          </a:prstGeom>
          <a:solidFill>
            <a:srgbClr val="112836"/>
          </a:solidFill>
          <a:ln/>
        </p:spPr>
      </p:sp>
      <p:sp>
        <p:nvSpPr>
          <p:cNvPr id="5" name="Text 1"/>
          <p:cNvSpPr/>
          <p:nvPr/>
        </p:nvSpPr>
        <p:spPr>
          <a:xfrm>
            <a:off x="1005837" y="268915"/>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Java’s Access Modifiers</a:t>
            </a:r>
            <a:endParaRPr lang="en-US" sz="5249" dirty="0"/>
          </a:p>
        </p:txBody>
      </p:sp>
      <p:sp>
        <p:nvSpPr>
          <p:cNvPr id="7" name="Text 2"/>
          <p:cNvSpPr/>
          <p:nvPr/>
        </p:nvSpPr>
        <p:spPr>
          <a:xfrm>
            <a:off x="779392" y="1219140"/>
            <a:ext cx="12836623"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ndara" panose="020E0502030303020204" pitchFamily="34" charset="0"/>
              </a:rPr>
              <a:t>The member access control is achieved through the use of three access modifiers: public, private and protected. </a:t>
            </a:r>
            <a:endParaRPr lang="en-US" sz="3200" dirty="0" smtClean="0">
              <a:solidFill>
                <a:srgbClr val="D0DBF0"/>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Protected </a:t>
            </a:r>
            <a:r>
              <a:rPr lang="en-US" sz="3200" dirty="0">
                <a:solidFill>
                  <a:srgbClr val="D0DBF0"/>
                </a:solidFill>
                <a:latin typeface="Candara" panose="020E0502030303020204" pitchFamily="34" charset="0"/>
              </a:rPr>
              <a:t>will be applied only in case of inheritance. </a:t>
            </a:r>
            <a:endParaRPr lang="en-US" sz="3200" dirty="0" smtClean="0">
              <a:solidFill>
                <a:srgbClr val="D0DBF0"/>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When </a:t>
            </a:r>
            <a:r>
              <a:rPr lang="en-US" sz="3200" dirty="0">
                <a:solidFill>
                  <a:srgbClr val="D0DBF0"/>
                </a:solidFill>
                <a:latin typeface="Candara" panose="020E0502030303020204" pitchFamily="34" charset="0"/>
              </a:rPr>
              <a:t>a member of a class is modified public specifier, that member can be accessed by any other code in the program. </a:t>
            </a:r>
            <a:endParaRPr lang="en-US" sz="3200" dirty="0" smtClean="0">
              <a:solidFill>
                <a:srgbClr val="D0DBF0"/>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When </a:t>
            </a:r>
            <a:r>
              <a:rPr lang="en-US" sz="3200" dirty="0">
                <a:solidFill>
                  <a:srgbClr val="D0DBF0"/>
                </a:solidFill>
                <a:latin typeface="Candara" panose="020E0502030303020204" pitchFamily="34" charset="0"/>
              </a:rPr>
              <a:t>a member of a class is specified as private, that member can be accessed only by any other members in its class. </a:t>
            </a:r>
            <a:endParaRPr lang="en-US" sz="3200" dirty="0" smtClean="0">
              <a:solidFill>
                <a:srgbClr val="D0DBF0"/>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default access specifier is public. Access modifier precedes the rest of the type specification.</a:t>
            </a:r>
            <a:endParaRPr lang="en-US" sz="28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33747549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268915"/>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Java’s Access Modifiers</a:t>
            </a:r>
            <a:endParaRPr lang="en-US" sz="5249" dirty="0"/>
          </a:p>
        </p:txBody>
      </p:sp>
      <p:sp>
        <p:nvSpPr>
          <p:cNvPr id="7" name="Text 2"/>
          <p:cNvSpPr/>
          <p:nvPr/>
        </p:nvSpPr>
        <p:spPr>
          <a:xfrm>
            <a:off x="779392" y="1219140"/>
            <a:ext cx="12836623" cy="4807326"/>
          </a:xfrm>
          <a:prstGeom prst="rect">
            <a:avLst/>
          </a:prstGeom>
          <a:noFill/>
          <a:ln/>
        </p:spPr>
        <p:txBody>
          <a:bodyPr wrap="square" rtlCol="0" anchor="t"/>
          <a:lstStyle/>
          <a:p>
            <a:pPr>
              <a:lnSpc>
                <a:spcPct val="150000"/>
              </a:lnSpc>
            </a:pPr>
            <a:r>
              <a:rPr lang="en-US" sz="3600" b="1" i="1" dirty="0">
                <a:solidFill>
                  <a:srgbClr val="D0DBF0"/>
                </a:solidFill>
                <a:latin typeface="Candara" panose="020E0502030303020204" pitchFamily="34" charset="0"/>
              </a:rPr>
              <a:t>p</a:t>
            </a:r>
            <a:r>
              <a:rPr lang="en-US" sz="3600" b="1" i="1" dirty="0" smtClean="0">
                <a:solidFill>
                  <a:srgbClr val="D0DBF0"/>
                </a:solidFill>
                <a:latin typeface="Candara" panose="020E0502030303020204" pitchFamily="34" charset="0"/>
              </a:rPr>
              <a:t>ublic:</a:t>
            </a:r>
          </a:p>
          <a:p>
            <a:pPr>
              <a:lnSpc>
                <a:spcPct val="150000"/>
              </a:lnSpc>
            </a:pPr>
            <a:r>
              <a:rPr lang="en-US" sz="3200" dirty="0">
                <a:solidFill>
                  <a:srgbClr val="D0DBF0"/>
                </a:solidFill>
                <a:latin typeface="Candara" panose="020E0502030303020204" pitchFamily="34" charset="0"/>
              </a:rPr>
              <a:t>Any variable or method is visible to the entire class in which it is defined. We can make it visible to all the classes outside the class by simply declaring the variable or method as public. The variable or method declared as public has the widest possible visibility and accessible everywhere</a:t>
            </a:r>
            <a:r>
              <a:rPr lang="en-US" sz="3200" dirty="0" smtClean="0">
                <a:solidFill>
                  <a:srgbClr val="D0DBF0"/>
                </a:solidFill>
                <a:latin typeface="Candara" panose="020E0502030303020204" pitchFamily="34" charset="0"/>
              </a:rPr>
              <a:t>.</a:t>
            </a:r>
          </a:p>
          <a:p>
            <a:pPr>
              <a:lnSpc>
                <a:spcPct val="150000"/>
              </a:lnSpc>
            </a:pPr>
            <a:r>
              <a:rPr lang="en-US" sz="3200" b="1" dirty="0" smtClean="0">
                <a:solidFill>
                  <a:srgbClr val="D0DBF0"/>
                </a:solidFill>
                <a:latin typeface="Candara" panose="020E0502030303020204" pitchFamily="34" charset="0"/>
              </a:rPr>
              <a:t>Ex </a:t>
            </a:r>
            <a:r>
              <a:rPr lang="en-US" sz="3200" b="1" dirty="0">
                <a:solidFill>
                  <a:srgbClr val="D0DBF0"/>
                </a:solidFill>
                <a:latin typeface="Candara" panose="020E0502030303020204" pitchFamily="34" charset="0"/>
              </a:rPr>
              <a:t>:</a:t>
            </a: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public </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 number;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public </a:t>
            </a:r>
            <a:r>
              <a:rPr lang="en-US" sz="3200" dirty="0">
                <a:solidFill>
                  <a:srgbClr val="D0DBF0"/>
                </a:solidFill>
                <a:latin typeface="Candara" panose="020E0502030303020204" pitchFamily="34" charset="0"/>
              </a:rPr>
              <a:t>void sum()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 </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874954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268915"/>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Java’s Access Modifiers</a:t>
            </a:r>
            <a:endParaRPr lang="en-US" sz="5249" dirty="0"/>
          </a:p>
        </p:txBody>
      </p:sp>
      <p:sp>
        <p:nvSpPr>
          <p:cNvPr id="7" name="Text 2"/>
          <p:cNvSpPr/>
          <p:nvPr/>
        </p:nvSpPr>
        <p:spPr>
          <a:xfrm>
            <a:off x="779392" y="1219140"/>
            <a:ext cx="12836623" cy="4807326"/>
          </a:xfrm>
          <a:prstGeom prst="rect">
            <a:avLst/>
          </a:prstGeom>
          <a:noFill/>
          <a:ln/>
        </p:spPr>
        <p:txBody>
          <a:bodyPr wrap="square" rtlCol="0" anchor="t"/>
          <a:lstStyle/>
          <a:p>
            <a:pPr>
              <a:lnSpc>
                <a:spcPct val="150000"/>
              </a:lnSpc>
            </a:pPr>
            <a:r>
              <a:rPr lang="en-US" sz="3600" b="1" i="1" smtClean="0">
                <a:solidFill>
                  <a:srgbClr val="D0DBF0"/>
                </a:solidFill>
                <a:latin typeface="Candara" panose="020E0502030303020204" pitchFamily="34" charset="0"/>
              </a:rPr>
              <a:t>friendly:</a:t>
            </a:r>
            <a:endParaRPr lang="en-US" sz="3600" b="1" i="1" dirty="0" smtClean="0">
              <a:solidFill>
                <a:srgbClr val="D0DBF0"/>
              </a:solidFill>
              <a:latin typeface="Candara" panose="020E0502030303020204" pitchFamily="34" charset="0"/>
            </a:endParaRPr>
          </a:p>
          <a:p>
            <a:pPr>
              <a:lnSpc>
                <a:spcPct val="150000"/>
              </a:lnSpc>
            </a:pPr>
            <a:r>
              <a:rPr lang="en-US" sz="3200">
                <a:solidFill>
                  <a:srgbClr val="D0DBF0"/>
                </a:solidFill>
                <a:latin typeface="Candara" panose="020E0502030303020204" pitchFamily="34" charset="0"/>
              </a:rPr>
              <a:t>When no access modifier is specified, the member defaults to a limited version of public visibility known as friendly(default) level of access. The difference between the ‘public access’ and the ‘friendly access’ is that the public modifier makes fields visible in all classes, regardless of their packages while the friendly access makes fields only in the same package, but not in other packages. A package is a group of related classes stored separately.</a:t>
            </a:r>
            <a:endParaRPr lang="en-US" sz="32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6130792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268915"/>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Java’s Access Modifiers</a:t>
            </a:r>
            <a:endParaRPr lang="en-US" sz="5249" dirty="0"/>
          </a:p>
        </p:txBody>
      </p:sp>
      <p:sp>
        <p:nvSpPr>
          <p:cNvPr id="7" name="Text 2"/>
          <p:cNvSpPr/>
          <p:nvPr/>
        </p:nvSpPr>
        <p:spPr>
          <a:xfrm>
            <a:off x="779392" y="1384510"/>
            <a:ext cx="12836623" cy="4807326"/>
          </a:xfrm>
          <a:prstGeom prst="rect">
            <a:avLst/>
          </a:prstGeom>
          <a:noFill/>
          <a:ln/>
        </p:spPr>
        <p:txBody>
          <a:bodyPr wrap="square" rtlCol="0" anchor="t"/>
          <a:lstStyle/>
          <a:p>
            <a:pPr>
              <a:lnSpc>
                <a:spcPct val="150000"/>
              </a:lnSpc>
            </a:pPr>
            <a:r>
              <a:rPr lang="en-US" sz="3600" b="1" i="1" dirty="0" smtClean="0">
                <a:solidFill>
                  <a:srgbClr val="D0DBF0"/>
                </a:solidFill>
                <a:latin typeface="Candara" panose="020E0502030303020204" pitchFamily="34" charset="0"/>
              </a:rPr>
              <a:t>protected:</a:t>
            </a:r>
          </a:p>
          <a:p>
            <a:pPr>
              <a:lnSpc>
                <a:spcPct val="150000"/>
              </a:lnSpc>
            </a:pPr>
            <a:r>
              <a:rPr lang="en-US" sz="3200" dirty="0">
                <a:solidFill>
                  <a:srgbClr val="BDCDE9"/>
                </a:solidFill>
                <a:latin typeface="Candara" panose="020E0502030303020204" pitchFamily="34" charset="0"/>
              </a:rPr>
              <a:t>The visibility level of protected field lies in between the public access and friendly access. That is, the ‘protected’ modifiers makes the fields visible not only to all classes and subclasses in the same package but also to subclasses in other packages. Note that non-subclasses in other packages cannot access the ‘protected’ members.</a:t>
            </a:r>
            <a:endParaRPr lang="en-US" sz="3200"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15746857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268915"/>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Java’s Access Modifiers</a:t>
            </a:r>
            <a:endParaRPr lang="en-US" sz="5249" dirty="0"/>
          </a:p>
        </p:txBody>
      </p:sp>
      <p:sp>
        <p:nvSpPr>
          <p:cNvPr id="7" name="Text 2"/>
          <p:cNvSpPr/>
          <p:nvPr/>
        </p:nvSpPr>
        <p:spPr>
          <a:xfrm>
            <a:off x="779392" y="1384510"/>
            <a:ext cx="12836623" cy="4807326"/>
          </a:xfrm>
          <a:prstGeom prst="rect">
            <a:avLst/>
          </a:prstGeom>
          <a:noFill/>
          <a:ln/>
        </p:spPr>
        <p:txBody>
          <a:bodyPr wrap="square" rtlCol="0" anchor="t"/>
          <a:lstStyle/>
          <a:p>
            <a:pPr>
              <a:lnSpc>
                <a:spcPct val="150000"/>
              </a:lnSpc>
            </a:pPr>
            <a:r>
              <a:rPr lang="en-US" sz="3600" b="1" i="1" dirty="0" smtClean="0">
                <a:solidFill>
                  <a:srgbClr val="D0DBF0"/>
                </a:solidFill>
                <a:latin typeface="Candara" panose="020E0502030303020204" pitchFamily="34" charset="0"/>
              </a:rPr>
              <a:t>private:</a:t>
            </a:r>
          </a:p>
          <a:p>
            <a:pPr>
              <a:lnSpc>
                <a:spcPct val="150000"/>
              </a:lnSpc>
            </a:pPr>
            <a:r>
              <a:rPr lang="en-US" sz="3200" dirty="0">
                <a:solidFill>
                  <a:srgbClr val="BDCDE9"/>
                </a:solidFill>
                <a:latin typeface="Candara" panose="020E0502030303020204" pitchFamily="34" charset="0"/>
              </a:rPr>
              <a:t>private fields enjoy the highest degree of protection. They are accessible only within their own class. They cannot be inherited by subclasses and therefore not accessible in subclasses. A method declared as private behaves like a method declared as final. It prevents the method from being subclasses. Also note that we cannot override a non-private method in a subclass and then make it private.</a:t>
            </a:r>
            <a:endParaRPr lang="en-US" sz="3200"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6327944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268915"/>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Java’s Access Modifiers</a:t>
            </a:r>
            <a:endParaRPr lang="en-US" sz="5249" dirty="0"/>
          </a:p>
        </p:txBody>
      </p:sp>
      <p:sp>
        <p:nvSpPr>
          <p:cNvPr id="7" name="Text 2"/>
          <p:cNvSpPr/>
          <p:nvPr/>
        </p:nvSpPr>
        <p:spPr>
          <a:xfrm>
            <a:off x="779392" y="1384510"/>
            <a:ext cx="12836623" cy="4807326"/>
          </a:xfrm>
          <a:prstGeom prst="rect">
            <a:avLst/>
          </a:prstGeom>
          <a:noFill/>
          <a:ln/>
        </p:spPr>
        <p:txBody>
          <a:bodyPr wrap="square" rtlCol="0" anchor="t"/>
          <a:lstStyle/>
          <a:p>
            <a:pPr>
              <a:lnSpc>
                <a:spcPct val="150000"/>
              </a:lnSpc>
            </a:pPr>
            <a:r>
              <a:rPr lang="en-US" sz="3600" b="1" i="1" dirty="0">
                <a:solidFill>
                  <a:srgbClr val="D0DBF0"/>
                </a:solidFill>
                <a:latin typeface="Candara" panose="020E0502030303020204" pitchFamily="34" charset="0"/>
              </a:rPr>
              <a:t>p</a:t>
            </a:r>
            <a:r>
              <a:rPr lang="en-US" sz="3600" b="1" i="1" dirty="0" smtClean="0">
                <a:solidFill>
                  <a:srgbClr val="D0DBF0"/>
                </a:solidFill>
                <a:latin typeface="Candara" panose="020E0502030303020204" pitchFamily="34" charset="0"/>
              </a:rPr>
              <a:t>rivate protected:</a:t>
            </a:r>
          </a:p>
          <a:p>
            <a:pPr>
              <a:lnSpc>
                <a:spcPct val="150000"/>
              </a:lnSpc>
            </a:pPr>
            <a:r>
              <a:rPr lang="en-US" sz="3200" dirty="0">
                <a:solidFill>
                  <a:srgbClr val="BDCDE9"/>
                </a:solidFill>
                <a:latin typeface="Candara" panose="020E0502030303020204" pitchFamily="34" charset="0"/>
              </a:rPr>
              <a:t>This gives visibility level in between ‘protected’ access and ‘private’ access. This modifier makes the fields visible in all subclasses regardless of what package they are in. Remember, these fields are not accessible by other classes in the same package</a:t>
            </a:r>
            <a:r>
              <a:rPr lang="en-US" sz="3200" dirty="0" smtClean="0">
                <a:solidFill>
                  <a:srgbClr val="BDCDE9"/>
                </a:solidFill>
                <a:latin typeface="Candara" panose="020E0502030303020204" pitchFamily="34" charset="0"/>
              </a:rPr>
              <a:t>.</a:t>
            </a:r>
          </a:p>
        </p:txBody>
      </p:sp>
    </p:spTree>
    <p:extLst>
      <p:ext uri="{BB962C8B-B14F-4D97-AF65-F5344CB8AC3E}">
        <p14:creationId xmlns:p14="http://schemas.microsoft.com/office/powerpoint/2010/main" val="6644710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020"/>
            <a:ext cx="14630400" cy="8229600"/>
          </a:xfrm>
          <a:prstGeom prst="rect">
            <a:avLst/>
          </a:prstGeom>
          <a:solidFill>
            <a:srgbClr val="112836"/>
          </a:solidFill>
          <a:ln/>
        </p:spPr>
      </p:sp>
      <p:sp>
        <p:nvSpPr>
          <p:cNvPr id="5" name="Text 1"/>
          <p:cNvSpPr/>
          <p:nvPr/>
        </p:nvSpPr>
        <p:spPr>
          <a:xfrm>
            <a:off x="1005837" y="370836"/>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One dimensional Arrays</a:t>
            </a:r>
            <a:endParaRPr lang="en-US" sz="5249" dirty="0"/>
          </a:p>
        </p:txBody>
      </p:sp>
      <p:sp>
        <p:nvSpPr>
          <p:cNvPr id="6" name="Text 2"/>
          <p:cNvSpPr/>
          <p:nvPr/>
        </p:nvSpPr>
        <p:spPr>
          <a:xfrm>
            <a:off x="1184511" y="1711137"/>
            <a:ext cx="13120067"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Individual elements can be accessed by the use of an index. An index describes the position of an element within an array. Array index starts from 0. </a:t>
            </a:r>
          </a:p>
        </p:txBody>
      </p:sp>
    </p:spTree>
    <p:extLst>
      <p:ext uri="{BB962C8B-B14F-4D97-AF65-F5344CB8AC3E}">
        <p14:creationId xmlns:p14="http://schemas.microsoft.com/office/powerpoint/2010/main" val="6037223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1005837" y="268915"/>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Java’s Access Modifiers</a:t>
            </a:r>
            <a:endParaRPr lang="en-US" sz="5249" dirty="0"/>
          </a:p>
        </p:txBody>
      </p:sp>
      <p:pic>
        <p:nvPicPr>
          <p:cNvPr id="4" name="Picture 3"/>
          <p:cNvPicPr>
            <a:picLocks noChangeAspect="1"/>
          </p:cNvPicPr>
          <p:nvPr/>
        </p:nvPicPr>
        <p:blipFill>
          <a:blip r:embed="rId4"/>
          <a:stretch>
            <a:fillRect/>
          </a:stretch>
        </p:blipFill>
        <p:spPr>
          <a:xfrm>
            <a:off x="207422" y="1671941"/>
            <a:ext cx="14213023" cy="5798901"/>
          </a:xfrm>
          <a:prstGeom prst="rect">
            <a:avLst/>
          </a:prstGeom>
        </p:spPr>
      </p:pic>
    </p:spTree>
    <p:extLst>
      <p:ext uri="{BB962C8B-B14F-4D97-AF65-F5344CB8AC3E}">
        <p14:creationId xmlns:p14="http://schemas.microsoft.com/office/powerpoint/2010/main" val="667418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268915"/>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Java’s Access Modifiers</a:t>
            </a:r>
            <a:endParaRPr lang="en-US" sz="5249" dirty="0"/>
          </a:p>
        </p:txBody>
      </p:sp>
      <p:sp>
        <p:nvSpPr>
          <p:cNvPr id="7" name="Text 2"/>
          <p:cNvSpPr/>
          <p:nvPr/>
        </p:nvSpPr>
        <p:spPr>
          <a:xfrm>
            <a:off x="779392" y="1384510"/>
            <a:ext cx="12836623" cy="4807326"/>
          </a:xfrm>
          <a:prstGeom prst="rect">
            <a:avLst/>
          </a:prstGeom>
          <a:noFill/>
          <a:ln/>
        </p:spPr>
        <p:txBody>
          <a:bodyPr wrap="square" rtlCol="0" anchor="t"/>
          <a:lstStyle/>
          <a:p>
            <a:pPr>
              <a:lnSpc>
                <a:spcPct val="150000"/>
              </a:lnSpc>
            </a:pPr>
            <a:endParaRPr lang="en-US" sz="3200" dirty="0" smtClean="0">
              <a:solidFill>
                <a:srgbClr val="BDCDE9"/>
              </a:solidFill>
              <a:latin typeface="Candara" panose="020E0502030303020204" pitchFamily="34" charset="0"/>
            </a:endParaRPr>
          </a:p>
        </p:txBody>
      </p:sp>
      <p:sp>
        <p:nvSpPr>
          <p:cNvPr id="6" name="Text 1"/>
          <p:cNvSpPr/>
          <p:nvPr/>
        </p:nvSpPr>
        <p:spPr>
          <a:xfrm>
            <a:off x="1732814" y="3050909"/>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(13</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10739641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1005837" y="536229"/>
            <a:ext cx="113872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rPr>
              <a:t>Pass Objects to Methods</a:t>
            </a:r>
            <a:endParaRPr lang="en-US" sz="5249" dirty="0"/>
          </a:p>
        </p:txBody>
      </p:sp>
      <p:sp>
        <p:nvSpPr>
          <p:cNvPr id="7" name="Text 2"/>
          <p:cNvSpPr/>
          <p:nvPr/>
        </p:nvSpPr>
        <p:spPr>
          <a:xfrm>
            <a:off x="779392" y="1384510"/>
            <a:ext cx="12836623" cy="4807326"/>
          </a:xfrm>
          <a:prstGeom prst="rect">
            <a:avLst/>
          </a:prstGeom>
          <a:noFill/>
          <a:ln/>
        </p:spPr>
        <p:txBody>
          <a:bodyPr wrap="square" rtlCol="0" anchor="t"/>
          <a:lstStyle/>
          <a:p>
            <a:pPr>
              <a:lnSpc>
                <a:spcPct val="150000"/>
              </a:lnSpc>
            </a:pPr>
            <a:endParaRPr lang="en-US" sz="3200" dirty="0" smtClean="0">
              <a:solidFill>
                <a:srgbClr val="BDCDE9"/>
              </a:solidFill>
              <a:latin typeface="Candara" panose="020E0502030303020204" pitchFamily="34" charset="0"/>
            </a:endParaRPr>
          </a:p>
        </p:txBody>
      </p:sp>
      <p:sp>
        <p:nvSpPr>
          <p:cNvPr id="6" name="Text 1"/>
          <p:cNvSpPr/>
          <p:nvPr/>
        </p:nvSpPr>
        <p:spPr>
          <a:xfrm>
            <a:off x="1732814" y="3050909"/>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(13</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37321940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4800" dirty="0" smtClean="0">
                <a:solidFill>
                  <a:srgbClr val="FFFFFF"/>
                </a:solidFill>
                <a:latin typeface="Unbounded" pitchFamily="34" charset="0"/>
                <a:ea typeface="Unbounded" pitchFamily="34" charset="-122"/>
              </a:rPr>
              <a:t>Pass – by Value and Pass – by Reference</a:t>
            </a:r>
            <a:endParaRPr lang="en-US" sz="4800" dirty="0"/>
          </a:p>
        </p:txBody>
      </p:sp>
      <p:sp>
        <p:nvSpPr>
          <p:cNvPr id="7" name="Text 2"/>
          <p:cNvSpPr/>
          <p:nvPr/>
        </p:nvSpPr>
        <p:spPr>
          <a:xfrm>
            <a:off x="779392" y="1384510"/>
            <a:ext cx="12836623" cy="4807326"/>
          </a:xfrm>
          <a:prstGeom prst="rect">
            <a:avLst/>
          </a:prstGeom>
          <a:noFill/>
          <a:ln/>
        </p:spPr>
        <p:txBody>
          <a:bodyPr wrap="square" rtlCol="0" anchor="t"/>
          <a:lstStyle/>
          <a:p>
            <a:pPr>
              <a:lnSpc>
                <a:spcPct val="150000"/>
              </a:lnSpc>
            </a:pPr>
            <a:r>
              <a:rPr lang="en-IN" sz="3600" dirty="0">
                <a:solidFill>
                  <a:srgbClr val="D0DBF0"/>
                </a:solidFill>
                <a:latin typeface="Candara" panose="020E0502030303020204" pitchFamily="34" charset="0"/>
              </a:rPr>
              <a:t>The actual arguments are those stated in the calling function. Formal parameters, on the other hand, are those that are defined in the called function.</a:t>
            </a:r>
            <a:endParaRPr lang="en-US" sz="32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13565970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4800" dirty="0" smtClean="0">
                <a:solidFill>
                  <a:srgbClr val="FFFFFF"/>
                </a:solidFill>
                <a:latin typeface="Unbounded" pitchFamily="34" charset="0"/>
                <a:ea typeface="Unbounded" pitchFamily="34" charset="-122"/>
              </a:rPr>
              <a:t>Pass – by Value and Pass – by Reference</a:t>
            </a:r>
            <a:endParaRPr lang="en-US" sz="4800" dirty="0"/>
          </a:p>
        </p:txBody>
      </p:sp>
      <p:sp>
        <p:nvSpPr>
          <p:cNvPr id="7" name="Text 2"/>
          <p:cNvSpPr/>
          <p:nvPr/>
        </p:nvSpPr>
        <p:spPr>
          <a:xfrm>
            <a:off x="779392" y="1384510"/>
            <a:ext cx="12836623" cy="4807326"/>
          </a:xfrm>
          <a:prstGeom prst="rect">
            <a:avLst/>
          </a:prstGeom>
          <a:noFill/>
          <a:ln/>
        </p:spPr>
        <p:txBody>
          <a:bodyPr wrap="square" rtlCol="0" anchor="t"/>
          <a:lstStyle/>
          <a:p>
            <a:pPr>
              <a:lnSpc>
                <a:spcPct val="150000"/>
              </a:lnSpc>
            </a:pPr>
            <a:r>
              <a:rPr lang="en-US" sz="3600" dirty="0">
                <a:solidFill>
                  <a:srgbClr val="D0DBF0"/>
                </a:solidFill>
                <a:latin typeface="Candara" panose="020E0502030303020204" pitchFamily="34" charset="0"/>
              </a:rPr>
              <a:t>Call by value or pass by value approach copies the </a:t>
            </a:r>
            <a:r>
              <a:rPr lang="en-US" sz="3600" dirty="0" err="1">
                <a:solidFill>
                  <a:srgbClr val="D0DBF0"/>
                </a:solidFill>
                <a:latin typeface="Candara" panose="020E0502030303020204" pitchFamily="34" charset="0"/>
              </a:rPr>
              <a:t>vaue</a:t>
            </a:r>
            <a:r>
              <a:rPr lang="en-US" sz="3600" dirty="0">
                <a:solidFill>
                  <a:srgbClr val="D0DBF0"/>
                </a:solidFill>
                <a:latin typeface="Candara" panose="020E0502030303020204" pitchFamily="34" charset="0"/>
              </a:rPr>
              <a:t> of an argument into the formal parameter of the subroutine. Therefore changes made to the parameter have no effect. When arguments are passed as primitive data types, the method is pass-by value.</a:t>
            </a:r>
            <a:endParaRPr lang="en-US" sz="32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21455884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50204"/>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4800" dirty="0" smtClean="0">
                <a:solidFill>
                  <a:srgbClr val="FFFFFF"/>
                </a:solidFill>
                <a:latin typeface="Unbounded" pitchFamily="34" charset="0"/>
                <a:ea typeface="Unbounded" pitchFamily="34" charset="-122"/>
              </a:rPr>
              <a:t>Pass – by Value and Pass – by Reference</a:t>
            </a:r>
            <a:endParaRPr lang="en-US" sz="4800" dirty="0"/>
          </a:p>
        </p:txBody>
      </p:sp>
      <p:sp>
        <p:nvSpPr>
          <p:cNvPr id="6" name="Text 1"/>
          <p:cNvSpPr/>
          <p:nvPr/>
        </p:nvSpPr>
        <p:spPr>
          <a:xfrm>
            <a:off x="1732814" y="3050909"/>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(14</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24206312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50205"/>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4800" dirty="0" smtClean="0">
                <a:solidFill>
                  <a:srgbClr val="FFFFFF"/>
                </a:solidFill>
                <a:latin typeface="Unbounded" pitchFamily="34" charset="0"/>
                <a:ea typeface="Unbounded" pitchFamily="34" charset="-122"/>
              </a:rPr>
              <a:t>Pass – by Value and Pass – by Reference</a:t>
            </a:r>
            <a:endParaRPr lang="en-US" sz="4800" dirty="0"/>
          </a:p>
        </p:txBody>
      </p:sp>
      <p:sp>
        <p:nvSpPr>
          <p:cNvPr id="6" name="Text 1"/>
          <p:cNvSpPr/>
          <p:nvPr/>
        </p:nvSpPr>
        <p:spPr>
          <a:xfrm>
            <a:off x="1732814" y="3050909"/>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(15</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a:p>
            <a:pPr marL="0" indent="0">
              <a:lnSpc>
                <a:spcPts val="6561"/>
              </a:lnSpc>
              <a:buNone/>
            </a:pPr>
            <a:r>
              <a:rPr lang="en-US" sz="5249" b="1" dirty="0" smtClean="0">
                <a:solidFill>
                  <a:srgbClr val="FFFFFF"/>
                </a:solidFill>
                <a:latin typeface="Unbounded" pitchFamily="34" charset="0"/>
                <a:ea typeface="Unbounded" pitchFamily="34" charset="-122"/>
              </a:rPr>
              <a:t>Pass by reference</a:t>
            </a:r>
            <a:endParaRPr lang="en-US" sz="5249" b="1" dirty="0"/>
          </a:p>
        </p:txBody>
      </p:sp>
    </p:spTree>
    <p:extLst>
      <p:ext uri="{BB962C8B-B14F-4D97-AF65-F5344CB8AC3E}">
        <p14:creationId xmlns:p14="http://schemas.microsoft.com/office/powerpoint/2010/main" val="1515159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98843"/>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4800" dirty="0" smtClean="0">
                <a:solidFill>
                  <a:srgbClr val="FFFFFF"/>
                </a:solidFill>
                <a:latin typeface="Unbounded" pitchFamily="34" charset="0"/>
                <a:ea typeface="Unbounded" pitchFamily="34" charset="-122"/>
              </a:rPr>
              <a:t>Returning Objects</a:t>
            </a:r>
            <a:endParaRPr lang="en-US" sz="4800" dirty="0"/>
          </a:p>
        </p:txBody>
      </p:sp>
      <p:sp>
        <p:nvSpPr>
          <p:cNvPr id="6" name="Text 1"/>
          <p:cNvSpPr/>
          <p:nvPr/>
        </p:nvSpPr>
        <p:spPr>
          <a:xfrm>
            <a:off x="1732814" y="3050909"/>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(15</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17635811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5400" dirty="0" smtClean="0">
                <a:solidFill>
                  <a:srgbClr val="FFFFFF"/>
                </a:solidFill>
                <a:latin typeface="Unbounded" pitchFamily="34" charset="0"/>
                <a:ea typeface="Unbounded" pitchFamily="34" charset="-122"/>
              </a:rPr>
              <a:t>Overloading Methods</a:t>
            </a:r>
            <a:endParaRPr lang="en-US" sz="5400" dirty="0"/>
          </a:p>
        </p:txBody>
      </p:sp>
      <p:sp>
        <p:nvSpPr>
          <p:cNvPr id="7" name="Text 2"/>
          <p:cNvSpPr/>
          <p:nvPr/>
        </p:nvSpPr>
        <p:spPr>
          <a:xfrm>
            <a:off x="779392" y="1044547"/>
            <a:ext cx="13481357" cy="4807326"/>
          </a:xfrm>
          <a:prstGeom prst="rect">
            <a:avLst/>
          </a:prstGeom>
          <a:noFill/>
          <a:ln/>
        </p:spPr>
        <p:txBody>
          <a:bodyPr wrap="square" rtlCol="0" anchor="t"/>
          <a:lstStyle/>
          <a:p>
            <a:pPr marL="571500" indent="-571500">
              <a:lnSpc>
                <a:spcPct val="150000"/>
              </a:lnSpc>
              <a:buFont typeface="Arial" panose="020B0604020202020204" pitchFamily="34" charset="0"/>
              <a:buChar char="•"/>
            </a:pPr>
            <a:r>
              <a:rPr lang="en-US" sz="3100" dirty="0" smtClean="0">
                <a:solidFill>
                  <a:srgbClr val="D0DBF0"/>
                </a:solidFill>
                <a:latin typeface="Candara" panose="020E0502030303020204" pitchFamily="34" charset="0"/>
              </a:rPr>
              <a:t>Two methods with the same name but different signatures lead to method overloading.</a:t>
            </a:r>
          </a:p>
          <a:p>
            <a:pPr marL="571500" indent="-571500">
              <a:lnSpc>
                <a:spcPct val="150000"/>
              </a:lnSpc>
              <a:buFont typeface="Arial" panose="020B0604020202020204" pitchFamily="34" charset="0"/>
              <a:buChar char="•"/>
            </a:pPr>
            <a:r>
              <a:rPr lang="en-US" sz="3100" dirty="0" smtClean="0">
                <a:solidFill>
                  <a:srgbClr val="D0DBF0"/>
                </a:solidFill>
                <a:latin typeface="Candara" panose="020E0502030303020204" pitchFamily="34" charset="0"/>
              </a:rPr>
              <a:t>Method overloading can occur within a class or through inheritance.</a:t>
            </a:r>
          </a:p>
          <a:p>
            <a:pPr marL="571500" indent="-571500">
              <a:lnSpc>
                <a:spcPct val="150000"/>
              </a:lnSpc>
              <a:buFont typeface="Arial" panose="020B0604020202020204" pitchFamily="34" charset="0"/>
              <a:buChar char="•"/>
            </a:pPr>
            <a:r>
              <a:rPr lang="en-US" sz="3100" dirty="0" smtClean="0">
                <a:solidFill>
                  <a:srgbClr val="D0DBF0"/>
                </a:solidFill>
                <a:latin typeface="Candara" panose="020E0502030303020204" pitchFamily="34" charset="0"/>
              </a:rPr>
              <a:t>In Java, methods can have identical names but different parameter lists and definitions.</a:t>
            </a:r>
          </a:p>
          <a:p>
            <a:pPr marL="571500" indent="-571500">
              <a:lnSpc>
                <a:spcPct val="150000"/>
              </a:lnSpc>
              <a:buFont typeface="Arial" panose="020B0604020202020204" pitchFamily="34" charset="0"/>
              <a:buChar char="•"/>
            </a:pPr>
            <a:r>
              <a:rPr lang="en-US" sz="3100" dirty="0" smtClean="0">
                <a:solidFill>
                  <a:srgbClr val="D0DBF0"/>
                </a:solidFill>
                <a:latin typeface="Candara" panose="020E0502030303020204" pitchFamily="34" charset="0"/>
              </a:rPr>
              <a:t>Method overloading is used when objects are required to perform similar tasks with different input parameters.</a:t>
            </a:r>
          </a:p>
          <a:p>
            <a:pPr marL="571500" indent="-571500">
              <a:lnSpc>
                <a:spcPct val="150000"/>
              </a:lnSpc>
              <a:buFont typeface="Arial" panose="020B0604020202020204" pitchFamily="34" charset="0"/>
              <a:buChar char="•"/>
            </a:pPr>
            <a:r>
              <a:rPr lang="en-US" sz="3100" dirty="0" smtClean="0">
                <a:solidFill>
                  <a:srgbClr val="D0DBF0"/>
                </a:solidFill>
                <a:latin typeface="Candara" panose="020E0502030303020204" pitchFamily="34" charset="0"/>
              </a:rPr>
              <a:t>Java determines which method definition to execute based on matching the method name and parameter types. </a:t>
            </a:r>
            <a:r>
              <a:rPr lang="en-US" sz="3100" dirty="0">
                <a:solidFill>
                  <a:srgbClr val="D0DBF0"/>
                </a:solidFill>
                <a:latin typeface="Candara" panose="020E0502030303020204" pitchFamily="34" charset="0"/>
              </a:rPr>
              <a:t>This process is known as polymorphism.</a:t>
            </a:r>
            <a:endParaRPr lang="en-US" sz="31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37859953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50205"/>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5400" dirty="0" smtClean="0">
                <a:solidFill>
                  <a:srgbClr val="FFFFFF"/>
                </a:solidFill>
                <a:latin typeface="Unbounded" pitchFamily="34" charset="0"/>
                <a:ea typeface="Unbounded" pitchFamily="34" charset="-122"/>
              </a:rPr>
              <a:t>Overloading Methods</a:t>
            </a:r>
            <a:endParaRPr lang="en-US" sz="5400" dirty="0"/>
          </a:p>
        </p:txBody>
      </p:sp>
      <p:sp>
        <p:nvSpPr>
          <p:cNvPr id="6" name="Text 1"/>
          <p:cNvSpPr/>
          <p:nvPr/>
        </p:nvSpPr>
        <p:spPr>
          <a:xfrm>
            <a:off x="1732814" y="3050909"/>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(16</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4106229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005837" y="370836"/>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One dimensional Arrays</a:t>
            </a:r>
            <a:endParaRPr lang="en-US" sz="5249" dirty="0"/>
          </a:p>
        </p:txBody>
      </p:sp>
      <p:sp>
        <p:nvSpPr>
          <p:cNvPr id="6" name="Text 2"/>
          <p:cNvSpPr/>
          <p:nvPr/>
        </p:nvSpPr>
        <p:spPr>
          <a:xfrm>
            <a:off x="690527" y="1204035"/>
            <a:ext cx="13624563"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Example </a:t>
            </a:r>
            <a:endParaRPr lang="en-US" sz="3200" dirty="0" smtClean="0">
              <a:solidFill>
                <a:srgbClr val="BDCDE9"/>
              </a:solidFill>
              <a:latin typeface="Candara" panose="020E0502030303020204" pitchFamily="34" charset="0"/>
            </a:endParaRPr>
          </a:p>
          <a:p>
            <a:pPr>
              <a:lnSpc>
                <a:spcPct val="150000"/>
              </a:lnSpc>
            </a:pPr>
            <a:r>
              <a:rPr lang="en-US" sz="3200" dirty="0" smtClean="0">
                <a:solidFill>
                  <a:srgbClr val="BDCDE9"/>
                </a:solidFill>
                <a:latin typeface="Candara" panose="020E0502030303020204" pitchFamily="34" charset="0"/>
              </a:rPr>
              <a:t>//</a:t>
            </a:r>
            <a:r>
              <a:rPr lang="en-US" sz="3200" dirty="0">
                <a:solidFill>
                  <a:srgbClr val="BDCDE9"/>
                </a:solidFill>
                <a:latin typeface="Candara" panose="020E0502030303020204" pitchFamily="34" charset="0"/>
              </a:rPr>
              <a:t>Demonstrate one dimensional array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class </a:t>
            </a:r>
            <a:r>
              <a:rPr lang="en-US" sz="3200" dirty="0" err="1" smtClean="0">
                <a:solidFill>
                  <a:srgbClr val="BDCDE9"/>
                </a:solidFill>
                <a:latin typeface="Candara" panose="020E0502030303020204" pitchFamily="34" charset="0"/>
              </a:rPr>
              <a:t>ArrayDemo</a:t>
            </a:r>
            <a:r>
              <a:rPr lang="en-US" sz="3200" dirty="0" smtClean="0">
                <a:solidFill>
                  <a:srgbClr val="BDCDE9"/>
                </a:solidFill>
                <a:latin typeface="Candara" panose="020E0502030303020204" pitchFamily="34" charset="0"/>
              </a:rPr>
              <a:t> {</a:t>
            </a: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public static void main(String </a:t>
            </a:r>
            <a:r>
              <a:rPr lang="en-US" sz="3200" dirty="0" err="1">
                <a:solidFill>
                  <a:srgbClr val="BDCDE9"/>
                </a:solidFill>
                <a:latin typeface="Candara" panose="020E0502030303020204" pitchFamily="34" charset="0"/>
              </a:rPr>
              <a:t>args</a:t>
            </a:r>
            <a:r>
              <a:rPr lang="en-US" sz="3200" dirty="0">
                <a:solidFill>
                  <a:srgbClr val="BDCDE9"/>
                </a:solidFill>
                <a:latin typeface="Candara" panose="020E0502030303020204" pitchFamily="34" charset="0"/>
              </a:rPr>
              <a:t>[]) {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a:t>
            </a:r>
            <a:r>
              <a:rPr lang="en-US" sz="3200" dirty="0" err="1" smtClean="0">
                <a:solidFill>
                  <a:srgbClr val="BDCDE9"/>
                </a:solidFill>
                <a:latin typeface="Candara" panose="020E0502030303020204" pitchFamily="34" charset="0"/>
              </a:rPr>
              <a:t>int</a:t>
            </a:r>
            <a:r>
              <a:rPr lang="en-US" sz="3200" dirty="0" smtClean="0">
                <a:solidFill>
                  <a:srgbClr val="BDCDE9"/>
                </a:solidFill>
                <a:latin typeface="Candara" panose="020E0502030303020204" pitchFamily="34" charset="0"/>
              </a:rPr>
              <a:t> </a:t>
            </a:r>
            <a:r>
              <a:rPr lang="en-US" sz="3200" dirty="0">
                <a:solidFill>
                  <a:srgbClr val="BDCDE9"/>
                </a:solidFill>
                <a:latin typeface="Candara" panose="020E0502030303020204" pitchFamily="34" charset="0"/>
              </a:rPr>
              <a:t>sample[]=new </a:t>
            </a:r>
            <a:r>
              <a:rPr lang="en-US" sz="3200" dirty="0" err="1">
                <a:solidFill>
                  <a:srgbClr val="BDCDE9"/>
                </a:solidFill>
                <a:latin typeface="Candara" panose="020E0502030303020204" pitchFamily="34" charset="0"/>
              </a:rPr>
              <a:t>int</a:t>
            </a:r>
            <a:r>
              <a:rPr lang="en-US" sz="3200" dirty="0">
                <a:solidFill>
                  <a:srgbClr val="BDCDE9"/>
                </a:solidFill>
                <a:latin typeface="Candara" panose="020E0502030303020204" pitchFamily="34" charset="0"/>
              </a:rPr>
              <a:t>[10];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a:t>
            </a:r>
            <a:r>
              <a:rPr lang="en-US" sz="3200" dirty="0" err="1" smtClean="0">
                <a:solidFill>
                  <a:srgbClr val="BDCDE9"/>
                </a:solidFill>
                <a:latin typeface="Candara" panose="020E0502030303020204" pitchFamily="34" charset="0"/>
              </a:rPr>
              <a:t>int</a:t>
            </a:r>
            <a:r>
              <a:rPr lang="en-US" sz="3200" dirty="0" smtClean="0">
                <a:solidFill>
                  <a:srgbClr val="BDCDE9"/>
                </a:solidFill>
                <a:latin typeface="Candara" panose="020E0502030303020204" pitchFamily="34" charset="0"/>
              </a:rPr>
              <a:t> </a:t>
            </a:r>
            <a:r>
              <a:rPr lang="en-US" sz="3200" dirty="0" err="1">
                <a:solidFill>
                  <a:srgbClr val="BDCDE9"/>
                </a:solidFill>
                <a:latin typeface="Candara" panose="020E0502030303020204" pitchFamily="34" charset="0"/>
              </a:rPr>
              <a:t>i</a:t>
            </a:r>
            <a:r>
              <a:rPr lang="en-US" sz="3200" dirty="0">
                <a:solidFill>
                  <a:srgbClr val="BDCDE9"/>
                </a:solidFill>
                <a:latin typeface="Candara" panose="020E0502030303020204" pitchFamily="34" charset="0"/>
              </a:rPr>
              <a:t>;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for(</a:t>
            </a:r>
            <a:r>
              <a:rPr lang="en-US" sz="3200" dirty="0" err="1" smtClean="0">
                <a:solidFill>
                  <a:srgbClr val="BDCDE9"/>
                </a:solidFill>
                <a:latin typeface="Candara" panose="020E0502030303020204" pitchFamily="34" charset="0"/>
              </a:rPr>
              <a:t>i</a:t>
            </a:r>
            <a:r>
              <a:rPr lang="en-US" sz="3200" dirty="0" smtClean="0">
                <a:solidFill>
                  <a:srgbClr val="BDCDE9"/>
                </a:solidFill>
                <a:latin typeface="Candara" panose="020E0502030303020204" pitchFamily="34" charset="0"/>
              </a:rPr>
              <a:t>=0;i&lt;10</a:t>
            </a:r>
            <a:r>
              <a:rPr lang="en-IN" sz="3200" dirty="0">
                <a:solidFill>
                  <a:srgbClr val="BDCDE9"/>
                </a:solidFill>
                <a:latin typeface="Candara" panose="020E0502030303020204" pitchFamily="34" charset="0"/>
              </a:rPr>
              <a:t>;</a:t>
            </a:r>
            <a:r>
              <a:rPr lang="en-IN" sz="3200" dirty="0" err="1">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sample[</a:t>
            </a:r>
            <a:r>
              <a:rPr lang="en-IN" sz="3200" dirty="0" err="1" smtClean="0">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a:t>
            </a:r>
            <a:r>
              <a:rPr lang="en-IN" sz="3200" dirty="0" err="1">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for(</a:t>
            </a:r>
            <a:r>
              <a:rPr lang="en-IN" sz="3200" dirty="0" err="1" smtClean="0">
                <a:solidFill>
                  <a:srgbClr val="BDCDE9"/>
                </a:solidFill>
                <a:latin typeface="Candara" panose="020E0502030303020204" pitchFamily="34" charset="0"/>
              </a:rPr>
              <a:t>i</a:t>
            </a:r>
            <a:r>
              <a:rPr lang="en-IN" sz="3200" dirty="0" smtClean="0">
                <a:solidFill>
                  <a:srgbClr val="BDCDE9"/>
                </a:solidFill>
                <a:latin typeface="Candara" panose="020E0502030303020204" pitchFamily="34" charset="0"/>
              </a:rPr>
              <a:t>=0;i&lt;10</a:t>
            </a:r>
            <a:r>
              <a:rPr lang="en-US" sz="3200" dirty="0">
                <a:solidFill>
                  <a:srgbClr val="BDCDE9"/>
                </a:solidFill>
                <a:latin typeface="Candara" panose="020E0502030303020204" pitchFamily="34" charset="0"/>
              </a:rPr>
              <a:t>;</a:t>
            </a:r>
            <a:r>
              <a:rPr lang="en-US" sz="3200" dirty="0" err="1">
                <a:solidFill>
                  <a:srgbClr val="BDCDE9"/>
                </a:solidFill>
                <a:latin typeface="Candara" panose="020E0502030303020204" pitchFamily="34" charset="0"/>
              </a:rPr>
              <a:t>i</a:t>
            </a:r>
            <a:r>
              <a:rPr lang="en-US" sz="3200" dirty="0">
                <a:solidFill>
                  <a:srgbClr val="BDCDE9"/>
                </a:solidFill>
                <a:latin typeface="Candara" panose="020E0502030303020204" pitchFamily="34" charset="0"/>
              </a:rPr>
              <a:t>++)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a:t>
            </a:r>
            <a:r>
              <a:rPr lang="en-US" sz="3200" dirty="0" err="1" smtClean="0">
                <a:solidFill>
                  <a:srgbClr val="BDCDE9"/>
                </a:solidFill>
                <a:latin typeface="Candara" panose="020E0502030303020204" pitchFamily="34" charset="0"/>
              </a:rPr>
              <a:t>System.out.println</a:t>
            </a:r>
            <a:r>
              <a:rPr lang="en-US" sz="3200" dirty="0">
                <a:solidFill>
                  <a:srgbClr val="BDCDE9"/>
                </a:solidFill>
                <a:latin typeface="Candara" panose="020E0502030303020204" pitchFamily="34" charset="0"/>
              </a:rPr>
              <a:t>(“This is Sample[ ”+</a:t>
            </a:r>
            <a:r>
              <a:rPr lang="en-US" sz="3200" dirty="0" err="1">
                <a:solidFill>
                  <a:srgbClr val="BDCDE9"/>
                </a:solidFill>
                <a:latin typeface="Candara" panose="020E0502030303020204" pitchFamily="34" charset="0"/>
              </a:rPr>
              <a:t>i</a:t>
            </a:r>
            <a:r>
              <a:rPr lang="en-US" sz="3200" dirty="0">
                <a:solidFill>
                  <a:srgbClr val="BDCDE9"/>
                </a:solidFill>
                <a:latin typeface="Candara" panose="020E0502030303020204" pitchFamily="34" charset="0"/>
              </a:rPr>
              <a:t>+“] :”+sample[</a:t>
            </a:r>
            <a:r>
              <a:rPr lang="en-US" sz="3200" dirty="0" err="1">
                <a:solidFill>
                  <a:srgbClr val="BDCDE9"/>
                </a:solidFill>
                <a:latin typeface="Candara" panose="020E0502030303020204" pitchFamily="34" charset="0"/>
              </a:rPr>
              <a:t>i</a:t>
            </a:r>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 	</a:t>
            </a:r>
          </a:p>
          <a:p>
            <a:r>
              <a:rPr lang="en-US" sz="3200" dirty="0" smtClean="0">
                <a:solidFill>
                  <a:srgbClr val="BDCDE9"/>
                </a:solidFill>
                <a:latin typeface="Candara" panose="020E0502030303020204" pitchFamily="34" charset="0"/>
              </a:rPr>
              <a:t>	}</a:t>
            </a:r>
            <a:endParaRPr lang="en-US" sz="3200" dirty="0">
              <a:solidFill>
                <a:srgbClr val="BDCDE9"/>
              </a:solidFill>
              <a:latin typeface="Candara" panose="020E0502030303020204" pitchFamily="34" charset="0"/>
            </a:endParaRPr>
          </a:p>
        </p:txBody>
      </p:sp>
      <p:pic>
        <p:nvPicPr>
          <p:cNvPr id="4" name="Picture 3"/>
          <p:cNvPicPr>
            <a:picLocks noChangeAspect="1"/>
          </p:cNvPicPr>
          <p:nvPr/>
        </p:nvPicPr>
        <p:blipFill>
          <a:blip r:embed="rId4"/>
          <a:stretch>
            <a:fillRect/>
          </a:stretch>
        </p:blipFill>
        <p:spPr>
          <a:xfrm>
            <a:off x="9878158" y="66734"/>
            <a:ext cx="4436932" cy="5944627"/>
          </a:xfrm>
          <a:prstGeom prst="rect">
            <a:avLst/>
          </a:prstGeom>
        </p:spPr>
      </p:pic>
    </p:spTree>
    <p:extLst>
      <p:ext uri="{BB962C8B-B14F-4D97-AF65-F5344CB8AC3E}">
        <p14:creationId xmlns:p14="http://schemas.microsoft.com/office/powerpoint/2010/main" val="17248357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50205"/>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4800" dirty="0" smtClean="0">
                <a:solidFill>
                  <a:srgbClr val="FFFFFF"/>
                </a:solidFill>
                <a:latin typeface="Unbounded" pitchFamily="34" charset="0"/>
                <a:ea typeface="Unbounded" pitchFamily="34" charset="-122"/>
              </a:rPr>
              <a:t>Automatic Type Conversion in Overloading Methods</a:t>
            </a:r>
            <a:endParaRPr lang="en-US" sz="4800" dirty="0"/>
          </a:p>
        </p:txBody>
      </p:sp>
      <p:sp>
        <p:nvSpPr>
          <p:cNvPr id="6" name="Text 1"/>
          <p:cNvSpPr/>
          <p:nvPr/>
        </p:nvSpPr>
        <p:spPr>
          <a:xfrm>
            <a:off x="1732814" y="3050909"/>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(17</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19473840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30749"/>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5400" dirty="0" smtClean="0">
                <a:solidFill>
                  <a:srgbClr val="FFFFFF"/>
                </a:solidFill>
                <a:latin typeface="Unbounded" pitchFamily="34" charset="0"/>
                <a:ea typeface="Unbounded" pitchFamily="34" charset="-122"/>
              </a:rPr>
              <a:t>Overloading Constructors</a:t>
            </a:r>
            <a:endParaRPr lang="en-US" sz="5400" dirty="0"/>
          </a:p>
        </p:txBody>
      </p:sp>
      <p:sp>
        <p:nvSpPr>
          <p:cNvPr id="7" name="Text 2"/>
          <p:cNvSpPr/>
          <p:nvPr/>
        </p:nvSpPr>
        <p:spPr>
          <a:xfrm>
            <a:off x="779392" y="1462837"/>
            <a:ext cx="13481357"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In </a:t>
            </a:r>
            <a:r>
              <a:rPr lang="en-US" sz="3200" dirty="0" smtClean="0">
                <a:solidFill>
                  <a:srgbClr val="D0DBF0"/>
                </a:solidFill>
                <a:latin typeface="Candara" panose="020E0502030303020204" pitchFamily="34" charset="0"/>
              </a:rPr>
              <a:t>addition </a:t>
            </a:r>
            <a:r>
              <a:rPr lang="en-US" sz="3200" dirty="0">
                <a:solidFill>
                  <a:srgbClr val="D0DBF0"/>
                </a:solidFill>
                <a:latin typeface="Candara" panose="020E0502030303020204" pitchFamily="34" charset="0"/>
              </a:rPr>
              <a:t>to overloading normal methods, we can also overload constructor methods.</a:t>
            </a:r>
            <a:endParaRPr lang="en-US" sz="3100" dirty="0" smtClean="0">
              <a:solidFill>
                <a:srgbClr val="D0DBF0"/>
              </a:solidFill>
              <a:latin typeface="Candara" panose="020E0502030303020204" pitchFamily="34" charset="0"/>
            </a:endParaRPr>
          </a:p>
        </p:txBody>
      </p:sp>
      <p:sp>
        <p:nvSpPr>
          <p:cNvPr id="6" name="Text 1"/>
          <p:cNvSpPr/>
          <p:nvPr/>
        </p:nvSpPr>
        <p:spPr>
          <a:xfrm>
            <a:off x="1732814" y="3050909"/>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(18</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19983187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50205"/>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5400" dirty="0" smtClean="0">
                <a:solidFill>
                  <a:srgbClr val="FFFFFF"/>
                </a:solidFill>
                <a:latin typeface="Unbounded" pitchFamily="34" charset="0"/>
                <a:ea typeface="Unbounded" pitchFamily="34" charset="-122"/>
              </a:rPr>
              <a:t>Overloading Constructors</a:t>
            </a:r>
            <a:endParaRPr lang="en-US" sz="5400" dirty="0"/>
          </a:p>
        </p:txBody>
      </p:sp>
      <p:sp>
        <p:nvSpPr>
          <p:cNvPr id="7" name="Text 2"/>
          <p:cNvSpPr/>
          <p:nvPr/>
        </p:nvSpPr>
        <p:spPr>
          <a:xfrm>
            <a:off x="779392" y="1462837"/>
            <a:ext cx="13481357"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In </a:t>
            </a:r>
            <a:r>
              <a:rPr lang="en-US" sz="3200" dirty="0" smtClean="0">
                <a:solidFill>
                  <a:srgbClr val="D0DBF0"/>
                </a:solidFill>
                <a:latin typeface="Candara" panose="020E0502030303020204" pitchFamily="34" charset="0"/>
              </a:rPr>
              <a:t>addition </a:t>
            </a:r>
            <a:r>
              <a:rPr lang="en-US" sz="3200" dirty="0">
                <a:solidFill>
                  <a:srgbClr val="D0DBF0"/>
                </a:solidFill>
                <a:latin typeface="Candara" panose="020E0502030303020204" pitchFamily="34" charset="0"/>
              </a:rPr>
              <a:t>to overloading normal methods, we can also overload constructor methods</a:t>
            </a:r>
            <a:r>
              <a:rPr lang="en-US" sz="3200" dirty="0" smtClean="0">
                <a:solidFill>
                  <a:srgbClr val="D0DBF0"/>
                </a:solidFill>
                <a:latin typeface="Candara" panose="020E0502030303020204" pitchFamily="34" charset="0"/>
              </a:rPr>
              <a:t>.</a:t>
            </a:r>
          </a:p>
          <a:p>
            <a:pPr>
              <a:lnSpc>
                <a:spcPct val="150000"/>
              </a:lnSpc>
            </a:pPr>
            <a:endParaRPr lang="en-US" sz="3200" dirty="0">
              <a:solidFill>
                <a:srgbClr val="D0DBF0"/>
              </a:solidFill>
              <a:latin typeface="Candara" panose="020E0502030303020204" pitchFamily="34" charset="0"/>
            </a:endParaRPr>
          </a:p>
          <a:p>
            <a:pPr>
              <a:lnSpc>
                <a:spcPct val="150000"/>
              </a:lnSpc>
            </a:pPr>
            <a:endParaRPr lang="en-US" sz="3200" dirty="0" smtClean="0">
              <a:solidFill>
                <a:srgbClr val="D0DBF0"/>
              </a:solidFill>
              <a:latin typeface="Candara" panose="020E0502030303020204" pitchFamily="34" charset="0"/>
            </a:endParaRPr>
          </a:p>
          <a:p>
            <a:pPr>
              <a:lnSpc>
                <a:spcPct val="150000"/>
              </a:lnSpc>
            </a:pPr>
            <a:endParaRPr lang="en-US" sz="3200" dirty="0">
              <a:solidFill>
                <a:srgbClr val="D0DBF0"/>
              </a:solidFill>
              <a:latin typeface="Candara" panose="020E0502030303020204" pitchFamily="34" charset="0"/>
            </a:endParaRPr>
          </a:p>
          <a:p>
            <a:pPr>
              <a:lnSpc>
                <a:spcPct val="150000"/>
              </a:lnSpc>
            </a:pPr>
            <a:r>
              <a:rPr lang="en-US" sz="3200" dirty="0" err="1">
                <a:solidFill>
                  <a:srgbClr val="D0DBF0"/>
                </a:solidFill>
                <a:latin typeface="Candara" panose="020E0502030303020204" pitchFamily="34" charset="0"/>
              </a:rPr>
              <a:t>MyClass</a:t>
            </a:r>
            <a:r>
              <a:rPr lang="en-US" sz="3200" dirty="0">
                <a:solidFill>
                  <a:srgbClr val="D0DBF0"/>
                </a:solidFill>
                <a:latin typeface="Candara" panose="020E0502030303020204" pitchFamily="34" charset="0"/>
              </a:rPr>
              <a:t>() is overloaded four ways, each constructing an object differently. The proper constructor is based upon the parameters specified when new is executed.</a:t>
            </a:r>
            <a:endParaRPr lang="en-US" sz="3100" dirty="0" smtClean="0">
              <a:solidFill>
                <a:srgbClr val="D0DBF0"/>
              </a:solidFill>
              <a:latin typeface="Candara" panose="020E0502030303020204" pitchFamily="34" charset="0"/>
            </a:endParaRPr>
          </a:p>
        </p:txBody>
      </p:sp>
      <p:sp>
        <p:nvSpPr>
          <p:cNvPr id="6" name="Text 1"/>
          <p:cNvSpPr/>
          <p:nvPr/>
        </p:nvSpPr>
        <p:spPr>
          <a:xfrm>
            <a:off x="1850311" y="3431592"/>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(18</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7401946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50205"/>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marL="0" indent="0">
              <a:lnSpc>
                <a:spcPts val="6561"/>
              </a:lnSpc>
              <a:buNone/>
            </a:pPr>
            <a:r>
              <a:rPr lang="en-US" sz="5400" dirty="0" smtClean="0">
                <a:solidFill>
                  <a:srgbClr val="FFFFFF"/>
                </a:solidFill>
                <a:latin typeface="Unbounded" pitchFamily="34" charset="0"/>
                <a:ea typeface="Unbounded" pitchFamily="34" charset="-122"/>
              </a:rPr>
              <a:t>Recursion</a:t>
            </a:r>
            <a:endParaRPr lang="en-US" sz="5400" dirty="0"/>
          </a:p>
        </p:txBody>
      </p:sp>
      <p:sp>
        <p:nvSpPr>
          <p:cNvPr id="7" name="Text 2"/>
          <p:cNvSpPr/>
          <p:nvPr/>
        </p:nvSpPr>
        <p:spPr>
          <a:xfrm>
            <a:off x="779392" y="1462837"/>
            <a:ext cx="13481357"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In Java, a method can call itself. This process is called recursion and a method that calls itself is said to be recursive. </a:t>
            </a:r>
            <a:endParaRPr lang="en-US" sz="3100" dirty="0" smtClean="0">
              <a:solidFill>
                <a:srgbClr val="D0DBF0"/>
              </a:solidFill>
              <a:latin typeface="Candara" panose="020E0502030303020204" pitchFamily="34" charset="0"/>
            </a:endParaRPr>
          </a:p>
        </p:txBody>
      </p:sp>
      <p:sp>
        <p:nvSpPr>
          <p:cNvPr id="10" name="Text 1"/>
          <p:cNvSpPr/>
          <p:nvPr/>
        </p:nvSpPr>
        <p:spPr>
          <a:xfrm>
            <a:off x="1850311" y="3431592"/>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(19</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30213273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21021"/>
            <a:ext cx="14630400" cy="8229600"/>
          </a:xfrm>
          <a:prstGeom prst="rect">
            <a:avLst/>
          </a:prstGeom>
          <a:solidFill>
            <a:srgbClr val="112836"/>
          </a:solidFill>
          <a:ln/>
        </p:spPr>
      </p:sp>
      <p:sp>
        <p:nvSpPr>
          <p:cNvPr id="5" name="Text 1"/>
          <p:cNvSpPr/>
          <p:nvPr/>
        </p:nvSpPr>
        <p:spPr>
          <a:xfrm>
            <a:off x="779392" y="304366"/>
            <a:ext cx="12321057" cy="1666399"/>
          </a:xfrm>
          <a:prstGeom prst="rect">
            <a:avLst/>
          </a:prstGeom>
          <a:noFill/>
          <a:ln/>
        </p:spPr>
        <p:txBody>
          <a:bodyPr wrap="square" rtlCol="0" anchor="t"/>
          <a:lstStyle/>
          <a:p>
            <a:pPr marL="0" indent="0">
              <a:lnSpc>
                <a:spcPts val="6561"/>
              </a:lnSpc>
              <a:buNone/>
            </a:pPr>
            <a:r>
              <a:rPr lang="en-US" sz="5400" dirty="0" smtClean="0">
                <a:solidFill>
                  <a:srgbClr val="FFFFFF"/>
                </a:solidFill>
                <a:latin typeface="Unbounded" pitchFamily="34" charset="0"/>
                <a:ea typeface="Unbounded" pitchFamily="34" charset="-122"/>
              </a:rPr>
              <a:t>Understanding </a:t>
            </a:r>
            <a:r>
              <a:rPr lang="en-US" sz="5400" b="1" dirty="0" smtClean="0">
                <a:solidFill>
                  <a:srgbClr val="FFFFFF"/>
                </a:solidFill>
                <a:latin typeface="Unbounded" pitchFamily="34" charset="0"/>
                <a:ea typeface="Unbounded" pitchFamily="34" charset="-122"/>
              </a:rPr>
              <a:t>Static</a:t>
            </a:r>
            <a:endParaRPr lang="en-US" sz="5400" b="1" dirty="0"/>
          </a:p>
        </p:txBody>
      </p:sp>
      <p:sp>
        <p:nvSpPr>
          <p:cNvPr id="7" name="Text 2"/>
          <p:cNvSpPr/>
          <p:nvPr/>
        </p:nvSpPr>
        <p:spPr>
          <a:xfrm>
            <a:off x="1051174" y="1244570"/>
            <a:ext cx="13005291" cy="4807326"/>
          </a:xfrm>
          <a:prstGeom prst="rect">
            <a:avLst/>
          </a:prstGeom>
          <a:noFill/>
          <a:ln/>
        </p:spPr>
        <p:txBody>
          <a:bodyPr wrap="square" rtlCol="0" anchor="t"/>
          <a:lstStyle/>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They </a:t>
            </a:r>
            <a:r>
              <a:rPr lang="en-US" sz="3200" dirty="0">
                <a:solidFill>
                  <a:srgbClr val="D0DBF0"/>
                </a:solidFill>
                <a:latin typeface="Candara" panose="020E0502030303020204" pitchFamily="34" charset="0"/>
              </a:rPr>
              <a:t>are declared using the `static` keyword and can be methods or </a:t>
            </a:r>
            <a:r>
              <a:rPr lang="en-US" sz="3200" dirty="0" smtClean="0">
                <a:solidFill>
                  <a:srgbClr val="D0DBF0"/>
                </a:solidFill>
                <a:latin typeface="Candara" panose="020E0502030303020204" pitchFamily="34" charset="0"/>
              </a:rPr>
              <a:t>variables.</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Static </a:t>
            </a:r>
            <a:r>
              <a:rPr lang="en-US" sz="3200" dirty="0">
                <a:solidFill>
                  <a:srgbClr val="D0DBF0"/>
                </a:solidFill>
                <a:latin typeface="Candara" panose="020E0502030303020204" pitchFamily="34" charset="0"/>
              </a:rPr>
              <a:t>members can be accessed using the class name, not requiring an instance of the </a:t>
            </a:r>
            <a:r>
              <a:rPr lang="en-US" sz="3200" dirty="0" smtClean="0">
                <a:solidFill>
                  <a:srgbClr val="D0DBF0"/>
                </a:solidFill>
                <a:latin typeface="Candara" panose="020E0502030303020204" pitchFamily="34" charset="0"/>
              </a:rPr>
              <a:t>class. </a:t>
            </a:r>
            <a:endParaRPr lang="en-US" sz="3100" dirty="0" smtClean="0">
              <a:solidFill>
                <a:srgbClr val="D0DBF0"/>
              </a:solidFill>
              <a:latin typeface="Candara" panose="020E0502030303020204" pitchFamily="34" charset="0"/>
            </a:endParaRPr>
          </a:p>
        </p:txBody>
      </p:sp>
      <p:sp>
        <p:nvSpPr>
          <p:cNvPr id="6" name="Text 1"/>
          <p:cNvSpPr/>
          <p:nvPr/>
        </p:nvSpPr>
        <p:spPr>
          <a:xfrm>
            <a:off x="1850311" y="4962076"/>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(20</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20292178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50205"/>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Static Methods</a:t>
            </a:r>
            <a:endParaRPr lang="en-US" sz="5400" b="1" dirty="0"/>
          </a:p>
        </p:txBody>
      </p:sp>
      <p:sp>
        <p:nvSpPr>
          <p:cNvPr id="7" name="Text 2"/>
          <p:cNvSpPr/>
          <p:nvPr/>
        </p:nvSpPr>
        <p:spPr>
          <a:xfrm>
            <a:off x="779392" y="1170437"/>
            <a:ext cx="13481357"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Methods declared as static have several restrictions: </a:t>
            </a:r>
          </a:p>
          <a:p>
            <a:pPr marL="1371600" lvl="2" indent="-457200">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They </a:t>
            </a:r>
            <a:r>
              <a:rPr lang="en-US" sz="3200" dirty="0">
                <a:solidFill>
                  <a:srgbClr val="BDCDE9"/>
                </a:solidFill>
                <a:latin typeface="Candara" panose="020E0502030303020204" pitchFamily="34" charset="0"/>
              </a:rPr>
              <a:t>can directly call only other static </a:t>
            </a:r>
            <a:r>
              <a:rPr lang="en-US" sz="3200" dirty="0" smtClean="0">
                <a:solidFill>
                  <a:srgbClr val="BDCDE9"/>
                </a:solidFill>
                <a:latin typeface="Candara" panose="020E0502030303020204" pitchFamily="34" charset="0"/>
              </a:rPr>
              <a:t>methods.</a:t>
            </a:r>
          </a:p>
          <a:p>
            <a:pPr marL="1371600" lvl="2" indent="-457200">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They </a:t>
            </a:r>
            <a:r>
              <a:rPr lang="en-US" sz="3200" dirty="0">
                <a:solidFill>
                  <a:srgbClr val="BDCDE9"/>
                </a:solidFill>
                <a:latin typeface="Candara" panose="020E0502030303020204" pitchFamily="34" charset="0"/>
              </a:rPr>
              <a:t>can directly access only static </a:t>
            </a:r>
            <a:r>
              <a:rPr lang="en-US" sz="3200" dirty="0" smtClean="0">
                <a:solidFill>
                  <a:srgbClr val="BDCDE9"/>
                </a:solidFill>
                <a:latin typeface="Candara" panose="020E0502030303020204" pitchFamily="34" charset="0"/>
              </a:rPr>
              <a:t>data.</a:t>
            </a:r>
          </a:p>
          <a:p>
            <a:pPr marL="1371600" lvl="2" indent="-457200">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They </a:t>
            </a:r>
            <a:r>
              <a:rPr lang="en-US" sz="3200" dirty="0">
                <a:solidFill>
                  <a:srgbClr val="BDCDE9"/>
                </a:solidFill>
                <a:latin typeface="Candara" panose="020E0502030303020204" pitchFamily="34" charset="0"/>
              </a:rPr>
              <a:t>do not have a this </a:t>
            </a:r>
            <a:r>
              <a:rPr lang="en-US" sz="3200" dirty="0" smtClean="0">
                <a:solidFill>
                  <a:srgbClr val="BDCDE9"/>
                </a:solidFill>
                <a:latin typeface="Candara" panose="020E0502030303020204" pitchFamily="34" charset="0"/>
              </a:rPr>
              <a:t>reference.</a:t>
            </a:r>
          </a:p>
          <a:p>
            <a:pPr>
              <a:lnSpc>
                <a:spcPct val="150000"/>
              </a:lnSpc>
            </a:pPr>
            <a:r>
              <a:rPr lang="en-US" sz="3200" dirty="0" smtClean="0">
                <a:solidFill>
                  <a:srgbClr val="BDCDE9"/>
                </a:solidFill>
                <a:latin typeface="Candara" panose="020E0502030303020204" pitchFamily="34" charset="0"/>
              </a:rPr>
              <a:t>The </a:t>
            </a:r>
            <a:r>
              <a:rPr lang="en-US" sz="3200" dirty="0">
                <a:solidFill>
                  <a:srgbClr val="BDCDE9"/>
                </a:solidFill>
                <a:latin typeface="Candara" panose="020E0502030303020204" pitchFamily="34" charset="0"/>
              </a:rPr>
              <a:t>difference between the static method and a normal method is that the static method is called through its class name, without any object of that class being created.</a:t>
            </a:r>
            <a:endParaRPr lang="en-US" sz="3100" dirty="0" smtClean="0">
              <a:solidFill>
                <a:srgbClr val="BDCDE9"/>
              </a:solidFill>
              <a:latin typeface="Candara" panose="020E0502030303020204" pitchFamily="34" charset="0"/>
            </a:endParaRPr>
          </a:p>
        </p:txBody>
      </p:sp>
      <p:sp>
        <p:nvSpPr>
          <p:cNvPr id="10" name="Text 1"/>
          <p:cNvSpPr/>
          <p:nvPr/>
        </p:nvSpPr>
        <p:spPr>
          <a:xfrm>
            <a:off x="1616847" y="6431171"/>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(21</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37662503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98843"/>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Static Block</a:t>
            </a:r>
            <a:endParaRPr lang="en-US" sz="5400" b="1" dirty="0"/>
          </a:p>
        </p:txBody>
      </p:sp>
      <p:sp>
        <p:nvSpPr>
          <p:cNvPr id="7" name="Text 2"/>
          <p:cNvSpPr/>
          <p:nvPr/>
        </p:nvSpPr>
        <p:spPr>
          <a:xfrm>
            <a:off x="779392" y="1306624"/>
            <a:ext cx="13481357"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Static blocks are needed to initialize static variables before any of the static methods of a class are used. A static block is executed when the class is first loaded. Thus, it is executed before the class can be used for any other purpose. </a:t>
            </a:r>
            <a:endParaRPr lang="en-US" sz="3100" dirty="0" smtClean="0">
              <a:solidFill>
                <a:srgbClr val="BDCDE9"/>
              </a:solidFill>
              <a:latin typeface="Candara" panose="020E0502030303020204" pitchFamily="34" charset="0"/>
            </a:endParaRPr>
          </a:p>
        </p:txBody>
      </p:sp>
      <p:sp>
        <p:nvSpPr>
          <p:cNvPr id="10" name="Text 1"/>
          <p:cNvSpPr/>
          <p:nvPr/>
        </p:nvSpPr>
        <p:spPr>
          <a:xfrm>
            <a:off x="1383383" y="4933111"/>
            <a:ext cx="10929777"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(21</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41520715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98843"/>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Nested and Inner Classes</a:t>
            </a:r>
            <a:endParaRPr lang="en-US" sz="5400" b="1" dirty="0"/>
          </a:p>
        </p:txBody>
      </p:sp>
      <p:sp>
        <p:nvSpPr>
          <p:cNvPr id="7" name="Text 2"/>
          <p:cNvSpPr/>
          <p:nvPr/>
        </p:nvSpPr>
        <p:spPr>
          <a:xfrm>
            <a:off x="779392" y="1347830"/>
            <a:ext cx="13481357"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Nested class is a class that is declared within another class. A nested does not exist independently of its enclosing class. Thus the scope of a nested class is bounded by its outer class. It has access to all the variables and methods of its outer class.</a:t>
            </a:r>
            <a:endParaRPr lang="en-US" sz="3100" dirty="0" smtClean="0">
              <a:solidFill>
                <a:srgbClr val="BDCDE9"/>
              </a:solidFill>
              <a:latin typeface="Candara" panose="020E0502030303020204" pitchFamily="34" charset="0"/>
            </a:endParaRPr>
          </a:p>
        </p:txBody>
      </p:sp>
      <p:sp>
        <p:nvSpPr>
          <p:cNvPr id="10" name="Text 1"/>
          <p:cNvSpPr/>
          <p:nvPr/>
        </p:nvSpPr>
        <p:spPr>
          <a:xfrm>
            <a:off x="1383383" y="4519129"/>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(22</a:t>
            </a:r>
            <a:r>
              <a:rPr lang="en-US" sz="5249" b="1" baseline="30000" dirty="0" smtClean="0">
                <a:solidFill>
                  <a:srgbClr val="FFFFFF"/>
                </a:solidFill>
                <a:latin typeface="Unbounded" pitchFamily="34" charset="0"/>
                <a:ea typeface="Unbounded" pitchFamily="34" charset="-122"/>
              </a:rPr>
              <a:t>nd</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31245469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r>
              <a:rPr lang="en-US" dirty="0" smtClean="0"/>
              <a:t>/</a:t>
            </a:r>
            <a:endParaRPr lang="en-IN" dirty="0"/>
          </a:p>
        </p:txBody>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err="1" smtClean="0">
                <a:solidFill>
                  <a:srgbClr val="FFFFFF"/>
                </a:solidFill>
                <a:latin typeface="Unbounded" pitchFamily="34" charset="0"/>
                <a:ea typeface="Unbounded" pitchFamily="34" charset="-122"/>
              </a:rPr>
              <a:t>Varargs</a:t>
            </a:r>
            <a:r>
              <a:rPr lang="en-US" sz="5400" dirty="0" smtClean="0">
                <a:solidFill>
                  <a:srgbClr val="FFFFFF"/>
                </a:solidFill>
                <a:latin typeface="Unbounded" pitchFamily="34" charset="0"/>
                <a:ea typeface="Unbounded" pitchFamily="34" charset="-122"/>
              </a:rPr>
              <a:t>: Variable Length Arguments</a:t>
            </a:r>
            <a:endParaRPr lang="en-US" sz="5400" b="1" dirty="0"/>
          </a:p>
        </p:txBody>
      </p:sp>
      <p:sp>
        <p:nvSpPr>
          <p:cNvPr id="7" name="Text 2"/>
          <p:cNvSpPr/>
          <p:nvPr/>
        </p:nvSpPr>
        <p:spPr>
          <a:xfrm>
            <a:off x="779392" y="1347830"/>
            <a:ext cx="13481357"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Sometimes it may be necessary to create a method that takes a variable number of arguments. This can be handled in two ways. If the maximum number of arguments is small and known, the methods can be overloaded. If the maximum number of arguments is large and unknown, we can construct a method that takes variable number of arguments. </a:t>
            </a:r>
            <a:endParaRPr lang="en-US" sz="32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A variable-length argument is specified by three periods (…)</a:t>
            </a:r>
            <a:endParaRPr lang="en-US" sz="3100" dirty="0" smtClean="0">
              <a:solidFill>
                <a:srgbClr val="BDCDE9"/>
              </a:solidFill>
              <a:latin typeface="Candara" panose="020E0502030303020204" pitchFamily="34" charset="0"/>
            </a:endParaRPr>
          </a:p>
        </p:txBody>
      </p:sp>
      <p:sp>
        <p:nvSpPr>
          <p:cNvPr id="10" name="Text 1"/>
          <p:cNvSpPr/>
          <p:nvPr/>
        </p:nvSpPr>
        <p:spPr>
          <a:xfrm>
            <a:off x="1383383" y="6074517"/>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(23</a:t>
            </a:r>
            <a:r>
              <a:rPr lang="en-US" sz="5249" b="1" baseline="30000" dirty="0" smtClean="0">
                <a:solidFill>
                  <a:srgbClr val="FFFFFF"/>
                </a:solidFill>
                <a:latin typeface="Unbounded" pitchFamily="34" charset="0"/>
                <a:ea typeface="Unbounded" pitchFamily="34" charset="-122"/>
              </a:rPr>
              <a:t>rd</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27651554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98843"/>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347830"/>
            <a:ext cx="13481357"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BDCDE9"/>
                </a:solidFill>
                <a:latin typeface="Candara" panose="020E0502030303020204" pitchFamily="34" charset="0"/>
              </a:rPr>
              <a:t>Inheritance is one of the basic principles of object-oriented programming. </a:t>
            </a:r>
            <a:endParaRPr lang="en-US" sz="3200" dirty="0" smtClean="0">
              <a:solidFill>
                <a:srgbClr val="BDCDE9"/>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A </a:t>
            </a:r>
            <a:r>
              <a:rPr lang="en-US" sz="3200" dirty="0">
                <a:solidFill>
                  <a:srgbClr val="BDCDE9"/>
                </a:solidFill>
                <a:latin typeface="Candara" panose="020E0502030303020204" pitchFamily="34" charset="0"/>
              </a:rPr>
              <a:t>class that is inherited by is called superclass. </a:t>
            </a:r>
            <a:endParaRPr lang="en-US" sz="3200" dirty="0" smtClean="0">
              <a:solidFill>
                <a:srgbClr val="BDCDE9"/>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The </a:t>
            </a:r>
            <a:r>
              <a:rPr lang="en-US" sz="3200" dirty="0">
                <a:solidFill>
                  <a:srgbClr val="BDCDE9"/>
                </a:solidFill>
                <a:latin typeface="Candara" panose="020E0502030303020204" pitchFamily="34" charset="0"/>
              </a:rPr>
              <a:t>class that does the inheritance is called subclass. </a:t>
            </a:r>
            <a:endParaRPr lang="en-US" sz="3200" dirty="0" smtClean="0">
              <a:solidFill>
                <a:srgbClr val="BDCDE9"/>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It </a:t>
            </a:r>
            <a:r>
              <a:rPr lang="en-US" sz="3200" dirty="0">
                <a:solidFill>
                  <a:srgbClr val="BDCDE9"/>
                </a:solidFill>
                <a:latin typeface="Candara" panose="020E0502030303020204" pitchFamily="34" charset="0"/>
              </a:rPr>
              <a:t>inherits all the variables and methods defined by the superclass and adds its own unique elements. </a:t>
            </a:r>
            <a:endParaRPr lang="en-US" sz="3200" dirty="0" smtClean="0">
              <a:solidFill>
                <a:srgbClr val="BDCDE9"/>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Java </a:t>
            </a:r>
            <a:r>
              <a:rPr lang="en-US" sz="3200" dirty="0">
                <a:solidFill>
                  <a:srgbClr val="BDCDE9"/>
                </a:solidFill>
                <a:latin typeface="Candara" panose="020E0502030303020204" pitchFamily="34" charset="0"/>
              </a:rPr>
              <a:t>supports inheritance by using the keyword extends</a:t>
            </a:r>
            <a:r>
              <a:rPr lang="en-US" sz="3200" dirty="0" smtClean="0">
                <a:solidFill>
                  <a:srgbClr val="BDCDE9"/>
                </a:solidFill>
                <a:latin typeface="Candara" panose="020E0502030303020204" pitchFamily="34" charset="0"/>
              </a:rPr>
              <a:t>.</a:t>
            </a:r>
          </a:p>
        </p:txBody>
      </p:sp>
    </p:spTree>
    <p:extLst>
      <p:ext uri="{BB962C8B-B14F-4D97-AF65-F5344CB8AC3E}">
        <p14:creationId xmlns:p14="http://schemas.microsoft.com/office/powerpoint/2010/main" val="2115526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005837" y="370836"/>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One dimensional Arrays</a:t>
            </a:r>
            <a:endParaRPr lang="en-US" sz="5249" dirty="0"/>
          </a:p>
        </p:txBody>
      </p:sp>
      <p:sp>
        <p:nvSpPr>
          <p:cNvPr id="6" name="Text 2"/>
          <p:cNvSpPr/>
          <p:nvPr/>
        </p:nvSpPr>
        <p:spPr>
          <a:xfrm>
            <a:off x="690527" y="1711137"/>
            <a:ext cx="13624563"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An array can be initialized at the time of creation. The general format </a:t>
            </a:r>
            <a:r>
              <a:rPr lang="en-US" sz="3200" dirty="0" smtClean="0">
                <a:solidFill>
                  <a:srgbClr val="BDCDE9"/>
                </a:solidFill>
                <a:latin typeface="Candara" panose="020E0502030303020204" pitchFamily="34" charset="0"/>
              </a:rPr>
              <a:t>is:</a:t>
            </a:r>
          </a:p>
          <a:p>
            <a:pPr>
              <a:lnSpc>
                <a:spcPct val="150000"/>
              </a:lnSpc>
            </a:pPr>
            <a:r>
              <a:rPr lang="en-US" sz="3200" dirty="0" smtClean="0">
                <a:solidFill>
                  <a:srgbClr val="BDCDE9"/>
                </a:solidFill>
                <a:latin typeface="Candara" panose="020E0502030303020204" pitchFamily="34" charset="0"/>
              </a:rPr>
              <a:t>	</a:t>
            </a:r>
            <a:r>
              <a:rPr lang="nn-NO" sz="3200" b="1" dirty="0">
                <a:solidFill>
                  <a:srgbClr val="BDCDE9"/>
                </a:solidFill>
                <a:latin typeface="Candara" panose="020E0502030303020204" pitchFamily="34" charset="0"/>
              </a:rPr>
              <a:t>type array-name[] ={ val1, val2, val3, ....., valN} </a:t>
            </a:r>
            <a:endParaRPr lang="nn-NO" sz="3200" b="1" dirty="0" smtClean="0">
              <a:solidFill>
                <a:srgbClr val="BDCDE9"/>
              </a:solidFill>
              <a:latin typeface="Candara" panose="020E0502030303020204" pitchFamily="34" charset="0"/>
            </a:endParaRPr>
          </a:p>
          <a:p>
            <a:pPr>
              <a:lnSpc>
                <a:spcPct val="150000"/>
              </a:lnSpc>
            </a:pPr>
            <a:r>
              <a:rPr lang="en-US" sz="3200" b="1" dirty="0" smtClean="0">
                <a:solidFill>
                  <a:srgbClr val="BDCDE9"/>
                </a:solidFill>
                <a:latin typeface="Candara" panose="020E0502030303020204" pitchFamily="34" charset="0"/>
              </a:rPr>
              <a:t> </a:t>
            </a:r>
          </a:p>
          <a:p>
            <a:pPr>
              <a:lnSpc>
                <a:spcPct val="150000"/>
              </a:lnSpc>
            </a:pPr>
            <a:r>
              <a:rPr lang="en-US" sz="3200" dirty="0">
                <a:solidFill>
                  <a:srgbClr val="BDCDE9"/>
                </a:solidFill>
                <a:latin typeface="Candara" panose="020E0502030303020204" pitchFamily="34" charset="0"/>
              </a:rPr>
              <a:t>Here, the initial values are specified </a:t>
            </a:r>
            <a:r>
              <a:rPr lang="en-US" sz="3200" dirty="0" smtClean="0">
                <a:solidFill>
                  <a:srgbClr val="BDCDE9"/>
                </a:solidFill>
                <a:latin typeface="Candara" panose="020E0502030303020204" pitchFamily="34" charset="0"/>
              </a:rPr>
              <a:t>by </a:t>
            </a:r>
            <a:r>
              <a:rPr lang="en-US" sz="3200" dirty="0">
                <a:solidFill>
                  <a:srgbClr val="BDCDE9"/>
                </a:solidFill>
                <a:latin typeface="Candara" panose="020E0502030303020204" pitchFamily="34" charset="0"/>
              </a:rPr>
              <a:t>val1 through </a:t>
            </a:r>
            <a:r>
              <a:rPr lang="en-US" sz="3200" dirty="0" err="1">
                <a:solidFill>
                  <a:srgbClr val="BDCDE9"/>
                </a:solidFill>
                <a:latin typeface="Candara" panose="020E0502030303020204" pitchFamily="34" charset="0"/>
              </a:rPr>
              <a:t>valN</a:t>
            </a:r>
            <a:r>
              <a:rPr lang="en-US" sz="3200" dirty="0">
                <a:solidFill>
                  <a:srgbClr val="BDCDE9"/>
                </a:solidFill>
                <a:latin typeface="Candara" panose="020E0502030303020204" pitchFamily="34" charset="0"/>
              </a:rPr>
              <a:t>. They are assigned in sequence left to right in index order. Java automatically allocates an array large enough to hold the initializers. There is no need to explicitly use new operator.</a:t>
            </a:r>
          </a:p>
        </p:txBody>
      </p:sp>
    </p:spTree>
    <p:extLst>
      <p:ext uri="{BB962C8B-B14F-4D97-AF65-F5344CB8AC3E}">
        <p14:creationId xmlns:p14="http://schemas.microsoft.com/office/powerpoint/2010/main" val="39921764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98843"/>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347830"/>
            <a:ext cx="13481357" cy="4807326"/>
          </a:xfrm>
          <a:prstGeom prst="rect">
            <a:avLst/>
          </a:prstGeom>
          <a:noFill/>
          <a:ln/>
        </p:spPr>
        <p:txBody>
          <a:bodyPr wrap="square" rtlCol="0" anchor="t"/>
          <a:lstStyle/>
          <a:p>
            <a:pPr>
              <a:lnSpc>
                <a:spcPct val="150000"/>
              </a:lnSpc>
            </a:pPr>
            <a:r>
              <a:rPr lang="en-US" sz="3200" dirty="0" smtClean="0">
                <a:solidFill>
                  <a:srgbClr val="BDCDE9"/>
                </a:solidFill>
                <a:latin typeface="Candara" panose="020E0502030303020204" pitchFamily="34" charset="0"/>
              </a:rPr>
              <a:t>The </a:t>
            </a:r>
            <a:r>
              <a:rPr lang="en-US" sz="3200" dirty="0">
                <a:solidFill>
                  <a:srgbClr val="BDCDE9"/>
                </a:solidFill>
                <a:latin typeface="Candara" panose="020E0502030303020204" pitchFamily="34" charset="0"/>
              </a:rPr>
              <a:t>general form of a class declaration that inherits a superclass is given below</a:t>
            </a:r>
            <a:r>
              <a:rPr lang="en-US" sz="3200" dirty="0" smtClean="0">
                <a:solidFill>
                  <a:srgbClr val="BDCDE9"/>
                </a:solidFill>
                <a:latin typeface="Candara" panose="020E0502030303020204" pitchFamily="34" charset="0"/>
              </a:rPr>
              <a:t>:</a:t>
            </a:r>
            <a:endParaRPr lang="en-US" sz="2800" dirty="0" smtClean="0">
              <a:solidFill>
                <a:srgbClr val="BDCDE9"/>
              </a:solidFill>
              <a:latin typeface="Candara" panose="020E0502030303020204" pitchFamily="34" charset="0"/>
            </a:endParaRPr>
          </a:p>
          <a:p>
            <a:pPr>
              <a:lnSpc>
                <a:spcPct val="150000"/>
              </a:lnSpc>
            </a:pPr>
            <a:r>
              <a:rPr lang="en-US" sz="3200" b="1" dirty="0">
                <a:solidFill>
                  <a:srgbClr val="BDCDE9"/>
                </a:solidFill>
                <a:latin typeface="Candara" panose="020E0502030303020204" pitchFamily="34" charset="0"/>
              </a:rPr>
              <a:t>class subclass-name extends superclass-name { </a:t>
            </a:r>
            <a:endParaRPr lang="en-US" sz="3200" b="1" dirty="0" smtClean="0">
              <a:solidFill>
                <a:srgbClr val="BDCDE9"/>
              </a:solidFill>
              <a:latin typeface="Candara" panose="020E0502030303020204" pitchFamily="34" charset="0"/>
            </a:endParaRPr>
          </a:p>
          <a:p>
            <a:pPr>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 </a:t>
            </a:r>
            <a:r>
              <a:rPr lang="en-US" sz="3200" b="1" dirty="0">
                <a:solidFill>
                  <a:srgbClr val="BDCDE9"/>
                </a:solidFill>
                <a:latin typeface="Candara" panose="020E0502030303020204" pitchFamily="34" charset="0"/>
              </a:rPr>
              <a:t>body of the class </a:t>
            </a:r>
            <a:endParaRPr lang="en-US" sz="3200" b="1" dirty="0" smtClean="0">
              <a:solidFill>
                <a:srgbClr val="BDCDE9"/>
              </a:solidFill>
              <a:latin typeface="Candara" panose="020E0502030303020204" pitchFamily="34" charset="0"/>
            </a:endParaRPr>
          </a:p>
          <a:p>
            <a:pPr>
              <a:lnSpc>
                <a:spcPct val="150000"/>
              </a:lnSpc>
            </a:pPr>
            <a:r>
              <a:rPr lang="en-US" sz="3200" b="1" dirty="0" smtClean="0">
                <a:solidFill>
                  <a:srgbClr val="BDCDE9"/>
                </a:solidFill>
                <a:latin typeface="Candara" panose="020E0502030303020204" pitchFamily="34" charset="0"/>
              </a:rPr>
              <a:t>} </a:t>
            </a:r>
          </a:p>
          <a:p>
            <a:pPr>
              <a:lnSpc>
                <a:spcPct val="150000"/>
              </a:lnSpc>
            </a:pPr>
            <a:endParaRPr lang="en-US" sz="3200" b="1" dirty="0" smtClean="0">
              <a:solidFill>
                <a:srgbClr val="BDCDE9"/>
              </a:solidFill>
              <a:latin typeface="Candara" panose="020E0502030303020204" pitchFamily="34" charset="0"/>
            </a:endParaRPr>
          </a:p>
        </p:txBody>
      </p:sp>
      <p:sp>
        <p:nvSpPr>
          <p:cNvPr id="6" name="Text 1"/>
          <p:cNvSpPr/>
          <p:nvPr/>
        </p:nvSpPr>
        <p:spPr>
          <a:xfrm>
            <a:off x="1237468" y="5321956"/>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(23</a:t>
            </a:r>
            <a:r>
              <a:rPr lang="en-US" sz="5249" b="1" baseline="30000" dirty="0" smtClean="0">
                <a:solidFill>
                  <a:srgbClr val="FFFFFF"/>
                </a:solidFill>
                <a:latin typeface="Unbounded" pitchFamily="34" charset="0"/>
                <a:ea typeface="Unbounded" pitchFamily="34" charset="-122"/>
              </a:rPr>
              <a:t>rd</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17283918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98843"/>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347830"/>
            <a:ext cx="13481357"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Member Access and Inheritance</a:t>
            </a:r>
            <a:endParaRPr lang="en-US" sz="32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All the public members of the base class are inherited by the derived classes where as the members declared with the modifier private cannot be accessed by the derived class. The following example program will not be </a:t>
            </a:r>
            <a:r>
              <a:rPr lang="en-US" sz="3200" dirty="0" smtClean="0">
                <a:solidFill>
                  <a:srgbClr val="BDCDE9"/>
                </a:solidFill>
                <a:latin typeface="Candara" panose="020E0502030303020204" pitchFamily="34" charset="0"/>
              </a:rPr>
              <a:t>compiled.</a:t>
            </a:r>
          </a:p>
          <a:p>
            <a:pPr>
              <a:lnSpc>
                <a:spcPct val="150000"/>
              </a:lnSpc>
            </a:pPr>
            <a:endParaRPr lang="en-US" sz="3200" dirty="0" smtClean="0">
              <a:solidFill>
                <a:srgbClr val="BDCDE9"/>
              </a:solidFill>
              <a:latin typeface="Candara" panose="020E0502030303020204" pitchFamily="34" charset="0"/>
            </a:endParaRPr>
          </a:p>
          <a:p>
            <a:pPr>
              <a:lnSpc>
                <a:spcPct val="150000"/>
              </a:lnSpc>
            </a:pPr>
            <a:endParaRPr lang="en-US" sz="3200" b="1" dirty="0" smtClean="0">
              <a:solidFill>
                <a:srgbClr val="BDCDE9"/>
              </a:solidFill>
              <a:latin typeface="Candara" panose="020E0502030303020204" pitchFamily="34" charset="0"/>
            </a:endParaRPr>
          </a:p>
        </p:txBody>
      </p:sp>
      <p:sp>
        <p:nvSpPr>
          <p:cNvPr id="6" name="Text 1"/>
          <p:cNvSpPr/>
          <p:nvPr/>
        </p:nvSpPr>
        <p:spPr>
          <a:xfrm>
            <a:off x="1237468" y="5399778"/>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(24</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35852969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98843"/>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347830"/>
            <a:ext cx="13481357"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Constructor and Inheritance</a:t>
            </a:r>
            <a:endParaRPr lang="en-US" sz="32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Both </a:t>
            </a:r>
            <a:r>
              <a:rPr lang="en-US" sz="3200" dirty="0" err="1">
                <a:solidFill>
                  <a:srgbClr val="BDCDE9"/>
                </a:solidFill>
                <a:latin typeface="Candara" panose="020E0502030303020204" pitchFamily="34" charset="0"/>
              </a:rPr>
              <a:t>superclasses</a:t>
            </a:r>
            <a:r>
              <a:rPr lang="en-US" sz="3200" dirty="0">
                <a:solidFill>
                  <a:srgbClr val="BDCDE9"/>
                </a:solidFill>
                <a:latin typeface="Candara" panose="020E0502030303020204" pitchFamily="34" charset="0"/>
              </a:rPr>
              <a:t> and subclasses can have their own constructors. The constructor of the superclass constructs the superclass portion of the object and that of the subclass constructs the subclass part.</a:t>
            </a:r>
            <a:endParaRPr lang="en-US" sz="3200" dirty="0" smtClean="0">
              <a:solidFill>
                <a:srgbClr val="BDCDE9"/>
              </a:solidFill>
              <a:latin typeface="Candara" panose="020E0502030303020204" pitchFamily="34" charset="0"/>
            </a:endParaRPr>
          </a:p>
          <a:p>
            <a:pPr>
              <a:lnSpc>
                <a:spcPct val="150000"/>
              </a:lnSpc>
            </a:pPr>
            <a:endParaRPr lang="en-US" sz="3200" b="1" dirty="0" smtClean="0">
              <a:solidFill>
                <a:srgbClr val="BDCDE9"/>
              </a:solidFill>
              <a:latin typeface="Candara" panose="020E0502030303020204" pitchFamily="34" charset="0"/>
            </a:endParaRPr>
          </a:p>
        </p:txBody>
      </p:sp>
      <p:sp>
        <p:nvSpPr>
          <p:cNvPr id="6" name="Text 1"/>
          <p:cNvSpPr/>
          <p:nvPr/>
        </p:nvSpPr>
        <p:spPr>
          <a:xfrm>
            <a:off x="1237468" y="5399778"/>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(24</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33495407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98843"/>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347830"/>
            <a:ext cx="13481357"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Use of Super()</a:t>
            </a:r>
            <a:endParaRPr lang="en-US" sz="3200" dirty="0" smtClean="0">
              <a:solidFill>
                <a:srgbClr val="BDCDE9"/>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When both superclass and subclass define constructors, the process is bit complicated. The subclass constructor uses the keyword super to invoke the constructor of the superclass. The keyword super can be used only within the derived class and if included, it must always be the first statement executed inside a subclass constructor. </a:t>
            </a:r>
            <a:endParaRPr lang="en-US" sz="3200" b="1" dirty="0" smtClean="0">
              <a:solidFill>
                <a:srgbClr val="D0DBF0"/>
              </a:solidFill>
              <a:latin typeface="Candara" panose="020E0502030303020204" pitchFamily="34" charset="0"/>
            </a:endParaRPr>
          </a:p>
        </p:txBody>
      </p:sp>
      <p:sp>
        <p:nvSpPr>
          <p:cNvPr id="6" name="Text 1"/>
          <p:cNvSpPr/>
          <p:nvPr/>
        </p:nvSpPr>
        <p:spPr>
          <a:xfrm>
            <a:off x="1237468" y="5989646"/>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(25</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22656581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98843"/>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347830"/>
            <a:ext cx="1348135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Using super to Access Superclass Members</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We can access the superclass member with the help of super key word. This has the following form: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b="1" dirty="0" err="1" smtClean="0">
                <a:solidFill>
                  <a:srgbClr val="D0DBF0"/>
                </a:solidFill>
                <a:latin typeface="Candara" panose="020E0502030303020204" pitchFamily="34" charset="0"/>
              </a:rPr>
              <a:t>super.member</a:t>
            </a:r>
            <a:endParaRPr lang="en-US" sz="3200" b="1" dirty="0" smtClean="0">
              <a:solidFill>
                <a:srgbClr val="D0DBF0"/>
              </a:solidFill>
              <a:latin typeface="Candara" panose="020E0502030303020204" pitchFamily="34" charset="0"/>
            </a:endParaRPr>
          </a:p>
        </p:txBody>
      </p:sp>
      <p:sp>
        <p:nvSpPr>
          <p:cNvPr id="6" name="Text 1"/>
          <p:cNvSpPr/>
          <p:nvPr/>
        </p:nvSpPr>
        <p:spPr>
          <a:xfrm>
            <a:off x="1237468" y="4793144"/>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(26</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7702653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347830"/>
            <a:ext cx="1348135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Multilevel Inheritance</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rPr>
              <a:t>It is possible to build hierarchies that contain many layers of inheritance. This phenomenon is called multilevel inheritance. In this situation there will be two or more levels of inheritance. If there are classes A B and C, in such a way that B is the subclass of A and C is the subclass of B we call it as multilevel inheritance.</a:t>
            </a:r>
            <a:endParaRPr lang="en-US" sz="3200" b="1" dirty="0" smtClean="0">
              <a:solidFill>
                <a:srgbClr val="D0DBF0"/>
              </a:solidFill>
              <a:latin typeface="Candara" panose="020E0502030303020204" pitchFamily="34" charset="0"/>
            </a:endParaRPr>
          </a:p>
        </p:txBody>
      </p:sp>
      <p:sp>
        <p:nvSpPr>
          <p:cNvPr id="6" name="Text 1"/>
          <p:cNvSpPr/>
          <p:nvPr/>
        </p:nvSpPr>
        <p:spPr>
          <a:xfrm>
            <a:off x="1405909" y="5541948"/>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(29</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8038807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19456"/>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152706"/>
            <a:ext cx="1348135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Method Overriding</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In a class hierarchy when a method in a subclass has the same return type and signature as a method in it’s superclass, then the method in the subclass is said to override the method in the superclass. when a overridden method is called from within a subclass, it will always refer to the version of that method defined by the subclass. The version of the method defined by the superclass will be hidden.</a:t>
            </a:r>
            <a:endParaRPr lang="en-US" sz="3200" b="1" dirty="0" smtClean="0">
              <a:solidFill>
                <a:srgbClr val="D0DBF0"/>
              </a:solidFill>
              <a:latin typeface="Candara" panose="020E0502030303020204" pitchFamily="34" charset="0"/>
            </a:endParaRPr>
          </a:p>
        </p:txBody>
      </p:sp>
      <p:sp>
        <p:nvSpPr>
          <p:cNvPr id="6" name="Text 1"/>
          <p:cNvSpPr/>
          <p:nvPr/>
        </p:nvSpPr>
        <p:spPr>
          <a:xfrm>
            <a:off x="1483730" y="6575828"/>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(27</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23913730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210088"/>
            <a:ext cx="1348135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Final variables and methods</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All methods and variables can be overridden by the subclasses. If we wish to prevent overriding the members if superclass we can declare them as final using the keyword final as modifier. </a:t>
            </a:r>
            <a:endParaRPr lang="en-US" sz="3200"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Example </a:t>
            </a: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final </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 size = 100;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final </a:t>
            </a:r>
            <a:r>
              <a:rPr lang="en-US" sz="3200" dirty="0">
                <a:solidFill>
                  <a:srgbClr val="D0DBF0"/>
                </a:solidFill>
                <a:latin typeface="Candara" panose="020E0502030303020204" pitchFamily="34" charset="0"/>
              </a:rPr>
              <a:t>void </a:t>
            </a:r>
            <a:r>
              <a:rPr lang="en-US" sz="3200" dirty="0" err="1">
                <a:solidFill>
                  <a:srgbClr val="D0DBF0"/>
                </a:solidFill>
                <a:latin typeface="Candara" panose="020E0502030303020204" pitchFamily="34" charset="0"/>
              </a:rPr>
              <a:t>showStatus</a:t>
            </a:r>
            <a:r>
              <a:rPr lang="en-US" sz="3200" dirty="0" smtClean="0">
                <a:solidFill>
                  <a:srgbClr val="D0DBF0"/>
                </a:solidFill>
                <a:latin typeface="Candara" panose="020E0502030303020204" pitchFamily="34" charset="0"/>
              </a:rPr>
              <a:t>();</a:t>
            </a:r>
            <a:endParaRPr lang="en-US" sz="32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42374703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210088"/>
            <a:ext cx="1348135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Final variables and methods</a:t>
            </a:r>
          </a:p>
          <a:p>
            <a:pPr>
              <a:lnSpc>
                <a:spcPct val="150000"/>
              </a:lnSpc>
            </a:pPr>
            <a:r>
              <a:rPr lang="en-IN" sz="3200" dirty="0">
                <a:solidFill>
                  <a:srgbClr val="D0DBF0"/>
                </a:solidFill>
                <a:latin typeface="Candara" panose="020E0502030303020204" pitchFamily="34" charset="0"/>
              </a:rPr>
              <a:t>class </a:t>
            </a:r>
            <a:r>
              <a:rPr lang="en-IN" sz="3200" dirty="0" smtClean="0">
                <a:solidFill>
                  <a:srgbClr val="D0DBF0"/>
                </a:solidFill>
                <a:latin typeface="Candara" panose="020E0502030303020204" pitchFamily="34" charset="0"/>
              </a:rPr>
              <a:t>A { </a:t>
            </a: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final </a:t>
            </a:r>
            <a:r>
              <a:rPr lang="en-IN" sz="3200" dirty="0">
                <a:solidFill>
                  <a:srgbClr val="D0DBF0"/>
                </a:solidFill>
                <a:latin typeface="Candara" panose="020E0502030303020204" pitchFamily="34" charset="0"/>
              </a:rPr>
              <a:t>void meth()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System.out.println</a:t>
            </a:r>
            <a:r>
              <a:rPr lang="en-IN" sz="3200" dirty="0">
                <a:solidFill>
                  <a:srgbClr val="D0DBF0"/>
                </a:solidFill>
                <a:latin typeface="Candara" panose="020E0502030303020204" pitchFamily="34" charset="0"/>
              </a:rPr>
              <a:t>(“This is a final method”); </a:t>
            </a:r>
            <a:endParaRPr lang="en-IN" sz="3200" dirty="0" smtClean="0">
              <a:solidFill>
                <a:srgbClr val="D0DBF0"/>
              </a:solidFill>
              <a:latin typeface="Candara" panose="020E0502030303020204" pitchFamily="34" charset="0"/>
            </a:endParaRPr>
          </a:p>
          <a:p>
            <a:pPr>
              <a:lnSpc>
                <a:spcPct val="150000"/>
              </a:lnSpc>
            </a:pPr>
            <a:r>
              <a:rPr lang="en-IN" sz="3200" dirty="0" smtClean="0">
                <a:solidFill>
                  <a:srgbClr val="D0DBF0"/>
                </a:solidFill>
                <a:latin typeface="Candara" panose="020E0502030303020204" pitchFamily="34" charset="0"/>
              </a:rPr>
              <a:t>}	}</a:t>
            </a:r>
          </a:p>
          <a:p>
            <a:pPr>
              <a:lnSpc>
                <a:spcPct val="150000"/>
              </a:lnSpc>
            </a:pPr>
            <a:r>
              <a:rPr lang="en-IN" sz="3200" dirty="0" smtClean="0">
                <a:solidFill>
                  <a:srgbClr val="D0DBF0"/>
                </a:solidFill>
                <a:latin typeface="Candara" panose="020E0502030303020204" pitchFamily="34" charset="0"/>
              </a:rPr>
              <a:t>Class </a:t>
            </a:r>
            <a:r>
              <a:rPr lang="en-IN" sz="3200" dirty="0">
                <a:solidFill>
                  <a:srgbClr val="D0DBF0"/>
                </a:solidFill>
                <a:latin typeface="Candara" panose="020E0502030303020204" pitchFamily="34" charset="0"/>
              </a:rPr>
              <a:t>B extends A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void </a:t>
            </a:r>
            <a:r>
              <a:rPr lang="en-IN" sz="3200" dirty="0">
                <a:solidFill>
                  <a:srgbClr val="D0DBF0"/>
                </a:solidFill>
                <a:latin typeface="Candara" panose="020E0502030303020204" pitchFamily="34" charset="0"/>
              </a:rPr>
              <a:t>meth()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 </a:t>
            </a:r>
            <a:r>
              <a:rPr lang="en-IN" sz="3200" dirty="0">
                <a:solidFill>
                  <a:srgbClr val="D0DBF0"/>
                </a:solidFill>
                <a:latin typeface="Candara" panose="020E0502030303020204" pitchFamily="34" charset="0"/>
              </a:rPr>
              <a:t>Error can’t override!!! </a:t>
            </a:r>
            <a:endParaRPr lang="en-IN" sz="3200" dirty="0" smtClean="0">
              <a:solidFill>
                <a:srgbClr val="D0DBF0"/>
              </a:solidFill>
              <a:latin typeface="Candara" panose="020E0502030303020204" pitchFamily="34" charset="0"/>
            </a:endParaRPr>
          </a:p>
          <a:p>
            <a:pPr>
              <a:lnSpc>
                <a:spcPct val="150000"/>
              </a:lnSpc>
            </a:pPr>
            <a:r>
              <a:rPr lang="en-IN" sz="3200" dirty="0" smtClean="0">
                <a:solidFill>
                  <a:srgbClr val="D0DBF0"/>
                </a:solidFill>
                <a:latin typeface="Candara" panose="020E0502030303020204" pitchFamily="34" charset="0"/>
              </a:rPr>
              <a:t>}	} </a:t>
            </a:r>
            <a:endParaRPr lang="en-US" sz="32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9552745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779392" y="1210088"/>
            <a:ext cx="1348135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Abstract Methods and Classes</a:t>
            </a:r>
          </a:p>
          <a:p>
            <a:pPr>
              <a:lnSpc>
                <a:spcPct val="150000"/>
              </a:lnSpc>
            </a:pPr>
            <a:r>
              <a:rPr lang="en-US" sz="3200" dirty="0">
                <a:solidFill>
                  <a:srgbClr val="D0DBF0"/>
                </a:solidFill>
                <a:latin typeface="Candara" panose="020E0502030303020204" pitchFamily="34" charset="0"/>
              </a:rPr>
              <a:t>If we modify a method as final we ensure that the method is not redefined in a subclass. Java allows us to do something that is exactly opposite to this. That is, we can indicate a method must always be redefined in a subclass, thus making overriding compulsory. This is done using the modifier keyword abstract</a:t>
            </a:r>
            <a:r>
              <a:rPr lang="en-US" sz="3200" dirty="0" smtClean="0">
                <a:solidFill>
                  <a:srgbClr val="D0DBF0"/>
                </a:solidFill>
                <a:latin typeface="Candara" panose="020E0502030303020204" pitchFamily="34" charset="0"/>
              </a:rPr>
              <a:t>.</a:t>
            </a:r>
          </a:p>
          <a:p>
            <a:r>
              <a:rPr lang="en-US" sz="3200" dirty="0">
                <a:solidFill>
                  <a:srgbClr val="D0DBF0"/>
                </a:solidFill>
                <a:latin typeface="Candara" panose="020E0502030303020204" pitchFamily="34" charset="0"/>
              </a:rPr>
              <a:t>Example: </a:t>
            </a:r>
            <a:r>
              <a:rPr lang="en-US" sz="3200" dirty="0" smtClean="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abstract class Shape { </a:t>
            </a:r>
          </a:p>
          <a:p>
            <a:pPr lvl="4"/>
            <a:r>
              <a:rPr lang="en-US" sz="3200" dirty="0">
                <a:solidFill>
                  <a:srgbClr val="D0DBF0"/>
                </a:solidFill>
                <a:latin typeface="Candara" panose="020E0502030303020204" pitchFamily="34" charset="0"/>
              </a:rPr>
              <a:t>		........ ........ </a:t>
            </a:r>
          </a:p>
          <a:p>
            <a:pPr lvl="4"/>
            <a:r>
              <a:rPr lang="en-US" sz="3200" dirty="0">
                <a:solidFill>
                  <a:srgbClr val="D0DBF0"/>
                </a:solidFill>
                <a:latin typeface="Candara" panose="020E0502030303020204" pitchFamily="34" charset="0"/>
              </a:rPr>
              <a:t>		abstract void show() </a:t>
            </a:r>
          </a:p>
          <a:p>
            <a:pPr lvl="4"/>
            <a:r>
              <a:rPr lang="en-US" sz="3200" dirty="0">
                <a:solidFill>
                  <a:srgbClr val="D0DBF0"/>
                </a:solidFill>
                <a:latin typeface="Candara" panose="020E0502030303020204" pitchFamily="34" charset="0"/>
              </a:rPr>
              <a:t>		{ ........ } </a:t>
            </a:r>
            <a:endParaRPr lang="en-US" sz="3200" b="1" dirty="0">
              <a:solidFill>
                <a:srgbClr val="D0DBF0"/>
              </a:solidFill>
              <a:latin typeface="Candara" panose="020E0502030303020204" pitchFamily="34" charset="0"/>
            </a:endParaRPr>
          </a:p>
          <a:p>
            <a:pPr>
              <a:lnSpc>
                <a:spcPct val="150000"/>
              </a:lnSpc>
            </a:pP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endParaRPr lang="en-US" sz="32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1219619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020"/>
            <a:ext cx="14630400" cy="8229600"/>
          </a:xfrm>
          <a:prstGeom prst="rect">
            <a:avLst/>
          </a:prstGeom>
          <a:solidFill>
            <a:srgbClr val="112836"/>
          </a:solidFill>
          <a:ln/>
        </p:spPr>
      </p:sp>
      <p:sp>
        <p:nvSpPr>
          <p:cNvPr id="5" name="Text 1"/>
          <p:cNvSpPr/>
          <p:nvPr/>
        </p:nvSpPr>
        <p:spPr>
          <a:xfrm>
            <a:off x="1005837" y="0"/>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One dimensional Arrays</a:t>
            </a:r>
            <a:endParaRPr lang="en-US" sz="5249" dirty="0"/>
          </a:p>
        </p:txBody>
      </p:sp>
      <p:sp>
        <p:nvSpPr>
          <p:cNvPr id="6" name="Text 2"/>
          <p:cNvSpPr/>
          <p:nvPr/>
        </p:nvSpPr>
        <p:spPr>
          <a:xfrm>
            <a:off x="595934" y="833199"/>
            <a:ext cx="13624563" cy="4807326"/>
          </a:xfrm>
          <a:prstGeom prst="rect">
            <a:avLst/>
          </a:prstGeom>
          <a:noFill/>
          <a:ln/>
        </p:spPr>
        <p:txBody>
          <a:bodyPr wrap="square" rtlCol="0" anchor="t"/>
          <a:lstStyle/>
          <a:p>
            <a:pPr>
              <a:lnSpc>
                <a:spcPct val="150000"/>
              </a:lnSpc>
            </a:pPr>
            <a:r>
              <a:rPr lang="en-US" sz="3200" dirty="0">
                <a:solidFill>
                  <a:srgbClr val="BDCDE9"/>
                </a:solidFill>
                <a:latin typeface="Candara" panose="020E0502030303020204" pitchFamily="34" charset="0"/>
              </a:rPr>
              <a:t>Example: //Demonstrate Use of Array initializers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class </a:t>
            </a:r>
            <a:r>
              <a:rPr lang="en-US" sz="3200" dirty="0">
                <a:solidFill>
                  <a:srgbClr val="BDCDE9"/>
                </a:solidFill>
                <a:latin typeface="Candara" panose="020E0502030303020204" pitchFamily="34" charset="0"/>
              </a:rPr>
              <a:t>Minimax {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public </a:t>
            </a:r>
            <a:r>
              <a:rPr lang="en-US" sz="3200" dirty="0">
                <a:solidFill>
                  <a:srgbClr val="BDCDE9"/>
                </a:solidFill>
                <a:latin typeface="Candara" panose="020E0502030303020204" pitchFamily="34" charset="0"/>
              </a:rPr>
              <a:t>static void main(String </a:t>
            </a:r>
            <a:r>
              <a:rPr lang="en-US" sz="3200" dirty="0" err="1">
                <a:solidFill>
                  <a:srgbClr val="BDCDE9"/>
                </a:solidFill>
                <a:latin typeface="Candara" panose="020E0502030303020204" pitchFamily="34" charset="0"/>
              </a:rPr>
              <a:t>args</a:t>
            </a:r>
            <a:r>
              <a:rPr lang="en-US" sz="3200" dirty="0">
                <a:solidFill>
                  <a:srgbClr val="BDCDE9"/>
                </a:solidFill>
                <a:latin typeface="Candara" panose="020E0502030303020204" pitchFamily="34" charset="0"/>
              </a:rPr>
              <a:t>[]) {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a:t>
            </a:r>
            <a:r>
              <a:rPr lang="en-US" sz="3200" dirty="0" err="1" smtClean="0">
                <a:solidFill>
                  <a:srgbClr val="BDCDE9"/>
                </a:solidFill>
                <a:latin typeface="Candara" panose="020E0502030303020204" pitchFamily="34" charset="0"/>
              </a:rPr>
              <a:t>int</a:t>
            </a:r>
            <a:r>
              <a:rPr lang="en-US" sz="3200" dirty="0" smtClean="0">
                <a:solidFill>
                  <a:srgbClr val="BDCDE9"/>
                </a:solidFill>
                <a:latin typeface="Candara" panose="020E0502030303020204" pitchFamily="34" charset="0"/>
              </a:rPr>
              <a:t> </a:t>
            </a:r>
            <a:r>
              <a:rPr lang="en-US" sz="3200" dirty="0" err="1">
                <a:solidFill>
                  <a:srgbClr val="BDCDE9"/>
                </a:solidFill>
                <a:latin typeface="Candara" panose="020E0502030303020204" pitchFamily="34" charset="0"/>
              </a:rPr>
              <a:t>nums</a:t>
            </a:r>
            <a:r>
              <a:rPr lang="en-US" sz="3200" dirty="0">
                <a:solidFill>
                  <a:srgbClr val="BDCDE9"/>
                </a:solidFill>
                <a:latin typeface="Candara" panose="020E0502030303020204" pitchFamily="34" charset="0"/>
              </a:rPr>
              <a:t>[]={ 99, 0, -10, 1023, 19, -99, 5678, 800, 784, -9 };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a:t>
            </a:r>
            <a:r>
              <a:rPr lang="en-US" sz="3200" dirty="0" err="1" smtClean="0">
                <a:solidFill>
                  <a:srgbClr val="BDCDE9"/>
                </a:solidFill>
                <a:latin typeface="Candara" panose="020E0502030303020204" pitchFamily="34" charset="0"/>
              </a:rPr>
              <a:t>int</a:t>
            </a:r>
            <a:r>
              <a:rPr lang="en-US" sz="3200" dirty="0" smtClean="0">
                <a:solidFill>
                  <a:srgbClr val="BDCDE9"/>
                </a:solidFill>
                <a:latin typeface="Candara" panose="020E0502030303020204" pitchFamily="34" charset="0"/>
              </a:rPr>
              <a:t> </a:t>
            </a:r>
            <a:r>
              <a:rPr lang="en-US" sz="3200" dirty="0">
                <a:solidFill>
                  <a:srgbClr val="BDCDE9"/>
                </a:solidFill>
                <a:latin typeface="Candara" panose="020E0502030303020204" pitchFamily="34" charset="0"/>
              </a:rPr>
              <a:t>min, max;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min=max=</a:t>
            </a:r>
            <a:r>
              <a:rPr lang="en-US" sz="3200" dirty="0" err="1" smtClean="0">
                <a:solidFill>
                  <a:srgbClr val="BDCDE9"/>
                </a:solidFill>
                <a:latin typeface="Candara" panose="020E0502030303020204" pitchFamily="34" charset="0"/>
              </a:rPr>
              <a:t>nums</a:t>
            </a:r>
            <a:r>
              <a:rPr lang="en-US" sz="3200" dirty="0" smtClean="0">
                <a:solidFill>
                  <a:srgbClr val="BDCDE9"/>
                </a:solidFill>
                <a:latin typeface="Candara" panose="020E0502030303020204" pitchFamily="34" charset="0"/>
              </a:rPr>
              <a:t>[0</a:t>
            </a:r>
            <a:r>
              <a:rPr lang="en-US" sz="3200" dirty="0">
                <a:solidFill>
                  <a:srgbClr val="BDCDE9"/>
                </a:solidFill>
                <a:latin typeface="Candara" panose="020E0502030303020204" pitchFamily="34" charset="0"/>
              </a:rPr>
              <a:t>]; </a:t>
            </a:r>
            <a:endParaRPr lang="en-US" sz="3200" dirty="0" smtClean="0">
              <a:solidFill>
                <a:srgbClr val="BDCDE9"/>
              </a:solidFill>
              <a:latin typeface="Candara" panose="020E0502030303020204" pitchFamily="34" charset="0"/>
            </a:endParaRP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a:t>
            </a:r>
            <a:r>
              <a:rPr lang="en-IN" sz="3200" dirty="0">
                <a:solidFill>
                  <a:srgbClr val="BDCDE9"/>
                </a:solidFill>
                <a:latin typeface="Candara" panose="020E0502030303020204" pitchFamily="34" charset="0"/>
              </a:rPr>
              <a:t>for(</a:t>
            </a:r>
            <a:r>
              <a:rPr lang="en-IN" sz="3200" dirty="0" err="1">
                <a:solidFill>
                  <a:srgbClr val="BDCDE9"/>
                </a:solidFill>
                <a:latin typeface="Candara" panose="020E0502030303020204" pitchFamily="34" charset="0"/>
              </a:rPr>
              <a:t>int</a:t>
            </a:r>
            <a:r>
              <a:rPr lang="en-IN" sz="3200" dirty="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i</a:t>
            </a:r>
            <a:r>
              <a:rPr lang="en-IN" sz="3200" dirty="0" smtClean="0">
                <a:solidFill>
                  <a:srgbClr val="BDCDE9"/>
                </a:solidFill>
                <a:latin typeface="Candara" panose="020E0502030303020204" pitchFamily="34" charset="0"/>
              </a:rPr>
              <a:t>=1;i&lt;10;i++) {</a:t>
            </a: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a:t>
            </a:r>
            <a:r>
              <a:rPr lang="en-IN" sz="3200" dirty="0">
                <a:solidFill>
                  <a:srgbClr val="BDCDE9"/>
                </a:solidFill>
                <a:latin typeface="Candara" panose="020E0502030303020204" pitchFamily="34" charset="0"/>
              </a:rPr>
              <a:t>if(max&lt;</a:t>
            </a:r>
            <a:r>
              <a:rPr lang="en-IN" sz="3200" dirty="0" err="1">
                <a:solidFill>
                  <a:srgbClr val="BDCDE9"/>
                </a:solidFill>
                <a:latin typeface="Candara" panose="020E0502030303020204" pitchFamily="34" charset="0"/>
              </a:rPr>
              <a:t>nums</a:t>
            </a:r>
            <a:r>
              <a:rPr lang="en-IN" sz="3200" dirty="0">
                <a:solidFill>
                  <a:srgbClr val="BDCDE9"/>
                </a:solidFill>
                <a:latin typeface="Candara" panose="020E0502030303020204" pitchFamily="34" charset="0"/>
              </a:rPr>
              <a:t>[</a:t>
            </a:r>
            <a:r>
              <a:rPr lang="en-IN" sz="3200" dirty="0" err="1">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max=</a:t>
            </a:r>
            <a:r>
              <a:rPr lang="en-IN" sz="3200" dirty="0" err="1" smtClean="0">
                <a:solidFill>
                  <a:srgbClr val="BDCDE9"/>
                </a:solidFill>
                <a:latin typeface="Candara" panose="020E0502030303020204" pitchFamily="34" charset="0"/>
              </a:rPr>
              <a:t>nums</a:t>
            </a:r>
            <a:r>
              <a:rPr lang="en-IN" sz="3200" dirty="0" smtClean="0">
                <a:solidFill>
                  <a:srgbClr val="BDCDE9"/>
                </a:solidFill>
                <a:latin typeface="Candara" panose="020E0502030303020204" pitchFamily="34" charset="0"/>
              </a:rPr>
              <a:t>[</a:t>
            </a:r>
            <a:r>
              <a:rPr lang="en-IN" sz="3200" dirty="0" err="1" smtClean="0">
                <a:solidFill>
                  <a:srgbClr val="BDCDE9"/>
                </a:solidFill>
                <a:latin typeface="Candara" panose="020E0502030303020204" pitchFamily="34" charset="0"/>
              </a:rPr>
              <a:t>i</a:t>
            </a:r>
            <a:r>
              <a:rPr lang="en-IN" sz="3200" dirty="0" smtClean="0">
                <a:solidFill>
                  <a:srgbClr val="BDCDE9"/>
                </a:solidFill>
                <a:latin typeface="Candara" panose="020E0502030303020204" pitchFamily="34" charset="0"/>
              </a:rPr>
              <a:t>];</a:t>
            </a:r>
          </a:p>
          <a:p>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			</a:t>
            </a:r>
            <a:r>
              <a:rPr lang="en-IN" sz="3200" dirty="0">
                <a:solidFill>
                  <a:srgbClr val="BDCDE9"/>
                </a:solidFill>
                <a:latin typeface="Candara" panose="020E0502030303020204" pitchFamily="34" charset="0"/>
              </a:rPr>
              <a:t>if(min&gt;</a:t>
            </a:r>
            <a:r>
              <a:rPr lang="en-IN" sz="3200" dirty="0" err="1">
                <a:solidFill>
                  <a:srgbClr val="BDCDE9"/>
                </a:solidFill>
                <a:latin typeface="Candara" panose="020E0502030303020204" pitchFamily="34" charset="0"/>
              </a:rPr>
              <a:t>num</a:t>
            </a:r>
            <a:r>
              <a:rPr lang="en-IN" sz="3200" dirty="0">
                <a:solidFill>
                  <a:srgbClr val="BDCDE9"/>
                </a:solidFill>
                <a:latin typeface="Candara" panose="020E0502030303020204" pitchFamily="34" charset="0"/>
              </a:rPr>
              <a:t>[</a:t>
            </a:r>
            <a:r>
              <a:rPr lang="en-IN" sz="3200" dirty="0" err="1">
                <a:solidFill>
                  <a:srgbClr val="BDCDE9"/>
                </a:solidFill>
                <a:latin typeface="Candara" panose="020E0502030303020204" pitchFamily="34" charset="0"/>
              </a:rPr>
              <a:t>i</a:t>
            </a:r>
            <a:r>
              <a:rPr lang="en-IN" sz="3200" dirty="0">
                <a:solidFill>
                  <a:srgbClr val="BDCDE9"/>
                </a:solidFill>
                <a:latin typeface="Candara" panose="020E0502030303020204" pitchFamily="34" charset="0"/>
              </a:rPr>
              <a:t>])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min=</a:t>
            </a:r>
            <a:r>
              <a:rPr lang="en-IN" sz="3200" dirty="0" err="1" smtClean="0">
                <a:solidFill>
                  <a:srgbClr val="BDCDE9"/>
                </a:solidFill>
                <a:latin typeface="Candara" panose="020E0502030303020204" pitchFamily="34" charset="0"/>
              </a:rPr>
              <a:t>num</a:t>
            </a:r>
            <a:r>
              <a:rPr lang="en-IN" sz="3200" dirty="0" smtClean="0">
                <a:solidFill>
                  <a:srgbClr val="BDCDE9"/>
                </a:solidFill>
                <a:latin typeface="Candara" panose="020E0502030303020204" pitchFamily="34" charset="0"/>
              </a:rPr>
              <a:t>[</a:t>
            </a:r>
            <a:r>
              <a:rPr lang="en-IN" sz="3200" dirty="0" err="1" smtClean="0">
                <a:solidFill>
                  <a:srgbClr val="BDCDE9"/>
                </a:solidFill>
                <a:latin typeface="Candara" panose="020E0502030303020204" pitchFamily="34" charset="0"/>
              </a:rPr>
              <a:t>i</a:t>
            </a:r>
            <a:r>
              <a:rPr lang="en-IN" sz="3200" dirty="0" smtClean="0">
                <a:solidFill>
                  <a:srgbClr val="BDCDE9"/>
                </a:solidFill>
                <a:latin typeface="Candara" panose="020E0502030303020204" pitchFamily="34" charset="0"/>
              </a:rPr>
              <a:t>]; }</a:t>
            </a:r>
          </a:p>
          <a:p>
            <a:r>
              <a:rPr lang="en-IN" sz="3200" dirty="0" smtClean="0">
                <a:solidFill>
                  <a:srgbClr val="BDCDE9"/>
                </a:solidFill>
                <a:latin typeface="Candara" panose="020E0502030303020204" pitchFamily="34" charset="0"/>
              </a:rPr>
              <a:t>				</a:t>
            </a:r>
            <a:r>
              <a:rPr lang="en-IN" sz="3200" dirty="0" err="1" smtClean="0">
                <a:solidFill>
                  <a:srgbClr val="BDCDE9"/>
                </a:solidFill>
                <a:latin typeface="Candara" panose="020E0502030303020204" pitchFamily="34" charset="0"/>
              </a:rPr>
              <a:t>System.out.println</a:t>
            </a:r>
            <a:r>
              <a:rPr lang="en-IN" sz="3200" dirty="0">
                <a:solidFill>
                  <a:srgbClr val="BDCDE9"/>
                </a:solidFill>
                <a:latin typeface="Candara" panose="020E0502030303020204" pitchFamily="34" charset="0"/>
              </a:rPr>
              <a:t>(“Min and Max : ” +min +” “ +max); </a:t>
            </a:r>
            <a:endParaRPr lang="en-IN" sz="3200" dirty="0" smtClean="0">
              <a:solidFill>
                <a:srgbClr val="BDCDE9"/>
              </a:solidFill>
              <a:latin typeface="Candara" panose="020E0502030303020204" pitchFamily="34" charset="0"/>
            </a:endParaRP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 </a:t>
            </a:r>
          </a:p>
          <a:p>
            <a:r>
              <a:rPr lang="en-IN" sz="3200" dirty="0">
                <a:solidFill>
                  <a:srgbClr val="BDCDE9"/>
                </a:solidFill>
                <a:latin typeface="Candara" panose="020E0502030303020204" pitchFamily="34" charset="0"/>
              </a:rPr>
              <a:t>	</a:t>
            </a:r>
            <a:r>
              <a:rPr lang="en-IN" sz="3200" dirty="0" smtClean="0">
                <a:solidFill>
                  <a:srgbClr val="BDCDE9"/>
                </a:solidFill>
                <a:latin typeface="Candara" panose="020E0502030303020204" pitchFamily="34" charset="0"/>
              </a:rPr>
              <a:t>} </a:t>
            </a:r>
            <a:endParaRPr lang="en-US" sz="3200" dirty="0">
              <a:solidFill>
                <a:srgbClr val="BDCDE9"/>
              </a:solidFill>
              <a:latin typeface="Candara" panose="020E0502030303020204" pitchFamily="34" charset="0"/>
            </a:endParaRPr>
          </a:p>
        </p:txBody>
      </p:sp>
    </p:spTree>
    <p:extLst>
      <p:ext uri="{BB962C8B-B14F-4D97-AF65-F5344CB8AC3E}">
        <p14:creationId xmlns:p14="http://schemas.microsoft.com/office/powerpoint/2010/main" val="449387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021"/>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779392" y="294639"/>
            <a:ext cx="12321057" cy="1666399"/>
          </a:xfrm>
          <a:prstGeom prst="rect">
            <a:avLst/>
          </a:prstGeom>
          <a:noFill/>
          <a:ln/>
        </p:spPr>
        <p:txBody>
          <a:bodyPr wrap="square" rtlCol="0" anchor="t"/>
          <a:lstStyle/>
          <a:p>
            <a:pPr>
              <a:lnSpc>
                <a:spcPts val="6561"/>
              </a:lnSpc>
            </a:pPr>
            <a:r>
              <a:rPr lang="en-US" sz="5400" dirty="0" smtClean="0">
                <a:solidFill>
                  <a:srgbClr val="FFFFFF"/>
                </a:solidFill>
                <a:latin typeface="Unbounded" pitchFamily="34" charset="0"/>
                <a:ea typeface="Unbounded" pitchFamily="34" charset="-122"/>
              </a:rPr>
              <a:t>Inheritance</a:t>
            </a:r>
            <a:endParaRPr lang="en-US" sz="5400" b="1" dirty="0"/>
          </a:p>
        </p:txBody>
      </p:sp>
      <p:sp>
        <p:nvSpPr>
          <p:cNvPr id="7" name="Text 2"/>
          <p:cNvSpPr/>
          <p:nvPr/>
        </p:nvSpPr>
        <p:spPr>
          <a:xfrm>
            <a:off x="437746" y="1210088"/>
            <a:ext cx="14192654"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Abstract Methods and Classes</a:t>
            </a:r>
          </a:p>
          <a:p>
            <a:pPr>
              <a:lnSpc>
                <a:spcPct val="150000"/>
              </a:lnSpc>
            </a:pPr>
            <a:r>
              <a:rPr lang="en-US" sz="3200" dirty="0">
                <a:solidFill>
                  <a:srgbClr val="D0DBF0"/>
                </a:solidFill>
                <a:latin typeface="Candara" panose="020E0502030303020204" pitchFamily="34" charset="0"/>
              </a:rPr>
              <a:t>While using abstract classes, we must satisfy the following conditions: </a:t>
            </a:r>
            <a:endParaRPr lang="en-US" sz="3200" dirty="0" smtClean="0">
              <a:solidFill>
                <a:srgbClr val="D0DBF0"/>
              </a:solidFill>
              <a:latin typeface="Candara" panose="020E0502030303020204" pitchFamily="34" charset="0"/>
            </a:endParaRPr>
          </a:p>
          <a:p>
            <a:pPr marL="914400" lvl="1"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Abstract </a:t>
            </a:r>
            <a:r>
              <a:rPr lang="en-US" sz="3200" dirty="0">
                <a:solidFill>
                  <a:srgbClr val="D0DBF0"/>
                </a:solidFill>
                <a:latin typeface="Candara" panose="020E0502030303020204" pitchFamily="34" charset="0"/>
              </a:rPr>
              <a:t>classes cannot be used to instantiate objects directly. For example: Shape s1=new Shape() is illegal because Shape is an abstract class according to the above </a:t>
            </a:r>
            <a:r>
              <a:rPr lang="en-US" sz="3200" dirty="0" smtClean="0">
                <a:solidFill>
                  <a:srgbClr val="D0DBF0"/>
                </a:solidFill>
                <a:latin typeface="Candara" panose="020E0502030303020204" pitchFamily="34" charset="0"/>
              </a:rPr>
              <a:t>example.</a:t>
            </a:r>
          </a:p>
          <a:p>
            <a:pPr marL="914400" lvl="1"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abstract methods of an abstract class must be redefined in its </a:t>
            </a:r>
            <a:r>
              <a:rPr lang="en-US" sz="3200" dirty="0" smtClean="0">
                <a:solidFill>
                  <a:srgbClr val="D0DBF0"/>
                </a:solidFill>
                <a:latin typeface="Candara" panose="020E0502030303020204" pitchFamily="34" charset="0"/>
              </a:rPr>
              <a:t>subclass.</a:t>
            </a:r>
            <a:endParaRPr lang="en-US" sz="3200" dirty="0">
              <a:solidFill>
                <a:srgbClr val="D0DBF0"/>
              </a:solidFill>
              <a:latin typeface="Candara" panose="020E0502030303020204" pitchFamily="34" charset="0"/>
            </a:endParaRPr>
          </a:p>
          <a:p>
            <a:pPr marL="914400" lvl="1"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We </a:t>
            </a:r>
            <a:r>
              <a:rPr lang="en-US" sz="3200" dirty="0">
                <a:solidFill>
                  <a:srgbClr val="D0DBF0"/>
                </a:solidFill>
                <a:latin typeface="Candara" panose="020E0502030303020204" pitchFamily="34" charset="0"/>
              </a:rPr>
              <a:t>cannot declare abstract constructors or abstract static methods</a:t>
            </a:r>
            <a:r>
              <a:rPr lang="en-US" sz="3200" dirty="0" smtClean="0">
                <a:solidFill>
                  <a:srgbClr val="D0DBF0"/>
                </a:solidFill>
                <a:latin typeface="Candara" panose="020E0502030303020204" pitchFamily="34" charset="0"/>
              </a:rPr>
              <a:t>.</a:t>
            </a:r>
          </a:p>
        </p:txBody>
      </p:sp>
      <p:sp>
        <p:nvSpPr>
          <p:cNvPr id="6" name="Text 1"/>
          <p:cNvSpPr/>
          <p:nvPr/>
        </p:nvSpPr>
        <p:spPr>
          <a:xfrm>
            <a:off x="2592683" y="6702287"/>
            <a:ext cx="11068021"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a:t>
            </a:r>
            <a:r>
              <a:rPr lang="en-US" sz="5249" b="1" dirty="0" err="1" smtClean="0">
                <a:solidFill>
                  <a:srgbClr val="FFFFFF"/>
                </a:solidFill>
                <a:latin typeface="Unbounded" pitchFamily="34" charset="0"/>
                <a:ea typeface="Unbounded" pitchFamily="34" charset="-122"/>
              </a:rPr>
              <a:t>ChatGPT</a:t>
            </a:r>
            <a:r>
              <a:rPr lang="en-US" sz="5249" b="1" dirty="0" smtClean="0">
                <a:solidFill>
                  <a:srgbClr val="FFFFFF"/>
                </a:solidFill>
                <a:latin typeface="Unbounded" pitchFamily="34" charset="0"/>
                <a:ea typeface="Unbounded" pitchFamily="34" charset="-122"/>
              </a:rPr>
              <a:t> for Example</a:t>
            </a:r>
          </a:p>
        </p:txBody>
      </p:sp>
    </p:spTree>
    <p:extLst>
      <p:ext uri="{BB962C8B-B14F-4D97-AF65-F5344CB8AC3E}">
        <p14:creationId xmlns:p14="http://schemas.microsoft.com/office/powerpoint/2010/main" val="1015315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020"/>
            <a:ext cx="14630400" cy="8229600"/>
          </a:xfrm>
          <a:prstGeom prst="rect">
            <a:avLst/>
          </a:prstGeom>
          <a:solidFill>
            <a:srgbClr val="112836"/>
          </a:solidFill>
          <a:ln/>
        </p:spPr>
      </p:sp>
      <p:sp>
        <p:nvSpPr>
          <p:cNvPr id="5" name="Text 1"/>
          <p:cNvSpPr/>
          <p:nvPr/>
        </p:nvSpPr>
        <p:spPr>
          <a:xfrm>
            <a:off x="1005837" y="388882"/>
            <a:ext cx="7477601"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Two dimensional Arrays</a:t>
            </a:r>
            <a:endParaRPr lang="en-US" sz="5249" dirty="0"/>
          </a:p>
        </p:txBody>
      </p:sp>
      <p:sp>
        <p:nvSpPr>
          <p:cNvPr id="6" name="Text 2"/>
          <p:cNvSpPr/>
          <p:nvPr/>
        </p:nvSpPr>
        <p:spPr>
          <a:xfrm>
            <a:off x="595934" y="1690117"/>
            <a:ext cx="13624563"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Simplest form of multi-dimensional array is two dimensional array. It can be declared as follows: </a:t>
            </a:r>
            <a:endParaRPr lang="en-US" sz="3200" dirty="0" smtClean="0">
              <a:solidFill>
                <a:srgbClr val="D0DBF0"/>
              </a:solidFill>
              <a:latin typeface="Candara" panose="020E0502030303020204" pitchFamily="34" charset="0"/>
            </a:endParaRPr>
          </a:p>
          <a:p>
            <a:pPr>
              <a:lnSpc>
                <a:spcPct val="150000"/>
              </a:lnSpc>
            </a:pPr>
            <a:r>
              <a:rPr lang="en-US" sz="3200" b="1" dirty="0">
                <a:solidFill>
                  <a:srgbClr val="D0DBF0"/>
                </a:solidFill>
                <a:latin typeface="Candara" panose="020E0502030303020204" pitchFamily="34" charset="0"/>
              </a:rPr>
              <a:t>	</a:t>
            </a:r>
            <a:r>
              <a:rPr lang="en-US" sz="3200" b="1" dirty="0" err="1" smtClean="0">
                <a:solidFill>
                  <a:srgbClr val="D0DBF0"/>
                </a:solidFill>
                <a:latin typeface="Candara" panose="020E0502030303020204" pitchFamily="34" charset="0"/>
              </a:rPr>
              <a:t>int</a:t>
            </a:r>
            <a:r>
              <a:rPr lang="en-US" sz="3200" b="1" dirty="0" smtClean="0">
                <a:solidFill>
                  <a:srgbClr val="D0DBF0"/>
                </a:solidFill>
                <a:latin typeface="Candara" panose="020E0502030303020204" pitchFamily="34" charset="0"/>
              </a:rPr>
              <a:t> </a:t>
            </a:r>
            <a:r>
              <a:rPr lang="en-US" sz="3200" b="1" dirty="0">
                <a:solidFill>
                  <a:srgbClr val="D0DBF0"/>
                </a:solidFill>
                <a:latin typeface="Candara" panose="020E0502030303020204" pitchFamily="34" charset="0"/>
              </a:rPr>
              <a:t>table[][]=new </a:t>
            </a:r>
            <a:r>
              <a:rPr lang="en-US" sz="3200" b="1" dirty="0" err="1">
                <a:solidFill>
                  <a:srgbClr val="D0DBF0"/>
                </a:solidFill>
                <a:latin typeface="Candara" panose="020E0502030303020204" pitchFamily="34" charset="0"/>
              </a:rPr>
              <a:t>int</a:t>
            </a:r>
            <a:r>
              <a:rPr lang="en-US" sz="3200" b="1" dirty="0">
                <a:solidFill>
                  <a:srgbClr val="D0DBF0"/>
                </a:solidFill>
                <a:latin typeface="Candara" panose="020E0502030303020204" pitchFamily="34" charset="0"/>
              </a:rPr>
              <a:t>[10][10]; </a:t>
            </a:r>
            <a:endParaRPr lang="en-US" sz="3200" b="1" dirty="0" smtClean="0">
              <a:solidFill>
                <a:srgbClr val="D0DBF0"/>
              </a:solidFill>
              <a:latin typeface="Candara" panose="020E0502030303020204" pitchFamily="34" charset="0"/>
            </a:endParaRPr>
          </a:p>
          <a:p>
            <a:pPr>
              <a:lnSpc>
                <a:spcPct val="150000"/>
              </a:lnSpc>
            </a:pP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749295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4580</TotalTime>
  <Words>3392</Words>
  <Application>Microsoft Office PowerPoint</Application>
  <PresentationFormat>Custom</PresentationFormat>
  <Paragraphs>536</Paragraphs>
  <Slides>80</Slides>
  <Notes>80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Candara</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337</cp:revision>
  <dcterms:created xsi:type="dcterms:W3CDTF">2024-02-16T05:25:19Z</dcterms:created>
  <dcterms:modified xsi:type="dcterms:W3CDTF">2024-04-24T15:57:11Z</dcterms:modified>
</cp:coreProperties>
</file>