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359" r:id="rId2"/>
    <p:sldId id="265"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91" r:id="rId33"/>
    <p:sldId id="389" r:id="rId34"/>
    <p:sldId id="390" r:id="rId35"/>
    <p:sldId id="392" r:id="rId36"/>
    <p:sldId id="393" r:id="rId37"/>
    <p:sldId id="394" r:id="rId38"/>
    <p:sldId id="395" r:id="rId39"/>
    <p:sldId id="396" r:id="rId40"/>
    <p:sldId id="397" r:id="rId41"/>
    <p:sldId id="398" r:id="rId42"/>
    <p:sldId id="399" r:id="rId43"/>
    <p:sldId id="400" r:id="rId44"/>
    <p:sldId id="401" r:id="rId45"/>
    <p:sldId id="402" r:id="rId4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CDE9"/>
    <a:srgbClr val="D0D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10"/>
  </p:normalViewPr>
  <p:slideViewPr>
    <p:cSldViewPr snapToGrid="0" snapToObjects="1">
      <p:cViewPr varScale="1">
        <p:scale>
          <a:sx n="79" d="100"/>
          <a:sy n="79" d="100"/>
        </p:scale>
        <p:origin x="2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753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44259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841368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6930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88392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79279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884448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927355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76411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07647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430352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4161948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352987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603548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325399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958428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2383305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851946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3084433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2920272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3772404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3268685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413997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476193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308623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3006687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819763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34403822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2198021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82459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24042228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90813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210985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209617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7993463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24542364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548808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25030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511909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5206561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397494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32761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90806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721921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55701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29646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8376736" y="3065784"/>
            <a:ext cx="7477601" cy="1666399"/>
          </a:xfrm>
          <a:prstGeom prst="rect">
            <a:avLst/>
          </a:prstGeom>
          <a:noFill/>
          <a:ln/>
        </p:spPr>
        <p:txBody>
          <a:bodyPr wrap="square" rtlCol="0" anchor="t"/>
          <a:lstStyle/>
          <a:p>
            <a:pPr marL="0" indent="0">
              <a:buNone/>
            </a:pPr>
            <a:r>
              <a:rPr lang="en-US" sz="6600" b="1" dirty="0" smtClean="0">
                <a:solidFill>
                  <a:srgbClr val="FFFFFF"/>
                </a:solidFill>
                <a:latin typeface="Unbounded" pitchFamily="34" charset="0"/>
                <a:ea typeface="Unbounded" pitchFamily="34" charset="-122"/>
                <a:cs typeface="Unbounded" pitchFamily="34" charset="-120"/>
              </a:rPr>
              <a:t>Unit – III</a:t>
            </a:r>
            <a:endParaRPr lang="en-US" sz="11500" b="1" dirty="0"/>
          </a:p>
        </p:txBody>
      </p:sp>
    </p:spTree>
    <p:extLst>
      <p:ext uri="{BB962C8B-B14F-4D97-AF65-F5344CB8AC3E}">
        <p14:creationId xmlns:p14="http://schemas.microsoft.com/office/powerpoint/2010/main" val="599857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0"/>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Packages</a:t>
            </a:r>
            <a:endParaRPr lang="en-US" sz="5249" dirty="0"/>
          </a:p>
        </p:txBody>
      </p:sp>
      <p:sp>
        <p:nvSpPr>
          <p:cNvPr id="6" name="Text 2"/>
          <p:cNvSpPr/>
          <p:nvPr/>
        </p:nvSpPr>
        <p:spPr>
          <a:xfrm>
            <a:off x="816807" y="812242"/>
            <a:ext cx="13424487" cy="4807326"/>
          </a:xfrm>
          <a:prstGeom prst="rect">
            <a:avLst/>
          </a:prstGeom>
          <a:noFill/>
          <a:ln/>
        </p:spPr>
        <p:txBody>
          <a:bodyPr wrap="square" rtlCol="0" anchor="t"/>
          <a:lstStyle/>
          <a:p>
            <a:pPr>
              <a:lnSpc>
                <a:spcPct val="150000"/>
              </a:lnSpc>
            </a:pPr>
            <a:r>
              <a:rPr lang="en-US" sz="3200" dirty="0" smtClean="0">
                <a:solidFill>
                  <a:srgbClr val="D0DBF0"/>
                </a:solidFill>
                <a:latin typeface="Candara" panose="020E0502030303020204" pitchFamily="34" charset="0"/>
              </a:rPr>
              <a:t> </a:t>
            </a:r>
            <a:r>
              <a:rPr lang="en-US" sz="3600" b="1" dirty="0" smtClean="0">
                <a:solidFill>
                  <a:srgbClr val="D0DBF0"/>
                </a:solidFill>
                <a:latin typeface="Candara" panose="020E0502030303020204" pitchFamily="34" charset="0"/>
              </a:rPr>
              <a:t>Built – in Packages</a:t>
            </a:r>
          </a:p>
          <a:p>
            <a:pPr>
              <a:lnSpc>
                <a:spcPct val="150000"/>
              </a:lnSpc>
            </a:pPr>
            <a:r>
              <a:rPr lang="en-US" sz="3200" dirty="0">
                <a:solidFill>
                  <a:srgbClr val="D0DBF0"/>
                </a:solidFill>
                <a:latin typeface="Candara" panose="020E0502030303020204" pitchFamily="34" charset="0"/>
              </a:rPr>
              <a:t>Java defines a large number of standard classes that are available to all programs</a:t>
            </a:r>
            <a:r>
              <a:rPr lang="en-US" sz="3200" dirty="0" smtClean="0">
                <a:solidFill>
                  <a:srgbClr val="D0DBF0"/>
                </a:solidFill>
                <a:latin typeface="Candara" panose="020E0502030303020204" pitchFamily="34" charset="0"/>
              </a:rPr>
              <a:t>.</a:t>
            </a:r>
          </a:p>
          <a:p>
            <a:pPr marL="971550" lvl="1" indent="-514350">
              <a:lnSpc>
                <a:spcPct val="150000"/>
              </a:lnSpc>
              <a:buFont typeface="+mj-lt"/>
              <a:buAutoNum type="arabicPeriod"/>
            </a:pPr>
            <a:r>
              <a:rPr lang="en-IN" sz="3200" dirty="0" err="1" smtClean="0">
                <a:solidFill>
                  <a:srgbClr val="D0DBF0"/>
                </a:solidFill>
                <a:latin typeface="Candara" panose="020E0502030303020204" pitchFamily="34" charset="0"/>
              </a:rPr>
              <a:t>java.lang</a:t>
            </a:r>
            <a:r>
              <a:rPr lang="en-IN" sz="3200" dirty="0" smtClean="0">
                <a:solidFill>
                  <a:srgbClr val="D0DBF0"/>
                </a:solidFill>
                <a:latin typeface="Candara" panose="020E0502030303020204" pitchFamily="34" charset="0"/>
              </a:rPr>
              <a:t> </a:t>
            </a:r>
          </a:p>
          <a:p>
            <a:pPr marL="971550" lvl="1" indent="-514350">
              <a:lnSpc>
                <a:spcPct val="150000"/>
              </a:lnSpc>
              <a:buFont typeface="+mj-lt"/>
              <a:buAutoNum type="arabicPeriod"/>
            </a:pPr>
            <a:r>
              <a:rPr lang="en-IN" sz="3200" dirty="0" err="1" smtClean="0">
                <a:solidFill>
                  <a:srgbClr val="D0DBF0"/>
                </a:solidFill>
                <a:latin typeface="Candara" panose="020E0502030303020204" pitchFamily="34" charset="0"/>
              </a:rPr>
              <a:t>java.util</a:t>
            </a:r>
            <a:endParaRPr lang="en-IN" sz="3200" dirty="0" smtClean="0">
              <a:solidFill>
                <a:srgbClr val="D0DBF0"/>
              </a:solidFill>
              <a:latin typeface="Candara" panose="020E0502030303020204" pitchFamily="34" charset="0"/>
            </a:endParaRPr>
          </a:p>
          <a:p>
            <a:pPr marL="971550" lvl="1" indent="-514350">
              <a:lnSpc>
                <a:spcPct val="150000"/>
              </a:lnSpc>
              <a:buFont typeface="+mj-lt"/>
              <a:buAutoNum type="arabicPeriod"/>
            </a:pPr>
            <a:r>
              <a:rPr lang="en-IN" sz="3200" dirty="0">
                <a:solidFill>
                  <a:srgbClr val="D0DBF0"/>
                </a:solidFill>
                <a:latin typeface="Candara" panose="020E0502030303020204" pitchFamily="34" charset="0"/>
              </a:rPr>
              <a:t>java.io </a:t>
            </a:r>
            <a:endParaRPr lang="en-IN" sz="3200" dirty="0" smtClean="0">
              <a:solidFill>
                <a:srgbClr val="D0DBF0"/>
              </a:solidFill>
              <a:latin typeface="Candara" panose="020E0502030303020204" pitchFamily="34" charset="0"/>
            </a:endParaRPr>
          </a:p>
          <a:p>
            <a:pPr marL="971550" lvl="1" indent="-514350">
              <a:lnSpc>
                <a:spcPct val="150000"/>
              </a:lnSpc>
              <a:buFont typeface="+mj-lt"/>
              <a:buAutoNum type="arabicPeriod"/>
            </a:pPr>
            <a:r>
              <a:rPr lang="en-IN" sz="3200" dirty="0" err="1" smtClean="0">
                <a:solidFill>
                  <a:srgbClr val="D0DBF0"/>
                </a:solidFill>
                <a:latin typeface="Candara" panose="020E0502030303020204" pitchFamily="34" charset="0"/>
              </a:rPr>
              <a:t>java.awt</a:t>
            </a:r>
            <a:endParaRPr lang="en-IN" sz="3200" dirty="0" smtClean="0">
              <a:solidFill>
                <a:srgbClr val="D0DBF0"/>
              </a:solidFill>
              <a:latin typeface="Candara" panose="020E0502030303020204" pitchFamily="34" charset="0"/>
            </a:endParaRPr>
          </a:p>
          <a:p>
            <a:pPr marL="971550" lvl="1" indent="-514350">
              <a:lnSpc>
                <a:spcPct val="150000"/>
              </a:lnSpc>
              <a:buFont typeface="+mj-lt"/>
              <a:buAutoNum type="arabicPeriod"/>
            </a:pPr>
            <a:r>
              <a:rPr lang="en-IN" sz="3200" dirty="0" smtClean="0">
                <a:solidFill>
                  <a:srgbClr val="D0DBF0"/>
                </a:solidFill>
                <a:latin typeface="Candara" panose="020E0502030303020204" pitchFamily="34" charset="0"/>
              </a:rPr>
              <a:t>java.net</a:t>
            </a:r>
          </a:p>
          <a:p>
            <a:pPr marL="971550" lvl="1" indent="-514350">
              <a:lnSpc>
                <a:spcPct val="150000"/>
              </a:lnSpc>
              <a:buFont typeface="+mj-lt"/>
              <a:buAutoNum type="arabicPeriod"/>
            </a:pPr>
            <a:r>
              <a:rPr lang="en-IN" sz="3200" dirty="0" err="1">
                <a:solidFill>
                  <a:srgbClr val="D0DBF0"/>
                </a:solidFill>
                <a:latin typeface="Candara" panose="020E0502030303020204" pitchFamily="34" charset="0"/>
              </a:rPr>
              <a:t>java.applet</a:t>
            </a:r>
            <a:endParaRPr lang="en-US" sz="3200" b="1"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406367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175098"/>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Interfaces</a:t>
            </a:r>
            <a:endParaRPr lang="en-US" sz="5249" dirty="0"/>
          </a:p>
        </p:txBody>
      </p:sp>
      <p:sp>
        <p:nvSpPr>
          <p:cNvPr id="6" name="Text 2"/>
          <p:cNvSpPr/>
          <p:nvPr/>
        </p:nvSpPr>
        <p:spPr>
          <a:xfrm>
            <a:off x="816807" y="1042326"/>
            <a:ext cx="13424487" cy="4807326"/>
          </a:xfrm>
          <a:prstGeom prst="rect">
            <a:avLst/>
          </a:prstGeom>
          <a:noFill/>
          <a:ln/>
        </p:spPr>
        <p:txBody>
          <a:bodyPr wrap="square" rtlCol="0" anchor="t"/>
          <a:lstStyle/>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Interfaces </a:t>
            </a:r>
            <a:r>
              <a:rPr lang="en-US" sz="3200" dirty="0">
                <a:solidFill>
                  <a:srgbClr val="D0DBF0"/>
                </a:solidFill>
                <a:latin typeface="Candara" panose="020E0502030303020204" pitchFamily="34" charset="0"/>
              </a:rPr>
              <a:t>look like classes but don't have </a:t>
            </a:r>
            <a:r>
              <a:rPr lang="en-US" sz="3200" dirty="0" smtClean="0">
                <a:solidFill>
                  <a:srgbClr val="D0DBF0"/>
                </a:solidFill>
                <a:latin typeface="Candara" panose="020E0502030303020204" pitchFamily="34" charset="0"/>
              </a:rPr>
              <a:t>variables.</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Methods </a:t>
            </a:r>
            <a:r>
              <a:rPr lang="en-US" sz="3200" dirty="0">
                <a:solidFill>
                  <a:srgbClr val="D0DBF0"/>
                </a:solidFill>
                <a:latin typeface="Candara" panose="020E0502030303020204" pitchFamily="34" charset="0"/>
              </a:rPr>
              <a:t>in interfaces are declared without any code inside </a:t>
            </a:r>
            <a:r>
              <a:rPr lang="en-US" sz="3200" dirty="0" smtClean="0">
                <a:solidFill>
                  <a:srgbClr val="D0DBF0"/>
                </a:solidFill>
                <a:latin typeface="Candara" panose="020E0502030303020204" pitchFamily="34" charset="0"/>
              </a:rPr>
              <a:t>them.</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Interfaces </a:t>
            </a:r>
            <a:r>
              <a:rPr lang="en-US" sz="3200" dirty="0">
                <a:solidFill>
                  <a:srgbClr val="D0DBF0"/>
                </a:solidFill>
                <a:latin typeface="Candara" panose="020E0502030303020204" pitchFamily="34" charset="0"/>
              </a:rPr>
              <a:t>don't give any actual implementation of </a:t>
            </a:r>
            <a:r>
              <a:rPr lang="en-US" sz="3200" dirty="0" smtClean="0">
                <a:solidFill>
                  <a:srgbClr val="D0DBF0"/>
                </a:solidFill>
                <a:latin typeface="Candara" panose="020E0502030303020204" pitchFamily="34" charset="0"/>
              </a:rPr>
              <a:t>methods.</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When </a:t>
            </a:r>
            <a:r>
              <a:rPr lang="en-US" sz="3200" dirty="0">
                <a:solidFill>
                  <a:srgbClr val="D0DBF0"/>
                </a:solidFill>
                <a:latin typeface="Candara" panose="020E0502030303020204" pitchFamily="34" charset="0"/>
              </a:rPr>
              <a:t>a class implements an interface, it has to write code for the methods described by that </a:t>
            </a:r>
            <a:r>
              <a:rPr lang="en-US" sz="3200" dirty="0" smtClean="0">
                <a:solidFill>
                  <a:srgbClr val="D0DBF0"/>
                </a:solidFill>
                <a:latin typeface="Candara" panose="020E0502030303020204" pitchFamily="34" charset="0"/>
              </a:rPr>
              <a:t>interface.</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Different </a:t>
            </a:r>
            <a:r>
              <a:rPr lang="en-US" sz="3200" dirty="0">
                <a:solidFill>
                  <a:srgbClr val="D0DBF0"/>
                </a:solidFill>
                <a:latin typeface="Candara" panose="020E0502030303020204" pitchFamily="34" charset="0"/>
              </a:rPr>
              <a:t>classes can implement the same interface in different ways, but they must support the same </a:t>
            </a:r>
            <a:r>
              <a:rPr lang="en-US" sz="3200" dirty="0" smtClean="0">
                <a:solidFill>
                  <a:srgbClr val="D0DBF0"/>
                </a:solidFill>
                <a:latin typeface="Candara" panose="020E0502030303020204" pitchFamily="34" charset="0"/>
              </a:rPr>
              <a:t>methods.</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Java's </a:t>
            </a:r>
            <a:r>
              <a:rPr lang="en-US" sz="3200" dirty="0">
                <a:solidFill>
                  <a:srgbClr val="D0DBF0"/>
                </a:solidFill>
                <a:latin typeface="Candara" panose="020E0502030303020204" pitchFamily="34" charset="0"/>
              </a:rPr>
              <a:t>"interface" keyword lets programmers use polymorphism by having one interface with multiple methods.</a:t>
            </a:r>
            <a:endParaRPr lang="en-US" sz="3200" b="1"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3690646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175098"/>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Interfaces</a:t>
            </a:r>
            <a:endParaRPr lang="en-US" sz="5249" dirty="0"/>
          </a:p>
        </p:txBody>
      </p:sp>
      <p:sp>
        <p:nvSpPr>
          <p:cNvPr id="6" name="Text 2"/>
          <p:cNvSpPr/>
          <p:nvPr/>
        </p:nvSpPr>
        <p:spPr>
          <a:xfrm>
            <a:off x="816807" y="1042326"/>
            <a:ext cx="13424487" cy="4807326"/>
          </a:xfrm>
          <a:prstGeom prst="rect">
            <a:avLst/>
          </a:prstGeom>
          <a:noFill/>
          <a:ln/>
        </p:spPr>
        <p:txBody>
          <a:bodyPr wrap="square" rtlCol="0" anchor="t"/>
          <a:lstStyle/>
          <a:p>
            <a:pPr>
              <a:lnSpc>
                <a:spcPct val="150000"/>
              </a:lnSpc>
            </a:pPr>
            <a:r>
              <a:rPr lang="en-IN" sz="3200" dirty="0">
                <a:solidFill>
                  <a:srgbClr val="D0DBF0"/>
                </a:solidFill>
                <a:latin typeface="Candara" panose="020E0502030303020204" pitchFamily="34" charset="0"/>
              </a:rPr>
              <a:t>This is the general form of an interface: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b="1" dirty="0" err="1" smtClean="0">
                <a:solidFill>
                  <a:srgbClr val="D0DBF0"/>
                </a:solidFill>
                <a:latin typeface="Candara" panose="020E0502030303020204" pitchFamily="34" charset="0"/>
              </a:rPr>
              <a:t>access_modifiers</a:t>
            </a:r>
            <a:r>
              <a:rPr lang="en-IN" sz="3200" b="1" dirty="0" smtClean="0">
                <a:solidFill>
                  <a:srgbClr val="D0DBF0"/>
                </a:solidFill>
                <a:latin typeface="Candara" panose="020E0502030303020204" pitchFamily="34" charset="0"/>
              </a:rPr>
              <a:t> </a:t>
            </a:r>
            <a:r>
              <a:rPr lang="en-IN" sz="3200" b="1" dirty="0" err="1" smtClean="0">
                <a:solidFill>
                  <a:srgbClr val="D0DBF0"/>
                </a:solidFill>
                <a:latin typeface="Candara" panose="020E0502030303020204" pitchFamily="34" charset="0"/>
              </a:rPr>
              <a:t>interface_name</a:t>
            </a:r>
            <a:r>
              <a:rPr lang="en-IN" sz="3200" b="1" dirty="0" smtClean="0">
                <a:solidFill>
                  <a:srgbClr val="D0DBF0"/>
                </a:solidFill>
                <a:latin typeface="Candara" panose="020E0502030303020204" pitchFamily="34" charset="0"/>
              </a:rPr>
              <a:t> </a:t>
            </a:r>
            <a:r>
              <a:rPr lang="en-IN" sz="3200" b="1" dirty="0">
                <a:solidFill>
                  <a:srgbClr val="D0DBF0"/>
                </a:solidFill>
                <a:latin typeface="Candara" panose="020E0502030303020204" pitchFamily="34" charset="0"/>
              </a:rPr>
              <a:t>{ </a:t>
            </a:r>
            <a:endParaRPr lang="en-IN" sz="3200" b="1" dirty="0" smtClean="0">
              <a:solidFill>
                <a:srgbClr val="D0DBF0"/>
              </a:solidFill>
              <a:latin typeface="Candara" panose="020E0502030303020204" pitchFamily="34" charset="0"/>
            </a:endParaRPr>
          </a:p>
          <a:p>
            <a:pPr>
              <a:lnSpc>
                <a:spcPct val="150000"/>
              </a:lnSpc>
            </a:pPr>
            <a:r>
              <a:rPr lang="en-IN" sz="3200" b="1" dirty="0">
                <a:solidFill>
                  <a:srgbClr val="D0DBF0"/>
                </a:solidFill>
                <a:latin typeface="Candara" panose="020E0502030303020204" pitchFamily="34" charset="0"/>
              </a:rPr>
              <a:t>	</a:t>
            </a:r>
            <a:r>
              <a:rPr lang="en-IN" sz="3200" b="1" dirty="0" smtClean="0">
                <a:solidFill>
                  <a:srgbClr val="D0DBF0"/>
                </a:solidFill>
                <a:latin typeface="Candara" panose="020E0502030303020204" pitchFamily="34" charset="0"/>
              </a:rPr>
              <a:t>	return-type </a:t>
            </a:r>
            <a:r>
              <a:rPr lang="en-IN" sz="3200" b="1" dirty="0">
                <a:solidFill>
                  <a:srgbClr val="D0DBF0"/>
                </a:solidFill>
                <a:latin typeface="Candara" panose="020E0502030303020204" pitchFamily="34" charset="0"/>
              </a:rPr>
              <a:t>method-name1(parameter-list); </a:t>
            </a:r>
            <a:endParaRPr lang="en-IN" sz="3200" b="1" dirty="0" smtClean="0">
              <a:solidFill>
                <a:srgbClr val="D0DBF0"/>
              </a:solidFill>
              <a:latin typeface="Candara" panose="020E0502030303020204" pitchFamily="34" charset="0"/>
            </a:endParaRPr>
          </a:p>
          <a:p>
            <a:pPr>
              <a:lnSpc>
                <a:spcPct val="150000"/>
              </a:lnSpc>
            </a:pPr>
            <a:r>
              <a:rPr lang="en-IN" sz="3200" b="1" dirty="0">
                <a:solidFill>
                  <a:srgbClr val="D0DBF0"/>
                </a:solidFill>
                <a:latin typeface="Candara" panose="020E0502030303020204" pitchFamily="34" charset="0"/>
              </a:rPr>
              <a:t>	</a:t>
            </a:r>
            <a:r>
              <a:rPr lang="en-IN" sz="3200" b="1" dirty="0" smtClean="0">
                <a:solidFill>
                  <a:srgbClr val="D0DBF0"/>
                </a:solidFill>
                <a:latin typeface="Candara" panose="020E0502030303020204" pitchFamily="34" charset="0"/>
              </a:rPr>
              <a:t>	return-type </a:t>
            </a:r>
            <a:r>
              <a:rPr lang="en-IN" sz="3200" b="1" dirty="0">
                <a:solidFill>
                  <a:srgbClr val="D0DBF0"/>
                </a:solidFill>
                <a:latin typeface="Candara" panose="020E0502030303020204" pitchFamily="34" charset="0"/>
              </a:rPr>
              <a:t>method-name2(parameter-list); </a:t>
            </a:r>
            <a:endParaRPr lang="en-IN" sz="3200" b="1" dirty="0" smtClean="0">
              <a:solidFill>
                <a:srgbClr val="D0DBF0"/>
              </a:solidFill>
              <a:latin typeface="Candara" panose="020E0502030303020204" pitchFamily="34" charset="0"/>
            </a:endParaRPr>
          </a:p>
          <a:p>
            <a:pPr>
              <a:lnSpc>
                <a:spcPct val="150000"/>
              </a:lnSpc>
            </a:pPr>
            <a:r>
              <a:rPr lang="en-IN" sz="3200" b="1" dirty="0">
                <a:solidFill>
                  <a:srgbClr val="D0DBF0"/>
                </a:solidFill>
                <a:latin typeface="Candara" panose="020E0502030303020204" pitchFamily="34" charset="0"/>
              </a:rPr>
              <a:t>	</a:t>
            </a:r>
            <a:r>
              <a:rPr lang="en-IN" sz="3200" b="1" dirty="0" smtClean="0">
                <a:solidFill>
                  <a:srgbClr val="D0DBF0"/>
                </a:solidFill>
                <a:latin typeface="Candara" panose="020E0502030303020204" pitchFamily="34" charset="0"/>
              </a:rPr>
              <a:t>	type </a:t>
            </a:r>
            <a:r>
              <a:rPr lang="en-IN" sz="3200" b="1" dirty="0">
                <a:solidFill>
                  <a:srgbClr val="D0DBF0"/>
                </a:solidFill>
                <a:latin typeface="Candara" panose="020E0502030303020204" pitchFamily="34" charset="0"/>
              </a:rPr>
              <a:t>final-varname1 = value; </a:t>
            </a:r>
          </a:p>
          <a:p>
            <a:pPr>
              <a:lnSpc>
                <a:spcPct val="150000"/>
              </a:lnSpc>
            </a:pPr>
            <a:r>
              <a:rPr lang="en-IN" sz="3200" b="1" dirty="0" smtClean="0">
                <a:solidFill>
                  <a:srgbClr val="D0DBF0"/>
                </a:solidFill>
                <a:latin typeface="Candara" panose="020E0502030303020204" pitchFamily="34" charset="0"/>
              </a:rPr>
              <a:t>		type </a:t>
            </a:r>
            <a:r>
              <a:rPr lang="en-IN" sz="3200" b="1" dirty="0">
                <a:solidFill>
                  <a:srgbClr val="D0DBF0"/>
                </a:solidFill>
                <a:latin typeface="Candara" panose="020E0502030303020204" pitchFamily="34" charset="0"/>
              </a:rPr>
              <a:t>final-varname2 = value; </a:t>
            </a:r>
            <a:endParaRPr lang="en-IN" sz="3200" b="1" dirty="0" smtClean="0">
              <a:solidFill>
                <a:srgbClr val="D0DBF0"/>
              </a:solidFill>
              <a:latin typeface="Candara" panose="020E0502030303020204" pitchFamily="34" charset="0"/>
            </a:endParaRPr>
          </a:p>
          <a:p>
            <a:pPr>
              <a:lnSpc>
                <a:spcPct val="150000"/>
              </a:lnSpc>
            </a:pPr>
            <a:r>
              <a:rPr lang="en-IN" sz="3200" b="1" dirty="0">
                <a:solidFill>
                  <a:srgbClr val="D0DBF0"/>
                </a:solidFill>
                <a:latin typeface="Candara" panose="020E0502030303020204" pitchFamily="34" charset="0"/>
              </a:rPr>
              <a:t>	</a:t>
            </a:r>
            <a:r>
              <a:rPr lang="en-IN" sz="3200" b="1" dirty="0" smtClean="0">
                <a:solidFill>
                  <a:srgbClr val="D0DBF0"/>
                </a:solidFill>
                <a:latin typeface="Candara" panose="020E0502030303020204" pitchFamily="34" charset="0"/>
              </a:rPr>
              <a:t>	// </a:t>
            </a:r>
            <a:r>
              <a:rPr lang="en-IN" sz="3200" b="1" dirty="0">
                <a:solidFill>
                  <a:srgbClr val="D0DBF0"/>
                </a:solidFill>
                <a:latin typeface="Candara" panose="020E0502030303020204" pitchFamily="34" charset="0"/>
              </a:rPr>
              <a:t>... </a:t>
            </a:r>
            <a:endParaRPr lang="en-IN" sz="3200" b="1" dirty="0" smtClean="0">
              <a:solidFill>
                <a:srgbClr val="D0DBF0"/>
              </a:solidFill>
              <a:latin typeface="Candara" panose="020E0502030303020204" pitchFamily="34" charset="0"/>
            </a:endParaRPr>
          </a:p>
          <a:p>
            <a:pPr>
              <a:lnSpc>
                <a:spcPct val="150000"/>
              </a:lnSpc>
            </a:pPr>
            <a:r>
              <a:rPr lang="en-IN" sz="3200" b="1" dirty="0">
                <a:solidFill>
                  <a:srgbClr val="D0DBF0"/>
                </a:solidFill>
                <a:latin typeface="Candara" panose="020E0502030303020204" pitchFamily="34" charset="0"/>
              </a:rPr>
              <a:t>	</a:t>
            </a:r>
            <a:r>
              <a:rPr lang="en-IN" sz="3200" b="1" dirty="0" smtClean="0">
                <a:solidFill>
                  <a:srgbClr val="D0DBF0"/>
                </a:solidFill>
                <a:latin typeface="Candara" panose="020E0502030303020204" pitchFamily="34" charset="0"/>
              </a:rPr>
              <a:t>	return-type </a:t>
            </a:r>
            <a:r>
              <a:rPr lang="en-IN" sz="3200" b="1" dirty="0">
                <a:solidFill>
                  <a:srgbClr val="D0DBF0"/>
                </a:solidFill>
                <a:latin typeface="Candara" panose="020E0502030303020204" pitchFamily="34" charset="0"/>
              </a:rPr>
              <a:t>method-</a:t>
            </a:r>
            <a:r>
              <a:rPr lang="en-IN" sz="3200" b="1" dirty="0" err="1">
                <a:solidFill>
                  <a:srgbClr val="D0DBF0"/>
                </a:solidFill>
                <a:latin typeface="Candara" panose="020E0502030303020204" pitchFamily="34" charset="0"/>
              </a:rPr>
              <a:t>nameN</a:t>
            </a:r>
            <a:r>
              <a:rPr lang="en-IN" sz="3200" b="1" dirty="0">
                <a:solidFill>
                  <a:srgbClr val="D0DBF0"/>
                </a:solidFill>
                <a:latin typeface="Candara" panose="020E0502030303020204" pitchFamily="34" charset="0"/>
              </a:rPr>
              <a:t>(parameter-list); </a:t>
            </a:r>
            <a:endParaRPr lang="en-IN" sz="3200" b="1" dirty="0" smtClean="0">
              <a:solidFill>
                <a:srgbClr val="D0DBF0"/>
              </a:solidFill>
              <a:latin typeface="Candara" panose="020E0502030303020204" pitchFamily="34" charset="0"/>
            </a:endParaRPr>
          </a:p>
          <a:p>
            <a:pPr>
              <a:lnSpc>
                <a:spcPct val="150000"/>
              </a:lnSpc>
            </a:pPr>
            <a:r>
              <a:rPr lang="en-IN" sz="3200" b="1" dirty="0">
                <a:solidFill>
                  <a:srgbClr val="D0DBF0"/>
                </a:solidFill>
                <a:latin typeface="Candara" panose="020E0502030303020204" pitchFamily="34" charset="0"/>
              </a:rPr>
              <a:t>	</a:t>
            </a:r>
            <a:r>
              <a:rPr lang="en-IN" sz="3200" b="1" dirty="0" smtClean="0">
                <a:solidFill>
                  <a:srgbClr val="D0DBF0"/>
                </a:solidFill>
                <a:latin typeface="Candara" panose="020E0502030303020204" pitchFamily="34" charset="0"/>
              </a:rPr>
              <a:t>	type </a:t>
            </a:r>
            <a:r>
              <a:rPr lang="en-IN" sz="3200" b="1" dirty="0">
                <a:solidFill>
                  <a:srgbClr val="D0DBF0"/>
                </a:solidFill>
                <a:latin typeface="Candara" panose="020E0502030303020204" pitchFamily="34" charset="0"/>
              </a:rPr>
              <a:t>final-</a:t>
            </a:r>
            <a:r>
              <a:rPr lang="en-IN" sz="3200" b="1" dirty="0" err="1">
                <a:solidFill>
                  <a:srgbClr val="D0DBF0"/>
                </a:solidFill>
                <a:latin typeface="Candara" panose="020E0502030303020204" pitchFamily="34" charset="0"/>
              </a:rPr>
              <a:t>varnameN</a:t>
            </a:r>
            <a:r>
              <a:rPr lang="en-IN" sz="3200" b="1" dirty="0">
                <a:solidFill>
                  <a:srgbClr val="D0DBF0"/>
                </a:solidFill>
                <a:latin typeface="Candara" panose="020E0502030303020204" pitchFamily="34" charset="0"/>
              </a:rPr>
              <a:t> = value; </a:t>
            </a:r>
            <a:r>
              <a:rPr lang="en-IN" sz="3200" b="1" dirty="0" smtClean="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endParaRPr lang="en-US" sz="3200" b="1"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2202270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175098"/>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Interfaces</a:t>
            </a:r>
            <a:endParaRPr lang="en-US" sz="5249" dirty="0"/>
          </a:p>
        </p:txBody>
      </p:sp>
      <p:sp>
        <p:nvSpPr>
          <p:cNvPr id="6" name="Text 2"/>
          <p:cNvSpPr/>
          <p:nvPr/>
        </p:nvSpPr>
        <p:spPr>
          <a:xfrm>
            <a:off x="816807" y="1236878"/>
            <a:ext cx="13424487" cy="4807326"/>
          </a:xfrm>
          <a:prstGeom prst="rect">
            <a:avLst/>
          </a:prstGeom>
          <a:noFill/>
          <a:ln/>
        </p:spPr>
        <p:txBody>
          <a:bodyPr wrap="square" rtlCol="0" anchor="t"/>
          <a:lstStyle/>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file must have the same name as the interface</a:t>
            </a:r>
            <a:r>
              <a:rPr lang="en-US" sz="3200" dirty="0" smtClean="0">
                <a:solidFill>
                  <a:srgbClr val="D0DBF0"/>
                </a:solidFill>
                <a:latin typeface="Candara" panose="020E0502030303020204" pitchFamily="34" charset="0"/>
              </a:rPr>
              <a:t>.</a:t>
            </a:r>
          </a:p>
          <a:p>
            <a:pPr marL="514350" indent="-514350">
              <a:lnSpc>
                <a:spcPct val="150000"/>
              </a:lnSpc>
              <a:buFont typeface="+mj-lt"/>
              <a:buAutoNum type="arabicPeriod"/>
            </a:pPr>
            <a:r>
              <a:rPr lang="en-US" sz="3200" dirty="0">
                <a:solidFill>
                  <a:srgbClr val="D0DBF0"/>
                </a:solidFill>
                <a:latin typeface="Candara" panose="020E0502030303020204" pitchFamily="34" charset="0"/>
              </a:rPr>
              <a:t>T</a:t>
            </a:r>
            <a:r>
              <a:rPr lang="en-US" sz="3200" dirty="0" smtClean="0">
                <a:solidFill>
                  <a:srgbClr val="D0DBF0"/>
                </a:solidFill>
                <a:latin typeface="Candara" panose="020E0502030303020204" pitchFamily="34" charset="0"/>
              </a:rPr>
              <a:t>he </a:t>
            </a:r>
            <a:r>
              <a:rPr lang="en-US" sz="3200" dirty="0">
                <a:solidFill>
                  <a:srgbClr val="D0DBF0"/>
                </a:solidFill>
                <a:latin typeface="Candara" panose="020E0502030303020204" pitchFamily="34" charset="0"/>
              </a:rPr>
              <a:t>methods that are declared have no bodies. </a:t>
            </a:r>
            <a:endParaRPr lang="en-US" sz="3200" dirty="0" smtClean="0">
              <a:solidFill>
                <a:srgbClr val="D0DBF0"/>
              </a:solidFill>
              <a:latin typeface="Candara" panose="020E0502030303020204" pitchFamily="34" charset="0"/>
            </a:endParaRPr>
          </a:p>
          <a:p>
            <a:pPr marL="514350" indent="-514350">
              <a:lnSpc>
                <a:spcPct val="150000"/>
              </a:lnSpc>
              <a:buFont typeface="+mj-lt"/>
              <a:buAutoNum type="arabicPeriod"/>
            </a:pPr>
            <a:r>
              <a:rPr lang="en-US" sz="3200" dirty="0">
                <a:solidFill>
                  <a:srgbClr val="D0DBF0"/>
                </a:solidFill>
                <a:latin typeface="Candara" panose="020E0502030303020204" pitchFamily="34" charset="0"/>
              </a:rPr>
              <a:t>Each class that includes an interface must implement all of the methods</a:t>
            </a:r>
            <a:r>
              <a:rPr lang="en-US" sz="3200" dirty="0" smtClean="0">
                <a:solidFill>
                  <a:srgbClr val="D0DBF0"/>
                </a:solidFill>
                <a:latin typeface="Candara" panose="020E0502030303020204" pitchFamily="34" charset="0"/>
              </a:rPr>
              <a:t>.</a:t>
            </a:r>
          </a:p>
          <a:p>
            <a:pPr marL="514350" indent="-514350">
              <a:lnSpc>
                <a:spcPct val="150000"/>
              </a:lnSpc>
              <a:buFont typeface="+mj-lt"/>
              <a:buAutoNum type="arabicPeriod"/>
            </a:pPr>
            <a:endParaRPr lang="en-US" b="1" dirty="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Example: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public </a:t>
            </a:r>
            <a:r>
              <a:rPr lang="en-US" sz="3200" dirty="0">
                <a:solidFill>
                  <a:srgbClr val="D0DBF0"/>
                </a:solidFill>
                <a:latin typeface="Candara" panose="020E0502030303020204" pitchFamily="34" charset="0"/>
              </a:rPr>
              <a:t>interface Series {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err="1" smtClean="0">
                <a:solidFill>
                  <a:srgbClr val="D0DBF0"/>
                </a:solidFill>
                <a:latin typeface="Candara" panose="020E0502030303020204" pitchFamily="34" charset="0"/>
              </a:rPr>
              <a:t>int</a:t>
            </a:r>
            <a:r>
              <a:rPr lang="en-US" sz="3200" dirty="0" smtClean="0">
                <a:solidFill>
                  <a:srgbClr val="D0DBF0"/>
                </a:solidFill>
                <a:latin typeface="Candara" panose="020E0502030303020204" pitchFamily="34" charset="0"/>
              </a:rPr>
              <a:t> </a:t>
            </a:r>
            <a:r>
              <a:rPr lang="en-US" sz="3200" dirty="0" err="1">
                <a:solidFill>
                  <a:srgbClr val="D0DBF0"/>
                </a:solidFill>
                <a:latin typeface="Candara" panose="020E0502030303020204" pitchFamily="34" charset="0"/>
              </a:rPr>
              <a:t>getNext</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void </a:t>
            </a:r>
            <a:r>
              <a:rPr lang="en-US" sz="3200" dirty="0">
                <a:solidFill>
                  <a:srgbClr val="D0DBF0"/>
                </a:solidFill>
                <a:latin typeface="Candara" panose="020E0502030303020204" pitchFamily="34" charset="0"/>
              </a:rPr>
              <a:t>reset(); </a:t>
            </a:r>
            <a:r>
              <a:rPr lang="en-US" sz="3200" dirty="0" smtClean="0">
                <a:solidFill>
                  <a:srgbClr val="D0DBF0"/>
                </a:solidFill>
                <a:latin typeface="Candara" panose="020E0502030303020204" pitchFamily="34" charset="0"/>
              </a:rPr>
              <a:t>	</a:t>
            </a: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void </a:t>
            </a:r>
            <a:r>
              <a:rPr lang="en-US" sz="3200" dirty="0" err="1">
                <a:solidFill>
                  <a:srgbClr val="D0DBF0"/>
                </a:solidFill>
                <a:latin typeface="Candara" panose="020E0502030303020204" pitchFamily="34" charset="0"/>
              </a:rPr>
              <a:t>setStart</a:t>
            </a:r>
            <a:r>
              <a:rPr lang="en-US" sz="3200" dirty="0">
                <a:solidFill>
                  <a:srgbClr val="D0DBF0"/>
                </a:solidFill>
                <a:latin typeface="Candara" panose="020E0502030303020204" pitchFamily="34" charset="0"/>
              </a:rPr>
              <a:t>(</a:t>
            </a:r>
            <a:r>
              <a:rPr lang="en-US" sz="3200" dirty="0" err="1">
                <a:solidFill>
                  <a:srgbClr val="D0DBF0"/>
                </a:solidFill>
                <a:latin typeface="Candara" panose="020E0502030303020204" pitchFamily="34" charset="0"/>
              </a:rPr>
              <a:t>int</a:t>
            </a:r>
            <a:r>
              <a:rPr lang="en-US" sz="3200" dirty="0">
                <a:solidFill>
                  <a:srgbClr val="D0DBF0"/>
                </a:solidFill>
                <a:latin typeface="Candara" panose="020E0502030303020204" pitchFamily="34" charset="0"/>
              </a:rPr>
              <a:t> x); </a:t>
            </a:r>
            <a:r>
              <a:rPr lang="en-US" sz="3200" dirty="0" smtClean="0">
                <a:solidFill>
                  <a:srgbClr val="D0DBF0"/>
                </a:solidFill>
                <a:latin typeface="Candara" panose="020E0502030303020204" pitchFamily="34" charset="0"/>
              </a:rPr>
              <a:t>	} </a:t>
            </a:r>
            <a:endParaRPr lang="en-US" sz="3200" b="1"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1635947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918208" y="38911"/>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Interfaces</a:t>
            </a:r>
            <a:endParaRPr lang="en-US" sz="5249" dirty="0"/>
          </a:p>
        </p:txBody>
      </p:sp>
      <p:sp>
        <p:nvSpPr>
          <p:cNvPr id="6" name="Text 2"/>
          <p:cNvSpPr/>
          <p:nvPr/>
        </p:nvSpPr>
        <p:spPr>
          <a:xfrm>
            <a:off x="816807" y="857500"/>
            <a:ext cx="13424487"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Implementing Interfaces</a:t>
            </a:r>
          </a:p>
          <a:p>
            <a:pPr>
              <a:lnSpc>
                <a:spcPct val="150000"/>
              </a:lnSpc>
            </a:pPr>
            <a:r>
              <a:rPr lang="en-US" sz="3200" dirty="0">
                <a:solidFill>
                  <a:srgbClr val="D0DBF0"/>
                </a:solidFill>
                <a:latin typeface="Candara" panose="020E0502030303020204" pitchFamily="34" charset="0"/>
              </a:rPr>
              <a:t>Once an interface has been defined, one or more classes can implement that interface. To implement an interface, we must include the implements clause in a class definition and then create the methods defined by the interface. The general form of a class that includes the implements clause looks like this: </a:t>
            </a:r>
            <a:endParaRPr lang="en-US" sz="3200" dirty="0" smtClean="0">
              <a:solidFill>
                <a:srgbClr val="D0DBF0"/>
              </a:solidFill>
              <a:latin typeface="Candara" panose="020E0502030303020204" pitchFamily="34" charset="0"/>
            </a:endParaRPr>
          </a:p>
          <a:p>
            <a:pPr>
              <a:lnSpc>
                <a:spcPct val="150000"/>
              </a:lnSpc>
            </a:pPr>
            <a:r>
              <a:rPr lang="en-US" sz="3200" b="1" dirty="0" smtClean="0">
                <a:solidFill>
                  <a:srgbClr val="D0DBF0"/>
                </a:solidFill>
                <a:latin typeface="Candara" panose="020E0502030303020204" pitchFamily="34" charset="0"/>
              </a:rPr>
              <a:t>class </a:t>
            </a:r>
            <a:r>
              <a:rPr lang="en-US" sz="3200" b="1" dirty="0" err="1">
                <a:solidFill>
                  <a:srgbClr val="D0DBF0"/>
                </a:solidFill>
                <a:latin typeface="Candara" panose="020E0502030303020204" pitchFamily="34" charset="0"/>
              </a:rPr>
              <a:t>classname</a:t>
            </a:r>
            <a:r>
              <a:rPr lang="en-US" sz="3200" b="1" dirty="0">
                <a:solidFill>
                  <a:srgbClr val="D0DBF0"/>
                </a:solidFill>
                <a:latin typeface="Candara" panose="020E0502030303020204" pitchFamily="34" charset="0"/>
              </a:rPr>
              <a:t> [extends superclass] [implements interface [,interface...]] { </a:t>
            </a:r>
            <a:endParaRPr lang="en-US" sz="3200" b="1" dirty="0" smtClean="0">
              <a:solidFill>
                <a:srgbClr val="D0DBF0"/>
              </a:solidFill>
              <a:latin typeface="Candara" panose="020E0502030303020204" pitchFamily="34" charset="0"/>
            </a:endParaRPr>
          </a:p>
          <a:p>
            <a:pPr>
              <a:lnSpc>
                <a:spcPct val="150000"/>
              </a:lnSpc>
            </a:pPr>
            <a:r>
              <a:rPr lang="en-US" sz="3200" b="1" dirty="0">
                <a:solidFill>
                  <a:srgbClr val="D0DBF0"/>
                </a:solidFill>
                <a:latin typeface="Candara" panose="020E0502030303020204" pitchFamily="34" charset="0"/>
              </a:rPr>
              <a:t>	</a:t>
            </a:r>
            <a:r>
              <a:rPr lang="en-US" sz="3200" b="1" dirty="0" smtClean="0">
                <a:solidFill>
                  <a:srgbClr val="D0DBF0"/>
                </a:solidFill>
                <a:latin typeface="Candara" panose="020E0502030303020204" pitchFamily="34" charset="0"/>
              </a:rPr>
              <a:t>// </a:t>
            </a:r>
            <a:r>
              <a:rPr lang="en-US" sz="3200" b="1" dirty="0">
                <a:solidFill>
                  <a:srgbClr val="D0DBF0"/>
                </a:solidFill>
                <a:latin typeface="Candara" panose="020E0502030303020204" pitchFamily="34" charset="0"/>
              </a:rPr>
              <a:t>class-body </a:t>
            </a:r>
            <a:endParaRPr lang="en-US" sz="3200" b="1" dirty="0" smtClean="0">
              <a:solidFill>
                <a:srgbClr val="D0DBF0"/>
              </a:solidFill>
              <a:latin typeface="Candara" panose="020E0502030303020204" pitchFamily="34" charset="0"/>
            </a:endParaRPr>
          </a:p>
          <a:p>
            <a:pPr>
              <a:lnSpc>
                <a:spcPct val="150000"/>
              </a:lnSpc>
            </a:pPr>
            <a:r>
              <a:rPr lang="en-US" sz="3200" b="1" dirty="0" smtClean="0">
                <a:solidFill>
                  <a:srgbClr val="D0DBF0"/>
                </a:solidFill>
                <a:latin typeface="Candara" panose="020E0502030303020204" pitchFamily="34" charset="0"/>
              </a:rPr>
              <a:t>} </a:t>
            </a:r>
          </a:p>
        </p:txBody>
      </p:sp>
      <p:sp>
        <p:nvSpPr>
          <p:cNvPr id="7" name="Text 1"/>
          <p:cNvSpPr/>
          <p:nvPr/>
        </p:nvSpPr>
        <p:spPr>
          <a:xfrm>
            <a:off x="2953200" y="6843422"/>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(5</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1562122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306402"/>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Interfaces</a:t>
            </a:r>
            <a:endParaRPr lang="en-US" sz="5249" dirty="0"/>
          </a:p>
        </p:txBody>
      </p:sp>
      <p:sp>
        <p:nvSpPr>
          <p:cNvPr id="6" name="Text 2"/>
          <p:cNvSpPr/>
          <p:nvPr/>
        </p:nvSpPr>
        <p:spPr>
          <a:xfrm>
            <a:off x="816807" y="1139602"/>
            <a:ext cx="13424487"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Using Interface References</a:t>
            </a:r>
          </a:p>
          <a:p>
            <a:pPr>
              <a:lnSpc>
                <a:spcPct val="150000"/>
              </a:lnSpc>
            </a:pPr>
            <a:r>
              <a:rPr lang="en-US" sz="3200" dirty="0">
                <a:solidFill>
                  <a:srgbClr val="D0DBF0"/>
                </a:solidFill>
                <a:latin typeface="Candara" panose="020E0502030303020204" pitchFamily="34" charset="0"/>
              </a:rPr>
              <a:t>We can create interface reference variables. Such a variable can refer to an object that implements its interface. When a method on an object is called through an interface </a:t>
            </a:r>
            <a:r>
              <a:rPr lang="en-US" sz="3200" dirty="0" smtClean="0">
                <a:solidFill>
                  <a:srgbClr val="D0DBF0"/>
                </a:solidFill>
                <a:latin typeface="Candara" panose="020E0502030303020204" pitchFamily="34" charset="0"/>
              </a:rPr>
              <a:t>reference.</a:t>
            </a:r>
            <a:endParaRPr lang="en-US" sz="3200" b="1" dirty="0" smtClean="0">
              <a:solidFill>
                <a:srgbClr val="D0DBF0"/>
              </a:solidFill>
              <a:latin typeface="Candara" panose="020E0502030303020204" pitchFamily="34" charset="0"/>
            </a:endParaRPr>
          </a:p>
        </p:txBody>
      </p:sp>
      <p:sp>
        <p:nvSpPr>
          <p:cNvPr id="7" name="Text 1"/>
          <p:cNvSpPr/>
          <p:nvPr/>
        </p:nvSpPr>
        <p:spPr>
          <a:xfrm>
            <a:off x="1577171" y="4935109"/>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(5</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2748744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972133" y="117558"/>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Interfaces</a:t>
            </a:r>
            <a:endParaRPr lang="en-US" sz="5249" dirty="0"/>
          </a:p>
        </p:txBody>
      </p:sp>
      <p:sp>
        <p:nvSpPr>
          <p:cNvPr id="6" name="Text 2"/>
          <p:cNvSpPr/>
          <p:nvPr/>
        </p:nvSpPr>
        <p:spPr>
          <a:xfrm>
            <a:off x="816807" y="821550"/>
            <a:ext cx="13424487"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Extending an Interface</a:t>
            </a:r>
          </a:p>
          <a:p>
            <a:pPr>
              <a:lnSpc>
                <a:spcPct val="150000"/>
              </a:lnSpc>
            </a:pPr>
            <a:r>
              <a:rPr lang="en-US" sz="3200" dirty="0">
                <a:solidFill>
                  <a:srgbClr val="D0DBF0"/>
                </a:solidFill>
                <a:latin typeface="Candara" panose="020E0502030303020204" pitchFamily="34" charset="0"/>
              </a:rPr>
              <a:t>One interface can inherit another by use of the keyword extends. The syntax is the same as for inheriting classes. When a class implements an interface that inherits another interface, it must provide implementations for all methods defined within the interface inheritance chain</a:t>
            </a:r>
            <a:r>
              <a:rPr lang="en-US" sz="3200" dirty="0" smtClean="0">
                <a:solidFill>
                  <a:srgbClr val="D0DBF0"/>
                </a:solidFill>
                <a:latin typeface="Candara" panose="020E0502030303020204" pitchFamily="34" charset="0"/>
              </a:rPr>
              <a:t>.</a:t>
            </a:r>
          </a:p>
          <a:p>
            <a:pPr>
              <a:lnSpc>
                <a:spcPct val="150000"/>
              </a:lnSpc>
            </a:pPr>
            <a:r>
              <a:rPr lang="en-US" sz="3200" b="1" dirty="0" smtClean="0">
                <a:solidFill>
                  <a:srgbClr val="D0DBF0"/>
                </a:solidFill>
                <a:latin typeface="Candara" panose="020E0502030303020204" pitchFamily="34" charset="0"/>
              </a:rPr>
              <a:t>Syntax:</a:t>
            </a:r>
          </a:p>
          <a:p>
            <a:pPr lvl="1">
              <a:lnSpc>
                <a:spcPct val="150000"/>
              </a:lnSpc>
            </a:pPr>
            <a:r>
              <a:rPr lang="en-US" altLang="en-US" sz="3200" b="1" dirty="0">
                <a:solidFill>
                  <a:srgbClr val="D0DBF0"/>
                </a:solidFill>
                <a:latin typeface="Candara" panose="020E0502030303020204" pitchFamily="34" charset="0"/>
              </a:rPr>
              <a:t>public interface </a:t>
            </a:r>
            <a:r>
              <a:rPr lang="en-US" altLang="en-US" sz="3200" b="1" dirty="0" err="1">
                <a:solidFill>
                  <a:srgbClr val="D0DBF0"/>
                </a:solidFill>
                <a:latin typeface="Candara" panose="020E0502030303020204" pitchFamily="34" charset="0"/>
              </a:rPr>
              <a:t>NewInterface</a:t>
            </a:r>
            <a:r>
              <a:rPr lang="en-US" altLang="en-US" sz="3200" b="1" dirty="0">
                <a:solidFill>
                  <a:srgbClr val="D0DBF0"/>
                </a:solidFill>
                <a:latin typeface="Candara" panose="020E0502030303020204" pitchFamily="34" charset="0"/>
              </a:rPr>
              <a:t> extends </a:t>
            </a:r>
            <a:r>
              <a:rPr lang="en-US" altLang="en-US" sz="3200" b="1" dirty="0" err="1">
                <a:solidFill>
                  <a:srgbClr val="D0DBF0"/>
                </a:solidFill>
                <a:latin typeface="Candara" panose="020E0502030303020204" pitchFamily="34" charset="0"/>
              </a:rPr>
              <a:t>ExistingInterface</a:t>
            </a:r>
            <a:r>
              <a:rPr lang="en-US" altLang="en-US" sz="3200" b="1" dirty="0">
                <a:solidFill>
                  <a:srgbClr val="D0DBF0"/>
                </a:solidFill>
                <a:latin typeface="Candara" panose="020E0502030303020204" pitchFamily="34" charset="0"/>
              </a:rPr>
              <a:t> { </a:t>
            </a:r>
            <a:endParaRPr lang="en-US" altLang="en-US" sz="3200" b="1" dirty="0" smtClean="0">
              <a:solidFill>
                <a:srgbClr val="D0DBF0"/>
              </a:solidFill>
              <a:latin typeface="Candara" panose="020E0502030303020204" pitchFamily="34" charset="0"/>
            </a:endParaRPr>
          </a:p>
          <a:p>
            <a:pPr lvl="1">
              <a:lnSpc>
                <a:spcPct val="150000"/>
              </a:lnSpc>
            </a:pPr>
            <a:r>
              <a:rPr lang="en-US" altLang="en-US" sz="3200" b="1" dirty="0">
                <a:solidFill>
                  <a:srgbClr val="D0DBF0"/>
                </a:solidFill>
                <a:latin typeface="Candara" panose="020E0502030303020204" pitchFamily="34" charset="0"/>
              </a:rPr>
              <a:t>	</a:t>
            </a:r>
            <a:r>
              <a:rPr lang="en-US" altLang="en-US" sz="3200" b="1" dirty="0" smtClean="0">
                <a:solidFill>
                  <a:srgbClr val="D0DBF0"/>
                </a:solidFill>
                <a:latin typeface="Candara" panose="020E0502030303020204" pitchFamily="34" charset="0"/>
              </a:rPr>
              <a:t>// </a:t>
            </a:r>
            <a:r>
              <a:rPr lang="en-US" altLang="en-US" sz="3200" b="1" dirty="0">
                <a:solidFill>
                  <a:srgbClr val="D0DBF0"/>
                </a:solidFill>
                <a:latin typeface="Candara" panose="020E0502030303020204" pitchFamily="34" charset="0"/>
              </a:rPr>
              <a:t>Interface methods and constants </a:t>
            </a:r>
            <a:endParaRPr lang="en-US" altLang="en-US" sz="3200" b="1" dirty="0" smtClean="0">
              <a:solidFill>
                <a:srgbClr val="D0DBF0"/>
              </a:solidFill>
              <a:latin typeface="Candara" panose="020E0502030303020204" pitchFamily="34" charset="0"/>
            </a:endParaRPr>
          </a:p>
          <a:p>
            <a:pPr lvl="1">
              <a:lnSpc>
                <a:spcPct val="150000"/>
              </a:lnSpc>
            </a:pPr>
            <a:r>
              <a:rPr lang="en-US" altLang="en-US" sz="3200" b="1" dirty="0" smtClean="0">
                <a:solidFill>
                  <a:srgbClr val="D0DBF0"/>
                </a:solidFill>
                <a:latin typeface="Candara" panose="020E0502030303020204" pitchFamily="34" charset="0"/>
              </a:rPr>
              <a:t>}</a:t>
            </a:r>
            <a:r>
              <a:rPr lang="en-US" altLang="en-US" sz="2800" b="1" dirty="0" smtClean="0">
                <a:solidFill>
                  <a:srgbClr val="D0DBF0"/>
                </a:solidFill>
                <a:latin typeface="Candara" panose="020E0502030303020204" pitchFamily="34" charset="0"/>
              </a:rPr>
              <a:t> </a:t>
            </a:r>
            <a:endParaRPr lang="en-US" altLang="en-US" sz="6000" b="1" dirty="0">
              <a:solidFill>
                <a:srgbClr val="D0DBF0"/>
              </a:solidFill>
              <a:latin typeface="Candara" panose="020E0502030303020204" pitchFamily="34" charset="0"/>
            </a:endParaRPr>
          </a:p>
          <a:p>
            <a:pPr>
              <a:lnSpc>
                <a:spcPct val="150000"/>
              </a:lnSpc>
            </a:pPr>
            <a:endParaRPr lang="en-US" sz="3200" b="1" dirty="0" smtClean="0">
              <a:solidFill>
                <a:srgbClr val="D0DBF0"/>
              </a:solidFill>
              <a:latin typeface="Candara" panose="020E0502030303020204" pitchFamily="34" charset="0"/>
            </a:endParaRPr>
          </a:p>
        </p:txBody>
      </p:sp>
      <p:sp>
        <p:nvSpPr>
          <p:cNvPr id="9" name="Text 1"/>
          <p:cNvSpPr/>
          <p:nvPr/>
        </p:nvSpPr>
        <p:spPr>
          <a:xfrm>
            <a:off x="2520754" y="7086530"/>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(6</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4250716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306402"/>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899650" y="1277255"/>
            <a:ext cx="12831099" cy="4807326"/>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A </a:t>
            </a:r>
            <a:r>
              <a:rPr lang="en-US" sz="3200" dirty="0">
                <a:solidFill>
                  <a:srgbClr val="D0DBF0"/>
                </a:solidFill>
                <a:latin typeface="Candara" panose="020E0502030303020204" pitchFamily="34" charset="0"/>
              </a:rPr>
              <a:t>Java exception is an object describing an error condition in </a:t>
            </a:r>
            <a:r>
              <a:rPr lang="en-US" sz="3200" dirty="0" smtClean="0">
                <a:solidFill>
                  <a:srgbClr val="D0DBF0"/>
                </a:solidFill>
                <a:latin typeface="Candara" panose="020E0502030303020204" pitchFamily="34" charset="0"/>
              </a:rPr>
              <a:t>code.</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When </a:t>
            </a:r>
            <a:r>
              <a:rPr lang="en-US" sz="3200" dirty="0">
                <a:solidFill>
                  <a:srgbClr val="D0DBF0"/>
                </a:solidFill>
                <a:latin typeface="Candara" panose="020E0502030303020204" pitchFamily="34" charset="0"/>
              </a:rPr>
              <a:t>an error occurs, Java creates and throws an exception </a:t>
            </a:r>
            <a:r>
              <a:rPr lang="en-US" sz="3200" dirty="0" smtClean="0">
                <a:solidFill>
                  <a:srgbClr val="D0DBF0"/>
                </a:solidFill>
                <a:latin typeface="Candara" panose="020E0502030303020204" pitchFamily="34" charset="0"/>
              </a:rPr>
              <a:t>object.</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All </a:t>
            </a:r>
            <a:r>
              <a:rPr lang="en-US" sz="3200" dirty="0">
                <a:solidFill>
                  <a:srgbClr val="D0DBF0"/>
                </a:solidFill>
                <a:latin typeface="Candara" panose="020E0502030303020204" pitchFamily="34" charset="0"/>
              </a:rPr>
              <a:t>exception classes are derived from the </a:t>
            </a:r>
            <a:r>
              <a:rPr lang="en-US" sz="3200" dirty="0" err="1">
                <a:solidFill>
                  <a:srgbClr val="D0DBF0"/>
                </a:solidFill>
                <a:latin typeface="Candara" panose="020E0502030303020204" pitchFamily="34" charset="0"/>
              </a:rPr>
              <a:t>Throwable</a:t>
            </a: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class.</a:t>
            </a:r>
          </a:p>
          <a:p>
            <a:pPr marL="457200" indent="-457200">
              <a:lnSpc>
                <a:spcPct val="150000"/>
              </a:lnSpc>
              <a:buFont typeface="Arial" panose="020B0604020202020204" pitchFamily="34" charset="0"/>
              <a:buChar char="•"/>
            </a:pPr>
            <a:r>
              <a:rPr lang="en-US" sz="3200" dirty="0" err="1" smtClean="0">
                <a:solidFill>
                  <a:srgbClr val="D0DBF0"/>
                </a:solidFill>
                <a:latin typeface="Candara" panose="020E0502030303020204" pitchFamily="34" charset="0"/>
              </a:rPr>
              <a:t>Throwable</a:t>
            </a:r>
            <a:r>
              <a:rPr lang="en-US" sz="3200" dirty="0" smtClean="0">
                <a:solidFill>
                  <a:srgbClr val="D0DBF0"/>
                </a:solidFill>
                <a:latin typeface="Candara" panose="020E0502030303020204" pitchFamily="34" charset="0"/>
              </a:rPr>
              <a:t> </a:t>
            </a:r>
            <a:r>
              <a:rPr lang="en-US" sz="3200" dirty="0">
                <a:solidFill>
                  <a:srgbClr val="D0DBF0"/>
                </a:solidFill>
                <a:latin typeface="Candara" panose="020E0502030303020204" pitchFamily="34" charset="0"/>
              </a:rPr>
              <a:t>has two direct subclasses: Exception and </a:t>
            </a:r>
            <a:r>
              <a:rPr lang="en-US" sz="3200" dirty="0" smtClean="0">
                <a:solidFill>
                  <a:srgbClr val="D0DBF0"/>
                </a:solidFill>
                <a:latin typeface="Candara" panose="020E0502030303020204" pitchFamily="34" charset="0"/>
              </a:rPr>
              <a:t>Error.</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Java </a:t>
            </a:r>
            <a:r>
              <a:rPr lang="en-US" sz="3200" dirty="0">
                <a:solidFill>
                  <a:srgbClr val="D0DBF0"/>
                </a:solidFill>
                <a:latin typeface="Candara" panose="020E0502030303020204" pitchFamily="34" charset="0"/>
              </a:rPr>
              <a:t>manages exception handling with five keywords: try, catch, throw, throws, and </a:t>
            </a:r>
            <a:r>
              <a:rPr lang="en-US" sz="3200" dirty="0" smtClean="0">
                <a:solidFill>
                  <a:srgbClr val="D0DBF0"/>
                </a:solidFill>
                <a:latin typeface="Candara" panose="020E0502030303020204" pitchFamily="34" charset="0"/>
              </a:rPr>
              <a:t>finally.</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Code </a:t>
            </a:r>
            <a:r>
              <a:rPr lang="en-US" sz="3200" dirty="0">
                <a:solidFill>
                  <a:srgbClr val="D0DBF0"/>
                </a:solidFill>
                <a:latin typeface="Candara" panose="020E0502030303020204" pitchFamily="34" charset="0"/>
              </a:rPr>
              <a:t>requiring monitoring is enclosed within a try </a:t>
            </a:r>
            <a:r>
              <a:rPr lang="en-US" sz="3200" dirty="0" smtClean="0">
                <a:solidFill>
                  <a:srgbClr val="D0DBF0"/>
                </a:solidFill>
                <a:latin typeface="Candara" panose="020E0502030303020204" pitchFamily="34" charset="0"/>
              </a:rPr>
              <a:t>block.</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If </a:t>
            </a:r>
            <a:r>
              <a:rPr lang="en-US" sz="3200" dirty="0">
                <a:solidFill>
                  <a:srgbClr val="D0DBF0"/>
                </a:solidFill>
                <a:latin typeface="Candara" panose="020E0502030303020204" pitchFamily="34" charset="0"/>
              </a:rPr>
              <a:t>an exception occurs within the try block, it's thrown</a:t>
            </a:r>
            <a:r>
              <a:rPr lang="en-US" sz="3200" dirty="0" smtClean="0">
                <a:solidFill>
                  <a:srgbClr val="D0DBF0"/>
                </a:solidFill>
                <a:latin typeface="Candara" panose="020E0502030303020204" pitchFamily="34" charset="0"/>
              </a:rPr>
              <a:t>.</a:t>
            </a:r>
            <a:endParaRPr lang="en-US" sz="28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1544941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306402"/>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870467" y="1460615"/>
            <a:ext cx="12889465" cy="4807326"/>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code can catch this exception using catch and handle it </a:t>
            </a:r>
            <a:r>
              <a:rPr lang="en-US" sz="3200" dirty="0" smtClean="0">
                <a:solidFill>
                  <a:srgbClr val="D0DBF0"/>
                </a:solidFill>
                <a:latin typeface="Candara" panose="020E0502030303020204" pitchFamily="34" charset="0"/>
              </a:rPr>
              <a:t>logically.</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Java's </a:t>
            </a:r>
            <a:r>
              <a:rPr lang="en-US" sz="3200" dirty="0">
                <a:solidFill>
                  <a:srgbClr val="D0DBF0"/>
                </a:solidFill>
                <a:latin typeface="Candara" panose="020E0502030303020204" pitchFamily="34" charset="0"/>
              </a:rPr>
              <a:t>runtime system automatically throws system-generated </a:t>
            </a:r>
            <a:r>
              <a:rPr lang="en-US" sz="3200" dirty="0" smtClean="0">
                <a:solidFill>
                  <a:srgbClr val="D0DBF0"/>
                </a:solidFill>
                <a:latin typeface="Candara" panose="020E0502030303020204" pitchFamily="34" charset="0"/>
              </a:rPr>
              <a:t>exceptions.</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To </a:t>
            </a:r>
            <a:r>
              <a:rPr lang="en-US" sz="3200" dirty="0">
                <a:solidFill>
                  <a:srgbClr val="D0DBF0"/>
                </a:solidFill>
                <a:latin typeface="Candara" panose="020E0502030303020204" pitchFamily="34" charset="0"/>
              </a:rPr>
              <a:t>manually throw an exception, use the throw </a:t>
            </a:r>
            <a:r>
              <a:rPr lang="en-US" sz="3200" dirty="0" smtClean="0">
                <a:solidFill>
                  <a:srgbClr val="D0DBF0"/>
                </a:solidFill>
                <a:latin typeface="Candara" panose="020E0502030303020204" pitchFamily="34" charset="0"/>
              </a:rPr>
              <a:t>keyword.</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Any </a:t>
            </a:r>
            <a:r>
              <a:rPr lang="en-US" sz="3200" dirty="0">
                <a:solidFill>
                  <a:srgbClr val="D0DBF0"/>
                </a:solidFill>
                <a:latin typeface="Candara" panose="020E0502030303020204" pitchFamily="34" charset="0"/>
              </a:rPr>
              <a:t>method throwing an exception must specify it with a throws </a:t>
            </a:r>
            <a:r>
              <a:rPr lang="en-US" sz="3200" dirty="0" smtClean="0">
                <a:solidFill>
                  <a:srgbClr val="D0DBF0"/>
                </a:solidFill>
                <a:latin typeface="Candara" panose="020E0502030303020204" pitchFamily="34" charset="0"/>
              </a:rPr>
              <a:t>clause.</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Code </a:t>
            </a:r>
            <a:r>
              <a:rPr lang="en-US" sz="3200" dirty="0">
                <a:solidFill>
                  <a:srgbClr val="D0DBF0"/>
                </a:solidFill>
                <a:latin typeface="Candara" panose="020E0502030303020204" pitchFamily="34" charset="0"/>
              </a:rPr>
              <a:t>that must execute after a try block completes goes in a finally block.</a:t>
            </a:r>
            <a:endParaRPr lang="en-US" sz="28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2837887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82666"/>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870467" y="672675"/>
            <a:ext cx="12889465"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Using try and catch</a:t>
            </a:r>
          </a:p>
          <a:p>
            <a:pPr>
              <a:lnSpc>
                <a:spcPct val="150000"/>
              </a:lnSpc>
            </a:pPr>
            <a:r>
              <a:rPr lang="en-US" sz="3200" dirty="0">
                <a:solidFill>
                  <a:srgbClr val="D0DBF0"/>
                </a:solidFill>
                <a:latin typeface="Candara" panose="020E0502030303020204" pitchFamily="34" charset="0"/>
              </a:rPr>
              <a:t>This is the general form of an exception-handling block: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try </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 </a:t>
            </a:r>
            <a:r>
              <a:rPr lang="en-US" sz="3200" dirty="0">
                <a:solidFill>
                  <a:srgbClr val="D0DBF0"/>
                </a:solidFill>
                <a:latin typeface="Candara" panose="020E0502030303020204" pitchFamily="34" charset="0"/>
              </a:rPr>
              <a:t>block of code to monitor for errors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catch </a:t>
            </a:r>
            <a:r>
              <a:rPr lang="en-US" sz="3200" dirty="0">
                <a:solidFill>
                  <a:srgbClr val="D0DBF0"/>
                </a:solidFill>
                <a:latin typeface="Candara" panose="020E0502030303020204" pitchFamily="34" charset="0"/>
              </a:rPr>
              <a:t>(ExceptionType1 </a:t>
            </a:r>
            <a:r>
              <a:rPr lang="en-US" sz="3200" dirty="0" err="1">
                <a:solidFill>
                  <a:srgbClr val="D0DBF0"/>
                </a:solidFill>
                <a:latin typeface="Candara" panose="020E0502030303020204" pitchFamily="34" charset="0"/>
              </a:rPr>
              <a:t>exOb</a:t>
            </a:r>
            <a:r>
              <a:rPr lang="en-US" sz="3200" dirty="0">
                <a:solidFill>
                  <a:srgbClr val="D0DBF0"/>
                </a:solidFill>
                <a:latin typeface="Candara" panose="020E0502030303020204" pitchFamily="34" charset="0"/>
              </a:rPr>
              <a:t>) {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 </a:t>
            </a:r>
            <a:r>
              <a:rPr lang="en-US" sz="3200" dirty="0">
                <a:solidFill>
                  <a:srgbClr val="D0DBF0"/>
                </a:solidFill>
                <a:latin typeface="Candara" panose="020E0502030303020204" pitchFamily="34" charset="0"/>
              </a:rPr>
              <a:t>exception handler for ExceptionType1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catch </a:t>
            </a:r>
            <a:r>
              <a:rPr lang="en-US" sz="3200" dirty="0">
                <a:solidFill>
                  <a:srgbClr val="D0DBF0"/>
                </a:solidFill>
                <a:latin typeface="Candara" panose="020E0502030303020204" pitchFamily="34" charset="0"/>
              </a:rPr>
              <a:t>(ExceptionType2 </a:t>
            </a:r>
            <a:r>
              <a:rPr lang="en-US" sz="3200" dirty="0" err="1">
                <a:solidFill>
                  <a:srgbClr val="D0DBF0"/>
                </a:solidFill>
                <a:latin typeface="Candara" panose="020E0502030303020204" pitchFamily="34" charset="0"/>
              </a:rPr>
              <a:t>exOb</a:t>
            </a:r>
            <a:r>
              <a:rPr lang="en-US" sz="3200" dirty="0">
                <a:solidFill>
                  <a:srgbClr val="D0DBF0"/>
                </a:solidFill>
                <a:latin typeface="Candara" panose="020E0502030303020204" pitchFamily="34" charset="0"/>
              </a:rPr>
              <a:t>) {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 </a:t>
            </a:r>
            <a:r>
              <a:rPr lang="en-US" sz="3200" dirty="0">
                <a:solidFill>
                  <a:srgbClr val="D0DBF0"/>
                </a:solidFill>
                <a:latin typeface="Candara" panose="020E0502030303020204" pitchFamily="34" charset="0"/>
              </a:rPr>
              <a:t>exception handler for ExceptionType2 }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finally </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 </a:t>
            </a:r>
            <a:r>
              <a:rPr lang="en-US" sz="3200" dirty="0">
                <a:solidFill>
                  <a:srgbClr val="D0DBF0"/>
                </a:solidFill>
                <a:latin typeface="Candara" panose="020E0502030303020204" pitchFamily="34" charset="0"/>
              </a:rPr>
              <a:t>block of code to be executed after try block ends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endParaRPr lang="en-US" sz="2800" dirty="0" smtClean="0">
              <a:solidFill>
                <a:srgbClr val="D0DBF0"/>
              </a:solidFill>
              <a:latin typeface="Candara" panose="020E0502030303020204" pitchFamily="34" charset="0"/>
            </a:endParaRPr>
          </a:p>
        </p:txBody>
      </p:sp>
      <p:sp>
        <p:nvSpPr>
          <p:cNvPr id="7" name="Text 1"/>
          <p:cNvSpPr/>
          <p:nvPr/>
        </p:nvSpPr>
        <p:spPr>
          <a:xfrm>
            <a:off x="11167798" y="1856896"/>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a:t>
            </a:r>
          </a:p>
          <a:p>
            <a:pPr marL="0" indent="0">
              <a:lnSpc>
                <a:spcPts val="6561"/>
              </a:lnSpc>
              <a:buNone/>
            </a:pPr>
            <a:r>
              <a:rPr lang="en-US" sz="5249" b="1" dirty="0" smtClean="0">
                <a:solidFill>
                  <a:srgbClr val="FFFFFF"/>
                </a:solidFill>
                <a:latin typeface="Unbounded" pitchFamily="34" charset="0"/>
                <a:ea typeface="Unbounded" pitchFamily="34" charset="-122"/>
              </a:rPr>
              <a:t>PDF </a:t>
            </a:r>
          </a:p>
          <a:p>
            <a:pPr marL="0" indent="0">
              <a:lnSpc>
                <a:spcPts val="6561"/>
              </a:lnSpc>
              <a:buNone/>
            </a:pPr>
            <a:r>
              <a:rPr lang="en-US" sz="5249" b="1" dirty="0" smtClean="0">
                <a:solidFill>
                  <a:srgbClr val="FFFFFF"/>
                </a:solidFill>
                <a:latin typeface="Unbounded" pitchFamily="34" charset="0"/>
                <a:ea typeface="Unbounded" pitchFamily="34" charset="-122"/>
              </a:rPr>
              <a:t>for </a:t>
            </a:r>
          </a:p>
          <a:p>
            <a:pPr marL="0" indent="0">
              <a:lnSpc>
                <a:spcPts val="6561"/>
              </a:lnSpc>
              <a:buNone/>
            </a:pPr>
            <a:r>
              <a:rPr lang="en-US" sz="5249" b="1" dirty="0" smtClean="0">
                <a:solidFill>
                  <a:srgbClr val="FFFFFF"/>
                </a:solidFill>
                <a:latin typeface="Unbounded" pitchFamily="34" charset="0"/>
                <a:ea typeface="Unbounded" pitchFamily="34" charset="-122"/>
              </a:rPr>
              <a:t>example </a:t>
            </a:r>
          </a:p>
          <a:p>
            <a:pPr marL="0" indent="0">
              <a:lnSpc>
                <a:spcPts val="6561"/>
              </a:lnSpc>
              <a:buNone/>
            </a:pPr>
            <a:r>
              <a:rPr lang="en-US" sz="5249" b="1" dirty="0" smtClean="0">
                <a:solidFill>
                  <a:srgbClr val="FFFFFF"/>
                </a:solidFill>
                <a:latin typeface="Unbounded" pitchFamily="34" charset="0"/>
                <a:ea typeface="Unbounded" pitchFamily="34" charset="-122"/>
              </a:rPr>
              <a:t>(7</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2006816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300126" y="648026"/>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Packages and Interfaces</a:t>
            </a:r>
            <a:endParaRPr lang="en-US" sz="5249" dirty="0"/>
          </a:p>
        </p:txBody>
      </p:sp>
      <p:sp>
        <p:nvSpPr>
          <p:cNvPr id="6" name="Text 2"/>
          <p:cNvSpPr/>
          <p:nvPr/>
        </p:nvSpPr>
        <p:spPr>
          <a:xfrm>
            <a:off x="1405229" y="2035150"/>
            <a:ext cx="12340588" cy="4807326"/>
          </a:xfrm>
          <a:prstGeom prst="rect">
            <a:avLst/>
          </a:prstGeom>
          <a:noFill/>
          <a:ln/>
        </p:spPr>
        <p:txBody>
          <a:bodyPr wrap="square" rtlCol="0" anchor="t"/>
          <a:lstStyle/>
          <a:p>
            <a:pPr>
              <a:lnSpc>
                <a:spcPct val="150000"/>
              </a:lnSpc>
            </a:pPr>
            <a:r>
              <a:rPr lang="en-US" sz="3200" b="1" dirty="0">
                <a:solidFill>
                  <a:srgbClr val="D0DBF0"/>
                </a:solidFill>
                <a:latin typeface="Candara" panose="020E0502030303020204" pitchFamily="34" charset="0"/>
              </a:rPr>
              <a:t>Packages</a:t>
            </a:r>
            <a:r>
              <a:rPr lang="en-US" sz="3200" dirty="0">
                <a:solidFill>
                  <a:srgbClr val="D0DBF0"/>
                </a:solidFill>
                <a:latin typeface="Candara" panose="020E0502030303020204" pitchFamily="34" charset="0"/>
              </a:rPr>
              <a:t> are groups of related classes. Packages help us to organize code and provide another layer of encapsulation. </a:t>
            </a:r>
            <a:endParaRPr lang="en-US" sz="3200" dirty="0" smtClean="0">
              <a:solidFill>
                <a:srgbClr val="D0DBF0"/>
              </a:solidFill>
              <a:latin typeface="Candara" panose="020E0502030303020204" pitchFamily="34" charset="0"/>
            </a:endParaRPr>
          </a:p>
          <a:p>
            <a:pPr>
              <a:lnSpc>
                <a:spcPct val="150000"/>
              </a:lnSpc>
            </a:pPr>
            <a:endParaRPr lang="en-US" sz="3200"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An </a:t>
            </a:r>
            <a:r>
              <a:rPr lang="en-US" sz="3200" b="1" dirty="0">
                <a:solidFill>
                  <a:srgbClr val="D0DBF0"/>
                </a:solidFill>
                <a:latin typeface="Candara" panose="020E0502030303020204" pitchFamily="34" charset="0"/>
              </a:rPr>
              <a:t>interface</a:t>
            </a:r>
            <a:r>
              <a:rPr lang="en-US" sz="3200" dirty="0">
                <a:solidFill>
                  <a:srgbClr val="D0DBF0"/>
                </a:solidFill>
                <a:latin typeface="Candara" panose="020E0502030303020204" pitchFamily="34" charset="0"/>
              </a:rPr>
              <a:t> defines a set of methods that will be implemented by a class. Interface does not implement any method by itself.</a:t>
            </a:r>
          </a:p>
        </p:txBody>
      </p:sp>
    </p:spTree>
    <p:extLst>
      <p:ext uri="{BB962C8B-B14F-4D97-AF65-F5344CB8AC3E}">
        <p14:creationId xmlns:p14="http://schemas.microsoft.com/office/powerpoint/2010/main" val="25804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43774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870467" y="1587075"/>
            <a:ext cx="12889465"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The Consequences of an Uncaught Exception</a:t>
            </a:r>
          </a:p>
          <a:p>
            <a:pPr>
              <a:lnSpc>
                <a:spcPct val="150000"/>
              </a:lnSpc>
            </a:pPr>
            <a:r>
              <a:rPr lang="en-US" sz="3200" dirty="0">
                <a:solidFill>
                  <a:srgbClr val="D0DBF0"/>
                </a:solidFill>
                <a:latin typeface="Candara" panose="020E0502030303020204" pitchFamily="34" charset="0"/>
              </a:rPr>
              <a:t>If an exception is caught, it prevents abnormal program termination. If a program doesn’t catch any exception, it will be caught by the JVM which terminates the program and displays stack trace and an error message.</a:t>
            </a:r>
            <a:endParaRPr lang="en-US" sz="2800" dirty="0" smtClean="0">
              <a:solidFill>
                <a:srgbClr val="D0DBF0"/>
              </a:solidFill>
              <a:latin typeface="Candara" panose="020E0502030303020204" pitchFamily="34" charset="0"/>
            </a:endParaRPr>
          </a:p>
        </p:txBody>
      </p:sp>
      <p:sp>
        <p:nvSpPr>
          <p:cNvPr id="7" name="Text 1"/>
          <p:cNvSpPr/>
          <p:nvPr/>
        </p:nvSpPr>
        <p:spPr>
          <a:xfrm>
            <a:off x="1735563" y="5645601"/>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(8</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22787999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43774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870467" y="1587075"/>
            <a:ext cx="12889465"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Use of Exception Handling</a:t>
            </a:r>
          </a:p>
          <a:p>
            <a:pPr>
              <a:lnSpc>
                <a:spcPct val="150000"/>
              </a:lnSpc>
            </a:pPr>
            <a:r>
              <a:rPr lang="en-US" sz="3200" dirty="0">
                <a:solidFill>
                  <a:srgbClr val="D0DBF0"/>
                </a:solidFill>
                <a:latin typeface="Candara" panose="020E0502030303020204" pitchFamily="34" charset="0"/>
              </a:rPr>
              <a:t>The main benefit of using exception handling is that, it enables the program to respond to an error and then continue running. </a:t>
            </a:r>
            <a:endParaRPr lang="en-US" sz="2800" dirty="0" smtClean="0">
              <a:solidFill>
                <a:srgbClr val="D0DBF0"/>
              </a:solidFill>
              <a:latin typeface="Candara" panose="020E0502030303020204" pitchFamily="34" charset="0"/>
            </a:endParaRPr>
          </a:p>
        </p:txBody>
      </p:sp>
      <p:sp>
        <p:nvSpPr>
          <p:cNvPr id="7" name="Text 1"/>
          <p:cNvSpPr/>
          <p:nvPr/>
        </p:nvSpPr>
        <p:spPr>
          <a:xfrm>
            <a:off x="1382618" y="4845143"/>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(8</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3940514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43774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1180855" y="1587075"/>
            <a:ext cx="12889465"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Using Multiple Catch Statements</a:t>
            </a:r>
          </a:p>
        </p:txBody>
      </p:sp>
      <p:sp>
        <p:nvSpPr>
          <p:cNvPr id="7" name="Text 1"/>
          <p:cNvSpPr/>
          <p:nvPr/>
        </p:nvSpPr>
        <p:spPr>
          <a:xfrm>
            <a:off x="1180855" y="3691218"/>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(8</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287374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43774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870467" y="1587075"/>
            <a:ext cx="12889465"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Catching Subclass Exception</a:t>
            </a:r>
          </a:p>
          <a:p>
            <a:pPr>
              <a:lnSpc>
                <a:spcPct val="150000"/>
              </a:lnSpc>
            </a:pPr>
            <a:r>
              <a:rPr lang="en-US" sz="3200" dirty="0">
                <a:solidFill>
                  <a:srgbClr val="D0DBF0"/>
                </a:solidFill>
                <a:latin typeface="Candara" panose="020E0502030303020204" pitchFamily="34" charset="0"/>
              </a:rPr>
              <a:t>A catch clause for a superclass will also match any of its subclasses.</a:t>
            </a:r>
            <a:endParaRPr lang="en-US" sz="2800" dirty="0" smtClean="0">
              <a:solidFill>
                <a:srgbClr val="D0DBF0"/>
              </a:solidFill>
              <a:latin typeface="Candara" panose="020E0502030303020204" pitchFamily="34" charset="0"/>
            </a:endParaRPr>
          </a:p>
        </p:txBody>
      </p:sp>
      <p:sp>
        <p:nvSpPr>
          <p:cNvPr id="7" name="Text 1"/>
          <p:cNvSpPr/>
          <p:nvPr/>
        </p:nvSpPr>
        <p:spPr>
          <a:xfrm>
            <a:off x="1382618" y="4845143"/>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(8</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1226902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43774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870467" y="1587075"/>
            <a:ext cx="12889465"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Nesting of try Blocks</a:t>
            </a:r>
          </a:p>
          <a:p>
            <a:pPr>
              <a:lnSpc>
                <a:spcPct val="150000"/>
              </a:lnSpc>
            </a:pPr>
            <a:r>
              <a:rPr lang="en-US" sz="3200" dirty="0">
                <a:solidFill>
                  <a:srgbClr val="D0DBF0"/>
                </a:solidFill>
                <a:latin typeface="Candara" panose="020E0502030303020204" pitchFamily="34" charset="0"/>
              </a:rPr>
              <a:t>One try block can be nested within another. An exception generated by the inner try block is not caught by the catch statement associated with that try.</a:t>
            </a:r>
            <a:r>
              <a:rPr lang="en-US" sz="3200" dirty="0"/>
              <a:t> </a:t>
            </a:r>
            <a:endParaRPr lang="en-US" sz="2800" dirty="0" smtClean="0">
              <a:solidFill>
                <a:srgbClr val="D0DBF0"/>
              </a:solidFill>
              <a:latin typeface="Candara" panose="020E0502030303020204" pitchFamily="34" charset="0"/>
            </a:endParaRPr>
          </a:p>
        </p:txBody>
      </p:sp>
      <p:sp>
        <p:nvSpPr>
          <p:cNvPr id="7" name="Text 1"/>
          <p:cNvSpPr/>
          <p:nvPr/>
        </p:nvSpPr>
        <p:spPr>
          <a:xfrm>
            <a:off x="1382618" y="4845143"/>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(9</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809634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43774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870467" y="1587075"/>
            <a:ext cx="12889465"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Throwing an Exception</a:t>
            </a:r>
          </a:p>
          <a:p>
            <a:pPr>
              <a:lnSpc>
                <a:spcPct val="150000"/>
              </a:lnSpc>
            </a:pPr>
            <a:r>
              <a:rPr lang="en-US" sz="3200" dirty="0">
                <a:solidFill>
                  <a:srgbClr val="D0DBF0"/>
                </a:solidFill>
                <a:latin typeface="Candara" panose="020E0502030303020204" pitchFamily="34" charset="0"/>
              </a:rPr>
              <a:t>It is possible to throw an exception manually using the throw statement</a:t>
            </a:r>
            <a:r>
              <a:rPr lang="en-US" sz="3200" dirty="0" smtClean="0">
                <a:solidFill>
                  <a:srgbClr val="D0DBF0"/>
                </a:solidFill>
                <a:latin typeface="Candara" panose="020E0502030303020204" pitchFamily="34" charset="0"/>
              </a:rPr>
              <a:t>.</a:t>
            </a:r>
          </a:p>
          <a:p>
            <a:pPr>
              <a:lnSpc>
                <a:spcPct val="150000"/>
              </a:lnSpc>
            </a:pPr>
            <a:endParaRPr lang="en-US" sz="3200" dirty="0">
              <a:solidFill>
                <a:srgbClr val="D0DBF0"/>
              </a:solidFill>
              <a:latin typeface="Candara" panose="020E0502030303020204" pitchFamily="34" charset="0"/>
            </a:endParaRPr>
          </a:p>
          <a:p>
            <a:pPr>
              <a:lnSpc>
                <a:spcPct val="150000"/>
              </a:lnSpc>
            </a:pPr>
            <a:endParaRPr lang="en-US" sz="3200" dirty="0" smtClean="0">
              <a:solidFill>
                <a:srgbClr val="D0DBF0"/>
              </a:solidFill>
              <a:latin typeface="Candara" panose="020E0502030303020204" pitchFamily="34" charset="0"/>
            </a:endParaRPr>
          </a:p>
          <a:p>
            <a:pPr>
              <a:lnSpc>
                <a:spcPct val="150000"/>
              </a:lnSpc>
            </a:pPr>
            <a:r>
              <a:rPr lang="en-US" sz="3600" b="1" dirty="0" err="1" smtClean="0">
                <a:solidFill>
                  <a:srgbClr val="D0DBF0"/>
                </a:solidFill>
                <a:latin typeface="Candara" panose="020E0502030303020204" pitchFamily="34" charset="0"/>
              </a:rPr>
              <a:t>Rethrowing</a:t>
            </a:r>
            <a:r>
              <a:rPr lang="en-US" sz="3600" b="1" dirty="0" smtClean="0">
                <a:solidFill>
                  <a:srgbClr val="D0DBF0"/>
                </a:solidFill>
                <a:latin typeface="Candara" panose="020E0502030303020204" pitchFamily="34" charset="0"/>
              </a:rPr>
              <a:t> </a:t>
            </a:r>
            <a:r>
              <a:rPr lang="en-US" sz="3600" b="1" dirty="0">
                <a:solidFill>
                  <a:srgbClr val="D0DBF0"/>
                </a:solidFill>
                <a:latin typeface="Candara" panose="020E0502030303020204" pitchFamily="34" charset="0"/>
              </a:rPr>
              <a:t>an Exception</a:t>
            </a:r>
          </a:p>
          <a:p>
            <a:pPr>
              <a:lnSpc>
                <a:spcPct val="150000"/>
              </a:lnSpc>
            </a:pPr>
            <a:r>
              <a:rPr lang="en-US" sz="3200" dirty="0">
                <a:solidFill>
                  <a:srgbClr val="D0DBF0"/>
                </a:solidFill>
                <a:latin typeface="Candara" panose="020E0502030303020204" pitchFamily="34" charset="0"/>
              </a:rPr>
              <a:t>An exception caught by catch statement can be </a:t>
            </a:r>
            <a:r>
              <a:rPr lang="en-US" sz="3200" dirty="0" err="1">
                <a:solidFill>
                  <a:srgbClr val="D0DBF0"/>
                </a:solidFill>
                <a:latin typeface="Candara" panose="020E0502030303020204" pitchFamily="34" charset="0"/>
              </a:rPr>
              <a:t>rethrown</a:t>
            </a:r>
            <a:r>
              <a:rPr lang="en-US" sz="3200" dirty="0">
                <a:solidFill>
                  <a:srgbClr val="D0DBF0"/>
                </a:solidFill>
                <a:latin typeface="Candara" panose="020E0502030303020204" pitchFamily="34" charset="0"/>
              </a:rPr>
              <a:t> so that it can be caught by an outer catch. The reason for </a:t>
            </a:r>
            <a:r>
              <a:rPr lang="en-US" sz="3200" dirty="0" err="1">
                <a:solidFill>
                  <a:srgbClr val="D0DBF0"/>
                </a:solidFill>
                <a:latin typeface="Candara" panose="020E0502030303020204" pitchFamily="34" charset="0"/>
              </a:rPr>
              <a:t>rethrowing</a:t>
            </a:r>
            <a:r>
              <a:rPr lang="en-US" sz="3200" dirty="0">
                <a:solidFill>
                  <a:srgbClr val="D0DBF0"/>
                </a:solidFill>
                <a:latin typeface="Candara" panose="020E0502030303020204" pitchFamily="34" charset="0"/>
              </a:rPr>
              <a:t> is to allow multiple handlers. </a:t>
            </a:r>
            <a:endParaRPr lang="en-US" sz="3200" dirty="0" smtClean="0">
              <a:solidFill>
                <a:srgbClr val="D0DBF0"/>
              </a:solidFill>
              <a:latin typeface="Candara" panose="020E0502030303020204" pitchFamily="34" charset="0"/>
            </a:endParaRPr>
          </a:p>
        </p:txBody>
      </p:sp>
      <p:sp>
        <p:nvSpPr>
          <p:cNvPr id="7" name="Text 1"/>
          <p:cNvSpPr/>
          <p:nvPr/>
        </p:nvSpPr>
        <p:spPr>
          <a:xfrm>
            <a:off x="1817852" y="3439675"/>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(9</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516043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43774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870467" y="1587075"/>
            <a:ext cx="12889465"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Java’s Built – in Exception</a:t>
            </a:r>
          </a:p>
          <a:p>
            <a:pPr>
              <a:lnSpc>
                <a:spcPct val="150000"/>
              </a:lnSpc>
            </a:pPr>
            <a:r>
              <a:rPr lang="en-IN" sz="3200" dirty="0">
                <a:solidFill>
                  <a:srgbClr val="D0DBF0"/>
                </a:solidFill>
                <a:latin typeface="Candara" panose="020E0502030303020204" pitchFamily="34" charset="0"/>
              </a:rPr>
              <a:t>Inside the standard package </a:t>
            </a:r>
            <a:r>
              <a:rPr lang="en-IN" sz="3200" b="1" dirty="0" err="1">
                <a:solidFill>
                  <a:srgbClr val="D0DBF0"/>
                </a:solidFill>
                <a:latin typeface="Candara" panose="020E0502030303020204" pitchFamily="34" charset="0"/>
              </a:rPr>
              <a:t>java.lang</a:t>
            </a:r>
            <a:r>
              <a:rPr lang="en-IN" sz="3200" dirty="0">
                <a:solidFill>
                  <a:srgbClr val="D0DBF0"/>
                </a:solidFill>
                <a:latin typeface="Candara" panose="020E0502030303020204" pitchFamily="34" charset="0"/>
              </a:rPr>
              <a:t>, Java defines several exception classes. </a:t>
            </a:r>
            <a:endParaRPr lang="en-US" sz="2800" dirty="0" smtClean="0">
              <a:solidFill>
                <a:srgbClr val="D0DBF0"/>
              </a:solidFill>
              <a:latin typeface="Candara" panose="020E0502030303020204" pitchFamily="34" charset="0"/>
            </a:endParaRPr>
          </a:p>
        </p:txBody>
      </p:sp>
      <p:sp>
        <p:nvSpPr>
          <p:cNvPr id="7" name="Text 1"/>
          <p:cNvSpPr/>
          <p:nvPr/>
        </p:nvSpPr>
        <p:spPr>
          <a:xfrm>
            <a:off x="1382618" y="4845143"/>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(10</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1042613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43774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870467" y="1587075"/>
            <a:ext cx="12889465"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Using Finally</a:t>
            </a:r>
          </a:p>
          <a:p>
            <a:pPr>
              <a:lnSpc>
                <a:spcPct val="150000"/>
              </a:lnSpc>
            </a:pPr>
            <a:r>
              <a:rPr lang="en-US" sz="3200" dirty="0">
                <a:solidFill>
                  <a:srgbClr val="D0DBF0"/>
                </a:solidFill>
                <a:latin typeface="Candara" panose="020E0502030303020204" pitchFamily="34" charset="0"/>
              </a:rPr>
              <a:t>To specify a block of code when a try/catch block is exited, finally statement can be used. When finally block is included, this is guaranteed to execute whether or not an exception is thrown. Whose general form is </a:t>
            </a:r>
            <a:endParaRPr lang="en-US" sz="2800" dirty="0" smtClean="0">
              <a:solidFill>
                <a:srgbClr val="D0DBF0"/>
              </a:solidFill>
              <a:latin typeface="Candara" panose="020E0502030303020204" pitchFamily="34" charset="0"/>
            </a:endParaRPr>
          </a:p>
        </p:txBody>
      </p:sp>
      <p:sp>
        <p:nvSpPr>
          <p:cNvPr id="7" name="Text 1"/>
          <p:cNvSpPr/>
          <p:nvPr/>
        </p:nvSpPr>
        <p:spPr>
          <a:xfrm>
            <a:off x="691308" y="5302343"/>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Syntax and Example (11</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763553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986302" y="60651"/>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Exception Handling</a:t>
            </a:r>
            <a:endParaRPr lang="en-US" sz="5249" dirty="0"/>
          </a:p>
        </p:txBody>
      </p:sp>
      <p:sp>
        <p:nvSpPr>
          <p:cNvPr id="6" name="Text 2"/>
          <p:cNvSpPr/>
          <p:nvPr/>
        </p:nvSpPr>
        <p:spPr>
          <a:xfrm>
            <a:off x="702744" y="893851"/>
            <a:ext cx="12971993"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Creating Exception Subclass (Creating User – defined Exceptions)</a:t>
            </a:r>
          </a:p>
          <a:p>
            <a:pPr>
              <a:lnSpc>
                <a:spcPct val="150000"/>
              </a:lnSpc>
            </a:pPr>
            <a:r>
              <a:rPr lang="en-US" sz="3200" dirty="0" smtClean="0">
                <a:solidFill>
                  <a:srgbClr val="D0DBF0"/>
                </a:solidFill>
                <a:latin typeface="Candara" panose="020E0502030303020204" pitchFamily="34" charset="0"/>
              </a:rPr>
              <a:t>Java's </a:t>
            </a:r>
            <a:r>
              <a:rPr lang="en-US" sz="3200" dirty="0">
                <a:solidFill>
                  <a:srgbClr val="D0DBF0"/>
                </a:solidFill>
                <a:latin typeface="Candara" panose="020E0502030303020204" pitchFamily="34" charset="0"/>
              </a:rPr>
              <a:t>built-in exceptions cover common errors, but we can craft custom exception types tailored to our </a:t>
            </a:r>
            <a:r>
              <a:rPr lang="en-US" sz="3200" dirty="0" smtClean="0">
                <a:solidFill>
                  <a:srgbClr val="D0DBF0"/>
                </a:solidFill>
                <a:latin typeface="Candara" panose="020E0502030303020204" pitchFamily="34" charset="0"/>
              </a:rPr>
              <a:t>applications. Crafting </a:t>
            </a:r>
            <a:r>
              <a:rPr lang="en-US" sz="3200" dirty="0">
                <a:solidFill>
                  <a:srgbClr val="D0DBF0"/>
                </a:solidFill>
                <a:latin typeface="Candara" panose="020E0502030303020204" pitchFamily="34" charset="0"/>
              </a:rPr>
              <a:t>custom exceptions is straightforward: simply create a subclass of Exception (which itself is a subclass of </a:t>
            </a:r>
            <a:r>
              <a:rPr lang="en-US" sz="3200" dirty="0" err="1">
                <a:solidFill>
                  <a:srgbClr val="D0DBF0"/>
                </a:solidFill>
                <a:latin typeface="Candara" panose="020E0502030303020204" pitchFamily="34" charset="0"/>
              </a:rPr>
              <a:t>Throwable</a:t>
            </a:r>
            <a:r>
              <a:rPr lang="en-US" sz="3200" dirty="0" smtClean="0">
                <a:solidFill>
                  <a:srgbClr val="D0DBF0"/>
                </a:solidFill>
                <a:latin typeface="Candara" panose="020E0502030303020204" pitchFamily="34" charset="0"/>
              </a:rPr>
              <a:t>). These </a:t>
            </a:r>
            <a:r>
              <a:rPr lang="en-US" sz="3200" dirty="0">
                <a:solidFill>
                  <a:srgbClr val="D0DBF0"/>
                </a:solidFill>
                <a:latin typeface="Candara" panose="020E0502030303020204" pitchFamily="34" charset="0"/>
              </a:rPr>
              <a:t>subclasses don't require any specific implementation; their presence in the type system enables their use as </a:t>
            </a:r>
            <a:r>
              <a:rPr lang="en-US" sz="3200" dirty="0" smtClean="0">
                <a:solidFill>
                  <a:srgbClr val="D0DBF0"/>
                </a:solidFill>
                <a:latin typeface="Candara" panose="020E0502030303020204" pitchFamily="34" charset="0"/>
              </a:rPr>
              <a:t>exceptions. The </a:t>
            </a:r>
            <a:r>
              <a:rPr lang="en-US" sz="3200" dirty="0">
                <a:solidFill>
                  <a:srgbClr val="D0DBF0"/>
                </a:solidFill>
                <a:latin typeface="Candara" panose="020E0502030303020204" pitchFamily="34" charset="0"/>
              </a:rPr>
              <a:t>Exception class doesn't introduce its own methods; it inherits methods from </a:t>
            </a:r>
            <a:r>
              <a:rPr lang="en-US" sz="3200" dirty="0" err="1">
                <a:solidFill>
                  <a:srgbClr val="D0DBF0"/>
                </a:solidFill>
                <a:latin typeface="Candara" panose="020E0502030303020204" pitchFamily="34" charset="0"/>
              </a:rPr>
              <a:t>Throwable</a:t>
            </a:r>
            <a:r>
              <a:rPr lang="en-US" sz="3200" dirty="0">
                <a:solidFill>
                  <a:srgbClr val="D0DBF0"/>
                </a:solidFill>
                <a:latin typeface="Candara" panose="020E0502030303020204" pitchFamily="34" charset="0"/>
              </a:rPr>
              <a:t>.</a:t>
            </a:r>
            <a:endParaRPr lang="en-US" sz="3200" dirty="0" smtClean="0">
              <a:solidFill>
                <a:srgbClr val="D0DBF0"/>
              </a:solidFill>
              <a:latin typeface="Candara" panose="020E0502030303020204" pitchFamily="34" charset="0"/>
            </a:endParaRPr>
          </a:p>
        </p:txBody>
      </p:sp>
      <p:sp>
        <p:nvSpPr>
          <p:cNvPr id="7" name="Text 1"/>
          <p:cNvSpPr/>
          <p:nvPr/>
        </p:nvSpPr>
        <p:spPr>
          <a:xfrm>
            <a:off x="1832608" y="6994213"/>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(12</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1413125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986302" y="663766"/>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702744" y="1711137"/>
            <a:ext cx="12971993"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A multithreaded program contains two or more parts that can run concurrently. Each part of such a program is called a thread, and each thread defines a separate path of execution. Thus, multithreading is a specialized form of multitasking.</a:t>
            </a:r>
            <a:endParaRPr lang="en-US" sz="28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1773530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300126" y="36079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Packages</a:t>
            </a:r>
            <a:endParaRPr lang="en-US" sz="5249" dirty="0"/>
          </a:p>
        </p:txBody>
      </p:sp>
      <p:sp>
        <p:nvSpPr>
          <p:cNvPr id="6" name="Text 2"/>
          <p:cNvSpPr/>
          <p:nvPr/>
        </p:nvSpPr>
        <p:spPr>
          <a:xfrm>
            <a:off x="1300125" y="1279776"/>
            <a:ext cx="13022161" cy="4807326"/>
          </a:xfrm>
          <a:prstGeom prst="rect">
            <a:avLst/>
          </a:prstGeom>
          <a:noFill/>
          <a:ln/>
        </p:spPr>
        <p:txBody>
          <a:bodyPr wrap="square" rtlCol="0" anchor="t"/>
          <a:lstStyle/>
          <a:p>
            <a:pPr>
              <a:lnSpc>
                <a:spcPct val="150000"/>
              </a:lnSpc>
            </a:pPr>
            <a:r>
              <a:rPr lang="en-US" sz="3200" dirty="0" smtClean="0">
                <a:solidFill>
                  <a:srgbClr val="D0DBF0"/>
                </a:solidFill>
                <a:latin typeface="Candara" panose="020E0502030303020204" pitchFamily="34" charset="0"/>
              </a:rPr>
              <a:t>In programming, it is helpful to group related pieces of program together. In Java, this is done by using a package. Package serves two purposes: </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It provides a mechanism by which related pieces of a program can be organized as a unit. Classes defined within a package must be accessed through their package name.</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Package participates in Java’s access control mechanism. Classes defined within a package can be made private to that package and not accessible by code outside the package. Thus package provides a means by which classes can be encapsulated. </a:t>
            </a:r>
            <a:endParaRPr lang="en-US" sz="3200" dirty="0">
              <a:solidFill>
                <a:srgbClr val="D0DBF0"/>
              </a:solidFill>
              <a:latin typeface="Candara" panose="020E0502030303020204" pitchFamily="34" charset="0"/>
            </a:endParaRPr>
          </a:p>
        </p:txBody>
      </p:sp>
    </p:spTree>
    <p:extLst>
      <p:ext uri="{BB962C8B-B14F-4D97-AF65-F5344CB8AC3E}">
        <p14:creationId xmlns:p14="http://schemas.microsoft.com/office/powerpoint/2010/main" val="1619464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986302" y="245477"/>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702744" y="1087309"/>
            <a:ext cx="12971993"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Multithreading Fundamentals</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Multitasking </a:t>
            </a:r>
            <a:r>
              <a:rPr lang="en-US" sz="3200" dirty="0">
                <a:solidFill>
                  <a:srgbClr val="D0DBF0"/>
                </a:solidFill>
                <a:latin typeface="Candara" panose="020E0502030303020204" pitchFamily="34" charset="0"/>
              </a:rPr>
              <a:t>comes in two types: process-based and </a:t>
            </a:r>
            <a:r>
              <a:rPr lang="en-US" sz="3200" dirty="0" smtClean="0">
                <a:solidFill>
                  <a:srgbClr val="D0DBF0"/>
                </a:solidFill>
                <a:latin typeface="Candara" panose="020E0502030303020204" pitchFamily="34" charset="0"/>
              </a:rPr>
              <a:t>thread-based.</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Process-based </a:t>
            </a:r>
            <a:r>
              <a:rPr lang="en-US" sz="3200" dirty="0">
                <a:solidFill>
                  <a:srgbClr val="D0DBF0"/>
                </a:solidFill>
                <a:latin typeface="Candara" panose="020E0502030303020204" pitchFamily="34" charset="0"/>
              </a:rPr>
              <a:t>multitasking enables running multiple programs </a:t>
            </a:r>
            <a:r>
              <a:rPr lang="en-US" sz="3200" dirty="0" smtClean="0">
                <a:solidFill>
                  <a:srgbClr val="D0DBF0"/>
                </a:solidFill>
                <a:latin typeface="Candara" panose="020E0502030303020204" pitchFamily="34" charset="0"/>
              </a:rPr>
              <a:t>simultaneously.</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Thread-based </a:t>
            </a:r>
            <a:r>
              <a:rPr lang="en-US" sz="3200" dirty="0">
                <a:solidFill>
                  <a:srgbClr val="D0DBF0"/>
                </a:solidFill>
                <a:latin typeface="Candara" panose="020E0502030303020204" pitchFamily="34" charset="0"/>
              </a:rPr>
              <a:t>multitasking allows a single program to handle multiple tasks </a:t>
            </a:r>
            <a:r>
              <a:rPr lang="en-US" sz="3200" dirty="0" smtClean="0">
                <a:solidFill>
                  <a:srgbClr val="D0DBF0"/>
                </a:solidFill>
                <a:latin typeface="Candara" panose="020E0502030303020204" pitchFamily="34" charset="0"/>
              </a:rPr>
              <a:t>concurrently.</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Multithreading </a:t>
            </a:r>
            <a:r>
              <a:rPr lang="en-US" sz="3200" dirty="0">
                <a:solidFill>
                  <a:srgbClr val="D0DBF0"/>
                </a:solidFill>
                <a:latin typeface="Candara" panose="020E0502030303020204" pitchFamily="34" charset="0"/>
              </a:rPr>
              <a:t>enhances program efficiency by utilizing idle </a:t>
            </a:r>
            <a:r>
              <a:rPr lang="en-US" sz="3200" dirty="0" smtClean="0">
                <a:solidFill>
                  <a:srgbClr val="D0DBF0"/>
                </a:solidFill>
                <a:latin typeface="Candara" panose="020E0502030303020204" pitchFamily="34" charset="0"/>
              </a:rPr>
              <a:t>time.</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I/O </a:t>
            </a:r>
            <a:r>
              <a:rPr lang="en-US" sz="3200" dirty="0">
                <a:solidFill>
                  <a:srgbClr val="D0DBF0"/>
                </a:solidFill>
                <a:latin typeface="Candara" panose="020E0502030303020204" pitchFamily="34" charset="0"/>
              </a:rPr>
              <a:t>devices operate slower than the CPU, causing programs to wait during data </a:t>
            </a:r>
            <a:r>
              <a:rPr lang="en-US" sz="3200" dirty="0" smtClean="0">
                <a:solidFill>
                  <a:srgbClr val="D0DBF0"/>
                </a:solidFill>
                <a:latin typeface="Candara" panose="020E0502030303020204" pitchFamily="34" charset="0"/>
              </a:rPr>
              <a:t>transfer.</a:t>
            </a:r>
          </a:p>
        </p:txBody>
      </p:sp>
    </p:spTree>
    <p:extLst>
      <p:ext uri="{BB962C8B-B14F-4D97-AF65-F5344CB8AC3E}">
        <p14:creationId xmlns:p14="http://schemas.microsoft.com/office/powerpoint/2010/main" val="432312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986302" y="323298"/>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702744" y="1273228"/>
            <a:ext cx="12971993"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Multithreading Fundamentals</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Multithreading </a:t>
            </a:r>
            <a:r>
              <a:rPr lang="en-US" sz="3200" dirty="0">
                <a:solidFill>
                  <a:srgbClr val="D0DBF0"/>
                </a:solidFill>
                <a:latin typeface="Candara" panose="020E0502030303020204" pitchFamily="34" charset="0"/>
              </a:rPr>
              <a:t>helps in executing other tasks while waiting for I/O </a:t>
            </a:r>
            <a:r>
              <a:rPr lang="en-US" sz="3200" dirty="0" smtClean="0">
                <a:solidFill>
                  <a:srgbClr val="D0DBF0"/>
                </a:solidFill>
                <a:latin typeface="Candara" panose="020E0502030303020204" pitchFamily="34" charset="0"/>
              </a:rPr>
              <a:t>operations.</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Threads </a:t>
            </a:r>
            <a:r>
              <a:rPr lang="en-US" sz="3200" dirty="0">
                <a:solidFill>
                  <a:srgbClr val="D0DBF0"/>
                </a:solidFill>
                <a:latin typeface="Candara" panose="020E0502030303020204" pitchFamily="34" charset="0"/>
              </a:rPr>
              <a:t>have various states: running, ready to run, suspended, blocked, and </a:t>
            </a:r>
            <a:r>
              <a:rPr lang="en-US" sz="3200" dirty="0" smtClean="0">
                <a:solidFill>
                  <a:srgbClr val="D0DBF0"/>
                </a:solidFill>
                <a:latin typeface="Candara" panose="020E0502030303020204" pitchFamily="34" charset="0"/>
              </a:rPr>
              <a:t>terminated.</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Suspended </a:t>
            </a:r>
            <a:r>
              <a:rPr lang="en-US" sz="3200" dirty="0">
                <a:solidFill>
                  <a:srgbClr val="D0DBF0"/>
                </a:solidFill>
                <a:latin typeface="Candara" panose="020E0502030303020204" pitchFamily="34" charset="0"/>
              </a:rPr>
              <a:t>threads can be resumed to continue their </a:t>
            </a:r>
            <a:r>
              <a:rPr lang="en-US" sz="3200" dirty="0" smtClean="0">
                <a:solidFill>
                  <a:srgbClr val="D0DBF0"/>
                </a:solidFill>
                <a:latin typeface="Candara" panose="020E0502030303020204" pitchFamily="34" charset="0"/>
              </a:rPr>
              <a:t>activity.</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Blocked </a:t>
            </a:r>
            <a:r>
              <a:rPr lang="en-US" sz="3200" dirty="0">
                <a:solidFill>
                  <a:srgbClr val="D0DBF0"/>
                </a:solidFill>
                <a:latin typeface="Candara" panose="020E0502030303020204" pitchFamily="34" charset="0"/>
              </a:rPr>
              <a:t>threads are waiting for a resource to become </a:t>
            </a:r>
            <a:r>
              <a:rPr lang="en-US" sz="3200" dirty="0" smtClean="0">
                <a:solidFill>
                  <a:srgbClr val="D0DBF0"/>
                </a:solidFill>
                <a:latin typeface="Candara" panose="020E0502030303020204" pitchFamily="34" charset="0"/>
              </a:rPr>
              <a:t>available.</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Terminated </a:t>
            </a:r>
            <a:r>
              <a:rPr lang="en-US" sz="3200" dirty="0">
                <a:solidFill>
                  <a:srgbClr val="D0DBF0"/>
                </a:solidFill>
                <a:latin typeface="Candara" panose="020E0502030303020204" pitchFamily="34" charset="0"/>
              </a:rPr>
              <a:t>threads halt immediately and cannot be resumed.</a:t>
            </a:r>
            <a:endParaRPr lang="en-US" sz="32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3251603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986302" y="196839"/>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702744" y="1030038"/>
            <a:ext cx="12971993"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The Thread Class and Runnable Interface</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Java's </a:t>
            </a:r>
            <a:r>
              <a:rPr lang="en-US" sz="3200" dirty="0">
                <a:solidFill>
                  <a:srgbClr val="D0DBF0"/>
                </a:solidFill>
                <a:latin typeface="Candara" panose="020E0502030303020204" pitchFamily="34" charset="0"/>
              </a:rPr>
              <a:t>multithreading system relies on the Thread class </a:t>
            </a:r>
            <a:r>
              <a:rPr lang="en-US" sz="3200" dirty="0" smtClean="0">
                <a:solidFill>
                  <a:srgbClr val="D0DBF0"/>
                </a:solidFill>
                <a:latin typeface="Candara" panose="020E0502030303020204" pitchFamily="34" charset="0"/>
              </a:rPr>
              <a:t>and its </a:t>
            </a:r>
            <a:r>
              <a:rPr lang="en-US" sz="3200" dirty="0">
                <a:solidFill>
                  <a:srgbClr val="D0DBF0"/>
                </a:solidFill>
                <a:latin typeface="Candara" panose="020E0502030303020204" pitchFamily="34" charset="0"/>
              </a:rPr>
              <a:t>companion interface, </a:t>
            </a:r>
            <a:r>
              <a:rPr lang="en-US" sz="3200" dirty="0" smtClean="0">
                <a:solidFill>
                  <a:srgbClr val="D0DBF0"/>
                </a:solidFill>
                <a:latin typeface="Candara" panose="020E0502030303020204" pitchFamily="34" charset="0"/>
              </a:rPr>
              <a:t>Runnable.</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Thread class represents a unit of execution in </a:t>
            </a:r>
            <a:r>
              <a:rPr lang="en-US" sz="3200" dirty="0" smtClean="0">
                <a:solidFill>
                  <a:srgbClr val="D0DBF0"/>
                </a:solidFill>
                <a:latin typeface="Candara" panose="020E0502030303020204" pitchFamily="34" charset="0"/>
              </a:rPr>
              <a:t>Java.</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You </a:t>
            </a:r>
            <a:r>
              <a:rPr lang="en-US" sz="3200" dirty="0">
                <a:solidFill>
                  <a:srgbClr val="D0DBF0"/>
                </a:solidFill>
                <a:latin typeface="Candara" panose="020E0502030303020204" pitchFamily="34" charset="0"/>
              </a:rPr>
              <a:t>can't directly access the state of a running </a:t>
            </a:r>
            <a:r>
              <a:rPr lang="en-US" sz="3200" dirty="0" smtClean="0">
                <a:solidFill>
                  <a:srgbClr val="D0DBF0"/>
                </a:solidFill>
                <a:latin typeface="Candara" panose="020E0502030303020204" pitchFamily="34" charset="0"/>
              </a:rPr>
              <a:t>thread.</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To </a:t>
            </a:r>
            <a:r>
              <a:rPr lang="en-US" sz="3200" dirty="0">
                <a:solidFill>
                  <a:srgbClr val="D0DBF0"/>
                </a:solidFill>
                <a:latin typeface="Candara" panose="020E0502030303020204" pitchFamily="34" charset="0"/>
              </a:rPr>
              <a:t>create a new thread, you either extend the Thread class or implement the Runnable </a:t>
            </a:r>
            <a:r>
              <a:rPr lang="en-US" sz="3200" dirty="0" smtClean="0">
                <a:solidFill>
                  <a:srgbClr val="D0DBF0"/>
                </a:solidFill>
                <a:latin typeface="Candara" panose="020E0502030303020204" pitchFamily="34" charset="0"/>
              </a:rPr>
              <a:t>interface.</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Thread class provides methods for managing </a:t>
            </a:r>
            <a:r>
              <a:rPr lang="en-US" sz="3200" dirty="0" smtClean="0">
                <a:solidFill>
                  <a:srgbClr val="D0DBF0"/>
                </a:solidFill>
                <a:latin typeface="Candara" panose="020E0502030303020204" pitchFamily="34" charset="0"/>
              </a:rPr>
              <a:t>threads.</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Some </a:t>
            </a:r>
            <a:r>
              <a:rPr lang="en-US" sz="3200" dirty="0">
                <a:solidFill>
                  <a:srgbClr val="D0DBF0"/>
                </a:solidFill>
                <a:latin typeface="Candara" panose="020E0502030303020204" pitchFamily="34" charset="0"/>
              </a:rPr>
              <a:t>of these methods include:</a:t>
            </a:r>
            <a:endParaRPr lang="en-US" sz="3200" dirty="0" smtClean="0">
              <a:solidFill>
                <a:srgbClr val="D0DBF0"/>
              </a:solidFill>
              <a:latin typeface="Candara" panose="020E0502030303020204" pitchFamily="34" charset="0"/>
            </a:endParaRPr>
          </a:p>
        </p:txBody>
      </p:sp>
      <p:sp>
        <p:nvSpPr>
          <p:cNvPr id="7" name="Text 1"/>
          <p:cNvSpPr/>
          <p:nvPr/>
        </p:nvSpPr>
        <p:spPr>
          <a:xfrm>
            <a:off x="11673191" y="2531074"/>
            <a:ext cx="3044758"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a:t>
            </a:r>
          </a:p>
          <a:p>
            <a:pPr marL="0" indent="0">
              <a:lnSpc>
                <a:spcPts val="6561"/>
              </a:lnSpc>
              <a:buNone/>
            </a:pPr>
            <a:r>
              <a:rPr lang="en-US" sz="5249" b="1" dirty="0" smtClean="0">
                <a:solidFill>
                  <a:srgbClr val="FFFFFF"/>
                </a:solidFill>
                <a:latin typeface="Unbounded" pitchFamily="34" charset="0"/>
                <a:ea typeface="Unbounded" pitchFamily="34" charset="-122"/>
              </a:rPr>
              <a:t>PDF 13</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p>
        </p:txBody>
      </p:sp>
    </p:spTree>
    <p:extLst>
      <p:ext uri="{BB962C8B-B14F-4D97-AF65-F5344CB8AC3E}">
        <p14:creationId xmlns:p14="http://schemas.microsoft.com/office/powerpoint/2010/main" val="2927714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986302" y="196839"/>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702744" y="1030038"/>
            <a:ext cx="12971993"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Creating a Thread</a:t>
            </a:r>
          </a:p>
          <a:p>
            <a:pPr>
              <a:lnSpc>
                <a:spcPct val="150000"/>
              </a:lnSpc>
            </a:pPr>
            <a:r>
              <a:rPr lang="en-US" sz="3200" dirty="0">
                <a:solidFill>
                  <a:srgbClr val="D0DBF0"/>
                </a:solidFill>
                <a:latin typeface="Candara" panose="020E0502030303020204" pitchFamily="34" charset="0"/>
              </a:rPr>
              <a:t>There are two methods in Java by which we can create </a:t>
            </a:r>
            <a:r>
              <a:rPr lang="en-US" sz="3200" dirty="0" smtClean="0">
                <a:solidFill>
                  <a:srgbClr val="D0DBF0"/>
                </a:solidFill>
                <a:latin typeface="Candara" panose="020E0502030303020204" pitchFamily="34" charset="0"/>
              </a:rPr>
              <a:t>threads.</a:t>
            </a:r>
          </a:p>
          <a:p>
            <a:pPr marL="971550" lvl="1" indent="-514350">
              <a:lnSpc>
                <a:spcPct val="150000"/>
              </a:lnSpc>
              <a:buFont typeface="+mj-lt"/>
              <a:buAutoNum type="arabicPeriod"/>
            </a:pPr>
            <a:r>
              <a:rPr lang="en-US" sz="3200" dirty="0" smtClean="0">
                <a:solidFill>
                  <a:srgbClr val="D0DBF0"/>
                </a:solidFill>
                <a:latin typeface="Candara" panose="020E0502030303020204" pitchFamily="34" charset="0"/>
              </a:rPr>
              <a:t>By </a:t>
            </a:r>
            <a:r>
              <a:rPr lang="en-US" sz="3200" dirty="0">
                <a:solidFill>
                  <a:srgbClr val="D0DBF0"/>
                </a:solidFill>
                <a:latin typeface="Candara" panose="020E0502030303020204" pitchFamily="34" charset="0"/>
              </a:rPr>
              <a:t>implementing Runnable interface. </a:t>
            </a:r>
          </a:p>
          <a:p>
            <a:pPr marL="971550" lvl="1" indent="-514350">
              <a:lnSpc>
                <a:spcPct val="150000"/>
              </a:lnSpc>
              <a:buFont typeface="+mj-lt"/>
              <a:buAutoNum type="arabicPeriod"/>
            </a:pPr>
            <a:r>
              <a:rPr lang="en-US" sz="3200" dirty="0" smtClean="0">
                <a:solidFill>
                  <a:srgbClr val="D0DBF0"/>
                </a:solidFill>
                <a:latin typeface="Candara" panose="020E0502030303020204" pitchFamily="34" charset="0"/>
              </a:rPr>
              <a:t>By </a:t>
            </a:r>
            <a:r>
              <a:rPr lang="en-US" sz="3200" dirty="0">
                <a:solidFill>
                  <a:srgbClr val="D0DBF0"/>
                </a:solidFill>
                <a:latin typeface="Candara" panose="020E0502030303020204" pitchFamily="34" charset="0"/>
              </a:rPr>
              <a:t>extending Thread class. </a:t>
            </a:r>
            <a:endParaRPr lang="en-US" sz="3200"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Runnable interface defines only one method called run() </a:t>
            </a:r>
            <a:endParaRPr lang="en-US" sz="3200"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 </a:t>
            </a:r>
            <a:r>
              <a:rPr lang="en-US" sz="3200" dirty="0">
                <a:solidFill>
                  <a:srgbClr val="D0DBF0"/>
                </a:solidFill>
                <a:latin typeface="Candara" panose="020E0502030303020204" pitchFamily="34" charset="0"/>
              </a:rPr>
              <a:t>Demonstrate creation of a </a:t>
            </a:r>
            <a:r>
              <a:rPr lang="en-US" sz="3200" dirty="0" smtClean="0">
                <a:solidFill>
                  <a:srgbClr val="D0DBF0"/>
                </a:solidFill>
                <a:latin typeface="Candara" panose="020E0502030303020204" pitchFamily="34" charset="0"/>
              </a:rPr>
              <a:t>Thread</a:t>
            </a:r>
          </a:p>
        </p:txBody>
      </p:sp>
      <p:sp>
        <p:nvSpPr>
          <p:cNvPr id="7" name="Text 1"/>
          <p:cNvSpPr/>
          <p:nvPr/>
        </p:nvSpPr>
        <p:spPr>
          <a:xfrm>
            <a:off x="1895674" y="6034202"/>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(14</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16238364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986302" y="196839"/>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702744" y="1030038"/>
            <a:ext cx="12971993" cy="4807326"/>
          </a:xfrm>
          <a:prstGeom prst="rect">
            <a:avLst/>
          </a:prstGeom>
          <a:noFill/>
          <a:ln/>
        </p:spPr>
        <p:txBody>
          <a:bodyPr wrap="square" rtlCol="0" anchor="t"/>
          <a:lstStyle/>
          <a:p>
            <a:pPr>
              <a:lnSpc>
                <a:spcPct val="150000"/>
              </a:lnSpc>
            </a:pPr>
            <a:r>
              <a:rPr lang="en-US" sz="3600" b="1" dirty="0">
                <a:solidFill>
                  <a:srgbClr val="D0DBF0"/>
                </a:solidFill>
                <a:latin typeface="Candara" panose="020E0502030303020204" pitchFamily="34" charset="0"/>
              </a:rPr>
              <a:t>Creating </a:t>
            </a:r>
            <a:r>
              <a:rPr lang="en-US" sz="3600" b="1" dirty="0" smtClean="0">
                <a:solidFill>
                  <a:srgbClr val="D0DBF0"/>
                </a:solidFill>
                <a:latin typeface="Candara" panose="020E0502030303020204" pitchFamily="34" charset="0"/>
              </a:rPr>
              <a:t>Multiple Thread</a:t>
            </a:r>
            <a:endParaRPr lang="en-US" sz="600" b="1" dirty="0" smtClean="0">
              <a:solidFill>
                <a:srgbClr val="D0DBF0"/>
              </a:solidFill>
              <a:latin typeface="Candara" panose="020E0502030303020204" pitchFamily="34" charset="0"/>
            </a:endParaRPr>
          </a:p>
          <a:p>
            <a:pPr>
              <a:lnSpc>
                <a:spcPct val="150000"/>
              </a:lnSpc>
            </a:pPr>
            <a:r>
              <a:rPr lang="en-US" sz="600" b="1" dirty="0">
                <a:solidFill>
                  <a:srgbClr val="D0DBF0"/>
                </a:solidFill>
                <a:latin typeface="Candara" panose="020E0502030303020204" pitchFamily="34" charset="0"/>
              </a:rPr>
              <a:t>,</a:t>
            </a:r>
            <a:endParaRPr lang="en-US" sz="100" b="1" dirty="0">
              <a:solidFill>
                <a:srgbClr val="D0DBF0"/>
              </a:solidFill>
              <a:latin typeface="Candara" panose="020E0502030303020204" pitchFamily="34" charset="0"/>
            </a:endParaRPr>
          </a:p>
          <a:p>
            <a:pPr>
              <a:lnSpc>
                <a:spcPct val="150000"/>
              </a:lnSpc>
            </a:pPr>
            <a:r>
              <a:rPr lang="en-US" sz="3200" dirty="0" smtClean="0">
                <a:solidFill>
                  <a:srgbClr val="D0DBF0"/>
                </a:solidFill>
              </a:rPr>
              <a:t>Multiple </a:t>
            </a:r>
            <a:r>
              <a:rPr lang="en-US" sz="3200" dirty="0">
                <a:solidFill>
                  <a:srgbClr val="D0DBF0"/>
                </a:solidFill>
              </a:rPr>
              <a:t>threads can be created in same way. The following program illustrates creation of multiple threads.</a:t>
            </a:r>
            <a:endParaRPr lang="en-US" sz="3200" dirty="0" smtClean="0">
              <a:solidFill>
                <a:srgbClr val="D0DBF0"/>
              </a:solidFill>
              <a:latin typeface="Candara" panose="020E0502030303020204" pitchFamily="34" charset="0"/>
            </a:endParaRPr>
          </a:p>
        </p:txBody>
      </p:sp>
      <p:sp>
        <p:nvSpPr>
          <p:cNvPr id="7" name="Text 1"/>
          <p:cNvSpPr/>
          <p:nvPr/>
        </p:nvSpPr>
        <p:spPr>
          <a:xfrm>
            <a:off x="1574661" y="4533883"/>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(14</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3448457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986302" y="420575"/>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702744" y="1545604"/>
            <a:ext cx="12971993"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Determining when a Thread Ends</a:t>
            </a:r>
            <a:endParaRPr lang="en-US" sz="600" b="1" dirty="0" smtClean="0">
              <a:solidFill>
                <a:srgbClr val="D0DBF0"/>
              </a:solidFill>
              <a:latin typeface="Candara" panose="020E0502030303020204" pitchFamily="34" charset="0"/>
            </a:endParaRPr>
          </a:p>
          <a:p>
            <a:pPr>
              <a:lnSpc>
                <a:spcPct val="150000"/>
              </a:lnSpc>
            </a:pPr>
            <a:r>
              <a:rPr lang="en-US" sz="600" b="1" dirty="0">
                <a:solidFill>
                  <a:srgbClr val="D0DBF0"/>
                </a:solidFill>
                <a:latin typeface="Candara" panose="020E0502030303020204" pitchFamily="34" charset="0"/>
              </a:rPr>
              <a:t>,</a:t>
            </a:r>
            <a:endParaRPr lang="en-US" sz="100" b="1" dirty="0">
              <a:solidFill>
                <a:srgbClr val="D0DBF0"/>
              </a:solidFill>
              <a:latin typeface="Candara" panose="020E0502030303020204" pitchFamily="34" charset="0"/>
            </a:endParaRPr>
          </a:p>
          <a:p>
            <a:pPr>
              <a:lnSpc>
                <a:spcPct val="150000"/>
              </a:lnSpc>
            </a:pPr>
            <a:r>
              <a:rPr lang="en-US" sz="3200" dirty="0">
                <a:solidFill>
                  <a:srgbClr val="BDCDE9"/>
                </a:solidFill>
              </a:rPr>
              <a:t>Thread provides two means by which we can determine whether the thread has ended. </a:t>
            </a:r>
            <a:endParaRPr lang="en-US" sz="3200" dirty="0" smtClean="0">
              <a:solidFill>
                <a:srgbClr val="BDCDE9"/>
              </a:solidFill>
            </a:endParaRPr>
          </a:p>
          <a:p>
            <a:pPr marL="971550" lvl="1" indent="-514350">
              <a:lnSpc>
                <a:spcPct val="150000"/>
              </a:lnSpc>
              <a:buFont typeface="+mj-lt"/>
              <a:buAutoNum type="arabicPeriod"/>
            </a:pPr>
            <a:r>
              <a:rPr lang="en-US" sz="3200" dirty="0" smtClean="0">
                <a:solidFill>
                  <a:srgbClr val="BDCDE9"/>
                </a:solidFill>
              </a:rPr>
              <a:t>The </a:t>
            </a:r>
            <a:r>
              <a:rPr lang="en-US" sz="3200" dirty="0" err="1">
                <a:solidFill>
                  <a:srgbClr val="BDCDE9"/>
                </a:solidFill>
              </a:rPr>
              <a:t>isAlive</a:t>
            </a:r>
            <a:r>
              <a:rPr lang="en-US" sz="3200" dirty="0">
                <a:solidFill>
                  <a:srgbClr val="BDCDE9"/>
                </a:solidFill>
              </a:rPr>
              <a:t>() method which waits for the child thread to terminate. </a:t>
            </a:r>
          </a:p>
          <a:p>
            <a:pPr marL="971550" lvl="1" indent="-514350">
              <a:lnSpc>
                <a:spcPct val="150000"/>
              </a:lnSpc>
              <a:buFont typeface="+mj-lt"/>
              <a:buAutoNum type="arabicPeriod"/>
            </a:pPr>
            <a:r>
              <a:rPr lang="en-US" sz="3200" dirty="0" smtClean="0">
                <a:solidFill>
                  <a:srgbClr val="BDCDE9"/>
                </a:solidFill>
              </a:rPr>
              <a:t>The </a:t>
            </a:r>
            <a:r>
              <a:rPr lang="en-US" sz="3200" dirty="0">
                <a:solidFill>
                  <a:srgbClr val="BDCDE9"/>
                </a:solidFill>
              </a:rPr>
              <a:t>join() method which waits until the thread on which it is called terminates. The calling thread is waiting until the specified thread joins it. </a:t>
            </a:r>
            <a:endParaRPr lang="en-US" sz="3200"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818477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850114" y="508124"/>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850114" y="1535877"/>
            <a:ext cx="13149443"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Thread Priority</a:t>
            </a:r>
            <a:endParaRPr lang="en-US" sz="600" b="1" dirty="0">
              <a:solidFill>
                <a:srgbClr val="D0DBF0"/>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D0DBF0"/>
                </a:solidFill>
              </a:rPr>
              <a:t>Each </a:t>
            </a:r>
            <a:r>
              <a:rPr lang="en-US" sz="3200" dirty="0">
                <a:solidFill>
                  <a:srgbClr val="D0DBF0"/>
                </a:solidFill>
              </a:rPr>
              <a:t>thread has a priority, determining its CPU time compared to </a:t>
            </a:r>
            <a:r>
              <a:rPr lang="en-US" sz="3200" dirty="0" smtClean="0">
                <a:solidFill>
                  <a:srgbClr val="D0DBF0"/>
                </a:solidFill>
              </a:rPr>
              <a:t>others.</a:t>
            </a:r>
          </a:p>
          <a:p>
            <a:pPr marL="457200" indent="-457200">
              <a:lnSpc>
                <a:spcPct val="150000"/>
              </a:lnSpc>
              <a:buFont typeface="Arial" panose="020B0604020202020204" pitchFamily="34" charset="0"/>
              <a:buChar char="•"/>
            </a:pPr>
            <a:r>
              <a:rPr lang="en-US" sz="3200" dirty="0" smtClean="0">
                <a:solidFill>
                  <a:srgbClr val="D0DBF0"/>
                </a:solidFill>
              </a:rPr>
              <a:t>High </a:t>
            </a:r>
            <a:r>
              <a:rPr lang="en-US" sz="3200" dirty="0">
                <a:solidFill>
                  <a:srgbClr val="D0DBF0"/>
                </a:solidFill>
              </a:rPr>
              <a:t>priority threads get more CPU time; low priority threads get </a:t>
            </a:r>
            <a:r>
              <a:rPr lang="en-US" sz="3200" dirty="0" smtClean="0">
                <a:solidFill>
                  <a:srgbClr val="D0DBF0"/>
                </a:solidFill>
              </a:rPr>
              <a:t>less.</a:t>
            </a:r>
          </a:p>
          <a:p>
            <a:pPr marL="457200" indent="-457200">
              <a:lnSpc>
                <a:spcPct val="150000"/>
              </a:lnSpc>
              <a:buFont typeface="Arial" panose="020B0604020202020204" pitchFamily="34" charset="0"/>
              <a:buChar char="•"/>
            </a:pPr>
            <a:r>
              <a:rPr lang="en-US" sz="3200" dirty="0" smtClean="0">
                <a:solidFill>
                  <a:srgbClr val="D0DBF0"/>
                </a:solidFill>
              </a:rPr>
              <a:t>When </a:t>
            </a:r>
            <a:r>
              <a:rPr lang="en-US" sz="3200" dirty="0">
                <a:solidFill>
                  <a:srgbClr val="D0DBF0"/>
                </a:solidFill>
              </a:rPr>
              <a:t>a high priority thread waits for a resource, low priority threads may </a:t>
            </a:r>
            <a:r>
              <a:rPr lang="en-US" sz="3200" dirty="0" smtClean="0">
                <a:solidFill>
                  <a:srgbClr val="D0DBF0"/>
                </a:solidFill>
              </a:rPr>
              <a:t>run.</a:t>
            </a:r>
          </a:p>
          <a:p>
            <a:pPr marL="457200" indent="-457200">
              <a:lnSpc>
                <a:spcPct val="150000"/>
              </a:lnSpc>
              <a:buFont typeface="Arial" panose="020B0604020202020204" pitchFamily="34" charset="0"/>
              <a:buChar char="•"/>
            </a:pPr>
            <a:r>
              <a:rPr lang="en-US" sz="3200" dirty="0" smtClean="0">
                <a:solidFill>
                  <a:srgbClr val="D0DBF0"/>
                </a:solidFill>
              </a:rPr>
              <a:t>If </a:t>
            </a:r>
            <a:r>
              <a:rPr lang="en-US" sz="3200" dirty="0">
                <a:solidFill>
                  <a:srgbClr val="D0DBF0"/>
                </a:solidFill>
              </a:rPr>
              <a:t>a high priority thread gets the resource, it can stop a low priority thread to </a:t>
            </a:r>
            <a:r>
              <a:rPr lang="en-US" sz="3200" dirty="0" smtClean="0">
                <a:solidFill>
                  <a:srgbClr val="D0DBF0"/>
                </a:solidFill>
              </a:rPr>
              <a:t>run.</a:t>
            </a:r>
            <a:endParaRPr lang="en-US" sz="3200"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1602691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850114" y="226021"/>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513874" y="1234319"/>
            <a:ext cx="14116526"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Thread Priority</a:t>
            </a:r>
            <a:endParaRPr lang="en-US" sz="600" b="1" dirty="0">
              <a:solidFill>
                <a:srgbClr val="D0DBF0"/>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D0DBF0"/>
                </a:solidFill>
              </a:rPr>
              <a:t>When </a:t>
            </a:r>
            <a:r>
              <a:rPr lang="en-US" sz="3200" dirty="0">
                <a:solidFill>
                  <a:srgbClr val="D0DBF0"/>
                </a:solidFill>
              </a:rPr>
              <a:t>starting a new thread, its priority is the same as its </a:t>
            </a:r>
            <a:r>
              <a:rPr lang="en-US" sz="3200" dirty="0" smtClean="0">
                <a:solidFill>
                  <a:srgbClr val="D0DBF0"/>
                </a:solidFill>
              </a:rPr>
              <a:t>parent's.</a:t>
            </a:r>
          </a:p>
          <a:p>
            <a:pPr marL="457200" indent="-457200">
              <a:lnSpc>
                <a:spcPct val="150000"/>
              </a:lnSpc>
              <a:buFont typeface="Arial" panose="020B0604020202020204" pitchFamily="34" charset="0"/>
              <a:buChar char="•"/>
            </a:pPr>
            <a:r>
              <a:rPr lang="en-US" sz="3200" dirty="0" smtClean="0">
                <a:solidFill>
                  <a:srgbClr val="D0DBF0"/>
                </a:solidFill>
              </a:rPr>
              <a:t>You </a:t>
            </a:r>
            <a:r>
              <a:rPr lang="en-US" sz="3200" dirty="0">
                <a:solidFill>
                  <a:srgbClr val="D0DBF0"/>
                </a:solidFill>
              </a:rPr>
              <a:t>can change a thread's priority using </a:t>
            </a:r>
            <a:r>
              <a:rPr lang="en-IN" sz="3200" b="1" dirty="0">
                <a:solidFill>
                  <a:srgbClr val="D0DBF0"/>
                </a:solidFill>
                <a:latin typeface="Candara" panose="020E0502030303020204" pitchFamily="34" charset="0"/>
              </a:rPr>
              <a:t>final </a:t>
            </a:r>
            <a:r>
              <a:rPr lang="en-IN" sz="3200" b="1" dirty="0" smtClean="0">
                <a:solidFill>
                  <a:srgbClr val="D0DBF0"/>
                </a:solidFill>
                <a:latin typeface="Candara" panose="020E0502030303020204" pitchFamily="34" charset="0"/>
              </a:rPr>
              <a:t>void </a:t>
            </a:r>
            <a:r>
              <a:rPr lang="en-US" sz="3200" b="1" dirty="0" err="1" smtClean="0">
                <a:solidFill>
                  <a:srgbClr val="D0DBF0"/>
                </a:solidFill>
              </a:rPr>
              <a:t>setPriority</a:t>
            </a:r>
            <a:r>
              <a:rPr lang="en-US" sz="3200" b="1" dirty="0" smtClean="0">
                <a:solidFill>
                  <a:srgbClr val="D0DBF0"/>
                </a:solidFill>
              </a:rPr>
              <a:t>(</a:t>
            </a:r>
            <a:r>
              <a:rPr lang="en-US" sz="3200" b="1" dirty="0" err="1" smtClean="0">
                <a:solidFill>
                  <a:srgbClr val="D0DBF0"/>
                </a:solidFill>
              </a:rPr>
              <a:t>int</a:t>
            </a:r>
            <a:r>
              <a:rPr lang="en-US" sz="3200" b="1" dirty="0" smtClean="0">
                <a:solidFill>
                  <a:srgbClr val="D0DBF0"/>
                </a:solidFill>
              </a:rPr>
              <a:t> </a:t>
            </a:r>
            <a:r>
              <a:rPr lang="en-US" sz="3200" b="1" dirty="0">
                <a:solidFill>
                  <a:srgbClr val="D0DBF0"/>
                </a:solidFill>
              </a:rPr>
              <a:t>level</a:t>
            </a:r>
            <a:r>
              <a:rPr lang="en-US" sz="3200" b="1" dirty="0" smtClean="0">
                <a:solidFill>
                  <a:srgbClr val="D0DBF0"/>
                </a:solidFill>
              </a:rPr>
              <a:t>).</a:t>
            </a:r>
          </a:p>
          <a:p>
            <a:pPr marL="457200" indent="-457200">
              <a:lnSpc>
                <a:spcPct val="150000"/>
              </a:lnSpc>
              <a:buFont typeface="Arial" panose="020B0604020202020204" pitchFamily="34" charset="0"/>
              <a:buChar char="•"/>
            </a:pPr>
            <a:r>
              <a:rPr lang="en-US" sz="3200" dirty="0" smtClean="0">
                <a:solidFill>
                  <a:srgbClr val="D0DBF0"/>
                </a:solidFill>
              </a:rPr>
              <a:t>The </a:t>
            </a:r>
            <a:r>
              <a:rPr lang="en-US" sz="3200" dirty="0">
                <a:solidFill>
                  <a:srgbClr val="D0DBF0"/>
                </a:solidFill>
              </a:rPr>
              <a:t>range for priority values is 1 to 10 (MIN_PRIORITY to MAX_PRIORITY</a:t>
            </a:r>
            <a:r>
              <a:rPr lang="en-US" sz="3200" dirty="0" smtClean="0">
                <a:solidFill>
                  <a:srgbClr val="D0DBF0"/>
                </a:solidFill>
              </a:rPr>
              <a:t>).</a:t>
            </a:r>
          </a:p>
          <a:p>
            <a:pPr marL="457200" indent="-457200">
              <a:lnSpc>
                <a:spcPct val="150000"/>
              </a:lnSpc>
              <a:buFont typeface="Arial" panose="020B0604020202020204" pitchFamily="34" charset="0"/>
              <a:buChar char="•"/>
            </a:pPr>
            <a:r>
              <a:rPr lang="en-US" sz="3200" dirty="0" smtClean="0">
                <a:solidFill>
                  <a:srgbClr val="D0DBF0"/>
                </a:solidFill>
              </a:rPr>
              <a:t>Default </a:t>
            </a:r>
            <a:r>
              <a:rPr lang="en-US" sz="3200" dirty="0">
                <a:solidFill>
                  <a:srgbClr val="D0DBF0"/>
                </a:solidFill>
              </a:rPr>
              <a:t>priority is 5 (NORM_PRIORITY</a:t>
            </a:r>
            <a:r>
              <a:rPr lang="en-US" sz="3200" dirty="0" smtClean="0">
                <a:solidFill>
                  <a:srgbClr val="D0DBF0"/>
                </a:solidFill>
              </a:rPr>
              <a:t>).</a:t>
            </a:r>
          </a:p>
          <a:p>
            <a:pPr marL="457200" indent="-457200">
              <a:lnSpc>
                <a:spcPct val="150000"/>
              </a:lnSpc>
              <a:buFont typeface="Arial" panose="020B0604020202020204" pitchFamily="34" charset="0"/>
              <a:buChar char="•"/>
            </a:pPr>
            <a:r>
              <a:rPr lang="en-US" sz="3200" dirty="0" smtClean="0">
                <a:solidFill>
                  <a:srgbClr val="D0DBF0"/>
                </a:solidFill>
              </a:rPr>
              <a:t>You </a:t>
            </a:r>
            <a:r>
              <a:rPr lang="en-US" sz="3200" dirty="0">
                <a:solidFill>
                  <a:srgbClr val="D0DBF0"/>
                </a:solidFill>
              </a:rPr>
              <a:t>can find out a thread's current priority using </a:t>
            </a:r>
            <a:r>
              <a:rPr lang="en-IN" sz="3200" b="1" dirty="0">
                <a:solidFill>
                  <a:srgbClr val="D0DBF0"/>
                </a:solidFill>
                <a:latin typeface="Candara" panose="020E0502030303020204" pitchFamily="34" charset="0"/>
              </a:rPr>
              <a:t>final </a:t>
            </a:r>
            <a:r>
              <a:rPr lang="en-IN" sz="3200" b="1" dirty="0" err="1" smtClean="0">
                <a:solidFill>
                  <a:srgbClr val="D0DBF0"/>
                </a:solidFill>
                <a:latin typeface="Candara" panose="020E0502030303020204" pitchFamily="34" charset="0"/>
              </a:rPr>
              <a:t>int</a:t>
            </a:r>
            <a:r>
              <a:rPr lang="en-IN" sz="3200" b="1" dirty="0" smtClean="0">
                <a:solidFill>
                  <a:srgbClr val="D0DBF0"/>
                </a:solidFill>
                <a:latin typeface="Candara" panose="020E0502030303020204" pitchFamily="34" charset="0"/>
              </a:rPr>
              <a:t> </a:t>
            </a:r>
            <a:r>
              <a:rPr lang="en-US" sz="3200" b="1" dirty="0" err="1" smtClean="0">
                <a:solidFill>
                  <a:srgbClr val="D0DBF0"/>
                </a:solidFill>
              </a:rPr>
              <a:t>getPriority</a:t>
            </a:r>
            <a:r>
              <a:rPr lang="en-US" sz="3200" b="1" dirty="0">
                <a:solidFill>
                  <a:srgbClr val="D0DBF0"/>
                </a:solidFill>
              </a:rPr>
              <a:t>().</a:t>
            </a:r>
            <a:endParaRPr lang="en-US" sz="3200" b="1" dirty="0" smtClean="0">
              <a:solidFill>
                <a:srgbClr val="D0DBF0"/>
              </a:solidFill>
              <a:latin typeface="Candara" panose="020E0502030303020204" pitchFamily="34" charset="0"/>
            </a:endParaRPr>
          </a:p>
        </p:txBody>
      </p:sp>
    </p:spTree>
    <p:extLst>
      <p:ext uri="{BB962C8B-B14F-4D97-AF65-F5344CB8AC3E}">
        <p14:creationId xmlns:p14="http://schemas.microsoft.com/office/powerpoint/2010/main" val="39650639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850114" y="469213"/>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7" name="Text 1"/>
          <p:cNvSpPr/>
          <p:nvPr/>
        </p:nvSpPr>
        <p:spPr>
          <a:xfrm>
            <a:off x="1382618" y="3424929"/>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(15</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343919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850114" y="255205"/>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850114" y="1166225"/>
            <a:ext cx="13210163" cy="4807326"/>
          </a:xfrm>
          <a:prstGeom prst="rect">
            <a:avLst/>
          </a:prstGeom>
          <a:noFill/>
          <a:ln/>
        </p:spPr>
        <p:txBody>
          <a:bodyPr wrap="square" rtlCol="0" anchor="t"/>
          <a:lstStyle/>
          <a:p>
            <a:pPr>
              <a:lnSpc>
                <a:spcPct val="150000"/>
              </a:lnSpc>
            </a:pPr>
            <a:r>
              <a:rPr lang="en-US" sz="3600" b="1" dirty="0" smtClean="0">
                <a:solidFill>
                  <a:srgbClr val="BDCDE9"/>
                </a:solidFill>
                <a:latin typeface="Candara" panose="020E0502030303020204" pitchFamily="34" charset="0"/>
              </a:rPr>
              <a:t>Synchronizatio</a:t>
            </a:r>
            <a:r>
              <a:rPr lang="en-US" sz="3600" b="1" dirty="0">
                <a:solidFill>
                  <a:srgbClr val="BDCDE9"/>
                </a:solidFill>
                <a:latin typeface="Candara" panose="020E0502030303020204" pitchFamily="34" charset="0"/>
              </a:rPr>
              <a:t>n</a:t>
            </a:r>
            <a:endParaRPr lang="en-US" sz="600" b="1" dirty="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When two or more threads need access to a shared resource, they need some way to ensure that the resource will be used by only one thread at a time. The process by which this is achieved is called synchronization. The most common reason for synchronization is when two or more threads need to access to a shared resource that can be used by only one thread at a time. For example, when a thread is writing to a file, the second thread must be prevented from doing so at the same time. Java provides unique, language-level support for it.</a:t>
            </a:r>
            <a:endParaRPr lang="en-US" sz="3200" b="1"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1544132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300126" y="36079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Packages</a:t>
            </a:r>
            <a:endParaRPr lang="en-US" sz="5249" dirty="0"/>
          </a:p>
        </p:txBody>
      </p:sp>
      <p:sp>
        <p:nvSpPr>
          <p:cNvPr id="6" name="Text 2"/>
          <p:cNvSpPr/>
          <p:nvPr/>
        </p:nvSpPr>
        <p:spPr>
          <a:xfrm>
            <a:off x="1180855" y="1448741"/>
            <a:ext cx="12395997"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A namespace defines a declarative region. In Java, no two classes can use the same name from the same namespace. Thus, within a given namespace, each class name must be unique. Since package usually contains related classes, Java defines special access rights to the code within a package.</a:t>
            </a:r>
          </a:p>
        </p:txBody>
      </p:sp>
    </p:spTree>
    <p:extLst>
      <p:ext uri="{BB962C8B-B14F-4D97-AF65-F5344CB8AC3E}">
        <p14:creationId xmlns:p14="http://schemas.microsoft.com/office/powerpoint/2010/main" val="2139257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850114" y="333025"/>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850114" y="1166225"/>
            <a:ext cx="13210163" cy="4807326"/>
          </a:xfrm>
          <a:prstGeom prst="rect">
            <a:avLst/>
          </a:prstGeom>
          <a:noFill/>
          <a:ln/>
        </p:spPr>
        <p:txBody>
          <a:bodyPr wrap="square" rtlCol="0" anchor="t"/>
          <a:lstStyle/>
          <a:p>
            <a:pPr>
              <a:lnSpc>
                <a:spcPct val="150000"/>
              </a:lnSpc>
            </a:pPr>
            <a:r>
              <a:rPr lang="en-US" sz="3600" b="1" dirty="0" smtClean="0">
                <a:solidFill>
                  <a:srgbClr val="BDCDE9"/>
                </a:solidFill>
                <a:latin typeface="Candara" panose="020E0502030303020204" pitchFamily="34" charset="0"/>
              </a:rPr>
              <a:t>Synchronizatio</a:t>
            </a:r>
            <a:r>
              <a:rPr lang="en-US" sz="3600" b="1" dirty="0">
                <a:solidFill>
                  <a:srgbClr val="BDCDE9"/>
                </a:solidFill>
                <a:latin typeface="Candara" panose="020E0502030303020204" pitchFamily="34" charset="0"/>
              </a:rPr>
              <a:t>n</a:t>
            </a:r>
            <a:endParaRPr lang="en-US" sz="600" b="1" dirty="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Key to synchronization is the concept of the monitor (also called a semaphore). A monitor is an object that is used as a mutually exclusive lock. Only one thread can own a monitor at a given time. When a thread acquires a lock, it is said to have entered the monitor. </a:t>
            </a:r>
            <a:endParaRPr lang="en-US" sz="3200" dirty="0" smtClean="0">
              <a:solidFill>
                <a:srgbClr val="BDCDE9"/>
              </a:solidFill>
              <a:latin typeface="Candara" panose="020E0502030303020204" pitchFamily="34" charset="0"/>
            </a:endParaRPr>
          </a:p>
          <a:p>
            <a:pPr>
              <a:lnSpc>
                <a:spcPct val="150000"/>
              </a:lnSpc>
            </a:pPr>
            <a:endParaRPr lang="en-US" sz="3200" b="1"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32875345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850114" y="235750"/>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850114" y="1166225"/>
            <a:ext cx="13210163" cy="4807326"/>
          </a:xfrm>
          <a:prstGeom prst="rect">
            <a:avLst/>
          </a:prstGeom>
          <a:noFill/>
          <a:ln/>
        </p:spPr>
        <p:txBody>
          <a:bodyPr wrap="square" rtlCol="0" anchor="t"/>
          <a:lstStyle/>
          <a:p>
            <a:pPr>
              <a:lnSpc>
                <a:spcPct val="150000"/>
              </a:lnSpc>
            </a:pPr>
            <a:r>
              <a:rPr lang="en-US" sz="3600" b="1" dirty="0" smtClean="0">
                <a:solidFill>
                  <a:srgbClr val="BDCDE9"/>
                </a:solidFill>
                <a:latin typeface="Candara" panose="020E0502030303020204" pitchFamily="34" charset="0"/>
              </a:rPr>
              <a:t>Synchronizatio</a:t>
            </a:r>
            <a:r>
              <a:rPr lang="en-US" sz="3600" b="1" dirty="0">
                <a:solidFill>
                  <a:srgbClr val="BDCDE9"/>
                </a:solidFill>
                <a:latin typeface="Candara" panose="020E0502030303020204" pitchFamily="34" charset="0"/>
              </a:rPr>
              <a:t>n</a:t>
            </a:r>
            <a:endParaRPr lang="en-US" sz="600" b="1" dirty="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All other threads attempting to enter the locked monitor will be suspended until the first thread exits the monitor. These other threads are said to be waiting for the monitor. A thread that owns a monitor can reenter the same monitor if it so desires. There are two ways to synchronize a code. </a:t>
            </a:r>
          </a:p>
          <a:p>
            <a:pPr marL="971550" lvl="1" indent="-514350">
              <a:lnSpc>
                <a:spcPct val="150000"/>
              </a:lnSpc>
              <a:buFont typeface="+mj-lt"/>
              <a:buAutoNum type="arabicPeriod"/>
            </a:pPr>
            <a:r>
              <a:rPr lang="en-US" sz="3200" dirty="0" smtClean="0">
                <a:solidFill>
                  <a:srgbClr val="BDCDE9"/>
                </a:solidFill>
                <a:latin typeface="Candara" panose="020E0502030303020204" pitchFamily="34" charset="0"/>
              </a:rPr>
              <a:t>Using </a:t>
            </a:r>
            <a:r>
              <a:rPr lang="en-US" sz="3200" dirty="0">
                <a:solidFill>
                  <a:srgbClr val="BDCDE9"/>
                </a:solidFill>
                <a:latin typeface="Candara" panose="020E0502030303020204" pitchFamily="34" charset="0"/>
              </a:rPr>
              <a:t>Synchronized </a:t>
            </a:r>
            <a:r>
              <a:rPr lang="en-US" sz="3200" dirty="0" smtClean="0">
                <a:solidFill>
                  <a:srgbClr val="BDCDE9"/>
                </a:solidFill>
                <a:latin typeface="Candara" panose="020E0502030303020204" pitchFamily="34" charset="0"/>
              </a:rPr>
              <a:t>Methods</a:t>
            </a:r>
          </a:p>
          <a:p>
            <a:pPr marL="971550" lvl="1" indent="-514350">
              <a:lnSpc>
                <a:spcPct val="150000"/>
              </a:lnSpc>
              <a:buFont typeface="+mj-lt"/>
              <a:buAutoNum type="arabicPeriod"/>
            </a:pPr>
            <a:r>
              <a:rPr lang="en-US" sz="3200" dirty="0" smtClean="0">
                <a:solidFill>
                  <a:srgbClr val="BDCDE9"/>
                </a:solidFill>
                <a:latin typeface="Candara" panose="020E0502030303020204" pitchFamily="34" charset="0"/>
              </a:rPr>
              <a:t>Using </a:t>
            </a:r>
            <a:r>
              <a:rPr lang="en-US" sz="3200" dirty="0">
                <a:solidFill>
                  <a:srgbClr val="BDCDE9"/>
                </a:solidFill>
                <a:latin typeface="Candara" panose="020E0502030303020204" pitchFamily="34" charset="0"/>
              </a:rPr>
              <a:t>Synchronized Statement</a:t>
            </a:r>
            <a:endParaRPr lang="en-US" sz="3200" b="1"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17456624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850114" y="235750"/>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850114" y="1166225"/>
            <a:ext cx="13210163" cy="4807326"/>
          </a:xfrm>
          <a:prstGeom prst="rect">
            <a:avLst/>
          </a:prstGeom>
          <a:noFill/>
          <a:ln/>
        </p:spPr>
        <p:txBody>
          <a:bodyPr wrap="square" rtlCol="0" anchor="t"/>
          <a:lstStyle/>
          <a:p>
            <a:pPr>
              <a:lnSpc>
                <a:spcPct val="150000"/>
              </a:lnSpc>
            </a:pPr>
            <a:r>
              <a:rPr lang="en-US" sz="3600" b="1" dirty="0" smtClean="0">
                <a:solidFill>
                  <a:srgbClr val="BDCDE9"/>
                </a:solidFill>
                <a:latin typeface="Candara" panose="020E0502030303020204" pitchFamily="34" charset="0"/>
              </a:rPr>
              <a:t>Synchronized Methods</a:t>
            </a:r>
            <a:endParaRPr lang="en-US" sz="600" b="1" dirty="0" smtClean="0">
              <a:solidFill>
                <a:srgbClr val="BDCDE9"/>
              </a:solidFill>
              <a:latin typeface="Candara" panose="020E0502030303020204" pitchFamily="34" charset="0"/>
            </a:endParaRPr>
          </a:p>
          <a:p>
            <a:pPr>
              <a:lnSpc>
                <a:spcPct val="150000"/>
              </a:lnSpc>
            </a:pPr>
            <a:r>
              <a:rPr lang="en-US" sz="3200" dirty="0" smtClean="0">
                <a:solidFill>
                  <a:srgbClr val="BDCDE9"/>
                </a:solidFill>
                <a:latin typeface="Candara" panose="020E0502030303020204" pitchFamily="34" charset="0"/>
              </a:rPr>
              <a:t>We can make a method synchronized by prefixing the keyword synchronized. When a method is called, the calling thread enters the object’s monitor, which locks the object. While locked, no other object can enter the method. When the thread enters from the method, the monitor unlocks the object, allowing it to be used by another thread. </a:t>
            </a:r>
            <a:endParaRPr lang="en-US" sz="3200" b="1" dirty="0" smtClean="0">
              <a:solidFill>
                <a:srgbClr val="BDCDE9"/>
              </a:solidFill>
              <a:latin typeface="Candara" panose="020E0502030303020204" pitchFamily="34" charset="0"/>
            </a:endParaRPr>
          </a:p>
        </p:txBody>
      </p:sp>
      <p:sp>
        <p:nvSpPr>
          <p:cNvPr id="7" name="Text 1"/>
          <p:cNvSpPr/>
          <p:nvPr/>
        </p:nvSpPr>
        <p:spPr>
          <a:xfrm>
            <a:off x="1791179" y="5876299"/>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(16</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4432920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850114" y="235750"/>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850114" y="1166225"/>
            <a:ext cx="13210163" cy="4807326"/>
          </a:xfrm>
          <a:prstGeom prst="rect">
            <a:avLst/>
          </a:prstGeom>
          <a:noFill/>
          <a:ln/>
        </p:spPr>
        <p:txBody>
          <a:bodyPr wrap="square" rtlCol="0" anchor="t"/>
          <a:lstStyle/>
          <a:p>
            <a:pPr>
              <a:lnSpc>
                <a:spcPct val="150000"/>
              </a:lnSpc>
            </a:pPr>
            <a:r>
              <a:rPr lang="en-US" sz="3600" b="1" dirty="0" smtClean="0">
                <a:solidFill>
                  <a:srgbClr val="BDCDE9"/>
                </a:solidFill>
                <a:latin typeface="Candara" panose="020E0502030303020204" pitchFamily="34" charset="0"/>
              </a:rPr>
              <a:t>Synchronized Statement</a:t>
            </a:r>
            <a:endParaRPr lang="en-US" sz="600" b="1"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This is the general form of the synchronized statement: </a:t>
            </a:r>
            <a:r>
              <a:rPr lang="en-US" sz="3200" dirty="0" smtClean="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synchronized(object</a:t>
            </a:r>
            <a:r>
              <a:rPr lang="en-US" sz="3200" b="1" dirty="0">
                <a:solidFill>
                  <a:srgbClr val="BDCDE9"/>
                </a:solidFill>
                <a:latin typeface="Candara" panose="020E0502030303020204" pitchFamily="34" charset="0"/>
              </a:rPr>
              <a:t>) { </a:t>
            </a:r>
            <a:endParaRPr lang="en-US" sz="3200" b="1" dirty="0" smtClean="0">
              <a:solidFill>
                <a:srgbClr val="BDCDE9"/>
              </a:solidFill>
              <a:latin typeface="Candara" panose="020E0502030303020204" pitchFamily="34" charset="0"/>
            </a:endParaRPr>
          </a:p>
          <a:p>
            <a:pPr>
              <a:lnSpc>
                <a:spcPct val="150000"/>
              </a:lnSpc>
            </a:pPr>
            <a:r>
              <a:rPr lang="en-US" sz="3200" b="1"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	// </a:t>
            </a:r>
            <a:r>
              <a:rPr lang="en-US" sz="3200" b="1" dirty="0">
                <a:solidFill>
                  <a:srgbClr val="BDCDE9"/>
                </a:solidFill>
                <a:latin typeface="Candara" panose="020E0502030303020204" pitchFamily="34" charset="0"/>
              </a:rPr>
              <a:t>statements to be synchronized } </a:t>
            </a:r>
            <a:endParaRPr lang="en-US" sz="3200" b="1"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13076676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850114" y="235750"/>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850114" y="1166225"/>
            <a:ext cx="13210163" cy="4807326"/>
          </a:xfrm>
          <a:prstGeom prst="rect">
            <a:avLst/>
          </a:prstGeom>
          <a:noFill/>
          <a:ln/>
        </p:spPr>
        <p:txBody>
          <a:bodyPr wrap="square" rtlCol="0" anchor="t"/>
          <a:lstStyle/>
          <a:p>
            <a:pPr>
              <a:lnSpc>
                <a:spcPct val="150000"/>
              </a:lnSpc>
            </a:pPr>
            <a:r>
              <a:rPr lang="en-US" sz="3600" b="1" dirty="0" smtClean="0">
                <a:solidFill>
                  <a:srgbClr val="BDCDE9"/>
                </a:solidFill>
                <a:latin typeface="Candara" panose="020E0502030303020204" pitchFamily="34" charset="0"/>
              </a:rPr>
              <a:t>Thread Communication using wait(), notify() and </a:t>
            </a:r>
            <a:r>
              <a:rPr lang="en-US" sz="3600" b="1" dirty="0" err="1" smtClean="0">
                <a:solidFill>
                  <a:srgbClr val="BDCDE9"/>
                </a:solidFill>
                <a:latin typeface="Candara" panose="020E0502030303020204" pitchFamily="34" charset="0"/>
              </a:rPr>
              <a:t>notifyAll</a:t>
            </a:r>
            <a:r>
              <a:rPr lang="en-US" sz="3600" b="1" dirty="0" smtClean="0">
                <a:solidFill>
                  <a:srgbClr val="BDCDE9"/>
                </a:solidFill>
                <a:latin typeface="Candara" panose="020E0502030303020204" pitchFamily="34" charset="0"/>
              </a:rPr>
              <a:t>()</a:t>
            </a:r>
            <a:endParaRPr lang="en-US" sz="600" b="1" dirty="0" smtClean="0">
              <a:solidFill>
                <a:srgbClr val="BDCDE9"/>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a:solidFill>
                  <a:srgbClr val="BDCDE9"/>
                </a:solidFill>
                <a:latin typeface="Candara" panose="020E0502030303020204" pitchFamily="34" charset="0"/>
              </a:rPr>
              <a:t>wait( ) tells the calling thread to give up the monitor and go to sleep until some other thread enters the same monitor and calls notify( </a:t>
            </a:r>
            <a:r>
              <a:rPr lang="en-US" sz="3200" dirty="0" smtClean="0">
                <a:solidFill>
                  <a:srgbClr val="BDCDE9"/>
                </a:solidFill>
                <a:latin typeface="Candara" panose="020E0502030303020204" pitchFamily="34" charset="0"/>
              </a:rPr>
              <a:t>).</a:t>
            </a:r>
          </a:p>
          <a:p>
            <a:pPr marL="457200" indent="-457200">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notify</a:t>
            </a:r>
            <a:r>
              <a:rPr lang="en-US" sz="3200" dirty="0">
                <a:solidFill>
                  <a:srgbClr val="BDCDE9"/>
                </a:solidFill>
                <a:latin typeface="Candara" panose="020E0502030303020204" pitchFamily="34" charset="0"/>
              </a:rPr>
              <a:t>( ) wakes up a thread that called wait( ) on the same object. </a:t>
            </a:r>
          </a:p>
          <a:p>
            <a:pPr marL="457200" indent="-457200">
              <a:lnSpc>
                <a:spcPct val="150000"/>
              </a:lnSpc>
              <a:buFont typeface="Arial" panose="020B0604020202020204" pitchFamily="34" charset="0"/>
              <a:buChar char="•"/>
            </a:pPr>
            <a:r>
              <a:rPr lang="en-US" sz="3200" dirty="0" err="1" smtClean="0">
                <a:solidFill>
                  <a:srgbClr val="BDCDE9"/>
                </a:solidFill>
                <a:latin typeface="Candara" panose="020E0502030303020204" pitchFamily="34" charset="0"/>
              </a:rPr>
              <a:t>notifyAll</a:t>
            </a:r>
            <a:r>
              <a:rPr lang="en-US" sz="3200" dirty="0">
                <a:solidFill>
                  <a:srgbClr val="BDCDE9"/>
                </a:solidFill>
                <a:latin typeface="Candara" panose="020E0502030303020204" pitchFamily="34" charset="0"/>
              </a:rPr>
              <a:t>( ) wakes up all the threads that called wait( ) with the highest priority thread gaining access to object. </a:t>
            </a:r>
            <a:endParaRPr lang="en-US" sz="3200" dirty="0" smtClean="0">
              <a:solidFill>
                <a:srgbClr val="BDCDE9"/>
              </a:solidFill>
              <a:latin typeface="Candara" panose="020E0502030303020204" pitchFamily="34" charset="0"/>
            </a:endParaRPr>
          </a:p>
          <a:p>
            <a:pPr>
              <a:lnSpc>
                <a:spcPct val="150000"/>
              </a:lnSpc>
            </a:pPr>
            <a:r>
              <a:rPr lang="en-US" sz="3200" dirty="0" smtClean="0">
                <a:solidFill>
                  <a:srgbClr val="BDCDE9"/>
                </a:solidFill>
                <a:latin typeface="Candara" panose="020E0502030303020204" pitchFamily="34" charset="0"/>
              </a:rPr>
              <a:t>These </a:t>
            </a:r>
            <a:r>
              <a:rPr lang="en-US" sz="3200" dirty="0">
                <a:solidFill>
                  <a:srgbClr val="BDCDE9"/>
                </a:solidFill>
                <a:latin typeface="Candara" panose="020E0502030303020204" pitchFamily="34" charset="0"/>
              </a:rPr>
              <a:t>methods are declared within Object, as shown here: </a:t>
            </a:r>
            <a:endParaRPr lang="en-US" sz="3200"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final </a:t>
            </a:r>
            <a:r>
              <a:rPr lang="en-US" sz="3200" b="1" dirty="0">
                <a:solidFill>
                  <a:srgbClr val="BDCDE9"/>
                </a:solidFill>
                <a:latin typeface="Candara" panose="020E0502030303020204" pitchFamily="34" charset="0"/>
              </a:rPr>
              <a:t>void notify( ) </a:t>
            </a:r>
            <a:endParaRPr lang="en-US" sz="3200" b="1" dirty="0" smtClean="0">
              <a:solidFill>
                <a:srgbClr val="BDCDE9"/>
              </a:solidFill>
              <a:latin typeface="Candara" panose="020E0502030303020204" pitchFamily="34" charset="0"/>
            </a:endParaRPr>
          </a:p>
          <a:p>
            <a:pPr>
              <a:lnSpc>
                <a:spcPct val="150000"/>
              </a:lnSpc>
            </a:pPr>
            <a:r>
              <a:rPr lang="en-US" sz="3200" b="1"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final </a:t>
            </a:r>
            <a:r>
              <a:rPr lang="en-US" sz="3200" b="1" dirty="0">
                <a:solidFill>
                  <a:srgbClr val="BDCDE9"/>
                </a:solidFill>
                <a:latin typeface="Candara" panose="020E0502030303020204" pitchFamily="34" charset="0"/>
              </a:rPr>
              <a:t>void </a:t>
            </a:r>
            <a:r>
              <a:rPr lang="en-US" sz="3200" b="1" dirty="0" err="1">
                <a:solidFill>
                  <a:srgbClr val="BDCDE9"/>
                </a:solidFill>
                <a:latin typeface="Candara" panose="020E0502030303020204" pitchFamily="34" charset="0"/>
              </a:rPr>
              <a:t>notifyAll</a:t>
            </a:r>
            <a:r>
              <a:rPr lang="en-US" sz="3200" b="1" dirty="0">
                <a:solidFill>
                  <a:srgbClr val="BDCDE9"/>
                </a:solidFill>
                <a:latin typeface="Candara" panose="020E0502030303020204" pitchFamily="34" charset="0"/>
              </a:rPr>
              <a:t>( )</a:t>
            </a:r>
            <a:endParaRPr lang="en-US" sz="3200" b="1"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19108398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850114" y="235750"/>
            <a:ext cx="85078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Multithreaded Programming</a:t>
            </a:r>
            <a:endParaRPr lang="en-US" sz="5249" dirty="0"/>
          </a:p>
        </p:txBody>
      </p:sp>
      <p:sp>
        <p:nvSpPr>
          <p:cNvPr id="6" name="Text 2"/>
          <p:cNvSpPr/>
          <p:nvPr/>
        </p:nvSpPr>
        <p:spPr>
          <a:xfrm>
            <a:off x="850114" y="1166225"/>
            <a:ext cx="13210163" cy="4807326"/>
          </a:xfrm>
          <a:prstGeom prst="rect">
            <a:avLst/>
          </a:prstGeom>
          <a:noFill/>
          <a:ln/>
        </p:spPr>
        <p:txBody>
          <a:bodyPr wrap="square" rtlCol="0" anchor="t"/>
          <a:lstStyle/>
          <a:p>
            <a:pPr>
              <a:lnSpc>
                <a:spcPct val="150000"/>
              </a:lnSpc>
            </a:pPr>
            <a:r>
              <a:rPr lang="en-US" sz="3600" b="1" dirty="0" smtClean="0">
                <a:solidFill>
                  <a:srgbClr val="BDCDE9"/>
                </a:solidFill>
                <a:latin typeface="Candara" panose="020E0502030303020204" pitchFamily="34" charset="0"/>
              </a:rPr>
              <a:t>Suspending, Resuming and Stopping Threads</a:t>
            </a:r>
          </a:p>
          <a:p>
            <a:pPr>
              <a:lnSpc>
                <a:spcPct val="150000"/>
              </a:lnSpc>
            </a:pPr>
            <a:r>
              <a:rPr lang="en-US" sz="3200" dirty="0" smtClean="0">
                <a:solidFill>
                  <a:srgbClr val="BDCDE9"/>
                </a:solidFill>
                <a:latin typeface="Candara" panose="020E0502030303020204" pitchFamily="34" charset="0"/>
              </a:rPr>
              <a:t>	final </a:t>
            </a:r>
            <a:r>
              <a:rPr lang="en-US" sz="3200" dirty="0">
                <a:solidFill>
                  <a:srgbClr val="BDCDE9"/>
                </a:solidFill>
                <a:latin typeface="Candara" panose="020E0502030303020204" pitchFamily="34" charset="0"/>
              </a:rPr>
              <a:t>void resume() </a:t>
            </a:r>
          </a:p>
          <a:p>
            <a:pPr>
              <a:lnSpc>
                <a:spcPct val="150000"/>
              </a:lnSpc>
            </a:pPr>
            <a:r>
              <a:rPr lang="en-US" sz="3200" dirty="0" smtClean="0">
                <a:solidFill>
                  <a:srgbClr val="BDCDE9"/>
                </a:solidFill>
                <a:latin typeface="Candara" panose="020E0502030303020204" pitchFamily="34" charset="0"/>
              </a:rPr>
              <a:t>	final </a:t>
            </a:r>
            <a:r>
              <a:rPr lang="en-US" sz="3200" dirty="0">
                <a:solidFill>
                  <a:srgbClr val="BDCDE9"/>
                </a:solidFill>
                <a:latin typeface="Candara" panose="020E0502030303020204" pitchFamily="34" charset="0"/>
              </a:rPr>
              <a:t>void </a:t>
            </a:r>
            <a:r>
              <a:rPr lang="en-US" sz="3200">
                <a:solidFill>
                  <a:srgbClr val="BDCDE9"/>
                </a:solidFill>
                <a:latin typeface="Candara" panose="020E0502030303020204" pitchFamily="34" charset="0"/>
              </a:rPr>
              <a:t>suspend</a:t>
            </a:r>
            <a:r>
              <a:rPr lang="en-US" sz="3200" smtClean="0">
                <a:solidFill>
                  <a:srgbClr val="BDCDE9"/>
                </a:solidFill>
                <a:latin typeface="Candara" panose="020E0502030303020204" pitchFamily="34" charset="0"/>
              </a:rPr>
              <a:t>()</a:t>
            </a:r>
            <a:endParaRPr lang="en-US" sz="3200" dirty="0" smtClean="0">
              <a:solidFill>
                <a:srgbClr val="BDCDE9"/>
              </a:solidFill>
              <a:latin typeface="Candara" panose="020E0502030303020204" pitchFamily="34" charset="0"/>
            </a:endParaRPr>
          </a:p>
          <a:p>
            <a:pPr>
              <a:lnSpc>
                <a:spcPct val="150000"/>
              </a:lnSpc>
            </a:pPr>
            <a:r>
              <a:rPr lang="en-US" sz="3200" dirty="0">
                <a:solidFill>
                  <a:srgbClr val="BDCDE9"/>
                </a:solidFill>
                <a:latin typeface="Candara" panose="020E0502030303020204" pitchFamily="34" charset="0"/>
              </a:rPr>
              <a:t>	</a:t>
            </a:r>
            <a:r>
              <a:rPr lang="en-US" sz="3200" dirty="0" smtClean="0">
                <a:solidFill>
                  <a:srgbClr val="BDCDE9"/>
                </a:solidFill>
                <a:latin typeface="Candara" panose="020E0502030303020204" pitchFamily="34" charset="0"/>
              </a:rPr>
              <a:t>final </a:t>
            </a:r>
            <a:r>
              <a:rPr lang="en-US" sz="3200" dirty="0">
                <a:solidFill>
                  <a:srgbClr val="BDCDE9"/>
                </a:solidFill>
                <a:latin typeface="Candara" panose="020E0502030303020204" pitchFamily="34" charset="0"/>
              </a:rPr>
              <a:t>void stop()</a:t>
            </a:r>
            <a:endParaRPr lang="en-US" sz="3200" b="1" dirty="0" smtClean="0">
              <a:solidFill>
                <a:srgbClr val="BDCDE9"/>
              </a:solidFill>
              <a:latin typeface="Candara" panose="020E0502030303020204" pitchFamily="34" charset="0"/>
            </a:endParaRPr>
          </a:p>
        </p:txBody>
      </p:sp>
    </p:spTree>
    <p:extLst>
      <p:ext uri="{BB962C8B-B14F-4D97-AF65-F5344CB8AC3E}">
        <p14:creationId xmlns:p14="http://schemas.microsoft.com/office/powerpoint/2010/main" val="3411659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13219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Packages</a:t>
            </a:r>
            <a:endParaRPr lang="en-US" sz="5249" dirty="0"/>
          </a:p>
        </p:txBody>
      </p:sp>
      <p:sp>
        <p:nvSpPr>
          <p:cNvPr id="6" name="Text 2"/>
          <p:cNvSpPr/>
          <p:nvPr/>
        </p:nvSpPr>
        <p:spPr>
          <a:xfrm>
            <a:off x="347871" y="734421"/>
            <a:ext cx="14203016"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Defining Package</a:t>
            </a:r>
          </a:p>
          <a:p>
            <a:pPr>
              <a:lnSpc>
                <a:spcPct val="150000"/>
              </a:lnSpc>
            </a:pPr>
            <a:r>
              <a:rPr lang="en-US" sz="3200" dirty="0">
                <a:solidFill>
                  <a:srgbClr val="D0DBF0"/>
                </a:solidFill>
                <a:latin typeface="Candara" panose="020E0502030303020204" pitchFamily="34" charset="0"/>
              </a:rPr>
              <a:t>All classes in Java belong to some package. When no package statement is specified, the default package is used. A package can be created by adding a package command at the top of the Java source file. The classes declared within that file will belong to the specified package. Since a package specifies a namespace, the names of the classes inside it become the part of the namespace. </a:t>
            </a:r>
            <a:endParaRPr lang="en-US" sz="3200"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general form of package statement </a:t>
            </a:r>
            <a:r>
              <a:rPr lang="en-US" sz="3200" dirty="0" smtClean="0">
                <a:solidFill>
                  <a:srgbClr val="D0DBF0"/>
                </a:solidFill>
                <a:latin typeface="Candara" panose="020E0502030303020204" pitchFamily="34" charset="0"/>
              </a:rPr>
              <a:t>is: </a:t>
            </a: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package </a:t>
            </a:r>
            <a:r>
              <a:rPr lang="en-US" sz="3200" dirty="0" err="1">
                <a:solidFill>
                  <a:srgbClr val="D0DBF0"/>
                </a:solidFill>
                <a:latin typeface="Candara" panose="020E0502030303020204" pitchFamily="34" charset="0"/>
              </a:rPr>
              <a:t>pkg</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where </a:t>
            </a:r>
            <a:r>
              <a:rPr lang="en-US" sz="3200" dirty="0" err="1">
                <a:solidFill>
                  <a:srgbClr val="D0DBF0"/>
                </a:solidFill>
                <a:latin typeface="Candara" panose="020E0502030303020204" pitchFamily="34" charset="0"/>
              </a:rPr>
              <a:t>pkg</a:t>
            </a:r>
            <a:r>
              <a:rPr lang="en-US" sz="3200" dirty="0">
                <a:solidFill>
                  <a:srgbClr val="D0DBF0"/>
                </a:solidFill>
                <a:latin typeface="Candara" panose="020E0502030303020204" pitchFamily="34" charset="0"/>
              </a:rPr>
              <a:t> is the name of the package.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Example</a:t>
            </a:r>
            <a:r>
              <a:rPr lang="en-US" sz="3200" dirty="0">
                <a:solidFill>
                  <a:srgbClr val="D0DBF0"/>
                </a:solidFill>
                <a:latin typeface="Candara" panose="020E0502030303020204" pitchFamily="34" charset="0"/>
              </a:rPr>
              <a:t>: package </a:t>
            </a:r>
            <a:r>
              <a:rPr lang="en-US" sz="3200" dirty="0" err="1">
                <a:solidFill>
                  <a:srgbClr val="D0DBF0"/>
                </a:solidFill>
                <a:latin typeface="Candara" panose="020E0502030303020204" pitchFamily="34" charset="0"/>
              </a:rPr>
              <a:t>myPack</a:t>
            </a:r>
            <a:r>
              <a:rPr lang="en-US" sz="3200" dirty="0">
                <a:solidFill>
                  <a:srgbClr val="D0DBF0"/>
                </a:solidFill>
                <a:latin typeface="Candara" panose="020E0502030303020204" pitchFamily="34" charset="0"/>
              </a:rPr>
              <a:t>; </a:t>
            </a:r>
          </a:p>
        </p:txBody>
      </p:sp>
    </p:spTree>
    <p:extLst>
      <p:ext uri="{BB962C8B-B14F-4D97-AF65-F5344CB8AC3E}">
        <p14:creationId xmlns:p14="http://schemas.microsoft.com/office/powerpoint/2010/main" val="825675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462935"/>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Packages</a:t>
            </a:r>
            <a:endParaRPr lang="en-US" sz="5249" dirty="0"/>
          </a:p>
        </p:txBody>
      </p:sp>
      <p:sp>
        <p:nvSpPr>
          <p:cNvPr id="6" name="Text 2"/>
          <p:cNvSpPr/>
          <p:nvPr/>
        </p:nvSpPr>
        <p:spPr>
          <a:xfrm>
            <a:off x="678611" y="1729661"/>
            <a:ext cx="13562682"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Accessing a Package</a:t>
            </a:r>
          </a:p>
          <a:p>
            <a:pPr>
              <a:lnSpc>
                <a:spcPct val="150000"/>
              </a:lnSpc>
            </a:pPr>
            <a:r>
              <a:rPr lang="en-US" sz="3200" dirty="0">
                <a:solidFill>
                  <a:srgbClr val="D0DBF0"/>
                </a:solidFill>
                <a:latin typeface="Candara" panose="020E0502030303020204" pitchFamily="34" charset="0"/>
              </a:rPr>
              <a:t>The import statement can be used to search a list of packages for a particular class. The general form of import statement for searching a class is :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b="1" dirty="0" smtClean="0">
                <a:solidFill>
                  <a:srgbClr val="D0DBF0"/>
                </a:solidFill>
                <a:latin typeface="Candara" panose="020E0502030303020204" pitchFamily="34" charset="0"/>
              </a:rPr>
              <a:t>import </a:t>
            </a:r>
            <a:r>
              <a:rPr lang="en-US" sz="3200" b="1" dirty="0">
                <a:solidFill>
                  <a:srgbClr val="D0DBF0"/>
                </a:solidFill>
                <a:latin typeface="Candara" panose="020E0502030303020204" pitchFamily="34" charset="0"/>
              </a:rPr>
              <a:t>package1 [.package2] [.package3].</a:t>
            </a:r>
            <a:r>
              <a:rPr lang="en-US" sz="3200" b="1" dirty="0" err="1">
                <a:solidFill>
                  <a:srgbClr val="D0DBF0"/>
                </a:solidFill>
                <a:latin typeface="Candara" panose="020E0502030303020204" pitchFamily="34" charset="0"/>
              </a:rPr>
              <a:t>classname</a:t>
            </a:r>
            <a:r>
              <a:rPr lang="en-US" sz="3200" b="1" dirty="0">
                <a:solidFill>
                  <a:srgbClr val="D0DBF0"/>
                </a:solidFill>
                <a:latin typeface="Candara" panose="020E0502030303020204" pitchFamily="34" charset="0"/>
              </a:rPr>
              <a:t>; </a:t>
            </a:r>
            <a:endParaRPr lang="en-US" sz="3200" b="1"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Here </a:t>
            </a:r>
            <a:r>
              <a:rPr lang="en-US" sz="3200" dirty="0">
                <a:solidFill>
                  <a:srgbClr val="D0DBF0"/>
                </a:solidFill>
                <a:latin typeface="Candara" panose="020E0502030303020204" pitchFamily="34" charset="0"/>
              </a:rPr>
              <a:t>package1 is the name of the top level package, package2 is the name of the package that is inside the pacakge1, and so on. </a:t>
            </a:r>
            <a:endParaRPr lang="en-US" sz="3200" dirty="0" smtClean="0">
              <a:solidFill>
                <a:srgbClr val="D0DBF0"/>
              </a:solidFill>
              <a:latin typeface="Candara" panose="020E0502030303020204" pitchFamily="34" charset="0"/>
            </a:endParaRPr>
          </a:p>
          <a:p>
            <a:pPr>
              <a:lnSpc>
                <a:spcPct val="150000"/>
              </a:lnSpc>
            </a:pPr>
            <a:endParaRPr lang="en-US" sz="3200" dirty="0">
              <a:solidFill>
                <a:srgbClr val="D0DBF0"/>
              </a:solidFill>
              <a:latin typeface="Candara" panose="020E0502030303020204" pitchFamily="34" charset="0"/>
            </a:endParaRPr>
          </a:p>
        </p:txBody>
      </p:sp>
    </p:spTree>
    <p:extLst>
      <p:ext uri="{BB962C8B-B14F-4D97-AF65-F5344CB8AC3E}">
        <p14:creationId xmlns:p14="http://schemas.microsoft.com/office/powerpoint/2010/main" val="878871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13219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Packages</a:t>
            </a:r>
            <a:endParaRPr lang="en-US" sz="5249" dirty="0"/>
          </a:p>
        </p:txBody>
      </p:sp>
      <p:sp>
        <p:nvSpPr>
          <p:cNvPr id="6" name="Text 2"/>
          <p:cNvSpPr/>
          <p:nvPr/>
        </p:nvSpPr>
        <p:spPr>
          <a:xfrm>
            <a:off x="816807" y="1211076"/>
            <a:ext cx="13424487" cy="4807326"/>
          </a:xfrm>
          <a:prstGeom prst="rect">
            <a:avLst/>
          </a:prstGeom>
          <a:noFill/>
          <a:ln/>
        </p:spPr>
        <p:txBody>
          <a:bodyPr wrap="square" rtlCol="0" anchor="t"/>
          <a:lstStyle/>
          <a:p>
            <a:pPr>
              <a:lnSpc>
                <a:spcPct val="150000"/>
              </a:lnSpc>
            </a:pPr>
            <a:r>
              <a:rPr lang="en-US" sz="3600" b="1" dirty="0" smtClean="0">
                <a:solidFill>
                  <a:srgbClr val="D0DBF0"/>
                </a:solidFill>
                <a:latin typeface="Candara" panose="020E0502030303020204" pitchFamily="34" charset="0"/>
              </a:rPr>
              <a:t>Accessing a Package</a:t>
            </a:r>
          </a:p>
          <a:p>
            <a:pPr>
              <a:lnSpc>
                <a:spcPct val="150000"/>
              </a:lnSpc>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statement must end with a semicolon and the import statement should appear before any class definitions in a source file. Multiple import statements are allowed. Following is an example of importing a particular class : </a:t>
            </a:r>
          </a:p>
          <a:p>
            <a:pPr>
              <a:lnSpc>
                <a:spcPct val="150000"/>
              </a:lnSpc>
            </a:pPr>
            <a:r>
              <a:rPr lang="en-US" sz="3200" b="1" dirty="0" smtClean="0">
                <a:solidFill>
                  <a:srgbClr val="D0DBF0"/>
                </a:solidFill>
                <a:latin typeface="Candara" panose="020E0502030303020204" pitchFamily="34" charset="0"/>
              </a:rPr>
              <a:t>	import </a:t>
            </a:r>
            <a:r>
              <a:rPr lang="en-US" sz="3200" b="1" dirty="0" err="1">
                <a:solidFill>
                  <a:srgbClr val="D0DBF0"/>
                </a:solidFill>
                <a:latin typeface="Candara" panose="020E0502030303020204" pitchFamily="34" charset="0"/>
              </a:rPr>
              <a:t>firstPackage.secondPackage.MyClass</a:t>
            </a:r>
            <a:r>
              <a:rPr lang="en-US" sz="3200" b="1" dirty="0">
                <a:solidFill>
                  <a:srgbClr val="D0DBF0"/>
                </a:solidFill>
                <a:latin typeface="Candara" panose="020E0502030303020204" pitchFamily="34" charset="0"/>
              </a:rPr>
              <a:t>; </a:t>
            </a:r>
            <a:endParaRPr lang="en-US" sz="3200" b="1" dirty="0" smtClean="0">
              <a:solidFill>
                <a:srgbClr val="D0DBF0"/>
              </a:solidFill>
              <a:latin typeface="Candara" panose="020E0502030303020204" pitchFamily="34" charset="0"/>
            </a:endParaRPr>
          </a:p>
          <a:p>
            <a:pPr>
              <a:lnSpc>
                <a:spcPct val="150000"/>
              </a:lnSpc>
            </a:pPr>
            <a:r>
              <a:rPr lang="en-US" sz="3200" dirty="0" smtClean="0">
                <a:solidFill>
                  <a:srgbClr val="D0DBF0"/>
                </a:solidFill>
                <a:latin typeface="Candara" panose="020E0502030303020204" pitchFamily="34" charset="0"/>
              </a:rPr>
              <a:t>After </a:t>
            </a:r>
            <a:r>
              <a:rPr lang="en-US" sz="3200" dirty="0">
                <a:solidFill>
                  <a:srgbClr val="D0DBF0"/>
                </a:solidFill>
                <a:latin typeface="Candara" panose="020E0502030303020204" pitchFamily="34" charset="0"/>
              </a:rPr>
              <a:t>using this statement, all the members of the class </a:t>
            </a:r>
            <a:r>
              <a:rPr lang="en-US" sz="3200" dirty="0" err="1">
                <a:solidFill>
                  <a:srgbClr val="D0DBF0"/>
                </a:solidFill>
                <a:latin typeface="Candara" panose="020E0502030303020204" pitchFamily="34" charset="0"/>
              </a:rPr>
              <a:t>MyClass</a:t>
            </a:r>
            <a:r>
              <a:rPr lang="en-US" sz="3200" dirty="0">
                <a:solidFill>
                  <a:srgbClr val="D0DBF0"/>
                </a:solidFill>
                <a:latin typeface="Candara" panose="020E0502030303020204" pitchFamily="34" charset="0"/>
              </a:rPr>
              <a:t> can be directly accessed using the class name or its objects directly without using the package </a:t>
            </a:r>
            <a:r>
              <a:rPr lang="en-US" sz="3200" dirty="0" smtClean="0">
                <a:solidFill>
                  <a:srgbClr val="D0DBF0"/>
                </a:solidFill>
                <a:latin typeface="Candara" panose="020E0502030303020204" pitchFamily="34" charset="0"/>
              </a:rPr>
              <a:t>name.</a:t>
            </a:r>
            <a:endParaRPr lang="en-US" sz="3200" dirty="0">
              <a:solidFill>
                <a:srgbClr val="D0DBF0"/>
              </a:solidFill>
              <a:latin typeface="Candara" panose="020E0502030303020204" pitchFamily="34" charset="0"/>
            </a:endParaRPr>
          </a:p>
        </p:txBody>
      </p:sp>
    </p:spTree>
    <p:extLst>
      <p:ext uri="{BB962C8B-B14F-4D97-AF65-F5344CB8AC3E}">
        <p14:creationId xmlns:p14="http://schemas.microsoft.com/office/powerpoint/2010/main" val="3521353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132194"/>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Packages</a:t>
            </a:r>
            <a:endParaRPr lang="en-US" sz="5249" dirty="0"/>
          </a:p>
        </p:txBody>
      </p:sp>
      <p:sp>
        <p:nvSpPr>
          <p:cNvPr id="6" name="Text 2"/>
          <p:cNvSpPr/>
          <p:nvPr/>
        </p:nvSpPr>
        <p:spPr>
          <a:xfrm>
            <a:off x="816807" y="1211076"/>
            <a:ext cx="13424487"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We can also use another approach as </a:t>
            </a:r>
            <a:r>
              <a:rPr lang="en-US" sz="3200" dirty="0" smtClean="0">
                <a:solidFill>
                  <a:srgbClr val="D0DBF0"/>
                </a:solidFill>
                <a:latin typeface="Candara" panose="020E0502030303020204" pitchFamily="34" charset="0"/>
              </a:rPr>
              <a:t>follows: </a:t>
            </a:r>
          </a:p>
          <a:p>
            <a:pPr>
              <a:lnSpc>
                <a:spcPct val="150000"/>
              </a:lnSpc>
            </a:pPr>
            <a:r>
              <a:rPr lang="en-US" sz="3200" b="1" dirty="0">
                <a:solidFill>
                  <a:srgbClr val="D0DBF0"/>
                </a:solidFill>
                <a:latin typeface="Candara" panose="020E0502030303020204" pitchFamily="34" charset="0"/>
              </a:rPr>
              <a:t>	</a:t>
            </a:r>
            <a:r>
              <a:rPr lang="en-US" sz="3200" b="1" dirty="0" smtClean="0">
                <a:solidFill>
                  <a:srgbClr val="D0DBF0"/>
                </a:solidFill>
                <a:latin typeface="Candara" panose="020E0502030303020204" pitchFamily="34" charset="0"/>
              </a:rPr>
              <a:t>import </a:t>
            </a:r>
            <a:r>
              <a:rPr lang="en-US" sz="3200" b="1" dirty="0" err="1" smtClean="0">
                <a:solidFill>
                  <a:srgbClr val="D0DBF0"/>
                </a:solidFill>
                <a:latin typeface="Candara" panose="020E0502030303020204" pitchFamily="34" charset="0"/>
              </a:rPr>
              <a:t>packagename</a:t>
            </a:r>
            <a:r>
              <a:rPr lang="en-US" sz="3200" b="1" dirty="0" smtClean="0">
                <a:solidFill>
                  <a:srgbClr val="D0DBF0"/>
                </a:solidFill>
                <a:latin typeface="Candara" panose="020E0502030303020204" pitchFamily="34" charset="0"/>
              </a:rPr>
              <a:t>.*;</a:t>
            </a:r>
          </a:p>
          <a:p>
            <a:pPr>
              <a:lnSpc>
                <a:spcPct val="150000"/>
              </a:lnSpc>
            </a:pPr>
            <a:r>
              <a:rPr lang="en-US" sz="3600" b="1" dirty="0" smtClean="0">
                <a:solidFill>
                  <a:srgbClr val="D0DBF0"/>
                </a:solidFill>
                <a:latin typeface="Candara" panose="020E0502030303020204" pitchFamily="34" charset="0"/>
              </a:rPr>
              <a:t>Adding a class to a package: </a:t>
            </a:r>
          </a:p>
          <a:p>
            <a:pPr>
              <a:lnSpc>
                <a:spcPct val="150000"/>
              </a:lnSpc>
            </a:pPr>
            <a:r>
              <a:rPr lang="en-US" sz="3200" dirty="0">
                <a:solidFill>
                  <a:srgbClr val="D0DBF0"/>
                </a:solidFill>
                <a:latin typeface="Candara" panose="020E0502030303020204" pitchFamily="34" charset="0"/>
              </a:rPr>
              <a:t>It is simple to add a </a:t>
            </a:r>
            <a:r>
              <a:rPr lang="en-US" sz="3200" dirty="0" err="1">
                <a:solidFill>
                  <a:srgbClr val="D0DBF0"/>
                </a:solidFill>
                <a:latin typeface="Candara" panose="020E0502030303020204" pitchFamily="34" charset="0"/>
              </a:rPr>
              <a:t>classs</a:t>
            </a:r>
            <a:r>
              <a:rPr lang="en-US" sz="3200" dirty="0">
                <a:solidFill>
                  <a:srgbClr val="D0DBF0"/>
                </a:solidFill>
                <a:latin typeface="Candara" panose="020E0502030303020204" pitchFamily="34" charset="0"/>
              </a:rPr>
              <a:t> to an existing package. For example consider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package </a:t>
            </a:r>
            <a:r>
              <a:rPr lang="en-US" sz="3200" dirty="0">
                <a:solidFill>
                  <a:srgbClr val="D0DBF0"/>
                </a:solidFill>
                <a:latin typeface="Candara" panose="020E0502030303020204" pitchFamily="34" charset="0"/>
              </a:rPr>
              <a:t>p1;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public </a:t>
            </a:r>
            <a:r>
              <a:rPr lang="en-US" sz="3200" dirty="0">
                <a:solidFill>
                  <a:srgbClr val="D0DBF0"/>
                </a:solidFill>
                <a:latin typeface="Candara" panose="020E0502030303020204" pitchFamily="34" charset="0"/>
              </a:rPr>
              <a:t>class </a:t>
            </a:r>
            <a:r>
              <a:rPr lang="en-US" sz="3200" dirty="0" err="1">
                <a:solidFill>
                  <a:srgbClr val="D0DBF0"/>
                </a:solidFill>
                <a:latin typeface="Candara" panose="020E0502030303020204" pitchFamily="34" charset="0"/>
              </a:rPr>
              <a:t>ClassA</a:t>
            </a:r>
            <a:r>
              <a:rPr lang="en-US" sz="3200" dirty="0">
                <a:solidFill>
                  <a:srgbClr val="D0DBF0"/>
                </a:solidFill>
                <a:latin typeface="Candara" panose="020E0502030303020204" pitchFamily="34" charset="0"/>
              </a:rPr>
              <a:t>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dirty="0">
                <a:solidFill>
                  <a:srgbClr val="D0DBF0"/>
                </a:solidFill>
                <a:latin typeface="Candara" panose="020E0502030303020204" pitchFamily="34" charset="0"/>
              </a:rPr>
              <a:t>} </a:t>
            </a:r>
          </a:p>
        </p:txBody>
      </p:sp>
    </p:spTree>
    <p:extLst>
      <p:ext uri="{BB962C8B-B14F-4D97-AF65-F5344CB8AC3E}">
        <p14:creationId xmlns:p14="http://schemas.microsoft.com/office/powerpoint/2010/main" val="1071678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5" name="Text 1"/>
          <p:cNvSpPr/>
          <p:nvPr/>
        </p:nvSpPr>
        <p:spPr>
          <a:xfrm>
            <a:off x="1180855" y="0"/>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Packages</a:t>
            </a:r>
            <a:endParaRPr lang="en-US" sz="5249" dirty="0"/>
          </a:p>
        </p:txBody>
      </p:sp>
      <p:sp>
        <p:nvSpPr>
          <p:cNvPr id="6" name="Text 2"/>
          <p:cNvSpPr/>
          <p:nvPr/>
        </p:nvSpPr>
        <p:spPr>
          <a:xfrm>
            <a:off x="816807" y="676055"/>
            <a:ext cx="13424487" cy="4807326"/>
          </a:xfrm>
          <a:prstGeom prst="rect">
            <a:avLst/>
          </a:prstGeom>
          <a:noFill/>
          <a:ln/>
        </p:spPr>
        <p:txBody>
          <a:bodyPr wrap="square" rtlCol="0" anchor="t"/>
          <a:lstStyle/>
          <a:p>
            <a:pPr>
              <a:lnSpc>
                <a:spcPct val="150000"/>
              </a:lnSpc>
            </a:pPr>
            <a:r>
              <a:rPr lang="en-US" sz="3200" dirty="0" smtClean="0">
                <a:solidFill>
                  <a:srgbClr val="D0DBF0"/>
                </a:solidFill>
                <a:latin typeface="Candara" panose="020E0502030303020204" pitchFamily="34" charset="0"/>
              </a:rPr>
              <a:t> </a:t>
            </a:r>
            <a:r>
              <a:rPr lang="en-US" sz="3600" b="1" dirty="0" smtClean="0">
                <a:solidFill>
                  <a:srgbClr val="D0DBF0"/>
                </a:solidFill>
                <a:latin typeface="Candara" panose="020E0502030303020204" pitchFamily="34" charset="0"/>
              </a:rPr>
              <a:t>Packages and Member Access</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Visibility </a:t>
            </a:r>
            <a:r>
              <a:rPr lang="en-US" sz="3200" dirty="0">
                <a:solidFill>
                  <a:srgbClr val="D0DBF0"/>
                </a:solidFill>
                <a:latin typeface="Candara" panose="020E0502030303020204" pitchFamily="34" charset="0"/>
              </a:rPr>
              <a:t>of an element is controlled by its access specification: private, public, protected, or </a:t>
            </a:r>
            <a:r>
              <a:rPr lang="en-US" sz="3200" dirty="0" smtClean="0">
                <a:solidFill>
                  <a:srgbClr val="D0DBF0"/>
                </a:solidFill>
                <a:latin typeface="Candara" panose="020E0502030303020204" pitchFamily="34" charset="0"/>
              </a:rPr>
              <a:t>default.</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If </a:t>
            </a:r>
            <a:r>
              <a:rPr lang="en-US" sz="3200" dirty="0">
                <a:solidFill>
                  <a:srgbClr val="D0DBF0"/>
                </a:solidFill>
                <a:latin typeface="Candara" panose="020E0502030303020204" pitchFamily="34" charset="0"/>
              </a:rPr>
              <a:t>there's no explicit access modifier, the element is visible only within its package, not </a:t>
            </a:r>
            <a:r>
              <a:rPr lang="en-US" sz="3200" dirty="0" smtClean="0">
                <a:solidFill>
                  <a:srgbClr val="D0DBF0"/>
                </a:solidFill>
                <a:latin typeface="Candara" panose="020E0502030303020204" pitchFamily="34" charset="0"/>
              </a:rPr>
              <a:t>outside.</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Public </a:t>
            </a:r>
            <a:r>
              <a:rPr lang="en-US" sz="3200" dirty="0">
                <a:solidFill>
                  <a:srgbClr val="D0DBF0"/>
                </a:solidFill>
                <a:latin typeface="Candara" panose="020E0502030303020204" pitchFamily="34" charset="0"/>
              </a:rPr>
              <a:t>members are visible everywhere, including different classes from different packages, with no restrictions on their </a:t>
            </a:r>
            <a:r>
              <a:rPr lang="en-US" sz="3200" dirty="0" smtClean="0">
                <a:solidFill>
                  <a:srgbClr val="D0DBF0"/>
                </a:solidFill>
                <a:latin typeface="Candara" panose="020E0502030303020204" pitchFamily="34" charset="0"/>
              </a:rPr>
              <a:t>use.</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Private </a:t>
            </a:r>
            <a:r>
              <a:rPr lang="en-US" sz="3200" dirty="0">
                <a:solidFill>
                  <a:srgbClr val="D0DBF0"/>
                </a:solidFill>
                <a:latin typeface="Candara" panose="020E0502030303020204" pitchFamily="34" charset="0"/>
              </a:rPr>
              <a:t>members are only accessible within their own </a:t>
            </a:r>
            <a:r>
              <a:rPr lang="en-US" sz="3200" dirty="0" smtClean="0">
                <a:solidFill>
                  <a:srgbClr val="D0DBF0"/>
                </a:solidFill>
                <a:latin typeface="Candara" panose="020E0502030303020204" pitchFamily="34" charset="0"/>
              </a:rPr>
              <a:t>class.</a:t>
            </a:r>
          </a:p>
          <a:p>
            <a:pPr marL="514350" indent="-514350">
              <a:lnSpc>
                <a:spcPct val="150000"/>
              </a:lnSpc>
              <a:buFont typeface="+mj-lt"/>
              <a:buAutoNum type="arabicPeriod"/>
            </a:pPr>
            <a:r>
              <a:rPr lang="en-US" sz="3200" dirty="0" smtClean="0">
                <a:solidFill>
                  <a:srgbClr val="D0DBF0"/>
                </a:solidFill>
                <a:latin typeface="Candara" panose="020E0502030303020204" pitchFamily="34" charset="0"/>
              </a:rPr>
              <a:t>Protected </a:t>
            </a:r>
            <a:r>
              <a:rPr lang="en-US" sz="3200" dirty="0">
                <a:solidFill>
                  <a:srgbClr val="D0DBF0"/>
                </a:solidFill>
                <a:latin typeface="Candara" panose="020E0502030303020204" pitchFamily="34" charset="0"/>
              </a:rPr>
              <a:t>members are accessible within their package and by all subclasses, even those in other packages.</a:t>
            </a:r>
          </a:p>
        </p:txBody>
      </p:sp>
    </p:spTree>
    <p:extLst>
      <p:ext uri="{BB962C8B-B14F-4D97-AF65-F5344CB8AC3E}">
        <p14:creationId xmlns:p14="http://schemas.microsoft.com/office/powerpoint/2010/main" val="2972283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5359</TotalTime>
  <Words>2428</Words>
  <Application>Microsoft Office PowerPoint</Application>
  <PresentationFormat>Custom</PresentationFormat>
  <Paragraphs>309</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Candara</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410</cp:revision>
  <dcterms:created xsi:type="dcterms:W3CDTF">2024-02-16T05:25:19Z</dcterms:created>
  <dcterms:modified xsi:type="dcterms:W3CDTF">2024-05-14T08:54:41Z</dcterms:modified>
</cp:coreProperties>
</file>