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59" r:id="rId2"/>
    <p:sldId id="265"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400" r:id="rId31"/>
    <p:sldId id="399" r:id="rId3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CDE9"/>
    <a:srgbClr val="D0D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10"/>
  </p:normalViewPr>
  <p:slideViewPr>
    <p:cSldViewPr snapToGrid="0" snapToObjects="1">
      <p:cViewPr varScale="1">
        <p:scale>
          <a:sx n="79" d="100"/>
          <a:sy n="79" d="100"/>
        </p:scale>
        <p:origin x="2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44259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65323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234600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09923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1715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03722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6841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71224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343827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12282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87123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352987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429743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549568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7462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86323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3126626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018872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483853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14479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210633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5219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053290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894508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42829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82144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59249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7271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87549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70606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3933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8376736" y="3065784"/>
            <a:ext cx="7477601" cy="1666399"/>
          </a:xfrm>
          <a:prstGeom prst="rect">
            <a:avLst/>
          </a:prstGeom>
          <a:noFill/>
          <a:ln/>
        </p:spPr>
        <p:txBody>
          <a:bodyPr wrap="square" rtlCol="0" anchor="t"/>
          <a:lstStyle/>
          <a:p>
            <a:pPr marL="0" indent="0">
              <a:buNone/>
            </a:pPr>
            <a:r>
              <a:rPr lang="en-US" sz="6600" b="1" dirty="0" smtClean="0">
                <a:solidFill>
                  <a:srgbClr val="FFFFFF"/>
                </a:solidFill>
                <a:latin typeface="Unbounded" pitchFamily="34" charset="0"/>
                <a:ea typeface="Unbounded" pitchFamily="34" charset="-122"/>
                <a:cs typeface="Unbounded" pitchFamily="34" charset="-120"/>
              </a:rPr>
              <a:t>Unit – IV</a:t>
            </a:r>
            <a:endParaRPr lang="en-US" sz="11500" b="1" dirty="0"/>
          </a:p>
        </p:txBody>
      </p:sp>
    </p:spTree>
    <p:extLst>
      <p:ext uri="{BB962C8B-B14F-4D97-AF65-F5344CB8AC3E}">
        <p14:creationId xmlns:p14="http://schemas.microsoft.com/office/powerpoint/2010/main" val="599857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349852"/>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Using the Status Window</a:t>
            </a:r>
            <a:endParaRPr lang="en-US" sz="5249" dirty="0"/>
          </a:p>
        </p:txBody>
      </p:sp>
      <p:sp>
        <p:nvSpPr>
          <p:cNvPr id="6" name="Text 2"/>
          <p:cNvSpPr/>
          <p:nvPr/>
        </p:nvSpPr>
        <p:spPr>
          <a:xfrm>
            <a:off x="818340" y="1536039"/>
            <a:ext cx="13063030"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The `</a:t>
            </a:r>
            <a:r>
              <a:rPr lang="en-US" sz="3200" dirty="0" err="1">
                <a:solidFill>
                  <a:srgbClr val="D0DBF0"/>
                </a:solidFill>
                <a:latin typeface="Candara" panose="020E0502030303020204" pitchFamily="34" charset="0"/>
              </a:rPr>
              <a:t>showStatus</a:t>
            </a:r>
            <a:r>
              <a:rPr lang="en-US" sz="3200" dirty="0">
                <a:solidFill>
                  <a:srgbClr val="D0DBF0"/>
                </a:solidFill>
                <a:latin typeface="Candara" panose="020E0502030303020204" pitchFamily="34" charset="0"/>
              </a:rPr>
              <a:t>(String </a:t>
            </a:r>
            <a:r>
              <a:rPr lang="en-US" sz="3200" dirty="0" err="1">
                <a:solidFill>
                  <a:srgbClr val="D0DBF0"/>
                </a:solidFill>
                <a:latin typeface="Candara" panose="020E0502030303020204" pitchFamily="34" charset="0"/>
              </a:rPr>
              <a:t>msg</a:t>
            </a:r>
            <a:r>
              <a:rPr lang="en-US" sz="3200" dirty="0">
                <a:solidFill>
                  <a:srgbClr val="D0DBF0"/>
                </a:solidFill>
                <a:latin typeface="Candara" panose="020E0502030303020204" pitchFamily="34" charset="0"/>
              </a:rPr>
              <a:t>)` method in Java applets displays a message in the web browser's status bar while the applet is running. This area, typically at the bottom of the browser window, is used to show information like link URLs or page loading progress. When `</a:t>
            </a:r>
            <a:r>
              <a:rPr lang="en-US" sz="3200" dirty="0" err="1">
                <a:solidFill>
                  <a:srgbClr val="D0DBF0"/>
                </a:solidFill>
                <a:latin typeface="Candara" panose="020E0502030303020204" pitchFamily="34" charset="0"/>
              </a:rPr>
              <a:t>showStatus</a:t>
            </a:r>
            <a:r>
              <a:rPr lang="en-US" sz="3200" dirty="0">
                <a:solidFill>
                  <a:srgbClr val="D0DBF0"/>
                </a:solidFill>
                <a:latin typeface="Candara" panose="020E0502030303020204" pitchFamily="34" charset="0"/>
              </a:rPr>
              <a:t>(String </a:t>
            </a:r>
            <a:r>
              <a:rPr lang="en-US" sz="3200" dirty="0" err="1">
                <a:solidFill>
                  <a:srgbClr val="D0DBF0"/>
                </a:solidFill>
                <a:latin typeface="Candara" panose="020E0502030303020204" pitchFamily="34" charset="0"/>
              </a:rPr>
              <a:t>msg</a:t>
            </a:r>
            <a:r>
              <a:rPr lang="en-US" sz="3200" dirty="0">
                <a:solidFill>
                  <a:srgbClr val="D0DBF0"/>
                </a:solidFill>
                <a:latin typeface="Candara" panose="020E0502030303020204" pitchFamily="34" charset="0"/>
              </a:rPr>
              <a:t>)` is called within an applet, it shows the specified message (`</a:t>
            </a:r>
            <a:r>
              <a:rPr lang="en-US" sz="3200" dirty="0" err="1">
                <a:solidFill>
                  <a:srgbClr val="D0DBF0"/>
                </a:solidFill>
                <a:latin typeface="Candara" panose="020E0502030303020204" pitchFamily="34" charset="0"/>
              </a:rPr>
              <a:t>msg</a:t>
            </a:r>
            <a:r>
              <a:rPr lang="en-US" sz="3200" dirty="0">
                <a:solidFill>
                  <a:srgbClr val="D0DBF0"/>
                </a:solidFill>
                <a:latin typeface="Candara" panose="020E0502030303020204" pitchFamily="34" charset="0"/>
              </a:rPr>
              <a:t>`) in the status bar, providing feedback on the applet's state or displaying helpful information.</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643650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349852"/>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Using the Status Window</a:t>
            </a:r>
            <a:endParaRPr lang="en-US" sz="5249" dirty="0"/>
          </a:p>
        </p:txBody>
      </p:sp>
      <p:sp>
        <p:nvSpPr>
          <p:cNvPr id="6" name="Text 2"/>
          <p:cNvSpPr/>
          <p:nvPr/>
        </p:nvSpPr>
        <p:spPr>
          <a:xfrm>
            <a:off x="818340" y="1312303"/>
            <a:ext cx="13063030" cy="4807326"/>
          </a:xfrm>
          <a:prstGeom prst="rect">
            <a:avLst/>
          </a:prstGeom>
          <a:noFill/>
          <a:ln/>
        </p:spPr>
        <p:txBody>
          <a:bodyPr wrap="square" rtlCol="0" anchor="t"/>
          <a:lstStyle/>
          <a:p>
            <a:pPr>
              <a:lnSpc>
                <a:spcPct val="150000"/>
              </a:lnSpc>
            </a:pPr>
            <a:r>
              <a:rPr lang="en-IN" sz="3200" b="1" dirty="0" smtClean="0">
                <a:solidFill>
                  <a:srgbClr val="D0DBF0"/>
                </a:solidFill>
                <a:latin typeface="Candara" panose="020E0502030303020204" pitchFamily="34" charset="0"/>
              </a:rPr>
              <a:t>Example:</a:t>
            </a:r>
            <a:r>
              <a:rPr lang="en-IN" sz="3200" dirty="0" smtClean="0">
                <a:solidFill>
                  <a:srgbClr val="D0DBF0"/>
                </a:solidFill>
                <a:latin typeface="Candara" panose="020E0502030303020204" pitchFamily="34" charset="0"/>
              </a:rPr>
              <a:t> </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import </a:t>
            </a:r>
            <a:r>
              <a:rPr lang="en-IN" sz="3200" dirty="0" err="1">
                <a:solidFill>
                  <a:srgbClr val="D0DBF0"/>
                </a:solidFill>
                <a:latin typeface="Candara" panose="020E0502030303020204" pitchFamily="34" charset="0"/>
              </a:rPr>
              <a:t>java.awt</a:t>
            </a:r>
            <a:r>
              <a:rPr lang="en-IN" sz="3200" dirty="0" smtClean="0">
                <a:solidFill>
                  <a:srgbClr val="D0DBF0"/>
                </a:solidFill>
                <a:latin typeface="Candara" panose="020E0502030303020204" pitchFamily="34" charset="0"/>
              </a:rPr>
              <a:t>.*;</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import </a:t>
            </a:r>
            <a:r>
              <a:rPr lang="en-IN" sz="3200" dirty="0" err="1">
                <a:solidFill>
                  <a:srgbClr val="D0DBF0"/>
                </a:solidFill>
                <a:latin typeface="Candara" panose="020E0502030303020204" pitchFamily="34" charset="0"/>
              </a:rPr>
              <a:t>java.applet</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public </a:t>
            </a:r>
            <a:r>
              <a:rPr lang="en-IN" sz="3200" dirty="0">
                <a:solidFill>
                  <a:srgbClr val="D0DBF0"/>
                </a:solidFill>
                <a:latin typeface="Candara" panose="020E0502030303020204" pitchFamily="34" charset="0"/>
              </a:rPr>
              <a:t>class </a:t>
            </a:r>
            <a:r>
              <a:rPr lang="en-IN" sz="3200" dirty="0" err="1">
                <a:solidFill>
                  <a:srgbClr val="D0DBF0"/>
                </a:solidFill>
                <a:latin typeface="Candara" panose="020E0502030303020204" pitchFamily="34" charset="0"/>
              </a:rPr>
              <a:t>StatusWindow</a:t>
            </a:r>
            <a:r>
              <a:rPr lang="en-IN" sz="3200" dirty="0">
                <a:solidFill>
                  <a:srgbClr val="D0DBF0"/>
                </a:solidFill>
                <a:latin typeface="Candara" panose="020E0502030303020204" pitchFamily="34" charset="0"/>
              </a:rPr>
              <a:t> extends Applet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public </a:t>
            </a:r>
            <a:r>
              <a:rPr lang="en-IN" sz="3200" dirty="0">
                <a:solidFill>
                  <a:srgbClr val="D0DBF0"/>
                </a:solidFill>
                <a:latin typeface="Candara" panose="020E0502030303020204" pitchFamily="34" charset="0"/>
              </a:rPr>
              <a:t>void paint(Graphics g)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g.dawString</a:t>
            </a:r>
            <a:r>
              <a:rPr lang="en-IN" sz="3200" dirty="0">
                <a:solidFill>
                  <a:srgbClr val="D0DBF0"/>
                </a:solidFill>
                <a:latin typeface="Candara" panose="020E0502030303020204" pitchFamily="34" charset="0"/>
              </a:rPr>
              <a:t>(“This is an Applet Window”, 20,20</a:t>
            </a:r>
            <a:r>
              <a:rPr lang="en-IN" sz="3200" dirty="0" smtClean="0">
                <a:solidFill>
                  <a:srgbClr val="D0DBF0"/>
                </a:solidFill>
                <a:latin typeface="Candara" panose="020E0502030303020204" pitchFamily="34" charset="0"/>
              </a:rPr>
              <a:t>);</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showStatus</a:t>
            </a:r>
            <a:r>
              <a:rPr lang="en-IN" sz="3200" dirty="0">
                <a:solidFill>
                  <a:srgbClr val="D0DBF0"/>
                </a:solidFill>
                <a:latin typeface="Candara" panose="020E0502030303020204" pitchFamily="34" charset="0"/>
              </a:rPr>
              <a:t>(“This is shown in the status window”);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 </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1424115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486040"/>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Using the Status Window</a:t>
            </a:r>
            <a:endParaRPr lang="en-US" sz="5249" dirty="0"/>
          </a:p>
        </p:txBody>
      </p:sp>
      <p:sp>
        <p:nvSpPr>
          <p:cNvPr id="6" name="Text 2"/>
          <p:cNvSpPr/>
          <p:nvPr/>
        </p:nvSpPr>
        <p:spPr>
          <a:xfrm>
            <a:off x="818340" y="1711137"/>
            <a:ext cx="13063030"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Parameters can be passes to an applet using PARAM attribute of APPLET tag , specifying the name of the parameter and the value. Parameters are received by an applet using </a:t>
            </a:r>
            <a:r>
              <a:rPr lang="en-US" sz="3200" dirty="0" err="1">
                <a:solidFill>
                  <a:srgbClr val="D0DBF0"/>
                </a:solidFill>
                <a:latin typeface="Candara" panose="020E0502030303020204" pitchFamily="34" charset="0"/>
              </a:rPr>
              <a:t>getParameter</a:t>
            </a:r>
            <a:r>
              <a:rPr lang="en-US" sz="3200" dirty="0">
                <a:solidFill>
                  <a:srgbClr val="D0DBF0"/>
                </a:solidFill>
                <a:latin typeface="Candara" panose="020E0502030303020204" pitchFamily="34" charset="0"/>
              </a:rPr>
              <a:t>() method defend by Applet. Its general form is : </a:t>
            </a:r>
            <a:endParaRPr lang="en-US" sz="3200" dirty="0" smtClean="0">
              <a:solidFill>
                <a:srgbClr val="D0DBF0"/>
              </a:solidFill>
              <a:latin typeface="Candara" panose="020E0502030303020204" pitchFamily="34" charset="0"/>
            </a:endParaRPr>
          </a:p>
          <a:p>
            <a:pPr>
              <a:lnSpc>
                <a:spcPct val="150000"/>
              </a:lnSpc>
            </a:pPr>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String </a:t>
            </a:r>
            <a:r>
              <a:rPr lang="en-US" sz="3200" b="1" dirty="0" err="1">
                <a:solidFill>
                  <a:srgbClr val="D0DBF0"/>
                </a:solidFill>
                <a:latin typeface="Candara" panose="020E0502030303020204" pitchFamily="34" charset="0"/>
              </a:rPr>
              <a:t>getParameter</a:t>
            </a:r>
            <a:r>
              <a:rPr lang="en-US" sz="3200" b="1" dirty="0">
                <a:solidFill>
                  <a:srgbClr val="D0DBF0"/>
                </a:solidFill>
                <a:latin typeface="Candara" panose="020E0502030303020204" pitchFamily="34" charset="0"/>
              </a:rPr>
              <a:t>(String </a:t>
            </a:r>
            <a:r>
              <a:rPr lang="en-US" sz="3200" b="1" dirty="0" err="1">
                <a:solidFill>
                  <a:srgbClr val="D0DBF0"/>
                </a:solidFill>
                <a:latin typeface="Candara" panose="020E0502030303020204" pitchFamily="34" charset="0"/>
              </a:rPr>
              <a:t>paramName</a:t>
            </a:r>
            <a:r>
              <a:rPr lang="en-US" sz="3200" b="1" dirty="0">
                <a:solidFill>
                  <a:srgbClr val="D0DBF0"/>
                </a:solidFill>
                <a:latin typeface="Candara" panose="020E0502030303020204" pitchFamily="34" charset="0"/>
              </a:rPr>
              <a:t>); </a:t>
            </a:r>
          </a:p>
        </p:txBody>
      </p:sp>
    </p:spTree>
    <p:extLst>
      <p:ext uri="{BB962C8B-B14F-4D97-AF65-F5344CB8AC3E}">
        <p14:creationId xmlns:p14="http://schemas.microsoft.com/office/powerpoint/2010/main" val="1896377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11638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Using the Status Window</a:t>
            </a:r>
            <a:endParaRPr lang="en-US" sz="5249" dirty="0"/>
          </a:p>
        </p:txBody>
      </p:sp>
      <p:sp>
        <p:nvSpPr>
          <p:cNvPr id="6" name="Text 2"/>
          <p:cNvSpPr/>
          <p:nvPr/>
        </p:nvSpPr>
        <p:spPr>
          <a:xfrm>
            <a:off x="740518" y="949588"/>
            <a:ext cx="13570085" cy="4807326"/>
          </a:xfrm>
          <a:prstGeom prst="rect">
            <a:avLst/>
          </a:prstGeom>
          <a:noFill/>
          <a:ln/>
        </p:spPr>
        <p:txBody>
          <a:bodyPr wrap="square" rtlCol="0" anchor="t"/>
          <a:lstStyle/>
          <a:p>
            <a:r>
              <a:rPr lang="en-US" sz="2950" dirty="0">
                <a:solidFill>
                  <a:srgbClr val="D0DBF0"/>
                </a:solidFill>
                <a:latin typeface="Candara" panose="020E0502030303020204" pitchFamily="34" charset="0"/>
              </a:rPr>
              <a:t>import </a:t>
            </a:r>
            <a:r>
              <a:rPr lang="en-US" sz="2950" dirty="0" err="1">
                <a:solidFill>
                  <a:srgbClr val="D0DBF0"/>
                </a:solidFill>
                <a:latin typeface="Candara" panose="020E0502030303020204" pitchFamily="34" charset="0"/>
              </a:rPr>
              <a:t>java.applet.Applet</a:t>
            </a:r>
            <a:r>
              <a:rPr lang="en-US" sz="2950" dirty="0" smtClean="0">
                <a:solidFill>
                  <a:srgbClr val="D0DBF0"/>
                </a:solidFill>
                <a:latin typeface="Candara" panose="020E0502030303020204" pitchFamily="34" charset="0"/>
              </a:rPr>
              <a:t>;</a:t>
            </a:r>
          </a:p>
          <a:p>
            <a:r>
              <a:rPr lang="en-US" sz="2950" dirty="0" smtClean="0">
                <a:solidFill>
                  <a:srgbClr val="D0DBF0"/>
                </a:solidFill>
                <a:latin typeface="Candara" panose="020E0502030303020204" pitchFamily="34" charset="0"/>
              </a:rPr>
              <a:t>import </a:t>
            </a:r>
            <a:r>
              <a:rPr lang="en-US" sz="2950" dirty="0" err="1">
                <a:solidFill>
                  <a:srgbClr val="D0DBF0"/>
                </a:solidFill>
                <a:latin typeface="Candara" panose="020E0502030303020204" pitchFamily="34" charset="0"/>
              </a:rPr>
              <a:t>java.awt.Graphics</a:t>
            </a:r>
            <a:r>
              <a:rPr lang="en-US" sz="2950" dirty="0" smtClean="0">
                <a:solidFill>
                  <a:srgbClr val="D0DBF0"/>
                </a:solidFill>
                <a:latin typeface="Candara" panose="020E0502030303020204" pitchFamily="34" charset="0"/>
              </a:rPr>
              <a:t>;</a:t>
            </a:r>
          </a:p>
          <a:p>
            <a:r>
              <a:rPr lang="en-US" sz="2950" dirty="0" smtClean="0">
                <a:solidFill>
                  <a:srgbClr val="D0DBF0"/>
                </a:solidFill>
                <a:latin typeface="Candara" panose="020E0502030303020204" pitchFamily="34" charset="0"/>
              </a:rPr>
              <a:t>public </a:t>
            </a:r>
            <a:r>
              <a:rPr lang="en-US" sz="2950" dirty="0">
                <a:solidFill>
                  <a:srgbClr val="D0DBF0"/>
                </a:solidFill>
                <a:latin typeface="Candara" panose="020E0502030303020204" pitchFamily="34" charset="0"/>
              </a:rPr>
              <a:t>class </a:t>
            </a:r>
            <a:r>
              <a:rPr lang="en-US" sz="2950" dirty="0" err="1">
                <a:solidFill>
                  <a:srgbClr val="D0DBF0"/>
                </a:solidFill>
                <a:latin typeface="Candara" panose="020E0502030303020204" pitchFamily="34" charset="0"/>
              </a:rPr>
              <a:t>MyApplet</a:t>
            </a:r>
            <a:r>
              <a:rPr lang="en-US" sz="2950" dirty="0">
                <a:solidFill>
                  <a:srgbClr val="D0DBF0"/>
                </a:solidFill>
                <a:latin typeface="Candara" panose="020E0502030303020204" pitchFamily="34" charset="0"/>
              </a:rPr>
              <a:t> extends Applet {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String </a:t>
            </a:r>
            <a:r>
              <a:rPr lang="en-US" sz="2950" dirty="0">
                <a:solidFill>
                  <a:srgbClr val="D0DBF0"/>
                </a:solidFill>
                <a:latin typeface="Candara" panose="020E0502030303020204" pitchFamily="34" charset="0"/>
              </a:rPr>
              <a:t>name;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err="1" smtClean="0">
                <a:solidFill>
                  <a:srgbClr val="D0DBF0"/>
                </a:solidFill>
                <a:latin typeface="Candara" panose="020E0502030303020204" pitchFamily="34" charset="0"/>
              </a:rPr>
              <a:t>int</a:t>
            </a:r>
            <a:r>
              <a:rPr lang="en-US" sz="2950" dirty="0" smtClean="0">
                <a:solidFill>
                  <a:srgbClr val="D0DBF0"/>
                </a:solidFill>
                <a:latin typeface="Candara" panose="020E0502030303020204" pitchFamily="34" charset="0"/>
              </a:rPr>
              <a:t> </a:t>
            </a:r>
            <a:r>
              <a:rPr lang="en-US" sz="2950" dirty="0">
                <a:solidFill>
                  <a:srgbClr val="D0DBF0"/>
                </a:solidFill>
                <a:latin typeface="Candara" panose="020E0502030303020204" pitchFamily="34" charset="0"/>
              </a:rPr>
              <a:t>age;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public </a:t>
            </a:r>
            <a:r>
              <a:rPr lang="en-US" sz="2950" dirty="0">
                <a:solidFill>
                  <a:srgbClr val="D0DBF0"/>
                </a:solidFill>
                <a:latin typeface="Candara" panose="020E0502030303020204" pitchFamily="34" charset="0"/>
              </a:rPr>
              <a:t>void </a:t>
            </a:r>
            <a:r>
              <a:rPr lang="en-US" sz="2950" dirty="0" err="1">
                <a:solidFill>
                  <a:srgbClr val="D0DBF0"/>
                </a:solidFill>
                <a:latin typeface="Candara" panose="020E0502030303020204" pitchFamily="34" charset="0"/>
              </a:rPr>
              <a:t>init</a:t>
            </a:r>
            <a:r>
              <a:rPr lang="en-US" sz="2950" dirty="0">
                <a:solidFill>
                  <a:srgbClr val="D0DBF0"/>
                </a:solidFill>
                <a:latin typeface="Candara" panose="020E0502030303020204" pitchFamily="34" charset="0"/>
              </a:rPr>
              <a:t>() {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name </a:t>
            </a:r>
            <a:r>
              <a:rPr lang="en-US" sz="2950" dirty="0">
                <a:solidFill>
                  <a:srgbClr val="D0DBF0"/>
                </a:solidFill>
                <a:latin typeface="Candara" panose="020E0502030303020204" pitchFamily="34" charset="0"/>
              </a:rPr>
              <a:t>= </a:t>
            </a:r>
            <a:r>
              <a:rPr lang="en-US" sz="2950" dirty="0" err="1">
                <a:solidFill>
                  <a:srgbClr val="D0DBF0"/>
                </a:solidFill>
                <a:latin typeface="Candara" panose="020E0502030303020204" pitchFamily="34" charset="0"/>
              </a:rPr>
              <a:t>getParameter</a:t>
            </a:r>
            <a:r>
              <a:rPr lang="en-US" sz="2950" dirty="0">
                <a:solidFill>
                  <a:srgbClr val="D0DBF0"/>
                </a:solidFill>
                <a:latin typeface="Candara" panose="020E0502030303020204" pitchFamily="34" charset="0"/>
              </a:rPr>
              <a:t>("name");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try </a:t>
            </a:r>
            <a:r>
              <a:rPr lang="en-US" sz="2950" dirty="0">
                <a:solidFill>
                  <a:srgbClr val="D0DBF0"/>
                </a:solidFill>
                <a:latin typeface="Candara" panose="020E0502030303020204" pitchFamily="34" charset="0"/>
              </a:rPr>
              <a:t>{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age </a:t>
            </a:r>
            <a:r>
              <a:rPr lang="en-US" sz="2950" dirty="0">
                <a:solidFill>
                  <a:srgbClr val="D0DBF0"/>
                </a:solidFill>
                <a:latin typeface="Candara" panose="020E0502030303020204" pitchFamily="34" charset="0"/>
              </a:rPr>
              <a:t>= </a:t>
            </a:r>
            <a:r>
              <a:rPr lang="en-US" sz="2950" dirty="0" err="1">
                <a:solidFill>
                  <a:srgbClr val="D0DBF0"/>
                </a:solidFill>
                <a:latin typeface="Candara" panose="020E0502030303020204" pitchFamily="34" charset="0"/>
              </a:rPr>
              <a:t>Integer.parseInt</a:t>
            </a:r>
            <a:r>
              <a:rPr lang="en-US" sz="2950" dirty="0">
                <a:solidFill>
                  <a:srgbClr val="D0DBF0"/>
                </a:solidFill>
                <a:latin typeface="Candara" panose="020E0502030303020204" pitchFamily="34" charset="0"/>
              </a:rPr>
              <a:t>(</a:t>
            </a:r>
            <a:r>
              <a:rPr lang="en-US" sz="2950" dirty="0" err="1">
                <a:solidFill>
                  <a:srgbClr val="D0DBF0"/>
                </a:solidFill>
                <a:latin typeface="Candara" panose="020E0502030303020204" pitchFamily="34" charset="0"/>
              </a:rPr>
              <a:t>getParameter</a:t>
            </a:r>
            <a:r>
              <a:rPr lang="en-US" sz="2950" dirty="0">
                <a:solidFill>
                  <a:srgbClr val="D0DBF0"/>
                </a:solidFill>
                <a:latin typeface="Candara" panose="020E0502030303020204" pitchFamily="34" charset="0"/>
              </a:rPr>
              <a:t>("age"));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 </a:t>
            </a:r>
            <a:r>
              <a:rPr lang="en-US" sz="2950" dirty="0">
                <a:solidFill>
                  <a:srgbClr val="D0DBF0"/>
                </a:solidFill>
                <a:latin typeface="Candara" panose="020E0502030303020204" pitchFamily="34" charset="0"/>
              </a:rPr>
              <a:t>catch (</a:t>
            </a:r>
            <a:r>
              <a:rPr lang="en-US" sz="2950" dirty="0" err="1">
                <a:solidFill>
                  <a:srgbClr val="D0DBF0"/>
                </a:solidFill>
                <a:latin typeface="Candara" panose="020E0502030303020204" pitchFamily="34" charset="0"/>
              </a:rPr>
              <a:t>NumberFormatException</a:t>
            </a:r>
            <a:r>
              <a:rPr lang="en-US" sz="2950" dirty="0">
                <a:solidFill>
                  <a:srgbClr val="D0DBF0"/>
                </a:solidFill>
                <a:latin typeface="Candara" panose="020E0502030303020204" pitchFamily="34" charset="0"/>
              </a:rPr>
              <a:t> e) {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age </a:t>
            </a:r>
            <a:r>
              <a:rPr lang="en-US" sz="2950" dirty="0">
                <a:solidFill>
                  <a:srgbClr val="D0DBF0"/>
                </a:solidFill>
                <a:latin typeface="Candara" panose="020E0502030303020204" pitchFamily="34" charset="0"/>
              </a:rPr>
              <a:t>= 0; </a:t>
            </a:r>
            <a:r>
              <a:rPr lang="en-US" sz="2950" dirty="0" smtClean="0">
                <a:solidFill>
                  <a:srgbClr val="D0DBF0"/>
                </a:solidFill>
                <a:latin typeface="Candara" panose="020E0502030303020204" pitchFamily="34" charset="0"/>
              </a:rPr>
              <a:t>	</a:t>
            </a: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    </a:t>
            </a: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public </a:t>
            </a:r>
            <a:r>
              <a:rPr lang="en-US" sz="2950" dirty="0">
                <a:solidFill>
                  <a:srgbClr val="D0DBF0"/>
                </a:solidFill>
                <a:latin typeface="Candara" panose="020E0502030303020204" pitchFamily="34" charset="0"/>
              </a:rPr>
              <a:t>void paint(Graphics g) {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a:t>
            </a:r>
            <a:r>
              <a:rPr lang="en-US" sz="2950" dirty="0" err="1" smtClean="0">
                <a:solidFill>
                  <a:srgbClr val="D0DBF0"/>
                </a:solidFill>
                <a:latin typeface="Candara" panose="020E0502030303020204" pitchFamily="34" charset="0"/>
              </a:rPr>
              <a:t>g.drawString</a:t>
            </a:r>
            <a:r>
              <a:rPr lang="en-US" sz="2950" dirty="0">
                <a:solidFill>
                  <a:srgbClr val="D0DBF0"/>
                </a:solidFill>
                <a:latin typeface="Candara" panose="020E0502030303020204" pitchFamily="34" charset="0"/>
              </a:rPr>
              <a:t>("Hello, " + name + "!", 50, 50);        </a:t>
            </a:r>
            <a:endParaRPr lang="en-US" sz="2950" dirty="0" smtClean="0">
              <a:solidFill>
                <a:srgbClr val="D0DBF0"/>
              </a:solidFill>
              <a:latin typeface="Candara" panose="020E0502030303020204" pitchFamily="34" charset="0"/>
            </a:endParaRPr>
          </a:p>
          <a:p>
            <a:r>
              <a:rPr lang="en-US" sz="2950" dirty="0">
                <a:solidFill>
                  <a:srgbClr val="D0DBF0"/>
                </a:solidFill>
                <a:latin typeface="Candara" panose="020E0502030303020204" pitchFamily="34" charset="0"/>
              </a:rPr>
              <a:t>	</a:t>
            </a:r>
            <a:r>
              <a:rPr lang="en-US" sz="2950" dirty="0" smtClean="0">
                <a:solidFill>
                  <a:srgbClr val="D0DBF0"/>
                </a:solidFill>
                <a:latin typeface="Candara" panose="020E0502030303020204" pitchFamily="34" charset="0"/>
              </a:rPr>
              <a:t>	</a:t>
            </a:r>
            <a:r>
              <a:rPr lang="en-US" sz="2950" dirty="0" err="1" smtClean="0">
                <a:solidFill>
                  <a:srgbClr val="D0DBF0"/>
                </a:solidFill>
                <a:latin typeface="Candara" panose="020E0502030303020204" pitchFamily="34" charset="0"/>
              </a:rPr>
              <a:t>g.drawString</a:t>
            </a:r>
            <a:r>
              <a:rPr lang="en-US" sz="2950" dirty="0">
                <a:solidFill>
                  <a:srgbClr val="D0DBF0"/>
                </a:solidFill>
                <a:latin typeface="Candara" panose="020E0502030303020204" pitchFamily="34" charset="0"/>
              </a:rPr>
              <a:t>("You are " + age + " years old.", 50, 70);    </a:t>
            </a:r>
            <a:endParaRPr lang="en-US" sz="2950" dirty="0" smtClean="0">
              <a:solidFill>
                <a:srgbClr val="D0DBF0"/>
              </a:solidFill>
              <a:latin typeface="Candara" panose="020E0502030303020204" pitchFamily="34" charset="0"/>
            </a:endParaRPr>
          </a:p>
          <a:p>
            <a:r>
              <a:rPr lang="en-US" sz="2950" dirty="0" smtClean="0">
                <a:solidFill>
                  <a:srgbClr val="D0DBF0"/>
                </a:solidFill>
                <a:latin typeface="Candara" panose="020E0502030303020204" pitchFamily="34" charset="0"/>
              </a:rPr>
              <a:t>}	}</a:t>
            </a:r>
            <a:endParaRPr lang="en-US" sz="295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126049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320670"/>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Using the Status Window</a:t>
            </a:r>
            <a:endParaRPr lang="en-US" sz="5249" dirty="0"/>
          </a:p>
        </p:txBody>
      </p:sp>
      <p:sp>
        <p:nvSpPr>
          <p:cNvPr id="6" name="Text 2"/>
          <p:cNvSpPr/>
          <p:nvPr/>
        </p:nvSpPr>
        <p:spPr>
          <a:xfrm>
            <a:off x="740519" y="1465154"/>
            <a:ext cx="13570085" cy="4807326"/>
          </a:xfrm>
          <a:prstGeom prst="rect">
            <a:avLst/>
          </a:prstGeom>
          <a:noFill/>
          <a:ln/>
        </p:spPr>
        <p:txBody>
          <a:bodyPr wrap="square" rtlCol="0" anchor="t"/>
          <a:lstStyle/>
          <a:p>
            <a:r>
              <a:rPr lang="en-US" sz="3200" dirty="0">
                <a:solidFill>
                  <a:srgbClr val="D0DBF0"/>
                </a:solidFill>
                <a:latin typeface="Candara" panose="020E0502030303020204" pitchFamily="34" charset="0"/>
              </a:rPr>
              <a:t>&lt;!DOCTYPE html</a:t>
            </a:r>
            <a:r>
              <a:rPr lang="en-US" sz="3200" dirty="0" smtClean="0">
                <a:solidFill>
                  <a:srgbClr val="D0DBF0"/>
                </a:solidFill>
                <a:latin typeface="Candara" panose="020E0502030303020204" pitchFamily="34" charset="0"/>
              </a:rPr>
              <a:t>&gt;</a:t>
            </a:r>
          </a:p>
          <a:p>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html</a:t>
            </a:r>
            <a:r>
              <a:rPr lang="en-US" sz="3200" dirty="0" smtClean="0">
                <a:solidFill>
                  <a:srgbClr val="D0DBF0"/>
                </a:solidFill>
                <a:latin typeface="Candara" panose="020E0502030303020204" pitchFamily="34" charset="0"/>
              </a:rPr>
              <a:t>&gt;</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head&gt;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&lt;</a:t>
            </a:r>
            <a:r>
              <a:rPr lang="en-US" sz="3200" dirty="0">
                <a:solidFill>
                  <a:srgbClr val="D0DBF0"/>
                </a:solidFill>
                <a:latin typeface="Candara" panose="020E0502030303020204" pitchFamily="34" charset="0"/>
              </a:rPr>
              <a:t>title&gt;Applet Parameter Example&lt;/title</a:t>
            </a:r>
            <a:r>
              <a:rPr lang="en-US" sz="3200" dirty="0" smtClean="0">
                <a:solidFill>
                  <a:srgbClr val="D0DBF0"/>
                </a:solidFill>
                <a:latin typeface="Candara" panose="020E0502030303020204" pitchFamily="34" charset="0"/>
              </a:rPr>
              <a:t>&gt;</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head</a:t>
            </a:r>
            <a:r>
              <a:rPr lang="en-US" sz="3200" dirty="0" smtClean="0">
                <a:solidFill>
                  <a:srgbClr val="D0DBF0"/>
                </a:solidFill>
                <a:latin typeface="Candara" panose="020E0502030303020204" pitchFamily="34" charset="0"/>
              </a:rPr>
              <a:t>&gt;</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body&gt;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&lt;</a:t>
            </a:r>
            <a:r>
              <a:rPr lang="en-US" sz="3200" dirty="0">
                <a:solidFill>
                  <a:srgbClr val="D0DBF0"/>
                </a:solidFill>
                <a:latin typeface="Candara" panose="020E0502030303020204" pitchFamily="34" charset="0"/>
              </a:rPr>
              <a:t>applet code="</a:t>
            </a:r>
            <a:r>
              <a:rPr lang="en-US" sz="3200" dirty="0" err="1">
                <a:solidFill>
                  <a:srgbClr val="D0DBF0"/>
                </a:solidFill>
                <a:latin typeface="Candara" panose="020E0502030303020204" pitchFamily="34" charset="0"/>
              </a:rPr>
              <a:t>MyApplet.class</a:t>
            </a:r>
            <a:r>
              <a:rPr lang="en-US" sz="3200" dirty="0">
                <a:solidFill>
                  <a:srgbClr val="D0DBF0"/>
                </a:solidFill>
                <a:latin typeface="Candara" panose="020E0502030303020204" pitchFamily="34" charset="0"/>
              </a:rPr>
              <a:t>" width="300" height="200"&gt;        </a:t>
            </a:r>
            <a:r>
              <a:rPr lang="en-US" sz="3200" dirty="0" smtClean="0">
                <a:solidFill>
                  <a:srgbClr val="D0DBF0"/>
                </a:solidFill>
                <a:latin typeface="Candara" panose="020E0502030303020204" pitchFamily="34" charset="0"/>
              </a:rPr>
              <a:t>			&lt;</a:t>
            </a:r>
            <a:r>
              <a:rPr lang="en-US" sz="3200" dirty="0" err="1">
                <a:solidFill>
                  <a:srgbClr val="D0DBF0"/>
                </a:solidFill>
                <a:latin typeface="Candara" panose="020E0502030303020204" pitchFamily="34" charset="0"/>
              </a:rPr>
              <a:t>param</a:t>
            </a:r>
            <a:r>
              <a:rPr lang="en-US" sz="3200" dirty="0">
                <a:solidFill>
                  <a:srgbClr val="D0DBF0"/>
                </a:solidFill>
                <a:latin typeface="Candara" panose="020E0502030303020204" pitchFamily="34" charset="0"/>
              </a:rPr>
              <a:t> name="name" value="John"&gt;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&lt;</a:t>
            </a:r>
            <a:r>
              <a:rPr lang="en-US" sz="3200" dirty="0" err="1">
                <a:solidFill>
                  <a:srgbClr val="D0DBF0"/>
                </a:solidFill>
                <a:latin typeface="Candara" panose="020E0502030303020204" pitchFamily="34" charset="0"/>
              </a:rPr>
              <a:t>param</a:t>
            </a:r>
            <a:r>
              <a:rPr lang="en-US" sz="3200" dirty="0">
                <a:solidFill>
                  <a:srgbClr val="D0DBF0"/>
                </a:solidFill>
                <a:latin typeface="Candara" panose="020E0502030303020204" pitchFamily="34" charset="0"/>
              </a:rPr>
              <a:t> name="age" value="30"&gt;    </a:t>
            </a:r>
            <a:endParaRPr lang="en-US" sz="3200" dirty="0" smtClean="0">
              <a:solidFill>
                <a:srgbClr val="D0DBF0"/>
              </a:solidFill>
              <a:latin typeface="Candara" panose="020E0502030303020204" pitchFamily="34" charset="0"/>
            </a:endParaRP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	&lt;/</a:t>
            </a:r>
            <a:r>
              <a:rPr lang="en-US" sz="3200" dirty="0">
                <a:solidFill>
                  <a:srgbClr val="D0DBF0"/>
                </a:solidFill>
                <a:latin typeface="Candara" panose="020E0502030303020204" pitchFamily="34" charset="0"/>
              </a:rPr>
              <a:t>applet</a:t>
            </a:r>
            <a:r>
              <a:rPr lang="en-US" sz="3200" dirty="0" smtClean="0">
                <a:solidFill>
                  <a:srgbClr val="D0DBF0"/>
                </a:solidFill>
                <a:latin typeface="Candara" panose="020E0502030303020204" pitchFamily="34" charset="0"/>
              </a:rPr>
              <a:t>&gt;</a:t>
            </a:r>
          </a:p>
          <a:p>
            <a:r>
              <a:rPr lang="en-US" sz="3200" dirty="0">
                <a:solidFill>
                  <a:srgbClr val="D0DBF0"/>
                </a:solidFill>
                <a:latin typeface="Candara" panose="020E0502030303020204" pitchFamily="34" charset="0"/>
              </a:rPr>
              <a:t>	</a:t>
            </a:r>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body</a:t>
            </a:r>
            <a:r>
              <a:rPr lang="en-US" sz="3200" dirty="0" smtClean="0">
                <a:solidFill>
                  <a:srgbClr val="D0DBF0"/>
                </a:solidFill>
                <a:latin typeface="Candara" panose="020E0502030303020204" pitchFamily="34" charset="0"/>
              </a:rPr>
              <a:t>&gt;</a:t>
            </a:r>
          </a:p>
          <a:p>
            <a:r>
              <a:rPr lang="en-US" sz="3200" dirty="0" smtClean="0">
                <a:solidFill>
                  <a:srgbClr val="D0DBF0"/>
                </a:solidFill>
                <a:latin typeface="Candara" panose="020E0502030303020204" pitchFamily="34" charset="0"/>
              </a:rPr>
              <a:t>&lt;/</a:t>
            </a:r>
            <a:r>
              <a:rPr lang="en-US" sz="3200" dirty="0">
                <a:solidFill>
                  <a:srgbClr val="D0DBF0"/>
                </a:solidFill>
                <a:latin typeface="Candara" panose="020E0502030303020204" pitchFamily="34" charset="0"/>
              </a:rPr>
              <a:t>html&gt;</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96926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The Applet Class</a:t>
            </a:r>
            <a:endParaRPr lang="en-US" sz="5249" dirty="0"/>
          </a:p>
        </p:txBody>
      </p:sp>
      <p:sp>
        <p:nvSpPr>
          <p:cNvPr id="7" name="Text 1"/>
          <p:cNvSpPr/>
          <p:nvPr/>
        </p:nvSpPr>
        <p:spPr>
          <a:xfrm>
            <a:off x="1659962" y="5132386"/>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Methods (3</a:t>
            </a:r>
            <a:r>
              <a:rPr lang="en-US" sz="5249" b="1" baseline="30000" dirty="0" smtClean="0">
                <a:solidFill>
                  <a:srgbClr val="FFFFFF"/>
                </a:solidFill>
                <a:latin typeface="Unbounded" pitchFamily="34" charset="0"/>
                <a:ea typeface="Unbounded" pitchFamily="34" charset="-122"/>
              </a:rPr>
              <a:t>rd</a:t>
            </a:r>
            <a:r>
              <a:rPr lang="en-US" sz="5249" b="1" dirty="0" smtClean="0">
                <a:solidFill>
                  <a:srgbClr val="FFFFFF"/>
                </a:solidFill>
                <a:latin typeface="Unbounded" pitchFamily="34" charset="0"/>
                <a:ea typeface="Unbounded" pitchFamily="34" charset="-122"/>
              </a:rPr>
              <a:t> Page)</a:t>
            </a:r>
            <a:endParaRPr lang="en-US" sz="5249" b="1" dirty="0"/>
          </a:p>
        </p:txBody>
      </p:sp>
      <p:sp>
        <p:nvSpPr>
          <p:cNvPr id="6" name="Text 2"/>
          <p:cNvSpPr/>
          <p:nvPr/>
        </p:nvSpPr>
        <p:spPr>
          <a:xfrm>
            <a:off x="646890" y="1382184"/>
            <a:ext cx="12601972" cy="4807326"/>
          </a:xfrm>
          <a:prstGeom prst="rect">
            <a:avLst/>
          </a:prstGeom>
          <a:noFill/>
          <a:ln/>
        </p:spPr>
        <p:txBody>
          <a:bodyPr wrap="square" rtlCol="0" anchor="t"/>
          <a:lstStyle/>
          <a:p>
            <a:pPr marL="457200" indent="-457200" algn="just">
              <a:lnSpc>
                <a:spcPct val="150000"/>
              </a:lnSpc>
              <a:buFont typeface="Arial" panose="020B0604020202020204" pitchFamily="34" charset="0"/>
              <a:buChar char="•"/>
            </a:pPr>
            <a:r>
              <a:rPr lang="en-US" sz="3200" dirty="0">
                <a:solidFill>
                  <a:srgbClr val="BDCDE9"/>
                </a:solidFill>
                <a:latin typeface="Candara" panose="020E0502030303020204" pitchFamily="34" charset="0"/>
              </a:rPr>
              <a:t>All applets are the subclasses of the Applet </a:t>
            </a:r>
            <a:r>
              <a:rPr lang="en-US" sz="3200" dirty="0" smtClean="0">
                <a:solidFill>
                  <a:srgbClr val="BDCDE9"/>
                </a:solidFill>
                <a:latin typeface="Candara" panose="020E0502030303020204" pitchFamily="34" charset="0"/>
              </a:rPr>
              <a:t>class.</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Applet </a:t>
            </a:r>
            <a:r>
              <a:rPr lang="en-US" sz="3200" dirty="0">
                <a:solidFill>
                  <a:srgbClr val="BDCDE9"/>
                </a:solidFill>
                <a:latin typeface="Candara" panose="020E0502030303020204" pitchFamily="34" charset="0"/>
              </a:rPr>
              <a:t>inherits Component, Container and Panel </a:t>
            </a:r>
            <a:r>
              <a:rPr lang="en-US" sz="3200" dirty="0" err="1">
                <a:solidFill>
                  <a:srgbClr val="BDCDE9"/>
                </a:solidFill>
                <a:latin typeface="Candara" panose="020E0502030303020204" pitchFamily="34" charset="0"/>
              </a:rPr>
              <a:t>superclasses</a:t>
            </a:r>
            <a:r>
              <a:rPr lang="en-US" sz="3200" dirty="0">
                <a:solidFill>
                  <a:srgbClr val="BDCDE9"/>
                </a:solidFill>
                <a:latin typeface="Candara" panose="020E0502030303020204" pitchFamily="34" charset="0"/>
              </a:rPr>
              <a:t> defined by the AWT. </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An </a:t>
            </a:r>
            <a:r>
              <a:rPr lang="en-US" sz="3200" dirty="0">
                <a:solidFill>
                  <a:srgbClr val="BDCDE9"/>
                </a:solidFill>
                <a:latin typeface="Candara" panose="020E0502030303020204" pitchFamily="34" charset="0"/>
              </a:rPr>
              <a:t>applet has access to full functionality of the </a:t>
            </a:r>
            <a:r>
              <a:rPr lang="en-US" sz="3200" dirty="0" smtClean="0">
                <a:solidFill>
                  <a:srgbClr val="BDCDE9"/>
                </a:solidFill>
                <a:latin typeface="Candara" panose="020E0502030303020204" pitchFamily="34" charset="0"/>
              </a:rPr>
              <a:t>AWT.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132001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 handling</a:t>
            </a:r>
            <a:endParaRPr lang="en-US" sz="5249" dirty="0"/>
          </a:p>
        </p:txBody>
      </p:sp>
      <p:sp>
        <p:nvSpPr>
          <p:cNvPr id="6" name="Text 2"/>
          <p:cNvSpPr/>
          <p:nvPr/>
        </p:nvSpPr>
        <p:spPr>
          <a:xfrm>
            <a:off x="646890" y="1382184"/>
            <a:ext cx="12601972" cy="4807326"/>
          </a:xfrm>
          <a:prstGeom prst="rect">
            <a:avLst/>
          </a:prstGeom>
          <a:noFill/>
          <a:ln/>
        </p:spPr>
        <p:txBody>
          <a:bodyPr wrap="square" rtlCol="0" anchor="t"/>
          <a:lstStyle/>
          <a:p>
            <a:pPr marL="457200" indent="-457200" algn="just">
              <a:lnSpc>
                <a:spcPct val="150000"/>
              </a:lnSpc>
              <a:buFont typeface="Arial" panose="020B0604020202020204" pitchFamily="34" charset="0"/>
              <a:buChar char="•"/>
            </a:pPr>
            <a:r>
              <a:rPr lang="en-US" sz="3200" dirty="0">
                <a:solidFill>
                  <a:srgbClr val="BDCDE9"/>
                </a:solidFill>
                <a:latin typeface="Candara" panose="020E0502030303020204" pitchFamily="34" charset="0"/>
              </a:rPr>
              <a:t>Java applets are event-driven. </a:t>
            </a:r>
            <a:endParaRPr lang="en-US" sz="3200" dirty="0" smtClean="0">
              <a:solidFill>
                <a:srgbClr val="BDCDE9"/>
              </a:solidFill>
              <a:latin typeface="Candara" panose="020E0502030303020204" pitchFamily="34" charset="0"/>
            </a:endParaRP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Most </a:t>
            </a:r>
            <a:r>
              <a:rPr lang="en-US" sz="3200" dirty="0">
                <a:solidFill>
                  <a:srgbClr val="BDCDE9"/>
                </a:solidFill>
                <a:latin typeface="Candara" panose="020E0502030303020204" pitchFamily="34" charset="0"/>
              </a:rPr>
              <a:t>events to which the program will respond are generated by the user</a:t>
            </a:r>
            <a:r>
              <a:rPr lang="en-US" sz="3200" dirty="0" smtClean="0">
                <a:solidFill>
                  <a:srgbClr val="BDCDE9"/>
                </a:solidFill>
                <a:latin typeface="Candara" panose="020E0502030303020204" pitchFamily="34" charset="0"/>
              </a:rPr>
              <a:t>.</a:t>
            </a:r>
          </a:p>
          <a:p>
            <a:pPr marL="457200" indent="-457200" algn="just">
              <a:lnSpc>
                <a:spcPct val="150000"/>
              </a:lnSpc>
              <a:buFont typeface="Arial" panose="020B0604020202020204" pitchFamily="34" charset="0"/>
              <a:buChar char="•"/>
            </a:pPr>
            <a:r>
              <a:rPr lang="en-US" sz="3200" dirty="0">
                <a:solidFill>
                  <a:srgbClr val="BDCDE9"/>
                </a:solidFill>
                <a:latin typeface="Candara" panose="020E0502030303020204" pitchFamily="34" charset="0"/>
              </a:rPr>
              <a:t>AWT-based events are supported by the </a:t>
            </a:r>
            <a:r>
              <a:rPr lang="en-US" sz="3200" dirty="0" err="1">
                <a:solidFill>
                  <a:srgbClr val="BDCDE9"/>
                </a:solidFill>
                <a:latin typeface="Candara" panose="020E0502030303020204" pitchFamily="34" charset="0"/>
              </a:rPr>
              <a:t>java.awt.event</a:t>
            </a:r>
            <a:r>
              <a:rPr lang="en-US" sz="3200" dirty="0">
                <a:solidFill>
                  <a:srgbClr val="BDCDE9"/>
                </a:solidFill>
                <a:latin typeface="Candara" panose="020E0502030303020204" pitchFamily="34" charset="0"/>
              </a:rPr>
              <a:t> package.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2267567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The Delegation Event Model</a:t>
            </a:r>
            <a:endParaRPr lang="en-US" sz="5249" dirty="0"/>
          </a:p>
        </p:txBody>
      </p:sp>
      <p:sp>
        <p:nvSpPr>
          <p:cNvPr id="6" name="Text 2"/>
          <p:cNvSpPr/>
          <p:nvPr/>
        </p:nvSpPr>
        <p:spPr>
          <a:xfrm>
            <a:off x="646890" y="1382184"/>
            <a:ext cx="12601972" cy="4807326"/>
          </a:xfrm>
          <a:prstGeom prst="rect">
            <a:avLst/>
          </a:prstGeom>
          <a:noFill/>
          <a:ln/>
        </p:spPr>
        <p:txBody>
          <a:bodyPr wrap="square" rtlCol="0" anchor="t"/>
          <a:lstStyle/>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This </a:t>
            </a:r>
            <a:r>
              <a:rPr lang="en-US" sz="3200" dirty="0">
                <a:solidFill>
                  <a:srgbClr val="BDCDE9"/>
                </a:solidFill>
                <a:latin typeface="Candara" panose="020E0502030303020204" pitchFamily="34" charset="0"/>
              </a:rPr>
              <a:t>model defines standard and consistent mechanisms to generate and process </a:t>
            </a:r>
            <a:r>
              <a:rPr lang="en-US" sz="3200" dirty="0" smtClean="0">
                <a:solidFill>
                  <a:srgbClr val="BDCDE9"/>
                </a:solidFill>
                <a:latin typeface="Candara" panose="020E0502030303020204" pitchFamily="34" charset="0"/>
              </a:rPr>
              <a:t>events.</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A source </a:t>
            </a:r>
            <a:r>
              <a:rPr lang="en-US" sz="3200" dirty="0">
                <a:solidFill>
                  <a:srgbClr val="BDCDE9"/>
                </a:solidFill>
                <a:latin typeface="Candara" panose="020E0502030303020204" pitchFamily="34" charset="0"/>
              </a:rPr>
              <a:t>generates an event and sends it to one or more </a:t>
            </a:r>
            <a:r>
              <a:rPr lang="en-US" sz="3200" dirty="0" smtClean="0">
                <a:solidFill>
                  <a:srgbClr val="BDCDE9"/>
                </a:solidFill>
                <a:latin typeface="Candara" panose="020E0502030303020204" pitchFamily="34" charset="0"/>
              </a:rPr>
              <a:t>listeners.</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Listeners </a:t>
            </a:r>
            <a:r>
              <a:rPr lang="en-US" sz="3200" dirty="0">
                <a:solidFill>
                  <a:srgbClr val="BDCDE9"/>
                </a:solidFill>
                <a:latin typeface="Candara" panose="020E0502030303020204" pitchFamily="34" charset="0"/>
              </a:rPr>
              <a:t>wait to receive </a:t>
            </a:r>
            <a:r>
              <a:rPr lang="en-US" sz="3200" dirty="0" smtClean="0">
                <a:solidFill>
                  <a:srgbClr val="BDCDE9"/>
                </a:solidFill>
                <a:latin typeface="Candara" panose="020E0502030303020204" pitchFamily="34" charset="0"/>
              </a:rPr>
              <a:t>events.</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Once </a:t>
            </a:r>
            <a:r>
              <a:rPr lang="en-US" sz="3200" dirty="0">
                <a:solidFill>
                  <a:srgbClr val="BDCDE9"/>
                </a:solidFill>
                <a:latin typeface="Candara" panose="020E0502030303020204" pitchFamily="34" charset="0"/>
              </a:rPr>
              <a:t>received, listeners process the event and </a:t>
            </a:r>
            <a:r>
              <a:rPr lang="en-US" sz="3200" dirty="0" smtClean="0">
                <a:solidFill>
                  <a:srgbClr val="BDCDE9"/>
                </a:solidFill>
                <a:latin typeface="Candara" panose="020E0502030303020204" pitchFamily="34" charset="0"/>
              </a:rPr>
              <a:t>return.</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This </a:t>
            </a:r>
            <a:r>
              <a:rPr lang="en-US" sz="3200" dirty="0">
                <a:solidFill>
                  <a:srgbClr val="BDCDE9"/>
                </a:solidFill>
                <a:latin typeface="Candara" panose="020E0502030303020204" pitchFamily="34" charset="0"/>
              </a:rPr>
              <a:t>design separates event processing logic from user interface </a:t>
            </a:r>
            <a:r>
              <a:rPr lang="en-US" sz="3200" dirty="0" smtClean="0">
                <a:solidFill>
                  <a:srgbClr val="BDCDE9"/>
                </a:solidFill>
                <a:latin typeface="Candara" panose="020E0502030303020204" pitchFamily="34" charset="0"/>
              </a:rPr>
              <a:t>logic.</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3202739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The Delegation Event Model</a:t>
            </a:r>
            <a:endParaRPr lang="en-US" sz="5249" dirty="0"/>
          </a:p>
        </p:txBody>
      </p:sp>
      <p:sp>
        <p:nvSpPr>
          <p:cNvPr id="6" name="Text 2"/>
          <p:cNvSpPr/>
          <p:nvPr/>
        </p:nvSpPr>
        <p:spPr>
          <a:xfrm>
            <a:off x="646890" y="1382184"/>
            <a:ext cx="12601972" cy="4807326"/>
          </a:xfrm>
          <a:prstGeom prst="rect">
            <a:avLst/>
          </a:prstGeom>
          <a:noFill/>
          <a:ln/>
        </p:spPr>
        <p:txBody>
          <a:bodyPr wrap="square" rtlCol="0" anchor="t"/>
          <a:lstStyle/>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User </a:t>
            </a:r>
            <a:r>
              <a:rPr lang="en-US" sz="3200" dirty="0">
                <a:solidFill>
                  <a:srgbClr val="BDCDE9"/>
                </a:solidFill>
                <a:latin typeface="Candara" panose="020E0502030303020204" pitchFamily="34" charset="0"/>
              </a:rPr>
              <a:t>interface elements can delegate event processing to separate </a:t>
            </a:r>
            <a:r>
              <a:rPr lang="en-US" sz="3200" dirty="0" smtClean="0">
                <a:solidFill>
                  <a:srgbClr val="BDCDE9"/>
                </a:solidFill>
                <a:latin typeface="Candara" panose="020E0502030303020204" pitchFamily="34" charset="0"/>
              </a:rPr>
              <a:t>code.</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In </a:t>
            </a:r>
            <a:r>
              <a:rPr lang="en-US" sz="3200" dirty="0">
                <a:solidFill>
                  <a:srgbClr val="BDCDE9"/>
                </a:solidFill>
                <a:latin typeface="Candara" panose="020E0502030303020204" pitchFamily="34" charset="0"/>
              </a:rPr>
              <a:t>the delegation event model, listeners register with a source to receive event </a:t>
            </a:r>
            <a:r>
              <a:rPr lang="en-US" sz="3200" dirty="0" smtClean="0">
                <a:solidFill>
                  <a:srgbClr val="BDCDE9"/>
                </a:solidFill>
                <a:latin typeface="Candara" panose="020E0502030303020204" pitchFamily="34" charset="0"/>
              </a:rPr>
              <a:t>notifications.</a:t>
            </a:r>
          </a:p>
          <a:p>
            <a:pPr marL="457200" indent="-457200" algn="just">
              <a:lnSpc>
                <a:spcPct val="150000"/>
              </a:lnSpc>
              <a:buFont typeface="Arial" panose="020B0604020202020204" pitchFamily="34" charset="0"/>
              <a:buChar char="•"/>
            </a:pPr>
            <a:r>
              <a:rPr lang="en-US" sz="3200" dirty="0" smtClean="0">
                <a:solidFill>
                  <a:srgbClr val="BDCDE9"/>
                </a:solidFill>
                <a:latin typeface="Candara" panose="020E0502030303020204" pitchFamily="34" charset="0"/>
              </a:rPr>
              <a:t>Notifications </a:t>
            </a:r>
            <a:r>
              <a:rPr lang="en-US" sz="3200" dirty="0">
                <a:solidFill>
                  <a:srgbClr val="BDCDE9"/>
                </a:solidFill>
                <a:latin typeface="Candara" panose="020E0502030303020204" pitchFamily="34" charset="0"/>
              </a:rPr>
              <a:t>are sent only to registered listeners.</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2991837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Events</a:t>
            </a:r>
            <a:endParaRPr lang="en-US" sz="5249" dirty="0"/>
          </a:p>
        </p:txBody>
      </p:sp>
      <p:sp>
        <p:nvSpPr>
          <p:cNvPr id="6" name="Text 2"/>
          <p:cNvSpPr/>
          <p:nvPr/>
        </p:nvSpPr>
        <p:spPr>
          <a:xfrm>
            <a:off x="646890" y="1518372"/>
            <a:ext cx="12601972"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In the delegation model, an event is an object that describes a state change in a source. It can be generated as a consequence of a person interacting with the elements in a graphical user interface. Some of the activities that cause events to be generated are pressing a button, entering a character via the keyboard, selecting an item in a list, and clicking the mouse. Many other user operations could also be cited as examples.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941596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1300126" y="648026"/>
            <a:ext cx="8082413"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Applet Basics</a:t>
            </a:r>
            <a:endParaRPr lang="en-US" sz="5249" dirty="0"/>
          </a:p>
        </p:txBody>
      </p:sp>
      <p:sp>
        <p:nvSpPr>
          <p:cNvPr id="6" name="Text 2"/>
          <p:cNvSpPr/>
          <p:nvPr/>
        </p:nvSpPr>
        <p:spPr>
          <a:xfrm>
            <a:off x="1405229" y="1711137"/>
            <a:ext cx="12340588"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ndara" panose="020E0502030303020204" pitchFamily="34" charset="0"/>
              </a:rPr>
              <a:t>Applets are small programs that are designed for transmission over the Internet and run within a </a:t>
            </a:r>
            <a:r>
              <a:rPr lang="en-US" sz="3200" dirty="0" smtClean="0">
                <a:solidFill>
                  <a:srgbClr val="D0DBF0"/>
                </a:solidFill>
                <a:latin typeface="Candara" panose="020E0502030303020204" pitchFamily="34" charset="0"/>
              </a:rPr>
              <a:t>browser.</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There </a:t>
            </a:r>
            <a:r>
              <a:rPr lang="en-US" sz="3200" dirty="0">
                <a:solidFill>
                  <a:srgbClr val="D0DBF0"/>
                </a:solidFill>
                <a:latin typeface="Candara" panose="020E0502030303020204" pitchFamily="34" charset="0"/>
              </a:rPr>
              <a:t>are two general </a:t>
            </a:r>
            <a:r>
              <a:rPr lang="en-US" sz="3200" dirty="0" smtClean="0">
                <a:solidFill>
                  <a:srgbClr val="D0DBF0"/>
                </a:solidFill>
                <a:latin typeface="Candara" panose="020E0502030303020204" pitchFamily="34" charset="0"/>
              </a:rPr>
              <a:t>varieties: </a:t>
            </a:r>
          </a:p>
          <a:p>
            <a:pPr marL="1885950" lvl="3" indent="-514350">
              <a:lnSpc>
                <a:spcPct val="150000"/>
              </a:lnSpc>
              <a:buFont typeface="+mj-lt"/>
              <a:buAutoNum type="arabicPeriod"/>
            </a:pPr>
            <a:r>
              <a:rPr lang="en-US" sz="3200" dirty="0" smtClean="0">
                <a:solidFill>
                  <a:srgbClr val="D0DBF0"/>
                </a:solidFill>
                <a:latin typeface="Candara" panose="020E0502030303020204" pitchFamily="34" charset="0"/>
              </a:rPr>
              <a:t>AWT </a:t>
            </a:r>
            <a:r>
              <a:rPr lang="en-US" sz="3200" dirty="0">
                <a:solidFill>
                  <a:srgbClr val="D0DBF0"/>
                </a:solidFill>
                <a:latin typeface="Candara" panose="020E0502030303020204" pitchFamily="34" charset="0"/>
              </a:rPr>
              <a:t>Based (It is original </a:t>
            </a:r>
            <a:r>
              <a:rPr lang="en-US" sz="3200" dirty="0" smtClean="0">
                <a:solidFill>
                  <a:srgbClr val="D0DBF0"/>
                </a:solidFill>
                <a:latin typeface="Candara" panose="020E0502030303020204" pitchFamily="34" charset="0"/>
              </a:rPr>
              <a:t>toolkit)</a:t>
            </a:r>
          </a:p>
          <a:p>
            <a:pPr marL="1885950" lvl="3" indent="-514350">
              <a:lnSpc>
                <a:spcPct val="150000"/>
              </a:lnSpc>
              <a:buFont typeface="+mj-lt"/>
              <a:buAutoNum type="arabicPeriod"/>
            </a:pPr>
            <a:r>
              <a:rPr lang="en-US" sz="3200" dirty="0" smtClean="0">
                <a:solidFill>
                  <a:srgbClr val="D0DBF0"/>
                </a:solidFill>
                <a:latin typeface="Candara" panose="020E0502030303020204" pitchFamily="34" charset="0"/>
              </a:rPr>
              <a:t>Swing </a:t>
            </a:r>
            <a:r>
              <a:rPr lang="en-US" sz="3200" dirty="0">
                <a:solidFill>
                  <a:srgbClr val="D0DBF0"/>
                </a:solidFill>
                <a:latin typeface="Candara" panose="020E0502030303020204" pitchFamily="34" charset="0"/>
              </a:rPr>
              <a:t>Based (Lightweight </a:t>
            </a:r>
            <a:r>
              <a:rPr lang="en-US" sz="3200" dirty="0" smtClean="0">
                <a:solidFill>
                  <a:srgbClr val="D0DBF0"/>
                </a:solidFill>
                <a:latin typeface="Candara" panose="020E0502030303020204" pitchFamily="34" charset="0"/>
              </a:rPr>
              <a:t>alternative)</a:t>
            </a:r>
          </a:p>
          <a:p>
            <a:pPr marL="514350" indent="-51435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There </a:t>
            </a:r>
            <a:r>
              <a:rPr lang="en-US" sz="3200" dirty="0">
                <a:solidFill>
                  <a:srgbClr val="D0DBF0"/>
                </a:solidFill>
                <a:latin typeface="Candara" panose="020E0502030303020204" pitchFamily="34" charset="0"/>
              </a:rPr>
              <a:t>are two ways to run an </a:t>
            </a:r>
            <a:r>
              <a:rPr lang="en-US" sz="3200" dirty="0" smtClean="0">
                <a:solidFill>
                  <a:srgbClr val="D0DBF0"/>
                </a:solidFill>
                <a:latin typeface="Candara" panose="020E0502030303020204" pitchFamily="34" charset="0"/>
              </a:rPr>
              <a:t>applet: </a:t>
            </a:r>
          </a:p>
          <a:p>
            <a:pPr marL="1885950" lvl="3" indent="-514350">
              <a:lnSpc>
                <a:spcPct val="150000"/>
              </a:lnSpc>
              <a:buFont typeface="+mj-lt"/>
              <a:buAutoNum type="arabicPeriod"/>
            </a:pPr>
            <a:r>
              <a:rPr lang="en-US" sz="3200" dirty="0" smtClean="0">
                <a:solidFill>
                  <a:srgbClr val="D0DBF0"/>
                </a:solidFill>
                <a:latin typeface="Candara" panose="020E0502030303020204" pitchFamily="34" charset="0"/>
              </a:rPr>
              <a:t>Using </a:t>
            </a:r>
            <a:r>
              <a:rPr lang="en-US" sz="3200" dirty="0">
                <a:solidFill>
                  <a:srgbClr val="D0DBF0"/>
                </a:solidFill>
                <a:latin typeface="Candara" panose="020E0502030303020204" pitchFamily="34" charset="0"/>
              </a:rPr>
              <a:t>a browser </a:t>
            </a:r>
          </a:p>
          <a:p>
            <a:pPr marL="1885950" lvl="3" indent="-514350">
              <a:lnSpc>
                <a:spcPct val="150000"/>
              </a:lnSpc>
              <a:buFont typeface="+mj-lt"/>
              <a:buAutoNum type="arabicPeriod"/>
            </a:pPr>
            <a:r>
              <a:rPr lang="en-US" sz="3200" dirty="0" smtClean="0">
                <a:solidFill>
                  <a:srgbClr val="D0DBF0"/>
                </a:solidFill>
                <a:latin typeface="Candara" panose="020E0502030303020204" pitchFamily="34" charset="0"/>
              </a:rPr>
              <a:t>Using </a:t>
            </a:r>
            <a:r>
              <a:rPr lang="en-US" sz="3200" dirty="0">
                <a:solidFill>
                  <a:srgbClr val="D0DBF0"/>
                </a:solidFill>
                <a:latin typeface="Candara" panose="020E0502030303020204" pitchFamily="34" charset="0"/>
              </a:rPr>
              <a:t>the </a:t>
            </a:r>
            <a:r>
              <a:rPr lang="en-US" sz="3200" dirty="0" err="1">
                <a:solidFill>
                  <a:srgbClr val="D0DBF0"/>
                </a:solidFill>
                <a:latin typeface="Candara" panose="020E0502030303020204" pitchFamily="34" charset="0"/>
              </a:rPr>
              <a:t>appletviewer</a:t>
            </a:r>
            <a:r>
              <a:rPr lang="en-US" sz="3200" dirty="0">
                <a:solidFill>
                  <a:srgbClr val="D0DBF0"/>
                </a:solidFill>
                <a:latin typeface="Candara" panose="020E0502030303020204" pitchFamily="34" charset="0"/>
              </a:rPr>
              <a:t> tool provided by JDK</a:t>
            </a:r>
          </a:p>
        </p:txBody>
      </p:sp>
    </p:spTree>
    <p:extLst>
      <p:ext uri="{BB962C8B-B14F-4D97-AF65-F5344CB8AC3E}">
        <p14:creationId xmlns:p14="http://schemas.microsoft.com/office/powerpoint/2010/main" val="25804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471169"/>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 Sources</a:t>
            </a:r>
            <a:endParaRPr lang="en-US" sz="5249" dirty="0"/>
          </a:p>
        </p:txBody>
      </p:sp>
      <p:sp>
        <p:nvSpPr>
          <p:cNvPr id="6" name="Text 2"/>
          <p:cNvSpPr/>
          <p:nvPr/>
        </p:nvSpPr>
        <p:spPr>
          <a:xfrm>
            <a:off x="646890" y="1518372"/>
            <a:ext cx="12601972"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A source is an object that generates an event. This occurs when the internal state of that object changes in some way. Each type of event has its own registration method. Here is the general form: </a:t>
            </a:r>
            <a:endParaRPr lang="en-US" sz="3200" dirty="0" smtClean="0">
              <a:solidFill>
                <a:srgbClr val="BDCDE9"/>
              </a:solidFill>
              <a:latin typeface="Candara" panose="020E0502030303020204" pitchFamily="34" charset="0"/>
            </a:endParaRPr>
          </a:p>
          <a:p>
            <a:pPr algn="just">
              <a:lnSpc>
                <a:spcPct val="150000"/>
              </a:lnSpc>
            </a:pPr>
            <a:r>
              <a:rPr lang="en-US" sz="3200"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public </a:t>
            </a:r>
            <a:r>
              <a:rPr lang="en-US" sz="3200" b="1" dirty="0">
                <a:solidFill>
                  <a:srgbClr val="BDCDE9"/>
                </a:solidFill>
                <a:latin typeface="Candara" panose="020E0502030303020204" pitchFamily="34" charset="0"/>
              </a:rPr>
              <a:t>void </a:t>
            </a:r>
            <a:r>
              <a:rPr lang="en-US" sz="3200" b="1" dirty="0" err="1">
                <a:solidFill>
                  <a:srgbClr val="BDCDE9"/>
                </a:solidFill>
                <a:latin typeface="Candara" panose="020E0502030303020204" pitchFamily="34" charset="0"/>
              </a:rPr>
              <a:t>addTypeListener</a:t>
            </a:r>
            <a:r>
              <a:rPr lang="en-US" sz="3200" b="1" dirty="0">
                <a:solidFill>
                  <a:srgbClr val="BDCDE9"/>
                </a:solidFill>
                <a:latin typeface="Candara" panose="020E0502030303020204" pitchFamily="34" charset="0"/>
              </a:rPr>
              <a:t>(</a:t>
            </a:r>
            <a:r>
              <a:rPr lang="en-US" sz="3200" b="1" dirty="0" err="1">
                <a:solidFill>
                  <a:srgbClr val="BDCDE9"/>
                </a:solidFill>
                <a:latin typeface="Candara" panose="020E0502030303020204" pitchFamily="34" charset="0"/>
              </a:rPr>
              <a:t>TypeListener</a:t>
            </a:r>
            <a:r>
              <a:rPr lang="en-US" sz="3200" b="1" dirty="0">
                <a:solidFill>
                  <a:srgbClr val="BDCDE9"/>
                </a:solidFill>
                <a:latin typeface="Candara" panose="020E0502030303020204" pitchFamily="34" charset="0"/>
              </a:rPr>
              <a:t> el) </a:t>
            </a:r>
            <a:endParaRPr lang="en-US" sz="3200" b="1"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Here</a:t>
            </a:r>
            <a:r>
              <a:rPr lang="en-US" sz="3200" dirty="0">
                <a:solidFill>
                  <a:srgbClr val="BDCDE9"/>
                </a:solidFill>
                <a:latin typeface="Candara" panose="020E0502030303020204" pitchFamily="34" charset="0"/>
              </a:rPr>
              <a:t>, Type is the name of the event, and el is a reference to the event listener. For example, the method that registers a keyboard event listener is called </a:t>
            </a:r>
            <a:r>
              <a:rPr lang="en-US" sz="3200" dirty="0" err="1">
                <a:solidFill>
                  <a:srgbClr val="BDCDE9"/>
                </a:solidFill>
                <a:latin typeface="Candara" panose="020E0502030303020204" pitchFamily="34" charset="0"/>
              </a:rPr>
              <a:t>addKeyListener</a:t>
            </a:r>
            <a:r>
              <a:rPr lang="en-US" sz="3200" dirty="0">
                <a:solidFill>
                  <a:srgbClr val="BDCDE9"/>
                </a:solidFill>
                <a:latin typeface="Candara" panose="020E0502030303020204" pitchFamily="34" charset="0"/>
              </a:rPr>
              <a:t>( ). The method that registers a mouse motion listener is called </a:t>
            </a:r>
            <a:r>
              <a:rPr lang="en-US" sz="3200" dirty="0" err="1">
                <a:solidFill>
                  <a:srgbClr val="BDCDE9"/>
                </a:solidFill>
                <a:latin typeface="Candara" panose="020E0502030303020204" pitchFamily="34" charset="0"/>
              </a:rPr>
              <a:t>addMouseMotionListener</a:t>
            </a:r>
            <a:r>
              <a:rPr lang="en-US" sz="3200" dirty="0">
                <a:solidFill>
                  <a:srgbClr val="BDCDE9"/>
                </a:solidFill>
                <a:latin typeface="Candara" panose="020E0502030303020204" pitchFamily="34" charset="0"/>
              </a:rPr>
              <a:t>(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2797290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334976"/>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 Sources</a:t>
            </a:r>
            <a:endParaRPr lang="en-US" sz="5249" dirty="0"/>
          </a:p>
        </p:txBody>
      </p:sp>
      <p:sp>
        <p:nvSpPr>
          <p:cNvPr id="6" name="Text 2"/>
          <p:cNvSpPr/>
          <p:nvPr/>
        </p:nvSpPr>
        <p:spPr>
          <a:xfrm>
            <a:off x="553261" y="1168176"/>
            <a:ext cx="13663714"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When an event occurs, all registered listeners are notified and receive a copy of the event object. This is known as multicasting the event. In all cases, notifications are sent only to listeners that register to receive them. A source must also provide a method that allows a listener to unregister an interest in a specific type of event. The general form of such a method is this: </a:t>
            </a:r>
            <a:endParaRPr lang="en-US" sz="3200" dirty="0" smtClean="0">
              <a:solidFill>
                <a:srgbClr val="BDCDE9"/>
              </a:solidFill>
              <a:latin typeface="Candara" panose="020E0502030303020204" pitchFamily="34" charset="0"/>
            </a:endParaRPr>
          </a:p>
          <a:p>
            <a:pPr algn="just">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	public </a:t>
            </a:r>
            <a:r>
              <a:rPr lang="en-US" sz="3200" b="1" dirty="0">
                <a:solidFill>
                  <a:srgbClr val="BDCDE9"/>
                </a:solidFill>
                <a:latin typeface="Candara" panose="020E0502030303020204" pitchFamily="34" charset="0"/>
              </a:rPr>
              <a:t>void </a:t>
            </a:r>
            <a:r>
              <a:rPr lang="en-US" sz="3200" b="1" dirty="0" err="1">
                <a:solidFill>
                  <a:srgbClr val="BDCDE9"/>
                </a:solidFill>
                <a:latin typeface="Candara" panose="020E0502030303020204" pitchFamily="34" charset="0"/>
              </a:rPr>
              <a:t>removeTypeListener</a:t>
            </a:r>
            <a:r>
              <a:rPr lang="en-US" sz="3200" b="1" dirty="0">
                <a:solidFill>
                  <a:srgbClr val="BDCDE9"/>
                </a:solidFill>
                <a:latin typeface="Candara" panose="020E0502030303020204" pitchFamily="34" charset="0"/>
              </a:rPr>
              <a:t>(</a:t>
            </a:r>
            <a:r>
              <a:rPr lang="en-US" sz="3200" b="1" dirty="0" err="1">
                <a:solidFill>
                  <a:srgbClr val="BDCDE9"/>
                </a:solidFill>
                <a:latin typeface="Candara" panose="020E0502030303020204" pitchFamily="34" charset="0"/>
              </a:rPr>
              <a:t>TypeListener</a:t>
            </a:r>
            <a:r>
              <a:rPr lang="en-US" sz="3200" b="1" dirty="0">
                <a:solidFill>
                  <a:srgbClr val="BDCDE9"/>
                </a:solidFill>
                <a:latin typeface="Candara" panose="020E0502030303020204" pitchFamily="34" charset="0"/>
              </a:rPr>
              <a:t> el) </a:t>
            </a:r>
            <a:endParaRPr lang="en-US" sz="3200" b="1"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Here</a:t>
            </a:r>
            <a:r>
              <a:rPr lang="en-US" sz="3200" dirty="0">
                <a:solidFill>
                  <a:srgbClr val="BDCDE9"/>
                </a:solidFill>
                <a:latin typeface="Candara" panose="020E0502030303020204" pitchFamily="34" charset="0"/>
              </a:rPr>
              <a:t>, Type is the name of the event, and el is a reference to the event listener. For example, to remove a keyboard listener, </a:t>
            </a:r>
            <a:r>
              <a:rPr lang="en-US" sz="3200" dirty="0" err="1">
                <a:solidFill>
                  <a:srgbClr val="BDCDE9"/>
                </a:solidFill>
                <a:latin typeface="Candara" panose="020E0502030303020204" pitchFamily="34" charset="0"/>
              </a:rPr>
              <a:t>removeKeyListener</a:t>
            </a:r>
            <a:r>
              <a:rPr lang="en-US" sz="3200" dirty="0">
                <a:solidFill>
                  <a:srgbClr val="BDCDE9"/>
                </a:solidFill>
                <a:latin typeface="Candara" panose="020E0502030303020204" pitchFamily="34" charset="0"/>
              </a:rPr>
              <a:t>( ) is to be called.</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160685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334976"/>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 Listeners</a:t>
            </a:r>
            <a:endParaRPr lang="en-US" sz="5249" dirty="0"/>
          </a:p>
        </p:txBody>
      </p:sp>
      <p:sp>
        <p:nvSpPr>
          <p:cNvPr id="6" name="Text 2"/>
          <p:cNvSpPr/>
          <p:nvPr/>
        </p:nvSpPr>
        <p:spPr>
          <a:xfrm>
            <a:off x="932639" y="1518372"/>
            <a:ext cx="12073241"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A listener is an object that is notified when an event occurs. It has two major requirements. First, it must have been registered with one or more sources to receive notifications about specific types of events. Second, it must implement methods to receive and process these notifications.</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1023535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334976"/>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Event Classes</a:t>
            </a:r>
            <a:endParaRPr lang="en-US" sz="5249" dirty="0"/>
          </a:p>
        </p:txBody>
      </p:sp>
      <p:sp>
        <p:nvSpPr>
          <p:cNvPr id="6" name="Text 2"/>
          <p:cNvSpPr/>
          <p:nvPr/>
        </p:nvSpPr>
        <p:spPr>
          <a:xfrm>
            <a:off x="932639" y="1810201"/>
            <a:ext cx="12073241" cy="4807326"/>
          </a:xfrm>
          <a:prstGeom prst="rect">
            <a:avLst/>
          </a:prstGeom>
          <a:noFill/>
          <a:ln/>
        </p:spPr>
        <p:txBody>
          <a:bodyPr wrap="square" rtlCol="0" anchor="t"/>
          <a:lstStyle/>
          <a:p>
            <a:pPr algn="just">
              <a:lnSpc>
                <a:spcPct val="150000"/>
              </a:lnSpc>
            </a:pPr>
            <a:r>
              <a:rPr lang="en-US" sz="3200" dirty="0" smtClean="0">
                <a:solidFill>
                  <a:srgbClr val="BDCDE9"/>
                </a:solidFill>
                <a:latin typeface="Candara" panose="020E0502030303020204" pitchFamily="34" charset="0"/>
              </a:rPr>
              <a:t>Event </a:t>
            </a:r>
            <a:r>
              <a:rPr lang="en-US" sz="3200" dirty="0">
                <a:solidFill>
                  <a:srgbClr val="BDCDE9"/>
                </a:solidFill>
                <a:latin typeface="Candara" panose="020E0502030303020204" pitchFamily="34" charset="0"/>
              </a:rPr>
              <a:t>handling must begin with the event classes </a:t>
            </a:r>
            <a:r>
              <a:rPr lang="en-US" sz="3200" dirty="0" smtClean="0">
                <a:solidFill>
                  <a:srgbClr val="BDCDE9"/>
                </a:solidFill>
                <a:latin typeface="Candara" panose="020E0502030303020204" pitchFamily="34" charset="0"/>
              </a:rPr>
              <a:t>at </a:t>
            </a:r>
            <a:r>
              <a:rPr lang="en-US" sz="3200" dirty="0">
                <a:solidFill>
                  <a:srgbClr val="BDCDE9"/>
                </a:solidFill>
                <a:latin typeface="Candara" panose="020E0502030303020204" pitchFamily="34" charset="0"/>
              </a:rPr>
              <a:t>the root of the Java event class hierarchy is </a:t>
            </a:r>
            <a:r>
              <a:rPr lang="en-US" sz="3200" dirty="0" err="1">
                <a:solidFill>
                  <a:srgbClr val="BDCDE9"/>
                </a:solidFill>
                <a:latin typeface="Candara" panose="020E0502030303020204" pitchFamily="34" charset="0"/>
              </a:rPr>
              <a:t>EventObject</a:t>
            </a:r>
            <a:r>
              <a:rPr lang="en-US" sz="3200" dirty="0">
                <a:solidFill>
                  <a:srgbClr val="BDCDE9"/>
                </a:solidFill>
                <a:latin typeface="Candara" panose="020E0502030303020204" pitchFamily="34" charset="0"/>
              </a:rPr>
              <a:t>, which is in </a:t>
            </a:r>
            <a:r>
              <a:rPr lang="en-US" sz="3200" b="1" dirty="0" err="1">
                <a:solidFill>
                  <a:srgbClr val="BDCDE9"/>
                </a:solidFill>
                <a:latin typeface="Candara" panose="020E0502030303020204" pitchFamily="34" charset="0"/>
              </a:rPr>
              <a:t>java.util</a:t>
            </a:r>
            <a:r>
              <a:rPr lang="en-US" sz="3200" dirty="0">
                <a:solidFill>
                  <a:srgbClr val="BDCDE9"/>
                </a:solidFill>
                <a:latin typeface="Candara" panose="020E0502030303020204" pitchFamily="34" charset="0"/>
              </a:rPr>
              <a:t>. </a:t>
            </a:r>
          </a:p>
          <a:p>
            <a:pPr algn="just">
              <a:lnSpc>
                <a:spcPct val="150000"/>
              </a:lnSpc>
            </a:pPr>
            <a:r>
              <a:rPr lang="en-US" sz="3200" dirty="0" smtClean="0">
                <a:solidFill>
                  <a:srgbClr val="BDCDE9"/>
                </a:solidFill>
                <a:latin typeface="Candara" panose="020E0502030303020204" pitchFamily="34" charset="0"/>
              </a:rPr>
              <a:t>It </a:t>
            </a:r>
            <a:r>
              <a:rPr lang="en-US" sz="3200" dirty="0">
                <a:solidFill>
                  <a:srgbClr val="BDCDE9"/>
                </a:solidFill>
                <a:latin typeface="Candara" panose="020E0502030303020204" pitchFamily="34" charset="0"/>
              </a:rPr>
              <a:t>is the superclass for all events. The package </a:t>
            </a:r>
            <a:r>
              <a:rPr lang="en-US" sz="3200" dirty="0" err="1">
                <a:solidFill>
                  <a:srgbClr val="BDCDE9"/>
                </a:solidFill>
                <a:latin typeface="Candara" panose="020E0502030303020204" pitchFamily="34" charset="0"/>
              </a:rPr>
              <a:t>java.awt.event</a:t>
            </a:r>
            <a:r>
              <a:rPr lang="en-US" sz="3200" dirty="0">
                <a:solidFill>
                  <a:srgbClr val="BDCDE9"/>
                </a:solidFill>
                <a:latin typeface="Candara" panose="020E0502030303020204" pitchFamily="34" charset="0"/>
              </a:rPr>
              <a:t> defines several types of events generated by various user interface elements. </a:t>
            </a:r>
            <a:endParaRPr lang="en-US" sz="3200" b="1" dirty="0">
              <a:solidFill>
                <a:srgbClr val="BDCDE9"/>
              </a:solidFill>
              <a:latin typeface="Candara" panose="020E0502030303020204" pitchFamily="34" charset="0"/>
            </a:endParaRPr>
          </a:p>
        </p:txBody>
      </p:sp>
      <p:sp>
        <p:nvSpPr>
          <p:cNvPr id="7" name="Text 1"/>
          <p:cNvSpPr/>
          <p:nvPr/>
        </p:nvSpPr>
        <p:spPr>
          <a:xfrm>
            <a:off x="691309" y="5284209"/>
            <a:ext cx="13247782" cy="1666399"/>
          </a:xfrm>
          <a:prstGeom prst="rect">
            <a:avLst/>
          </a:prstGeom>
          <a:noFill/>
          <a:ln/>
        </p:spPr>
        <p:txBody>
          <a:bodyPr wrap="square" rtlCol="0" anchor="t"/>
          <a:lstStyle/>
          <a:p>
            <a:pPr marL="0" indent="0" algn="ctr">
              <a:lnSpc>
                <a:spcPts val="6561"/>
              </a:lnSpc>
              <a:buNone/>
            </a:pPr>
            <a:r>
              <a:rPr lang="en-US" sz="5249" b="1" dirty="0" smtClean="0">
                <a:solidFill>
                  <a:srgbClr val="FFFFFF"/>
                </a:solidFill>
                <a:latin typeface="Unbounded" pitchFamily="34" charset="0"/>
                <a:ea typeface="Unbounded" pitchFamily="34" charset="-122"/>
              </a:rPr>
              <a:t>Open PDF for </a:t>
            </a:r>
            <a:r>
              <a:rPr lang="en-US" sz="5249" b="1" dirty="0" smtClean="0">
                <a:solidFill>
                  <a:srgbClr val="FFFFFF"/>
                </a:solidFill>
                <a:latin typeface="Unbounded" pitchFamily="34" charset="0"/>
                <a:ea typeface="Unbounded" pitchFamily="34" charset="-122"/>
              </a:rPr>
              <a:t>Event Classes and interfaces (6</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a:t>
            </a:r>
            <a:r>
              <a:rPr lang="en-US" sz="5249" b="1" dirty="0" smtClean="0">
                <a:solidFill>
                  <a:srgbClr val="FFFFFF"/>
                </a:solidFill>
                <a:latin typeface="Unbounded" pitchFamily="34" charset="0"/>
                <a:ea typeface="Unbounded" pitchFamily="34" charset="-122"/>
              </a:rPr>
              <a:t>Page)</a:t>
            </a:r>
            <a:endParaRPr lang="en-US" sz="5249" b="1" dirty="0"/>
          </a:p>
        </p:txBody>
      </p:sp>
    </p:spTree>
    <p:extLst>
      <p:ext uri="{BB962C8B-B14F-4D97-AF65-F5344CB8AC3E}">
        <p14:creationId xmlns:p14="http://schemas.microsoft.com/office/powerpoint/2010/main" val="105340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07055" y="334976"/>
            <a:ext cx="13296494" cy="1666399"/>
          </a:xfrm>
          <a:prstGeom prst="rect">
            <a:avLst/>
          </a:prstGeom>
          <a:noFill/>
          <a:ln/>
        </p:spPr>
        <p:txBody>
          <a:bodyPr wrap="square" rtlCol="0" anchor="t"/>
          <a:lstStyle/>
          <a:p>
            <a:pPr>
              <a:lnSpc>
                <a:spcPts val="6561"/>
              </a:lnSpc>
            </a:pPr>
            <a:r>
              <a:rPr lang="en-IN" sz="5250" dirty="0">
                <a:solidFill>
                  <a:schemeClr val="bg1"/>
                </a:solidFill>
                <a:latin typeface="Unbounded"/>
                <a:ea typeface="Unbounded"/>
              </a:rPr>
              <a:t>Applet Programming Using Delegation Event Model</a:t>
            </a:r>
            <a:endParaRPr lang="en-US" sz="5250" dirty="0">
              <a:solidFill>
                <a:schemeClr val="bg1"/>
              </a:solidFill>
              <a:latin typeface="Unbounded"/>
              <a:ea typeface="Unbounded"/>
            </a:endParaRPr>
          </a:p>
        </p:txBody>
      </p:sp>
      <p:sp>
        <p:nvSpPr>
          <p:cNvPr id="6" name="Text 2"/>
          <p:cNvSpPr/>
          <p:nvPr/>
        </p:nvSpPr>
        <p:spPr>
          <a:xfrm>
            <a:off x="759403" y="1880008"/>
            <a:ext cx="12073241" cy="4807326"/>
          </a:xfrm>
          <a:prstGeom prst="rect">
            <a:avLst/>
          </a:prstGeom>
          <a:noFill/>
          <a:ln/>
        </p:spPr>
        <p:txBody>
          <a:bodyPr wrap="square" rtlCol="0" anchor="t"/>
          <a:lstStyle/>
          <a:p>
            <a:pPr marL="514350" indent="-514350" algn="just">
              <a:lnSpc>
                <a:spcPct val="150000"/>
              </a:lnSpc>
              <a:buFont typeface="+mj-lt"/>
              <a:buAutoNum type="arabicPeriod"/>
            </a:pPr>
            <a:r>
              <a:rPr lang="en-US" sz="3200" dirty="0" smtClean="0">
                <a:solidFill>
                  <a:srgbClr val="D0DBF0"/>
                </a:solidFill>
                <a:latin typeface="Candara" panose="020E0502030303020204" pitchFamily="34" charset="0"/>
              </a:rPr>
              <a:t>Implement </a:t>
            </a:r>
            <a:r>
              <a:rPr lang="en-US" sz="3200" dirty="0">
                <a:solidFill>
                  <a:srgbClr val="D0DBF0"/>
                </a:solidFill>
                <a:latin typeface="Candara" panose="020E0502030303020204" pitchFamily="34" charset="0"/>
              </a:rPr>
              <a:t>the appropriate interface in the listener so that it will receive the type of event </a:t>
            </a:r>
            <a:r>
              <a:rPr lang="en-US" sz="3200" dirty="0" smtClean="0">
                <a:solidFill>
                  <a:srgbClr val="D0DBF0"/>
                </a:solidFill>
                <a:latin typeface="Candara" panose="020E0502030303020204" pitchFamily="34" charset="0"/>
              </a:rPr>
              <a:t>desired.</a:t>
            </a:r>
          </a:p>
          <a:p>
            <a:pPr marL="514350" indent="-514350" algn="just">
              <a:lnSpc>
                <a:spcPct val="150000"/>
              </a:lnSpc>
              <a:buFont typeface="+mj-lt"/>
              <a:buAutoNum type="arabicPeriod"/>
            </a:pPr>
            <a:r>
              <a:rPr lang="en-US" sz="3200" dirty="0" smtClean="0">
                <a:solidFill>
                  <a:srgbClr val="D0DBF0"/>
                </a:solidFill>
                <a:latin typeface="Candara" panose="020E0502030303020204" pitchFamily="34" charset="0"/>
              </a:rPr>
              <a:t>Implement </a:t>
            </a:r>
            <a:r>
              <a:rPr lang="en-US" sz="3200" dirty="0">
                <a:solidFill>
                  <a:srgbClr val="D0DBF0"/>
                </a:solidFill>
                <a:latin typeface="Candara" panose="020E0502030303020204" pitchFamily="34" charset="0"/>
              </a:rPr>
              <a:t>code to register and unregister (if necessary) the listener as a recipient for the event notifications.</a:t>
            </a:r>
            <a:endParaRPr lang="en-US" sz="3200" b="1" dirty="0">
              <a:solidFill>
                <a:srgbClr val="D0DBF0"/>
              </a:solidFill>
              <a:latin typeface="Candara" panose="020E0502030303020204" pitchFamily="34" charset="0"/>
            </a:endParaRPr>
          </a:p>
        </p:txBody>
      </p:sp>
      <p:sp>
        <p:nvSpPr>
          <p:cNvPr id="7" name="Text 1"/>
          <p:cNvSpPr/>
          <p:nvPr/>
        </p:nvSpPr>
        <p:spPr>
          <a:xfrm>
            <a:off x="555767" y="5020935"/>
            <a:ext cx="13247782" cy="1666399"/>
          </a:xfrm>
          <a:prstGeom prst="rect">
            <a:avLst/>
          </a:prstGeom>
          <a:noFill/>
          <a:ln/>
        </p:spPr>
        <p:txBody>
          <a:bodyPr wrap="square" rtlCol="0" anchor="t"/>
          <a:lstStyle/>
          <a:p>
            <a:pPr marL="0" indent="0" algn="ctr">
              <a:lnSpc>
                <a:spcPts val="6561"/>
              </a:lnSpc>
              <a:buNone/>
            </a:pPr>
            <a:r>
              <a:rPr lang="en-US" sz="5249" b="1" dirty="0" smtClean="0">
                <a:solidFill>
                  <a:srgbClr val="FFFFFF"/>
                </a:solidFill>
                <a:latin typeface="Unbounded" pitchFamily="34" charset="0"/>
                <a:ea typeface="Unbounded" pitchFamily="34" charset="-122"/>
              </a:rPr>
              <a:t>Open PDF for </a:t>
            </a:r>
            <a:r>
              <a:rPr lang="en-US" sz="5249" b="1" dirty="0" smtClean="0">
                <a:solidFill>
                  <a:srgbClr val="FFFFFF"/>
                </a:solidFill>
                <a:latin typeface="Unbounded" pitchFamily="34" charset="0"/>
                <a:ea typeface="Unbounded" pitchFamily="34" charset="-122"/>
              </a:rPr>
              <a:t>Mouse and Mouse motion Events and example (7</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a:t>
            </a:r>
            <a:r>
              <a:rPr lang="en-US" sz="5249" b="1" dirty="0" smtClean="0">
                <a:solidFill>
                  <a:srgbClr val="FFFFFF"/>
                </a:solidFill>
                <a:latin typeface="Unbounded" pitchFamily="34" charset="0"/>
                <a:ea typeface="Unbounded" pitchFamily="34" charset="-122"/>
              </a:rPr>
              <a:t>Page)</a:t>
            </a:r>
            <a:endParaRPr lang="en-US" sz="5249" b="1" dirty="0"/>
          </a:p>
        </p:txBody>
      </p:sp>
    </p:spTree>
    <p:extLst>
      <p:ext uri="{BB962C8B-B14F-4D97-AF65-F5344CB8AC3E}">
        <p14:creationId xmlns:p14="http://schemas.microsoft.com/office/powerpoint/2010/main" val="3038862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1309" y="393342"/>
            <a:ext cx="13296494" cy="1666399"/>
          </a:xfrm>
          <a:prstGeom prst="rect">
            <a:avLst/>
          </a:prstGeom>
          <a:noFill/>
          <a:ln/>
        </p:spPr>
        <p:txBody>
          <a:bodyPr wrap="square" rtlCol="0" anchor="t"/>
          <a:lstStyle/>
          <a:p>
            <a:pPr>
              <a:lnSpc>
                <a:spcPts val="6561"/>
              </a:lnSpc>
            </a:pPr>
            <a:r>
              <a:rPr lang="en-IN" sz="5250" dirty="0" smtClean="0">
                <a:solidFill>
                  <a:schemeClr val="bg1"/>
                </a:solidFill>
                <a:latin typeface="Unbounded"/>
                <a:ea typeface="Unbounded"/>
              </a:rPr>
              <a:t>Native Methods</a:t>
            </a:r>
            <a:endParaRPr lang="en-US" sz="5250" dirty="0">
              <a:solidFill>
                <a:schemeClr val="bg1"/>
              </a:solidFill>
              <a:latin typeface="Unbounded"/>
              <a:ea typeface="Unbounded"/>
            </a:endParaRPr>
          </a:p>
        </p:txBody>
      </p:sp>
      <p:sp>
        <p:nvSpPr>
          <p:cNvPr id="6" name="Text 2"/>
          <p:cNvSpPr/>
          <p:nvPr/>
        </p:nvSpPr>
        <p:spPr>
          <a:xfrm>
            <a:off x="963684" y="1226541"/>
            <a:ext cx="12073241" cy="4807326"/>
          </a:xfrm>
          <a:prstGeom prst="rect">
            <a:avLst/>
          </a:prstGeom>
          <a:noFill/>
          <a:ln/>
        </p:spPr>
        <p:txBody>
          <a:bodyPr wrap="square" rtlCol="0" anchor="t"/>
          <a:lstStyle/>
          <a:p>
            <a:pPr algn="just">
              <a:lnSpc>
                <a:spcPct val="150000"/>
              </a:lnSpc>
            </a:pPr>
            <a:r>
              <a:rPr lang="en-IN" sz="3200" b="1" dirty="0">
                <a:solidFill>
                  <a:srgbClr val="D0DBF0"/>
                </a:solidFill>
                <a:latin typeface="Candara" panose="020E0502030303020204" pitchFamily="34" charset="0"/>
              </a:rPr>
              <a:t>Example</a:t>
            </a:r>
            <a:r>
              <a:rPr lang="en-IN" sz="3200" dirty="0">
                <a:solidFill>
                  <a:srgbClr val="D0DBF0"/>
                </a:solidFill>
                <a:latin typeface="Candara" panose="020E0502030303020204" pitchFamily="34" charset="0"/>
              </a:rPr>
              <a:t> : public native </a:t>
            </a:r>
            <a:r>
              <a:rPr lang="en-IN" sz="3200" dirty="0" err="1">
                <a:solidFill>
                  <a:srgbClr val="D0DBF0"/>
                </a:solidFill>
                <a:latin typeface="Candara" panose="020E0502030303020204" pitchFamily="34" charset="0"/>
              </a:rPr>
              <a:t>int</a:t>
            </a:r>
            <a:r>
              <a:rPr lang="en-IN" sz="3200" dirty="0">
                <a:solidFill>
                  <a:srgbClr val="D0DBF0"/>
                </a:solidFill>
                <a:latin typeface="Candara" panose="020E0502030303020204" pitchFamily="34" charset="0"/>
              </a:rPr>
              <a:t> meth</a:t>
            </a:r>
            <a:r>
              <a:rPr lang="en-IN" sz="3200" dirty="0" smtClean="0">
                <a:solidFill>
                  <a:srgbClr val="D0DBF0"/>
                </a:solidFill>
                <a:latin typeface="Candara" panose="020E0502030303020204" pitchFamily="34" charset="0"/>
              </a:rPr>
              <a:t>();</a:t>
            </a:r>
          </a:p>
          <a:p>
            <a:pPr algn="just">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AWT supports the following types of controls: </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Labels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Push buttons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Check boxes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Choice lists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Scroll bars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Text </a:t>
            </a:r>
            <a:r>
              <a:rPr lang="en-US" sz="3200" dirty="0">
                <a:solidFill>
                  <a:srgbClr val="D0DBF0"/>
                </a:solidFill>
                <a:latin typeface="Candara" panose="020E0502030303020204" pitchFamily="34" charset="0"/>
              </a:rPr>
              <a:t>editing </a:t>
            </a:r>
            <a:endParaRPr lang="en-US" sz="3200" dirty="0" smtClean="0">
              <a:solidFill>
                <a:srgbClr val="D0DBF0"/>
              </a:solidFill>
              <a:latin typeface="Candara" panose="020E0502030303020204" pitchFamily="34" charset="0"/>
            </a:endParaRPr>
          </a:p>
          <a:p>
            <a:pPr algn="just">
              <a:lnSpc>
                <a:spcPct val="150000"/>
              </a:lnSpc>
            </a:pPr>
            <a:r>
              <a:rPr lang="en-US" sz="3200" dirty="0" smtClean="0">
                <a:solidFill>
                  <a:srgbClr val="D0DBF0"/>
                </a:solidFill>
                <a:latin typeface="Candara" panose="020E0502030303020204" pitchFamily="34" charset="0"/>
              </a:rPr>
              <a:t>These </a:t>
            </a:r>
            <a:r>
              <a:rPr lang="en-US" sz="3200" dirty="0">
                <a:solidFill>
                  <a:srgbClr val="D0DBF0"/>
                </a:solidFill>
                <a:latin typeface="Candara" panose="020E0502030303020204" pitchFamily="34" charset="0"/>
              </a:rPr>
              <a:t>controls are subclasses of Component.</a:t>
            </a:r>
            <a:r>
              <a:rPr lang="en-IN" sz="3200" dirty="0" smtClean="0">
                <a:solidFill>
                  <a:srgbClr val="D0DBF0"/>
                </a:solidFill>
                <a:latin typeface="Candara" panose="020E0502030303020204" pitchFamily="34" charset="0"/>
              </a:rPr>
              <a:t> </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2028214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1309" y="393342"/>
            <a:ext cx="13296494" cy="1666399"/>
          </a:xfrm>
          <a:prstGeom prst="rect">
            <a:avLst/>
          </a:prstGeom>
          <a:noFill/>
          <a:ln/>
        </p:spPr>
        <p:txBody>
          <a:bodyPr wrap="square" rtlCol="0" anchor="t"/>
          <a:lstStyle/>
          <a:p>
            <a:pPr>
              <a:lnSpc>
                <a:spcPts val="6561"/>
              </a:lnSpc>
            </a:pPr>
            <a:r>
              <a:rPr lang="en-IN" sz="5250" dirty="0" smtClean="0">
                <a:solidFill>
                  <a:schemeClr val="bg1"/>
                </a:solidFill>
                <a:latin typeface="Unbounded"/>
                <a:ea typeface="Unbounded"/>
              </a:rPr>
              <a:t>Native Methods</a:t>
            </a:r>
            <a:endParaRPr lang="en-US" sz="5250" dirty="0">
              <a:solidFill>
                <a:schemeClr val="bg1"/>
              </a:solidFill>
              <a:latin typeface="Unbounded"/>
              <a:ea typeface="Unbounded"/>
            </a:endParaRPr>
          </a:p>
        </p:txBody>
      </p:sp>
      <p:sp>
        <p:nvSpPr>
          <p:cNvPr id="6" name="Text 2"/>
          <p:cNvSpPr/>
          <p:nvPr/>
        </p:nvSpPr>
        <p:spPr>
          <a:xfrm>
            <a:off x="963684" y="1226541"/>
            <a:ext cx="12073241" cy="4807326"/>
          </a:xfrm>
          <a:prstGeom prst="rect">
            <a:avLst/>
          </a:prstGeom>
          <a:noFill/>
          <a:ln/>
        </p:spPr>
        <p:txBody>
          <a:bodyPr wrap="square" rtlCol="0" anchor="t"/>
          <a:lstStyle/>
          <a:p>
            <a:pPr algn="just">
              <a:lnSpc>
                <a:spcPct val="150000"/>
              </a:lnSpc>
            </a:pPr>
            <a:r>
              <a:rPr lang="en-IN" sz="3200" b="1" dirty="0">
                <a:solidFill>
                  <a:srgbClr val="D0DBF0"/>
                </a:solidFill>
                <a:latin typeface="Candara" panose="020E0502030303020204" pitchFamily="34" charset="0"/>
              </a:rPr>
              <a:t>Example</a:t>
            </a:r>
            <a:r>
              <a:rPr lang="en-IN" sz="3200" dirty="0">
                <a:solidFill>
                  <a:srgbClr val="D0DBF0"/>
                </a:solidFill>
                <a:latin typeface="Candara" panose="020E0502030303020204" pitchFamily="34" charset="0"/>
              </a:rPr>
              <a:t> : public native </a:t>
            </a:r>
            <a:r>
              <a:rPr lang="en-IN" sz="3200" dirty="0" err="1">
                <a:solidFill>
                  <a:srgbClr val="D0DBF0"/>
                </a:solidFill>
                <a:latin typeface="Candara" panose="020E0502030303020204" pitchFamily="34" charset="0"/>
              </a:rPr>
              <a:t>int</a:t>
            </a:r>
            <a:r>
              <a:rPr lang="en-IN" sz="3200" dirty="0">
                <a:solidFill>
                  <a:srgbClr val="D0DBF0"/>
                </a:solidFill>
                <a:latin typeface="Candara" panose="020E0502030303020204" pitchFamily="34" charset="0"/>
              </a:rPr>
              <a:t> meth</a:t>
            </a:r>
            <a:r>
              <a:rPr lang="en-IN" sz="3200" dirty="0" smtClean="0">
                <a:solidFill>
                  <a:srgbClr val="D0DBF0"/>
                </a:solidFill>
                <a:latin typeface="Candara" panose="020E0502030303020204" pitchFamily="34" charset="0"/>
              </a:rPr>
              <a:t>();</a:t>
            </a:r>
          </a:p>
          <a:p>
            <a:pPr algn="just">
              <a:lnSpc>
                <a:spcPct val="150000"/>
              </a:lnSpc>
            </a:pPr>
            <a:r>
              <a:rPr lang="en-US" sz="3200" dirty="0" smtClean="0">
                <a:solidFill>
                  <a:srgbClr val="D0DBF0"/>
                </a:solidFill>
                <a:latin typeface="Candara" panose="020E0502030303020204" pitchFamily="34" charset="0"/>
              </a:rPr>
              <a:t>The </a:t>
            </a:r>
            <a:r>
              <a:rPr lang="en-US" sz="3200" dirty="0">
                <a:solidFill>
                  <a:srgbClr val="D0DBF0"/>
                </a:solidFill>
                <a:latin typeface="Candara" panose="020E0502030303020204" pitchFamily="34" charset="0"/>
              </a:rPr>
              <a:t>AWT supports the following types of controls: </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Labels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Push buttons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Check boxes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Choice lists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Scroll bars</a:t>
            </a:r>
          </a:p>
          <a:p>
            <a:pPr marL="914400" lvl="1" indent="-457200" algn="just">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Text </a:t>
            </a:r>
            <a:r>
              <a:rPr lang="en-US" sz="3200" dirty="0">
                <a:solidFill>
                  <a:srgbClr val="D0DBF0"/>
                </a:solidFill>
                <a:latin typeface="Candara" panose="020E0502030303020204" pitchFamily="34" charset="0"/>
              </a:rPr>
              <a:t>editing </a:t>
            </a:r>
            <a:endParaRPr lang="en-US" sz="3200" dirty="0" smtClean="0">
              <a:solidFill>
                <a:srgbClr val="D0DBF0"/>
              </a:solidFill>
              <a:latin typeface="Candara" panose="020E0502030303020204" pitchFamily="34" charset="0"/>
            </a:endParaRPr>
          </a:p>
          <a:p>
            <a:pPr algn="just">
              <a:lnSpc>
                <a:spcPct val="150000"/>
              </a:lnSpc>
            </a:pPr>
            <a:r>
              <a:rPr lang="en-US" sz="3200" dirty="0" smtClean="0">
                <a:solidFill>
                  <a:srgbClr val="D0DBF0"/>
                </a:solidFill>
                <a:latin typeface="Candara" panose="020E0502030303020204" pitchFamily="34" charset="0"/>
              </a:rPr>
              <a:t>These </a:t>
            </a:r>
            <a:r>
              <a:rPr lang="en-US" sz="3200" dirty="0">
                <a:solidFill>
                  <a:srgbClr val="D0DBF0"/>
                </a:solidFill>
                <a:latin typeface="Candara" panose="020E0502030303020204" pitchFamily="34" charset="0"/>
              </a:rPr>
              <a:t>controls are subclasses of Component.</a:t>
            </a:r>
            <a:r>
              <a:rPr lang="en-IN" sz="3200" dirty="0" smtClean="0">
                <a:solidFill>
                  <a:srgbClr val="D0DBF0"/>
                </a:solidFill>
                <a:latin typeface="Candara" panose="020E0502030303020204" pitchFamily="34" charset="0"/>
              </a:rPr>
              <a:t> </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485816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1309" y="393342"/>
            <a:ext cx="13296494" cy="1666399"/>
          </a:xfrm>
          <a:prstGeom prst="rect">
            <a:avLst/>
          </a:prstGeom>
          <a:noFill/>
          <a:ln/>
        </p:spPr>
        <p:txBody>
          <a:bodyPr wrap="square" rtlCol="0" anchor="t"/>
          <a:lstStyle/>
          <a:p>
            <a:pPr>
              <a:lnSpc>
                <a:spcPts val="6561"/>
              </a:lnSpc>
            </a:pPr>
            <a:r>
              <a:rPr lang="en-IN" sz="5250" dirty="0">
                <a:solidFill>
                  <a:schemeClr val="bg1"/>
                </a:solidFill>
                <a:latin typeface="Unbounded"/>
              </a:rPr>
              <a:t>Adding and Removing Controls</a:t>
            </a:r>
            <a:endParaRPr lang="en-US" sz="5250" dirty="0">
              <a:solidFill>
                <a:schemeClr val="bg1"/>
              </a:solidFill>
              <a:latin typeface="Unbounded"/>
              <a:ea typeface="Unbounded"/>
            </a:endParaRPr>
          </a:p>
        </p:txBody>
      </p:sp>
      <p:sp>
        <p:nvSpPr>
          <p:cNvPr id="6" name="Text 2"/>
          <p:cNvSpPr/>
          <p:nvPr/>
        </p:nvSpPr>
        <p:spPr>
          <a:xfrm>
            <a:off x="1031778" y="1711137"/>
            <a:ext cx="12073241"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To include a control in a window, it must be added to the window. To do this, first an instance of the desired control must be created and then it must be added it to a window by calling add( ), which is defined by Container. </a:t>
            </a:r>
            <a:endParaRPr lang="en-US" sz="3200" dirty="0" smtClean="0">
              <a:solidFill>
                <a:srgbClr val="BDCDE9"/>
              </a:solidFill>
              <a:latin typeface="Candara" panose="020E0502030303020204" pitchFamily="34" charset="0"/>
            </a:endParaRPr>
          </a:p>
          <a:p>
            <a:pPr algn="just">
              <a:lnSpc>
                <a:spcPct val="150000"/>
              </a:lnSpc>
            </a:pPr>
            <a:r>
              <a:rPr lang="en-US" sz="3200" b="1" dirty="0" smtClean="0">
                <a:solidFill>
                  <a:srgbClr val="BDCDE9"/>
                </a:solidFill>
                <a:latin typeface="Candara" panose="020E0502030303020204" pitchFamily="34" charset="0"/>
              </a:rPr>
              <a:t>	Component </a:t>
            </a:r>
            <a:r>
              <a:rPr lang="en-US" sz="3200" b="1" dirty="0">
                <a:solidFill>
                  <a:srgbClr val="BDCDE9"/>
                </a:solidFill>
                <a:latin typeface="Candara" panose="020E0502030303020204" pitchFamily="34" charset="0"/>
              </a:rPr>
              <a:t>add(Component </a:t>
            </a:r>
            <a:r>
              <a:rPr lang="en-US" sz="3200" b="1" dirty="0" err="1">
                <a:solidFill>
                  <a:srgbClr val="BDCDE9"/>
                </a:solidFill>
                <a:latin typeface="Candara" panose="020E0502030303020204" pitchFamily="34" charset="0"/>
              </a:rPr>
              <a:t>compObj</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Here</a:t>
            </a:r>
            <a:r>
              <a:rPr lang="en-US" sz="3200" dirty="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compObj</a:t>
            </a:r>
            <a:r>
              <a:rPr lang="en-US" sz="3200" dirty="0">
                <a:solidFill>
                  <a:srgbClr val="BDCDE9"/>
                </a:solidFill>
                <a:latin typeface="Candara" panose="020E0502030303020204" pitchFamily="34" charset="0"/>
              </a:rPr>
              <a:t> is an instance of the control to be added</a:t>
            </a:r>
            <a:r>
              <a:rPr lang="en-US" sz="3200" dirty="0" smtClean="0">
                <a:solidFill>
                  <a:srgbClr val="BDCDE9"/>
                </a:solidFill>
                <a:latin typeface="Candara" panose="020E0502030303020204" pitchFamily="34" charset="0"/>
              </a:rPr>
              <a:t>.</a:t>
            </a:r>
          </a:p>
          <a:p>
            <a:pPr algn="just">
              <a:lnSpc>
                <a:spcPct val="150000"/>
              </a:lnSpc>
            </a:pP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4040026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1309" y="393342"/>
            <a:ext cx="13296494" cy="1666399"/>
          </a:xfrm>
          <a:prstGeom prst="rect">
            <a:avLst/>
          </a:prstGeom>
          <a:noFill/>
          <a:ln/>
        </p:spPr>
        <p:txBody>
          <a:bodyPr wrap="square" rtlCol="0" anchor="t"/>
          <a:lstStyle/>
          <a:p>
            <a:pPr>
              <a:lnSpc>
                <a:spcPts val="6561"/>
              </a:lnSpc>
            </a:pPr>
            <a:r>
              <a:rPr lang="en-IN" sz="5250" dirty="0">
                <a:solidFill>
                  <a:schemeClr val="bg1"/>
                </a:solidFill>
                <a:latin typeface="Unbounded"/>
              </a:rPr>
              <a:t>Adding and Removing Controls</a:t>
            </a:r>
            <a:endParaRPr lang="en-US" sz="5250" dirty="0">
              <a:solidFill>
                <a:schemeClr val="bg1"/>
              </a:solidFill>
              <a:latin typeface="Unbounded"/>
              <a:ea typeface="Unbounded"/>
            </a:endParaRPr>
          </a:p>
        </p:txBody>
      </p:sp>
      <p:sp>
        <p:nvSpPr>
          <p:cNvPr id="6" name="Text 2"/>
          <p:cNvSpPr/>
          <p:nvPr/>
        </p:nvSpPr>
        <p:spPr>
          <a:xfrm>
            <a:off x="963684" y="1711137"/>
            <a:ext cx="12073241"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A control which is no longer needed can be removed from the window. To do this, remove( ) is used. This method is also defined by Container. It has this general form: </a:t>
            </a:r>
            <a:endParaRPr lang="en-US" sz="3200" dirty="0" smtClean="0">
              <a:solidFill>
                <a:srgbClr val="BDCDE9"/>
              </a:solidFill>
              <a:latin typeface="Candara" panose="020E0502030303020204" pitchFamily="34" charset="0"/>
            </a:endParaRPr>
          </a:p>
          <a:p>
            <a:pPr algn="just">
              <a:lnSpc>
                <a:spcPct val="150000"/>
              </a:lnSpc>
            </a:pPr>
            <a:r>
              <a:rPr lang="en-US" sz="3200"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void </a:t>
            </a:r>
            <a:r>
              <a:rPr lang="en-US" sz="3200" b="1" dirty="0">
                <a:solidFill>
                  <a:srgbClr val="BDCDE9"/>
                </a:solidFill>
                <a:latin typeface="Candara" panose="020E0502030303020204" pitchFamily="34" charset="0"/>
              </a:rPr>
              <a:t>remove(Component </a:t>
            </a:r>
            <a:r>
              <a:rPr lang="en-US" sz="3200" b="1" dirty="0" err="1">
                <a:solidFill>
                  <a:srgbClr val="BDCDE9"/>
                </a:solidFill>
                <a:latin typeface="Candara" panose="020E0502030303020204" pitchFamily="34" charset="0"/>
              </a:rPr>
              <a:t>obj</a:t>
            </a:r>
            <a:r>
              <a:rPr lang="en-US" sz="3200" b="1" dirty="0">
                <a:solidFill>
                  <a:srgbClr val="BDCDE9"/>
                </a:solidFill>
                <a:latin typeface="Candara" panose="020E0502030303020204" pitchFamily="34" charset="0"/>
              </a:rPr>
              <a:t>)</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Here</a:t>
            </a:r>
            <a:r>
              <a:rPr lang="en-US" sz="3200" dirty="0">
                <a:solidFill>
                  <a:srgbClr val="BDCDE9"/>
                </a:solidFill>
                <a:latin typeface="Candara" panose="020E0502030303020204" pitchFamily="34" charset="0"/>
              </a:rPr>
              <a:t>, </a:t>
            </a:r>
            <a:r>
              <a:rPr lang="en-US" sz="3200" dirty="0" err="1">
                <a:solidFill>
                  <a:srgbClr val="BDCDE9"/>
                </a:solidFill>
                <a:latin typeface="Candara" panose="020E0502030303020204" pitchFamily="34" charset="0"/>
              </a:rPr>
              <a:t>obj</a:t>
            </a:r>
            <a:r>
              <a:rPr lang="en-US" sz="3200" dirty="0">
                <a:solidFill>
                  <a:srgbClr val="BDCDE9"/>
                </a:solidFill>
                <a:latin typeface="Candara" panose="020E0502030303020204" pitchFamily="34" charset="0"/>
              </a:rPr>
              <a:t> is a reference to the control you want to remove. All controls can be removed by calling </a:t>
            </a:r>
            <a:r>
              <a:rPr lang="en-US" sz="3200" b="1" dirty="0" err="1">
                <a:solidFill>
                  <a:srgbClr val="BDCDE9"/>
                </a:solidFill>
                <a:latin typeface="Candara" panose="020E0502030303020204" pitchFamily="34" charset="0"/>
              </a:rPr>
              <a:t>removeAll</a:t>
            </a:r>
            <a:r>
              <a:rPr lang="en-US" sz="3200" b="1" dirty="0">
                <a:solidFill>
                  <a:srgbClr val="BDCDE9"/>
                </a:solidFill>
                <a:latin typeface="Candara" panose="020E0502030303020204" pitchFamily="34" charset="0"/>
              </a:rPr>
              <a:t>( )</a:t>
            </a:r>
            <a:r>
              <a:rPr lang="en-US" sz="3200" dirty="0">
                <a:solidFill>
                  <a:srgbClr val="BDCDE9"/>
                </a:solidFill>
                <a:latin typeface="Candara" panose="020E0502030303020204" pitchFamily="34" charset="0"/>
              </a:rPr>
              <a:t>. </a:t>
            </a:r>
            <a:endParaRPr lang="en-US" sz="3200" b="1" dirty="0">
              <a:solidFill>
                <a:srgbClr val="BDCDE9"/>
              </a:solidFill>
              <a:latin typeface="Candara" panose="020E0502030303020204" pitchFamily="34" charset="0"/>
            </a:endParaRPr>
          </a:p>
        </p:txBody>
      </p:sp>
    </p:spTree>
    <p:extLst>
      <p:ext uri="{BB962C8B-B14F-4D97-AF65-F5344CB8AC3E}">
        <p14:creationId xmlns:p14="http://schemas.microsoft.com/office/powerpoint/2010/main" val="2411598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66953" y="140423"/>
            <a:ext cx="13296494" cy="1666399"/>
          </a:xfrm>
          <a:prstGeom prst="rect">
            <a:avLst/>
          </a:prstGeom>
          <a:noFill/>
          <a:ln/>
        </p:spPr>
        <p:txBody>
          <a:bodyPr wrap="square" rtlCol="0" anchor="t"/>
          <a:lstStyle/>
          <a:p>
            <a:pPr>
              <a:lnSpc>
                <a:spcPts val="6561"/>
              </a:lnSpc>
            </a:pPr>
            <a:r>
              <a:rPr lang="en-IN" sz="5250" dirty="0" smtClean="0">
                <a:solidFill>
                  <a:schemeClr val="bg1"/>
                </a:solidFill>
                <a:latin typeface="Unbounded"/>
              </a:rPr>
              <a:t>Labels</a:t>
            </a:r>
            <a:endParaRPr lang="en-US" sz="5250" dirty="0">
              <a:solidFill>
                <a:schemeClr val="bg1"/>
              </a:solidFill>
              <a:latin typeface="Unbounded"/>
              <a:ea typeface="Unbounded"/>
            </a:endParaRPr>
          </a:p>
        </p:txBody>
      </p:sp>
      <p:sp>
        <p:nvSpPr>
          <p:cNvPr id="6" name="Text 2"/>
          <p:cNvSpPr/>
          <p:nvPr/>
        </p:nvSpPr>
        <p:spPr>
          <a:xfrm>
            <a:off x="963684" y="894013"/>
            <a:ext cx="12073241"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The easiest control to use is a label. A label is an object of type Label, and it contains a string, which it displays. Labels are passive controls that do not support any interaction with the user. Label defines the following constructors: </a:t>
            </a:r>
            <a:endParaRPr lang="en-US" sz="3200"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Example</a:t>
            </a:r>
            <a:r>
              <a:rPr lang="en-US" sz="3200" dirty="0">
                <a:solidFill>
                  <a:srgbClr val="BDCDE9"/>
                </a:solidFill>
                <a:latin typeface="Candara" panose="020E0502030303020204" pitchFamily="34" charset="0"/>
              </a:rPr>
              <a:t>: </a:t>
            </a:r>
            <a:endParaRPr lang="en-US" sz="3200" dirty="0" smtClean="0">
              <a:solidFill>
                <a:srgbClr val="BDCDE9"/>
              </a:solidFill>
              <a:latin typeface="Candara" panose="020E0502030303020204" pitchFamily="34" charset="0"/>
            </a:endParaRPr>
          </a:p>
          <a:p>
            <a:pPr algn="just">
              <a:lnSpc>
                <a:spcPct val="150000"/>
              </a:lnSpc>
            </a:pPr>
            <a:r>
              <a:rPr lang="en-US" sz="3200"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Label</a:t>
            </a:r>
            <a:r>
              <a:rPr lang="en-US" sz="3200" b="1" dirty="0">
                <a:solidFill>
                  <a:srgbClr val="BDCDE9"/>
                </a:solidFill>
                <a:latin typeface="Candara" panose="020E0502030303020204" pitchFamily="34" charset="0"/>
              </a:rPr>
              <a:t>( )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Label(String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Label(String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a:t>
            </a:r>
            <a:r>
              <a:rPr lang="en-US" sz="3200" b="1" dirty="0" err="1">
                <a:solidFill>
                  <a:srgbClr val="BDCDE9"/>
                </a:solidFill>
                <a:latin typeface="Candara" panose="020E0502030303020204" pitchFamily="34" charset="0"/>
              </a:rPr>
              <a:t>int</a:t>
            </a:r>
            <a:r>
              <a:rPr lang="en-US" sz="3200" b="1" dirty="0">
                <a:solidFill>
                  <a:srgbClr val="BDCDE9"/>
                </a:solidFill>
                <a:latin typeface="Candara" panose="020E0502030303020204" pitchFamily="34" charset="0"/>
              </a:rPr>
              <a:t> how) throws </a:t>
            </a:r>
            <a:r>
              <a:rPr lang="en-US" sz="3200" b="1" dirty="0" err="1">
                <a:solidFill>
                  <a:srgbClr val="BDCDE9"/>
                </a:solidFill>
                <a:latin typeface="Candara" panose="020E0502030303020204" pitchFamily="34" charset="0"/>
              </a:rPr>
              <a:t>HeadlessException</a:t>
            </a:r>
            <a:endParaRPr lang="en-US" sz="3200" b="1" dirty="0">
              <a:solidFill>
                <a:srgbClr val="BDCDE9"/>
              </a:solidFill>
              <a:latin typeface="Candara" panose="020E0502030303020204" pitchFamily="34" charset="0"/>
            </a:endParaRPr>
          </a:p>
        </p:txBody>
      </p:sp>
      <p:sp>
        <p:nvSpPr>
          <p:cNvPr id="7" name="Text 1"/>
          <p:cNvSpPr/>
          <p:nvPr/>
        </p:nvSpPr>
        <p:spPr>
          <a:xfrm>
            <a:off x="1882734" y="6858782"/>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a:t>
            </a:r>
            <a:r>
              <a:rPr lang="en-US" sz="5249" b="1" dirty="0" smtClean="0">
                <a:solidFill>
                  <a:srgbClr val="FFFFFF"/>
                </a:solidFill>
                <a:latin typeface="Unbounded" pitchFamily="34" charset="0"/>
                <a:ea typeface="Unbounded" pitchFamily="34" charset="-122"/>
              </a:rPr>
              <a:t>10</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a:t>
            </a:r>
            <a:r>
              <a:rPr lang="en-US" sz="5249" b="1" dirty="0" smtClean="0">
                <a:solidFill>
                  <a:srgbClr val="FFFFFF"/>
                </a:solidFill>
                <a:latin typeface="Unbounded" pitchFamily="34" charset="0"/>
                <a:ea typeface="Unbounded" pitchFamily="34" charset="-122"/>
              </a:rPr>
              <a:t>Page)</a:t>
            </a:r>
            <a:endParaRPr lang="en-US" sz="5249" b="1" dirty="0"/>
          </a:p>
        </p:txBody>
      </p:sp>
    </p:spTree>
    <p:extLst>
      <p:ext uri="{BB962C8B-B14F-4D97-AF65-F5344CB8AC3E}">
        <p14:creationId xmlns:p14="http://schemas.microsoft.com/office/powerpoint/2010/main" val="178217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574" y="349852"/>
            <a:ext cx="14560826"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How Applets differ from </a:t>
            </a:r>
            <a:r>
              <a:rPr lang="en-US" sz="5249" dirty="0" err="1" smtClean="0">
                <a:solidFill>
                  <a:srgbClr val="FFFFFF"/>
                </a:solidFill>
                <a:latin typeface="Unbounded" pitchFamily="34" charset="0"/>
                <a:ea typeface="Unbounded" pitchFamily="34" charset="-122"/>
                <a:cs typeface="Unbounded" pitchFamily="34" charset="-120"/>
              </a:rPr>
              <a:t>Cosole</a:t>
            </a:r>
            <a:r>
              <a:rPr lang="en-US" sz="5249" dirty="0" smtClean="0">
                <a:solidFill>
                  <a:srgbClr val="FFFFFF"/>
                </a:solidFill>
                <a:latin typeface="Unbounded" pitchFamily="34" charset="0"/>
                <a:ea typeface="Unbounded" pitchFamily="34" charset="-122"/>
                <a:cs typeface="Unbounded" pitchFamily="34" charset="-120"/>
              </a:rPr>
              <a:t> based Programs</a:t>
            </a:r>
            <a:endParaRPr lang="en-US" sz="5249" dirty="0"/>
          </a:p>
        </p:txBody>
      </p:sp>
      <p:sp>
        <p:nvSpPr>
          <p:cNvPr id="6" name="Text 2"/>
          <p:cNvSpPr/>
          <p:nvPr/>
        </p:nvSpPr>
        <p:spPr>
          <a:xfrm>
            <a:off x="848638" y="1591868"/>
            <a:ext cx="13175475"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ndara" panose="020E0502030303020204" pitchFamily="34" charset="0"/>
              </a:rPr>
              <a:t>All applets created are subclasses of </a:t>
            </a:r>
            <a:r>
              <a:rPr lang="en-US" sz="3200" dirty="0" smtClean="0">
                <a:solidFill>
                  <a:srgbClr val="D0DBF0"/>
                </a:solidFill>
                <a:latin typeface="Candara" panose="020E0502030303020204" pitchFamily="34" charset="0"/>
              </a:rPr>
              <a:t>Applet.</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Applets </a:t>
            </a:r>
            <a:r>
              <a:rPr lang="en-US" sz="3200" dirty="0">
                <a:solidFill>
                  <a:srgbClr val="D0DBF0"/>
                </a:solidFill>
                <a:latin typeface="Candara" panose="020E0502030303020204" pitchFamily="34" charset="0"/>
              </a:rPr>
              <a:t>do not need a main </a:t>
            </a:r>
            <a:r>
              <a:rPr lang="en-US" sz="3200" dirty="0" smtClean="0">
                <a:solidFill>
                  <a:srgbClr val="D0DBF0"/>
                </a:solidFill>
                <a:latin typeface="Candara" panose="020E0502030303020204" pitchFamily="34" charset="0"/>
              </a:rPr>
              <a:t>method.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Applets </a:t>
            </a:r>
            <a:r>
              <a:rPr lang="en-US" sz="3200" dirty="0">
                <a:solidFill>
                  <a:srgbClr val="D0DBF0"/>
                </a:solidFill>
                <a:latin typeface="Candara" panose="020E0502030303020204" pitchFamily="34" charset="0"/>
              </a:rPr>
              <a:t>must be run under an applet viewer or a Java-compatible </a:t>
            </a:r>
            <a:r>
              <a:rPr lang="en-US" sz="3200" dirty="0" smtClean="0">
                <a:solidFill>
                  <a:srgbClr val="D0DBF0"/>
                </a:solidFill>
                <a:latin typeface="Candara" panose="020E0502030303020204" pitchFamily="34" charset="0"/>
              </a:rPr>
              <a:t>browser.</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User </a:t>
            </a:r>
            <a:r>
              <a:rPr lang="en-US" sz="3200" dirty="0">
                <a:solidFill>
                  <a:srgbClr val="D0DBF0"/>
                </a:solidFill>
                <a:latin typeface="Candara" panose="020E0502030303020204" pitchFamily="34" charset="0"/>
              </a:rPr>
              <a:t>I/O is not accomplished with Java’s stream I/O classes. Instead, Applets use interface provided by the AWT or </a:t>
            </a:r>
            <a:r>
              <a:rPr lang="en-US" sz="3200" dirty="0" smtClean="0">
                <a:solidFill>
                  <a:srgbClr val="D0DBF0"/>
                </a:solidFill>
                <a:latin typeface="Candara" panose="020E0502030303020204" pitchFamily="34" charset="0"/>
              </a:rPr>
              <a:t>Swing.</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Applets </a:t>
            </a:r>
            <a:r>
              <a:rPr lang="en-US" sz="3200" dirty="0">
                <a:solidFill>
                  <a:srgbClr val="D0DBF0"/>
                </a:solidFill>
                <a:latin typeface="Candara" panose="020E0502030303020204" pitchFamily="34" charset="0"/>
              </a:rPr>
              <a:t>are event-driven. That is, an Applet waits until an event </a:t>
            </a:r>
            <a:r>
              <a:rPr lang="en-US" sz="3200" dirty="0" smtClean="0">
                <a:solidFill>
                  <a:srgbClr val="D0DBF0"/>
                </a:solidFill>
                <a:latin typeface="Candara" panose="020E0502030303020204" pitchFamily="34" charset="0"/>
              </a:rPr>
              <a:t>occurs.</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120991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66953" y="344704"/>
            <a:ext cx="13296494" cy="1666399"/>
          </a:xfrm>
          <a:prstGeom prst="rect">
            <a:avLst/>
          </a:prstGeom>
          <a:noFill/>
          <a:ln/>
        </p:spPr>
        <p:txBody>
          <a:bodyPr wrap="square" rtlCol="0" anchor="t"/>
          <a:lstStyle/>
          <a:p>
            <a:pPr>
              <a:lnSpc>
                <a:spcPts val="6561"/>
              </a:lnSpc>
            </a:pPr>
            <a:r>
              <a:rPr lang="en-IN" sz="5250" dirty="0" smtClean="0">
                <a:solidFill>
                  <a:schemeClr val="bg1"/>
                </a:solidFill>
                <a:latin typeface="Unbounded"/>
              </a:rPr>
              <a:t>Using Buttons</a:t>
            </a:r>
            <a:endParaRPr lang="en-US" sz="5250" dirty="0">
              <a:solidFill>
                <a:schemeClr val="bg1"/>
              </a:solidFill>
              <a:latin typeface="Unbounded"/>
              <a:ea typeface="Unbounded"/>
            </a:endParaRPr>
          </a:p>
        </p:txBody>
      </p:sp>
      <p:sp>
        <p:nvSpPr>
          <p:cNvPr id="6" name="Text 2"/>
          <p:cNvSpPr/>
          <p:nvPr/>
        </p:nvSpPr>
        <p:spPr>
          <a:xfrm>
            <a:off x="749675" y="1380396"/>
            <a:ext cx="12073241"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A push button is a component that contains a label and that generates an event when it is pressed. Push buttons are objects of type Button. Button defines these two constructors: </a:t>
            </a:r>
            <a:endParaRPr lang="en-US" sz="3200"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Button</a:t>
            </a:r>
            <a:r>
              <a:rPr lang="en-US" sz="3200" b="1" dirty="0">
                <a:solidFill>
                  <a:srgbClr val="BDCDE9"/>
                </a:solidFill>
                <a:latin typeface="Candara" panose="020E0502030303020204" pitchFamily="34" charset="0"/>
              </a:rPr>
              <a:t>( )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b="1" dirty="0">
                <a:solidFill>
                  <a:srgbClr val="BDCDE9"/>
                </a:solidFill>
                <a:latin typeface="Candara" panose="020E0502030303020204" pitchFamily="34" charset="0"/>
              </a:rPr>
              <a:t>	</a:t>
            </a:r>
            <a:r>
              <a:rPr lang="en-US" sz="3200" b="1" dirty="0" smtClean="0">
                <a:solidFill>
                  <a:srgbClr val="BDCDE9"/>
                </a:solidFill>
                <a:latin typeface="Candara" panose="020E0502030303020204" pitchFamily="34" charset="0"/>
              </a:rPr>
              <a:t>Button(String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dirty="0" smtClean="0">
                <a:solidFill>
                  <a:srgbClr val="BDCDE9"/>
                </a:solidFill>
                <a:latin typeface="Candara" panose="020E0502030303020204" pitchFamily="34" charset="0"/>
              </a:rPr>
              <a:t>The </a:t>
            </a:r>
            <a:r>
              <a:rPr lang="en-US" sz="3200" dirty="0">
                <a:solidFill>
                  <a:srgbClr val="BDCDE9"/>
                </a:solidFill>
                <a:latin typeface="Candara" panose="020E0502030303020204" pitchFamily="34" charset="0"/>
              </a:rPr>
              <a:t>first version creates an empty button. The second creates a button that contains </a:t>
            </a:r>
            <a:r>
              <a:rPr lang="en-US" sz="3200" dirty="0" err="1">
                <a:solidFill>
                  <a:srgbClr val="BDCDE9"/>
                </a:solidFill>
                <a:latin typeface="Candara" panose="020E0502030303020204" pitchFamily="34" charset="0"/>
              </a:rPr>
              <a:t>str</a:t>
            </a:r>
            <a:r>
              <a:rPr lang="en-US" sz="3200" dirty="0">
                <a:solidFill>
                  <a:srgbClr val="BDCDE9"/>
                </a:solidFill>
                <a:latin typeface="Candara" panose="020E0502030303020204" pitchFamily="34" charset="0"/>
              </a:rPr>
              <a:t> as a label. </a:t>
            </a:r>
            <a:endParaRPr lang="en-US" sz="3200" b="1" dirty="0">
              <a:solidFill>
                <a:srgbClr val="BDCDE9"/>
              </a:solidFill>
              <a:latin typeface="Candara" panose="020E0502030303020204" pitchFamily="34" charset="0"/>
            </a:endParaRPr>
          </a:p>
        </p:txBody>
      </p:sp>
      <p:sp>
        <p:nvSpPr>
          <p:cNvPr id="7" name="Text 1"/>
          <p:cNvSpPr/>
          <p:nvPr/>
        </p:nvSpPr>
        <p:spPr>
          <a:xfrm>
            <a:off x="1882734" y="6858782"/>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a:t>
            </a:r>
            <a:r>
              <a:rPr lang="en-US" sz="5249" b="1" dirty="0" smtClean="0">
                <a:solidFill>
                  <a:srgbClr val="FFFFFF"/>
                </a:solidFill>
                <a:latin typeface="Unbounded" pitchFamily="34" charset="0"/>
                <a:ea typeface="Unbounded" pitchFamily="34" charset="-122"/>
              </a:rPr>
              <a:t>12</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a:t>
            </a:r>
            <a:r>
              <a:rPr lang="en-US" sz="5249" b="1" dirty="0" smtClean="0">
                <a:solidFill>
                  <a:srgbClr val="FFFFFF"/>
                </a:solidFill>
                <a:latin typeface="Unbounded" pitchFamily="34" charset="0"/>
                <a:ea typeface="Unbounded" pitchFamily="34" charset="-122"/>
              </a:rPr>
              <a:t>Page)</a:t>
            </a:r>
            <a:endParaRPr lang="en-US" sz="5249" b="1" dirty="0"/>
          </a:p>
        </p:txBody>
      </p:sp>
    </p:spTree>
    <p:extLst>
      <p:ext uri="{BB962C8B-B14F-4D97-AF65-F5344CB8AC3E}">
        <p14:creationId xmlns:p14="http://schemas.microsoft.com/office/powerpoint/2010/main" val="3390060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66953" y="344704"/>
            <a:ext cx="13296494" cy="1666399"/>
          </a:xfrm>
          <a:prstGeom prst="rect">
            <a:avLst/>
          </a:prstGeom>
          <a:noFill/>
          <a:ln/>
        </p:spPr>
        <p:txBody>
          <a:bodyPr wrap="square" rtlCol="0" anchor="t"/>
          <a:lstStyle/>
          <a:p>
            <a:pPr>
              <a:lnSpc>
                <a:spcPts val="6561"/>
              </a:lnSpc>
            </a:pPr>
            <a:r>
              <a:rPr lang="en-IN" sz="5250" dirty="0" smtClean="0">
                <a:solidFill>
                  <a:schemeClr val="bg1"/>
                </a:solidFill>
                <a:latin typeface="Unbounded"/>
              </a:rPr>
              <a:t>Applying Check boxes</a:t>
            </a:r>
            <a:endParaRPr lang="en-US" sz="5250" dirty="0">
              <a:solidFill>
                <a:schemeClr val="bg1"/>
              </a:solidFill>
              <a:latin typeface="Unbounded"/>
              <a:ea typeface="Unbounded"/>
            </a:endParaRPr>
          </a:p>
        </p:txBody>
      </p:sp>
      <p:sp>
        <p:nvSpPr>
          <p:cNvPr id="6" name="Text 2"/>
          <p:cNvSpPr/>
          <p:nvPr/>
        </p:nvSpPr>
        <p:spPr>
          <a:xfrm>
            <a:off x="666953" y="1177903"/>
            <a:ext cx="13744538" cy="4807326"/>
          </a:xfrm>
          <a:prstGeom prst="rect">
            <a:avLst/>
          </a:prstGeom>
          <a:noFill/>
          <a:ln/>
        </p:spPr>
        <p:txBody>
          <a:bodyPr wrap="square" rtlCol="0" anchor="t"/>
          <a:lstStyle/>
          <a:p>
            <a:pPr algn="just">
              <a:lnSpc>
                <a:spcPct val="150000"/>
              </a:lnSpc>
            </a:pPr>
            <a:r>
              <a:rPr lang="en-US" sz="3200" dirty="0">
                <a:solidFill>
                  <a:srgbClr val="BDCDE9"/>
                </a:solidFill>
                <a:latin typeface="Candara" panose="020E0502030303020204" pitchFamily="34" charset="0"/>
              </a:rPr>
              <a:t>A check box is a control that is used to turn an option on or off. It consists of a small box that can either contain a check mark or not. There is a label associated with each check box that describes what option the box represents. The state of a check box can be changed by clicking on it. Check boxes can be used individually or as part of a group. Check boxes are objects of the Checkbox class. Checkbox supports these constructors: </a:t>
            </a:r>
            <a:endParaRPr lang="en-US" sz="3200" dirty="0" smtClean="0">
              <a:solidFill>
                <a:srgbClr val="BDCDE9"/>
              </a:solidFill>
              <a:latin typeface="Candara" panose="020E0502030303020204" pitchFamily="34" charset="0"/>
            </a:endParaRPr>
          </a:p>
          <a:p>
            <a:pPr algn="just">
              <a:lnSpc>
                <a:spcPct val="150000"/>
              </a:lnSpc>
            </a:pPr>
            <a:r>
              <a:rPr lang="en-US" sz="3200" b="1" dirty="0" smtClean="0">
                <a:solidFill>
                  <a:srgbClr val="BDCDE9"/>
                </a:solidFill>
                <a:latin typeface="Candara" panose="020E0502030303020204" pitchFamily="34" charset="0"/>
              </a:rPr>
              <a:t>Checkbox</a:t>
            </a:r>
            <a:r>
              <a:rPr lang="en-US" sz="3200" b="1" dirty="0">
                <a:solidFill>
                  <a:srgbClr val="BDCDE9"/>
                </a:solidFill>
                <a:latin typeface="Candara" panose="020E0502030303020204" pitchFamily="34" charset="0"/>
              </a:rPr>
              <a:t>( )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b="1" dirty="0" smtClean="0">
                <a:solidFill>
                  <a:srgbClr val="BDCDE9"/>
                </a:solidFill>
                <a:latin typeface="Candara" panose="020E0502030303020204" pitchFamily="34" charset="0"/>
              </a:rPr>
              <a:t>Checkbox(String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throws </a:t>
            </a:r>
            <a:r>
              <a:rPr lang="en-US" sz="3200" b="1" dirty="0" err="1">
                <a:solidFill>
                  <a:srgbClr val="BDCDE9"/>
                </a:solidFill>
                <a:latin typeface="Candara" panose="020E0502030303020204" pitchFamily="34" charset="0"/>
              </a:rPr>
              <a:t>HeadlessException</a:t>
            </a:r>
            <a:r>
              <a:rPr lang="en-US" sz="3200" b="1" dirty="0">
                <a:solidFill>
                  <a:srgbClr val="BDCDE9"/>
                </a:solidFill>
                <a:latin typeface="Candara" panose="020E0502030303020204" pitchFamily="34" charset="0"/>
              </a:rPr>
              <a:t> </a:t>
            </a:r>
            <a:endParaRPr lang="en-US" sz="3200" b="1" dirty="0" smtClean="0">
              <a:solidFill>
                <a:srgbClr val="BDCDE9"/>
              </a:solidFill>
              <a:latin typeface="Candara" panose="020E0502030303020204" pitchFamily="34" charset="0"/>
            </a:endParaRPr>
          </a:p>
          <a:p>
            <a:pPr algn="just">
              <a:lnSpc>
                <a:spcPct val="150000"/>
              </a:lnSpc>
            </a:pPr>
            <a:r>
              <a:rPr lang="en-US" sz="3200" b="1" dirty="0" smtClean="0">
                <a:solidFill>
                  <a:srgbClr val="BDCDE9"/>
                </a:solidFill>
                <a:latin typeface="Candara" panose="020E0502030303020204" pitchFamily="34" charset="0"/>
              </a:rPr>
              <a:t>Checkbox(String </a:t>
            </a:r>
            <a:r>
              <a:rPr lang="en-US" sz="3200" b="1" dirty="0" err="1">
                <a:solidFill>
                  <a:srgbClr val="BDCDE9"/>
                </a:solidFill>
                <a:latin typeface="Candara" panose="020E0502030303020204" pitchFamily="34" charset="0"/>
              </a:rPr>
              <a:t>str</a:t>
            </a:r>
            <a:r>
              <a:rPr lang="en-US" sz="3200" b="1" dirty="0">
                <a:solidFill>
                  <a:srgbClr val="BDCDE9"/>
                </a:solidFill>
                <a:latin typeface="Candara" panose="020E0502030303020204" pitchFamily="34" charset="0"/>
              </a:rPr>
              <a:t>, </a:t>
            </a:r>
            <a:r>
              <a:rPr lang="en-US" sz="3200" b="1" dirty="0" err="1">
                <a:solidFill>
                  <a:srgbClr val="BDCDE9"/>
                </a:solidFill>
                <a:latin typeface="Candara" panose="020E0502030303020204" pitchFamily="34" charset="0"/>
              </a:rPr>
              <a:t>boolean</a:t>
            </a:r>
            <a:r>
              <a:rPr lang="en-US" sz="3200" b="1" dirty="0">
                <a:solidFill>
                  <a:srgbClr val="BDCDE9"/>
                </a:solidFill>
                <a:latin typeface="Candara" panose="020E0502030303020204" pitchFamily="34" charset="0"/>
              </a:rPr>
              <a:t> on) throws </a:t>
            </a:r>
            <a:r>
              <a:rPr lang="en-US" sz="3200" b="1" dirty="0" err="1">
                <a:solidFill>
                  <a:srgbClr val="BDCDE9"/>
                </a:solidFill>
                <a:latin typeface="Candara" panose="020E0502030303020204" pitchFamily="34" charset="0"/>
              </a:rPr>
              <a:t>HeadlessException</a:t>
            </a:r>
            <a:endParaRPr lang="en-US" sz="3200" b="1" dirty="0">
              <a:solidFill>
                <a:srgbClr val="BDCDE9"/>
              </a:solidFill>
              <a:latin typeface="Candara" panose="020E0502030303020204" pitchFamily="34" charset="0"/>
            </a:endParaRPr>
          </a:p>
        </p:txBody>
      </p:sp>
      <p:sp>
        <p:nvSpPr>
          <p:cNvPr id="7" name="Text 1"/>
          <p:cNvSpPr/>
          <p:nvPr/>
        </p:nvSpPr>
        <p:spPr>
          <a:xfrm>
            <a:off x="1882734" y="6858782"/>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a:t>
            </a:r>
            <a:r>
              <a:rPr lang="en-US" sz="5249" b="1" dirty="0" smtClean="0">
                <a:solidFill>
                  <a:srgbClr val="FFFFFF"/>
                </a:solidFill>
                <a:latin typeface="Unbounded" pitchFamily="34" charset="0"/>
                <a:ea typeface="Unbounded" pitchFamily="34" charset="-122"/>
              </a:rPr>
              <a:t>11</a:t>
            </a:r>
            <a:r>
              <a:rPr lang="en-US" sz="5249" b="1" baseline="30000" dirty="0" smtClean="0">
                <a:solidFill>
                  <a:srgbClr val="FFFFFF"/>
                </a:solidFill>
                <a:latin typeface="Unbounded" pitchFamily="34" charset="0"/>
                <a:ea typeface="Unbounded" pitchFamily="34" charset="-122"/>
              </a:rPr>
              <a:t>th</a:t>
            </a:r>
            <a:r>
              <a:rPr lang="en-US" sz="5249" b="1" dirty="0" smtClean="0">
                <a:solidFill>
                  <a:srgbClr val="FFFFFF"/>
                </a:solidFill>
                <a:latin typeface="Unbounded" pitchFamily="34" charset="0"/>
                <a:ea typeface="Unbounded" pitchFamily="34" charset="-122"/>
              </a:rPr>
              <a:t> </a:t>
            </a:r>
            <a:r>
              <a:rPr lang="en-US" sz="5249" b="1" dirty="0" smtClean="0">
                <a:solidFill>
                  <a:srgbClr val="FFFFFF"/>
                </a:solidFill>
                <a:latin typeface="Unbounded" pitchFamily="34" charset="0"/>
                <a:ea typeface="Unbounded" pitchFamily="34" charset="-122"/>
              </a:rPr>
              <a:t>Page)</a:t>
            </a:r>
            <a:endParaRPr lang="en-US" sz="5249" b="1" dirty="0"/>
          </a:p>
        </p:txBody>
      </p:sp>
    </p:spTree>
    <p:extLst>
      <p:ext uri="{BB962C8B-B14F-4D97-AF65-F5344CB8AC3E}">
        <p14:creationId xmlns:p14="http://schemas.microsoft.com/office/powerpoint/2010/main" val="2519098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574" y="349852"/>
            <a:ext cx="14560826"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How Applets differ from </a:t>
            </a:r>
            <a:r>
              <a:rPr lang="en-US" sz="5249" dirty="0" err="1" smtClean="0">
                <a:solidFill>
                  <a:srgbClr val="FFFFFF"/>
                </a:solidFill>
                <a:latin typeface="Unbounded" pitchFamily="34" charset="0"/>
                <a:ea typeface="Unbounded" pitchFamily="34" charset="-122"/>
                <a:cs typeface="Unbounded" pitchFamily="34" charset="-120"/>
              </a:rPr>
              <a:t>Cosole</a:t>
            </a:r>
            <a:r>
              <a:rPr lang="en-US" sz="5249" dirty="0" smtClean="0">
                <a:solidFill>
                  <a:srgbClr val="FFFFFF"/>
                </a:solidFill>
                <a:latin typeface="Unbounded" pitchFamily="34" charset="0"/>
                <a:ea typeface="Unbounded" pitchFamily="34" charset="-122"/>
                <a:cs typeface="Unbounded" pitchFamily="34" charset="-120"/>
              </a:rPr>
              <a:t> based Programs</a:t>
            </a:r>
            <a:endParaRPr lang="en-US" sz="5249" dirty="0"/>
          </a:p>
        </p:txBody>
      </p:sp>
      <p:sp>
        <p:nvSpPr>
          <p:cNvPr id="6" name="Text 2"/>
          <p:cNvSpPr/>
          <p:nvPr/>
        </p:nvSpPr>
        <p:spPr>
          <a:xfrm>
            <a:off x="619663" y="1711137"/>
            <a:ext cx="13460647"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a:solidFill>
                  <a:srgbClr val="D0DBF0"/>
                </a:solidFill>
                <a:latin typeface="Candara" panose="020E0502030303020204" pitchFamily="34" charset="0"/>
              </a:rPr>
              <a:t>Event-driven programming in Java is a paradigm where the flow of the program is determined by events such as user actions, sensor outputs, or messages from other programs or threads</a:t>
            </a:r>
            <a:r>
              <a:rPr lang="en-US" sz="3200" dirty="0" smtClean="0">
                <a:solidFill>
                  <a:srgbClr val="D0DBF0"/>
                </a:solidFill>
                <a:latin typeface="Candara" panose="020E0502030303020204" pitchFamily="34" charset="0"/>
              </a:rPr>
              <a:t>. Like </a:t>
            </a:r>
            <a:r>
              <a:rPr lang="en-IN" sz="3200" dirty="0" err="1" smtClean="0">
                <a:solidFill>
                  <a:srgbClr val="D0DBF0"/>
                </a:solidFill>
                <a:latin typeface="Candara" panose="020E0502030303020204" pitchFamily="34" charset="0"/>
              </a:rPr>
              <a:t>MouseEvent</a:t>
            </a:r>
            <a:r>
              <a:rPr lang="en-IN" sz="3200" dirty="0">
                <a:solidFill>
                  <a:srgbClr val="D0DBF0"/>
                </a:solidFill>
                <a:latin typeface="Candara" panose="020E0502030303020204" pitchFamily="34" charset="0"/>
              </a:rPr>
              <a:t>, </a:t>
            </a:r>
            <a:r>
              <a:rPr lang="en-IN" sz="3200" dirty="0" err="1">
                <a:solidFill>
                  <a:srgbClr val="D0DBF0"/>
                </a:solidFill>
                <a:latin typeface="Candara" panose="020E0502030303020204" pitchFamily="34" charset="0"/>
              </a:rPr>
              <a:t>KeyEvent</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Run-time </a:t>
            </a:r>
            <a:r>
              <a:rPr lang="en-US" sz="3200" dirty="0">
                <a:solidFill>
                  <a:srgbClr val="D0DBF0"/>
                </a:solidFill>
                <a:latin typeface="Candara" panose="020E0502030303020204" pitchFamily="34" charset="0"/>
              </a:rPr>
              <a:t>system notifies the applet about </a:t>
            </a:r>
            <a:r>
              <a:rPr lang="en-US" sz="3200" dirty="0" smtClean="0">
                <a:solidFill>
                  <a:srgbClr val="D0DBF0"/>
                </a:solidFill>
                <a:latin typeface="Candara" panose="020E0502030303020204" pitchFamily="34" charset="0"/>
              </a:rPr>
              <a:t>an </a:t>
            </a:r>
            <a:r>
              <a:rPr lang="en-US" sz="3200" dirty="0">
                <a:solidFill>
                  <a:srgbClr val="D0DBF0"/>
                </a:solidFill>
                <a:latin typeface="Candara" panose="020E0502030303020204" pitchFamily="34" charset="0"/>
              </a:rPr>
              <a:t>event by calling event </a:t>
            </a:r>
            <a:r>
              <a:rPr lang="en-US" sz="3200" dirty="0" smtClean="0">
                <a:solidFill>
                  <a:srgbClr val="D0DBF0"/>
                </a:solidFill>
                <a:latin typeface="Candara" panose="020E0502030303020204" pitchFamily="34" charset="0"/>
              </a:rPr>
              <a:t>handler.</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User </a:t>
            </a:r>
            <a:r>
              <a:rPr lang="en-US" sz="3200" dirty="0">
                <a:solidFill>
                  <a:srgbClr val="D0DBF0"/>
                </a:solidFill>
                <a:latin typeface="Candara" panose="020E0502030303020204" pitchFamily="34" charset="0"/>
              </a:rPr>
              <a:t>initiates interaction with the Applet. These interactions are sent to the applet as events to which the applet must respond. In case of console-based program, when the program needs input, it will prompt the user.</a:t>
            </a:r>
          </a:p>
        </p:txBody>
      </p:sp>
    </p:spTree>
    <p:extLst>
      <p:ext uri="{BB962C8B-B14F-4D97-AF65-F5344CB8AC3E}">
        <p14:creationId xmlns:p14="http://schemas.microsoft.com/office/powerpoint/2010/main" val="502020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574" y="349852"/>
            <a:ext cx="14560826"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How Applets differ from </a:t>
            </a:r>
            <a:r>
              <a:rPr lang="en-US" sz="5249" dirty="0" err="1" smtClean="0">
                <a:solidFill>
                  <a:srgbClr val="FFFFFF"/>
                </a:solidFill>
                <a:latin typeface="Unbounded" pitchFamily="34" charset="0"/>
                <a:ea typeface="Unbounded" pitchFamily="34" charset="-122"/>
                <a:cs typeface="Unbounded" pitchFamily="34" charset="-120"/>
              </a:rPr>
              <a:t>Cosole</a:t>
            </a:r>
            <a:r>
              <a:rPr lang="en-US" sz="5249" dirty="0" smtClean="0">
                <a:solidFill>
                  <a:srgbClr val="FFFFFF"/>
                </a:solidFill>
                <a:latin typeface="Unbounded" pitchFamily="34" charset="0"/>
                <a:ea typeface="Unbounded" pitchFamily="34" charset="-122"/>
                <a:cs typeface="Unbounded" pitchFamily="34" charset="-120"/>
              </a:rPr>
              <a:t> based Programs</a:t>
            </a:r>
            <a:endParaRPr lang="en-US" sz="5249" dirty="0"/>
          </a:p>
        </p:txBody>
      </p:sp>
      <p:sp>
        <p:nvSpPr>
          <p:cNvPr id="6" name="Text 2"/>
          <p:cNvSpPr/>
          <p:nvPr/>
        </p:nvSpPr>
        <p:spPr>
          <a:xfrm>
            <a:off x="584876" y="1604132"/>
            <a:ext cx="13460647" cy="4807326"/>
          </a:xfrm>
          <a:prstGeom prst="rect">
            <a:avLst/>
          </a:prstGeom>
          <a:noFill/>
          <a:ln/>
        </p:spPr>
        <p:txBody>
          <a:bodyPr wrap="square" rtlCol="0" anchor="t"/>
          <a:lstStyle/>
          <a:p>
            <a:pPr>
              <a:lnSpc>
                <a:spcPct val="150000"/>
              </a:lnSpc>
            </a:pPr>
            <a:r>
              <a:rPr lang="en-US" sz="3200" b="1" dirty="0" smtClean="0">
                <a:solidFill>
                  <a:srgbClr val="D0DBF0"/>
                </a:solidFill>
                <a:latin typeface="Candara" panose="020E0502030303020204" pitchFamily="34" charset="0"/>
              </a:rPr>
              <a:t>Applet Example:</a:t>
            </a:r>
          </a:p>
          <a:p>
            <a:pPr>
              <a:lnSpc>
                <a:spcPct val="150000"/>
              </a:lnSpc>
            </a:pPr>
            <a:r>
              <a:rPr lang="en-US" sz="3200" dirty="0">
                <a:solidFill>
                  <a:srgbClr val="D0DBF0"/>
                </a:solidFill>
                <a:latin typeface="Candara" panose="020E0502030303020204" pitchFamily="34" charset="0"/>
              </a:rPr>
              <a:t>	</a:t>
            </a:r>
            <a:r>
              <a:rPr lang="en-IN" sz="3200" dirty="0">
                <a:solidFill>
                  <a:srgbClr val="D0DBF0"/>
                </a:solidFill>
                <a:latin typeface="Candara" panose="020E0502030303020204" pitchFamily="34" charset="0"/>
              </a:rPr>
              <a:t>import </a:t>
            </a:r>
            <a:r>
              <a:rPr lang="en-IN" sz="3200" dirty="0" err="1">
                <a:solidFill>
                  <a:srgbClr val="D0DBF0"/>
                </a:solidFill>
                <a:latin typeface="Candara" panose="020E0502030303020204" pitchFamily="34" charset="0"/>
              </a:rPr>
              <a:t>java.awt</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import </a:t>
            </a:r>
            <a:r>
              <a:rPr lang="en-IN" sz="3200" dirty="0" err="1">
                <a:solidFill>
                  <a:srgbClr val="D0DBF0"/>
                </a:solidFill>
                <a:latin typeface="Candara" panose="020E0502030303020204" pitchFamily="34" charset="0"/>
              </a:rPr>
              <a:t>java.applet</a:t>
            </a:r>
            <a:r>
              <a:rPr lang="en-IN" sz="3200" dirty="0">
                <a:solidFill>
                  <a:srgbClr val="D0DBF0"/>
                </a:solidFill>
                <a:latin typeface="Candara" panose="020E0502030303020204" pitchFamily="34" charset="0"/>
              </a:rPr>
              <a:t>.*;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public </a:t>
            </a:r>
            <a:r>
              <a:rPr lang="en-IN" sz="3200" dirty="0">
                <a:solidFill>
                  <a:srgbClr val="D0DBF0"/>
                </a:solidFill>
                <a:latin typeface="Candara" panose="020E0502030303020204" pitchFamily="34" charset="0"/>
              </a:rPr>
              <a:t>class </a:t>
            </a:r>
            <a:r>
              <a:rPr lang="en-IN" sz="3200" dirty="0" err="1">
                <a:solidFill>
                  <a:srgbClr val="D0DBF0"/>
                </a:solidFill>
                <a:latin typeface="Candara" panose="020E0502030303020204" pitchFamily="34" charset="0"/>
              </a:rPr>
              <a:t>SampleApplet</a:t>
            </a:r>
            <a:r>
              <a:rPr lang="en-IN" sz="3200" dirty="0">
                <a:solidFill>
                  <a:srgbClr val="D0DBF0"/>
                </a:solidFill>
                <a:latin typeface="Candara" panose="020E0502030303020204" pitchFamily="34" charset="0"/>
              </a:rPr>
              <a:t> extends Applet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public </a:t>
            </a:r>
            <a:r>
              <a:rPr lang="en-IN" sz="3200" dirty="0">
                <a:solidFill>
                  <a:srgbClr val="D0DBF0"/>
                </a:solidFill>
                <a:latin typeface="Candara" panose="020E0502030303020204" pitchFamily="34" charset="0"/>
              </a:rPr>
              <a:t>void paint(Graphics g) {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r>
              <a:rPr lang="en-IN" sz="3200" dirty="0" err="1" smtClean="0">
                <a:solidFill>
                  <a:srgbClr val="D0DBF0"/>
                </a:solidFill>
                <a:latin typeface="Candara" panose="020E0502030303020204" pitchFamily="34" charset="0"/>
              </a:rPr>
              <a:t>g.dawString</a:t>
            </a:r>
            <a:r>
              <a:rPr lang="en-IN" sz="3200" dirty="0">
                <a:solidFill>
                  <a:srgbClr val="D0DBF0"/>
                </a:solidFill>
                <a:latin typeface="Candara" panose="020E0502030303020204" pitchFamily="34" charset="0"/>
              </a:rPr>
              <a:t>(“Java Applets are easy and simple”, 20,20); </a:t>
            </a:r>
            <a:endParaRPr lang="en-IN" sz="3200" dirty="0" smtClean="0">
              <a:solidFill>
                <a:srgbClr val="D0DBF0"/>
              </a:solidFill>
              <a:latin typeface="Candara" panose="020E0502030303020204" pitchFamily="34" charset="0"/>
            </a:endParaRP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 </a:t>
            </a:r>
          </a:p>
          <a:p>
            <a:pPr>
              <a:lnSpc>
                <a:spcPct val="150000"/>
              </a:lnSpc>
            </a:pPr>
            <a:r>
              <a:rPr lang="en-IN" sz="3200" dirty="0">
                <a:solidFill>
                  <a:srgbClr val="D0DBF0"/>
                </a:solidFill>
                <a:latin typeface="Candara" panose="020E0502030303020204" pitchFamily="34" charset="0"/>
              </a:rPr>
              <a:t>	</a:t>
            </a:r>
            <a:r>
              <a:rPr lang="en-IN" sz="3200" dirty="0" smtClean="0">
                <a:solidFill>
                  <a:srgbClr val="D0DBF0"/>
                </a:solidFill>
                <a:latin typeface="Candara" panose="020E0502030303020204" pitchFamily="34" charset="0"/>
              </a:rPr>
              <a:t>} </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784044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69574" y="349852"/>
            <a:ext cx="14560826"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How Applets differ from </a:t>
            </a:r>
            <a:r>
              <a:rPr lang="en-US" sz="5249" dirty="0" err="1" smtClean="0">
                <a:solidFill>
                  <a:srgbClr val="FFFFFF"/>
                </a:solidFill>
                <a:latin typeface="Unbounded" pitchFamily="34" charset="0"/>
                <a:ea typeface="Unbounded" pitchFamily="34" charset="-122"/>
                <a:cs typeface="Unbounded" pitchFamily="34" charset="-120"/>
              </a:rPr>
              <a:t>Cosole</a:t>
            </a:r>
            <a:r>
              <a:rPr lang="en-US" sz="5249" dirty="0" smtClean="0">
                <a:solidFill>
                  <a:srgbClr val="FFFFFF"/>
                </a:solidFill>
                <a:latin typeface="Unbounded" pitchFamily="34" charset="0"/>
                <a:ea typeface="Unbounded" pitchFamily="34" charset="-122"/>
                <a:cs typeface="Unbounded" pitchFamily="34" charset="-120"/>
              </a:rPr>
              <a:t> based Programs</a:t>
            </a:r>
            <a:endParaRPr lang="en-US" sz="5249" dirty="0"/>
          </a:p>
        </p:txBody>
      </p:sp>
      <p:sp>
        <p:nvSpPr>
          <p:cNvPr id="6" name="Text 2"/>
          <p:cNvSpPr/>
          <p:nvPr/>
        </p:nvSpPr>
        <p:spPr>
          <a:xfrm>
            <a:off x="584876" y="1438762"/>
            <a:ext cx="13460647" cy="4807326"/>
          </a:xfrm>
          <a:prstGeom prst="rect">
            <a:avLst/>
          </a:prstGeom>
          <a:noFill/>
          <a:ln/>
        </p:spPr>
        <p:txBody>
          <a:bodyPr wrap="square" rtlCol="0" anchor="t"/>
          <a:lstStyle/>
          <a:p>
            <a:pPr>
              <a:lnSpc>
                <a:spcPct val="150000"/>
              </a:lnSpc>
            </a:pPr>
            <a:r>
              <a:rPr lang="en-US" sz="3200" dirty="0">
                <a:solidFill>
                  <a:srgbClr val="D0DBF0"/>
                </a:solidFill>
                <a:latin typeface="Candara" panose="020E0502030303020204" pitchFamily="34" charset="0"/>
              </a:rPr>
              <a:t>The first import statement imports Abstract Window Toolkit classes. Applets interact with the users through AWT. AWT contains support for a window-based graphical user interface. The second import statement imports the applet package. This package contains Applet class and we must create a sub-class of Applet class. this program can be complied in the same way as a console-based program however, it requires an HTML file to load the applet. The HTML code for the above example </a:t>
            </a:r>
            <a:r>
              <a:rPr lang="en-US" sz="3200" dirty="0" smtClean="0">
                <a:solidFill>
                  <a:srgbClr val="D0DBF0"/>
                </a:solidFill>
                <a:latin typeface="Candara" panose="020E0502030303020204" pitchFamily="34" charset="0"/>
              </a:rPr>
              <a:t>is:</a:t>
            </a:r>
          </a:p>
          <a:p>
            <a:pPr>
              <a:lnSpc>
                <a:spcPct val="150000"/>
              </a:lnSpc>
            </a:pPr>
            <a:r>
              <a:rPr lang="en-US" sz="3200" dirty="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&lt;applet code = “</a:t>
            </a:r>
            <a:r>
              <a:rPr lang="en-IN" sz="3200" b="1" dirty="0" err="1" smtClean="0">
                <a:solidFill>
                  <a:srgbClr val="D0DBF0"/>
                </a:solidFill>
                <a:latin typeface="Candara" panose="020E0502030303020204" pitchFamily="34" charset="0"/>
              </a:rPr>
              <a:t>SampleApplet.class</a:t>
            </a:r>
            <a:r>
              <a:rPr lang="en-US" sz="3200" b="1" dirty="0" smtClean="0">
                <a:solidFill>
                  <a:srgbClr val="D0DBF0"/>
                </a:solidFill>
                <a:latin typeface="Candara" panose="020E0502030303020204" pitchFamily="34" charset="0"/>
              </a:rPr>
              <a:t>” width = 200 height = 300&gt;</a:t>
            </a:r>
          </a:p>
          <a:p>
            <a:pPr>
              <a:lnSpc>
                <a:spcPct val="150000"/>
              </a:lnSpc>
            </a:pPr>
            <a:r>
              <a:rPr lang="en-US" sz="3200" b="1" dirty="0">
                <a:solidFill>
                  <a:srgbClr val="D0DBF0"/>
                </a:solidFill>
                <a:latin typeface="Candara" panose="020E0502030303020204" pitchFamily="34" charset="0"/>
              </a:rPr>
              <a:t>	</a:t>
            </a:r>
            <a:r>
              <a:rPr lang="en-US" sz="3200" b="1" dirty="0" smtClean="0">
                <a:solidFill>
                  <a:srgbClr val="D0DBF0"/>
                </a:solidFill>
                <a:latin typeface="Candara" panose="020E0502030303020204" pitchFamily="34" charset="0"/>
              </a:rPr>
              <a:t>&lt;/applet&gt;</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3331937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349852"/>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A Complete Applet Skeleton</a:t>
            </a:r>
            <a:endParaRPr lang="en-US" sz="5249" dirty="0"/>
          </a:p>
        </p:txBody>
      </p:sp>
      <p:sp>
        <p:nvSpPr>
          <p:cNvPr id="6" name="Text 2"/>
          <p:cNvSpPr/>
          <p:nvPr/>
        </p:nvSpPr>
        <p:spPr>
          <a:xfrm>
            <a:off x="584876" y="1438762"/>
            <a:ext cx="13460647" cy="4807326"/>
          </a:xfrm>
          <a:prstGeom prst="rect">
            <a:avLst/>
          </a:prstGeom>
          <a:noFill/>
          <a:ln/>
        </p:spPr>
        <p:txBody>
          <a:bodyPr wrap="square" rtlCol="0" anchor="t"/>
          <a:lstStyle/>
          <a:p>
            <a:pPr>
              <a:lnSpc>
                <a:spcPct val="150000"/>
              </a:lnSpc>
            </a:pPr>
            <a:r>
              <a:rPr lang="en-US" sz="3200" dirty="0">
                <a:solidFill>
                  <a:srgbClr val="D0DBF0"/>
                </a:solidFill>
              </a:rPr>
              <a:t>These lifecycle methods are </a:t>
            </a:r>
            <a:r>
              <a:rPr lang="en-US" sz="3200" dirty="0" err="1">
                <a:solidFill>
                  <a:srgbClr val="D0DBF0"/>
                </a:solidFill>
              </a:rPr>
              <a:t>init</a:t>
            </a:r>
            <a:r>
              <a:rPr lang="en-US" sz="3200" dirty="0">
                <a:solidFill>
                  <a:srgbClr val="D0DBF0"/>
                </a:solidFill>
              </a:rPr>
              <a:t>(), start(), stop() and destroy() which are defined by the Applet class. The paint() method is inherited from AWT component class.</a:t>
            </a:r>
            <a:endParaRPr lang="en-US" sz="3200" b="1" dirty="0">
              <a:solidFill>
                <a:srgbClr val="D0DBF0"/>
              </a:solidFill>
              <a:latin typeface="Candara" panose="020E0502030303020204" pitchFamily="34" charset="0"/>
            </a:endParaRPr>
          </a:p>
        </p:txBody>
      </p:sp>
      <p:sp>
        <p:nvSpPr>
          <p:cNvPr id="7" name="Text 1"/>
          <p:cNvSpPr/>
          <p:nvPr/>
        </p:nvSpPr>
        <p:spPr>
          <a:xfrm>
            <a:off x="2262113" y="3113633"/>
            <a:ext cx="13247782" cy="1666399"/>
          </a:xfrm>
          <a:prstGeom prst="rect">
            <a:avLst/>
          </a:prstGeom>
          <a:noFill/>
          <a:ln/>
        </p:spPr>
        <p:txBody>
          <a:bodyPr wrap="square" rtlCol="0" anchor="t"/>
          <a:lstStyle/>
          <a:p>
            <a:pPr marL="0" indent="0">
              <a:lnSpc>
                <a:spcPts val="6561"/>
              </a:lnSpc>
              <a:buNone/>
            </a:pPr>
            <a:r>
              <a:rPr lang="en-US" sz="5249" b="1" dirty="0" smtClean="0">
                <a:solidFill>
                  <a:srgbClr val="FFFFFF"/>
                </a:solidFill>
                <a:latin typeface="Unbounded" pitchFamily="34" charset="0"/>
                <a:ea typeface="Unbounded" pitchFamily="34" charset="-122"/>
              </a:rPr>
              <a:t>Open PDF for example (1</a:t>
            </a:r>
            <a:r>
              <a:rPr lang="en-US" sz="5249" b="1" baseline="30000" dirty="0" smtClean="0">
                <a:solidFill>
                  <a:srgbClr val="FFFFFF"/>
                </a:solidFill>
                <a:latin typeface="Unbounded" pitchFamily="34" charset="0"/>
                <a:ea typeface="Unbounded" pitchFamily="34" charset="-122"/>
              </a:rPr>
              <a:t>st</a:t>
            </a:r>
            <a:r>
              <a:rPr lang="en-US" sz="5249" b="1" dirty="0" smtClean="0">
                <a:solidFill>
                  <a:srgbClr val="FFFFFF"/>
                </a:solidFill>
                <a:latin typeface="Unbounded" pitchFamily="34" charset="0"/>
                <a:ea typeface="Unbounded" pitchFamily="34" charset="-122"/>
              </a:rPr>
              <a:t> Page)</a:t>
            </a:r>
            <a:endParaRPr lang="en-US" sz="5249" b="1" dirty="0"/>
          </a:p>
        </p:txBody>
      </p:sp>
    </p:spTree>
    <p:extLst>
      <p:ext uri="{BB962C8B-B14F-4D97-AF65-F5344CB8AC3E}">
        <p14:creationId xmlns:p14="http://schemas.microsoft.com/office/powerpoint/2010/main" val="1484186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349852"/>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A Complete Applet Skeleton</a:t>
            </a:r>
            <a:endParaRPr lang="en-US" sz="5249" dirty="0"/>
          </a:p>
        </p:txBody>
      </p:sp>
      <p:sp>
        <p:nvSpPr>
          <p:cNvPr id="6" name="Text 2"/>
          <p:cNvSpPr/>
          <p:nvPr/>
        </p:nvSpPr>
        <p:spPr>
          <a:xfrm>
            <a:off x="584876" y="1438762"/>
            <a:ext cx="13460647"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b="1" dirty="0" err="1">
                <a:solidFill>
                  <a:srgbClr val="D0DBF0"/>
                </a:solidFill>
                <a:latin typeface="Candara" panose="020E0502030303020204" pitchFamily="34" charset="0"/>
              </a:rPr>
              <a:t>init</a:t>
            </a:r>
            <a:r>
              <a:rPr lang="en-US" sz="3200" b="1" dirty="0">
                <a:solidFill>
                  <a:srgbClr val="D0DBF0"/>
                </a:solidFill>
                <a:latin typeface="Candara" panose="020E0502030303020204" pitchFamily="34" charset="0"/>
              </a:rPr>
              <a:t> () </a:t>
            </a:r>
            <a:r>
              <a:rPr lang="en-US" sz="3200" dirty="0">
                <a:solidFill>
                  <a:srgbClr val="D0DBF0"/>
                </a:solidFill>
                <a:latin typeface="Candara" panose="020E0502030303020204" pitchFamily="34" charset="0"/>
              </a:rPr>
              <a:t>is the first method to be called. It contains code to initialize variables and perform any other startup </a:t>
            </a:r>
            <a:r>
              <a:rPr lang="en-US" sz="3200" dirty="0" smtClean="0">
                <a:solidFill>
                  <a:srgbClr val="D0DBF0"/>
                </a:solidFill>
                <a:latin typeface="Candara" panose="020E0502030303020204" pitchFamily="34" charset="0"/>
              </a:rPr>
              <a:t>activities.</a:t>
            </a:r>
          </a:p>
          <a:p>
            <a:pPr marL="457200" indent="-457200">
              <a:lnSpc>
                <a:spcPct val="150000"/>
              </a:lnSpc>
              <a:buFont typeface="Arial" panose="020B0604020202020204" pitchFamily="34" charset="0"/>
              <a:buChar char="•"/>
            </a:pPr>
            <a:r>
              <a:rPr lang="en-US" sz="3200" b="1" dirty="0" smtClean="0">
                <a:solidFill>
                  <a:srgbClr val="D0DBF0"/>
                </a:solidFill>
                <a:latin typeface="Candara" panose="020E0502030303020204" pitchFamily="34" charset="0"/>
              </a:rPr>
              <a:t>start</a:t>
            </a:r>
            <a:r>
              <a:rPr lang="en-US" sz="3200" b="1" dirty="0">
                <a:solidFill>
                  <a:srgbClr val="D0DBF0"/>
                </a:solidFill>
                <a:latin typeface="Candara" panose="020E0502030303020204" pitchFamily="34" charset="0"/>
              </a:rPr>
              <a:t>() </a:t>
            </a:r>
            <a:r>
              <a:rPr lang="en-US" sz="3200" dirty="0">
                <a:solidFill>
                  <a:srgbClr val="D0DBF0"/>
                </a:solidFill>
                <a:latin typeface="Candara" panose="020E0502030303020204" pitchFamily="34" charset="0"/>
              </a:rPr>
              <a:t>is called after </a:t>
            </a:r>
            <a:r>
              <a:rPr lang="en-US" sz="3200" dirty="0" err="1">
                <a:solidFill>
                  <a:srgbClr val="D0DBF0"/>
                </a:solidFill>
                <a:latin typeface="Candara" panose="020E0502030303020204" pitchFamily="34" charset="0"/>
              </a:rPr>
              <a:t>init</a:t>
            </a:r>
            <a:r>
              <a:rPr lang="en-US" sz="3200" dirty="0">
                <a:solidFill>
                  <a:srgbClr val="D0DBF0"/>
                </a:solidFill>
                <a:latin typeface="Candara" panose="020E0502030303020204" pitchFamily="34" charset="0"/>
              </a:rPr>
              <a:t>(). It is also called to re-start the applet after it has been </a:t>
            </a:r>
            <a:r>
              <a:rPr lang="en-US" sz="3200" dirty="0" smtClean="0">
                <a:solidFill>
                  <a:srgbClr val="D0DBF0"/>
                </a:solidFill>
                <a:latin typeface="Candara" panose="020E0502030303020204" pitchFamily="34" charset="0"/>
              </a:rPr>
              <a:t>stopped.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start</a:t>
            </a:r>
            <a:r>
              <a:rPr lang="en-US" sz="3200" dirty="0">
                <a:solidFill>
                  <a:srgbClr val="D0DBF0"/>
                </a:solidFill>
                <a:latin typeface="Candara" panose="020E0502030303020204" pitchFamily="34" charset="0"/>
              </a:rPr>
              <a:t>() might be called more than once during the life cycle of an applet. </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When </a:t>
            </a:r>
            <a:r>
              <a:rPr lang="en-US" sz="3200" dirty="0">
                <a:solidFill>
                  <a:srgbClr val="D0DBF0"/>
                </a:solidFill>
                <a:latin typeface="Candara" panose="020E0502030303020204" pitchFamily="34" charset="0"/>
              </a:rPr>
              <a:t>page containing an applet is left, the </a:t>
            </a:r>
            <a:r>
              <a:rPr lang="en-US" sz="3200" b="1" dirty="0">
                <a:solidFill>
                  <a:srgbClr val="D0DBF0"/>
                </a:solidFill>
                <a:latin typeface="Candara" panose="020E0502030303020204" pitchFamily="34" charset="0"/>
              </a:rPr>
              <a:t>stop() </a:t>
            </a:r>
            <a:r>
              <a:rPr lang="en-US" sz="3200" dirty="0">
                <a:solidFill>
                  <a:srgbClr val="D0DBF0"/>
                </a:solidFill>
                <a:latin typeface="Candara" panose="020E0502030303020204" pitchFamily="34" charset="0"/>
              </a:rPr>
              <a:t>method is called. </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However </a:t>
            </a:r>
            <a:r>
              <a:rPr lang="en-US" sz="3200" dirty="0">
                <a:solidFill>
                  <a:srgbClr val="D0DBF0"/>
                </a:solidFill>
                <a:latin typeface="Candara" panose="020E0502030303020204" pitchFamily="34" charset="0"/>
              </a:rPr>
              <a:t>stop() dose not mean that applet is terminated. </a:t>
            </a:r>
            <a:endParaRPr lang="en-US" sz="3200" dirty="0" smtClean="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dirty="0">
                <a:solidFill>
                  <a:srgbClr val="D0DBF0"/>
                </a:solidFill>
                <a:latin typeface="Candara" panose="020E0502030303020204" pitchFamily="34" charset="0"/>
              </a:rPr>
              <a:t>It might be restarted with a call to start() method if user returns to </a:t>
            </a:r>
            <a:r>
              <a:rPr lang="en-US" sz="3200" dirty="0" smtClean="0">
                <a:solidFill>
                  <a:srgbClr val="D0DBF0"/>
                </a:solidFill>
                <a:latin typeface="Candara" panose="020E0502030303020204" pitchFamily="34" charset="0"/>
              </a:rPr>
              <a:t>page.</a:t>
            </a:r>
            <a:endParaRPr lang="en-US" sz="3200" dirty="0">
              <a:solidFill>
                <a:srgbClr val="D0DBF0"/>
              </a:solidFill>
              <a:latin typeface="Candara" panose="020E0502030303020204" pitchFamily="34" charset="0"/>
            </a:endParaRPr>
          </a:p>
        </p:txBody>
      </p:sp>
    </p:spTree>
    <p:extLst>
      <p:ext uri="{BB962C8B-B14F-4D97-AF65-F5344CB8AC3E}">
        <p14:creationId xmlns:p14="http://schemas.microsoft.com/office/powerpoint/2010/main" val="579083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584876" y="349852"/>
            <a:ext cx="13296494" cy="1666399"/>
          </a:xfrm>
          <a:prstGeom prst="rect">
            <a:avLst/>
          </a:prstGeom>
          <a:noFill/>
          <a:ln/>
        </p:spPr>
        <p:txBody>
          <a:bodyPr wrap="square" rtlCol="0" anchor="t"/>
          <a:lstStyle/>
          <a:p>
            <a:pPr marL="0" indent="0">
              <a:lnSpc>
                <a:spcPts val="6561"/>
              </a:lnSpc>
              <a:buNone/>
            </a:pPr>
            <a:r>
              <a:rPr lang="en-US" sz="5249" dirty="0" smtClean="0">
                <a:solidFill>
                  <a:srgbClr val="FFFFFF"/>
                </a:solidFill>
                <a:latin typeface="Unbounded" pitchFamily="34" charset="0"/>
                <a:ea typeface="Unbounded" pitchFamily="34" charset="-122"/>
                <a:cs typeface="Unbounded" pitchFamily="34" charset="-120"/>
              </a:rPr>
              <a:t>A Complete Applet Skeleton</a:t>
            </a:r>
            <a:endParaRPr lang="en-US" sz="5249" dirty="0"/>
          </a:p>
        </p:txBody>
      </p:sp>
      <p:sp>
        <p:nvSpPr>
          <p:cNvPr id="6" name="Text 2"/>
          <p:cNvSpPr/>
          <p:nvPr/>
        </p:nvSpPr>
        <p:spPr>
          <a:xfrm>
            <a:off x="584876" y="1283119"/>
            <a:ext cx="13460647" cy="4807326"/>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a:t>
            </a:r>
            <a:r>
              <a:rPr lang="en-US" sz="3200" b="1" dirty="0" smtClean="0">
                <a:solidFill>
                  <a:srgbClr val="D0DBF0"/>
                </a:solidFill>
                <a:latin typeface="Candara" panose="020E0502030303020204" pitchFamily="34" charset="0"/>
              </a:rPr>
              <a:t>destroy() </a:t>
            </a:r>
            <a:r>
              <a:rPr lang="en-US" sz="3200" dirty="0" smtClean="0">
                <a:solidFill>
                  <a:srgbClr val="D0DBF0"/>
                </a:solidFill>
                <a:latin typeface="Candara" panose="020E0502030303020204" pitchFamily="34" charset="0"/>
              </a:rPr>
              <a:t>method is called when the applet is no longer needed. </a:t>
            </a:r>
            <a:endParaRPr lang="en-US" sz="3200" dirty="0">
              <a:solidFill>
                <a:srgbClr val="D0DBF0"/>
              </a:solidFill>
              <a:latin typeface="Candara" panose="020E0502030303020204" pitchFamily="34" charset="0"/>
            </a:endParaRPr>
          </a:p>
          <a:p>
            <a:pPr marL="457200" indent="-457200">
              <a:lnSpc>
                <a:spcPct val="150000"/>
              </a:lnSpc>
              <a:buFont typeface="Arial" panose="020B0604020202020204" pitchFamily="34" charset="0"/>
              <a:buChar char="•"/>
            </a:pPr>
            <a:r>
              <a:rPr lang="en-US" sz="3200" b="1" dirty="0" smtClean="0">
                <a:solidFill>
                  <a:srgbClr val="D0DBF0"/>
                </a:solidFill>
                <a:latin typeface="Candara" panose="020E0502030303020204" pitchFamily="34" charset="0"/>
              </a:rPr>
              <a:t>paint() </a:t>
            </a:r>
            <a:r>
              <a:rPr lang="en-US" sz="3200" dirty="0" smtClean="0">
                <a:solidFill>
                  <a:srgbClr val="D0DBF0"/>
                </a:solidFill>
                <a:latin typeface="Candara" panose="020E0502030303020204" pitchFamily="34" charset="0"/>
              </a:rPr>
              <a:t>method is called by the run-time system or when ever an applet must re-draw its output.</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paint() method is called automatically whenever the window needs to be refreshed. The programmer never calls paint() .</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Programmer calls </a:t>
            </a:r>
            <a:r>
              <a:rPr lang="en-US" sz="3200" b="1" dirty="0" smtClean="0">
                <a:solidFill>
                  <a:srgbClr val="D0DBF0"/>
                </a:solidFill>
                <a:latin typeface="Candara" panose="020E0502030303020204" pitchFamily="34" charset="0"/>
              </a:rPr>
              <a:t>repaint() </a:t>
            </a:r>
            <a:r>
              <a:rPr lang="en-US" sz="3200" dirty="0" smtClean="0">
                <a:solidFill>
                  <a:srgbClr val="D0DBF0"/>
                </a:solidFill>
                <a:latin typeface="Candara" panose="020E0502030303020204" pitchFamily="34" charset="0"/>
              </a:rPr>
              <a:t>in order to obtain a rendering. repaint() then again call paint() to service repaint() method.</a:t>
            </a:r>
          </a:p>
          <a:p>
            <a:pPr marL="457200" indent="-457200">
              <a:lnSpc>
                <a:spcPct val="150000"/>
              </a:lnSpc>
              <a:buFont typeface="Arial" panose="020B0604020202020204" pitchFamily="34" charset="0"/>
              <a:buChar char="•"/>
            </a:pPr>
            <a:r>
              <a:rPr lang="en-US" sz="3200" dirty="0" smtClean="0">
                <a:solidFill>
                  <a:srgbClr val="D0DBF0"/>
                </a:solidFill>
                <a:latin typeface="Candara" panose="020E0502030303020204" pitchFamily="34" charset="0"/>
              </a:rPr>
              <a:t>The update() method is called applet when some portion of the applet window is to be redrawn.</a:t>
            </a:r>
            <a:endParaRPr lang="en-US" sz="3200" b="1" dirty="0">
              <a:solidFill>
                <a:srgbClr val="D0DBF0"/>
              </a:solidFill>
              <a:latin typeface="Candara" panose="020E0502030303020204" pitchFamily="34" charset="0"/>
            </a:endParaRPr>
          </a:p>
        </p:txBody>
      </p:sp>
    </p:spTree>
    <p:extLst>
      <p:ext uri="{BB962C8B-B14F-4D97-AF65-F5344CB8AC3E}">
        <p14:creationId xmlns:p14="http://schemas.microsoft.com/office/powerpoint/2010/main" val="290561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5246</TotalTime>
  <Words>1731</Words>
  <Application>Microsoft Office PowerPoint</Application>
  <PresentationFormat>Custom</PresentationFormat>
  <Paragraphs>209</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Candara</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449</cp:revision>
  <dcterms:created xsi:type="dcterms:W3CDTF">2024-02-16T05:25:19Z</dcterms:created>
  <dcterms:modified xsi:type="dcterms:W3CDTF">2024-05-20T06:50:53Z</dcterms:modified>
</cp:coreProperties>
</file>