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2"/>
  </p:notesMasterIdLst>
  <p:sldIdLst>
    <p:sldId id="256" r:id="rId2"/>
    <p:sldId id="266" r:id="rId3"/>
    <p:sldId id="267" r:id="rId4"/>
    <p:sldId id="257" r:id="rId5"/>
    <p:sldId id="268" r:id="rId6"/>
    <p:sldId id="269" r:id="rId7"/>
    <p:sldId id="270" r:id="rId8"/>
    <p:sldId id="258" r:id="rId9"/>
    <p:sldId id="271" r:id="rId10"/>
    <p:sldId id="272" r:id="rId11"/>
    <p:sldId id="259" r:id="rId12"/>
    <p:sldId id="274" r:id="rId13"/>
    <p:sldId id="273" r:id="rId14"/>
    <p:sldId id="275" r:id="rId15"/>
    <p:sldId id="276" r:id="rId16"/>
    <p:sldId id="296" r:id="rId17"/>
    <p:sldId id="277" r:id="rId18"/>
    <p:sldId id="278" r:id="rId19"/>
    <p:sldId id="260" r:id="rId20"/>
    <p:sldId id="279" r:id="rId21"/>
    <p:sldId id="281" r:id="rId22"/>
    <p:sldId id="280" r:id="rId23"/>
    <p:sldId id="282" r:id="rId24"/>
    <p:sldId id="283" r:id="rId25"/>
    <p:sldId id="284" r:id="rId26"/>
    <p:sldId id="261" r:id="rId27"/>
    <p:sldId id="285" r:id="rId28"/>
    <p:sldId id="287" r:id="rId29"/>
    <p:sldId id="286" r:id="rId30"/>
    <p:sldId id="288" r:id="rId31"/>
    <p:sldId id="262" r:id="rId32"/>
    <p:sldId id="289" r:id="rId33"/>
    <p:sldId id="290" r:id="rId34"/>
    <p:sldId id="293" r:id="rId35"/>
    <p:sldId id="292" r:id="rId36"/>
    <p:sldId id="294" r:id="rId37"/>
    <p:sldId id="295" r:id="rId38"/>
    <p:sldId id="297" r:id="rId39"/>
    <p:sldId id="298" r:id="rId40"/>
    <p:sldId id="299" r:id="rId41"/>
    <p:sldId id="300" r:id="rId42"/>
    <p:sldId id="301" r:id="rId43"/>
    <p:sldId id="302" r:id="rId44"/>
    <p:sldId id="264" r:id="rId45"/>
    <p:sldId id="303" r:id="rId46"/>
    <p:sldId id="304" r:id="rId47"/>
    <p:sldId id="305" r:id="rId48"/>
    <p:sldId id="306" r:id="rId49"/>
    <p:sldId id="307" r:id="rId50"/>
    <p:sldId id="308" r:id="rId5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3F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3" d="100"/>
          <a:sy n="73" d="100"/>
        </p:scale>
        <p:origin x="485"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8987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6455992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9870250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27610624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5583941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25294831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416361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7776340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40832732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2769281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37822596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42440091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23909031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25220227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2484847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5717488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22224322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2294222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3272008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27337491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35105628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2716110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6714381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3288080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21175419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25720538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33904918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763388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extLst>
      <p:ext uri="{BB962C8B-B14F-4D97-AF65-F5344CB8AC3E}">
        <p14:creationId xmlns:p14="http://schemas.microsoft.com/office/powerpoint/2010/main" val="25332568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a:p>
        </p:txBody>
      </p:sp>
    </p:spTree>
    <p:extLst>
      <p:ext uri="{BB962C8B-B14F-4D97-AF65-F5344CB8AC3E}">
        <p14:creationId xmlns:p14="http://schemas.microsoft.com/office/powerpoint/2010/main" val="156858597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41</a:t>
            </a:fld>
            <a:endParaRPr lang="en-US"/>
          </a:p>
        </p:txBody>
      </p:sp>
    </p:spTree>
    <p:extLst>
      <p:ext uri="{BB962C8B-B14F-4D97-AF65-F5344CB8AC3E}">
        <p14:creationId xmlns:p14="http://schemas.microsoft.com/office/powerpoint/2010/main" val="418703202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42</a:t>
            </a:fld>
            <a:endParaRPr lang="en-US"/>
          </a:p>
        </p:txBody>
      </p:sp>
    </p:spTree>
    <p:extLst>
      <p:ext uri="{BB962C8B-B14F-4D97-AF65-F5344CB8AC3E}">
        <p14:creationId xmlns:p14="http://schemas.microsoft.com/office/powerpoint/2010/main" val="38851298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43</a:t>
            </a:fld>
            <a:endParaRPr lang="en-US"/>
          </a:p>
        </p:txBody>
      </p:sp>
    </p:spTree>
    <p:extLst>
      <p:ext uri="{BB962C8B-B14F-4D97-AF65-F5344CB8AC3E}">
        <p14:creationId xmlns:p14="http://schemas.microsoft.com/office/powerpoint/2010/main" val="426786611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45</a:t>
            </a:fld>
            <a:endParaRPr lang="en-US"/>
          </a:p>
        </p:txBody>
      </p:sp>
    </p:spTree>
    <p:extLst>
      <p:ext uri="{BB962C8B-B14F-4D97-AF65-F5344CB8AC3E}">
        <p14:creationId xmlns:p14="http://schemas.microsoft.com/office/powerpoint/2010/main" val="197187875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46</a:t>
            </a:fld>
            <a:endParaRPr lang="en-US"/>
          </a:p>
        </p:txBody>
      </p:sp>
    </p:spTree>
    <p:extLst>
      <p:ext uri="{BB962C8B-B14F-4D97-AF65-F5344CB8AC3E}">
        <p14:creationId xmlns:p14="http://schemas.microsoft.com/office/powerpoint/2010/main" val="8534655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47</a:t>
            </a:fld>
            <a:endParaRPr lang="en-US"/>
          </a:p>
        </p:txBody>
      </p:sp>
    </p:spTree>
    <p:extLst>
      <p:ext uri="{BB962C8B-B14F-4D97-AF65-F5344CB8AC3E}">
        <p14:creationId xmlns:p14="http://schemas.microsoft.com/office/powerpoint/2010/main" val="39276732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48</a:t>
            </a:fld>
            <a:endParaRPr lang="en-US"/>
          </a:p>
        </p:txBody>
      </p:sp>
    </p:spTree>
    <p:extLst>
      <p:ext uri="{BB962C8B-B14F-4D97-AF65-F5344CB8AC3E}">
        <p14:creationId xmlns:p14="http://schemas.microsoft.com/office/powerpoint/2010/main" val="196228931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49</a:t>
            </a:fld>
            <a:endParaRPr lang="en-US"/>
          </a:p>
        </p:txBody>
      </p:sp>
    </p:spTree>
    <p:extLst>
      <p:ext uri="{BB962C8B-B14F-4D97-AF65-F5344CB8AC3E}">
        <p14:creationId xmlns:p14="http://schemas.microsoft.com/office/powerpoint/2010/main" val="1557776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322102570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50</a:t>
            </a:fld>
            <a:endParaRPr lang="en-US"/>
          </a:p>
        </p:txBody>
      </p:sp>
    </p:spTree>
    <p:extLst>
      <p:ext uri="{BB962C8B-B14F-4D97-AF65-F5344CB8AC3E}">
        <p14:creationId xmlns:p14="http://schemas.microsoft.com/office/powerpoint/2010/main" val="1157035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378863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9193609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809187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600" y="0"/>
            <a:ext cx="10972800" cy="8229600"/>
          </a:xfrm>
          <a:prstGeom prst="rect">
            <a:avLst/>
          </a:prstGeom>
        </p:spPr>
      </p:pic>
      <p:sp>
        <p:nvSpPr>
          <p:cNvPr id="7" name="Text 2"/>
          <p:cNvSpPr/>
          <p:nvPr/>
        </p:nvSpPr>
        <p:spPr>
          <a:xfrm>
            <a:off x="289294" y="2181146"/>
            <a:ext cx="9590431" cy="1956435"/>
          </a:xfrm>
          <a:prstGeom prst="rect">
            <a:avLst/>
          </a:prstGeom>
          <a:noFill/>
          <a:ln/>
        </p:spPr>
        <p:txBody>
          <a:bodyPr wrap="square" rtlCol="0" anchor="t"/>
          <a:lstStyle/>
          <a:p>
            <a:pPr marL="0" indent="0">
              <a:lnSpc>
                <a:spcPts val="7702"/>
              </a:lnSpc>
              <a:buNone/>
            </a:pPr>
            <a:r>
              <a:rPr lang="en-US" sz="6162" b="1" kern="0" spc="-185" dirty="0" smtClean="0">
                <a:solidFill>
                  <a:srgbClr val="2C3F42"/>
                </a:solidFill>
                <a:latin typeface="Bitter" pitchFamily="34" charset="0"/>
                <a:ea typeface="Bitter" pitchFamily="34" charset="-122"/>
                <a:cs typeface="Bitter" pitchFamily="34" charset="-120"/>
              </a:rPr>
              <a:t>2D </a:t>
            </a:r>
            <a:r>
              <a:rPr lang="en-US" sz="6162" b="1" kern="0" spc="-185" dirty="0">
                <a:solidFill>
                  <a:srgbClr val="2C3F42"/>
                </a:solidFill>
                <a:latin typeface="Bitter" pitchFamily="34" charset="0"/>
                <a:ea typeface="Bitter" pitchFamily="34" charset="-122"/>
                <a:cs typeface="Bitter" pitchFamily="34" charset="-120"/>
              </a:rPr>
              <a:t>Viewing and </a:t>
            </a:r>
            <a:endParaRPr lang="en-US" sz="6162" b="1" kern="0" spc="-185" dirty="0" smtClean="0">
              <a:solidFill>
                <a:srgbClr val="2C3F42"/>
              </a:solidFill>
              <a:latin typeface="Bitter" pitchFamily="34" charset="0"/>
              <a:ea typeface="Bitter" pitchFamily="34" charset="-122"/>
              <a:cs typeface="Bitter" pitchFamily="34" charset="-120"/>
            </a:endParaRPr>
          </a:p>
          <a:p>
            <a:pPr marL="0" indent="0">
              <a:lnSpc>
                <a:spcPts val="7702"/>
              </a:lnSpc>
              <a:buNone/>
            </a:pPr>
            <a:r>
              <a:rPr lang="en-US" sz="6162" b="1" kern="0" spc="-185" dirty="0" smtClean="0">
                <a:solidFill>
                  <a:srgbClr val="2C3F42"/>
                </a:solidFill>
                <a:latin typeface="Bitter" pitchFamily="34" charset="0"/>
                <a:ea typeface="Bitter" pitchFamily="34" charset="-122"/>
                <a:cs typeface="Bitter" pitchFamily="34" charset="-120"/>
              </a:rPr>
              <a:t>Clipping</a:t>
            </a:r>
            <a:endParaRPr lang="en-US" sz="6162"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6" name="Text 2"/>
          <p:cNvSpPr/>
          <p:nvPr/>
        </p:nvSpPr>
        <p:spPr>
          <a:xfrm>
            <a:off x="670070" y="241683"/>
            <a:ext cx="14107474" cy="1907381"/>
          </a:xfrm>
          <a:prstGeom prst="rect">
            <a:avLst/>
          </a:prstGeom>
          <a:noFill/>
          <a:ln/>
        </p:spPr>
        <p:txBody>
          <a:bodyPr wrap="square" rtlCol="0" anchor="t"/>
          <a:lstStyle/>
          <a:p>
            <a:pPr marL="0" indent="0">
              <a:lnSpc>
                <a:spcPts val="5007"/>
              </a:lnSpc>
              <a:buNone/>
            </a:pPr>
            <a:r>
              <a:rPr lang="en-US" sz="4005" b="1" kern="0" spc="-120" dirty="0">
                <a:solidFill>
                  <a:srgbClr val="2C3F42"/>
                </a:solidFill>
                <a:latin typeface="Bitter" pitchFamily="34" charset="0"/>
                <a:ea typeface="Bitter" pitchFamily="34" charset="-122"/>
                <a:cs typeface="Bitter" pitchFamily="34" charset="-120"/>
              </a:rPr>
              <a:t>Two Dimensional Viewing: Viewing Coordinate Reference Frame</a:t>
            </a:r>
            <a:endParaRPr lang="en-US" sz="4005" b="1" dirty="0"/>
          </a:p>
        </p:txBody>
      </p:sp>
      <p:sp>
        <p:nvSpPr>
          <p:cNvPr id="9" name="Shape 5"/>
          <p:cNvSpPr/>
          <p:nvPr/>
        </p:nvSpPr>
        <p:spPr>
          <a:xfrm>
            <a:off x="788372" y="2504763"/>
            <a:ext cx="457795" cy="457795"/>
          </a:xfrm>
          <a:prstGeom prst="roundRect">
            <a:avLst>
              <a:gd name="adj" fmla="val 18667"/>
            </a:avLst>
          </a:prstGeom>
          <a:solidFill>
            <a:srgbClr val="FCE2CF"/>
          </a:solidFill>
          <a:ln w="7620">
            <a:solidFill>
              <a:srgbClr val="E2C8B5"/>
            </a:solidFill>
            <a:prstDash val="solid"/>
          </a:ln>
        </p:spPr>
      </p:sp>
      <p:sp>
        <p:nvSpPr>
          <p:cNvPr id="10" name="Text 6"/>
          <p:cNvSpPr/>
          <p:nvPr/>
        </p:nvSpPr>
        <p:spPr>
          <a:xfrm>
            <a:off x="958513" y="2581082"/>
            <a:ext cx="117515" cy="305157"/>
          </a:xfrm>
          <a:prstGeom prst="rect">
            <a:avLst/>
          </a:prstGeom>
          <a:noFill/>
          <a:ln/>
        </p:spPr>
        <p:txBody>
          <a:bodyPr wrap="none" rtlCol="0" anchor="t"/>
          <a:lstStyle/>
          <a:p>
            <a:pPr marL="0" indent="0" algn="ctr">
              <a:lnSpc>
                <a:spcPts val="2403"/>
              </a:lnSpc>
              <a:buNone/>
            </a:pPr>
            <a:r>
              <a:rPr lang="en-US" sz="2403" kern="0" spc="-72" dirty="0">
                <a:solidFill>
                  <a:srgbClr val="2B2E3C"/>
                </a:solidFill>
                <a:latin typeface="Bitter" pitchFamily="34" charset="0"/>
                <a:ea typeface="Bitter" pitchFamily="34" charset="-122"/>
              </a:rPr>
              <a:t>4</a:t>
            </a:r>
            <a:endParaRPr lang="en-US" sz="2403" dirty="0"/>
          </a:p>
        </p:txBody>
      </p:sp>
      <p:sp>
        <p:nvSpPr>
          <p:cNvPr id="12" name="Text 8"/>
          <p:cNvSpPr/>
          <p:nvPr/>
        </p:nvSpPr>
        <p:spPr>
          <a:xfrm>
            <a:off x="1598953" y="2479238"/>
            <a:ext cx="12768687" cy="651034"/>
          </a:xfrm>
          <a:prstGeom prst="rect">
            <a:avLst/>
          </a:prstGeom>
          <a:noFill/>
          <a:ln/>
        </p:spPr>
        <p:txBody>
          <a:bodyPr wrap="square" rtlCol="0" anchor="t"/>
          <a:lstStyle/>
          <a:p>
            <a:r>
              <a:rPr lang="en-US" sz="2800" b="1" dirty="0">
                <a:latin typeface="Open Sans"/>
                <a:ea typeface="Open Sans"/>
              </a:rPr>
              <a:t>Alignment with the World Coordinate System (WCS</a:t>
            </a:r>
            <a:r>
              <a:rPr lang="en-US" sz="2800" b="1" dirty="0" smtClean="0">
                <a:latin typeface="Open Sans"/>
                <a:ea typeface="Open Sans"/>
              </a:rPr>
              <a:t>): </a:t>
            </a:r>
            <a:r>
              <a:rPr lang="en-US" sz="2800" dirty="0">
                <a:latin typeface="Open Sans"/>
                <a:ea typeface="Open Sans"/>
              </a:rPr>
              <a:t>The viewing coordinate system is often aligned with the world coordinate system. However, transformations can occur to alter the view—such as translating, scaling, or rotating the window—in order to display different perspectives of the scene.</a:t>
            </a:r>
            <a:endParaRPr lang="en-US" sz="2800" b="1" dirty="0">
              <a:latin typeface="Open Sans"/>
              <a:ea typeface="Open Sans"/>
            </a:endParaRPr>
          </a:p>
        </p:txBody>
      </p:sp>
      <p:sp>
        <p:nvSpPr>
          <p:cNvPr id="14" name="Shape 10"/>
          <p:cNvSpPr/>
          <p:nvPr/>
        </p:nvSpPr>
        <p:spPr>
          <a:xfrm>
            <a:off x="788372" y="4516740"/>
            <a:ext cx="457795" cy="457795"/>
          </a:xfrm>
          <a:prstGeom prst="roundRect">
            <a:avLst>
              <a:gd name="adj" fmla="val 18667"/>
            </a:avLst>
          </a:prstGeom>
          <a:solidFill>
            <a:srgbClr val="FCE2CF"/>
          </a:solidFill>
          <a:ln w="7620">
            <a:solidFill>
              <a:srgbClr val="E2C8B5"/>
            </a:solidFill>
            <a:prstDash val="solid"/>
          </a:ln>
        </p:spPr>
      </p:sp>
      <p:sp>
        <p:nvSpPr>
          <p:cNvPr id="15" name="Text 11"/>
          <p:cNvSpPr/>
          <p:nvPr/>
        </p:nvSpPr>
        <p:spPr>
          <a:xfrm>
            <a:off x="937915" y="4593059"/>
            <a:ext cx="158710" cy="305157"/>
          </a:xfrm>
          <a:prstGeom prst="rect">
            <a:avLst/>
          </a:prstGeom>
          <a:noFill/>
          <a:ln/>
        </p:spPr>
        <p:txBody>
          <a:bodyPr wrap="none" rtlCol="0" anchor="t"/>
          <a:lstStyle/>
          <a:p>
            <a:pPr marL="0" indent="0" algn="ctr">
              <a:lnSpc>
                <a:spcPts val="2403"/>
              </a:lnSpc>
              <a:buNone/>
            </a:pPr>
            <a:r>
              <a:rPr lang="en-US" sz="2403" kern="0" spc="-72" dirty="0" smtClean="0">
                <a:solidFill>
                  <a:srgbClr val="2B2E3C"/>
                </a:solidFill>
                <a:latin typeface="Bitter" pitchFamily="34" charset="0"/>
                <a:ea typeface="Bitter" pitchFamily="34" charset="-122"/>
                <a:cs typeface="Bitter" pitchFamily="34" charset="-120"/>
              </a:rPr>
              <a:t>5</a:t>
            </a:r>
            <a:endParaRPr lang="en-US" sz="2403" dirty="0"/>
          </a:p>
        </p:txBody>
      </p:sp>
      <p:sp>
        <p:nvSpPr>
          <p:cNvPr id="17" name="Text 13"/>
          <p:cNvSpPr/>
          <p:nvPr/>
        </p:nvSpPr>
        <p:spPr>
          <a:xfrm>
            <a:off x="1598954" y="4430300"/>
            <a:ext cx="6295668" cy="325517"/>
          </a:xfrm>
          <a:prstGeom prst="rect">
            <a:avLst/>
          </a:prstGeom>
          <a:noFill/>
          <a:ln/>
        </p:spPr>
        <p:txBody>
          <a:bodyPr wrap="none" rtlCol="0" anchor="t"/>
          <a:lstStyle/>
          <a:p>
            <a:r>
              <a:rPr lang="en-IN" sz="2800" b="1" dirty="0">
                <a:latin typeface="Open Sans"/>
              </a:rPr>
              <a:t>Clipping in VCS</a:t>
            </a:r>
            <a:r>
              <a:rPr lang="en-IN" sz="2800" b="1" dirty="0" smtClean="0">
                <a:latin typeface="Open Sans"/>
              </a:rPr>
              <a:t>: </a:t>
            </a:r>
            <a:r>
              <a:rPr lang="en-US" sz="2800" dirty="0">
                <a:latin typeface="Open Sans"/>
              </a:rPr>
              <a:t>Clipping in the viewing coordinate system ensures that only </a:t>
            </a:r>
            <a:endParaRPr lang="en-US" sz="2800" dirty="0" smtClean="0">
              <a:latin typeface="Open Sans"/>
            </a:endParaRPr>
          </a:p>
          <a:p>
            <a:r>
              <a:rPr lang="en-US" sz="2800" dirty="0" smtClean="0">
                <a:latin typeface="Open Sans"/>
              </a:rPr>
              <a:t>objects within </a:t>
            </a:r>
            <a:r>
              <a:rPr lang="en-US" sz="2800" dirty="0">
                <a:latin typeface="Open Sans"/>
              </a:rPr>
              <a:t>the defined window are displayed, while objects outside the </a:t>
            </a:r>
            <a:endParaRPr lang="en-US" sz="2800" dirty="0" smtClean="0">
              <a:latin typeface="Open Sans"/>
            </a:endParaRPr>
          </a:p>
          <a:p>
            <a:r>
              <a:rPr lang="en-US" sz="2800" dirty="0" smtClean="0">
                <a:latin typeface="Open Sans"/>
              </a:rPr>
              <a:t>window </a:t>
            </a:r>
            <a:r>
              <a:rPr lang="en-US" sz="2800" dirty="0">
                <a:latin typeface="Open Sans"/>
              </a:rPr>
              <a:t>are excluded </a:t>
            </a:r>
            <a:r>
              <a:rPr lang="en-US" sz="2800" dirty="0" smtClean="0">
                <a:latin typeface="Open Sans"/>
              </a:rPr>
              <a:t>from </a:t>
            </a:r>
            <a:r>
              <a:rPr lang="en-US" sz="2800" dirty="0">
                <a:latin typeface="Open Sans"/>
              </a:rPr>
              <a:t>the final image.</a:t>
            </a:r>
            <a:endParaRPr lang="en-US" sz="2800" b="1" dirty="0">
              <a:latin typeface="Open Sans"/>
              <a:ea typeface="Open Sans"/>
            </a:endParaRPr>
          </a:p>
        </p:txBody>
      </p:sp>
      <p:sp>
        <p:nvSpPr>
          <p:cNvPr id="16" name="Text 8"/>
          <p:cNvSpPr/>
          <p:nvPr/>
        </p:nvSpPr>
        <p:spPr>
          <a:xfrm>
            <a:off x="670070" y="1720379"/>
            <a:ext cx="11908126" cy="651034"/>
          </a:xfrm>
          <a:prstGeom prst="rect">
            <a:avLst/>
          </a:prstGeom>
          <a:noFill/>
          <a:ln/>
        </p:spPr>
        <p:txBody>
          <a:bodyPr wrap="square" rtlCol="0" anchor="t"/>
          <a:lstStyle/>
          <a:p>
            <a:pPr>
              <a:lnSpc>
                <a:spcPts val="2563"/>
              </a:lnSpc>
            </a:pPr>
            <a:r>
              <a:rPr lang="en-US" sz="3200" b="1" dirty="0">
                <a:latin typeface="Open Sans"/>
                <a:ea typeface="Open Sans"/>
              </a:rPr>
              <a:t>Key Concepts of the Viewing Coordinate Reference Frame:</a:t>
            </a:r>
          </a:p>
        </p:txBody>
      </p:sp>
    </p:spTree>
    <p:extLst>
      <p:ext uri="{BB962C8B-B14F-4D97-AF65-F5344CB8AC3E}">
        <p14:creationId xmlns:p14="http://schemas.microsoft.com/office/powerpoint/2010/main" val="11436905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5" name="Image 1" descr="preencoded.png"/>
          <p:cNvPicPr>
            <a:picLocks noChangeAspect="1"/>
          </p:cNvPicPr>
          <p:nvPr/>
        </p:nvPicPr>
        <p:blipFill>
          <a:blip r:embed="rId3"/>
          <a:stretch>
            <a:fillRect/>
          </a:stretch>
        </p:blipFill>
        <p:spPr>
          <a:xfrm>
            <a:off x="9263789" y="2290524"/>
            <a:ext cx="4919305" cy="3648551"/>
          </a:xfrm>
          <a:prstGeom prst="rect">
            <a:avLst/>
          </a:prstGeom>
        </p:spPr>
      </p:pic>
      <p:sp>
        <p:nvSpPr>
          <p:cNvPr id="6" name="Text 2"/>
          <p:cNvSpPr/>
          <p:nvPr/>
        </p:nvSpPr>
        <p:spPr>
          <a:xfrm>
            <a:off x="657155" y="476680"/>
            <a:ext cx="12627921" cy="1417558"/>
          </a:xfrm>
          <a:prstGeom prst="rect">
            <a:avLst/>
          </a:prstGeom>
          <a:noFill/>
          <a:ln/>
        </p:spPr>
        <p:txBody>
          <a:bodyPr wrap="square" rtlCol="0" anchor="t"/>
          <a:lstStyle/>
          <a:p>
            <a:pPr marL="0" indent="0">
              <a:lnSpc>
                <a:spcPts val="5581"/>
              </a:lnSpc>
              <a:buNone/>
            </a:pPr>
            <a:r>
              <a:rPr lang="en-US" sz="4465" b="1" kern="0" spc="-134" dirty="0">
                <a:solidFill>
                  <a:srgbClr val="2C3F42"/>
                </a:solidFill>
                <a:latin typeface="Bitter" pitchFamily="34" charset="0"/>
                <a:ea typeface="Bitter" pitchFamily="34" charset="-122"/>
                <a:cs typeface="Bitter" pitchFamily="34" charset="-120"/>
              </a:rPr>
              <a:t>Window-to-Viewport Coordinate Transformation</a:t>
            </a:r>
            <a:endParaRPr lang="en-US" sz="4465" b="1" dirty="0"/>
          </a:p>
        </p:txBody>
      </p:sp>
      <p:sp>
        <p:nvSpPr>
          <p:cNvPr id="14" name="Text 10"/>
          <p:cNvSpPr/>
          <p:nvPr/>
        </p:nvSpPr>
        <p:spPr>
          <a:xfrm>
            <a:off x="657155" y="2034858"/>
            <a:ext cx="8308169" cy="1451610"/>
          </a:xfrm>
          <a:prstGeom prst="rect">
            <a:avLst/>
          </a:prstGeom>
          <a:noFill/>
          <a:ln/>
        </p:spPr>
        <p:txBody>
          <a:bodyPr wrap="square" rtlCol="0" anchor="t"/>
          <a:lstStyle/>
          <a:p>
            <a:pPr>
              <a:lnSpc>
                <a:spcPct val="150000"/>
              </a:lnSpc>
            </a:pPr>
            <a:r>
              <a:rPr lang="en-US" sz="2800" b="1" dirty="0">
                <a:latin typeface="Open Sans"/>
              </a:rPr>
              <a:t>Window-to-Viewport Coordinate Transformation</a:t>
            </a:r>
            <a:r>
              <a:rPr lang="en-US" sz="2800" dirty="0">
                <a:latin typeface="Open Sans"/>
              </a:rPr>
              <a:t> is a key process in computer graphics used to map a portion of a 2D scene (defined by the </a:t>
            </a:r>
            <a:r>
              <a:rPr lang="en-US" sz="2800" b="1" dirty="0">
                <a:latin typeface="Open Sans"/>
              </a:rPr>
              <a:t>window</a:t>
            </a:r>
            <a:r>
              <a:rPr lang="en-US" sz="2800" dirty="0">
                <a:latin typeface="Open Sans"/>
              </a:rPr>
              <a:t>) onto a designated area of the display screen (defined by the </a:t>
            </a:r>
            <a:r>
              <a:rPr lang="en-US" sz="2800" b="1" dirty="0">
                <a:latin typeface="Open Sans"/>
              </a:rPr>
              <a:t>viewport</a:t>
            </a:r>
            <a:r>
              <a:rPr lang="en-US" sz="2800" dirty="0">
                <a:latin typeface="Open Sans"/>
              </a:rPr>
              <a:t>). This transformation ensures that the content within the window is scaled and positioned correctly within the viewport on the output device (such as a monitor or screen).</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6" name="Text 2"/>
          <p:cNvSpPr/>
          <p:nvPr/>
        </p:nvSpPr>
        <p:spPr>
          <a:xfrm>
            <a:off x="657155" y="201800"/>
            <a:ext cx="12627921" cy="1417558"/>
          </a:xfrm>
          <a:prstGeom prst="rect">
            <a:avLst/>
          </a:prstGeom>
          <a:noFill/>
          <a:ln/>
        </p:spPr>
        <p:txBody>
          <a:bodyPr wrap="square" rtlCol="0" anchor="t"/>
          <a:lstStyle/>
          <a:p>
            <a:pPr marL="0" indent="0">
              <a:lnSpc>
                <a:spcPts val="5581"/>
              </a:lnSpc>
              <a:buNone/>
            </a:pPr>
            <a:r>
              <a:rPr lang="en-US" sz="4465" b="1" kern="0" spc="-134" dirty="0">
                <a:solidFill>
                  <a:srgbClr val="2C3F42"/>
                </a:solidFill>
                <a:latin typeface="Bitter" pitchFamily="34" charset="0"/>
                <a:ea typeface="Bitter" pitchFamily="34" charset="-122"/>
                <a:cs typeface="Bitter" pitchFamily="34" charset="-120"/>
              </a:rPr>
              <a:t>Window-to-Viewport Coordinate Transformation</a:t>
            </a:r>
            <a:endParaRPr lang="en-US" sz="4465" b="1" dirty="0"/>
          </a:p>
        </p:txBody>
      </p:sp>
      <p:sp>
        <p:nvSpPr>
          <p:cNvPr id="7" name="Shape 3"/>
          <p:cNvSpPr/>
          <p:nvPr/>
        </p:nvSpPr>
        <p:spPr>
          <a:xfrm>
            <a:off x="835831" y="2202326"/>
            <a:ext cx="510302" cy="510302"/>
          </a:xfrm>
          <a:prstGeom prst="roundRect">
            <a:avLst>
              <a:gd name="adj" fmla="val 18669"/>
            </a:avLst>
          </a:prstGeom>
          <a:solidFill>
            <a:srgbClr val="FCE2CF"/>
          </a:solidFill>
          <a:ln w="7620">
            <a:solidFill>
              <a:srgbClr val="E2C8B5"/>
            </a:solidFill>
            <a:prstDash val="solid"/>
          </a:ln>
        </p:spPr>
      </p:sp>
      <p:sp>
        <p:nvSpPr>
          <p:cNvPr id="8" name="Text 4"/>
          <p:cNvSpPr/>
          <p:nvPr/>
        </p:nvSpPr>
        <p:spPr>
          <a:xfrm>
            <a:off x="1025497" y="2287337"/>
            <a:ext cx="130969" cy="340281"/>
          </a:xfrm>
          <a:prstGeom prst="rect">
            <a:avLst/>
          </a:prstGeom>
          <a:noFill/>
          <a:ln/>
        </p:spPr>
        <p:txBody>
          <a:bodyPr wrap="none" rtlCol="0" anchor="t"/>
          <a:lstStyle/>
          <a:p>
            <a:pPr marL="0" indent="0" algn="ctr">
              <a:lnSpc>
                <a:spcPts val="2679"/>
              </a:lnSpc>
              <a:buNone/>
            </a:pPr>
            <a:r>
              <a:rPr lang="en-US" sz="2679" kern="0" spc="-80" dirty="0">
                <a:solidFill>
                  <a:srgbClr val="2B2E3C"/>
                </a:solidFill>
                <a:latin typeface="Bitter" pitchFamily="34" charset="0"/>
                <a:ea typeface="Bitter" pitchFamily="34" charset="-122"/>
                <a:cs typeface="Bitter" pitchFamily="34" charset="-120"/>
              </a:rPr>
              <a:t>1</a:t>
            </a:r>
            <a:endParaRPr lang="en-US" sz="2679" dirty="0"/>
          </a:p>
        </p:txBody>
      </p:sp>
      <p:sp>
        <p:nvSpPr>
          <p:cNvPr id="10" name="Text 6"/>
          <p:cNvSpPr/>
          <p:nvPr/>
        </p:nvSpPr>
        <p:spPr>
          <a:xfrm>
            <a:off x="1656290" y="2825660"/>
            <a:ext cx="12648289" cy="1088708"/>
          </a:xfrm>
          <a:prstGeom prst="rect">
            <a:avLst/>
          </a:prstGeom>
          <a:noFill/>
          <a:ln/>
        </p:spPr>
        <p:txBody>
          <a:bodyPr wrap="square" rtlCol="0" anchor="t"/>
          <a:lstStyle/>
          <a:p>
            <a:pPr marL="285750" indent="-285750">
              <a:lnSpc>
                <a:spcPct val="150000"/>
              </a:lnSpc>
              <a:buFont typeface="Arial" panose="020B0604020202020204" pitchFamily="34" charset="0"/>
              <a:buChar char="•"/>
            </a:pPr>
            <a:r>
              <a:rPr lang="en-US" sz="2800" dirty="0">
                <a:latin typeface="Open Sans"/>
                <a:ea typeface="Open Sans"/>
              </a:rPr>
              <a:t>The window represents a rectangular region in the </a:t>
            </a:r>
            <a:r>
              <a:rPr lang="en-US" sz="2800" b="1" dirty="0">
                <a:latin typeface="Open Sans"/>
                <a:ea typeface="Open Sans"/>
              </a:rPr>
              <a:t>world coordinate system (WCS)</a:t>
            </a:r>
            <a:r>
              <a:rPr lang="en-US" sz="2800" dirty="0">
                <a:latin typeface="Open Sans"/>
                <a:ea typeface="Open Sans"/>
              </a:rPr>
              <a:t> that defines the portion of the scene that we want to display</a:t>
            </a:r>
            <a:r>
              <a:rPr lang="en-US" sz="2800" dirty="0" smtClean="0">
                <a:latin typeface="Open Sans"/>
                <a:ea typeface="Open Sans"/>
              </a:rPr>
              <a:t>.</a:t>
            </a:r>
          </a:p>
          <a:p>
            <a:pPr marL="285750" indent="-285750">
              <a:lnSpc>
                <a:spcPct val="150000"/>
              </a:lnSpc>
              <a:buFont typeface="Arial" panose="020B0604020202020204" pitchFamily="34" charset="0"/>
              <a:buChar char="•"/>
            </a:pPr>
            <a:r>
              <a:rPr lang="en-IN" sz="2800" dirty="0">
                <a:latin typeface="Open Sans"/>
                <a:ea typeface="Open Sans"/>
              </a:rPr>
              <a:t>It is defined by the boundaries (</a:t>
            </a:r>
            <a:r>
              <a:rPr lang="en-IN" sz="2800" dirty="0" err="1" smtClean="0">
                <a:latin typeface="Open Sans"/>
                <a:ea typeface="Open Sans"/>
              </a:rPr>
              <a:t>x</a:t>
            </a:r>
            <a:r>
              <a:rPr lang="en-IN" sz="2800" baseline="-25000" dirty="0" err="1" smtClean="0">
                <a:latin typeface="Open Sans"/>
                <a:ea typeface="Open Sans"/>
              </a:rPr>
              <a:t>wmin</a:t>
            </a:r>
            <a:r>
              <a:rPr lang="en-IN" sz="2800" dirty="0" smtClean="0">
                <a:latin typeface="Open Sans"/>
                <a:ea typeface="Open Sans"/>
              </a:rPr>
              <a:t>, </a:t>
            </a:r>
            <a:r>
              <a:rPr lang="en-IN" sz="2800" dirty="0" err="1" smtClean="0">
                <a:latin typeface="Open Sans"/>
                <a:ea typeface="Open Sans"/>
              </a:rPr>
              <a:t>y</a:t>
            </a:r>
            <a:r>
              <a:rPr lang="en-IN" sz="2800" baseline="-25000" dirty="0" err="1" smtClean="0">
                <a:latin typeface="Open Sans"/>
                <a:ea typeface="Open Sans"/>
              </a:rPr>
              <a:t>wmin</a:t>
            </a:r>
            <a:r>
              <a:rPr lang="en-IN" sz="2800" dirty="0" smtClean="0">
                <a:latin typeface="Open Sans"/>
                <a:ea typeface="Open Sans"/>
              </a:rPr>
              <a:t>) and </a:t>
            </a:r>
            <a:r>
              <a:rPr lang="en-IN" sz="2800" dirty="0">
                <a:latin typeface="Open Sans"/>
                <a:ea typeface="Open Sans"/>
              </a:rPr>
              <a:t>(</a:t>
            </a:r>
            <a:r>
              <a:rPr lang="en-IN" sz="2800" dirty="0" err="1" smtClean="0">
                <a:latin typeface="Open Sans"/>
                <a:ea typeface="Open Sans"/>
              </a:rPr>
              <a:t>x</a:t>
            </a:r>
            <a:r>
              <a:rPr lang="en-IN" sz="2800" baseline="-25000" dirty="0" err="1" smtClean="0">
                <a:latin typeface="Open Sans"/>
                <a:ea typeface="Open Sans"/>
              </a:rPr>
              <a:t>wmax</a:t>
            </a:r>
            <a:r>
              <a:rPr lang="en-IN" sz="2800" dirty="0" smtClean="0">
                <a:latin typeface="Open Sans"/>
                <a:ea typeface="Open Sans"/>
              </a:rPr>
              <a:t>, </a:t>
            </a:r>
            <a:r>
              <a:rPr lang="en-IN" sz="2800" dirty="0" err="1" smtClean="0">
                <a:latin typeface="Open Sans"/>
                <a:ea typeface="Open Sans"/>
              </a:rPr>
              <a:t>y</a:t>
            </a:r>
            <a:r>
              <a:rPr lang="en-IN" sz="2800" baseline="-25000" dirty="0" err="1" smtClean="0">
                <a:latin typeface="Open Sans"/>
                <a:ea typeface="Open Sans"/>
              </a:rPr>
              <a:t>wmax</a:t>
            </a:r>
            <a:r>
              <a:rPr lang="en-IN" sz="2800" dirty="0" smtClean="0">
                <a:latin typeface="Open Sans"/>
                <a:ea typeface="Open Sans"/>
              </a:rPr>
              <a:t>) which </a:t>
            </a:r>
            <a:r>
              <a:rPr lang="en-IN" sz="2800" dirty="0">
                <a:latin typeface="Open Sans"/>
                <a:ea typeface="Open Sans"/>
              </a:rPr>
              <a:t>represent the minimum and maximum x and y coordinates of the window.</a:t>
            </a:r>
            <a:endParaRPr lang="en-US" sz="2800" dirty="0">
              <a:latin typeface="Open Sans"/>
              <a:ea typeface="Open Sans"/>
            </a:endParaRPr>
          </a:p>
        </p:txBody>
      </p:sp>
      <p:sp>
        <p:nvSpPr>
          <p:cNvPr id="19" name="Text 6"/>
          <p:cNvSpPr/>
          <p:nvPr/>
        </p:nvSpPr>
        <p:spPr>
          <a:xfrm>
            <a:off x="657155" y="1260371"/>
            <a:ext cx="4237040" cy="1088708"/>
          </a:xfrm>
          <a:prstGeom prst="rect">
            <a:avLst/>
          </a:prstGeom>
          <a:noFill/>
          <a:ln/>
        </p:spPr>
        <p:txBody>
          <a:bodyPr wrap="square" rtlCol="0" anchor="t"/>
          <a:lstStyle/>
          <a:p>
            <a:pPr>
              <a:lnSpc>
                <a:spcPts val="2858"/>
              </a:lnSpc>
            </a:pPr>
            <a:r>
              <a:rPr lang="en-IN" sz="3200" b="1" dirty="0">
                <a:latin typeface="Open Sans"/>
                <a:ea typeface="Open Sans"/>
              </a:rPr>
              <a:t>Overview of Terms:</a:t>
            </a:r>
            <a:endParaRPr lang="en-US" sz="3200" b="1" dirty="0">
              <a:latin typeface="Open Sans"/>
              <a:ea typeface="Open Sans"/>
            </a:endParaRPr>
          </a:p>
        </p:txBody>
      </p:sp>
      <p:sp>
        <p:nvSpPr>
          <p:cNvPr id="20" name="Text 6"/>
          <p:cNvSpPr/>
          <p:nvPr/>
        </p:nvSpPr>
        <p:spPr>
          <a:xfrm>
            <a:off x="1656290" y="2287337"/>
            <a:ext cx="4237040" cy="1088708"/>
          </a:xfrm>
          <a:prstGeom prst="rect">
            <a:avLst/>
          </a:prstGeom>
          <a:noFill/>
          <a:ln/>
        </p:spPr>
        <p:txBody>
          <a:bodyPr wrap="square" rtlCol="0" anchor="t"/>
          <a:lstStyle/>
          <a:p>
            <a:pPr>
              <a:lnSpc>
                <a:spcPts val="2858"/>
              </a:lnSpc>
            </a:pPr>
            <a:r>
              <a:rPr lang="en-IN" sz="3200" b="1" dirty="0" smtClean="0">
                <a:latin typeface="Open Sans"/>
                <a:ea typeface="Open Sans"/>
              </a:rPr>
              <a:t>Window</a:t>
            </a:r>
            <a:endParaRPr lang="en-US" sz="3200" b="1" dirty="0">
              <a:latin typeface="Open Sans"/>
              <a:ea typeface="Open Sans"/>
            </a:endParaRPr>
          </a:p>
        </p:txBody>
      </p:sp>
    </p:spTree>
    <p:extLst>
      <p:ext uri="{BB962C8B-B14F-4D97-AF65-F5344CB8AC3E}">
        <p14:creationId xmlns:p14="http://schemas.microsoft.com/office/powerpoint/2010/main" val="27316174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6" name="Text 2"/>
          <p:cNvSpPr/>
          <p:nvPr/>
        </p:nvSpPr>
        <p:spPr>
          <a:xfrm>
            <a:off x="657155" y="201800"/>
            <a:ext cx="12627921" cy="1417558"/>
          </a:xfrm>
          <a:prstGeom prst="rect">
            <a:avLst/>
          </a:prstGeom>
          <a:noFill/>
          <a:ln/>
        </p:spPr>
        <p:txBody>
          <a:bodyPr wrap="square" rtlCol="0" anchor="t"/>
          <a:lstStyle/>
          <a:p>
            <a:pPr marL="0" indent="0">
              <a:lnSpc>
                <a:spcPts val="5581"/>
              </a:lnSpc>
              <a:buNone/>
            </a:pPr>
            <a:r>
              <a:rPr lang="en-US" sz="4465" b="1" kern="0" spc="-134" dirty="0">
                <a:solidFill>
                  <a:srgbClr val="2C3F42"/>
                </a:solidFill>
                <a:latin typeface="Bitter" pitchFamily="34" charset="0"/>
                <a:ea typeface="Bitter" pitchFamily="34" charset="-122"/>
                <a:cs typeface="Bitter" pitchFamily="34" charset="-120"/>
              </a:rPr>
              <a:t>Window-to-Viewport Coordinate Transformation</a:t>
            </a:r>
            <a:endParaRPr lang="en-US" sz="4465" b="1" dirty="0"/>
          </a:p>
        </p:txBody>
      </p:sp>
      <p:sp>
        <p:nvSpPr>
          <p:cNvPr id="7" name="Shape 3"/>
          <p:cNvSpPr/>
          <p:nvPr/>
        </p:nvSpPr>
        <p:spPr>
          <a:xfrm>
            <a:off x="835831" y="2202326"/>
            <a:ext cx="510302" cy="510302"/>
          </a:xfrm>
          <a:prstGeom prst="roundRect">
            <a:avLst>
              <a:gd name="adj" fmla="val 18669"/>
            </a:avLst>
          </a:prstGeom>
          <a:solidFill>
            <a:srgbClr val="FCE2CF"/>
          </a:solidFill>
          <a:ln w="7620">
            <a:solidFill>
              <a:srgbClr val="E2C8B5"/>
            </a:solidFill>
            <a:prstDash val="solid"/>
          </a:ln>
        </p:spPr>
      </p:sp>
      <p:sp>
        <p:nvSpPr>
          <p:cNvPr id="8" name="Text 4"/>
          <p:cNvSpPr/>
          <p:nvPr/>
        </p:nvSpPr>
        <p:spPr>
          <a:xfrm>
            <a:off x="1036007" y="2287337"/>
            <a:ext cx="130969" cy="340281"/>
          </a:xfrm>
          <a:prstGeom prst="rect">
            <a:avLst/>
          </a:prstGeom>
          <a:noFill/>
          <a:ln/>
        </p:spPr>
        <p:txBody>
          <a:bodyPr wrap="none" rtlCol="0" anchor="t"/>
          <a:lstStyle/>
          <a:p>
            <a:pPr marL="0" indent="0" algn="ctr">
              <a:lnSpc>
                <a:spcPts val="2679"/>
              </a:lnSpc>
              <a:buNone/>
            </a:pPr>
            <a:r>
              <a:rPr lang="en-US" sz="2679" kern="0" spc="-80" dirty="0">
                <a:solidFill>
                  <a:srgbClr val="2B2E3C"/>
                </a:solidFill>
                <a:latin typeface="Bitter" pitchFamily="34" charset="0"/>
                <a:ea typeface="Bitter" pitchFamily="34" charset="-122"/>
              </a:rPr>
              <a:t>2</a:t>
            </a:r>
            <a:endParaRPr lang="en-US" sz="2679" dirty="0"/>
          </a:p>
        </p:txBody>
      </p:sp>
      <p:sp>
        <p:nvSpPr>
          <p:cNvPr id="10" name="Text 6"/>
          <p:cNvSpPr/>
          <p:nvPr/>
        </p:nvSpPr>
        <p:spPr>
          <a:xfrm>
            <a:off x="1656290" y="2825660"/>
            <a:ext cx="12648289" cy="1088708"/>
          </a:xfrm>
          <a:prstGeom prst="rect">
            <a:avLst/>
          </a:prstGeom>
          <a:noFill/>
          <a:ln/>
        </p:spPr>
        <p:txBody>
          <a:bodyPr wrap="square" rtlCol="0" anchor="t"/>
          <a:lstStyle/>
          <a:p>
            <a:pPr marL="285750" indent="-285750">
              <a:lnSpc>
                <a:spcPct val="150000"/>
              </a:lnSpc>
              <a:buFont typeface="Arial" panose="020B0604020202020204" pitchFamily="34" charset="0"/>
              <a:buChar char="•"/>
            </a:pPr>
            <a:r>
              <a:rPr lang="en-US" sz="2800" dirty="0">
                <a:latin typeface="Open Sans"/>
              </a:rPr>
              <a:t>The viewport represents a rectangular area on the </a:t>
            </a:r>
            <a:r>
              <a:rPr lang="en-US" sz="2800" b="1" dirty="0">
                <a:latin typeface="Open Sans"/>
              </a:rPr>
              <a:t>display coordinate system (DCS)</a:t>
            </a:r>
            <a:r>
              <a:rPr lang="en-US" sz="2800" dirty="0">
                <a:latin typeface="Open Sans"/>
              </a:rPr>
              <a:t>, or normalized device coordinates, where the window contents will be displayed</a:t>
            </a:r>
            <a:r>
              <a:rPr lang="en-US" sz="2800" dirty="0" smtClean="0">
                <a:latin typeface="Open Sans"/>
              </a:rPr>
              <a:t>.</a:t>
            </a:r>
          </a:p>
          <a:p>
            <a:pPr marL="285750" indent="-285750">
              <a:lnSpc>
                <a:spcPct val="150000"/>
              </a:lnSpc>
              <a:buFont typeface="Arial" panose="020B0604020202020204" pitchFamily="34" charset="0"/>
              <a:buChar char="•"/>
            </a:pPr>
            <a:r>
              <a:rPr lang="en-IN" sz="2800" dirty="0">
                <a:latin typeface="Open Sans"/>
              </a:rPr>
              <a:t>It is defined by the boundaries (</a:t>
            </a:r>
            <a:r>
              <a:rPr lang="en-IN" sz="2800" dirty="0" err="1" smtClean="0">
                <a:latin typeface="Open Sans"/>
              </a:rPr>
              <a:t>x</a:t>
            </a:r>
            <a:r>
              <a:rPr lang="en-IN" sz="2800" baseline="-25000" dirty="0" err="1" smtClean="0">
                <a:latin typeface="Open Sans"/>
              </a:rPr>
              <a:t>vmin</a:t>
            </a:r>
            <a:r>
              <a:rPr lang="en-IN" sz="2800" dirty="0" smtClean="0">
                <a:latin typeface="Open Sans"/>
              </a:rPr>
              <a:t>, </a:t>
            </a:r>
            <a:r>
              <a:rPr lang="en-IN" sz="2800" dirty="0" err="1" smtClean="0">
                <a:latin typeface="Open Sans"/>
              </a:rPr>
              <a:t>y</a:t>
            </a:r>
            <a:r>
              <a:rPr lang="en-IN" sz="2800" baseline="-25000" dirty="0" err="1" smtClean="0">
                <a:latin typeface="Open Sans"/>
              </a:rPr>
              <a:t>vmin</a:t>
            </a:r>
            <a:r>
              <a:rPr lang="en-IN" sz="2800" dirty="0" smtClean="0">
                <a:latin typeface="Open Sans"/>
              </a:rPr>
              <a:t>) </a:t>
            </a:r>
            <a:r>
              <a:rPr lang="en-IN" sz="2800" dirty="0">
                <a:latin typeface="Open Sans"/>
              </a:rPr>
              <a:t>and (</a:t>
            </a:r>
            <a:r>
              <a:rPr lang="en-IN" sz="2800" dirty="0" err="1">
                <a:latin typeface="Open Sans"/>
              </a:rPr>
              <a:t>x</a:t>
            </a:r>
            <a:r>
              <a:rPr lang="en-IN" sz="2800" baseline="-25000" dirty="0" err="1">
                <a:latin typeface="Open Sans"/>
              </a:rPr>
              <a:t>vmax</a:t>
            </a:r>
            <a:r>
              <a:rPr lang="en-IN" sz="2800" dirty="0" smtClean="0">
                <a:latin typeface="Open Sans"/>
              </a:rPr>
              <a:t>, </a:t>
            </a:r>
            <a:r>
              <a:rPr lang="en-IN" sz="2800" dirty="0" err="1" smtClean="0">
                <a:latin typeface="Open Sans"/>
              </a:rPr>
              <a:t>y</a:t>
            </a:r>
            <a:r>
              <a:rPr lang="en-IN" sz="2800" baseline="-25000" dirty="0" err="1" smtClean="0">
                <a:latin typeface="Open Sans"/>
              </a:rPr>
              <a:t>vmax</a:t>
            </a:r>
            <a:r>
              <a:rPr lang="en-IN" sz="2800" dirty="0" smtClean="0">
                <a:latin typeface="Open Sans"/>
              </a:rPr>
              <a:t>), </a:t>
            </a:r>
            <a:r>
              <a:rPr lang="en-IN" sz="2800" dirty="0">
                <a:latin typeface="Open Sans"/>
              </a:rPr>
              <a:t>which represent the minimum and maximum x and y coordinates of the viewport.</a:t>
            </a:r>
            <a:endParaRPr lang="en-US" sz="2800" dirty="0">
              <a:latin typeface="Open Sans"/>
              <a:ea typeface="Open Sans"/>
            </a:endParaRPr>
          </a:p>
        </p:txBody>
      </p:sp>
      <p:sp>
        <p:nvSpPr>
          <p:cNvPr id="19" name="Text 6"/>
          <p:cNvSpPr/>
          <p:nvPr/>
        </p:nvSpPr>
        <p:spPr>
          <a:xfrm>
            <a:off x="657155" y="1110750"/>
            <a:ext cx="4237040" cy="1088708"/>
          </a:xfrm>
          <a:prstGeom prst="rect">
            <a:avLst/>
          </a:prstGeom>
          <a:noFill/>
          <a:ln/>
        </p:spPr>
        <p:txBody>
          <a:bodyPr wrap="square" rtlCol="0" anchor="t"/>
          <a:lstStyle/>
          <a:p>
            <a:pPr>
              <a:lnSpc>
                <a:spcPts val="2858"/>
              </a:lnSpc>
            </a:pPr>
            <a:r>
              <a:rPr lang="en-IN" sz="3200" b="1" dirty="0">
                <a:latin typeface="Open Sans"/>
                <a:ea typeface="Open Sans"/>
              </a:rPr>
              <a:t>Overview of Terms:</a:t>
            </a:r>
            <a:endParaRPr lang="en-US" sz="3200" b="1" dirty="0">
              <a:latin typeface="Open Sans"/>
              <a:ea typeface="Open Sans"/>
            </a:endParaRPr>
          </a:p>
        </p:txBody>
      </p:sp>
      <p:sp>
        <p:nvSpPr>
          <p:cNvPr id="20" name="Text 6"/>
          <p:cNvSpPr/>
          <p:nvPr/>
        </p:nvSpPr>
        <p:spPr>
          <a:xfrm>
            <a:off x="1656290" y="2287337"/>
            <a:ext cx="4237040" cy="1088708"/>
          </a:xfrm>
          <a:prstGeom prst="rect">
            <a:avLst/>
          </a:prstGeom>
          <a:noFill/>
          <a:ln/>
        </p:spPr>
        <p:txBody>
          <a:bodyPr wrap="square" rtlCol="0" anchor="t"/>
          <a:lstStyle/>
          <a:p>
            <a:pPr>
              <a:lnSpc>
                <a:spcPts val="2858"/>
              </a:lnSpc>
            </a:pPr>
            <a:r>
              <a:rPr lang="en-IN" sz="3200" b="1" dirty="0" smtClean="0">
                <a:latin typeface="Open Sans"/>
                <a:ea typeface="Open Sans"/>
              </a:rPr>
              <a:t>Viewport</a:t>
            </a:r>
            <a:endParaRPr lang="en-US" sz="3200" b="1" dirty="0">
              <a:latin typeface="Open Sans"/>
              <a:ea typeface="Open Sans"/>
            </a:endParaRPr>
          </a:p>
        </p:txBody>
      </p:sp>
    </p:spTree>
    <p:extLst>
      <p:ext uri="{BB962C8B-B14F-4D97-AF65-F5344CB8AC3E}">
        <p14:creationId xmlns:p14="http://schemas.microsoft.com/office/powerpoint/2010/main" val="13608309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6" name="Text 2"/>
          <p:cNvSpPr/>
          <p:nvPr/>
        </p:nvSpPr>
        <p:spPr>
          <a:xfrm>
            <a:off x="657155" y="554939"/>
            <a:ext cx="12627921" cy="1417558"/>
          </a:xfrm>
          <a:prstGeom prst="rect">
            <a:avLst/>
          </a:prstGeom>
          <a:noFill/>
          <a:ln/>
        </p:spPr>
        <p:txBody>
          <a:bodyPr wrap="square" rtlCol="0" anchor="t"/>
          <a:lstStyle/>
          <a:p>
            <a:pPr marL="0" indent="0">
              <a:lnSpc>
                <a:spcPts val="5581"/>
              </a:lnSpc>
              <a:buNone/>
            </a:pPr>
            <a:r>
              <a:rPr lang="en-US" sz="4465" b="1" kern="0" spc="-134" dirty="0">
                <a:solidFill>
                  <a:srgbClr val="2C3F42"/>
                </a:solidFill>
                <a:latin typeface="Bitter" pitchFamily="34" charset="0"/>
                <a:ea typeface="Bitter" pitchFamily="34" charset="-122"/>
                <a:cs typeface="Bitter" pitchFamily="34" charset="-120"/>
              </a:rPr>
              <a:t>Window-to-Viewport Coordinate Transformation</a:t>
            </a:r>
            <a:endParaRPr lang="en-US" sz="4465" b="1" dirty="0"/>
          </a:p>
        </p:txBody>
      </p:sp>
      <p:sp>
        <p:nvSpPr>
          <p:cNvPr id="10" name="Text 6"/>
          <p:cNvSpPr/>
          <p:nvPr/>
        </p:nvSpPr>
        <p:spPr>
          <a:xfrm>
            <a:off x="657155" y="2814882"/>
            <a:ext cx="12648289" cy="1088708"/>
          </a:xfrm>
          <a:prstGeom prst="rect">
            <a:avLst/>
          </a:prstGeom>
          <a:noFill/>
          <a:ln/>
        </p:spPr>
        <p:txBody>
          <a:bodyPr wrap="square" rtlCol="0" anchor="t"/>
          <a:lstStyle/>
          <a:p>
            <a:pPr>
              <a:lnSpc>
                <a:spcPct val="150000"/>
              </a:lnSpc>
            </a:pPr>
            <a:r>
              <a:rPr lang="en-US" sz="2800" dirty="0">
                <a:latin typeface="Open Sans"/>
              </a:rPr>
              <a:t>The primary purpose is to ensure that the portion of the scene visible in the window is scaled and mapped to fit within the viewport, allowing different views of the scene to be displayed in different sizes or positions on the </a:t>
            </a:r>
            <a:r>
              <a:rPr lang="en-US" sz="2800" dirty="0" smtClean="0">
                <a:latin typeface="Open Sans"/>
              </a:rPr>
              <a:t>screen.</a:t>
            </a:r>
            <a:endParaRPr lang="en-US" sz="2800" dirty="0">
              <a:latin typeface="Open Sans"/>
              <a:ea typeface="Open Sans"/>
            </a:endParaRPr>
          </a:p>
        </p:txBody>
      </p:sp>
      <p:sp>
        <p:nvSpPr>
          <p:cNvPr id="19" name="Text 6"/>
          <p:cNvSpPr/>
          <p:nvPr/>
        </p:nvSpPr>
        <p:spPr>
          <a:xfrm>
            <a:off x="657155" y="2270528"/>
            <a:ext cx="10094928" cy="1088708"/>
          </a:xfrm>
          <a:prstGeom prst="rect">
            <a:avLst/>
          </a:prstGeom>
          <a:noFill/>
          <a:ln/>
        </p:spPr>
        <p:txBody>
          <a:bodyPr wrap="square" rtlCol="0" anchor="t"/>
          <a:lstStyle/>
          <a:p>
            <a:pPr>
              <a:lnSpc>
                <a:spcPts val="2858"/>
              </a:lnSpc>
            </a:pPr>
            <a:r>
              <a:rPr lang="en-IN" sz="3200" b="1" dirty="0">
                <a:latin typeface="Open Sans"/>
              </a:rPr>
              <a:t>Purpose of Window-to-Viewport </a:t>
            </a:r>
            <a:r>
              <a:rPr lang="en-IN" sz="3200" b="1" dirty="0" smtClean="0">
                <a:latin typeface="Open Sans"/>
              </a:rPr>
              <a:t>Transformation</a:t>
            </a:r>
            <a:endParaRPr lang="en-US" sz="3200" b="1" dirty="0">
              <a:latin typeface="Open Sans"/>
              <a:ea typeface="Open Sans"/>
            </a:endParaRPr>
          </a:p>
        </p:txBody>
      </p:sp>
    </p:spTree>
    <p:extLst>
      <p:ext uri="{BB962C8B-B14F-4D97-AF65-F5344CB8AC3E}">
        <p14:creationId xmlns:p14="http://schemas.microsoft.com/office/powerpoint/2010/main" val="15220693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6" name="Text 2"/>
          <p:cNvSpPr/>
          <p:nvPr/>
        </p:nvSpPr>
        <p:spPr>
          <a:xfrm>
            <a:off x="657155" y="554939"/>
            <a:ext cx="12627921" cy="1417558"/>
          </a:xfrm>
          <a:prstGeom prst="rect">
            <a:avLst/>
          </a:prstGeom>
          <a:noFill/>
          <a:ln/>
        </p:spPr>
        <p:txBody>
          <a:bodyPr wrap="square" rtlCol="0" anchor="t"/>
          <a:lstStyle/>
          <a:p>
            <a:pPr marL="0" indent="0">
              <a:lnSpc>
                <a:spcPts val="5581"/>
              </a:lnSpc>
              <a:buNone/>
            </a:pPr>
            <a:r>
              <a:rPr lang="en-US" sz="4465" b="1" kern="0" spc="-134" dirty="0">
                <a:solidFill>
                  <a:srgbClr val="2C3F42"/>
                </a:solidFill>
                <a:latin typeface="Bitter" pitchFamily="34" charset="0"/>
                <a:ea typeface="Bitter" pitchFamily="34" charset="-122"/>
                <a:cs typeface="Bitter" pitchFamily="34" charset="-120"/>
              </a:rPr>
              <a:t>Window-to-Viewport Coordinate Transformation</a:t>
            </a:r>
            <a:endParaRPr lang="en-US" sz="4465" b="1" dirty="0"/>
          </a:p>
        </p:txBody>
      </p:sp>
      <p:sp>
        <p:nvSpPr>
          <p:cNvPr id="10" name="Text 6"/>
          <p:cNvSpPr/>
          <p:nvPr/>
        </p:nvSpPr>
        <p:spPr>
          <a:xfrm>
            <a:off x="646970" y="2150727"/>
            <a:ext cx="12648289" cy="1088708"/>
          </a:xfrm>
          <a:prstGeom prst="rect">
            <a:avLst/>
          </a:prstGeom>
          <a:noFill/>
          <a:ln/>
        </p:spPr>
        <p:txBody>
          <a:bodyPr wrap="square" rtlCol="0" anchor="t"/>
          <a:lstStyle/>
          <a:p>
            <a:pPr>
              <a:lnSpc>
                <a:spcPct val="150000"/>
              </a:lnSpc>
            </a:pPr>
            <a:r>
              <a:rPr lang="en-US" sz="2800" dirty="0">
                <a:latin typeface="Open Sans"/>
              </a:rPr>
              <a:t>Given a point (</a:t>
            </a:r>
            <a:r>
              <a:rPr lang="en-US" sz="2800" dirty="0" err="1" smtClean="0">
                <a:latin typeface="Open Sans"/>
              </a:rPr>
              <a:t>x</a:t>
            </a:r>
            <a:r>
              <a:rPr lang="en-US" sz="2800" baseline="-25000" dirty="0" err="1" smtClean="0">
                <a:latin typeface="Open Sans"/>
              </a:rPr>
              <a:t>w</a:t>
            </a:r>
            <a:r>
              <a:rPr lang="en-US" sz="2800" dirty="0" err="1" smtClean="0">
                <a:latin typeface="Open Sans"/>
              </a:rPr>
              <a:t>,y</a:t>
            </a:r>
            <a:r>
              <a:rPr lang="en-US" sz="2800" baseline="-25000" dirty="0" err="1" smtClean="0">
                <a:latin typeface="Open Sans"/>
              </a:rPr>
              <a:t>w</a:t>
            </a:r>
            <a:r>
              <a:rPr lang="en-US" sz="2800" dirty="0" smtClean="0">
                <a:latin typeface="Open Sans"/>
              </a:rPr>
              <a:t>) in </a:t>
            </a:r>
            <a:r>
              <a:rPr lang="en-US" sz="2800" dirty="0">
                <a:latin typeface="Open Sans"/>
              </a:rPr>
              <a:t>the window coordinate system, the corresponding point (</a:t>
            </a:r>
            <a:r>
              <a:rPr lang="en-US" sz="2800" dirty="0" err="1" smtClean="0">
                <a:latin typeface="Open Sans"/>
              </a:rPr>
              <a:t>x</a:t>
            </a:r>
            <a:r>
              <a:rPr lang="en-US" sz="2800" baseline="-25000" dirty="0" err="1" smtClean="0">
                <a:latin typeface="Open Sans"/>
              </a:rPr>
              <a:t>v</a:t>
            </a:r>
            <a:r>
              <a:rPr lang="en-US" sz="2800" dirty="0" err="1" smtClean="0">
                <a:latin typeface="Open Sans"/>
              </a:rPr>
              <a:t>,y</a:t>
            </a:r>
            <a:r>
              <a:rPr lang="en-US" sz="2800" baseline="-25000" dirty="0" err="1" smtClean="0">
                <a:latin typeface="Open Sans"/>
              </a:rPr>
              <a:t>v</a:t>
            </a:r>
            <a:r>
              <a:rPr lang="en-US" sz="2800" dirty="0" smtClean="0">
                <a:latin typeface="Open Sans"/>
              </a:rPr>
              <a:t>) in </a:t>
            </a:r>
            <a:r>
              <a:rPr lang="en-US" sz="2800" dirty="0">
                <a:latin typeface="Open Sans"/>
              </a:rPr>
              <a:t>the viewport coordinate system is calculated as follows</a:t>
            </a:r>
            <a:r>
              <a:rPr lang="en-US" sz="2800" dirty="0" smtClean="0">
                <a:latin typeface="Open Sans"/>
              </a:rPr>
              <a:t>:</a:t>
            </a:r>
          </a:p>
          <a:p>
            <a:endParaRPr lang="en-IN" sz="2800" b="1" dirty="0" smtClean="0"/>
          </a:p>
          <a:p>
            <a:r>
              <a:rPr lang="en-IN" sz="2800" b="1" dirty="0" smtClean="0"/>
              <a:t>1. Transformation </a:t>
            </a:r>
            <a:r>
              <a:rPr lang="en-IN" sz="2800" b="1" dirty="0"/>
              <a:t>Formula for </a:t>
            </a:r>
            <a:r>
              <a:rPr lang="en-IN" sz="2800" b="1" dirty="0" smtClean="0"/>
              <a:t>X-coordinate:</a:t>
            </a:r>
          </a:p>
          <a:p>
            <a:pPr marL="514350" indent="-514350">
              <a:buFont typeface="+mj-lt"/>
              <a:buAutoNum type="arabicPeriod"/>
            </a:pPr>
            <a:endParaRPr lang="en-US" sz="2800" b="1" dirty="0"/>
          </a:p>
          <a:p>
            <a:pPr marL="514350" indent="-514350">
              <a:buFont typeface="+mj-lt"/>
              <a:buAutoNum type="arabicPeriod"/>
            </a:pPr>
            <a:endParaRPr lang="en-US" sz="2800" b="1" dirty="0" smtClean="0"/>
          </a:p>
          <a:p>
            <a:pPr marL="514350" indent="-514350">
              <a:buFont typeface="+mj-lt"/>
              <a:buAutoNum type="arabicPeriod"/>
            </a:pPr>
            <a:endParaRPr lang="en-US" sz="2800" b="1" dirty="0"/>
          </a:p>
          <a:p>
            <a:endParaRPr lang="en-US" sz="2800" b="1" dirty="0"/>
          </a:p>
          <a:p>
            <a:pPr marL="514350" indent="-514350">
              <a:buFont typeface="+mj-lt"/>
              <a:buAutoNum type="arabicPeriod"/>
            </a:pPr>
            <a:endParaRPr lang="en-IN" sz="2800" b="1" dirty="0" smtClean="0"/>
          </a:p>
          <a:p>
            <a:endParaRPr lang="en-IN" sz="2800" b="1" dirty="0" smtClean="0"/>
          </a:p>
        </p:txBody>
      </p:sp>
      <p:sp>
        <p:nvSpPr>
          <p:cNvPr id="19" name="Text 6"/>
          <p:cNvSpPr/>
          <p:nvPr/>
        </p:nvSpPr>
        <p:spPr>
          <a:xfrm>
            <a:off x="657155" y="1618887"/>
            <a:ext cx="10094928" cy="1088708"/>
          </a:xfrm>
          <a:prstGeom prst="rect">
            <a:avLst/>
          </a:prstGeom>
          <a:noFill/>
          <a:ln/>
        </p:spPr>
        <p:txBody>
          <a:bodyPr wrap="square" rtlCol="0" anchor="t"/>
          <a:lstStyle/>
          <a:p>
            <a:pPr>
              <a:lnSpc>
                <a:spcPts val="2858"/>
              </a:lnSpc>
            </a:pPr>
            <a:r>
              <a:rPr lang="en-IN" sz="3200" b="1" dirty="0" smtClean="0">
                <a:latin typeface="Open Sans"/>
              </a:rPr>
              <a:t>Mathematical Representation of the Translation</a:t>
            </a:r>
            <a:endParaRPr lang="en-US" sz="3200" b="1" dirty="0">
              <a:latin typeface="Open Sans"/>
              <a:ea typeface="Open Sans"/>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46082" t="37525" r="20690" b="52815"/>
          <a:stretch/>
        </p:blipFill>
        <p:spPr>
          <a:xfrm>
            <a:off x="1011747" y="4672199"/>
            <a:ext cx="12627859" cy="2064932"/>
          </a:xfrm>
          <a:prstGeom prst="rect">
            <a:avLst/>
          </a:prstGeom>
        </p:spPr>
      </p:pic>
    </p:spTree>
    <p:extLst>
      <p:ext uri="{BB962C8B-B14F-4D97-AF65-F5344CB8AC3E}">
        <p14:creationId xmlns:p14="http://schemas.microsoft.com/office/powerpoint/2010/main" val="5584021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6" name="Text 2"/>
          <p:cNvSpPr/>
          <p:nvPr/>
        </p:nvSpPr>
        <p:spPr>
          <a:xfrm>
            <a:off x="657155" y="554939"/>
            <a:ext cx="12627921" cy="1417558"/>
          </a:xfrm>
          <a:prstGeom prst="rect">
            <a:avLst/>
          </a:prstGeom>
          <a:noFill/>
          <a:ln/>
        </p:spPr>
        <p:txBody>
          <a:bodyPr wrap="square" rtlCol="0" anchor="t"/>
          <a:lstStyle/>
          <a:p>
            <a:pPr marL="0" indent="0">
              <a:lnSpc>
                <a:spcPts val="5581"/>
              </a:lnSpc>
              <a:buNone/>
            </a:pPr>
            <a:r>
              <a:rPr lang="en-US" sz="4465" b="1" kern="0" spc="-134" dirty="0">
                <a:solidFill>
                  <a:srgbClr val="2C3F42"/>
                </a:solidFill>
                <a:latin typeface="Bitter" pitchFamily="34" charset="0"/>
                <a:ea typeface="Bitter" pitchFamily="34" charset="-122"/>
                <a:cs typeface="Bitter" pitchFamily="34" charset="-120"/>
              </a:rPr>
              <a:t>Window-to-Viewport Coordinate Transformation</a:t>
            </a:r>
            <a:endParaRPr lang="en-US" sz="4465" b="1" dirty="0"/>
          </a:p>
        </p:txBody>
      </p:sp>
      <p:sp>
        <p:nvSpPr>
          <p:cNvPr id="10" name="Text 6"/>
          <p:cNvSpPr/>
          <p:nvPr/>
        </p:nvSpPr>
        <p:spPr>
          <a:xfrm>
            <a:off x="646970" y="2420472"/>
            <a:ext cx="12648289" cy="1088708"/>
          </a:xfrm>
          <a:prstGeom prst="rect">
            <a:avLst/>
          </a:prstGeom>
          <a:noFill/>
          <a:ln/>
        </p:spPr>
        <p:txBody>
          <a:bodyPr wrap="square" rtlCol="0" anchor="t"/>
          <a:lstStyle/>
          <a:p>
            <a:r>
              <a:rPr lang="en-IN" sz="2800" b="1" dirty="0" smtClean="0"/>
              <a:t>2. Transformation </a:t>
            </a:r>
            <a:r>
              <a:rPr lang="en-IN" sz="2800" b="1" dirty="0"/>
              <a:t>Formula for </a:t>
            </a:r>
            <a:r>
              <a:rPr lang="en-IN" sz="2800" b="1" dirty="0" smtClean="0"/>
              <a:t>Y-coordinate:</a:t>
            </a:r>
          </a:p>
          <a:p>
            <a:endParaRPr lang="en-US" sz="2800" b="1" dirty="0"/>
          </a:p>
          <a:p>
            <a:pPr marL="514350" indent="-514350">
              <a:buFont typeface="+mj-lt"/>
              <a:buAutoNum type="arabicPeriod"/>
            </a:pPr>
            <a:endParaRPr lang="en-IN" sz="2800" b="1" dirty="0" smtClean="0"/>
          </a:p>
          <a:p>
            <a:endParaRPr lang="en-IN" sz="2800" b="1" dirty="0" smtClean="0"/>
          </a:p>
        </p:txBody>
      </p:sp>
      <p:sp>
        <p:nvSpPr>
          <p:cNvPr id="19" name="Text 6"/>
          <p:cNvSpPr/>
          <p:nvPr/>
        </p:nvSpPr>
        <p:spPr>
          <a:xfrm>
            <a:off x="657155" y="1618887"/>
            <a:ext cx="10094928" cy="1088708"/>
          </a:xfrm>
          <a:prstGeom prst="rect">
            <a:avLst/>
          </a:prstGeom>
          <a:noFill/>
          <a:ln/>
        </p:spPr>
        <p:txBody>
          <a:bodyPr wrap="square" rtlCol="0" anchor="t"/>
          <a:lstStyle/>
          <a:p>
            <a:pPr>
              <a:lnSpc>
                <a:spcPts val="2858"/>
              </a:lnSpc>
            </a:pPr>
            <a:r>
              <a:rPr lang="en-IN" sz="3200" b="1" dirty="0" smtClean="0">
                <a:latin typeface="Open Sans"/>
              </a:rPr>
              <a:t>Mathematical Representation of the Translation</a:t>
            </a:r>
            <a:endParaRPr lang="en-US" sz="3200" b="1" dirty="0">
              <a:latin typeface="Open Sans"/>
              <a:ea typeface="Open Sans"/>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45977" t="52386" r="21421" b="37768"/>
          <a:stretch/>
        </p:blipFill>
        <p:spPr>
          <a:xfrm>
            <a:off x="696437" y="3186420"/>
            <a:ext cx="9256860" cy="1572485"/>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33857" t="28979" r="26331" b="46685"/>
          <a:stretch/>
        </p:blipFill>
        <p:spPr>
          <a:xfrm>
            <a:off x="830317" y="4596282"/>
            <a:ext cx="8145517" cy="3640439"/>
          </a:xfrm>
          <a:prstGeom prst="rect">
            <a:avLst/>
          </a:prstGeom>
        </p:spPr>
      </p:pic>
    </p:spTree>
    <p:extLst>
      <p:ext uri="{BB962C8B-B14F-4D97-AF65-F5344CB8AC3E}">
        <p14:creationId xmlns:p14="http://schemas.microsoft.com/office/powerpoint/2010/main" val="105104322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6" name="Text 2"/>
          <p:cNvSpPr/>
          <p:nvPr/>
        </p:nvSpPr>
        <p:spPr>
          <a:xfrm>
            <a:off x="657155" y="554939"/>
            <a:ext cx="12627921" cy="1417558"/>
          </a:xfrm>
          <a:prstGeom prst="rect">
            <a:avLst/>
          </a:prstGeom>
          <a:noFill/>
          <a:ln/>
        </p:spPr>
        <p:txBody>
          <a:bodyPr wrap="square" rtlCol="0" anchor="t"/>
          <a:lstStyle/>
          <a:p>
            <a:pPr marL="0" indent="0">
              <a:lnSpc>
                <a:spcPts val="5581"/>
              </a:lnSpc>
              <a:buNone/>
            </a:pPr>
            <a:r>
              <a:rPr lang="en-US" sz="4465" b="1" kern="0" spc="-134" dirty="0">
                <a:solidFill>
                  <a:srgbClr val="2C3F42"/>
                </a:solidFill>
                <a:latin typeface="Bitter" pitchFamily="34" charset="0"/>
                <a:ea typeface="Bitter" pitchFamily="34" charset="-122"/>
                <a:cs typeface="Bitter" pitchFamily="34" charset="-120"/>
              </a:rPr>
              <a:t>Window-to-Viewport Coordinate Transformation</a:t>
            </a:r>
            <a:endParaRPr lang="en-US" sz="4465" b="1" dirty="0"/>
          </a:p>
        </p:txBody>
      </p:sp>
      <p:sp>
        <p:nvSpPr>
          <p:cNvPr id="10" name="Text 6"/>
          <p:cNvSpPr/>
          <p:nvPr/>
        </p:nvSpPr>
        <p:spPr>
          <a:xfrm>
            <a:off x="646970" y="2150727"/>
            <a:ext cx="12932396" cy="1088708"/>
          </a:xfrm>
          <a:prstGeom prst="rect">
            <a:avLst/>
          </a:prstGeom>
          <a:noFill/>
          <a:ln/>
        </p:spPr>
        <p:txBody>
          <a:bodyPr wrap="square" rtlCol="0" anchor="t"/>
          <a:lstStyle/>
          <a:p>
            <a:pPr marL="514350" indent="-514350">
              <a:lnSpc>
                <a:spcPct val="150000"/>
              </a:lnSpc>
              <a:buFont typeface="+mj-lt"/>
              <a:buAutoNum type="arabicPeriod"/>
            </a:pPr>
            <a:r>
              <a:rPr lang="en-IN" sz="2800" b="1" dirty="0">
                <a:latin typeface="Open Sans"/>
              </a:rPr>
              <a:t>Clipping</a:t>
            </a:r>
            <a:r>
              <a:rPr lang="en-IN" sz="2800" b="1" dirty="0" smtClean="0">
                <a:latin typeface="Open Sans"/>
              </a:rPr>
              <a:t>:</a:t>
            </a:r>
            <a:r>
              <a:rPr lang="en-IN" sz="2800" dirty="0">
                <a:latin typeface="Open Sans"/>
              </a:rPr>
              <a:t> </a:t>
            </a:r>
            <a:r>
              <a:rPr lang="en-US" sz="2800" dirty="0">
                <a:latin typeface="Open Sans"/>
              </a:rPr>
              <a:t>First, the objects in the scene are clipped to the boundaries of the window, so only the portion of the scene inside the window is considered</a:t>
            </a:r>
            <a:r>
              <a:rPr lang="en-US" sz="2800" dirty="0" smtClean="0">
                <a:latin typeface="Open Sans"/>
              </a:rPr>
              <a:t>.</a:t>
            </a:r>
          </a:p>
          <a:p>
            <a:pPr marL="514350" indent="-514350">
              <a:lnSpc>
                <a:spcPct val="150000"/>
              </a:lnSpc>
              <a:buFont typeface="+mj-lt"/>
              <a:buAutoNum type="arabicPeriod"/>
            </a:pPr>
            <a:endParaRPr lang="en-US" sz="2000" b="1" dirty="0">
              <a:latin typeface="Open Sans"/>
            </a:endParaRPr>
          </a:p>
          <a:p>
            <a:pPr marL="514350" indent="-514350">
              <a:lnSpc>
                <a:spcPct val="150000"/>
              </a:lnSpc>
              <a:buFont typeface="+mj-lt"/>
              <a:buAutoNum type="arabicPeriod"/>
            </a:pPr>
            <a:r>
              <a:rPr lang="en-IN" sz="2800" b="1" dirty="0">
                <a:latin typeface="Open Sans"/>
              </a:rPr>
              <a:t>Scaling</a:t>
            </a:r>
            <a:r>
              <a:rPr lang="en-IN" sz="2800" b="1" dirty="0" smtClean="0">
                <a:latin typeface="Open Sans"/>
              </a:rPr>
              <a:t>: </a:t>
            </a:r>
            <a:r>
              <a:rPr lang="en-US" sz="2800" dirty="0">
                <a:latin typeface="Open Sans"/>
              </a:rPr>
              <a:t>The coordinates of the objects inside the window are then scaled proportionally to fit inside the viewport. The scaling factors for the x and y dimensions are derived from the ratio of the window size to the viewport size</a:t>
            </a:r>
            <a:r>
              <a:rPr lang="en-US" sz="2800" dirty="0" smtClean="0">
                <a:latin typeface="Open Sans"/>
              </a:rPr>
              <a:t>.</a:t>
            </a:r>
          </a:p>
          <a:p>
            <a:pPr marL="514350" indent="-514350">
              <a:lnSpc>
                <a:spcPct val="150000"/>
              </a:lnSpc>
              <a:buFont typeface="+mj-lt"/>
              <a:buAutoNum type="arabicPeriod"/>
            </a:pPr>
            <a:endParaRPr lang="en-US" sz="2000" b="1" dirty="0">
              <a:latin typeface="Open Sans"/>
            </a:endParaRPr>
          </a:p>
          <a:p>
            <a:pPr marL="514350" indent="-514350">
              <a:lnSpc>
                <a:spcPct val="150000"/>
              </a:lnSpc>
              <a:buFont typeface="+mj-lt"/>
              <a:buAutoNum type="arabicPeriod"/>
            </a:pPr>
            <a:r>
              <a:rPr lang="en-IN" sz="2800" b="1" dirty="0">
                <a:latin typeface="Open Sans"/>
              </a:rPr>
              <a:t>Translation</a:t>
            </a:r>
            <a:r>
              <a:rPr lang="en-IN" sz="2800" b="1" dirty="0" smtClean="0">
                <a:latin typeface="Open Sans"/>
              </a:rPr>
              <a:t>: </a:t>
            </a:r>
            <a:r>
              <a:rPr lang="en-US" sz="2800" dirty="0">
                <a:latin typeface="Open Sans"/>
              </a:rPr>
              <a:t>After scaling, the coordinates are translated so that the window’s position aligns with the viewport’s position on the display.</a:t>
            </a:r>
            <a:endParaRPr lang="en-IN" sz="2800" b="1" dirty="0" smtClean="0">
              <a:latin typeface="Open Sans"/>
            </a:endParaRPr>
          </a:p>
        </p:txBody>
      </p:sp>
      <p:sp>
        <p:nvSpPr>
          <p:cNvPr id="19" name="Text 6"/>
          <p:cNvSpPr/>
          <p:nvPr/>
        </p:nvSpPr>
        <p:spPr>
          <a:xfrm>
            <a:off x="657155" y="1618887"/>
            <a:ext cx="10094928" cy="1088708"/>
          </a:xfrm>
          <a:prstGeom prst="rect">
            <a:avLst/>
          </a:prstGeom>
          <a:noFill/>
          <a:ln/>
        </p:spPr>
        <p:txBody>
          <a:bodyPr wrap="square" rtlCol="0" anchor="t"/>
          <a:lstStyle/>
          <a:p>
            <a:pPr>
              <a:lnSpc>
                <a:spcPts val="2858"/>
              </a:lnSpc>
            </a:pPr>
            <a:r>
              <a:rPr lang="en-IN" sz="3200" b="1" dirty="0">
                <a:latin typeface="Open Sans"/>
              </a:rPr>
              <a:t>Steps in Window-to-Viewport Transformation:</a:t>
            </a:r>
            <a:endParaRPr lang="en-US" sz="3200" b="1" dirty="0">
              <a:latin typeface="Open Sans"/>
              <a:ea typeface="Open Sans"/>
            </a:endParaRPr>
          </a:p>
        </p:txBody>
      </p:sp>
    </p:spTree>
    <p:extLst>
      <p:ext uri="{BB962C8B-B14F-4D97-AF65-F5344CB8AC3E}">
        <p14:creationId xmlns:p14="http://schemas.microsoft.com/office/powerpoint/2010/main" val="30156556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6" name="Text 2"/>
          <p:cNvSpPr/>
          <p:nvPr/>
        </p:nvSpPr>
        <p:spPr>
          <a:xfrm>
            <a:off x="573073" y="31054"/>
            <a:ext cx="12627921" cy="1417558"/>
          </a:xfrm>
          <a:prstGeom prst="rect">
            <a:avLst/>
          </a:prstGeom>
          <a:noFill/>
          <a:ln/>
        </p:spPr>
        <p:txBody>
          <a:bodyPr wrap="square" rtlCol="0" anchor="t"/>
          <a:lstStyle/>
          <a:p>
            <a:pPr marL="0" indent="0">
              <a:lnSpc>
                <a:spcPts val="5581"/>
              </a:lnSpc>
              <a:buNone/>
            </a:pPr>
            <a:r>
              <a:rPr lang="en-US" sz="4465" b="1" kern="0" spc="-134" dirty="0">
                <a:solidFill>
                  <a:srgbClr val="2C3F42"/>
                </a:solidFill>
                <a:latin typeface="Bitter" pitchFamily="34" charset="0"/>
                <a:ea typeface="Bitter" pitchFamily="34" charset="-122"/>
                <a:cs typeface="Bitter" pitchFamily="34" charset="-120"/>
              </a:rPr>
              <a:t>Window-to-Viewport Coordinate Transformation</a:t>
            </a:r>
            <a:endParaRPr lang="en-US" sz="4465" b="1" dirty="0"/>
          </a:p>
        </p:txBody>
      </p:sp>
      <p:sp>
        <p:nvSpPr>
          <p:cNvPr id="19" name="Text 6"/>
          <p:cNvSpPr/>
          <p:nvPr/>
        </p:nvSpPr>
        <p:spPr>
          <a:xfrm>
            <a:off x="257762" y="918509"/>
            <a:ext cx="10094928" cy="1088708"/>
          </a:xfrm>
          <a:prstGeom prst="rect">
            <a:avLst/>
          </a:prstGeom>
          <a:noFill/>
          <a:ln/>
        </p:spPr>
        <p:txBody>
          <a:bodyPr wrap="square" rtlCol="0" anchor="t"/>
          <a:lstStyle/>
          <a:p>
            <a:pPr>
              <a:lnSpc>
                <a:spcPts val="2858"/>
              </a:lnSpc>
            </a:pPr>
            <a:r>
              <a:rPr lang="en-IN" sz="3200" b="1" dirty="0" smtClean="0">
                <a:latin typeface="Open Sans"/>
              </a:rPr>
              <a:t>Example</a:t>
            </a:r>
            <a:endParaRPr lang="en-US" sz="3200" b="1" dirty="0">
              <a:latin typeface="Open Sans"/>
              <a:ea typeface="Open Sans"/>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33960" t="17462" r="13584" b="24579"/>
          <a:stretch/>
        </p:blipFill>
        <p:spPr>
          <a:xfrm>
            <a:off x="2128603" y="739833"/>
            <a:ext cx="12325942" cy="7489767"/>
          </a:xfrm>
          <a:prstGeom prst="rect">
            <a:avLst/>
          </a:prstGeom>
        </p:spPr>
      </p:pic>
    </p:spTree>
    <p:extLst>
      <p:ext uri="{BB962C8B-B14F-4D97-AF65-F5344CB8AC3E}">
        <p14:creationId xmlns:p14="http://schemas.microsoft.com/office/powerpoint/2010/main" val="24200642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5" name="Image 1" descr="preencoded.png"/>
          <p:cNvPicPr>
            <a:picLocks noChangeAspect="1"/>
          </p:cNvPicPr>
          <p:nvPr/>
        </p:nvPicPr>
        <p:blipFill>
          <a:blip r:embed="rId3"/>
          <a:stretch>
            <a:fillRect/>
          </a:stretch>
        </p:blipFill>
        <p:spPr>
          <a:xfrm>
            <a:off x="10583917" y="2275843"/>
            <a:ext cx="3720835" cy="2871249"/>
          </a:xfrm>
          <a:prstGeom prst="rect">
            <a:avLst/>
          </a:prstGeom>
        </p:spPr>
      </p:pic>
      <p:sp>
        <p:nvSpPr>
          <p:cNvPr id="6" name="Text 2"/>
          <p:cNvSpPr/>
          <p:nvPr/>
        </p:nvSpPr>
        <p:spPr>
          <a:xfrm>
            <a:off x="660522" y="305707"/>
            <a:ext cx="12603533" cy="1417558"/>
          </a:xfrm>
          <a:prstGeom prst="rect">
            <a:avLst/>
          </a:prstGeom>
          <a:noFill/>
          <a:ln/>
        </p:spPr>
        <p:txBody>
          <a:bodyPr wrap="square" rtlCol="0" anchor="t"/>
          <a:lstStyle/>
          <a:p>
            <a:pPr marL="0" indent="0">
              <a:lnSpc>
                <a:spcPts val="5581"/>
              </a:lnSpc>
              <a:buNone/>
            </a:pPr>
            <a:r>
              <a:rPr lang="en-US" sz="4465" b="1" kern="0" spc="-134" dirty="0">
                <a:solidFill>
                  <a:srgbClr val="2C3F42"/>
                </a:solidFill>
                <a:latin typeface="Bitter" pitchFamily="34" charset="0"/>
                <a:ea typeface="Bitter" pitchFamily="34" charset="-122"/>
                <a:cs typeface="Bitter" pitchFamily="34" charset="-120"/>
              </a:rPr>
              <a:t>Transformations in OpenGL Clipping Operations</a:t>
            </a:r>
            <a:endParaRPr lang="en-US" sz="4465" b="1" dirty="0"/>
          </a:p>
        </p:txBody>
      </p:sp>
      <p:sp>
        <p:nvSpPr>
          <p:cNvPr id="9" name="Text 5"/>
          <p:cNvSpPr/>
          <p:nvPr/>
        </p:nvSpPr>
        <p:spPr>
          <a:xfrm>
            <a:off x="660522" y="1550038"/>
            <a:ext cx="9734368" cy="725805"/>
          </a:xfrm>
          <a:prstGeom prst="rect">
            <a:avLst/>
          </a:prstGeom>
          <a:noFill/>
          <a:ln/>
        </p:spPr>
        <p:txBody>
          <a:bodyPr wrap="square" rtlCol="0" anchor="t"/>
          <a:lstStyle/>
          <a:p>
            <a:pPr>
              <a:lnSpc>
                <a:spcPct val="200000"/>
              </a:lnSpc>
            </a:pPr>
            <a:r>
              <a:rPr lang="en-US" sz="2800" dirty="0">
                <a:latin typeface="Open Sans"/>
              </a:rPr>
              <a:t>In OpenGL, </a:t>
            </a:r>
            <a:r>
              <a:rPr lang="en-US" sz="2800" b="1" dirty="0">
                <a:latin typeface="Open Sans"/>
              </a:rPr>
              <a:t>2D transformations</a:t>
            </a:r>
            <a:r>
              <a:rPr lang="en-US" sz="2800" dirty="0">
                <a:latin typeface="Open Sans"/>
              </a:rPr>
              <a:t> are essential for manipulating the positions, orientations, and sizes of objects within the scene, and they play a key role in the </a:t>
            </a:r>
            <a:r>
              <a:rPr lang="en-US" sz="2800" b="1" dirty="0">
                <a:latin typeface="Open Sans"/>
              </a:rPr>
              <a:t>clipping operations</a:t>
            </a:r>
            <a:r>
              <a:rPr lang="en-US" sz="2800" dirty="0">
                <a:latin typeface="Open Sans"/>
              </a:rPr>
              <a:t> that ensure objects are properly displayed within the viewing area. Clipping is the process of determining which parts of a scene are visible in the viewport and discarding the rest.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4741" y="208771"/>
            <a:ext cx="7115503" cy="4002470"/>
          </a:xfrm>
          <a:prstGeom prst="rect">
            <a:avLst/>
          </a:prstGeom>
        </p:spPr>
      </p:pic>
      <p:sp>
        <p:nvSpPr>
          <p:cNvPr id="9" name="Text 2"/>
          <p:cNvSpPr/>
          <p:nvPr/>
        </p:nvSpPr>
        <p:spPr>
          <a:xfrm>
            <a:off x="438788" y="569938"/>
            <a:ext cx="7556421" cy="1956435"/>
          </a:xfrm>
          <a:prstGeom prst="rect">
            <a:avLst/>
          </a:prstGeom>
          <a:noFill/>
          <a:ln/>
        </p:spPr>
        <p:txBody>
          <a:bodyPr wrap="square" rtlCol="0" anchor="t"/>
          <a:lstStyle/>
          <a:p>
            <a:pPr marL="0" indent="0">
              <a:lnSpc>
                <a:spcPts val="7702"/>
              </a:lnSpc>
              <a:buNone/>
            </a:pPr>
            <a:r>
              <a:rPr lang="en-US" sz="5400" b="1" kern="0" spc="-185" dirty="0">
                <a:solidFill>
                  <a:srgbClr val="2C3F42"/>
                </a:solidFill>
                <a:latin typeface="Bitter" pitchFamily="34" charset="0"/>
                <a:ea typeface="Bitter" pitchFamily="34" charset="-122"/>
                <a:cs typeface="Bitter" pitchFamily="34" charset="-120"/>
              </a:rPr>
              <a:t>Introduction to 2D Viewing and Clipping</a:t>
            </a:r>
            <a:endParaRPr lang="en-US" sz="5400" b="1" dirty="0"/>
          </a:p>
        </p:txBody>
      </p:sp>
      <p:sp>
        <p:nvSpPr>
          <p:cNvPr id="10" name="Text 3"/>
          <p:cNvSpPr/>
          <p:nvPr/>
        </p:nvSpPr>
        <p:spPr>
          <a:xfrm>
            <a:off x="646645" y="4327870"/>
            <a:ext cx="13531810" cy="1451610"/>
          </a:xfrm>
          <a:prstGeom prst="rect">
            <a:avLst/>
          </a:prstGeom>
          <a:noFill/>
          <a:ln/>
        </p:spPr>
        <p:txBody>
          <a:bodyPr wrap="square" rtlCol="0" anchor="t"/>
          <a:lstStyle/>
          <a:p>
            <a:pPr>
              <a:lnSpc>
                <a:spcPct val="150000"/>
              </a:lnSpc>
            </a:pPr>
            <a:r>
              <a:rPr lang="en-US" sz="3200" dirty="0">
                <a:latin typeface="Open Sans"/>
              </a:rPr>
              <a:t>2D viewing and clipping are essential techniques in computer graphics for rendering a portion of a scene based on the viewer’s perspective. The </a:t>
            </a:r>
            <a:r>
              <a:rPr lang="en-US" sz="3200" b="1" dirty="0">
                <a:latin typeface="Open Sans"/>
              </a:rPr>
              <a:t>2D viewing</a:t>
            </a:r>
            <a:r>
              <a:rPr lang="en-US" sz="3200" dirty="0">
                <a:latin typeface="Open Sans"/>
              </a:rPr>
              <a:t> process involves transforming real-world objects into a viewing coordinate system that maps them to a displayable area. This transformation is crucial for rendering only the visible parts of the scene.</a:t>
            </a:r>
          </a:p>
        </p:txBody>
      </p:sp>
    </p:spTree>
    <p:extLst>
      <p:ext uri="{BB962C8B-B14F-4D97-AF65-F5344CB8AC3E}">
        <p14:creationId xmlns:p14="http://schemas.microsoft.com/office/powerpoint/2010/main" val="556828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6" name="Text 2"/>
          <p:cNvSpPr/>
          <p:nvPr/>
        </p:nvSpPr>
        <p:spPr>
          <a:xfrm>
            <a:off x="481846" y="188595"/>
            <a:ext cx="12603533" cy="1417558"/>
          </a:xfrm>
          <a:prstGeom prst="rect">
            <a:avLst/>
          </a:prstGeom>
          <a:noFill/>
          <a:ln/>
        </p:spPr>
        <p:txBody>
          <a:bodyPr wrap="square" rtlCol="0" anchor="t"/>
          <a:lstStyle/>
          <a:p>
            <a:pPr marL="0" indent="0">
              <a:lnSpc>
                <a:spcPts val="5581"/>
              </a:lnSpc>
              <a:buNone/>
            </a:pPr>
            <a:r>
              <a:rPr lang="en-US" sz="4465" b="1" kern="0" spc="-134" dirty="0">
                <a:solidFill>
                  <a:srgbClr val="2C3F42"/>
                </a:solidFill>
                <a:latin typeface="Bitter" pitchFamily="34" charset="0"/>
                <a:ea typeface="Bitter" pitchFamily="34" charset="-122"/>
                <a:cs typeface="Bitter" pitchFamily="34" charset="-120"/>
              </a:rPr>
              <a:t>Transformations in OpenGL Clipping Operations</a:t>
            </a:r>
            <a:endParaRPr lang="en-US" sz="4465" b="1" dirty="0"/>
          </a:p>
        </p:txBody>
      </p:sp>
      <p:sp>
        <p:nvSpPr>
          <p:cNvPr id="8" name="Text 4"/>
          <p:cNvSpPr/>
          <p:nvPr/>
        </p:nvSpPr>
        <p:spPr>
          <a:xfrm>
            <a:off x="839038" y="1975743"/>
            <a:ext cx="3047286" cy="354330"/>
          </a:xfrm>
          <a:prstGeom prst="rect">
            <a:avLst/>
          </a:prstGeom>
          <a:noFill/>
          <a:ln/>
        </p:spPr>
        <p:txBody>
          <a:bodyPr wrap="none" rtlCol="0" anchor="t"/>
          <a:lstStyle/>
          <a:p>
            <a:pPr>
              <a:lnSpc>
                <a:spcPts val="2791"/>
              </a:lnSpc>
            </a:pPr>
            <a:r>
              <a:rPr lang="en-IN" sz="3200" b="1" dirty="0" smtClean="0">
                <a:latin typeface="Open Sans"/>
              </a:rPr>
              <a:t>2D </a:t>
            </a:r>
            <a:r>
              <a:rPr lang="en-IN" sz="3200" b="1" dirty="0">
                <a:latin typeface="Open Sans"/>
              </a:rPr>
              <a:t>Transformations in OpenGL:</a:t>
            </a:r>
            <a:endParaRPr lang="en-US" sz="2800" b="1" dirty="0">
              <a:latin typeface="Open Sans"/>
            </a:endParaRPr>
          </a:p>
        </p:txBody>
      </p:sp>
      <p:sp>
        <p:nvSpPr>
          <p:cNvPr id="9" name="Text 5"/>
          <p:cNvSpPr/>
          <p:nvPr/>
        </p:nvSpPr>
        <p:spPr>
          <a:xfrm>
            <a:off x="1301493" y="2466161"/>
            <a:ext cx="12120217" cy="725805"/>
          </a:xfrm>
          <a:prstGeom prst="rect">
            <a:avLst/>
          </a:prstGeom>
          <a:noFill/>
          <a:ln/>
        </p:spPr>
        <p:txBody>
          <a:bodyPr wrap="square" rtlCol="0" anchor="t"/>
          <a:lstStyle/>
          <a:p>
            <a:pPr>
              <a:lnSpc>
                <a:spcPct val="150000"/>
              </a:lnSpc>
            </a:pPr>
            <a:r>
              <a:rPr lang="en-US" sz="2800" dirty="0">
                <a:latin typeface="Open Sans"/>
              </a:rPr>
              <a:t>OpenGL supports several types of 2D transformations that are used in various stages of rendering. These transformations are applied before the clipping process to position objects within the viewing volume. The common transformations include:</a:t>
            </a:r>
          </a:p>
        </p:txBody>
      </p:sp>
    </p:spTree>
    <p:extLst>
      <p:ext uri="{BB962C8B-B14F-4D97-AF65-F5344CB8AC3E}">
        <p14:creationId xmlns:p14="http://schemas.microsoft.com/office/powerpoint/2010/main" val="12769470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6" name="Text 2"/>
          <p:cNvSpPr/>
          <p:nvPr/>
        </p:nvSpPr>
        <p:spPr>
          <a:xfrm>
            <a:off x="481846" y="188595"/>
            <a:ext cx="12603533" cy="1417558"/>
          </a:xfrm>
          <a:prstGeom prst="rect">
            <a:avLst/>
          </a:prstGeom>
          <a:noFill/>
          <a:ln/>
        </p:spPr>
        <p:txBody>
          <a:bodyPr wrap="square" rtlCol="0" anchor="t"/>
          <a:lstStyle/>
          <a:p>
            <a:pPr marL="0" indent="0">
              <a:lnSpc>
                <a:spcPts val="5581"/>
              </a:lnSpc>
              <a:buNone/>
            </a:pPr>
            <a:r>
              <a:rPr lang="en-US" sz="4465" b="1" kern="0" spc="-134" dirty="0">
                <a:solidFill>
                  <a:srgbClr val="2C3F42"/>
                </a:solidFill>
                <a:latin typeface="Bitter" pitchFamily="34" charset="0"/>
                <a:ea typeface="Bitter" pitchFamily="34" charset="-122"/>
                <a:cs typeface="Bitter" pitchFamily="34" charset="-120"/>
              </a:rPr>
              <a:t>Transformations in OpenGL Clipping Operations</a:t>
            </a:r>
            <a:endParaRPr lang="en-US" sz="4465" b="1" dirty="0"/>
          </a:p>
        </p:txBody>
      </p:sp>
      <p:sp>
        <p:nvSpPr>
          <p:cNvPr id="8" name="Text 4"/>
          <p:cNvSpPr/>
          <p:nvPr/>
        </p:nvSpPr>
        <p:spPr>
          <a:xfrm>
            <a:off x="839038" y="1975743"/>
            <a:ext cx="3047286" cy="354330"/>
          </a:xfrm>
          <a:prstGeom prst="rect">
            <a:avLst/>
          </a:prstGeom>
          <a:noFill/>
          <a:ln/>
        </p:spPr>
        <p:txBody>
          <a:bodyPr wrap="none" rtlCol="0" anchor="t"/>
          <a:lstStyle/>
          <a:p>
            <a:pPr marL="457200" indent="-457200">
              <a:lnSpc>
                <a:spcPts val="2791"/>
              </a:lnSpc>
              <a:buFont typeface="Arial" panose="020B0604020202020204" pitchFamily="34" charset="0"/>
              <a:buChar char="•"/>
            </a:pPr>
            <a:r>
              <a:rPr lang="en-IN" sz="3200" b="1" dirty="0">
                <a:latin typeface="Open Sans"/>
              </a:rPr>
              <a:t>Translation:</a:t>
            </a:r>
            <a:endParaRPr lang="en-US" sz="2800" b="1" dirty="0">
              <a:latin typeface="Open Sans"/>
            </a:endParaRPr>
          </a:p>
        </p:txBody>
      </p:sp>
      <p:sp>
        <p:nvSpPr>
          <p:cNvPr id="9" name="Text 5"/>
          <p:cNvSpPr/>
          <p:nvPr/>
        </p:nvSpPr>
        <p:spPr>
          <a:xfrm>
            <a:off x="1301493" y="2329478"/>
            <a:ext cx="12120217" cy="725805"/>
          </a:xfrm>
          <a:prstGeom prst="rect">
            <a:avLst/>
          </a:prstGeom>
          <a:noFill/>
          <a:ln/>
        </p:spPr>
        <p:txBody>
          <a:bodyPr wrap="square" rtlCol="0" anchor="t"/>
          <a:lstStyle/>
          <a:p>
            <a:pPr marL="457200" indent="-457200">
              <a:lnSpc>
                <a:spcPct val="150000"/>
              </a:lnSpc>
              <a:buFont typeface="Courier New" panose="02070309020205020404" pitchFamily="49" charset="0"/>
              <a:buChar char="o"/>
            </a:pPr>
            <a:r>
              <a:rPr lang="en-US" sz="2800" dirty="0">
                <a:latin typeface="Open Sans"/>
              </a:rPr>
              <a:t>Moves an object from one position to another in the 2D plane</a:t>
            </a:r>
            <a:r>
              <a:rPr lang="en-US" sz="2800" dirty="0" smtClean="0">
                <a:latin typeface="Open Sans"/>
              </a:rPr>
              <a:t>.</a:t>
            </a:r>
          </a:p>
          <a:p>
            <a:pPr marL="457200" indent="-457200">
              <a:lnSpc>
                <a:spcPct val="150000"/>
              </a:lnSpc>
              <a:buFont typeface="Courier New" panose="02070309020205020404" pitchFamily="49" charset="0"/>
              <a:buChar char="o"/>
            </a:pPr>
            <a:r>
              <a:rPr lang="en-US" sz="2800" dirty="0">
                <a:latin typeface="Open Sans"/>
              </a:rPr>
              <a:t>Represented by a translation matrix</a:t>
            </a:r>
            <a:r>
              <a:rPr lang="en-US" sz="2800" dirty="0" smtClean="0">
                <a:latin typeface="Open Sans"/>
              </a:rPr>
              <a:t>:</a:t>
            </a:r>
            <a:endParaRPr lang="en-US" sz="2800" dirty="0">
              <a:latin typeface="Open Sans"/>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56217" t="15419" r="31557" b="74178"/>
          <a:stretch/>
        </p:blipFill>
        <p:spPr>
          <a:xfrm>
            <a:off x="7977351" y="3241408"/>
            <a:ext cx="2900855" cy="1388445"/>
          </a:xfrm>
          <a:prstGeom prst="rect">
            <a:avLst/>
          </a:prstGeom>
        </p:spPr>
      </p:pic>
      <p:sp>
        <p:nvSpPr>
          <p:cNvPr id="10" name="Text 4"/>
          <p:cNvSpPr/>
          <p:nvPr/>
        </p:nvSpPr>
        <p:spPr>
          <a:xfrm>
            <a:off x="521384" y="1259453"/>
            <a:ext cx="3047286" cy="354330"/>
          </a:xfrm>
          <a:prstGeom prst="rect">
            <a:avLst/>
          </a:prstGeom>
          <a:noFill/>
          <a:ln/>
        </p:spPr>
        <p:txBody>
          <a:bodyPr wrap="none" rtlCol="0" anchor="t"/>
          <a:lstStyle/>
          <a:p>
            <a:pPr>
              <a:lnSpc>
                <a:spcPts val="2791"/>
              </a:lnSpc>
            </a:pPr>
            <a:r>
              <a:rPr lang="en-IN" sz="3200" b="1" dirty="0" smtClean="0">
                <a:latin typeface="Open Sans"/>
              </a:rPr>
              <a:t>2D </a:t>
            </a:r>
            <a:r>
              <a:rPr lang="en-IN" sz="3200" b="1" dirty="0">
                <a:latin typeface="Open Sans"/>
              </a:rPr>
              <a:t>Transformations in OpenGL:</a:t>
            </a:r>
            <a:endParaRPr lang="en-US" sz="2800" b="1" dirty="0">
              <a:latin typeface="Open Sans"/>
            </a:endParaRPr>
          </a:p>
        </p:txBody>
      </p:sp>
      <p:sp>
        <p:nvSpPr>
          <p:cNvPr id="11" name="Text 4"/>
          <p:cNvSpPr/>
          <p:nvPr/>
        </p:nvSpPr>
        <p:spPr>
          <a:xfrm>
            <a:off x="839038" y="4646855"/>
            <a:ext cx="3047286" cy="354330"/>
          </a:xfrm>
          <a:prstGeom prst="rect">
            <a:avLst/>
          </a:prstGeom>
          <a:noFill/>
          <a:ln/>
        </p:spPr>
        <p:txBody>
          <a:bodyPr wrap="none" rtlCol="0" anchor="t"/>
          <a:lstStyle/>
          <a:p>
            <a:pPr marL="457200" indent="-457200">
              <a:lnSpc>
                <a:spcPts val="2791"/>
              </a:lnSpc>
              <a:buFont typeface="Arial" panose="020B0604020202020204" pitchFamily="34" charset="0"/>
              <a:buChar char="•"/>
            </a:pPr>
            <a:r>
              <a:rPr lang="en-IN" sz="3200" b="1" dirty="0">
                <a:latin typeface="Open Sans"/>
              </a:rPr>
              <a:t>Rotation</a:t>
            </a:r>
            <a:endParaRPr lang="en-US" sz="3200" b="1" dirty="0">
              <a:latin typeface="Open Sans"/>
            </a:endParaRPr>
          </a:p>
        </p:txBody>
      </p:sp>
      <p:sp>
        <p:nvSpPr>
          <p:cNvPr id="12" name="Text 5"/>
          <p:cNvSpPr/>
          <p:nvPr/>
        </p:nvSpPr>
        <p:spPr>
          <a:xfrm>
            <a:off x="1301492" y="5109631"/>
            <a:ext cx="12120217" cy="725805"/>
          </a:xfrm>
          <a:prstGeom prst="rect">
            <a:avLst/>
          </a:prstGeom>
          <a:noFill/>
          <a:ln/>
        </p:spPr>
        <p:txBody>
          <a:bodyPr wrap="square" rtlCol="0" anchor="t"/>
          <a:lstStyle/>
          <a:p>
            <a:pPr marL="457200" indent="-457200">
              <a:lnSpc>
                <a:spcPct val="150000"/>
              </a:lnSpc>
              <a:buFont typeface="Courier New" panose="02070309020205020404" pitchFamily="49" charset="0"/>
              <a:buChar char="o"/>
            </a:pPr>
            <a:r>
              <a:rPr lang="en-US" sz="2800" dirty="0">
                <a:latin typeface="Open Sans"/>
              </a:rPr>
              <a:t>Rotates an object around a point (usually the origin) in the 2D plane</a:t>
            </a:r>
            <a:r>
              <a:rPr lang="en-US" sz="2800" dirty="0" smtClean="0">
                <a:latin typeface="Open Sans"/>
              </a:rPr>
              <a:t>.</a:t>
            </a:r>
          </a:p>
          <a:p>
            <a:pPr marL="457200" indent="-457200">
              <a:lnSpc>
                <a:spcPct val="150000"/>
              </a:lnSpc>
              <a:buFont typeface="Courier New" panose="02070309020205020404" pitchFamily="49" charset="0"/>
              <a:buChar char="o"/>
            </a:pPr>
            <a:r>
              <a:rPr lang="en-US" sz="2800" dirty="0">
                <a:latin typeface="Open Sans"/>
              </a:rPr>
              <a:t>Represented by a rotation matrix: </a:t>
            </a:r>
            <a:endParaRPr lang="en-US" sz="2800" dirty="0" smtClean="0">
              <a:latin typeface="Open Sans"/>
            </a:endParaRPr>
          </a:p>
          <a:p>
            <a:pPr marL="457200" indent="-457200">
              <a:lnSpc>
                <a:spcPct val="150000"/>
              </a:lnSpc>
              <a:buFont typeface="Courier New" panose="02070309020205020404" pitchFamily="49" charset="0"/>
              <a:buChar char="o"/>
            </a:pPr>
            <a:endParaRPr lang="en-US" sz="2800" dirty="0">
              <a:latin typeface="Open Sans"/>
            </a:endParaRPr>
          </a:p>
          <a:p>
            <a:pPr marL="457200" indent="-457200">
              <a:lnSpc>
                <a:spcPct val="150000"/>
              </a:lnSpc>
              <a:buFont typeface="Courier New" panose="02070309020205020404" pitchFamily="49" charset="0"/>
              <a:buChar char="o"/>
            </a:pPr>
            <a:r>
              <a:rPr lang="en-US" sz="2800" dirty="0">
                <a:latin typeface="Open Sans"/>
              </a:rPr>
              <a:t>The angle of rotation, </a:t>
            </a:r>
            <a:r>
              <a:rPr lang="en-US" sz="2800" dirty="0" smtClean="0">
                <a:latin typeface="Open Sans"/>
              </a:rPr>
              <a:t>θ, </a:t>
            </a:r>
            <a:r>
              <a:rPr lang="en-US" sz="2800" dirty="0">
                <a:latin typeface="Open Sans"/>
              </a:rPr>
              <a:t>determines how much the object rotates.</a:t>
            </a:r>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54441" t="41240" r="29781" b="49286"/>
          <a:stretch/>
        </p:blipFill>
        <p:spPr>
          <a:xfrm>
            <a:off x="7977350" y="5835436"/>
            <a:ext cx="3951891" cy="1334746"/>
          </a:xfrm>
          <a:prstGeom prst="rect">
            <a:avLst/>
          </a:prstGeom>
        </p:spPr>
      </p:pic>
    </p:spTree>
    <p:extLst>
      <p:ext uri="{BB962C8B-B14F-4D97-AF65-F5344CB8AC3E}">
        <p14:creationId xmlns:p14="http://schemas.microsoft.com/office/powerpoint/2010/main" val="19471201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6" name="Text 2"/>
          <p:cNvSpPr/>
          <p:nvPr/>
        </p:nvSpPr>
        <p:spPr>
          <a:xfrm>
            <a:off x="481846" y="188595"/>
            <a:ext cx="12603533" cy="1417558"/>
          </a:xfrm>
          <a:prstGeom prst="rect">
            <a:avLst/>
          </a:prstGeom>
          <a:noFill/>
          <a:ln/>
        </p:spPr>
        <p:txBody>
          <a:bodyPr wrap="square" rtlCol="0" anchor="t"/>
          <a:lstStyle/>
          <a:p>
            <a:pPr marL="0" indent="0">
              <a:lnSpc>
                <a:spcPts val="5581"/>
              </a:lnSpc>
              <a:buNone/>
            </a:pPr>
            <a:r>
              <a:rPr lang="en-US" sz="4465" b="1" kern="0" spc="-134" dirty="0">
                <a:solidFill>
                  <a:srgbClr val="2C3F42"/>
                </a:solidFill>
                <a:latin typeface="Bitter" pitchFamily="34" charset="0"/>
                <a:ea typeface="Bitter" pitchFamily="34" charset="-122"/>
                <a:cs typeface="Bitter" pitchFamily="34" charset="-120"/>
              </a:rPr>
              <a:t>Transformations in OpenGL Clipping Operations</a:t>
            </a:r>
            <a:endParaRPr lang="en-US" sz="4465" b="1" dirty="0"/>
          </a:p>
        </p:txBody>
      </p:sp>
      <p:sp>
        <p:nvSpPr>
          <p:cNvPr id="8" name="Text 4"/>
          <p:cNvSpPr/>
          <p:nvPr/>
        </p:nvSpPr>
        <p:spPr>
          <a:xfrm>
            <a:off x="839038" y="1975743"/>
            <a:ext cx="3047286" cy="354330"/>
          </a:xfrm>
          <a:prstGeom prst="rect">
            <a:avLst/>
          </a:prstGeom>
          <a:noFill/>
          <a:ln/>
        </p:spPr>
        <p:txBody>
          <a:bodyPr wrap="none" rtlCol="0" anchor="t"/>
          <a:lstStyle/>
          <a:p>
            <a:pPr marL="457200" indent="-457200">
              <a:lnSpc>
                <a:spcPts val="2791"/>
              </a:lnSpc>
              <a:buFont typeface="Arial" panose="020B0604020202020204" pitchFamily="34" charset="0"/>
              <a:buChar char="•"/>
            </a:pPr>
            <a:r>
              <a:rPr lang="en-IN" sz="3200" b="1" dirty="0">
                <a:latin typeface="Open Sans"/>
              </a:rPr>
              <a:t>Scaling</a:t>
            </a:r>
            <a:r>
              <a:rPr lang="en-IN" sz="3200" b="1" dirty="0" smtClean="0">
                <a:latin typeface="Open Sans"/>
              </a:rPr>
              <a:t>:</a:t>
            </a:r>
            <a:endParaRPr lang="en-US" sz="2800" b="1" dirty="0">
              <a:latin typeface="Open Sans"/>
            </a:endParaRPr>
          </a:p>
        </p:txBody>
      </p:sp>
      <p:sp>
        <p:nvSpPr>
          <p:cNvPr id="9" name="Text 5"/>
          <p:cNvSpPr/>
          <p:nvPr/>
        </p:nvSpPr>
        <p:spPr>
          <a:xfrm>
            <a:off x="1107945" y="2329478"/>
            <a:ext cx="13738810" cy="725805"/>
          </a:xfrm>
          <a:prstGeom prst="rect">
            <a:avLst/>
          </a:prstGeom>
          <a:noFill/>
          <a:ln/>
        </p:spPr>
        <p:txBody>
          <a:bodyPr wrap="square" rtlCol="0" anchor="t"/>
          <a:lstStyle/>
          <a:p>
            <a:pPr marL="457200" indent="-457200">
              <a:lnSpc>
                <a:spcPct val="150000"/>
              </a:lnSpc>
              <a:buFont typeface="Courier New" panose="02070309020205020404" pitchFamily="49" charset="0"/>
              <a:buChar char="o"/>
            </a:pPr>
            <a:r>
              <a:rPr lang="en-US" sz="2800" dirty="0">
                <a:latin typeface="Open Sans"/>
              </a:rPr>
              <a:t>Changes the size of an object in the x and y directions</a:t>
            </a:r>
            <a:r>
              <a:rPr lang="en-US" sz="2800" dirty="0" smtClean="0">
                <a:latin typeface="Open Sans"/>
              </a:rPr>
              <a:t>.</a:t>
            </a:r>
          </a:p>
          <a:p>
            <a:pPr marL="457200" indent="-457200">
              <a:lnSpc>
                <a:spcPct val="150000"/>
              </a:lnSpc>
              <a:buFont typeface="Courier New" panose="02070309020205020404" pitchFamily="49" charset="0"/>
              <a:buChar char="o"/>
            </a:pPr>
            <a:r>
              <a:rPr lang="en-US" sz="2800" dirty="0">
                <a:latin typeface="Open Sans"/>
              </a:rPr>
              <a:t>Represented by a scaling matrix</a:t>
            </a:r>
            <a:r>
              <a:rPr lang="en-US" sz="2800" dirty="0" smtClean="0">
                <a:latin typeface="Open Sans"/>
              </a:rPr>
              <a:t>:</a:t>
            </a:r>
          </a:p>
          <a:p>
            <a:pPr marL="457200" indent="-457200">
              <a:lnSpc>
                <a:spcPct val="150000"/>
              </a:lnSpc>
              <a:buFont typeface="Courier New" panose="02070309020205020404" pitchFamily="49" charset="0"/>
              <a:buChar char="o"/>
            </a:pPr>
            <a:endParaRPr lang="en-US" dirty="0">
              <a:latin typeface="Open Sans"/>
            </a:endParaRPr>
          </a:p>
          <a:p>
            <a:pPr marL="457200" indent="-457200">
              <a:lnSpc>
                <a:spcPct val="150000"/>
              </a:lnSpc>
              <a:buFont typeface="Courier New" panose="02070309020205020404" pitchFamily="49" charset="0"/>
              <a:buChar char="o"/>
            </a:pPr>
            <a:r>
              <a:rPr lang="en-US" sz="2800" dirty="0">
                <a:latin typeface="Open Sans"/>
              </a:rPr>
              <a:t>The scaling factors </a:t>
            </a:r>
            <a:r>
              <a:rPr lang="en-US" sz="2800" dirty="0" err="1" smtClean="0">
                <a:latin typeface="Open Sans"/>
              </a:rPr>
              <a:t>s</a:t>
            </a:r>
            <a:r>
              <a:rPr lang="en-US" sz="2800" baseline="-25000" dirty="0" err="1" smtClean="0">
                <a:latin typeface="Open Sans"/>
              </a:rPr>
              <a:t>x</a:t>
            </a:r>
            <a:r>
              <a:rPr lang="en-US" sz="2800" dirty="0" smtClean="0">
                <a:latin typeface="Open Sans"/>
              </a:rPr>
              <a:t>​ </a:t>
            </a:r>
            <a:r>
              <a:rPr lang="en-US" sz="2800" dirty="0">
                <a:latin typeface="Open Sans"/>
              </a:rPr>
              <a:t>and </a:t>
            </a:r>
            <a:r>
              <a:rPr lang="en-US" sz="2800" dirty="0" err="1" smtClean="0">
                <a:latin typeface="Open Sans"/>
              </a:rPr>
              <a:t>s</a:t>
            </a:r>
            <a:r>
              <a:rPr lang="en-US" sz="2800" baseline="-25000" dirty="0" err="1" smtClean="0">
                <a:latin typeface="Open Sans"/>
              </a:rPr>
              <a:t>y</a:t>
            </a:r>
            <a:r>
              <a:rPr lang="en-US" sz="2800" baseline="-25000" dirty="0" smtClean="0">
                <a:latin typeface="Open Sans"/>
              </a:rPr>
              <a:t>​ </a:t>
            </a:r>
            <a:r>
              <a:rPr lang="en-US" sz="2800" dirty="0">
                <a:latin typeface="Open Sans"/>
              </a:rPr>
              <a:t>define how much the object is stretched or shrunk.</a:t>
            </a:r>
            <a:r>
              <a:rPr lang="en-US" sz="2800" dirty="0" smtClean="0">
                <a:latin typeface="Open Sans"/>
              </a:rPr>
              <a:t> </a:t>
            </a:r>
            <a:endParaRPr lang="en-US" sz="2800" dirty="0">
              <a:latin typeface="Open Sans"/>
            </a:endParaRPr>
          </a:p>
        </p:txBody>
      </p:sp>
      <p:sp>
        <p:nvSpPr>
          <p:cNvPr id="10" name="Text 4"/>
          <p:cNvSpPr/>
          <p:nvPr/>
        </p:nvSpPr>
        <p:spPr>
          <a:xfrm>
            <a:off x="521384" y="1259453"/>
            <a:ext cx="3047286" cy="354330"/>
          </a:xfrm>
          <a:prstGeom prst="rect">
            <a:avLst/>
          </a:prstGeom>
          <a:noFill/>
          <a:ln/>
        </p:spPr>
        <p:txBody>
          <a:bodyPr wrap="none" rtlCol="0" anchor="t"/>
          <a:lstStyle/>
          <a:p>
            <a:pPr>
              <a:lnSpc>
                <a:spcPts val="2791"/>
              </a:lnSpc>
            </a:pPr>
            <a:r>
              <a:rPr lang="en-IN" sz="3200" b="1" dirty="0" smtClean="0">
                <a:latin typeface="Open Sans"/>
              </a:rPr>
              <a:t>2D </a:t>
            </a:r>
            <a:r>
              <a:rPr lang="en-IN" sz="3200" b="1" dirty="0">
                <a:latin typeface="Open Sans"/>
              </a:rPr>
              <a:t>Transformations in OpenGL:</a:t>
            </a:r>
            <a:endParaRPr lang="en-US" sz="2800" b="1" dirty="0">
              <a:latin typeface="Open Sans"/>
            </a:endParaRPr>
          </a:p>
        </p:txBody>
      </p:sp>
      <p:sp>
        <p:nvSpPr>
          <p:cNvPr id="11" name="Text 4"/>
          <p:cNvSpPr/>
          <p:nvPr/>
        </p:nvSpPr>
        <p:spPr>
          <a:xfrm>
            <a:off x="839038" y="5126339"/>
            <a:ext cx="3047286" cy="354330"/>
          </a:xfrm>
          <a:prstGeom prst="rect">
            <a:avLst/>
          </a:prstGeom>
          <a:noFill/>
          <a:ln/>
        </p:spPr>
        <p:txBody>
          <a:bodyPr wrap="none" rtlCol="0" anchor="t"/>
          <a:lstStyle/>
          <a:p>
            <a:pPr marL="457200" indent="-457200">
              <a:lnSpc>
                <a:spcPts val="2791"/>
              </a:lnSpc>
              <a:buFont typeface="Arial" panose="020B0604020202020204" pitchFamily="34" charset="0"/>
              <a:buChar char="•"/>
            </a:pPr>
            <a:r>
              <a:rPr lang="en-IN" sz="3200" b="1" dirty="0">
                <a:latin typeface="Open Sans"/>
              </a:rPr>
              <a:t>Shear:</a:t>
            </a:r>
            <a:endParaRPr lang="en-US" sz="3200" b="1" dirty="0">
              <a:latin typeface="Open Sans"/>
            </a:endParaRPr>
          </a:p>
        </p:txBody>
      </p:sp>
      <p:sp>
        <p:nvSpPr>
          <p:cNvPr id="12" name="Text 5"/>
          <p:cNvSpPr/>
          <p:nvPr/>
        </p:nvSpPr>
        <p:spPr>
          <a:xfrm>
            <a:off x="1301492" y="5589115"/>
            <a:ext cx="12120217" cy="725805"/>
          </a:xfrm>
          <a:prstGeom prst="rect">
            <a:avLst/>
          </a:prstGeom>
          <a:noFill/>
          <a:ln/>
        </p:spPr>
        <p:txBody>
          <a:bodyPr wrap="square" rtlCol="0" anchor="t"/>
          <a:lstStyle/>
          <a:p>
            <a:pPr marL="457200" indent="-457200">
              <a:lnSpc>
                <a:spcPct val="150000"/>
              </a:lnSpc>
              <a:buFont typeface="Courier New" panose="02070309020205020404" pitchFamily="49" charset="0"/>
              <a:buChar char="o"/>
            </a:pPr>
            <a:r>
              <a:rPr lang="en-US" sz="2800" dirty="0">
                <a:latin typeface="Open Sans"/>
              </a:rPr>
              <a:t>Skews the object by shifting one axis relative to the other</a:t>
            </a:r>
            <a:r>
              <a:rPr lang="en-US" sz="2800" dirty="0" smtClean="0">
                <a:latin typeface="Open Sans"/>
              </a:rPr>
              <a:t>.</a:t>
            </a:r>
          </a:p>
          <a:p>
            <a:pPr marL="457200" indent="-457200">
              <a:lnSpc>
                <a:spcPct val="150000"/>
              </a:lnSpc>
              <a:buFont typeface="Courier New" panose="02070309020205020404" pitchFamily="49" charset="0"/>
              <a:buChar char="o"/>
            </a:pPr>
            <a:r>
              <a:rPr lang="en-US" sz="2800" dirty="0">
                <a:latin typeface="Open Sans"/>
              </a:rPr>
              <a:t>Represented by a shear matrix:</a:t>
            </a:r>
          </a:p>
        </p:txBody>
      </p:sp>
      <p:pic>
        <p:nvPicPr>
          <p:cNvPr id="14" name="Picture 13"/>
          <p:cNvPicPr>
            <a:picLocks noChangeAspect="1"/>
          </p:cNvPicPr>
          <p:nvPr/>
        </p:nvPicPr>
        <p:blipFill rotWithShape="1">
          <a:blip r:embed="rId3">
            <a:extLst>
              <a:ext uri="{28A0092B-C50C-407E-A947-70E740481C1C}">
                <a14:useLocalDpi xmlns:a14="http://schemas.microsoft.com/office/drawing/2010/main" val="0"/>
              </a:ext>
            </a:extLst>
          </a:blip>
          <a:srcRect l="55172" t="66132" r="30617" b="24394"/>
          <a:stretch/>
        </p:blipFill>
        <p:spPr>
          <a:xfrm>
            <a:off x="7178565" y="2972889"/>
            <a:ext cx="3342290" cy="1253360"/>
          </a:xfrm>
          <a:prstGeom prst="rect">
            <a:avLst/>
          </a:prstGeom>
        </p:spPr>
      </p:pic>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l="47361" t="27046" r="22963" b="63665"/>
          <a:stretch/>
        </p:blipFill>
        <p:spPr>
          <a:xfrm>
            <a:off x="7020909" y="6538465"/>
            <a:ext cx="6751057" cy="1188568"/>
          </a:xfrm>
          <a:prstGeom prst="rect">
            <a:avLst/>
          </a:prstGeom>
        </p:spPr>
      </p:pic>
    </p:spTree>
    <p:extLst>
      <p:ext uri="{BB962C8B-B14F-4D97-AF65-F5344CB8AC3E}">
        <p14:creationId xmlns:p14="http://schemas.microsoft.com/office/powerpoint/2010/main" val="19947918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6" name="Text 2"/>
          <p:cNvSpPr/>
          <p:nvPr/>
        </p:nvSpPr>
        <p:spPr>
          <a:xfrm>
            <a:off x="481846" y="188595"/>
            <a:ext cx="12603533" cy="1417558"/>
          </a:xfrm>
          <a:prstGeom prst="rect">
            <a:avLst/>
          </a:prstGeom>
          <a:noFill/>
          <a:ln/>
        </p:spPr>
        <p:txBody>
          <a:bodyPr wrap="square" rtlCol="0" anchor="t"/>
          <a:lstStyle/>
          <a:p>
            <a:pPr marL="0" indent="0">
              <a:lnSpc>
                <a:spcPts val="5581"/>
              </a:lnSpc>
              <a:buNone/>
            </a:pPr>
            <a:r>
              <a:rPr lang="en-US" sz="4465" b="1" kern="0" spc="-134" dirty="0">
                <a:solidFill>
                  <a:srgbClr val="2C3F42"/>
                </a:solidFill>
                <a:latin typeface="Bitter" pitchFamily="34" charset="0"/>
                <a:ea typeface="Bitter" pitchFamily="34" charset="-122"/>
                <a:cs typeface="Bitter" pitchFamily="34" charset="-120"/>
              </a:rPr>
              <a:t>Transformations in OpenGL Clipping Operations</a:t>
            </a:r>
            <a:endParaRPr lang="en-US" sz="4465" b="1" dirty="0"/>
          </a:p>
        </p:txBody>
      </p:sp>
      <p:sp>
        <p:nvSpPr>
          <p:cNvPr id="8" name="Text 4"/>
          <p:cNvSpPr/>
          <p:nvPr/>
        </p:nvSpPr>
        <p:spPr>
          <a:xfrm>
            <a:off x="839038" y="1975743"/>
            <a:ext cx="3047286" cy="354330"/>
          </a:xfrm>
          <a:prstGeom prst="rect">
            <a:avLst/>
          </a:prstGeom>
          <a:noFill/>
          <a:ln/>
        </p:spPr>
        <p:txBody>
          <a:bodyPr wrap="none" rtlCol="0" anchor="t"/>
          <a:lstStyle/>
          <a:p>
            <a:pPr marL="457200" indent="-457200">
              <a:lnSpc>
                <a:spcPts val="2791"/>
              </a:lnSpc>
              <a:buFont typeface="Arial" panose="020B0604020202020204" pitchFamily="34" charset="0"/>
              <a:buChar char="•"/>
            </a:pPr>
            <a:r>
              <a:rPr lang="en-IN" sz="3200" b="1" dirty="0">
                <a:latin typeface="Open Sans"/>
              </a:rPr>
              <a:t>Reflection:</a:t>
            </a:r>
            <a:endParaRPr lang="en-US" sz="2800" b="1" dirty="0">
              <a:latin typeface="Open Sans"/>
            </a:endParaRPr>
          </a:p>
        </p:txBody>
      </p:sp>
      <p:sp>
        <p:nvSpPr>
          <p:cNvPr id="9" name="Text 5"/>
          <p:cNvSpPr/>
          <p:nvPr/>
        </p:nvSpPr>
        <p:spPr>
          <a:xfrm>
            <a:off x="1107945" y="2329478"/>
            <a:ext cx="13738810" cy="725805"/>
          </a:xfrm>
          <a:prstGeom prst="rect">
            <a:avLst/>
          </a:prstGeom>
          <a:noFill/>
          <a:ln/>
        </p:spPr>
        <p:txBody>
          <a:bodyPr wrap="square" rtlCol="0" anchor="t"/>
          <a:lstStyle/>
          <a:p>
            <a:pPr marL="457200" indent="-457200">
              <a:lnSpc>
                <a:spcPct val="150000"/>
              </a:lnSpc>
              <a:buFont typeface="Courier New" panose="02070309020205020404" pitchFamily="49" charset="0"/>
              <a:buChar char="o"/>
            </a:pPr>
            <a:r>
              <a:rPr lang="en-US" sz="2800" dirty="0">
                <a:latin typeface="Open Sans"/>
              </a:rPr>
              <a:t>Flips an object across an axis</a:t>
            </a:r>
            <a:r>
              <a:rPr lang="en-US" sz="2800" dirty="0" smtClean="0">
                <a:latin typeface="Open Sans"/>
              </a:rPr>
              <a:t>.</a:t>
            </a:r>
          </a:p>
          <a:p>
            <a:pPr marL="457200" indent="-457200">
              <a:lnSpc>
                <a:spcPct val="150000"/>
              </a:lnSpc>
              <a:buFont typeface="Courier New" panose="02070309020205020404" pitchFamily="49" charset="0"/>
              <a:buChar char="o"/>
            </a:pPr>
            <a:r>
              <a:rPr lang="en-US" sz="2800" dirty="0">
                <a:latin typeface="Open Sans"/>
              </a:rPr>
              <a:t>For reflection across the x-axis or y-axis, the matrix becomes:</a:t>
            </a:r>
          </a:p>
        </p:txBody>
      </p:sp>
      <p:sp>
        <p:nvSpPr>
          <p:cNvPr id="10" name="Text 4"/>
          <p:cNvSpPr/>
          <p:nvPr/>
        </p:nvSpPr>
        <p:spPr>
          <a:xfrm>
            <a:off x="521384" y="1259453"/>
            <a:ext cx="3047286" cy="354330"/>
          </a:xfrm>
          <a:prstGeom prst="rect">
            <a:avLst/>
          </a:prstGeom>
          <a:noFill/>
          <a:ln/>
        </p:spPr>
        <p:txBody>
          <a:bodyPr wrap="none" rtlCol="0" anchor="t"/>
          <a:lstStyle/>
          <a:p>
            <a:pPr>
              <a:lnSpc>
                <a:spcPts val="2791"/>
              </a:lnSpc>
            </a:pPr>
            <a:r>
              <a:rPr lang="en-IN" sz="3200" b="1" dirty="0" smtClean="0">
                <a:latin typeface="Open Sans"/>
              </a:rPr>
              <a:t>2D </a:t>
            </a:r>
            <a:r>
              <a:rPr lang="en-IN" sz="3200" b="1" dirty="0">
                <a:latin typeface="Open Sans"/>
              </a:rPr>
              <a:t>Transformations in OpenGL:</a:t>
            </a:r>
            <a:endParaRPr lang="en-US" sz="2800" b="1" dirty="0">
              <a:latin typeface="Open Sans"/>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51097" t="47928" r="26646" b="42784"/>
          <a:stretch/>
        </p:blipFill>
        <p:spPr>
          <a:xfrm>
            <a:off x="4544909" y="3852041"/>
            <a:ext cx="4589334" cy="1077311"/>
          </a:xfrm>
          <a:prstGeom prst="rect">
            <a:avLst/>
          </a:prstGeom>
        </p:spPr>
      </p:pic>
    </p:spTree>
    <p:extLst>
      <p:ext uri="{BB962C8B-B14F-4D97-AF65-F5344CB8AC3E}">
        <p14:creationId xmlns:p14="http://schemas.microsoft.com/office/powerpoint/2010/main" val="41126362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6" name="Text 2"/>
          <p:cNvSpPr/>
          <p:nvPr/>
        </p:nvSpPr>
        <p:spPr>
          <a:xfrm>
            <a:off x="481846" y="188595"/>
            <a:ext cx="12603533" cy="1417558"/>
          </a:xfrm>
          <a:prstGeom prst="rect">
            <a:avLst/>
          </a:prstGeom>
          <a:noFill/>
          <a:ln/>
        </p:spPr>
        <p:txBody>
          <a:bodyPr wrap="square" rtlCol="0" anchor="t"/>
          <a:lstStyle/>
          <a:p>
            <a:pPr marL="0" indent="0">
              <a:lnSpc>
                <a:spcPts val="5581"/>
              </a:lnSpc>
              <a:buNone/>
            </a:pPr>
            <a:r>
              <a:rPr lang="en-US" sz="4465" b="1" kern="0" spc="-134" dirty="0">
                <a:solidFill>
                  <a:srgbClr val="2C3F42"/>
                </a:solidFill>
                <a:latin typeface="Bitter" pitchFamily="34" charset="0"/>
                <a:ea typeface="Bitter" pitchFamily="34" charset="-122"/>
                <a:cs typeface="Bitter" pitchFamily="34" charset="-120"/>
              </a:rPr>
              <a:t>Transformations in OpenGL Clipping Operations</a:t>
            </a:r>
            <a:endParaRPr lang="en-US" sz="4465" b="1" dirty="0"/>
          </a:p>
        </p:txBody>
      </p:sp>
      <p:sp>
        <p:nvSpPr>
          <p:cNvPr id="9" name="Text 5"/>
          <p:cNvSpPr/>
          <p:nvPr/>
        </p:nvSpPr>
        <p:spPr>
          <a:xfrm>
            <a:off x="887227" y="2120741"/>
            <a:ext cx="13390671" cy="725805"/>
          </a:xfrm>
          <a:prstGeom prst="rect">
            <a:avLst/>
          </a:prstGeom>
          <a:noFill/>
          <a:ln/>
        </p:spPr>
        <p:txBody>
          <a:bodyPr wrap="square" rtlCol="0" anchor="t"/>
          <a:lstStyle/>
          <a:p>
            <a:pPr>
              <a:lnSpc>
                <a:spcPct val="150000"/>
              </a:lnSpc>
            </a:pPr>
            <a:r>
              <a:rPr lang="en-US" sz="2800" dirty="0">
                <a:latin typeface="Open Sans"/>
                <a:ea typeface="Open Sans"/>
              </a:rPr>
              <a:t>After applying the appropriate 2D transformations, the next step is clipping. OpenGL performs clipping in </a:t>
            </a:r>
            <a:r>
              <a:rPr lang="en-US" sz="2800" b="1" dirty="0">
                <a:latin typeface="Open Sans"/>
                <a:ea typeface="Open Sans"/>
              </a:rPr>
              <a:t>Normalized Device Coordinates (NDC)</a:t>
            </a:r>
            <a:r>
              <a:rPr lang="en-US" sz="2800" dirty="0">
                <a:latin typeface="Open Sans"/>
                <a:ea typeface="Open Sans"/>
              </a:rPr>
              <a:t>, meaning it clips the geometry to a standardized viewing volume, ensuring that only visible portions of objects are rendered.</a:t>
            </a:r>
          </a:p>
        </p:txBody>
      </p:sp>
      <p:sp>
        <p:nvSpPr>
          <p:cNvPr id="10" name="Text 4"/>
          <p:cNvSpPr/>
          <p:nvPr/>
        </p:nvSpPr>
        <p:spPr>
          <a:xfrm>
            <a:off x="521384" y="1428988"/>
            <a:ext cx="3047286" cy="354330"/>
          </a:xfrm>
          <a:prstGeom prst="rect">
            <a:avLst/>
          </a:prstGeom>
          <a:noFill/>
          <a:ln/>
        </p:spPr>
        <p:txBody>
          <a:bodyPr wrap="none" rtlCol="0" anchor="t"/>
          <a:lstStyle/>
          <a:p>
            <a:pPr>
              <a:lnSpc>
                <a:spcPts val="2791"/>
              </a:lnSpc>
            </a:pPr>
            <a:r>
              <a:rPr lang="en-IN" sz="3200" b="1" dirty="0" smtClean="0">
                <a:latin typeface="Open Sans"/>
              </a:rPr>
              <a:t>Clipping Operations</a:t>
            </a:r>
            <a:endParaRPr lang="en-US" sz="2800" b="1" dirty="0">
              <a:latin typeface="Open Sans"/>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28863"/>
          <a:stretch/>
        </p:blipFill>
        <p:spPr>
          <a:xfrm>
            <a:off x="6522074" y="4498428"/>
            <a:ext cx="8108326" cy="3514870"/>
          </a:xfrm>
          <a:prstGeom prst="rect">
            <a:avLst/>
          </a:prstGeom>
        </p:spPr>
      </p:pic>
    </p:spTree>
    <p:extLst>
      <p:ext uri="{BB962C8B-B14F-4D97-AF65-F5344CB8AC3E}">
        <p14:creationId xmlns:p14="http://schemas.microsoft.com/office/powerpoint/2010/main" val="5597863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6" name="Text 2"/>
          <p:cNvSpPr/>
          <p:nvPr/>
        </p:nvSpPr>
        <p:spPr>
          <a:xfrm>
            <a:off x="481846" y="188595"/>
            <a:ext cx="12603533" cy="1417558"/>
          </a:xfrm>
          <a:prstGeom prst="rect">
            <a:avLst/>
          </a:prstGeom>
          <a:noFill/>
          <a:ln/>
        </p:spPr>
        <p:txBody>
          <a:bodyPr wrap="square" rtlCol="0" anchor="t"/>
          <a:lstStyle/>
          <a:p>
            <a:pPr marL="0" indent="0">
              <a:lnSpc>
                <a:spcPts val="5581"/>
              </a:lnSpc>
              <a:buNone/>
            </a:pPr>
            <a:r>
              <a:rPr lang="en-US" sz="4465" b="1" kern="0" spc="-134" dirty="0">
                <a:solidFill>
                  <a:srgbClr val="2C3F42"/>
                </a:solidFill>
                <a:latin typeface="Bitter" pitchFamily="34" charset="0"/>
                <a:ea typeface="Bitter" pitchFamily="34" charset="-122"/>
                <a:cs typeface="Bitter" pitchFamily="34" charset="-120"/>
              </a:rPr>
              <a:t>Transformations in OpenGL Clipping Operations</a:t>
            </a:r>
            <a:endParaRPr lang="en-US" sz="4465" b="1" dirty="0"/>
          </a:p>
        </p:txBody>
      </p:sp>
      <p:sp>
        <p:nvSpPr>
          <p:cNvPr id="9" name="Text 5"/>
          <p:cNvSpPr/>
          <p:nvPr/>
        </p:nvSpPr>
        <p:spPr>
          <a:xfrm>
            <a:off x="887227" y="2120741"/>
            <a:ext cx="13390671" cy="725805"/>
          </a:xfrm>
          <a:prstGeom prst="rect">
            <a:avLst/>
          </a:prstGeom>
          <a:noFill/>
          <a:ln/>
        </p:spPr>
        <p:txBody>
          <a:bodyPr wrap="square" rtlCol="0" anchor="t"/>
          <a:lstStyle/>
          <a:p>
            <a:pPr marL="457200" indent="-457200">
              <a:lnSpc>
                <a:spcPct val="150000"/>
              </a:lnSpc>
              <a:buFont typeface="Arial" panose="020B0604020202020204" pitchFamily="34" charset="0"/>
              <a:buChar char="•"/>
            </a:pPr>
            <a:r>
              <a:rPr lang="en-US" sz="2800" dirty="0">
                <a:latin typeface="Open Sans"/>
              </a:rPr>
              <a:t>The </a:t>
            </a:r>
            <a:r>
              <a:rPr lang="en-US" sz="2800" b="1" dirty="0">
                <a:latin typeface="Open Sans"/>
              </a:rPr>
              <a:t>clipping window</a:t>
            </a:r>
            <a:r>
              <a:rPr lang="en-US" sz="2800" dirty="0">
                <a:latin typeface="Open Sans"/>
              </a:rPr>
              <a:t> is a rectangle in the </a:t>
            </a:r>
            <a:r>
              <a:rPr lang="en-US" sz="2800" b="1" dirty="0">
                <a:latin typeface="Open Sans"/>
              </a:rPr>
              <a:t>viewing coordinates</a:t>
            </a:r>
            <a:r>
              <a:rPr lang="en-US" sz="2800" dirty="0">
                <a:latin typeface="Open Sans"/>
              </a:rPr>
              <a:t> that defines the visible region of the scene. Everything outside this window is clipped, or removed, from the scene</a:t>
            </a:r>
            <a:r>
              <a:rPr lang="en-US" sz="2800" dirty="0" smtClean="0">
                <a:latin typeface="Open Sans"/>
              </a:rPr>
              <a:t>.</a:t>
            </a:r>
          </a:p>
          <a:p>
            <a:pPr marL="457200" indent="-457200">
              <a:lnSpc>
                <a:spcPct val="150000"/>
              </a:lnSpc>
              <a:buFont typeface="Arial" panose="020B0604020202020204" pitchFamily="34" charset="0"/>
              <a:buChar char="•"/>
            </a:pPr>
            <a:r>
              <a:rPr lang="en-US" sz="2800" dirty="0">
                <a:latin typeface="Open Sans"/>
              </a:rPr>
              <a:t>OpenGL defines the clipping window in NDC as a 2D box with coordinates (−1,−</a:t>
            </a:r>
            <a:r>
              <a:rPr lang="en-US" sz="2800" dirty="0" smtClean="0">
                <a:latin typeface="Open Sans"/>
              </a:rPr>
              <a:t>1) to </a:t>
            </a:r>
            <a:r>
              <a:rPr lang="en-US" sz="2800" dirty="0">
                <a:latin typeface="Open Sans"/>
              </a:rPr>
              <a:t>(1,1</a:t>
            </a:r>
            <a:r>
              <a:rPr lang="en-US" sz="2800" dirty="0" smtClean="0">
                <a:latin typeface="Open Sans"/>
              </a:rPr>
              <a:t>). </a:t>
            </a:r>
            <a:r>
              <a:rPr lang="en-US" sz="2800" dirty="0">
                <a:latin typeface="Open Sans"/>
              </a:rPr>
              <a:t>This box defines the visible area of the scene after transformations are applied.</a:t>
            </a:r>
            <a:endParaRPr lang="en-US" sz="2800" dirty="0">
              <a:latin typeface="Open Sans"/>
              <a:ea typeface="Open Sans"/>
            </a:endParaRPr>
          </a:p>
        </p:txBody>
      </p:sp>
      <p:sp>
        <p:nvSpPr>
          <p:cNvPr id="10" name="Text 4"/>
          <p:cNvSpPr/>
          <p:nvPr/>
        </p:nvSpPr>
        <p:spPr>
          <a:xfrm>
            <a:off x="521384" y="1428988"/>
            <a:ext cx="3047286" cy="354330"/>
          </a:xfrm>
          <a:prstGeom prst="rect">
            <a:avLst/>
          </a:prstGeom>
          <a:noFill/>
          <a:ln/>
        </p:spPr>
        <p:txBody>
          <a:bodyPr wrap="none" rtlCol="0" anchor="t"/>
          <a:lstStyle/>
          <a:p>
            <a:pPr>
              <a:lnSpc>
                <a:spcPts val="2791"/>
              </a:lnSpc>
            </a:pPr>
            <a:r>
              <a:rPr lang="en-IN" sz="3200" b="1" dirty="0">
                <a:latin typeface="Open Sans"/>
              </a:rPr>
              <a:t>Viewport and Clipping Window:</a:t>
            </a:r>
            <a:endParaRPr lang="en-US" sz="2800" b="1" dirty="0">
              <a:latin typeface="Open Sans"/>
            </a:endParaRPr>
          </a:p>
        </p:txBody>
      </p:sp>
    </p:spTree>
    <p:extLst>
      <p:ext uri="{BB962C8B-B14F-4D97-AF65-F5344CB8AC3E}">
        <p14:creationId xmlns:p14="http://schemas.microsoft.com/office/powerpoint/2010/main" val="256515873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6" name="Text 2"/>
          <p:cNvSpPr/>
          <p:nvPr/>
        </p:nvSpPr>
        <p:spPr>
          <a:xfrm>
            <a:off x="609600" y="1026719"/>
            <a:ext cx="5670590" cy="708779"/>
          </a:xfrm>
          <a:prstGeom prst="rect">
            <a:avLst/>
          </a:prstGeom>
          <a:noFill/>
          <a:ln/>
        </p:spPr>
        <p:txBody>
          <a:bodyPr wrap="none" rtlCol="0" anchor="t"/>
          <a:lstStyle/>
          <a:p>
            <a:pPr marL="0" indent="0">
              <a:lnSpc>
                <a:spcPts val="5581"/>
              </a:lnSpc>
              <a:buNone/>
            </a:pPr>
            <a:r>
              <a:rPr lang="en-US" sz="4000" b="1" kern="0" spc="-134" dirty="0">
                <a:solidFill>
                  <a:srgbClr val="2C3F42"/>
                </a:solidFill>
                <a:latin typeface="Bitter" pitchFamily="34" charset="0"/>
                <a:ea typeface="Bitter" pitchFamily="34" charset="-122"/>
                <a:cs typeface="Bitter" pitchFamily="34" charset="-120"/>
              </a:rPr>
              <a:t>Point Clipping</a:t>
            </a:r>
            <a:endParaRPr lang="en-US" sz="4000" b="1" dirty="0"/>
          </a:p>
        </p:txBody>
      </p:sp>
      <p:sp>
        <p:nvSpPr>
          <p:cNvPr id="9" name="Text 4"/>
          <p:cNvSpPr/>
          <p:nvPr/>
        </p:nvSpPr>
        <p:spPr>
          <a:xfrm>
            <a:off x="951445" y="2164249"/>
            <a:ext cx="7656528" cy="1088708"/>
          </a:xfrm>
          <a:prstGeom prst="rect">
            <a:avLst/>
          </a:prstGeom>
          <a:noFill/>
          <a:ln/>
        </p:spPr>
        <p:txBody>
          <a:bodyPr wrap="square" rtlCol="0" anchor="t"/>
          <a:lstStyle/>
          <a:p>
            <a:pPr>
              <a:lnSpc>
                <a:spcPct val="150000"/>
              </a:lnSpc>
            </a:pPr>
            <a:r>
              <a:rPr lang="en-US" sz="2800" b="1" dirty="0">
                <a:latin typeface="Open Sans"/>
              </a:rPr>
              <a:t>Point clipping</a:t>
            </a:r>
            <a:r>
              <a:rPr lang="en-US" sz="2800" dirty="0">
                <a:latin typeface="Open Sans"/>
              </a:rPr>
              <a:t> is the simplest form of clipping in computer graphics. It involves determining whether a given point is inside or outside a defined region, typically referred to as the </a:t>
            </a:r>
            <a:r>
              <a:rPr lang="en-US" sz="2800" b="1" dirty="0">
                <a:latin typeface="Open Sans"/>
              </a:rPr>
              <a:t>clipping window</a:t>
            </a:r>
            <a:r>
              <a:rPr lang="en-US" sz="2800" dirty="0">
                <a:latin typeface="Open Sans"/>
              </a:rPr>
              <a:t> or </a:t>
            </a:r>
            <a:r>
              <a:rPr lang="en-US" sz="2800" b="1" dirty="0">
                <a:latin typeface="Open Sans"/>
              </a:rPr>
              <a:t>viewing window</a:t>
            </a:r>
            <a:r>
              <a:rPr lang="en-US" sz="2800" dirty="0">
                <a:latin typeface="Open Sans"/>
              </a:rPr>
              <a:t>. If a point lies inside the clipping window, it is retained and rendered; if it lies outside, it is discarded.</a:t>
            </a:r>
          </a:p>
        </p:txBody>
      </p:sp>
      <p:sp>
        <p:nvSpPr>
          <p:cNvPr id="14" name="Text 2"/>
          <p:cNvSpPr/>
          <p:nvPr/>
        </p:nvSpPr>
        <p:spPr>
          <a:xfrm>
            <a:off x="481846" y="188595"/>
            <a:ext cx="12603533" cy="1417558"/>
          </a:xfrm>
          <a:prstGeom prst="rect">
            <a:avLst/>
          </a:prstGeom>
          <a:noFill/>
          <a:ln/>
        </p:spPr>
        <p:txBody>
          <a:bodyPr wrap="square" rtlCol="0" anchor="t"/>
          <a:lstStyle/>
          <a:p>
            <a:pPr marL="0" indent="0">
              <a:lnSpc>
                <a:spcPts val="5581"/>
              </a:lnSpc>
              <a:buNone/>
            </a:pPr>
            <a:r>
              <a:rPr lang="en-US" sz="4465" b="1" kern="0" spc="-134" dirty="0">
                <a:solidFill>
                  <a:srgbClr val="2C3F42"/>
                </a:solidFill>
                <a:latin typeface="Bitter" pitchFamily="34" charset="0"/>
                <a:ea typeface="Bitter" pitchFamily="34" charset="-122"/>
                <a:cs typeface="Bitter" pitchFamily="34" charset="-120"/>
              </a:rPr>
              <a:t>Transformations in OpenGL Clipping Operations</a:t>
            </a:r>
            <a:endParaRPr lang="en-US" sz="4465" b="1" dirty="0"/>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7916" y="2935507"/>
            <a:ext cx="5836113" cy="3791114"/>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6" name="Text 2"/>
          <p:cNvSpPr/>
          <p:nvPr/>
        </p:nvSpPr>
        <p:spPr>
          <a:xfrm>
            <a:off x="609600" y="1026719"/>
            <a:ext cx="5670590" cy="708779"/>
          </a:xfrm>
          <a:prstGeom prst="rect">
            <a:avLst/>
          </a:prstGeom>
          <a:noFill/>
          <a:ln/>
        </p:spPr>
        <p:txBody>
          <a:bodyPr wrap="none" rtlCol="0" anchor="t"/>
          <a:lstStyle/>
          <a:p>
            <a:pPr>
              <a:lnSpc>
                <a:spcPts val="5581"/>
              </a:lnSpc>
            </a:pPr>
            <a:r>
              <a:rPr lang="en-US" sz="4000" b="1" kern="0" spc="-134" dirty="0">
                <a:solidFill>
                  <a:srgbClr val="2C3F42"/>
                </a:solidFill>
                <a:latin typeface="Bitter" pitchFamily="34" charset="0"/>
                <a:ea typeface="Bitter" pitchFamily="34" charset="-122"/>
                <a:cs typeface="Bitter" pitchFamily="34" charset="-120"/>
              </a:rPr>
              <a:t>Point Clipping: Clipping </a:t>
            </a:r>
            <a:r>
              <a:rPr lang="en-US" sz="4000" b="1" kern="0" spc="-134" dirty="0" smtClean="0">
                <a:solidFill>
                  <a:srgbClr val="2C3F42"/>
                </a:solidFill>
                <a:latin typeface="Bitter" pitchFamily="34" charset="0"/>
                <a:ea typeface="Bitter" pitchFamily="34" charset="-122"/>
                <a:cs typeface="Bitter" pitchFamily="34" charset="-120"/>
              </a:rPr>
              <a:t>Window</a:t>
            </a:r>
            <a:endParaRPr lang="en-US" sz="4000" b="1" dirty="0"/>
          </a:p>
        </p:txBody>
      </p:sp>
      <p:sp>
        <p:nvSpPr>
          <p:cNvPr id="9" name="Text 4"/>
          <p:cNvSpPr/>
          <p:nvPr/>
        </p:nvSpPr>
        <p:spPr>
          <a:xfrm>
            <a:off x="1025017" y="2164249"/>
            <a:ext cx="13384666" cy="1088708"/>
          </a:xfrm>
          <a:prstGeom prst="rect">
            <a:avLst/>
          </a:prstGeom>
          <a:noFill/>
          <a:ln/>
        </p:spPr>
        <p:txBody>
          <a:bodyPr wrap="square" rtlCol="0" anchor="t"/>
          <a:lstStyle/>
          <a:p>
            <a:pPr>
              <a:lnSpc>
                <a:spcPct val="150000"/>
              </a:lnSpc>
            </a:pPr>
            <a:r>
              <a:rPr lang="en-US" sz="2800" dirty="0">
                <a:latin typeface="Open Sans"/>
              </a:rPr>
              <a:t>The clipping window is usually defined as a rectangular area in 2D space. It is determined by specifying its </a:t>
            </a:r>
            <a:r>
              <a:rPr lang="en-US" sz="2800" b="1" dirty="0">
                <a:latin typeface="Open Sans"/>
              </a:rPr>
              <a:t>minimum</a:t>
            </a:r>
            <a:r>
              <a:rPr lang="en-US" sz="2800" dirty="0">
                <a:latin typeface="Open Sans"/>
              </a:rPr>
              <a:t> and </a:t>
            </a:r>
            <a:r>
              <a:rPr lang="en-US" sz="2800" b="1" dirty="0">
                <a:latin typeface="Open Sans"/>
              </a:rPr>
              <a:t>maximum</a:t>
            </a:r>
            <a:r>
              <a:rPr lang="en-US" sz="2800" dirty="0">
                <a:latin typeface="Open Sans"/>
              </a:rPr>
              <a:t> x and y coordinates</a:t>
            </a:r>
            <a:r>
              <a:rPr lang="en-US" sz="2800" dirty="0" smtClean="0">
                <a:latin typeface="Open Sans"/>
              </a:rPr>
              <a:t>:</a:t>
            </a:r>
          </a:p>
          <a:p>
            <a:pPr>
              <a:lnSpc>
                <a:spcPct val="150000"/>
              </a:lnSpc>
            </a:pPr>
            <a:endParaRPr lang="en-US" sz="2800" dirty="0">
              <a:latin typeface="Open Sans"/>
            </a:endParaRPr>
          </a:p>
          <a:p>
            <a:pPr>
              <a:lnSpc>
                <a:spcPct val="150000"/>
              </a:lnSpc>
            </a:pPr>
            <a:endParaRPr lang="en-US" sz="2800" dirty="0" smtClean="0">
              <a:latin typeface="Open Sans"/>
            </a:endParaRPr>
          </a:p>
          <a:p>
            <a:pPr>
              <a:lnSpc>
                <a:spcPct val="150000"/>
              </a:lnSpc>
            </a:pPr>
            <a:endParaRPr lang="en-US" sz="2800" dirty="0">
              <a:latin typeface="Open Sans"/>
            </a:endParaRPr>
          </a:p>
          <a:p>
            <a:pPr>
              <a:lnSpc>
                <a:spcPct val="150000"/>
              </a:lnSpc>
            </a:pPr>
            <a:endParaRPr lang="en-US" sz="2800" dirty="0">
              <a:latin typeface="Open Sans"/>
            </a:endParaRPr>
          </a:p>
          <a:p>
            <a:pPr>
              <a:lnSpc>
                <a:spcPct val="150000"/>
              </a:lnSpc>
            </a:pPr>
            <a:endParaRPr lang="en-US" sz="2000" dirty="0">
              <a:latin typeface="Open Sans"/>
            </a:endParaRPr>
          </a:p>
          <a:p>
            <a:pPr>
              <a:lnSpc>
                <a:spcPct val="150000"/>
              </a:lnSpc>
            </a:pPr>
            <a:r>
              <a:rPr lang="en-US" sz="2800" dirty="0">
                <a:latin typeface="Open Sans"/>
              </a:rPr>
              <a:t>This rectangular area forms the region where all visible points should be displayed.</a:t>
            </a:r>
            <a:endParaRPr lang="en-US" sz="2800" dirty="0" smtClean="0">
              <a:latin typeface="Open Sans"/>
            </a:endParaRPr>
          </a:p>
          <a:p>
            <a:pPr>
              <a:lnSpc>
                <a:spcPct val="150000"/>
              </a:lnSpc>
            </a:pPr>
            <a:endParaRPr lang="en-US" sz="2800" dirty="0">
              <a:latin typeface="Open Sans"/>
            </a:endParaRPr>
          </a:p>
        </p:txBody>
      </p:sp>
      <p:sp>
        <p:nvSpPr>
          <p:cNvPr id="14" name="Text 2"/>
          <p:cNvSpPr/>
          <p:nvPr/>
        </p:nvSpPr>
        <p:spPr>
          <a:xfrm>
            <a:off x="481846" y="188595"/>
            <a:ext cx="12603533" cy="1417558"/>
          </a:xfrm>
          <a:prstGeom prst="rect">
            <a:avLst/>
          </a:prstGeom>
          <a:noFill/>
          <a:ln/>
        </p:spPr>
        <p:txBody>
          <a:bodyPr wrap="square" rtlCol="0" anchor="t"/>
          <a:lstStyle/>
          <a:p>
            <a:pPr marL="0" indent="0">
              <a:lnSpc>
                <a:spcPts val="5581"/>
              </a:lnSpc>
              <a:buNone/>
            </a:pPr>
            <a:r>
              <a:rPr lang="en-US" sz="4465" b="1" kern="0" spc="-134" dirty="0">
                <a:solidFill>
                  <a:srgbClr val="2C3F42"/>
                </a:solidFill>
                <a:latin typeface="Bitter" pitchFamily="34" charset="0"/>
                <a:ea typeface="Bitter" pitchFamily="34" charset="-122"/>
                <a:cs typeface="Bitter" pitchFamily="34" charset="-120"/>
              </a:rPr>
              <a:t>Transformations in OpenGL Clipping Operations</a:t>
            </a:r>
            <a:endParaRPr lang="en-US" sz="4465" b="1" dirty="0"/>
          </a:p>
        </p:txBody>
      </p:sp>
      <p:sp>
        <p:nvSpPr>
          <p:cNvPr id="7" name="Text 2"/>
          <p:cNvSpPr/>
          <p:nvPr/>
        </p:nvSpPr>
        <p:spPr>
          <a:xfrm>
            <a:off x="898634" y="1802988"/>
            <a:ext cx="5670590" cy="708779"/>
          </a:xfrm>
          <a:prstGeom prst="rect">
            <a:avLst/>
          </a:prstGeom>
          <a:noFill/>
          <a:ln/>
        </p:spPr>
        <p:txBody>
          <a:bodyPr wrap="none" rtlCol="0" anchor="t"/>
          <a:lstStyle/>
          <a:p>
            <a:pPr marL="0" indent="0">
              <a:lnSpc>
                <a:spcPts val="5581"/>
              </a:lnSpc>
              <a:buNone/>
            </a:pPr>
            <a:endParaRPr lang="en-US" sz="3200" b="1" dirty="0"/>
          </a:p>
        </p:txBody>
      </p:sp>
      <p:sp>
        <p:nvSpPr>
          <p:cNvPr id="4" name="Rectangle 1"/>
          <p:cNvSpPr>
            <a:spLocks noChangeArrowheads="1"/>
          </p:cNvSpPr>
          <p:nvPr/>
        </p:nvSpPr>
        <p:spPr bwMode="auto">
          <a:xfrm>
            <a:off x="2532993" y="3618402"/>
            <a:ext cx="8900129"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err="1" smtClean="0">
                <a:ln>
                  <a:noFill/>
                </a:ln>
                <a:solidFill>
                  <a:schemeClr val="tx1"/>
                </a:solidFill>
                <a:effectLst/>
                <a:latin typeface="Open Sans"/>
              </a:rPr>
              <a:t>x</a:t>
            </a:r>
            <a:r>
              <a:rPr kumimoji="0" lang="en-US" altLang="en-US" sz="2800" b="0" i="0" u="none" strike="noStrike" cap="none" normalizeH="0" baseline="-25000" dirty="0" err="1" smtClean="0">
                <a:ln>
                  <a:noFill/>
                </a:ln>
                <a:solidFill>
                  <a:schemeClr val="tx1"/>
                </a:solidFill>
                <a:effectLst/>
                <a:latin typeface="Open Sans"/>
              </a:rPr>
              <a:t>min</a:t>
            </a:r>
            <a:r>
              <a:rPr kumimoji="0" lang="en-US" altLang="en-US" sz="2800" b="0" i="0" u="none" strike="noStrike" cap="none" normalizeH="0" baseline="0" dirty="0" smtClean="0">
                <a:ln>
                  <a:noFill/>
                </a:ln>
                <a:solidFill>
                  <a:schemeClr val="tx1"/>
                </a:solidFill>
                <a:effectLst/>
                <a:latin typeface="Open Sans"/>
              </a:rPr>
              <a:t>​: The minimum x-coordinate (left boundary)</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err="1" smtClean="0">
                <a:ln>
                  <a:noFill/>
                </a:ln>
                <a:solidFill>
                  <a:schemeClr val="tx1"/>
                </a:solidFill>
                <a:effectLst/>
                <a:latin typeface="Open Sans"/>
              </a:rPr>
              <a:t>x</a:t>
            </a:r>
            <a:r>
              <a:rPr kumimoji="0" lang="en-US" altLang="en-US" sz="2800" b="0" i="0" u="none" strike="noStrike" cap="none" normalizeH="0" baseline="-25000" dirty="0" err="1" smtClean="0">
                <a:ln>
                  <a:noFill/>
                </a:ln>
                <a:solidFill>
                  <a:schemeClr val="tx1"/>
                </a:solidFill>
                <a:effectLst/>
                <a:latin typeface="Open Sans"/>
              </a:rPr>
              <a:t>max</a:t>
            </a:r>
            <a:r>
              <a:rPr kumimoji="0" lang="en-US" altLang="en-US" sz="2800" b="0" i="0" u="none" strike="noStrike" cap="none" normalizeH="0" baseline="0" dirty="0" smtClean="0">
                <a:ln>
                  <a:noFill/>
                </a:ln>
                <a:solidFill>
                  <a:schemeClr val="tx1"/>
                </a:solidFill>
                <a:effectLst/>
                <a:latin typeface="Open Sans"/>
              </a:rPr>
              <a:t>​: The maximum x-coordinate (right boundary)</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err="1" smtClean="0">
                <a:ln>
                  <a:noFill/>
                </a:ln>
                <a:solidFill>
                  <a:schemeClr val="tx1"/>
                </a:solidFill>
                <a:effectLst/>
                <a:latin typeface="Open Sans"/>
              </a:rPr>
              <a:t>y</a:t>
            </a:r>
            <a:r>
              <a:rPr kumimoji="0" lang="en-US" altLang="en-US" sz="2800" b="0" i="0" u="none" strike="noStrike" cap="none" normalizeH="0" baseline="-25000" dirty="0" err="1" smtClean="0">
                <a:ln>
                  <a:noFill/>
                </a:ln>
                <a:solidFill>
                  <a:schemeClr val="tx1"/>
                </a:solidFill>
                <a:effectLst/>
                <a:latin typeface="Open Sans"/>
              </a:rPr>
              <a:t>min</a:t>
            </a:r>
            <a:r>
              <a:rPr kumimoji="0" lang="en-US" altLang="en-US" sz="2800" b="0" i="0" u="none" strike="noStrike" cap="none" normalizeH="0" baseline="0" dirty="0" smtClean="0">
                <a:ln>
                  <a:noFill/>
                </a:ln>
                <a:solidFill>
                  <a:schemeClr val="tx1"/>
                </a:solidFill>
                <a:effectLst/>
                <a:latin typeface="Open Sans"/>
              </a:rPr>
              <a:t>​: The minimum y-coordinate (bottom boundary)</a:t>
            </a:r>
          </a:p>
          <a:p>
            <a:pPr marL="457200" marR="0" lvl="0" indent="-4572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err="1" smtClean="0">
                <a:ln>
                  <a:noFill/>
                </a:ln>
                <a:solidFill>
                  <a:schemeClr val="tx1"/>
                </a:solidFill>
                <a:effectLst/>
                <a:latin typeface="Open Sans"/>
              </a:rPr>
              <a:t>y</a:t>
            </a:r>
            <a:r>
              <a:rPr kumimoji="0" lang="en-US" altLang="en-US" sz="2800" b="0" i="0" u="none" strike="noStrike" cap="none" normalizeH="0" baseline="-25000" dirty="0" err="1" smtClean="0">
                <a:ln>
                  <a:noFill/>
                </a:ln>
                <a:solidFill>
                  <a:schemeClr val="tx1"/>
                </a:solidFill>
                <a:effectLst/>
                <a:latin typeface="Open Sans"/>
              </a:rPr>
              <a:t>max</a:t>
            </a:r>
            <a:r>
              <a:rPr kumimoji="0" lang="en-US" altLang="en-US" sz="2800" b="0" i="0" u="none" strike="noStrike" cap="none" normalizeH="0" baseline="0" dirty="0" smtClean="0">
                <a:ln>
                  <a:noFill/>
                </a:ln>
                <a:solidFill>
                  <a:schemeClr val="tx1"/>
                </a:solidFill>
                <a:effectLst/>
                <a:latin typeface="Open Sans"/>
              </a:rPr>
              <a:t>​: The maximum y-coordinate (top boundary) </a:t>
            </a:r>
          </a:p>
        </p:txBody>
      </p:sp>
    </p:spTree>
    <p:extLst>
      <p:ext uri="{BB962C8B-B14F-4D97-AF65-F5344CB8AC3E}">
        <p14:creationId xmlns:p14="http://schemas.microsoft.com/office/powerpoint/2010/main" val="23191467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6" name="Text 2"/>
          <p:cNvSpPr/>
          <p:nvPr/>
        </p:nvSpPr>
        <p:spPr>
          <a:xfrm>
            <a:off x="609600" y="1026719"/>
            <a:ext cx="5670590" cy="708779"/>
          </a:xfrm>
          <a:prstGeom prst="rect">
            <a:avLst/>
          </a:prstGeom>
          <a:noFill/>
          <a:ln/>
        </p:spPr>
        <p:txBody>
          <a:bodyPr wrap="none" rtlCol="0" anchor="t"/>
          <a:lstStyle/>
          <a:p>
            <a:pPr>
              <a:lnSpc>
                <a:spcPts val="5581"/>
              </a:lnSpc>
            </a:pPr>
            <a:r>
              <a:rPr lang="en-US" sz="4000" b="1" kern="0" spc="-134" dirty="0">
                <a:solidFill>
                  <a:srgbClr val="2C3F42"/>
                </a:solidFill>
                <a:latin typeface="Bitter" pitchFamily="34" charset="0"/>
                <a:ea typeface="Bitter" pitchFamily="34" charset="-122"/>
                <a:cs typeface="Bitter" pitchFamily="34" charset="-120"/>
              </a:rPr>
              <a:t>Point Clipping: Conditions for Point Clipping</a:t>
            </a:r>
            <a:endParaRPr lang="en-US" sz="4000" b="1" dirty="0"/>
          </a:p>
          <a:p>
            <a:pPr marL="0" indent="0">
              <a:lnSpc>
                <a:spcPts val="5581"/>
              </a:lnSpc>
              <a:buNone/>
            </a:pPr>
            <a:endParaRPr lang="en-US" sz="4000" b="1" dirty="0"/>
          </a:p>
        </p:txBody>
      </p:sp>
      <p:sp>
        <p:nvSpPr>
          <p:cNvPr id="9" name="Text 4"/>
          <p:cNvSpPr/>
          <p:nvPr/>
        </p:nvSpPr>
        <p:spPr>
          <a:xfrm>
            <a:off x="1025017" y="2154311"/>
            <a:ext cx="13384666" cy="1088708"/>
          </a:xfrm>
          <a:prstGeom prst="rect">
            <a:avLst/>
          </a:prstGeom>
          <a:noFill/>
          <a:ln/>
        </p:spPr>
        <p:txBody>
          <a:bodyPr wrap="square" rtlCol="0" anchor="t"/>
          <a:lstStyle/>
          <a:p>
            <a:pPr>
              <a:lnSpc>
                <a:spcPct val="150000"/>
              </a:lnSpc>
            </a:pPr>
            <a:r>
              <a:rPr lang="en-US" sz="2800" dirty="0">
                <a:latin typeface="Open Sans"/>
              </a:rPr>
              <a:t>For a point </a:t>
            </a:r>
            <a:r>
              <a:rPr lang="en-US" sz="2800" dirty="0" smtClean="0">
                <a:latin typeface="Open Sans"/>
              </a:rPr>
              <a:t>P(</a:t>
            </a:r>
            <a:r>
              <a:rPr lang="en-US" sz="2800" dirty="0" err="1" smtClean="0">
                <a:latin typeface="Open Sans"/>
              </a:rPr>
              <a:t>x,y</a:t>
            </a:r>
            <a:r>
              <a:rPr lang="en-US" sz="2800" dirty="0" smtClean="0">
                <a:latin typeface="Open Sans"/>
              </a:rPr>
              <a:t>) </a:t>
            </a:r>
            <a:r>
              <a:rPr lang="en-US" sz="2800" dirty="0">
                <a:latin typeface="Open Sans"/>
              </a:rPr>
              <a:t>to be inside the clipping window, the following conditions must be satisfied</a:t>
            </a:r>
            <a:r>
              <a:rPr lang="en-US" sz="2800" dirty="0" smtClean="0">
                <a:latin typeface="Open Sans"/>
              </a:rPr>
              <a:t>:</a:t>
            </a:r>
          </a:p>
          <a:p>
            <a:pPr>
              <a:lnSpc>
                <a:spcPct val="150000"/>
              </a:lnSpc>
            </a:pPr>
            <a:r>
              <a:rPr lang="en-US" sz="2800" dirty="0" smtClean="0">
                <a:latin typeface="Open Sans"/>
              </a:rPr>
              <a:t>		</a:t>
            </a:r>
            <a:r>
              <a:rPr lang="en-IN" sz="2800" dirty="0">
                <a:latin typeface="Open Sans"/>
              </a:rPr>
              <a:t> </a:t>
            </a:r>
            <a:r>
              <a:rPr lang="en-IN" sz="2800" dirty="0" err="1">
                <a:latin typeface="Open Sans"/>
              </a:rPr>
              <a:t>x</a:t>
            </a:r>
            <a:r>
              <a:rPr lang="en-IN" sz="2800" baseline="-25000" dirty="0" err="1">
                <a:latin typeface="Open Sans"/>
              </a:rPr>
              <a:t>min</a:t>
            </a:r>
            <a:r>
              <a:rPr lang="en-IN" sz="2800" baseline="-25000" dirty="0">
                <a:latin typeface="Open Sans"/>
              </a:rPr>
              <a:t> </a:t>
            </a:r>
            <a:r>
              <a:rPr lang="en-IN" sz="2800" dirty="0">
                <a:latin typeface="Open Sans"/>
              </a:rPr>
              <a:t>​ ≤ x ≤ </a:t>
            </a:r>
            <a:r>
              <a:rPr lang="en-IN" sz="2800" dirty="0" err="1">
                <a:latin typeface="Open Sans"/>
              </a:rPr>
              <a:t>x</a:t>
            </a:r>
            <a:r>
              <a:rPr lang="en-IN" sz="2800" baseline="-25000" dirty="0" err="1">
                <a:latin typeface="Open Sans"/>
              </a:rPr>
              <a:t>max</a:t>
            </a:r>
            <a:endParaRPr lang="en-IN" sz="2800" dirty="0">
              <a:latin typeface="Open Sans"/>
            </a:endParaRPr>
          </a:p>
          <a:p>
            <a:pPr>
              <a:lnSpc>
                <a:spcPct val="150000"/>
              </a:lnSpc>
            </a:pPr>
            <a:r>
              <a:rPr lang="en-US" sz="2800" dirty="0">
                <a:latin typeface="Open Sans"/>
              </a:rPr>
              <a:t>		</a:t>
            </a:r>
            <a:r>
              <a:rPr lang="en-IN" sz="2800" dirty="0">
                <a:latin typeface="Open Sans"/>
              </a:rPr>
              <a:t> </a:t>
            </a:r>
            <a:r>
              <a:rPr lang="en-IN" sz="2800" dirty="0" err="1">
                <a:latin typeface="Open Sans"/>
              </a:rPr>
              <a:t>y</a:t>
            </a:r>
            <a:r>
              <a:rPr lang="en-IN" sz="2800" baseline="-25000" dirty="0" err="1">
                <a:latin typeface="Open Sans"/>
              </a:rPr>
              <a:t>min</a:t>
            </a:r>
            <a:r>
              <a:rPr lang="en-IN" sz="2800" dirty="0">
                <a:latin typeface="Open Sans"/>
              </a:rPr>
              <a:t>​ ≤ y ≤ </a:t>
            </a:r>
            <a:r>
              <a:rPr lang="en-IN" sz="2800" dirty="0" err="1">
                <a:latin typeface="Open Sans"/>
              </a:rPr>
              <a:t>y</a:t>
            </a:r>
            <a:r>
              <a:rPr lang="en-IN" sz="2800" baseline="-25000" dirty="0" err="1">
                <a:latin typeface="Open Sans"/>
              </a:rPr>
              <a:t>max</a:t>
            </a:r>
            <a:r>
              <a:rPr lang="en-IN" sz="2800" dirty="0">
                <a:latin typeface="Open Sans"/>
              </a:rPr>
              <a:t>​</a:t>
            </a:r>
            <a:endParaRPr lang="en-US" sz="2800" dirty="0">
              <a:latin typeface="Open Sans"/>
            </a:endParaRPr>
          </a:p>
          <a:p>
            <a:pPr>
              <a:lnSpc>
                <a:spcPct val="150000"/>
              </a:lnSpc>
            </a:pPr>
            <a:endParaRPr lang="en-US" sz="2800" dirty="0" smtClean="0">
              <a:latin typeface="Open Sans"/>
            </a:endParaRPr>
          </a:p>
          <a:p>
            <a:pPr>
              <a:lnSpc>
                <a:spcPct val="150000"/>
              </a:lnSpc>
            </a:pPr>
            <a:r>
              <a:rPr lang="en-US" sz="2800" dirty="0">
                <a:latin typeface="Open Sans"/>
              </a:rPr>
              <a:t>If all the above conditions are met, the point is </a:t>
            </a:r>
            <a:r>
              <a:rPr lang="en-US" sz="2800" b="1" dirty="0">
                <a:latin typeface="Open Sans"/>
              </a:rPr>
              <a:t>inside</a:t>
            </a:r>
            <a:r>
              <a:rPr lang="en-US" sz="2800" dirty="0">
                <a:latin typeface="Open Sans"/>
              </a:rPr>
              <a:t> the clipping window, and it will be displayed. Otherwise, the point is </a:t>
            </a:r>
            <a:r>
              <a:rPr lang="en-US" sz="2800" b="1" dirty="0">
                <a:latin typeface="Open Sans"/>
              </a:rPr>
              <a:t>outside</a:t>
            </a:r>
            <a:r>
              <a:rPr lang="en-US" sz="2800" dirty="0">
                <a:latin typeface="Open Sans"/>
              </a:rPr>
              <a:t> the window and is clipped (i.e., not displayed</a:t>
            </a:r>
            <a:r>
              <a:rPr lang="en-US" sz="2800" dirty="0" smtClean="0">
                <a:latin typeface="Open Sans"/>
              </a:rPr>
              <a:t>).	</a:t>
            </a:r>
            <a:endParaRPr lang="en-IN" sz="2800" dirty="0">
              <a:latin typeface="Open Sans"/>
            </a:endParaRPr>
          </a:p>
          <a:p>
            <a:pPr>
              <a:lnSpc>
                <a:spcPct val="150000"/>
              </a:lnSpc>
            </a:pPr>
            <a:r>
              <a:rPr lang="en-IN" sz="2800" baseline="-25000" dirty="0" smtClean="0">
                <a:latin typeface="Open Sans"/>
              </a:rPr>
              <a:t>​</a:t>
            </a:r>
            <a:endParaRPr lang="en-US" sz="2800" baseline="-25000" dirty="0">
              <a:latin typeface="Open Sans"/>
            </a:endParaRPr>
          </a:p>
        </p:txBody>
      </p:sp>
      <p:sp>
        <p:nvSpPr>
          <p:cNvPr id="14" name="Text 2"/>
          <p:cNvSpPr/>
          <p:nvPr/>
        </p:nvSpPr>
        <p:spPr>
          <a:xfrm>
            <a:off x="481846" y="188595"/>
            <a:ext cx="12603533" cy="1417558"/>
          </a:xfrm>
          <a:prstGeom prst="rect">
            <a:avLst/>
          </a:prstGeom>
          <a:noFill/>
          <a:ln/>
        </p:spPr>
        <p:txBody>
          <a:bodyPr wrap="square" rtlCol="0" anchor="t"/>
          <a:lstStyle/>
          <a:p>
            <a:pPr marL="0" indent="0">
              <a:lnSpc>
                <a:spcPts val="5581"/>
              </a:lnSpc>
              <a:buNone/>
            </a:pPr>
            <a:r>
              <a:rPr lang="en-US" sz="4465" b="1" kern="0" spc="-134" dirty="0">
                <a:solidFill>
                  <a:srgbClr val="2C3F42"/>
                </a:solidFill>
                <a:latin typeface="Bitter" pitchFamily="34" charset="0"/>
                <a:ea typeface="Bitter" pitchFamily="34" charset="-122"/>
                <a:cs typeface="Bitter" pitchFamily="34" charset="-120"/>
              </a:rPr>
              <a:t>Transformations in OpenGL Clipping Operations</a:t>
            </a:r>
            <a:endParaRPr lang="en-US" sz="4465" b="1" dirty="0"/>
          </a:p>
        </p:txBody>
      </p:sp>
      <p:sp>
        <p:nvSpPr>
          <p:cNvPr id="7" name="Text 2"/>
          <p:cNvSpPr/>
          <p:nvPr/>
        </p:nvSpPr>
        <p:spPr>
          <a:xfrm>
            <a:off x="898634" y="1802988"/>
            <a:ext cx="5670590" cy="708779"/>
          </a:xfrm>
          <a:prstGeom prst="rect">
            <a:avLst/>
          </a:prstGeom>
          <a:noFill/>
          <a:ln/>
        </p:spPr>
        <p:txBody>
          <a:bodyPr wrap="none" rtlCol="0" anchor="t"/>
          <a:lstStyle/>
          <a:p>
            <a:pPr marL="0" indent="0">
              <a:lnSpc>
                <a:spcPts val="5581"/>
              </a:lnSpc>
              <a:buNone/>
            </a:pPr>
            <a:endParaRPr lang="en-US" sz="3200" b="1" dirty="0"/>
          </a:p>
        </p:txBody>
      </p:sp>
    </p:spTree>
    <p:extLst>
      <p:ext uri="{BB962C8B-B14F-4D97-AF65-F5344CB8AC3E}">
        <p14:creationId xmlns:p14="http://schemas.microsoft.com/office/powerpoint/2010/main" val="7878998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6" name="Text 2"/>
          <p:cNvSpPr/>
          <p:nvPr/>
        </p:nvSpPr>
        <p:spPr>
          <a:xfrm>
            <a:off x="609600" y="1026719"/>
            <a:ext cx="5670590" cy="708779"/>
          </a:xfrm>
          <a:prstGeom prst="rect">
            <a:avLst/>
          </a:prstGeom>
          <a:noFill/>
          <a:ln/>
        </p:spPr>
        <p:txBody>
          <a:bodyPr wrap="none" rtlCol="0" anchor="t"/>
          <a:lstStyle/>
          <a:p>
            <a:pPr marL="0" indent="0">
              <a:lnSpc>
                <a:spcPts val="5581"/>
              </a:lnSpc>
              <a:buNone/>
            </a:pPr>
            <a:r>
              <a:rPr lang="en-US" sz="4000" b="1" kern="0" spc="-134" dirty="0">
                <a:solidFill>
                  <a:srgbClr val="2C3F42"/>
                </a:solidFill>
                <a:latin typeface="Bitter" pitchFamily="34" charset="0"/>
                <a:ea typeface="Bitter" pitchFamily="34" charset="-122"/>
                <a:cs typeface="Bitter" pitchFamily="34" charset="-120"/>
              </a:rPr>
              <a:t>Point </a:t>
            </a:r>
            <a:r>
              <a:rPr lang="en-US" sz="4000" b="1" kern="0" spc="-134" dirty="0" smtClean="0">
                <a:solidFill>
                  <a:srgbClr val="2C3F42"/>
                </a:solidFill>
                <a:latin typeface="Bitter" pitchFamily="34" charset="0"/>
                <a:ea typeface="Bitter" pitchFamily="34" charset="-122"/>
                <a:cs typeface="Bitter" pitchFamily="34" charset="-120"/>
              </a:rPr>
              <a:t>Clipping: Example</a:t>
            </a:r>
            <a:endParaRPr lang="en-US" sz="4000" b="1" dirty="0"/>
          </a:p>
        </p:txBody>
      </p:sp>
      <p:sp>
        <p:nvSpPr>
          <p:cNvPr id="9" name="Text 4"/>
          <p:cNvSpPr/>
          <p:nvPr/>
        </p:nvSpPr>
        <p:spPr>
          <a:xfrm>
            <a:off x="1025017" y="2029268"/>
            <a:ext cx="13384666" cy="1088708"/>
          </a:xfrm>
          <a:prstGeom prst="rect">
            <a:avLst/>
          </a:prstGeom>
          <a:noFill/>
          <a:ln/>
        </p:spPr>
        <p:txBody>
          <a:bodyPr wrap="square" rtlCol="0" anchor="t"/>
          <a:lstStyle/>
          <a:p>
            <a:pPr>
              <a:lnSpc>
                <a:spcPct val="150000"/>
              </a:lnSpc>
            </a:pPr>
            <a:r>
              <a:rPr lang="en-US" sz="2800" dirty="0">
                <a:latin typeface="Open Sans"/>
              </a:rPr>
              <a:t>Let’s assume a clipping window is defined with the following coordinates</a:t>
            </a:r>
            <a:r>
              <a:rPr lang="en-US" sz="2800" dirty="0" smtClean="0">
                <a:latin typeface="Open Sans"/>
              </a:rPr>
              <a:t>:</a:t>
            </a:r>
          </a:p>
          <a:p>
            <a:pPr>
              <a:lnSpc>
                <a:spcPct val="150000"/>
              </a:lnSpc>
            </a:pPr>
            <a:r>
              <a:rPr lang="en-IN" sz="2800" dirty="0" err="1" smtClean="0">
                <a:latin typeface="Open Sans"/>
              </a:rPr>
              <a:t>x</a:t>
            </a:r>
            <a:r>
              <a:rPr lang="en-IN" sz="2800" baseline="-25000" dirty="0" err="1" smtClean="0">
                <a:latin typeface="Open Sans"/>
              </a:rPr>
              <a:t>min</a:t>
            </a:r>
            <a:r>
              <a:rPr lang="en-IN" sz="2800" baseline="-25000" dirty="0" smtClean="0">
                <a:latin typeface="Open Sans"/>
              </a:rPr>
              <a:t>  </a:t>
            </a:r>
            <a:r>
              <a:rPr lang="en-IN" sz="2800" dirty="0" smtClean="0">
                <a:latin typeface="Open Sans"/>
              </a:rPr>
              <a:t>​= 10</a:t>
            </a:r>
            <a:r>
              <a:rPr lang="en-US" sz="2800" baseline="-25000" dirty="0" smtClean="0">
                <a:latin typeface="Open Sans"/>
              </a:rPr>
              <a:t>,</a:t>
            </a:r>
            <a:r>
              <a:rPr lang="en-US" sz="2800" dirty="0" smtClean="0">
                <a:latin typeface="Open Sans"/>
              </a:rPr>
              <a:t> </a:t>
            </a:r>
            <a:r>
              <a:rPr lang="en-IN" sz="2800" dirty="0" err="1" smtClean="0">
                <a:latin typeface="Open Sans"/>
              </a:rPr>
              <a:t>x</a:t>
            </a:r>
            <a:r>
              <a:rPr lang="en-IN" sz="2800" baseline="-25000" dirty="0" err="1" smtClean="0">
                <a:latin typeface="Open Sans"/>
              </a:rPr>
              <a:t>max</a:t>
            </a:r>
            <a:r>
              <a:rPr lang="en-IN" sz="2800" baseline="-25000" dirty="0" smtClean="0">
                <a:latin typeface="Open Sans"/>
              </a:rPr>
              <a:t> </a:t>
            </a:r>
            <a:r>
              <a:rPr lang="en-IN" sz="2800" dirty="0" smtClean="0">
                <a:latin typeface="Open Sans"/>
              </a:rPr>
              <a:t>​= 100</a:t>
            </a:r>
            <a:r>
              <a:rPr lang="en-IN" sz="2800" dirty="0">
                <a:latin typeface="Open Sans"/>
              </a:rPr>
              <a:t>, </a:t>
            </a:r>
            <a:r>
              <a:rPr lang="en-IN" sz="2800" dirty="0" err="1" smtClean="0">
                <a:latin typeface="Open Sans"/>
              </a:rPr>
              <a:t>y</a:t>
            </a:r>
            <a:r>
              <a:rPr lang="en-IN" sz="2800" baseline="-25000" dirty="0" err="1" smtClean="0">
                <a:latin typeface="Open Sans"/>
              </a:rPr>
              <a:t>min</a:t>
            </a:r>
            <a:r>
              <a:rPr lang="en-IN" sz="2800" baseline="-25000" dirty="0" smtClean="0">
                <a:latin typeface="Open Sans"/>
              </a:rPr>
              <a:t> ​</a:t>
            </a:r>
            <a:r>
              <a:rPr lang="en-IN" sz="2800" dirty="0" smtClean="0">
                <a:latin typeface="Open Sans"/>
              </a:rPr>
              <a:t>= 20</a:t>
            </a:r>
            <a:r>
              <a:rPr lang="en-IN" sz="2800" dirty="0">
                <a:latin typeface="Open Sans"/>
              </a:rPr>
              <a:t>, </a:t>
            </a:r>
            <a:r>
              <a:rPr lang="en-IN" sz="2800" dirty="0" err="1" smtClean="0">
                <a:latin typeface="Open Sans"/>
              </a:rPr>
              <a:t>y</a:t>
            </a:r>
            <a:r>
              <a:rPr lang="en-IN" sz="2800" baseline="-25000" dirty="0" err="1" smtClean="0">
                <a:latin typeface="Open Sans"/>
              </a:rPr>
              <a:t>max</a:t>
            </a:r>
            <a:r>
              <a:rPr lang="en-IN" sz="2800" baseline="-25000" dirty="0" smtClean="0">
                <a:latin typeface="Open Sans"/>
              </a:rPr>
              <a:t> </a:t>
            </a:r>
            <a:r>
              <a:rPr lang="en-IN" sz="2800" dirty="0" smtClean="0">
                <a:latin typeface="Open Sans"/>
              </a:rPr>
              <a:t>​= 80</a:t>
            </a:r>
          </a:p>
          <a:p>
            <a:pPr>
              <a:lnSpc>
                <a:spcPct val="150000"/>
              </a:lnSpc>
            </a:pPr>
            <a:endParaRPr lang="en-US" sz="2800" dirty="0" smtClean="0">
              <a:latin typeface="Open Sans"/>
            </a:endParaRPr>
          </a:p>
          <a:p>
            <a:pPr>
              <a:lnSpc>
                <a:spcPct val="150000"/>
              </a:lnSpc>
            </a:pPr>
            <a:r>
              <a:rPr lang="en-US" sz="2800" dirty="0" smtClean="0">
                <a:latin typeface="Open Sans"/>
              </a:rPr>
              <a:t>Now</a:t>
            </a:r>
            <a:r>
              <a:rPr lang="en-US" sz="2800" dirty="0">
                <a:latin typeface="Open Sans"/>
              </a:rPr>
              <a:t>, given a point </a:t>
            </a:r>
            <a:r>
              <a:rPr lang="en-US" sz="2800" dirty="0" smtClean="0">
                <a:latin typeface="Open Sans"/>
              </a:rPr>
              <a:t>P(30,50), we </a:t>
            </a:r>
            <a:r>
              <a:rPr lang="en-US" sz="2800" dirty="0">
                <a:latin typeface="Open Sans"/>
              </a:rPr>
              <a:t>can check if it satisfies the conditions</a:t>
            </a:r>
            <a:r>
              <a:rPr lang="en-US" sz="2800" dirty="0" smtClean="0">
                <a:latin typeface="Open Sans"/>
              </a:rPr>
              <a:t>:</a:t>
            </a:r>
          </a:p>
          <a:p>
            <a:pPr>
              <a:lnSpc>
                <a:spcPct val="150000"/>
              </a:lnSpc>
            </a:pPr>
            <a:r>
              <a:rPr lang="en-IN" sz="2800" dirty="0" err="1" smtClean="0">
                <a:latin typeface="Open Sans"/>
              </a:rPr>
              <a:t>x</a:t>
            </a:r>
            <a:r>
              <a:rPr lang="en-IN" sz="2800" baseline="-25000" dirty="0" err="1" smtClean="0">
                <a:latin typeface="Open Sans"/>
              </a:rPr>
              <a:t>min</a:t>
            </a:r>
            <a:r>
              <a:rPr lang="en-IN" sz="2800" baseline="-25000" dirty="0">
                <a:latin typeface="Open Sans"/>
              </a:rPr>
              <a:t> </a:t>
            </a:r>
            <a:r>
              <a:rPr lang="en-IN" sz="2800" dirty="0" smtClean="0">
                <a:latin typeface="Open Sans"/>
              </a:rPr>
              <a:t>​≤ x ≤ </a:t>
            </a:r>
            <a:r>
              <a:rPr lang="en-IN" sz="2800" dirty="0" err="1" smtClean="0">
                <a:latin typeface="Open Sans"/>
              </a:rPr>
              <a:t>x</a:t>
            </a:r>
            <a:r>
              <a:rPr lang="en-IN" sz="2800" baseline="-25000" dirty="0" err="1" smtClean="0">
                <a:latin typeface="Open Sans"/>
              </a:rPr>
              <a:t>max</a:t>
            </a:r>
            <a:r>
              <a:rPr lang="en-IN" sz="2800" dirty="0">
                <a:latin typeface="Open Sans"/>
              </a:rPr>
              <a:t>​ becomes </a:t>
            </a:r>
            <a:r>
              <a:rPr lang="en-IN" sz="2800" dirty="0" smtClean="0">
                <a:latin typeface="Open Sans"/>
              </a:rPr>
              <a:t>10 ≤ 30 ≤ 100, </a:t>
            </a:r>
            <a:r>
              <a:rPr lang="en-IN" sz="2800" dirty="0">
                <a:latin typeface="Open Sans"/>
              </a:rPr>
              <a:t>which is true</a:t>
            </a:r>
            <a:r>
              <a:rPr lang="en-IN" sz="2800" dirty="0" smtClean="0">
                <a:latin typeface="Open Sans"/>
              </a:rPr>
              <a:t>.</a:t>
            </a:r>
          </a:p>
          <a:p>
            <a:pPr>
              <a:lnSpc>
                <a:spcPct val="150000"/>
              </a:lnSpc>
            </a:pPr>
            <a:r>
              <a:rPr lang="en-IN" sz="2800" dirty="0" err="1">
                <a:latin typeface="Open Sans"/>
              </a:rPr>
              <a:t>y</a:t>
            </a:r>
            <a:r>
              <a:rPr lang="en-IN" sz="2800" baseline="-25000" dirty="0" err="1" smtClean="0">
                <a:latin typeface="Open Sans"/>
              </a:rPr>
              <a:t>min</a:t>
            </a:r>
            <a:r>
              <a:rPr lang="en-IN" sz="2800" baseline="-25000" dirty="0" smtClean="0">
                <a:latin typeface="Open Sans"/>
              </a:rPr>
              <a:t> </a:t>
            </a:r>
            <a:r>
              <a:rPr lang="en-IN" sz="2800" dirty="0">
                <a:latin typeface="Open Sans"/>
              </a:rPr>
              <a:t>​≤ </a:t>
            </a:r>
            <a:r>
              <a:rPr lang="en-IN" sz="2800" dirty="0" smtClean="0">
                <a:latin typeface="Open Sans"/>
              </a:rPr>
              <a:t>y </a:t>
            </a:r>
            <a:r>
              <a:rPr lang="en-IN" sz="2800" dirty="0">
                <a:latin typeface="Open Sans"/>
              </a:rPr>
              <a:t>≤ </a:t>
            </a:r>
            <a:r>
              <a:rPr lang="en-IN" sz="2800" dirty="0" err="1" smtClean="0">
                <a:latin typeface="Open Sans"/>
              </a:rPr>
              <a:t>y</a:t>
            </a:r>
            <a:r>
              <a:rPr lang="en-IN" sz="2800" baseline="-25000" dirty="0" err="1" smtClean="0">
                <a:latin typeface="Open Sans"/>
              </a:rPr>
              <a:t>max</a:t>
            </a:r>
            <a:r>
              <a:rPr lang="en-IN" sz="2800" dirty="0">
                <a:latin typeface="Open Sans"/>
              </a:rPr>
              <a:t>​ becomes </a:t>
            </a:r>
            <a:r>
              <a:rPr lang="en-IN" sz="2800" dirty="0" smtClean="0">
                <a:latin typeface="Open Sans"/>
              </a:rPr>
              <a:t>20 </a:t>
            </a:r>
            <a:r>
              <a:rPr lang="en-IN" sz="2800" dirty="0">
                <a:latin typeface="Open Sans"/>
              </a:rPr>
              <a:t>≤ </a:t>
            </a:r>
            <a:r>
              <a:rPr lang="en-IN" sz="2800" dirty="0" smtClean="0">
                <a:latin typeface="Open Sans"/>
              </a:rPr>
              <a:t>50 </a:t>
            </a:r>
            <a:r>
              <a:rPr lang="en-IN" sz="2800" dirty="0">
                <a:latin typeface="Open Sans"/>
              </a:rPr>
              <a:t>≤ 8</a:t>
            </a:r>
            <a:r>
              <a:rPr lang="en-IN" sz="2800" dirty="0" smtClean="0">
                <a:latin typeface="Open Sans"/>
              </a:rPr>
              <a:t>0</a:t>
            </a:r>
            <a:r>
              <a:rPr lang="en-IN" sz="2800" dirty="0">
                <a:latin typeface="Open Sans"/>
              </a:rPr>
              <a:t>, which </a:t>
            </a:r>
            <a:r>
              <a:rPr lang="en-IN" sz="2800" dirty="0" smtClean="0">
                <a:latin typeface="Open Sans"/>
              </a:rPr>
              <a:t>is also </a:t>
            </a:r>
            <a:r>
              <a:rPr lang="en-IN" sz="2800" dirty="0">
                <a:latin typeface="Open Sans"/>
              </a:rPr>
              <a:t>true.</a:t>
            </a:r>
          </a:p>
          <a:p>
            <a:pPr>
              <a:lnSpc>
                <a:spcPct val="150000"/>
              </a:lnSpc>
            </a:pPr>
            <a:endParaRPr lang="en-US" sz="2800" dirty="0" smtClean="0">
              <a:latin typeface="Open Sans"/>
            </a:endParaRPr>
          </a:p>
          <a:p>
            <a:pPr>
              <a:lnSpc>
                <a:spcPct val="150000"/>
              </a:lnSpc>
            </a:pPr>
            <a:r>
              <a:rPr lang="en-US" sz="2800" dirty="0" smtClean="0">
                <a:latin typeface="Open Sans"/>
              </a:rPr>
              <a:t>Since </a:t>
            </a:r>
            <a:r>
              <a:rPr lang="en-US" sz="2800" dirty="0">
                <a:latin typeface="Open Sans"/>
              </a:rPr>
              <a:t>both conditions are true, the point P(30,50</a:t>
            </a:r>
            <a:r>
              <a:rPr lang="en-US" sz="2800" dirty="0" smtClean="0">
                <a:latin typeface="Open Sans"/>
              </a:rPr>
              <a:t>) is </a:t>
            </a:r>
            <a:r>
              <a:rPr lang="en-US" sz="2800" dirty="0">
                <a:latin typeface="Open Sans"/>
              </a:rPr>
              <a:t>inside the clipping window and will be displayed.</a:t>
            </a:r>
            <a:endParaRPr lang="en-IN" sz="2800" dirty="0">
              <a:latin typeface="Open Sans"/>
            </a:endParaRPr>
          </a:p>
        </p:txBody>
      </p:sp>
      <p:sp>
        <p:nvSpPr>
          <p:cNvPr id="14" name="Text 2"/>
          <p:cNvSpPr/>
          <p:nvPr/>
        </p:nvSpPr>
        <p:spPr>
          <a:xfrm>
            <a:off x="481846" y="188595"/>
            <a:ext cx="12603533" cy="1417558"/>
          </a:xfrm>
          <a:prstGeom prst="rect">
            <a:avLst/>
          </a:prstGeom>
          <a:noFill/>
          <a:ln/>
        </p:spPr>
        <p:txBody>
          <a:bodyPr wrap="square" rtlCol="0" anchor="t"/>
          <a:lstStyle/>
          <a:p>
            <a:pPr marL="0" indent="0">
              <a:lnSpc>
                <a:spcPts val="5581"/>
              </a:lnSpc>
              <a:buNone/>
            </a:pPr>
            <a:r>
              <a:rPr lang="en-US" sz="4465" b="1" kern="0" spc="-134" dirty="0">
                <a:solidFill>
                  <a:srgbClr val="2C3F42"/>
                </a:solidFill>
                <a:latin typeface="Bitter" pitchFamily="34" charset="0"/>
                <a:ea typeface="Bitter" pitchFamily="34" charset="-122"/>
                <a:cs typeface="Bitter" pitchFamily="34" charset="-120"/>
              </a:rPr>
              <a:t>Transformations in OpenGL Clipping Operations</a:t>
            </a:r>
            <a:endParaRPr lang="en-US" sz="4465" b="1" dirty="0"/>
          </a:p>
        </p:txBody>
      </p:sp>
    </p:spTree>
    <p:extLst>
      <p:ext uri="{BB962C8B-B14F-4D97-AF65-F5344CB8AC3E}">
        <p14:creationId xmlns:p14="http://schemas.microsoft.com/office/powerpoint/2010/main" val="40285664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93269" y="0"/>
            <a:ext cx="6591568" cy="3707757"/>
          </a:xfrm>
          <a:prstGeom prst="rect">
            <a:avLst/>
          </a:prstGeom>
        </p:spPr>
      </p:pic>
      <p:sp>
        <p:nvSpPr>
          <p:cNvPr id="9" name="Text 2"/>
          <p:cNvSpPr/>
          <p:nvPr/>
        </p:nvSpPr>
        <p:spPr>
          <a:xfrm>
            <a:off x="438788" y="569938"/>
            <a:ext cx="7556421" cy="1956435"/>
          </a:xfrm>
          <a:prstGeom prst="rect">
            <a:avLst/>
          </a:prstGeom>
          <a:noFill/>
          <a:ln/>
        </p:spPr>
        <p:txBody>
          <a:bodyPr wrap="square" rtlCol="0" anchor="t"/>
          <a:lstStyle/>
          <a:p>
            <a:pPr marL="0" indent="0">
              <a:lnSpc>
                <a:spcPts val="7702"/>
              </a:lnSpc>
              <a:buNone/>
            </a:pPr>
            <a:r>
              <a:rPr lang="en-US" sz="5400" b="1" kern="0" spc="-185" dirty="0">
                <a:solidFill>
                  <a:srgbClr val="2C3F42"/>
                </a:solidFill>
                <a:latin typeface="Bitter" pitchFamily="34" charset="0"/>
                <a:ea typeface="Bitter" pitchFamily="34" charset="-122"/>
                <a:cs typeface="Bitter" pitchFamily="34" charset="-120"/>
              </a:rPr>
              <a:t>Introduction to 2D Viewing and Clipping</a:t>
            </a:r>
            <a:endParaRPr lang="en-US" sz="5400" b="1" dirty="0"/>
          </a:p>
        </p:txBody>
      </p:sp>
      <p:sp>
        <p:nvSpPr>
          <p:cNvPr id="10" name="Text 3"/>
          <p:cNvSpPr/>
          <p:nvPr/>
        </p:nvSpPr>
        <p:spPr>
          <a:xfrm>
            <a:off x="646644" y="3572644"/>
            <a:ext cx="13743599" cy="1451610"/>
          </a:xfrm>
          <a:prstGeom prst="rect">
            <a:avLst/>
          </a:prstGeom>
          <a:noFill/>
          <a:ln/>
        </p:spPr>
        <p:txBody>
          <a:bodyPr wrap="square" rtlCol="0" anchor="t"/>
          <a:lstStyle/>
          <a:p>
            <a:pPr>
              <a:lnSpc>
                <a:spcPct val="150000"/>
              </a:lnSpc>
            </a:pPr>
            <a:r>
              <a:rPr lang="en-US" sz="3200" b="1" dirty="0">
                <a:latin typeface="Open Sans"/>
              </a:rPr>
              <a:t>Clipping</a:t>
            </a:r>
            <a:r>
              <a:rPr lang="en-US" sz="3200" dirty="0">
                <a:latin typeface="Open Sans"/>
              </a:rPr>
              <a:t> is used to remove parts of objects that fall outside the visible area, known as the viewport. There are several types of clipping, such as line clipping and polygon clipping, which help in determining whether an object or part of an object should be displayed. The </a:t>
            </a:r>
            <a:r>
              <a:rPr lang="en-US" sz="3200" b="1" dirty="0">
                <a:latin typeface="Open Sans"/>
              </a:rPr>
              <a:t>window-to-viewport transformation</a:t>
            </a:r>
            <a:r>
              <a:rPr lang="en-US" sz="3200" dirty="0">
                <a:latin typeface="Open Sans"/>
              </a:rPr>
              <a:t> plays a significant role in mapping the visible portion from the world coordinates to screen coordinates</a:t>
            </a:r>
          </a:p>
        </p:txBody>
      </p:sp>
    </p:spTree>
    <p:extLst>
      <p:ext uri="{BB962C8B-B14F-4D97-AF65-F5344CB8AC3E}">
        <p14:creationId xmlns:p14="http://schemas.microsoft.com/office/powerpoint/2010/main" val="4140096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6" name="Text 2"/>
          <p:cNvSpPr/>
          <p:nvPr/>
        </p:nvSpPr>
        <p:spPr>
          <a:xfrm>
            <a:off x="609600" y="1026719"/>
            <a:ext cx="5670590" cy="708779"/>
          </a:xfrm>
          <a:prstGeom prst="rect">
            <a:avLst/>
          </a:prstGeom>
          <a:noFill/>
          <a:ln/>
        </p:spPr>
        <p:txBody>
          <a:bodyPr wrap="none" rtlCol="0" anchor="t"/>
          <a:lstStyle/>
          <a:p>
            <a:pPr marL="0" indent="0">
              <a:lnSpc>
                <a:spcPts val="5581"/>
              </a:lnSpc>
              <a:buNone/>
            </a:pPr>
            <a:r>
              <a:rPr lang="en-US" sz="4000" b="1" kern="0" spc="-134" dirty="0">
                <a:solidFill>
                  <a:srgbClr val="2C3F42"/>
                </a:solidFill>
                <a:latin typeface="Bitter" pitchFamily="34" charset="0"/>
                <a:ea typeface="Bitter" pitchFamily="34" charset="-122"/>
                <a:cs typeface="Bitter" pitchFamily="34" charset="-120"/>
              </a:rPr>
              <a:t>Point </a:t>
            </a:r>
            <a:r>
              <a:rPr lang="en-US" sz="4000" b="1" kern="0" spc="-134" dirty="0" smtClean="0">
                <a:solidFill>
                  <a:srgbClr val="2C3F42"/>
                </a:solidFill>
                <a:latin typeface="Bitter" pitchFamily="34" charset="0"/>
                <a:ea typeface="Bitter" pitchFamily="34" charset="-122"/>
                <a:cs typeface="Bitter" pitchFamily="34" charset="-120"/>
              </a:rPr>
              <a:t>Clipping: Example</a:t>
            </a:r>
            <a:endParaRPr lang="en-US" sz="4000" b="1" dirty="0"/>
          </a:p>
        </p:txBody>
      </p:sp>
      <p:sp>
        <p:nvSpPr>
          <p:cNvPr id="9" name="Text 4"/>
          <p:cNvSpPr/>
          <p:nvPr/>
        </p:nvSpPr>
        <p:spPr>
          <a:xfrm>
            <a:off x="1025017" y="2029268"/>
            <a:ext cx="13384666" cy="1088708"/>
          </a:xfrm>
          <a:prstGeom prst="rect">
            <a:avLst/>
          </a:prstGeom>
          <a:noFill/>
          <a:ln/>
        </p:spPr>
        <p:txBody>
          <a:bodyPr wrap="square" rtlCol="0" anchor="t"/>
          <a:lstStyle/>
          <a:p>
            <a:pPr>
              <a:lnSpc>
                <a:spcPct val="150000"/>
              </a:lnSpc>
            </a:pPr>
            <a:r>
              <a:rPr lang="en-IN" sz="2800" dirty="0" err="1" smtClean="0">
                <a:latin typeface="Open Sans"/>
              </a:rPr>
              <a:t>x</a:t>
            </a:r>
            <a:r>
              <a:rPr lang="en-IN" sz="2800" baseline="-25000" dirty="0" err="1" smtClean="0">
                <a:latin typeface="Open Sans"/>
              </a:rPr>
              <a:t>min</a:t>
            </a:r>
            <a:r>
              <a:rPr lang="en-IN" sz="2800" baseline="-25000" dirty="0" smtClean="0">
                <a:latin typeface="Open Sans"/>
              </a:rPr>
              <a:t>  </a:t>
            </a:r>
            <a:r>
              <a:rPr lang="en-IN" sz="2800" dirty="0" smtClean="0">
                <a:latin typeface="Open Sans"/>
              </a:rPr>
              <a:t>​= 10</a:t>
            </a:r>
            <a:r>
              <a:rPr lang="en-US" sz="2800" baseline="-25000" dirty="0" smtClean="0">
                <a:latin typeface="Open Sans"/>
              </a:rPr>
              <a:t>,</a:t>
            </a:r>
            <a:r>
              <a:rPr lang="en-US" sz="2800" dirty="0" smtClean="0">
                <a:latin typeface="Open Sans"/>
              </a:rPr>
              <a:t> </a:t>
            </a:r>
            <a:r>
              <a:rPr lang="en-IN" sz="2800" dirty="0" err="1" smtClean="0">
                <a:latin typeface="Open Sans"/>
              </a:rPr>
              <a:t>x</a:t>
            </a:r>
            <a:r>
              <a:rPr lang="en-IN" sz="2800" baseline="-25000" dirty="0" err="1" smtClean="0">
                <a:latin typeface="Open Sans"/>
              </a:rPr>
              <a:t>max</a:t>
            </a:r>
            <a:r>
              <a:rPr lang="en-IN" sz="2800" baseline="-25000" dirty="0" smtClean="0">
                <a:latin typeface="Open Sans"/>
              </a:rPr>
              <a:t> </a:t>
            </a:r>
            <a:r>
              <a:rPr lang="en-IN" sz="2800" dirty="0" smtClean="0">
                <a:latin typeface="Open Sans"/>
              </a:rPr>
              <a:t>​= 100</a:t>
            </a:r>
            <a:r>
              <a:rPr lang="en-IN" sz="2800" dirty="0">
                <a:latin typeface="Open Sans"/>
              </a:rPr>
              <a:t>, </a:t>
            </a:r>
            <a:r>
              <a:rPr lang="en-IN" sz="2800" dirty="0" err="1" smtClean="0">
                <a:latin typeface="Open Sans"/>
              </a:rPr>
              <a:t>y</a:t>
            </a:r>
            <a:r>
              <a:rPr lang="en-IN" sz="2800" baseline="-25000" dirty="0" err="1" smtClean="0">
                <a:latin typeface="Open Sans"/>
              </a:rPr>
              <a:t>min</a:t>
            </a:r>
            <a:r>
              <a:rPr lang="en-IN" sz="2800" baseline="-25000" dirty="0" smtClean="0">
                <a:latin typeface="Open Sans"/>
              </a:rPr>
              <a:t> ​</a:t>
            </a:r>
            <a:r>
              <a:rPr lang="en-IN" sz="2800" dirty="0" smtClean="0">
                <a:latin typeface="Open Sans"/>
              </a:rPr>
              <a:t>= 20</a:t>
            </a:r>
            <a:r>
              <a:rPr lang="en-IN" sz="2800" dirty="0">
                <a:latin typeface="Open Sans"/>
              </a:rPr>
              <a:t>, </a:t>
            </a:r>
            <a:r>
              <a:rPr lang="en-IN" sz="2800" dirty="0" err="1" smtClean="0">
                <a:latin typeface="Open Sans"/>
              </a:rPr>
              <a:t>y</a:t>
            </a:r>
            <a:r>
              <a:rPr lang="en-IN" sz="2800" baseline="-25000" dirty="0" err="1" smtClean="0">
                <a:latin typeface="Open Sans"/>
              </a:rPr>
              <a:t>max</a:t>
            </a:r>
            <a:r>
              <a:rPr lang="en-IN" sz="2800" baseline="-25000" dirty="0" smtClean="0">
                <a:latin typeface="Open Sans"/>
              </a:rPr>
              <a:t> </a:t>
            </a:r>
            <a:r>
              <a:rPr lang="en-IN" sz="2800" dirty="0" smtClean="0">
                <a:latin typeface="Open Sans"/>
              </a:rPr>
              <a:t>​= 80</a:t>
            </a:r>
          </a:p>
          <a:p>
            <a:pPr>
              <a:lnSpc>
                <a:spcPct val="150000"/>
              </a:lnSpc>
            </a:pPr>
            <a:endParaRPr lang="en-US" sz="2800" dirty="0" smtClean="0">
              <a:latin typeface="Open Sans"/>
            </a:endParaRPr>
          </a:p>
          <a:p>
            <a:pPr>
              <a:lnSpc>
                <a:spcPct val="150000"/>
              </a:lnSpc>
            </a:pPr>
            <a:r>
              <a:rPr lang="en-US" sz="2800" dirty="0" smtClean="0">
                <a:latin typeface="Open Sans"/>
              </a:rPr>
              <a:t>Now</a:t>
            </a:r>
            <a:r>
              <a:rPr lang="en-US" sz="2800" dirty="0">
                <a:latin typeface="Open Sans"/>
              </a:rPr>
              <a:t>, given a point Q</a:t>
            </a:r>
            <a:r>
              <a:rPr lang="en-US" sz="2800" dirty="0" smtClean="0">
                <a:latin typeface="Open Sans"/>
              </a:rPr>
              <a:t>(150,50), we </a:t>
            </a:r>
            <a:r>
              <a:rPr lang="en-US" sz="2800" dirty="0">
                <a:latin typeface="Open Sans"/>
              </a:rPr>
              <a:t>can check if it satisfies the conditions</a:t>
            </a:r>
            <a:r>
              <a:rPr lang="en-US" sz="2800" dirty="0" smtClean="0">
                <a:latin typeface="Open Sans"/>
              </a:rPr>
              <a:t>:</a:t>
            </a:r>
          </a:p>
          <a:p>
            <a:pPr>
              <a:lnSpc>
                <a:spcPct val="150000"/>
              </a:lnSpc>
            </a:pPr>
            <a:r>
              <a:rPr lang="en-IN" sz="2800" dirty="0" err="1" smtClean="0">
                <a:latin typeface="Open Sans"/>
              </a:rPr>
              <a:t>x</a:t>
            </a:r>
            <a:r>
              <a:rPr lang="en-IN" sz="2800" baseline="-25000" dirty="0" err="1" smtClean="0">
                <a:latin typeface="Open Sans"/>
              </a:rPr>
              <a:t>min</a:t>
            </a:r>
            <a:r>
              <a:rPr lang="en-IN" sz="2800" baseline="-25000" dirty="0">
                <a:latin typeface="Open Sans"/>
              </a:rPr>
              <a:t> </a:t>
            </a:r>
            <a:r>
              <a:rPr lang="en-IN" sz="2800" dirty="0" smtClean="0">
                <a:latin typeface="Open Sans"/>
              </a:rPr>
              <a:t>​≤ x ≤ </a:t>
            </a:r>
            <a:r>
              <a:rPr lang="en-IN" sz="2800" dirty="0" err="1" smtClean="0">
                <a:latin typeface="Open Sans"/>
              </a:rPr>
              <a:t>x</a:t>
            </a:r>
            <a:r>
              <a:rPr lang="en-IN" sz="2800" baseline="-25000" dirty="0" err="1" smtClean="0">
                <a:latin typeface="Open Sans"/>
              </a:rPr>
              <a:t>max</a:t>
            </a:r>
            <a:r>
              <a:rPr lang="en-IN" sz="2800" dirty="0">
                <a:latin typeface="Open Sans"/>
              </a:rPr>
              <a:t>​ becomes </a:t>
            </a:r>
            <a:r>
              <a:rPr lang="en-IN" sz="2800" dirty="0" smtClean="0">
                <a:latin typeface="Open Sans"/>
              </a:rPr>
              <a:t>10 ≤ 150 ≤ 100, </a:t>
            </a:r>
            <a:r>
              <a:rPr lang="en-IN" sz="2800" dirty="0">
                <a:latin typeface="Open Sans"/>
              </a:rPr>
              <a:t>which is </a:t>
            </a:r>
            <a:r>
              <a:rPr lang="en-IN" sz="2800" dirty="0" smtClean="0">
                <a:latin typeface="Open Sans"/>
              </a:rPr>
              <a:t>false </a:t>
            </a:r>
            <a:r>
              <a:rPr lang="en-US" sz="2800" dirty="0">
                <a:latin typeface="Open Sans"/>
              </a:rPr>
              <a:t>because 150 is greater than </a:t>
            </a:r>
            <a:r>
              <a:rPr lang="en-US" sz="2800" dirty="0" err="1" smtClean="0">
                <a:latin typeface="Open Sans"/>
              </a:rPr>
              <a:t>x</a:t>
            </a:r>
            <a:r>
              <a:rPr lang="en-US" sz="2800" baseline="-25000" dirty="0" err="1" smtClean="0">
                <a:latin typeface="Open Sans"/>
              </a:rPr>
              <a:t>max</a:t>
            </a:r>
            <a:r>
              <a:rPr lang="en-US" sz="2800" dirty="0" smtClean="0">
                <a:latin typeface="Open Sans"/>
              </a:rPr>
              <a:t>=100.</a:t>
            </a:r>
          </a:p>
          <a:p>
            <a:pPr>
              <a:lnSpc>
                <a:spcPct val="150000"/>
              </a:lnSpc>
            </a:pPr>
            <a:endParaRPr lang="en-US" sz="2800" dirty="0" smtClean="0">
              <a:latin typeface="Open Sans"/>
            </a:endParaRPr>
          </a:p>
          <a:p>
            <a:pPr>
              <a:lnSpc>
                <a:spcPct val="150000"/>
              </a:lnSpc>
            </a:pPr>
            <a:r>
              <a:rPr lang="en-US" sz="2800" dirty="0">
                <a:latin typeface="Open Sans"/>
              </a:rPr>
              <a:t>Thus, the point </a:t>
            </a:r>
            <a:r>
              <a:rPr lang="en-US" sz="2800" dirty="0" smtClean="0">
                <a:latin typeface="Open Sans"/>
              </a:rPr>
              <a:t>Q(150,50)</a:t>
            </a:r>
            <a:r>
              <a:rPr lang="en-US" sz="2800" dirty="0">
                <a:latin typeface="Open Sans"/>
              </a:rPr>
              <a:t> </a:t>
            </a:r>
            <a:r>
              <a:rPr lang="en-US" sz="2800" dirty="0" smtClean="0">
                <a:latin typeface="Open Sans"/>
              </a:rPr>
              <a:t>lies </a:t>
            </a:r>
            <a:r>
              <a:rPr lang="en-US" sz="2800" dirty="0">
                <a:latin typeface="Open Sans"/>
              </a:rPr>
              <a:t>outside the clipping window and will be clipped (not displayed).</a:t>
            </a:r>
            <a:endParaRPr lang="en-IN" sz="2800" dirty="0">
              <a:latin typeface="Open Sans"/>
            </a:endParaRPr>
          </a:p>
        </p:txBody>
      </p:sp>
      <p:sp>
        <p:nvSpPr>
          <p:cNvPr id="14" name="Text 2"/>
          <p:cNvSpPr/>
          <p:nvPr/>
        </p:nvSpPr>
        <p:spPr>
          <a:xfrm>
            <a:off x="481846" y="188595"/>
            <a:ext cx="12603533" cy="1417558"/>
          </a:xfrm>
          <a:prstGeom prst="rect">
            <a:avLst/>
          </a:prstGeom>
          <a:noFill/>
          <a:ln/>
        </p:spPr>
        <p:txBody>
          <a:bodyPr wrap="square" rtlCol="0" anchor="t"/>
          <a:lstStyle/>
          <a:p>
            <a:pPr marL="0" indent="0">
              <a:lnSpc>
                <a:spcPts val="5581"/>
              </a:lnSpc>
              <a:buNone/>
            </a:pPr>
            <a:r>
              <a:rPr lang="en-US" sz="4465" b="1" kern="0" spc="-134" dirty="0">
                <a:solidFill>
                  <a:srgbClr val="2C3F42"/>
                </a:solidFill>
                <a:latin typeface="Bitter" pitchFamily="34" charset="0"/>
                <a:ea typeface="Bitter" pitchFamily="34" charset="-122"/>
                <a:cs typeface="Bitter" pitchFamily="34" charset="-120"/>
              </a:rPr>
              <a:t>Transformations in OpenGL Clipping Operations</a:t>
            </a:r>
            <a:endParaRPr lang="en-US" sz="4465" b="1" dirty="0"/>
          </a:p>
        </p:txBody>
      </p:sp>
    </p:spTree>
    <p:extLst>
      <p:ext uri="{BB962C8B-B14F-4D97-AF65-F5344CB8AC3E}">
        <p14:creationId xmlns:p14="http://schemas.microsoft.com/office/powerpoint/2010/main" val="29916719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5" name="Image 1" descr="preencoded.png"/>
          <p:cNvPicPr>
            <a:picLocks noChangeAspect="1"/>
          </p:cNvPicPr>
          <p:nvPr/>
        </p:nvPicPr>
        <p:blipFill>
          <a:blip r:embed="rId3"/>
          <a:stretch>
            <a:fillRect/>
          </a:stretch>
        </p:blipFill>
        <p:spPr>
          <a:xfrm>
            <a:off x="6907881" y="5531810"/>
            <a:ext cx="6872749" cy="2508603"/>
          </a:xfrm>
          <a:prstGeom prst="rect">
            <a:avLst/>
          </a:prstGeom>
        </p:spPr>
      </p:pic>
      <p:sp>
        <p:nvSpPr>
          <p:cNvPr id="6" name="Text 2"/>
          <p:cNvSpPr/>
          <p:nvPr/>
        </p:nvSpPr>
        <p:spPr>
          <a:xfrm>
            <a:off x="609600" y="1031916"/>
            <a:ext cx="5670590" cy="708779"/>
          </a:xfrm>
          <a:prstGeom prst="rect">
            <a:avLst/>
          </a:prstGeom>
          <a:noFill/>
          <a:ln/>
        </p:spPr>
        <p:txBody>
          <a:bodyPr wrap="none" rtlCol="0" anchor="t"/>
          <a:lstStyle/>
          <a:p>
            <a:pPr>
              <a:lnSpc>
                <a:spcPts val="5581"/>
              </a:lnSpc>
            </a:pPr>
            <a:r>
              <a:rPr lang="en-US" sz="4465" b="1" kern="0" spc="-134" dirty="0">
                <a:solidFill>
                  <a:srgbClr val="2C3F42"/>
                </a:solidFill>
                <a:latin typeface="Bitter" pitchFamily="34" charset="0"/>
                <a:ea typeface="Bitter" pitchFamily="34" charset="-122"/>
                <a:cs typeface="Bitter" pitchFamily="34" charset="-120"/>
              </a:rPr>
              <a:t>Line </a:t>
            </a:r>
            <a:r>
              <a:rPr lang="en-US" sz="4465" b="1" kern="0" spc="-134" dirty="0" smtClean="0">
                <a:solidFill>
                  <a:srgbClr val="2C3F42"/>
                </a:solidFill>
                <a:latin typeface="Bitter" pitchFamily="34" charset="0"/>
                <a:ea typeface="Bitter" pitchFamily="34" charset="-122"/>
                <a:cs typeface="Bitter" pitchFamily="34" charset="-120"/>
              </a:rPr>
              <a:t>Clipping</a:t>
            </a:r>
            <a:endParaRPr lang="en-US" sz="4470" b="1" dirty="0">
              <a:solidFill>
                <a:srgbClr val="2C3F42"/>
              </a:solidFill>
              <a:latin typeface="Bitter"/>
              <a:ea typeface="Bitter"/>
            </a:endParaRPr>
          </a:p>
        </p:txBody>
      </p:sp>
      <p:sp>
        <p:nvSpPr>
          <p:cNvPr id="9" name="Text 4"/>
          <p:cNvSpPr/>
          <p:nvPr/>
        </p:nvSpPr>
        <p:spPr>
          <a:xfrm>
            <a:off x="872358" y="2149196"/>
            <a:ext cx="12559862" cy="2701409"/>
          </a:xfrm>
          <a:prstGeom prst="rect">
            <a:avLst/>
          </a:prstGeom>
          <a:noFill/>
          <a:ln/>
        </p:spPr>
        <p:txBody>
          <a:bodyPr wrap="square" rtlCol="0" anchor="t"/>
          <a:lstStyle/>
          <a:p>
            <a:pPr>
              <a:lnSpc>
                <a:spcPct val="150000"/>
              </a:lnSpc>
            </a:pPr>
            <a:r>
              <a:rPr lang="en-US" sz="2800" b="1" dirty="0">
                <a:latin typeface="Open Sans"/>
              </a:rPr>
              <a:t>Cohen-Sutherland line clipping</a:t>
            </a:r>
            <a:r>
              <a:rPr lang="en-US" sz="2800" dirty="0">
                <a:latin typeface="Open Sans"/>
              </a:rPr>
              <a:t> is a widely-used algorithm for clipping lines in 2D space. It determines whether a line segment is visible, partially visible, or completely outside the clipping window and clips the portion that lies outside the window. The algorithm uses a divide-and-conquer approach to decide the visibility of a line segment by assigning </a:t>
            </a:r>
            <a:r>
              <a:rPr lang="en-US" sz="2800" b="1" dirty="0">
                <a:latin typeface="Open Sans"/>
              </a:rPr>
              <a:t>region codes</a:t>
            </a:r>
            <a:r>
              <a:rPr lang="en-US" sz="2800" dirty="0">
                <a:latin typeface="Open Sans"/>
              </a:rPr>
              <a:t> to endpoints and performing logical operations.</a:t>
            </a:r>
          </a:p>
        </p:txBody>
      </p:sp>
      <p:sp>
        <p:nvSpPr>
          <p:cNvPr id="17" name="Text 2"/>
          <p:cNvSpPr/>
          <p:nvPr/>
        </p:nvSpPr>
        <p:spPr>
          <a:xfrm>
            <a:off x="481846" y="188595"/>
            <a:ext cx="12603533" cy="1417558"/>
          </a:xfrm>
          <a:prstGeom prst="rect">
            <a:avLst/>
          </a:prstGeom>
          <a:noFill/>
          <a:ln/>
        </p:spPr>
        <p:txBody>
          <a:bodyPr wrap="square" rtlCol="0" anchor="t"/>
          <a:lstStyle/>
          <a:p>
            <a:pPr marL="0" indent="0">
              <a:lnSpc>
                <a:spcPts val="5581"/>
              </a:lnSpc>
              <a:buNone/>
            </a:pPr>
            <a:r>
              <a:rPr lang="en-US" sz="4465" b="1" kern="0" spc="-134" dirty="0">
                <a:solidFill>
                  <a:srgbClr val="2C3F42"/>
                </a:solidFill>
                <a:latin typeface="Bitter" pitchFamily="34" charset="0"/>
                <a:ea typeface="Bitter" pitchFamily="34" charset="-122"/>
                <a:cs typeface="Bitter" pitchFamily="34" charset="-120"/>
              </a:rPr>
              <a:t>Transformations in OpenGL Clipping Operations</a:t>
            </a:r>
            <a:endParaRPr lang="en-US" sz="4465" b="1"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6" name="Text 2"/>
          <p:cNvSpPr/>
          <p:nvPr/>
        </p:nvSpPr>
        <p:spPr>
          <a:xfrm>
            <a:off x="609600" y="1357737"/>
            <a:ext cx="5670590" cy="708779"/>
          </a:xfrm>
          <a:prstGeom prst="rect">
            <a:avLst/>
          </a:prstGeom>
          <a:noFill/>
          <a:ln/>
        </p:spPr>
        <p:txBody>
          <a:bodyPr wrap="none" rtlCol="0" anchor="t"/>
          <a:lstStyle/>
          <a:p>
            <a:pPr>
              <a:lnSpc>
                <a:spcPts val="5581"/>
              </a:lnSpc>
            </a:pPr>
            <a:r>
              <a:rPr lang="en-US" sz="4465" b="1" kern="0" spc="-134" dirty="0">
                <a:solidFill>
                  <a:srgbClr val="2C3F42"/>
                </a:solidFill>
                <a:latin typeface="Bitter" pitchFamily="34" charset="0"/>
                <a:ea typeface="Bitter" pitchFamily="34" charset="-122"/>
                <a:cs typeface="Bitter" pitchFamily="34" charset="-120"/>
              </a:rPr>
              <a:t>Line </a:t>
            </a:r>
            <a:r>
              <a:rPr lang="en-US" sz="4465" b="1" kern="0" spc="-134" dirty="0" smtClean="0">
                <a:solidFill>
                  <a:srgbClr val="2C3F42"/>
                </a:solidFill>
                <a:latin typeface="Bitter" pitchFamily="34" charset="0"/>
                <a:ea typeface="Bitter" pitchFamily="34" charset="-122"/>
                <a:cs typeface="Bitter" pitchFamily="34" charset="-120"/>
              </a:rPr>
              <a:t>Clipping: </a:t>
            </a:r>
            <a:r>
              <a:rPr lang="en-IN" sz="4400" b="1" dirty="0">
                <a:solidFill>
                  <a:srgbClr val="2C3F42"/>
                </a:solidFill>
                <a:latin typeface="Bitter"/>
                <a:ea typeface="Bitter"/>
              </a:rPr>
              <a:t>Region Codes</a:t>
            </a:r>
            <a:endParaRPr lang="en-US" sz="4470" b="1" dirty="0">
              <a:solidFill>
                <a:srgbClr val="2C3F42"/>
              </a:solidFill>
              <a:latin typeface="Bitter"/>
              <a:ea typeface="Bitter"/>
            </a:endParaRPr>
          </a:p>
        </p:txBody>
      </p:sp>
      <p:sp>
        <p:nvSpPr>
          <p:cNvPr id="9" name="Text 4"/>
          <p:cNvSpPr/>
          <p:nvPr/>
        </p:nvSpPr>
        <p:spPr>
          <a:xfrm>
            <a:off x="1035269" y="2459894"/>
            <a:ext cx="12559862" cy="2701409"/>
          </a:xfrm>
          <a:prstGeom prst="rect">
            <a:avLst/>
          </a:prstGeom>
          <a:noFill/>
          <a:ln/>
        </p:spPr>
        <p:txBody>
          <a:bodyPr wrap="square" rtlCol="0" anchor="t"/>
          <a:lstStyle/>
          <a:p>
            <a:pPr>
              <a:lnSpc>
                <a:spcPct val="200000"/>
              </a:lnSpc>
            </a:pPr>
            <a:r>
              <a:rPr lang="en-US" sz="2800" dirty="0">
                <a:latin typeface="Open Sans"/>
              </a:rPr>
              <a:t>Each endpoint of a line is assigned a </a:t>
            </a:r>
            <a:r>
              <a:rPr lang="en-US" sz="2800" b="1" dirty="0">
                <a:latin typeface="Open Sans"/>
              </a:rPr>
              <a:t>4-bit region code</a:t>
            </a:r>
            <a:r>
              <a:rPr lang="en-US" sz="2800" dirty="0">
                <a:latin typeface="Open Sans"/>
              </a:rPr>
              <a:t> based on its position relative to the clipping window. The bits represent the position of the point in relation to the top, bottom, right, and left edges of the clipping window.</a:t>
            </a:r>
            <a:endParaRPr lang="en-IN" sz="2800" dirty="0">
              <a:latin typeface="Open Sans"/>
            </a:endParaRPr>
          </a:p>
        </p:txBody>
      </p:sp>
      <p:sp>
        <p:nvSpPr>
          <p:cNvPr id="17" name="Text 2"/>
          <p:cNvSpPr/>
          <p:nvPr/>
        </p:nvSpPr>
        <p:spPr>
          <a:xfrm>
            <a:off x="481846" y="514416"/>
            <a:ext cx="12603533" cy="1417558"/>
          </a:xfrm>
          <a:prstGeom prst="rect">
            <a:avLst/>
          </a:prstGeom>
          <a:noFill/>
          <a:ln/>
        </p:spPr>
        <p:txBody>
          <a:bodyPr wrap="square" rtlCol="0" anchor="t"/>
          <a:lstStyle/>
          <a:p>
            <a:pPr marL="0" indent="0">
              <a:lnSpc>
                <a:spcPts val="5581"/>
              </a:lnSpc>
              <a:buNone/>
            </a:pPr>
            <a:r>
              <a:rPr lang="en-US" sz="4465" b="1" kern="0" spc="-134" dirty="0">
                <a:solidFill>
                  <a:srgbClr val="2C3F42"/>
                </a:solidFill>
                <a:latin typeface="Bitter" pitchFamily="34" charset="0"/>
                <a:ea typeface="Bitter" pitchFamily="34" charset="-122"/>
                <a:cs typeface="Bitter" pitchFamily="34" charset="-120"/>
              </a:rPr>
              <a:t>Transformations in OpenGL Clipping Operations</a:t>
            </a:r>
            <a:endParaRPr lang="en-US" sz="4465" b="1" dirty="0"/>
          </a:p>
        </p:txBody>
      </p:sp>
    </p:spTree>
    <p:extLst>
      <p:ext uri="{BB962C8B-B14F-4D97-AF65-F5344CB8AC3E}">
        <p14:creationId xmlns:p14="http://schemas.microsoft.com/office/powerpoint/2010/main" val="77327073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6" name="Text 2"/>
          <p:cNvSpPr/>
          <p:nvPr/>
        </p:nvSpPr>
        <p:spPr>
          <a:xfrm>
            <a:off x="609600" y="1357737"/>
            <a:ext cx="5670590" cy="708779"/>
          </a:xfrm>
          <a:prstGeom prst="rect">
            <a:avLst/>
          </a:prstGeom>
          <a:noFill/>
          <a:ln/>
        </p:spPr>
        <p:txBody>
          <a:bodyPr wrap="none" rtlCol="0" anchor="t"/>
          <a:lstStyle/>
          <a:p>
            <a:pPr>
              <a:lnSpc>
                <a:spcPts val="5581"/>
              </a:lnSpc>
            </a:pPr>
            <a:r>
              <a:rPr lang="en-US" sz="4465" b="1" kern="0" spc="-134" dirty="0">
                <a:solidFill>
                  <a:srgbClr val="2C3F42"/>
                </a:solidFill>
                <a:latin typeface="Bitter" pitchFamily="34" charset="0"/>
                <a:ea typeface="Bitter" pitchFamily="34" charset="-122"/>
                <a:cs typeface="Bitter" pitchFamily="34" charset="-120"/>
              </a:rPr>
              <a:t>Line </a:t>
            </a:r>
            <a:r>
              <a:rPr lang="en-US" sz="4465" b="1" kern="0" spc="-134" dirty="0" smtClean="0">
                <a:solidFill>
                  <a:srgbClr val="2C3F42"/>
                </a:solidFill>
                <a:latin typeface="Bitter" pitchFamily="34" charset="0"/>
                <a:ea typeface="Bitter" pitchFamily="34" charset="-122"/>
                <a:cs typeface="Bitter" pitchFamily="34" charset="-120"/>
              </a:rPr>
              <a:t>Clipping: </a:t>
            </a:r>
            <a:r>
              <a:rPr lang="en-IN" sz="4400" b="1" dirty="0">
                <a:solidFill>
                  <a:srgbClr val="2C3F42"/>
                </a:solidFill>
                <a:latin typeface="Bitter"/>
                <a:ea typeface="Bitter"/>
              </a:rPr>
              <a:t>Region Codes</a:t>
            </a:r>
            <a:endParaRPr lang="en-US" sz="4470" b="1" dirty="0">
              <a:solidFill>
                <a:srgbClr val="2C3F42"/>
              </a:solidFill>
              <a:latin typeface="Bitter"/>
              <a:ea typeface="Bitter"/>
            </a:endParaRPr>
          </a:p>
        </p:txBody>
      </p:sp>
      <p:sp>
        <p:nvSpPr>
          <p:cNvPr id="9" name="Text 4"/>
          <p:cNvSpPr/>
          <p:nvPr/>
        </p:nvSpPr>
        <p:spPr>
          <a:xfrm>
            <a:off x="1035269" y="2459894"/>
            <a:ext cx="12559862" cy="2701409"/>
          </a:xfrm>
          <a:prstGeom prst="rect">
            <a:avLst/>
          </a:prstGeom>
          <a:noFill/>
          <a:ln/>
        </p:spPr>
        <p:txBody>
          <a:bodyPr wrap="square" rtlCol="0" anchor="t"/>
          <a:lstStyle/>
          <a:p>
            <a:pPr>
              <a:lnSpc>
                <a:spcPct val="150000"/>
              </a:lnSpc>
            </a:pPr>
            <a:r>
              <a:rPr lang="en-US" sz="2800" dirty="0">
                <a:latin typeface="Open Sans"/>
                <a:ea typeface="Open Sans"/>
              </a:rPr>
              <a:t>Each bit in the 4-bit region code corresponds to a position:</a:t>
            </a:r>
          </a:p>
          <a:p>
            <a:pPr lvl="1">
              <a:lnSpc>
                <a:spcPct val="150000"/>
              </a:lnSpc>
            </a:pPr>
            <a:r>
              <a:rPr lang="en-US" sz="2800" b="1" dirty="0">
                <a:latin typeface="Open Sans"/>
                <a:ea typeface="Open Sans"/>
              </a:rPr>
              <a:t>Bit 1 (Top)</a:t>
            </a:r>
            <a:r>
              <a:rPr lang="en-US" sz="2800" dirty="0">
                <a:latin typeface="Open Sans"/>
                <a:ea typeface="Open Sans"/>
              </a:rPr>
              <a:t>: The point is above the window (</a:t>
            </a:r>
            <a:r>
              <a:rPr lang="en-US" sz="2800" dirty="0" smtClean="0">
                <a:latin typeface="Open Sans"/>
                <a:ea typeface="Open Sans"/>
              </a:rPr>
              <a:t>y &gt; </a:t>
            </a:r>
            <a:r>
              <a:rPr lang="en-US" sz="2800" dirty="0" err="1" smtClean="0">
                <a:latin typeface="Open Sans"/>
                <a:ea typeface="Open Sans"/>
              </a:rPr>
              <a:t>y</a:t>
            </a:r>
            <a:r>
              <a:rPr lang="en-US" sz="2800" baseline="-25000" dirty="0" err="1" smtClean="0">
                <a:latin typeface="Open Sans"/>
                <a:ea typeface="Open Sans"/>
              </a:rPr>
              <a:t>max</a:t>
            </a:r>
            <a:r>
              <a:rPr lang="en-US" sz="2800" dirty="0" smtClean="0">
                <a:latin typeface="Open Sans"/>
                <a:ea typeface="Open Sans"/>
              </a:rPr>
              <a:t>).</a:t>
            </a:r>
            <a:endParaRPr lang="en-US" sz="2800" dirty="0">
              <a:latin typeface="Open Sans"/>
              <a:ea typeface="Open Sans"/>
            </a:endParaRPr>
          </a:p>
          <a:p>
            <a:pPr lvl="1">
              <a:lnSpc>
                <a:spcPct val="150000"/>
              </a:lnSpc>
            </a:pPr>
            <a:r>
              <a:rPr lang="en-US" sz="2800" b="1" dirty="0">
                <a:latin typeface="Open Sans"/>
                <a:ea typeface="Open Sans"/>
              </a:rPr>
              <a:t>Bit 2 (Bottom)</a:t>
            </a:r>
            <a:r>
              <a:rPr lang="en-US" sz="2800" dirty="0">
                <a:latin typeface="Open Sans"/>
                <a:ea typeface="Open Sans"/>
              </a:rPr>
              <a:t>: The point is below the window (</a:t>
            </a:r>
            <a:r>
              <a:rPr lang="en-US" sz="2800" dirty="0" smtClean="0">
                <a:latin typeface="Open Sans"/>
                <a:ea typeface="Open Sans"/>
              </a:rPr>
              <a:t>y &lt; </a:t>
            </a:r>
            <a:r>
              <a:rPr lang="en-US" sz="2800" dirty="0" err="1" smtClean="0">
                <a:latin typeface="Open Sans"/>
                <a:ea typeface="Open Sans"/>
              </a:rPr>
              <a:t>y</a:t>
            </a:r>
            <a:r>
              <a:rPr lang="en-US" sz="2800" baseline="-25000" dirty="0" err="1" smtClean="0">
                <a:latin typeface="Open Sans"/>
                <a:ea typeface="Open Sans"/>
              </a:rPr>
              <a:t>min</a:t>
            </a:r>
            <a:r>
              <a:rPr lang="en-US" sz="2800" dirty="0" smtClean="0">
                <a:latin typeface="Open Sans"/>
                <a:ea typeface="Open Sans"/>
              </a:rPr>
              <a:t>​</a:t>
            </a:r>
            <a:r>
              <a:rPr lang="en-US" sz="2800" dirty="0">
                <a:latin typeface="Open Sans"/>
                <a:ea typeface="Open Sans"/>
              </a:rPr>
              <a:t>).</a:t>
            </a:r>
          </a:p>
          <a:p>
            <a:pPr lvl="1">
              <a:lnSpc>
                <a:spcPct val="150000"/>
              </a:lnSpc>
            </a:pPr>
            <a:r>
              <a:rPr lang="en-US" sz="2800" b="1" dirty="0">
                <a:latin typeface="Open Sans"/>
                <a:ea typeface="Open Sans"/>
              </a:rPr>
              <a:t>Bit 3 (Right)</a:t>
            </a:r>
            <a:r>
              <a:rPr lang="en-US" sz="2800" dirty="0">
                <a:latin typeface="Open Sans"/>
                <a:ea typeface="Open Sans"/>
              </a:rPr>
              <a:t>: The point is to the right of the window (</a:t>
            </a:r>
            <a:r>
              <a:rPr lang="en-US" sz="2800" dirty="0" smtClean="0">
                <a:latin typeface="Open Sans"/>
                <a:ea typeface="Open Sans"/>
              </a:rPr>
              <a:t>x &gt; </a:t>
            </a:r>
            <a:r>
              <a:rPr lang="en-US" sz="2800" dirty="0" err="1" smtClean="0">
                <a:latin typeface="Open Sans"/>
                <a:ea typeface="Open Sans"/>
              </a:rPr>
              <a:t>x</a:t>
            </a:r>
            <a:r>
              <a:rPr lang="en-US" sz="2800" baseline="-25000" dirty="0" err="1" smtClean="0">
                <a:latin typeface="Open Sans"/>
                <a:ea typeface="Open Sans"/>
              </a:rPr>
              <a:t>max</a:t>
            </a:r>
            <a:r>
              <a:rPr lang="en-US" sz="2800" dirty="0" smtClean="0">
                <a:latin typeface="Open Sans"/>
                <a:ea typeface="Open Sans"/>
              </a:rPr>
              <a:t>​</a:t>
            </a:r>
            <a:r>
              <a:rPr lang="en-US" sz="2800" dirty="0">
                <a:latin typeface="Open Sans"/>
                <a:ea typeface="Open Sans"/>
              </a:rPr>
              <a:t>).</a:t>
            </a:r>
          </a:p>
          <a:p>
            <a:pPr lvl="1">
              <a:lnSpc>
                <a:spcPct val="150000"/>
              </a:lnSpc>
            </a:pPr>
            <a:r>
              <a:rPr lang="en-US" sz="2800" b="1" dirty="0">
                <a:latin typeface="Open Sans"/>
                <a:ea typeface="Open Sans"/>
              </a:rPr>
              <a:t>Bit 4 (Left)</a:t>
            </a:r>
            <a:r>
              <a:rPr lang="en-US" sz="2800" dirty="0">
                <a:latin typeface="Open Sans"/>
                <a:ea typeface="Open Sans"/>
              </a:rPr>
              <a:t>: The point is to the left of the window (</a:t>
            </a:r>
            <a:r>
              <a:rPr lang="en-US" sz="2800" dirty="0" smtClean="0">
                <a:latin typeface="Open Sans"/>
                <a:ea typeface="Open Sans"/>
              </a:rPr>
              <a:t>x&lt;</a:t>
            </a:r>
            <a:r>
              <a:rPr lang="en-US" sz="2800" dirty="0" err="1" smtClean="0">
                <a:latin typeface="Open Sans"/>
                <a:ea typeface="Open Sans"/>
              </a:rPr>
              <a:t>x</a:t>
            </a:r>
            <a:r>
              <a:rPr lang="en-US" sz="2800" baseline="-25000" dirty="0" err="1" smtClean="0">
                <a:latin typeface="Open Sans"/>
                <a:ea typeface="Open Sans"/>
              </a:rPr>
              <a:t>min</a:t>
            </a:r>
            <a:r>
              <a:rPr lang="en-US" sz="2800" dirty="0" smtClean="0">
                <a:latin typeface="Open Sans"/>
                <a:ea typeface="Open Sans"/>
              </a:rPr>
              <a:t>​).</a:t>
            </a:r>
          </a:p>
          <a:p>
            <a:pPr>
              <a:lnSpc>
                <a:spcPct val="150000"/>
              </a:lnSpc>
            </a:pPr>
            <a:r>
              <a:rPr lang="en-US" sz="2800" dirty="0">
                <a:latin typeface="Open Sans"/>
                <a:ea typeface="Open Sans"/>
              </a:rPr>
              <a:t>For each endpoint of the line segment, a region code is generated. The region code helps to identify whether the point is inside or outside the window and, if outside, which side of the window it lies.</a:t>
            </a:r>
          </a:p>
        </p:txBody>
      </p:sp>
      <p:sp>
        <p:nvSpPr>
          <p:cNvPr id="17" name="Text 2"/>
          <p:cNvSpPr/>
          <p:nvPr/>
        </p:nvSpPr>
        <p:spPr>
          <a:xfrm>
            <a:off x="481846" y="514416"/>
            <a:ext cx="12603533" cy="1417558"/>
          </a:xfrm>
          <a:prstGeom prst="rect">
            <a:avLst/>
          </a:prstGeom>
          <a:noFill/>
          <a:ln/>
        </p:spPr>
        <p:txBody>
          <a:bodyPr wrap="square" rtlCol="0" anchor="t"/>
          <a:lstStyle/>
          <a:p>
            <a:pPr marL="0" indent="0">
              <a:lnSpc>
                <a:spcPts val="5581"/>
              </a:lnSpc>
              <a:buNone/>
            </a:pPr>
            <a:r>
              <a:rPr lang="en-US" sz="4465" b="1" kern="0" spc="-134" dirty="0">
                <a:solidFill>
                  <a:srgbClr val="2C3F42"/>
                </a:solidFill>
                <a:latin typeface="Bitter" pitchFamily="34" charset="0"/>
                <a:ea typeface="Bitter" pitchFamily="34" charset="-122"/>
                <a:cs typeface="Bitter" pitchFamily="34" charset="-120"/>
              </a:rPr>
              <a:t>Transformations in OpenGL Clipping Operations</a:t>
            </a:r>
            <a:endParaRPr lang="en-US" sz="4465" b="1" dirty="0"/>
          </a:p>
        </p:txBody>
      </p:sp>
    </p:spTree>
    <p:extLst>
      <p:ext uri="{BB962C8B-B14F-4D97-AF65-F5344CB8AC3E}">
        <p14:creationId xmlns:p14="http://schemas.microsoft.com/office/powerpoint/2010/main" val="18977828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6" name="Text 2"/>
          <p:cNvSpPr/>
          <p:nvPr/>
        </p:nvSpPr>
        <p:spPr>
          <a:xfrm>
            <a:off x="609600" y="1357737"/>
            <a:ext cx="5670590" cy="708779"/>
          </a:xfrm>
          <a:prstGeom prst="rect">
            <a:avLst/>
          </a:prstGeom>
          <a:noFill/>
          <a:ln/>
        </p:spPr>
        <p:txBody>
          <a:bodyPr wrap="none" rtlCol="0" anchor="t"/>
          <a:lstStyle/>
          <a:p>
            <a:pPr>
              <a:lnSpc>
                <a:spcPts val="5581"/>
              </a:lnSpc>
            </a:pPr>
            <a:r>
              <a:rPr lang="en-US" sz="4400" b="1" kern="0" spc="-134" dirty="0">
                <a:solidFill>
                  <a:srgbClr val="2C3F42"/>
                </a:solidFill>
                <a:latin typeface="Bitter"/>
                <a:ea typeface="Bitter"/>
                <a:cs typeface="Bitter" pitchFamily="34" charset="-120"/>
              </a:rPr>
              <a:t>Line </a:t>
            </a:r>
            <a:r>
              <a:rPr lang="en-US" sz="4400" b="1" kern="0" spc="-134" dirty="0" smtClean="0">
                <a:solidFill>
                  <a:srgbClr val="2C3F42"/>
                </a:solidFill>
                <a:latin typeface="Bitter"/>
                <a:ea typeface="Bitter"/>
                <a:cs typeface="Bitter" pitchFamily="34" charset="-120"/>
              </a:rPr>
              <a:t>Clipping: </a:t>
            </a:r>
            <a:r>
              <a:rPr lang="en-US" sz="4000" b="1" dirty="0">
                <a:solidFill>
                  <a:srgbClr val="2C3F42"/>
                </a:solidFill>
                <a:latin typeface="Bitter"/>
                <a:ea typeface="Bitter"/>
              </a:rPr>
              <a:t>Steps of the </a:t>
            </a:r>
            <a:r>
              <a:rPr lang="en-US" sz="4000" b="1" dirty="0" smtClean="0">
                <a:solidFill>
                  <a:srgbClr val="2C3F42"/>
                </a:solidFill>
                <a:latin typeface="Bitter"/>
                <a:ea typeface="Bitter"/>
              </a:rPr>
              <a:t>Cohen-Sutherland Algorithm</a:t>
            </a:r>
            <a:endParaRPr lang="en-US" sz="4400" b="1" dirty="0">
              <a:solidFill>
                <a:srgbClr val="2C3F42"/>
              </a:solidFill>
              <a:latin typeface="Bitter"/>
              <a:ea typeface="Bitter"/>
            </a:endParaRPr>
          </a:p>
        </p:txBody>
      </p:sp>
      <p:sp>
        <p:nvSpPr>
          <p:cNvPr id="9" name="Text 4"/>
          <p:cNvSpPr/>
          <p:nvPr/>
        </p:nvSpPr>
        <p:spPr>
          <a:xfrm>
            <a:off x="744813" y="2221348"/>
            <a:ext cx="12559862" cy="2701409"/>
          </a:xfrm>
          <a:prstGeom prst="rect">
            <a:avLst/>
          </a:prstGeom>
          <a:noFill/>
          <a:ln/>
        </p:spPr>
        <p:txBody>
          <a:bodyPr wrap="square" rtlCol="0" anchor="t"/>
          <a:lstStyle/>
          <a:p>
            <a:pPr>
              <a:lnSpc>
                <a:spcPct val="150000"/>
              </a:lnSpc>
            </a:pPr>
            <a:r>
              <a:rPr lang="en-IN" sz="2800" b="1" dirty="0" smtClean="0">
                <a:latin typeface="Open Sans"/>
              </a:rPr>
              <a:t>1. Assign </a:t>
            </a:r>
            <a:r>
              <a:rPr lang="en-IN" sz="2800" b="1" dirty="0">
                <a:latin typeface="Open Sans"/>
              </a:rPr>
              <a:t>region codes</a:t>
            </a:r>
            <a:r>
              <a:rPr lang="en-IN" sz="2800" dirty="0" smtClean="0">
                <a:latin typeface="Open Sans"/>
              </a:rPr>
              <a:t>:</a:t>
            </a:r>
          </a:p>
          <a:p>
            <a:pPr marL="914400" lvl="1" indent="-457200">
              <a:lnSpc>
                <a:spcPct val="150000"/>
              </a:lnSpc>
              <a:buFont typeface="Arial" panose="020B0604020202020204" pitchFamily="34" charset="0"/>
              <a:buChar char="•"/>
            </a:pPr>
            <a:r>
              <a:rPr lang="en-US" sz="2800" dirty="0" smtClean="0">
                <a:latin typeface="Open Sans"/>
              </a:rPr>
              <a:t>For </a:t>
            </a:r>
            <a:r>
              <a:rPr lang="en-US" sz="2800" dirty="0">
                <a:latin typeface="Open Sans"/>
              </a:rPr>
              <a:t>each endpoint of the line, assign a 4-bit region code based on its position </a:t>
            </a:r>
            <a:r>
              <a:rPr lang="en-US" sz="2800" dirty="0" smtClean="0">
                <a:latin typeface="Open Sans"/>
              </a:rPr>
              <a:t>relative </a:t>
            </a:r>
            <a:r>
              <a:rPr lang="en-US" sz="2800" dirty="0">
                <a:latin typeface="Open Sans"/>
              </a:rPr>
              <a:t>to the clipping window (top, bottom, left, right).</a:t>
            </a:r>
            <a:endParaRPr lang="en-IN" sz="2800" dirty="0" smtClean="0">
              <a:latin typeface="Open Sans"/>
            </a:endParaRPr>
          </a:p>
          <a:p>
            <a:pPr>
              <a:lnSpc>
                <a:spcPct val="150000"/>
              </a:lnSpc>
            </a:pPr>
            <a:r>
              <a:rPr lang="en-US" sz="2800" b="1" dirty="0" smtClean="0">
                <a:latin typeface="Open Sans"/>
              </a:rPr>
              <a:t>2. Check </a:t>
            </a:r>
            <a:r>
              <a:rPr lang="en-US" sz="2800" b="1" dirty="0">
                <a:latin typeface="Open Sans"/>
              </a:rPr>
              <a:t>for trivial acceptance or rejection</a:t>
            </a:r>
            <a:r>
              <a:rPr lang="en-US" sz="2800" dirty="0" smtClean="0">
                <a:latin typeface="Open Sans"/>
              </a:rPr>
              <a:t>:</a:t>
            </a:r>
          </a:p>
          <a:p>
            <a:pPr marL="914400" lvl="1" indent="-457200">
              <a:lnSpc>
                <a:spcPct val="150000"/>
              </a:lnSpc>
              <a:buFont typeface="Arial" panose="020B0604020202020204" pitchFamily="34" charset="0"/>
              <a:buChar char="•"/>
            </a:pPr>
            <a:r>
              <a:rPr lang="en-US" sz="2800" dirty="0" smtClean="0">
                <a:latin typeface="Open Sans"/>
              </a:rPr>
              <a:t>If </a:t>
            </a:r>
            <a:r>
              <a:rPr lang="en-US" sz="2800" b="1" dirty="0">
                <a:latin typeface="Open Sans"/>
              </a:rPr>
              <a:t>both endpoints</a:t>
            </a:r>
            <a:r>
              <a:rPr lang="en-US" sz="2800" dirty="0">
                <a:latin typeface="Open Sans"/>
              </a:rPr>
              <a:t> are inside the window (region codes are </a:t>
            </a:r>
            <a:r>
              <a:rPr lang="en-US" sz="2800" dirty="0" smtClean="0">
                <a:latin typeface="Open Sans"/>
              </a:rPr>
              <a:t>0000), accept </a:t>
            </a:r>
            <a:r>
              <a:rPr lang="en-US" sz="2800" dirty="0">
                <a:latin typeface="Open Sans"/>
              </a:rPr>
              <a:t>the line without </a:t>
            </a:r>
            <a:r>
              <a:rPr lang="en-US" sz="2800" dirty="0" smtClean="0">
                <a:latin typeface="Open Sans"/>
              </a:rPr>
              <a:t>clipping.</a:t>
            </a:r>
          </a:p>
          <a:p>
            <a:pPr marL="914400" lvl="1" indent="-457200">
              <a:lnSpc>
                <a:spcPct val="150000"/>
              </a:lnSpc>
              <a:buFont typeface="Arial" panose="020B0604020202020204" pitchFamily="34" charset="0"/>
              <a:buChar char="•"/>
            </a:pPr>
            <a:r>
              <a:rPr lang="en-US" sz="2800" dirty="0" smtClean="0">
                <a:latin typeface="Open Sans"/>
              </a:rPr>
              <a:t>If </a:t>
            </a:r>
            <a:r>
              <a:rPr lang="en-US" sz="2800" dirty="0">
                <a:latin typeface="Open Sans"/>
              </a:rPr>
              <a:t>both endpoints are completely outside in the same region (logical AND of </a:t>
            </a:r>
            <a:r>
              <a:rPr lang="en-US" sz="2800" dirty="0" smtClean="0">
                <a:latin typeface="Open Sans"/>
              </a:rPr>
              <a:t>the region </a:t>
            </a:r>
            <a:r>
              <a:rPr lang="en-US" sz="2800" dirty="0">
                <a:latin typeface="Open Sans"/>
              </a:rPr>
              <a:t>codes is not 0), reject the line</a:t>
            </a:r>
            <a:r>
              <a:rPr lang="en-US" sz="2800" dirty="0" smtClean="0">
                <a:latin typeface="Open Sans"/>
              </a:rPr>
              <a:t>.</a:t>
            </a:r>
            <a:endParaRPr lang="en-IN" sz="2800" dirty="0">
              <a:latin typeface="Open Sans"/>
            </a:endParaRPr>
          </a:p>
        </p:txBody>
      </p:sp>
      <p:sp>
        <p:nvSpPr>
          <p:cNvPr id="17" name="Text 2"/>
          <p:cNvSpPr/>
          <p:nvPr/>
        </p:nvSpPr>
        <p:spPr>
          <a:xfrm>
            <a:off x="481846" y="514416"/>
            <a:ext cx="12603533" cy="1417558"/>
          </a:xfrm>
          <a:prstGeom prst="rect">
            <a:avLst/>
          </a:prstGeom>
          <a:noFill/>
          <a:ln/>
        </p:spPr>
        <p:txBody>
          <a:bodyPr wrap="square" rtlCol="0" anchor="t"/>
          <a:lstStyle/>
          <a:p>
            <a:pPr marL="0" indent="0">
              <a:lnSpc>
                <a:spcPts val="5581"/>
              </a:lnSpc>
              <a:buNone/>
            </a:pPr>
            <a:r>
              <a:rPr lang="en-US" sz="4465" b="1" kern="0" spc="-134" dirty="0">
                <a:solidFill>
                  <a:srgbClr val="2C3F42"/>
                </a:solidFill>
                <a:latin typeface="Bitter" pitchFamily="34" charset="0"/>
                <a:ea typeface="Bitter" pitchFamily="34" charset="-122"/>
                <a:cs typeface="Bitter" pitchFamily="34" charset="-120"/>
              </a:rPr>
              <a:t>Transformations in OpenGL Clipping Operations</a:t>
            </a:r>
            <a:endParaRPr lang="en-US" sz="4465" b="1" dirty="0"/>
          </a:p>
        </p:txBody>
      </p:sp>
    </p:spTree>
    <p:extLst>
      <p:ext uri="{BB962C8B-B14F-4D97-AF65-F5344CB8AC3E}">
        <p14:creationId xmlns:p14="http://schemas.microsoft.com/office/powerpoint/2010/main" val="16122158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6" name="Text 2"/>
          <p:cNvSpPr/>
          <p:nvPr/>
        </p:nvSpPr>
        <p:spPr>
          <a:xfrm>
            <a:off x="609600" y="1357737"/>
            <a:ext cx="5670590" cy="708779"/>
          </a:xfrm>
          <a:prstGeom prst="rect">
            <a:avLst/>
          </a:prstGeom>
          <a:noFill/>
          <a:ln/>
        </p:spPr>
        <p:txBody>
          <a:bodyPr wrap="none" rtlCol="0" anchor="t"/>
          <a:lstStyle/>
          <a:p>
            <a:pPr>
              <a:lnSpc>
                <a:spcPts val="5581"/>
              </a:lnSpc>
            </a:pPr>
            <a:r>
              <a:rPr lang="en-US" sz="4400" b="1" kern="0" spc="-134" dirty="0">
                <a:solidFill>
                  <a:srgbClr val="2C3F42"/>
                </a:solidFill>
                <a:latin typeface="Bitter"/>
                <a:ea typeface="Bitter"/>
                <a:cs typeface="Bitter" pitchFamily="34" charset="-120"/>
              </a:rPr>
              <a:t>Line </a:t>
            </a:r>
            <a:r>
              <a:rPr lang="en-US" sz="4400" b="1" kern="0" spc="-134" dirty="0" smtClean="0">
                <a:solidFill>
                  <a:srgbClr val="2C3F42"/>
                </a:solidFill>
                <a:latin typeface="Bitter"/>
                <a:ea typeface="Bitter"/>
                <a:cs typeface="Bitter" pitchFamily="34" charset="-120"/>
              </a:rPr>
              <a:t>Clipping: </a:t>
            </a:r>
            <a:r>
              <a:rPr lang="en-US" sz="4000" b="1" dirty="0">
                <a:solidFill>
                  <a:srgbClr val="2C3F42"/>
                </a:solidFill>
                <a:latin typeface="Bitter"/>
                <a:ea typeface="Bitter"/>
              </a:rPr>
              <a:t>Steps of the </a:t>
            </a:r>
            <a:r>
              <a:rPr lang="en-US" sz="4000" b="1" dirty="0" smtClean="0">
                <a:solidFill>
                  <a:srgbClr val="2C3F42"/>
                </a:solidFill>
                <a:latin typeface="Bitter"/>
                <a:ea typeface="Bitter"/>
              </a:rPr>
              <a:t>Cohen-Sutherland Algorithm</a:t>
            </a:r>
            <a:endParaRPr lang="en-US" sz="4400" b="1" dirty="0">
              <a:solidFill>
                <a:srgbClr val="2C3F42"/>
              </a:solidFill>
              <a:latin typeface="Bitter"/>
              <a:ea typeface="Bitter"/>
            </a:endParaRPr>
          </a:p>
        </p:txBody>
      </p:sp>
      <p:sp>
        <p:nvSpPr>
          <p:cNvPr id="9" name="Text 4"/>
          <p:cNvSpPr/>
          <p:nvPr/>
        </p:nvSpPr>
        <p:spPr>
          <a:xfrm>
            <a:off x="744813" y="2446390"/>
            <a:ext cx="12559862" cy="2701409"/>
          </a:xfrm>
          <a:prstGeom prst="rect">
            <a:avLst/>
          </a:prstGeom>
          <a:noFill/>
          <a:ln/>
        </p:spPr>
        <p:txBody>
          <a:bodyPr wrap="square" rtlCol="0" anchor="t"/>
          <a:lstStyle/>
          <a:p>
            <a:pPr>
              <a:lnSpc>
                <a:spcPct val="150000"/>
              </a:lnSpc>
            </a:pPr>
            <a:r>
              <a:rPr lang="en-IN" sz="2800" b="1" dirty="0" smtClean="0">
                <a:latin typeface="Open Sans"/>
              </a:rPr>
              <a:t>3. Clip </a:t>
            </a:r>
            <a:r>
              <a:rPr lang="en-IN" sz="2800" b="1" dirty="0">
                <a:latin typeface="Open Sans"/>
              </a:rPr>
              <a:t>the line</a:t>
            </a:r>
            <a:r>
              <a:rPr lang="en-IN" sz="2800" dirty="0" smtClean="0">
                <a:latin typeface="Open Sans"/>
              </a:rPr>
              <a:t>:</a:t>
            </a:r>
          </a:p>
          <a:p>
            <a:pPr marL="914400" lvl="1" indent="-457200">
              <a:lnSpc>
                <a:spcPct val="150000"/>
              </a:lnSpc>
              <a:buFont typeface="Arial" panose="020B0604020202020204" pitchFamily="34" charset="0"/>
              <a:buChar char="•"/>
            </a:pPr>
            <a:r>
              <a:rPr lang="en-US" sz="2800" dirty="0">
                <a:latin typeface="Open Sans"/>
              </a:rPr>
              <a:t>If part of the line is inside and </a:t>
            </a:r>
            <a:r>
              <a:rPr lang="en-US" sz="2800" dirty="0" smtClean="0">
                <a:latin typeface="Open Sans"/>
              </a:rPr>
              <a:t>some of th</a:t>
            </a:r>
            <a:r>
              <a:rPr lang="en-US" sz="2800" dirty="0" smtClean="0">
                <a:latin typeface="Open Sans"/>
              </a:rPr>
              <a:t>e </a:t>
            </a:r>
            <a:r>
              <a:rPr lang="en-US" sz="2800" dirty="0" smtClean="0">
                <a:latin typeface="Open Sans"/>
              </a:rPr>
              <a:t>part </a:t>
            </a:r>
            <a:r>
              <a:rPr lang="en-US" sz="2800" dirty="0">
                <a:latin typeface="Open Sans"/>
              </a:rPr>
              <a:t>is outside, calculate where the line crosses the clipping window </a:t>
            </a:r>
            <a:r>
              <a:rPr lang="en-US" sz="2800" dirty="0" smtClean="0">
                <a:latin typeface="Open Sans"/>
              </a:rPr>
              <a:t>edges.</a:t>
            </a:r>
          </a:p>
          <a:p>
            <a:pPr marL="914400" lvl="1" indent="-457200">
              <a:lnSpc>
                <a:spcPct val="150000"/>
              </a:lnSpc>
              <a:buFont typeface="Arial" panose="020B0604020202020204" pitchFamily="34" charset="0"/>
              <a:buChar char="•"/>
            </a:pPr>
            <a:r>
              <a:rPr lang="en-US" sz="2800" dirty="0" smtClean="0">
                <a:latin typeface="Open Sans"/>
              </a:rPr>
              <a:t>Replace </a:t>
            </a:r>
            <a:r>
              <a:rPr lang="en-US" sz="2800" dirty="0">
                <a:latin typeface="Open Sans"/>
              </a:rPr>
              <a:t>the endpoints with the intersection points and repeat the process until the line is fully inside or rejected.</a:t>
            </a:r>
            <a:endParaRPr lang="en-IN" sz="2800" dirty="0">
              <a:latin typeface="Open Sans"/>
            </a:endParaRPr>
          </a:p>
        </p:txBody>
      </p:sp>
      <p:sp>
        <p:nvSpPr>
          <p:cNvPr id="17" name="Text 2"/>
          <p:cNvSpPr/>
          <p:nvPr/>
        </p:nvSpPr>
        <p:spPr>
          <a:xfrm>
            <a:off x="481846" y="514416"/>
            <a:ext cx="12603533" cy="1417558"/>
          </a:xfrm>
          <a:prstGeom prst="rect">
            <a:avLst/>
          </a:prstGeom>
          <a:noFill/>
          <a:ln/>
        </p:spPr>
        <p:txBody>
          <a:bodyPr wrap="square" rtlCol="0" anchor="t"/>
          <a:lstStyle/>
          <a:p>
            <a:pPr marL="0" indent="0">
              <a:lnSpc>
                <a:spcPts val="5581"/>
              </a:lnSpc>
              <a:buNone/>
            </a:pPr>
            <a:r>
              <a:rPr lang="en-US" sz="4465" b="1" kern="0" spc="-134" dirty="0">
                <a:solidFill>
                  <a:srgbClr val="2C3F42"/>
                </a:solidFill>
                <a:latin typeface="Bitter" pitchFamily="34" charset="0"/>
                <a:ea typeface="Bitter" pitchFamily="34" charset="-122"/>
                <a:cs typeface="Bitter" pitchFamily="34" charset="-120"/>
              </a:rPr>
              <a:t>Transformations in OpenGL Clipping Operations</a:t>
            </a:r>
            <a:endParaRPr lang="en-US" sz="4465" b="1" dirty="0"/>
          </a:p>
        </p:txBody>
      </p:sp>
    </p:spTree>
    <p:extLst>
      <p:ext uri="{BB962C8B-B14F-4D97-AF65-F5344CB8AC3E}">
        <p14:creationId xmlns:p14="http://schemas.microsoft.com/office/powerpoint/2010/main" val="18119693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21021"/>
            <a:ext cx="14630400" cy="8229600"/>
          </a:xfrm>
          <a:prstGeom prst="rect">
            <a:avLst/>
          </a:prstGeom>
          <a:solidFill>
            <a:srgbClr val="FFF8F0"/>
          </a:solidFill>
          <a:ln/>
        </p:spPr>
      </p:sp>
      <p:sp>
        <p:nvSpPr>
          <p:cNvPr id="6" name="Text 2"/>
          <p:cNvSpPr/>
          <p:nvPr/>
        </p:nvSpPr>
        <p:spPr>
          <a:xfrm>
            <a:off x="609600" y="1357737"/>
            <a:ext cx="5670590" cy="708779"/>
          </a:xfrm>
          <a:prstGeom prst="rect">
            <a:avLst/>
          </a:prstGeom>
          <a:noFill/>
          <a:ln/>
        </p:spPr>
        <p:txBody>
          <a:bodyPr wrap="none" rtlCol="0" anchor="t"/>
          <a:lstStyle/>
          <a:p>
            <a:pPr>
              <a:lnSpc>
                <a:spcPts val="5581"/>
              </a:lnSpc>
            </a:pPr>
            <a:r>
              <a:rPr lang="en-US" sz="4400" b="1" kern="0" spc="-134" dirty="0">
                <a:solidFill>
                  <a:srgbClr val="2C3F42"/>
                </a:solidFill>
                <a:latin typeface="Bitter"/>
                <a:ea typeface="Bitter"/>
                <a:cs typeface="Bitter" pitchFamily="34" charset="-120"/>
              </a:rPr>
              <a:t>Line </a:t>
            </a:r>
            <a:r>
              <a:rPr lang="en-US" sz="4400" b="1" kern="0" spc="-134" dirty="0" smtClean="0">
                <a:solidFill>
                  <a:srgbClr val="2C3F42"/>
                </a:solidFill>
                <a:latin typeface="Bitter"/>
                <a:ea typeface="Bitter"/>
                <a:cs typeface="Bitter" pitchFamily="34" charset="-120"/>
              </a:rPr>
              <a:t>Clipping: </a:t>
            </a:r>
            <a:r>
              <a:rPr lang="en-US" sz="4000" b="1" dirty="0" smtClean="0">
                <a:solidFill>
                  <a:srgbClr val="2C3F42"/>
                </a:solidFill>
                <a:latin typeface="Bitter"/>
                <a:ea typeface="Bitter"/>
              </a:rPr>
              <a:t>Example</a:t>
            </a:r>
            <a:endParaRPr lang="en-US" sz="4400" b="1" dirty="0">
              <a:solidFill>
                <a:srgbClr val="2C3F42"/>
              </a:solidFill>
              <a:latin typeface="Bitter"/>
              <a:ea typeface="Bitter"/>
            </a:endParaRPr>
          </a:p>
        </p:txBody>
      </p:sp>
      <p:sp>
        <p:nvSpPr>
          <p:cNvPr id="9" name="Text 4"/>
          <p:cNvSpPr/>
          <p:nvPr/>
        </p:nvSpPr>
        <p:spPr>
          <a:xfrm>
            <a:off x="744813" y="2446390"/>
            <a:ext cx="12559862" cy="2701409"/>
          </a:xfrm>
          <a:prstGeom prst="rect">
            <a:avLst/>
          </a:prstGeom>
          <a:noFill/>
          <a:ln/>
        </p:spPr>
        <p:txBody>
          <a:bodyPr wrap="square" rtlCol="0" anchor="t"/>
          <a:lstStyle/>
          <a:p>
            <a:pPr>
              <a:lnSpc>
                <a:spcPct val="150000"/>
              </a:lnSpc>
            </a:pPr>
            <a:r>
              <a:rPr lang="en-IN" sz="2800" dirty="0">
                <a:latin typeface="Open Sans"/>
              </a:rPr>
              <a:t>Let's go through an example using the Cohen-Sutherland algorithm.</a:t>
            </a:r>
          </a:p>
          <a:p>
            <a:pPr lvl="1">
              <a:lnSpc>
                <a:spcPct val="150000"/>
              </a:lnSpc>
            </a:pPr>
            <a:r>
              <a:rPr lang="en-IN" sz="2800" b="1" dirty="0">
                <a:latin typeface="Open Sans"/>
              </a:rPr>
              <a:t>Clipping Window:</a:t>
            </a:r>
          </a:p>
          <a:p>
            <a:pPr lvl="2">
              <a:lnSpc>
                <a:spcPct val="150000"/>
              </a:lnSpc>
            </a:pPr>
            <a:r>
              <a:rPr lang="en-IN" sz="2800" dirty="0" err="1" smtClean="0">
                <a:latin typeface="Open Sans"/>
              </a:rPr>
              <a:t>x</a:t>
            </a:r>
            <a:r>
              <a:rPr lang="en-IN" sz="2800" baseline="-25000" dirty="0" err="1" smtClean="0">
                <a:latin typeface="Open Sans"/>
              </a:rPr>
              <a:t>min</a:t>
            </a:r>
            <a:r>
              <a:rPr lang="en-IN" sz="2800" baseline="-25000" dirty="0" smtClean="0">
                <a:latin typeface="Open Sans"/>
              </a:rPr>
              <a:t> </a:t>
            </a:r>
            <a:r>
              <a:rPr lang="en-IN" sz="2800" dirty="0" smtClean="0">
                <a:latin typeface="Open Sans"/>
              </a:rPr>
              <a:t>= 10</a:t>
            </a:r>
          </a:p>
          <a:p>
            <a:pPr lvl="2">
              <a:lnSpc>
                <a:spcPct val="150000"/>
              </a:lnSpc>
            </a:pPr>
            <a:r>
              <a:rPr lang="en-IN" sz="2800" dirty="0" err="1" smtClean="0">
                <a:latin typeface="Open Sans"/>
              </a:rPr>
              <a:t>x</a:t>
            </a:r>
            <a:r>
              <a:rPr lang="en-IN" sz="2800" baseline="-25000" dirty="0" err="1" smtClean="0">
                <a:latin typeface="Open Sans"/>
              </a:rPr>
              <a:t>max</a:t>
            </a:r>
            <a:r>
              <a:rPr lang="en-IN" sz="2800" baseline="-25000" dirty="0" smtClean="0">
                <a:latin typeface="Open Sans"/>
              </a:rPr>
              <a:t> </a:t>
            </a:r>
            <a:r>
              <a:rPr lang="en-IN" sz="2800" dirty="0" smtClean="0">
                <a:latin typeface="Open Sans"/>
              </a:rPr>
              <a:t>= 100</a:t>
            </a:r>
          </a:p>
          <a:p>
            <a:pPr lvl="2">
              <a:lnSpc>
                <a:spcPct val="150000"/>
              </a:lnSpc>
            </a:pPr>
            <a:r>
              <a:rPr lang="en-IN" sz="2800" dirty="0" err="1" smtClean="0">
                <a:latin typeface="Open Sans"/>
              </a:rPr>
              <a:t>y</a:t>
            </a:r>
            <a:r>
              <a:rPr lang="en-IN" sz="2800" baseline="-25000" dirty="0" err="1" smtClean="0">
                <a:latin typeface="Open Sans"/>
              </a:rPr>
              <a:t>min</a:t>
            </a:r>
            <a:r>
              <a:rPr lang="en-IN" sz="2800" dirty="0" smtClean="0">
                <a:latin typeface="Open Sans"/>
              </a:rPr>
              <a:t> = 10</a:t>
            </a:r>
          </a:p>
          <a:p>
            <a:pPr lvl="2">
              <a:lnSpc>
                <a:spcPct val="150000"/>
              </a:lnSpc>
            </a:pPr>
            <a:r>
              <a:rPr lang="en-IN" sz="2800" dirty="0" err="1" smtClean="0">
                <a:latin typeface="Open Sans"/>
              </a:rPr>
              <a:t>y</a:t>
            </a:r>
            <a:r>
              <a:rPr lang="en-IN" sz="2800" baseline="-25000" dirty="0" err="1" smtClean="0">
                <a:latin typeface="Open Sans"/>
              </a:rPr>
              <a:t>max</a:t>
            </a:r>
            <a:r>
              <a:rPr lang="en-IN" sz="2800" baseline="-25000" dirty="0" smtClean="0">
                <a:latin typeface="Open Sans"/>
              </a:rPr>
              <a:t> </a:t>
            </a:r>
            <a:r>
              <a:rPr lang="en-IN" sz="2800" dirty="0" smtClean="0">
                <a:latin typeface="Open Sans"/>
              </a:rPr>
              <a:t>= 100</a:t>
            </a:r>
            <a:endParaRPr lang="en-IN" sz="2800" dirty="0">
              <a:latin typeface="Open Sans"/>
            </a:endParaRPr>
          </a:p>
        </p:txBody>
      </p:sp>
      <p:sp>
        <p:nvSpPr>
          <p:cNvPr id="17" name="Text 2"/>
          <p:cNvSpPr/>
          <p:nvPr/>
        </p:nvSpPr>
        <p:spPr>
          <a:xfrm>
            <a:off x="481846" y="514416"/>
            <a:ext cx="12603533" cy="1417558"/>
          </a:xfrm>
          <a:prstGeom prst="rect">
            <a:avLst/>
          </a:prstGeom>
          <a:noFill/>
          <a:ln/>
        </p:spPr>
        <p:txBody>
          <a:bodyPr wrap="square" rtlCol="0" anchor="t"/>
          <a:lstStyle/>
          <a:p>
            <a:pPr marL="0" indent="0">
              <a:lnSpc>
                <a:spcPts val="5581"/>
              </a:lnSpc>
              <a:buNone/>
            </a:pPr>
            <a:r>
              <a:rPr lang="en-US" sz="4465" b="1" kern="0" spc="-134" dirty="0">
                <a:solidFill>
                  <a:srgbClr val="2C3F42"/>
                </a:solidFill>
                <a:latin typeface="Bitter" pitchFamily="34" charset="0"/>
                <a:ea typeface="Bitter" pitchFamily="34" charset="-122"/>
                <a:cs typeface="Bitter" pitchFamily="34" charset="-120"/>
              </a:rPr>
              <a:t>Transformations in OpenGL Clipping Operations</a:t>
            </a:r>
            <a:endParaRPr lang="en-US" sz="4465" b="1" dirty="0"/>
          </a:p>
        </p:txBody>
      </p:sp>
      <p:sp>
        <p:nvSpPr>
          <p:cNvPr id="4" name="Rectangle 3"/>
          <p:cNvSpPr/>
          <p:nvPr/>
        </p:nvSpPr>
        <p:spPr>
          <a:xfrm>
            <a:off x="5591503" y="3357816"/>
            <a:ext cx="8692055" cy="3323987"/>
          </a:xfrm>
          <a:prstGeom prst="rect">
            <a:avLst/>
          </a:prstGeom>
        </p:spPr>
        <p:txBody>
          <a:bodyPr wrap="square">
            <a:spAutoFit/>
          </a:bodyPr>
          <a:lstStyle/>
          <a:p>
            <a:pPr>
              <a:lnSpc>
                <a:spcPct val="150000"/>
              </a:lnSpc>
            </a:pPr>
            <a:r>
              <a:rPr lang="en-US" sz="2800" b="1" dirty="0">
                <a:latin typeface="Open Sans" panose="020B0604020202020204" charset="0"/>
                <a:ea typeface="Open Sans" panose="020B0604020202020204" charset="0"/>
                <a:cs typeface="Open Sans" panose="020B0604020202020204" charset="0"/>
              </a:rPr>
              <a:t>For a point </a:t>
            </a:r>
            <a:r>
              <a:rPr lang="en-US" sz="2800" b="1" dirty="0" smtClean="0">
                <a:latin typeface="Open Sans" panose="020B0604020202020204" charset="0"/>
                <a:ea typeface="Open Sans" panose="020B0604020202020204" charset="0"/>
                <a:cs typeface="Open Sans" panose="020B0604020202020204" charset="0"/>
              </a:rPr>
              <a:t>P(</a:t>
            </a:r>
            <a:r>
              <a:rPr lang="en-US" sz="2800" b="1" dirty="0" err="1" smtClean="0">
                <a:latin typeface="Open Sans" panose="020B0604020202020204" charset="0"/>
                <a:ea typeface="Open Sans" panose="020B0604020202020204" charset="0"/>
                <a:cs typeface="Open Sans" panose="020B0604020202020204" charset="0"/>
              </a:rPr>
              <a:t>x,y</a:t>
            </a:r>
            <a:r>
              <a:rPr lang="en-US" sz="2800" b="1" dirty="0">
                <a:latin typeface="Open Sans" panose="020B0604020202020204" charset="0"/>
                <a:ea typeface="Open Sans" panose="020B0604020202020204" charset="0"/>
                <a:cs typeface="Open Sans" panose="020B0604020202020204" charset="0"/>
              </a:rPr>
              <a:t>)</a:t>
            </a:r>
            <a:r>
              <a:rPr lang="en-US" sz="2800" b="1" dirty="0" smtClean="0">
                <a:latin typeface="Open Sans" panose="020B0604020202020204" charset="0"/>
                <a:ea typeface="Open Sans" panose="020B0604020202020204" charset="0"/>
                <a:cs typeface="Open Sans" panose="020B0604020202020204" charset="0"/>
              </a:rPr>
              <a:t>, </a:t>
            </a:r>
            <a:r>
              <a:rPr lang="en-US" sz="2800" b="1" dirty="0">
                <a:latin typeface="Open Sans" panose="020B0604020202020204" charset="0"/>
                <a:ea typeface="Open Sans" panose="020B0604020202020204" charset="0"/>
                <a:cs typeface="Open Sans" panose="020B0604020202020204" charset="0"/>
              </a:rPr>
              <a:t>the region code is determined as follows:</a:t>
            </a:r>
          </a:p>
          <a:p>
            <a:pPr marL="457200" indent="-457200">
              <a:lnSpc>
                <a:spcPct val="150000"/>
              </a:lnSpc>
              <a:buFont typeface="Arial" panose="020B0604020202020204" pitchFamily="34" charset="0"/>
              <a:buChar char="•"/>
            </a:pPr>
            <a:r>
              <a:rPr lang="en-US" sz="2800" dirty="0">
                <a:latin typeface="Open Sans" panose="020B0604020202020204" charset="0"/>
                <a:ea typeface="Open Sans" panose="020B0604020202020204" charset="0"/>
                <a:cs typeface="Open Sans" panose="020B0604020202020204" charset="0"/>
              </a:rPr>
              <a:t>(0,0,0,0</a:t>
            </a:r>
            <a:r>
              <a:rPr lang="en-US" sz="2800" dirty="0" smtClean="0">
                <a:latin typeface="Open Sans" panose="020B0604020202020204" charset="0"/>
                <a:ea typeface="Open Sans" panose="020B0604020202020204" charset="0"/>
                <a:cs typeface="Open Sans" panose="020B0604020202020204" charset="0"/>
              </a:rPr>
              <a:t>): </a:t>
            </a:r>
            <a:r>
              <a:rPr lang="en-US" sz="2800" dirty="0">
                <a:latin typeface="Open Sans" panose="020B0604020202020204" charset="0"/>
                <a:ea typeface="Open Sans" panose="020B0604020202020204" charset="0"/>
                <a:cs typeface="Open Sans" panose="020B0604020202020204" charset="0"/>
              </a:rPr>
              <a:t>The point is inside the clipping window</a:t>
            </a:r>
            <a:r>
              <a:rPr lang="en-US" sz="2800" dirty="0" smtClean="0">
                <a:latin typeface="Open Sans" panose="020B0604020202020204" charset="0"/>
                <a:ea typeface="Open Sans" panose="020B0604020202020204" charset="0"/>
                <a:cs typeface="Open Sans" panose="020B0604020202020204" charset="0"/>
              </a:rPr>
              <a:t>.</a:t>
            </a:r>
          </a:p>
          <a:p>
            <a:pPr marL="457200" indent="-457200">
              <a:lnSpc>
                <a:spcPct val="150000"/>
              </a:lnSpc>
              <a:buFont typeface="Arial" panose="020B0604020202020204" pitchFamily="34" charset="0"/>
              <a:buChar char="•"/>
            </a:pPr>
            <a:r>
              <a:rPr lang="en-US" sz="2800" dirty="0" smtClean="0">
                <a:latin typeface="Open Sans" panose="020B0604020202020204" charset="0"/>
                <a:ea typeface="Open Sans" panose="020B0604020202020204" charset="0"/>
                <a:cs typeface="Open Sans" panose="020B0604020202020204" charset="0"/>
              </a:rPr>
              <a:t>(0,0,1,0): </a:t>
            </a:r>
            <a:r>
              <a:rPr lang="en-US" sz="2800" dirty="0">
                <a:latin typeface="Open Sans" panose="020B0604020202020204" charset="0"/>
                <a:ea typeface="Open Sans" panose="020B0604020202020204" charset="0"/>
                <a:cs typeface="Open Sans" panose="020B0604020202020204" charset="0"/>
              </a:rPr>
              <a:t>The point is to the right of the window</a:t>
            </a:r>
            <a:r>
              <a:rPr lang="en-US" sz="2800" dirty="0" smtClean="0">
                <a:latin typeface="Open Sans" panose="020B0604020202020204" charset="0"/>
                <a:ea typeface="Open Sans" panose="020B0604020202020204" charset="0"/>
                <a:cs typeface="Open Sans" panose="020B0604020202020204" charset="0"/>
              </a:rPr>
              <a:t>.</a:t>
            </a:r>
          </a:p>
          <a:p>
            <a:pPr marL="457200" indent="-457200">
              <a:lnSpc>
                <a:spcPct val="150000"/>
              </a:lnSpc>
              <a:buFont typeface="Arial" panose="020B0604020202020204" pitchFamily="34" charset="0"/>
              <a:buChar char="•"/>
            </a:pPr>
            <a:r>
              <a:rPr lang="en-US" sz="2800" dirty="0" smtClean="0">
                <a:latin typeface="Open Sans" panose="020B0604020202020204" charset="0"/>
                <a:ea typeface="Open Sans" panose="020B0604020202020204" charset="0"/>
                <a:cs typeface="Open Sans" panose="020B0604020202020204" charset="0"/>
              </a:rPr>
              <a:t>(0,1,0,0): </a:t>
            </a:r>
            <a:r>
              <a:rPr lang="en-US" sz="2800" dirty="0">
                <a:latin typeface="Open Sans" panose="020B0604020202020204" charset="0"/>
                <a:ea typeface="Open Sans" panose="020B0604020202020204" charset="0"/>
                <a:cs typeface="Open Sans" panose="020B0604020202020204" charset="0"/>
              </a:rPr>
              <a:t>The point is below the window.</a:t>
            </a:r>
          </a:p>
        </p:txBody>
      </p:sp>
    </p:spTree>
    <p:extLst>
      <p:ext uri="{BB962C8B-B14F-4D97-AF65-F5344CB8AC3E}">
        <p14:creationId xmlns:p14="http://schemas.microsoft.com/office/powerpoint/2010/main" val="32809769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63063"/>
            <a:ext cx="14630400" cy="8229600"/>
          </a:xfrm>
          <a:prstGeom prst="rect">
            <a:avLst/>
          </a:prstGeom>
          <a:solidFill>
            <a:srgbClr val="FFF8F0"/>
          </a:solidFill>
          <a:ln/>
        </p:spPr>
      </p:sp>
      <p:sp>
        <p:nvSpPr>
          <p:cNvPr id="6" name="Text 2"/>
          <p:cNvSpPr/>
          <p:nvPr/>
        </p:nvSpPr>
        <p:spPr>
          <a:xfrm>
            <a:off x="481846" y="1003347"/>
            <a:ext cx="5670590" cy="708779"/>
          </a:xfrm>
          <a:prstGeom prst="rect">
            <a:avLst/>
          </a:prstGeom>
          <a:noFill/>
          <a:ln/>
        </p:spPr>
        <p:txBody>
          <a:bodyPr wrap="none" rtlCol="0" anchor="t"/>
          <a:lstStyle/>
          <a:p>
            <a:pPr>
              <a:lnSpc>
                <a:spcPts val="5581"/>
              </a:lnSpc>
            </a:pPr>
            <a:r>
              <a:rPr lang="en-US" sz="4400" b="1" kern="0" spc="-134" dirty="0">
                <a:solidFill>
                  <a:srgbClr val="2C3F42"/>
                </a:solidFill>
                <a:latin typeface="Bitter"/>
                <a:ea typeface="Bitter"/>
                <a:cs typeface="Bitter" pitchFamily="34" charset="-120"/>
              </a:rPr>
              <a:t>Line </a:t>
            </a:r>
            <a:r>
              <a:rPr lang="en-US" sz="4400" b="1" kern="0" spc="-134" dirty="0" smtClean="0">
                <a:solidFill>
                  <a:srgbClr val="2C3F42"/>
                </a:solidFill>
                <a:latin typeface="Bitter"/>
                <a:ea typeface="Bitter"/>
                <a:cs typeface="Bitter" pitchFamily="34" charset="-120"/>
              </a:rPr>
              <a:t>Clipping: </a:t>
            </a:r>
            <a:r>
              <a:rPr lang="en-US" sz="4000" b="1" dirty="0" smtClean="0">
                <a:solidFill>
                  <a:srgbClr val="2C3F42"/>
                </a:solidFill>
                <a:latin typeface="Bitter"/>
                <a:ea typeface="Bitter"/>
              </a:rPr>
              <a:t>Example</a:t>
            </a:r>
            <a:endParaRPr lang="en-US" sz="4400" b="1" dirty="0">
              <a:solidFill>
                <a:srgbClr val="2C3F42"/>
              </a:solidFill>
              <a:latin typeface="Bitter"/>
              <a:ea typeface="Bitter"/>
            </a:endParaRPr>
          </a:p>
        </p:txBody>
      </p:sp>
      <p:sp>
        <p:nvSpPr>
          <p:cNvPr id="9" name="Text 4"/>
          <p:cNvSpPr/>
          <p:nvPr/>
        </p:nvSpPr>
        <p:spPr>
          <a:xfrm>
            <a:off x="481846" y="1891692"/>
            <a:ext cx="13213133" cy="2701409"/>
          </a:xfrm>
          <a:prstGeom prst="rect">
            <a:avLst/>
          </a:prstGeom>
          <a:noFill/>
          <a:ln/>
        </p:spPr>
        <p:txBody>
          <a:bodyPr wrap="square" rtlCol="0" anchor="t"/>
          <a:lstStyle/>
          <a:p>
            <a:pPr>
              <a:lnSpc>
                <a:spcPct val="150000"/>
              </a:lnSpc>
            </a:pPr>
            <a:r>
              <a:rPr lang="en-IN" sz="2800" b="1" dirty="0">
                <a:latin typeface="Open Sans"/>
              </a:rPr>
              <a:t>Line Segment</a:t>
            </a:r>
            <a:r>
              <a:rPr lang="en-IN" sz="2800" dirty="0" smtClean="0">
                <a:latin typeface="Open Sans"/>
              </a:rPr>
              <a:t>:</a:t>
            </a:r>
          </a:p>
          <a:p>
            <a:pPr>
              <a:lnSpc>
                <a:spcPct val="150000"/>
              </a:lnSpc>
            </a:pPr>
            <a:r>
              <a:rPr lang="en-US" sz="2800" dirty="0">
                <a:latin typeface="Open Sans"/>
              </a:rPr>
              <a:t>Let the line segment have endpoints </a:t>
            </a:r>
            <a:r>
              <a:rPr lang="en-US" sz="2800" dirty="0" smtClean="0">
                <a:latin typeface="Open Sans"/>
              </a:rPr>
              <a:t>P1(5,5)</a:t>
            </a:r>
            <a:r>
              <a:rPr lang="en-US" sz="2800" dirty="0">
                <a:latin typeface="Open Sans"/>
              </a:rPr>
              <a:t> </a:t>
            </a:r>
            <a:r>
              <a:rPr lang="en-US" sz="2800" dirty="0" smtClean="0">
                <a:latin typeface="Open Sans"/>
              </a:rPr>
              <a:t>and P2(80,120).</a:t>
            </a:r>
          </a:p>
          <a:p>
            <a:pPr>
              <a:lnSpc>
                <a:spcPct val="150000"/>
              </a:lnSpc>
            </a:pPr>
            <a:r>
              <a:rPr lang="en-IN" sz="2800" b="1" dirty="0" smtClean="0">
                <a:latin typeface="Open Sans"/>
              </a:rPr>
              <a:t>1. Assign </a:t>
            </a:r>
            <a:r>
              <a:rPr lang="en-IN" sz="2800" b="1" dirty="0">
                <a:latin typeface="Open Sans"/>
              </a:rPr>
              <a:t>region codes</a:t>
            </a:r>
            <a:r>
              <a:rPr lang="en-IN" sz="2800" dirty="0" smtClean="0">
                <a:latin typeface="Open Sans"/>
              </a:rPr>
              <a:t>:</a:t>
            </a:r>
          </a:p>
          <a:p>
            <a:pPr marL="457200" indent="-457200">
              <a:lnSpc>
                <a:spcPct val="150000"/>
              </a:lnSpc>
              <a:buFont typeface="Arial" panose="020B0604020202020204" pitchFamily="34" charset="0"/>
              <a:buChar char="•"/>
            </a:pPr>
            <a:r>
              <a:rPr lang="en-US" sz="2800" dirty="0">
                <a:latin typeface="Open Sans"/>
              </a:rPr>
              <a:t>P1(5,5): This point is to the left of the window (</a:t>
            </a:r>
            <a:r>
              <a:rPr lang="en-US" sz="2800" dirty="0" smtClean="0">
                <a:latin typeface="Open Sans"/>
              </a:rPr>
              <a:t>x &lt; </a:t>
            </a:r>
            <a:r>
              <a:rPr lang="en-US" sz="2800" dirty="0" err="1" smtClean="0">
                <a:latin typeface="Open Sans"/>
              </a:rPr>
              <a:t>x</a:t>
            </a:r>
            <a:r>
              <a:rPr lang="en-US" sz="2800" baseline="-25000" dirty="0" err="1" smtClean="0">
                <a:latin typeface="Open Sans"/>
              </a:rPr>
              <a:t>min</a:t>
            </a:r>
            <a:r>
              <a:rPr lang="en-US" sz="2800" dirty="0" smtClean="0">
                <a:latin typeface="Open Sans"/>
              </a:rPr>
              <a:t>​</a:t>
            </a:r>
            <a:r>
              <a:rPr lang="en-US" sz="2800" dirty="0">
                <a:latin typeface="Open Sans"/>
              </a:rPr>
              <a:t>) and below the window </a:t>
            </a:r>
            <a:r>
              <a:rPr lang="en-US" sz="2800" dirty="0" smtClean="0">
                <a:latin typeface="Open Sans"/>
              </a:rPr>
              <a:t>(y &lt; </a:t>
            </a:r>
            <a:r>
              <a:rPr lang="en-US" sz="2800" dirty="0" err="1" smtClean="0">
                <a:latin typeface="Open Sans"/>
              </a:rPr>
              <a:t>y</a:t>
            </a:r>
            <a:r>
              <a:rPr lang="en-US" sz="2800" baseline="-25000" dirty="0" err="1" smtClean="0">
                <a:latin typeface="Open Sans"/>
              </a:rPr>
              <a:t>min</a:t>
            </a:r>
            <a:r>
              <a:rPr lang="en-US" sz="2800" dirty="0" smtClean="0">
                <a:latin typeface="Open Sans"/>
              </a:rPr>
              <a:t>​).</a:t>
            </a:r>
          </a:p>
          <a:p>
            <a:pPr marL="914400" lvl="1" indent="-457200">
              <a:lnSpc>
                <a:spcPct val="150000"/>
              </a:lnSpc>
              <a:buFont typeface="Courier New" panose="02070309020205020404" pitchFamily="49" charset="0"/>
              <a:buChar char="o"/>
            </a:pPr>
            <a:r>
              <a:rPr lang="en-US" sz="2800" dirty="0">
                <a:latin typeface="Open Sans"/>
              </a:rPr>
              <a:t>Region code: </a:t>
            </a:r>
            <a:r>
              <a:rPr lang="en-US" sz="2800" dirty="0" smtClean="0">
                <a:latin typeface="Open Sans"/>
              </a:rPr>
              <a:t>0101 </a:t>
            </a:r>
            <a:r>
              <a:rPr lang="en-US" sz="2800" dirty="0">
                <a:latin typeface="Open Sans"/>
              </a:rPr>
              <a:t>(left, bottom</a:t>
            </a:r>
            <a:r>
              <a:rPr lang="en-US" sz="2800" dirty="0" smtClean="0">
                <a:latin typeface="Open Sans"/>
              </a:rPr>
              <a:t>).</a:t>
            </a:r>
          </a:p>
          <a:p>
            <a:pPr marL="457200" indent="-457200">
              <a:lnSpc>
                <a:spcPct val="150000"/>
              </a:lnSpc>
              <a:buFont typeface="Arial" panose="020B0604020202020204" pitchFamily="34" charset="0"/>
              <a:buChar char="•"/>
            </a:pPr>
            <a:r>
              <a:rPr lang="en-US" sz="2800" dirty="0">
                <a:latin typeface="Open Sans"/>
              </a:rPr>
              <a:t>P2(80,120): This point is inside the horizontal boundaries but above the window </a:t>
            </a:r>
            <a:r>
              <a:rPr lang="en-US" sz="2800" dirty="0" smtClean="0">
                <a:latin typeface="Open Sans"/>
              </a:rPr>
              <a:t>(y &gt; </a:t>
            </a:r>
            <a:r>
              <a:rPr lang="en-US" sz="2800" dirty="0" err="1" smtClean="0">
                <a:latin typeface="Open Sans"/>
              </a:rPr>
              <a:t>y</a:t>
            </a:r>
            <a:r>
              <a:rPr lang="en-US" sz="2800" baseline="-25000" dirty="0" err="1" smtClean="0">
                <a:latin typeface="Open Sans"/>
              </a:rPr>
              <a:t>max</a:t>
            </a:r>
            <a:r>
              <a:rPr lang="en-US" sz="2800" dirty="0" smtClean="0">
                <a:latin typeface="Open Sans"/>
              </a:rPr>
              <a:t>​).</a:t>
            </a:r>
          </a:p>
          <a:p>
            <a:pPr marL="914400" lvl="1" indent="-457200">
              <a:lnSpc>
                <a:spcPct val="150000"/>
              </a:lnSpc>
              <a:buFont typeface="Courier New" panose="02070309020205020404" pitchFamily="49" charset="0"/>
              <a:buChar char="o"/>
            </a:pPr>
            <a:r>
              <a:rPr lang="en-IN" sz="2800" dirty="0">
                <a:latin typeface="Open Sans"/>
              </a:rPr>
              <a:t>Region code: </a:t>
            </a:r>
            <a:r>
              <a:rPr lang="en-IN" sz="2800" dirty="0" smtClean="0">
                <a:latin typeface="Open Sans"/>
              </a:rPr>
              <a:t>1000 </a:t>
            </a:r>
            <a:r>
              <a:rPr lang="en-IN" sz="2800" dirty="0">
                <a:latin typeface="Open Sans"/>
              </a:rPr>
              <a:t>(top).</a:t>
            </a:r>
            <a:endParaRPr lang="en-IN" sz="2800" dirty="0" smtClean="0">
              <a:latin typeface="Open Sans"/>
            </a:endParaRPr>
          </a:p>
          <a:p>
            <a:pPr>
              <a:lnSpc>
                <a:spcPct val="150000"/>
              </a:lnSpc>
            </a:pPr>
            <a:endParaRPr lang="en-IN" sz="2800" dirty="0">
              <a:latin typeface="Open Sans"/>
            </a:endParaRPr>
          </a:p>
        </p:txBody>
      </p:sp>
      <p:sp>
        <p:nvSpPr>
          <p:cNvPr id="17" name="Text 2"/>
          <p:cNvSpPr/>
          <p:nvPr/>
        </p:nvSpPr>
        <p:spPr>
          <a:xfrm>
            <a:off x="481846" y="143137"/>
            <a:ext cx="12603533" cy="1417558"/>
          </a:xfrm>
          <a:prstGeom prst="rect">
            <a:avLst/>
          </a:prstGeom>
          <a:noFill/>
          <a:ln/>
        </p:spPr>
        <p:txBody>
          <a:bodyPr wrap="square" rtlCol="0" anchor="t"/>
          <a:lstStyle/>
          <a:p>
            <a:pPr marL="0" indent="0">
              <a:lnSpc>
                <a:spcPts val="5581"/>
              </a:lnSpc>
              <a:buNone/>
            </a:pPr>
            <a:r>
              <a:rPr lang="en-US" sz="4465" b="1" kern="0" spc="-134" dirty="0">
                <a:solidFill>
                  <a:srgbClr val="2C3F42"/>
                </a:solidFill>
                <a:latin typeface="Bitter" pitchFamily="34" charset="0"/>
                <a:ea typeface="Bitter" pitchFamily="34" charset="-122"/>
                <a:cs typeface="Bitter" pitchFamily="34" charset="-120"/>
              </a:rPr>
              <a:t>Transformations in OpenGL Clipping Operations</a:t>
            </a:r>
            <a:endParaRPr lang="en-US" sz="4465" b="1" dirty="0"/>
          </a:p>
        </p:txBody>
      </p:sp>
    </p:spTree>
    <p:extLst>
      <p:ext uri="{BB962C8B-B14F-4D97-AF65-F5344CB8AC3E}">
        <p14:creationId xmlns:p14="http://schemas.microsoft.com/office/powerpoint/2010/main" val="426016939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63063"/>
            <a:ext cx="14630400" cy="8229600"/>
          </a:xfrm>
          <a:prstGeom prst="rect">
            <a:avLst/>
          </a:prstGeom>
          <a:solidFill>
            <a:srgbClr val="FFF8F0"/>
          </a:solidFill>
          <a:ln/>
        </p:spPr>
      </p:sp>
      <p:sp>
        <p:nvSpPr>
          <p:cNvPr id="6" name="Text 2"/>
          <p:cNvSpPr/>
          <p:nvPr/>
        </p:nvSpPr>
        <p:spPr>
          <a:xfrm>
            <a:off x="481846" y="1003347"/>
            <a:ext cx="5670590" cy="708779"/>
          </a:xfrm>
          <a:prstGeom prst="rect">
            <a:avLst/>
          </a:prstGeom>
          <a:noFill/>
          <a:ln/>
        </p:spPr>
        <p:txBody>
          <a:bodyPr wrap="none" rtlCol="0" anchor="t"/>
          <a:lstStyle/>
          <a:p>
            <a:pPr>
              <a:lnSpc>
                <a:spcPts val="5581"/>
              </a:lnSpc>
            </a:pPr>
            <a:r>
              <a:rPr lang="en-US" sz="4400" b="1" kern="0" spc="-134" dirty="0">
                <a:solidFill>
                  <a:srgbClr val="2C3F42"/>
                </a:solidFill>
                <a:latin typeface="Bitter"/>
                <a:ea typeface="Bitter"/>
                <a:cs typeface="Bitter" pitchFamily="34" charset="-120"/>
              </a:rPr>
              <a:t>Line </a:t>
            </a:r>
            <a:r>
              <a:rPr lang="en-US" sz="4400" b="1" kern="0" spc="-134" dirty="0" smtClean="0">
                <a:solidFill>
                  <a:srgbClr val="2C3F42"/>
                </a:solidFill>
                <a:latin typeface="Bitter"/>
                <a:ea typeface="Bitter"/>
                <a:cs typeface="Bitter" pitchFamily="34" charset="-120"/>
              </a:rPr>
              <a:t>Clipping: </a:t>
            </a:r>
            <a:r>
              <a:rPr lang="en-US" sz="4000" b="1" dirty="0" smtClean="0">
                <a:solidFill>
                  <a:srgbClr val="2C3F42"/>
                </a:solidFill>
                <a:latin typeface="Bitter"/>
                <a:ea typeface="Bitter"/>
              </a:rPr>
              <a:t>Example</a:t>
            </a:r>
            <a:endParaRPr lang="en-US" sz="4400" b="1" dirty="0">
              <a:solidFill>
                <a:srgbClr val="2C3F42"/>
              </a:solidFill>
              <a:latin typeface="Bitter"/>
              <a:ea typeface="Bitter"/>
            </a:endParaRPr>
          </a:p>
        </p:txBody>
      </p:sp>
      <p:sp>
        <p:nvSpPr>
          <p:cNvPr id="9" name="Text 4"/>
          <p:cNvSpPr/>
          <p:nvPr/>
        </p:nvSpPr>
        <p:spPr>
          <a:xfrm>
            <a:off x="481846" y="1891692"/>
            <a:ext cx="13843754" cy="2701409"/>
          </a:xfrm>
          <a:prstGeom prst="rect">
            <a:avLst/>
          </a:prstGeom>
          <a:noFill/>
          <a:ln/>
        </p:spPr>
        <p:txBody>
          <a:bodyPr wrap="square" rtlCol="0" anchor="t"/>
          <a:lstStyle/>
          <a:p>
            <a:pPr>
              <a:lnSpc>
                <a:spcPct val="150000"/>
              </a:lnSpc>
            </a:pPr>
            <a:r>
              <a:rPr lang="en-IN" sz="2800" b="1" dirty="0">
                <a:latin typeface="Open Sans"/>
              </a:rPr>
              <a:t>Line Segment</a:t>
            </a:r>
            <a:r>
              <a:rPr lang="en-IN" sz="2800" dirty="0" smtClean="0">
                <a:latin typeface="Open Sans"/>
              </a:rPr>
              <a:t>:</a:t>
            </a:r>
          </a:p>
          <a:p>
            <a:pPr>
              <a:lnSpc>
                <a:spcPct val="150000"/>
              </a:lnSpc>
            </a:pPr>
            <a:r>
              <a:rPr lang="en-US" sz="2800" dirty="0">
                <a:latin typeface="Open Sans"/>
              </a:rPr>
              <a:t>Let the line segment have endpoints </a:t>
            </a:r>
            <a:r>
              <a:rPr lang="en-US" sz="2800" dirty="0" smtClean="0">
                <a:latin typeface="Open Sans"/>
              </a:rPr>
              <a:t>P1(5,5)</a:t>
            </a:r>
            <a:r>
              <a:rPr lang="en-US" sz="2800" dirty="0">
                <a:latin typeface="Open Sans"/>
              </a:rPr>
              <a:t> </a:t>
            </a:r>
            <a:r>
              <a:rPr lang="en-US" sz="2800" dirty="0" smtClean="0">
                <a:latin typeface="Open Sans"/>
              </a:rPr>
              <a:t>and P2(80,120).</a:t>
            </a:r>
          </a:p>
          <a:p>
            <a:pPr>
              <a:lnSpc>
                <a:spcPct val="150000"/>
              </a:lnSpc>
            </a:pPr>
            <a:r>
              <a:rPr lang="en-IN" sz="2800" b="1" dirty="0" smtClean="0">
                <a:latin typeface="Open Sans"/>
              </a:rPr>
              <a:t>2. Check </a:t>
            </a:r>
            <a:r>
              <a:rPr lang="en-IN" sz="2800" b="1" dirty="0">
                <a:latin typeface="Open Sans"/>
              </a:rPr>
              <a:t>for trivial acceptance/rejection</a:t>
            </a:r>
            <a:r>
              <a:rPr lang="en-IN" sz="2800" dirty="0" smtClean="0">
                <a:latin typeface="Open Sans"/>
              </a:rPr>
              <a:t>:</a:t>
            </a:r>
          </a:p>
          <a:p>
            <a:pPr marL="457200" indent="-457200">
              <a:lnSpc>
                <a:spcPct val="150000"/>
              </a:lnSpc>
              <a:buFont typeface="Arial" panose="020B0604020202020204" pitchFamily="34" charset="0"/>
              <a:buChar char="•"/>
            </a:pPr>
            <a:r>
              <a:rPr lang="en-US" sz="2800" dirty="0">
                <a:latin typeface="Open Sans"/>
              </a:rPr>
              <a:t>The region codes of </a:t>
            </a:r>
            <a:r>
              <a:rPr lang="en-US" sz="2800" dirty="0" smtClean="0">
                <a:latin typeface="Open Sans"/>
              </a:rPr>
              <a:t>P1 </a:t>
            </a:r>
            <a:r>
              <a:rPr lang="en-US" sz="2800" dirty="0">
                <a:latin typeface="Open Sans"/>
              </a:rPr>
              <a:t>and </a:t>
            </a:r>
            <a:r>
              <a:rPr lang="en-US" sz="2800" dirty="0" smtClean="0">
                <a:latin typeface="Open Sans"/>
              </a:rPr>
              <a:t>P2 </a:t>
            </a:r>
            <a:r>
              <a:rPr lang="en-US" sz="2800" dirty="0">
                <a:latin typeface="Open Sans"/>
              </a:rPr>
              <a:t>are </a:t>
            </a:r>
            <a:r>
              <a:rPr lang="en-US" sz="2800" dirty="0" smtClean="0">
                <a:latin typeface="Open Sans"/>
              </a:rPr>
              <a:t>0101 </a:t>
            </a:r>
            <a:r>
              <a:rPr lang="en-US" sz="2800" dirty="0">
                <a:latin typeface="Open Sans"/>
              </a:rPr>
              <a:t>and </a:t>
            </a:r>
            <a:r>
              <a:rPr lang="en-US" sz="2800" dirty="0" smtClean="0">
                <a:latin typeface="Open Sans"/>
              </a:rPr>
              <a:t>1000, </a:t>
            </a:r>
            <a:r>
              <a:rPr lang="en-US" sz="2800" dirty="0">
                <a:latin typeface="Open Sans"/>
              </a:rPr>
              <a:t>respectively</a:t>
            </a:r>
            <a:r>
              <a:rPr lang="en-US" sz="2800" dirty="0" smtClean="0">
                <a:latin typeface="Open Sans"/>
              </a:rPr>
              <a:t>.</a:t>
            </a:r>
          </a:p>
          <a:p>
            <a:pPr marL="457200" indent="-457200">
              <a:lnSpc>
                <a:spcPct val="150000"/>
              </a:lnSpc>
              <a:buFont typeface="Arial" panose="020B0604020202020204" pitchFamily="34" charset="0"/>
              <a:buChar char="•"/>
            </a:pPr>
            <a:r>
              <a:rPr lang="en-US" sz="2800" dirty="0">
                <a:latin typeface="Open Sans"/>
              </a:rPr>
              <a:t>The </a:t>
            </a:r>
            <a:r>
              <a:rPr lang="en-US" sz="2800" b="1" dirty="0">
                <a:latin typeface="Open Sans"/>
              </a:rPr>
              <a:t>logical AND</a:t>
            </a:r>
            <a:r>
              <a:rPr lang="en-US" sz="2800" dirty="0">
                <a:latin typeface="Open Sans"/>
              </a:rPr>
              <a:t> of these codes is </a:t>
            </a:r>
            <a:r>
              <a:rPr lang="en-US" sz="2800" dirty="0" smtClean="0">
                <a:latin typeface="Open Sans"/>
              </a:rPr>
              <a:t>0000, </a:t>
            </a:r>
            <a:r>
              <a:rPr lang="en-US" sz="2800" dirty="0">
                <a:latin typeface="Open Sans"/>
              </a:rPr>
              <a:t>meaning there is no overlap in the region codes that indicate both points are in the same non-visible region, so the line is not trivially rejected.</a:t>
            </a:r>
            <a:endParaRPr lang="en-IN" sz="2800" dirty="0">
              <a:latin typeface="Open Sans"/>
            </a:endParaRPr>
          </a:p>
        </p:txBody>
      </p:sp>
      <p:sp>
        <p:nvSpPr>
          <p:cNvPr id="17" name="Text 2"/>
          <p:cNvSpPr/>
          <p:nvPr/>
        </p:nvSpPr>
        <p:spPr>
          <a:xfrm>
            <a:off x="481846" y="143137"/>
            <a:ext cx="12603533" cy="1417558"/>
          </a:xfrm>
          <a:prstGeom prst="rect">
            <a:avLst/>
          </a:prstGeom>
          <a:noFill/>
          <a:ln/>
        </p:spPr>
        <p:txBody>
          <a:bodyPr wrap="square" rtlCol="0" anchor="t"/>
          <a:lstStyle/>
          <a:p>
            <a:pPr marL="0" indent="0">
              <a:lnSpc>
                <a:spcPts val="5581"/>
              </a:lnSpc>
              <a:buNone/>
            </a:pPr>
            <a:r>
              <a:rPr lang="en-US" sz="4465" b="1" kern="0" spc="-134" dirty="0">
                <a:solidFill>
                  <a:srgbClr val="2C3F42"/>
                </a:solidFill>
                <a:latin typeface="Bitter" pitchFamily="34" charset="0"/>
                <a:ea typeface="Bitter" pitchFamily="34" charset="-122"/>
                <a:cs typeface="Bitter" pitchFamily="34" charset="-120"/>
              </a:rPr>
              <a:t>Transformations in OpenGL Clipping Operations</a:t>
            </a:r>
            <a:endParaRPr lang="en-US" sz="4465" b="1" dirty="0"/>
          </a:p>
        </p:txBody>
      </p:sp>
    </p:spTree>
    <p:extLst>
      <p:ext uri="{BB962C8B-B14F-4D97-AF65-F5344CB8AC3E}">
        <p14:creationId xmlns:p14="http://schemas.microsoft.com/office/powerpoint/2010/main" val="26004612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63063"/>
            <a:ext cx="14630400" cy="8229600"/>
          </a:xfrm>
          <a:prstGeom prst="rect">
            <a:avLst/>
          </a:prstGeom>
          <a:solidFill>
            <a:srgbClr val="FFF8F0"/>
          </a:solidFill>
          <a:ln/>
        </p:spPr>
      </p:sp>
      <p:sp>
        <p:nvSpPr>
          <p:cNvPr id="6" name="Text 2"/>
          <p:cNvSpPr/>
          <p:nvPr/>
        </p:nvSpPr>
        <p:spPr>
          <a:xfrm>
            <a:off x="481846" y="1003347"/>
            <a:ext cx="5670590" cy="708779"/>
          </a:xfrm>
          <a:prstGeom prst="rect">
            <a:avLst/>
          </a:prstGeom>
          <a:noFill/>
          <a:ln/>
        </p:spPr>
        <p:txBody>
          <a:bodyPr wrap="none" rtlCol="0" anchor="t"/>
          <a:lstStyle/>
          <a:p>
            <a:pPr>
              <a:lnSpc>
                <a:spcPts val="5581"/>
              </a:lnSpc>
            </a:pPr>
            <a:r>
              <a:rPr lang="en-US" sz="4400" b="1" kern="0" spc="-134" dirty="0">
                <a:solidFill>
                  <a:srgbClr val="2C3F42"/>
                </a:solidFill>
                <a:latin typeface="Bitter"/>
                <a:ea typeface="Bitter"/>
                <a:cs typeface="Bitter" pitchFamily="34" charset="-120"/>
              </a:rPr>
              <a:t>Line </a:t>
            </a:r>
            <a:r>
              <a:rPr lang="en-US" sz="4400" b="1" kern="0" spc="-134" dirty="0" smtClean="0">
                <a:solidFill>
                  <a:srgbClr val="2C3F42"/>
                </a:solidFill>
                <a:latin typeface="Bitter"/>
                <a:ea typeface="Bitter"/>
                <a:cs typeface="Bitter" pitchFamily="34" charset="-120"/>
              </a:rPr>
              <a:t>Clipping: </a:t>
            </a:r>
            <a:r>
              <a:rPr lang="en-US" sz="4000" b="1" dirty="0" smtClean="0">
                <a:solidFill>
                  <a:srgbClr val="2C3F42"/>
                </a:solidFill>
                <a:latin typeface="Bitter"/>
                <a:ea typeface="Bitter"/>
              </a:rPr>
              <a:t>Example</a:t>
            </a:r>
            <a:endParaRPr lang="en-US" sz="4400" b="1" dirty="0">
              <a:solidFill>
                <a:srgbClr val="2C3F42"/>
              </a:solidFill>
              <a:latin typeface="Bitter"/>
              <a:ea typeface="Bitter"/>
            </a:endParaRPr>
          </a:p>
        </p:txBody>
      </p:sp>
      <p:sp>
        <p:nvSpPr>
          <p:cNvPr id="9" name="Text 4"/>
          <p:cNvSpPr/>
          <p:nvPr/>
        </p:nvSpPr>
        <p:spPr>
          <a:xfrm>
            <a:off x="481846" y="1891692"/>
            <a:ext cx="13843754" cy="2701409"/>
          </a:xfrm>
          <a:prstGeom prst="rect">
            <a:avLst/>
          </a:prstGeom>
          <a:noFill/>
          <a:ln/>
        </p:spPr>
        <p:txBody>
          <a:bodyPr wrap="square" rtlCol="0" anchor="t"/>
          <a:lstStyle/>
          <a:p>
            <a:pPr>
              <a:lnSpc>
                <a:spcPct val="150000"/>
              </a:lnSpc>
            </a:pPr>
            <a:r>
              <a:rPr lang="en-IN" sz="2800" b="1" dirty="0">
                <a:latin typeface="Open Sans"/>
              </a:rPr>
              <a:t>Line Segment</a:t>
            </a:r>
            <a:r>
              <a:rPr lang="en-IN" sz="2800" dirty="0" smtClean="0">
                <a:latin typeface="Open Sans"/>
              </a:rPr>
              <a:t>:</a:t>
            </a:r>
          </a:p>
          <a:p>
            <a:pPr>
              <a:lnSpc>
                <a:spcPct val="150000"/>
              </a:lnSpc>
            </a:pPr>
            <a:r>
              <a:rPr lang="en-US" sz="2800" dirty="0">
                <a:latin typeface="Open Sans"/>
              </a:rPr>
              <a:t>Let the line segment have endpoints </a:t>
            </a:r>
            <a:r>
              <a:rPr lang="en-US" sz="2800" dirty="0" smtClean="0">
                <a:latin typeface="Open Sans"/>
              </a:rPr>
              <a:t>P1(5,5)</a:t>
            </a:r>
            <a:r>
              <a:rPr lang="en-US" sz="2800" dirty="0">
                <a:latin typeface="Open Sans"/>
              </a:rPr>
              <a:t> </a:t>
            </a:r>
            <a:r>
              <a:rPr lang="en-US" sz="2800" dirty="0" smtClean="0">
                <a:latin typeface="Open Sans"/>
              </a:rPr>
              <a:t>and P2(80,120).</a:t>
            </a:r>
          </a:p>
          <a:p>
            <a:pPr>
              <a:lnSpc>
                <a:spcPct val="150000"/>
              </a:lnSpc>
            </a:pPr>
            <a:r>
              <a:rPr lang="en-IN" sz="2800" b="1" dirty="0" smtClean="0">
                <a:latin typeface="Open Sans"/>
              </a:rPr>
              <a:t>3. Clip </a:t>
            </a:r>
            <a:r>
              <a:rPr lang="en-IN" sz="2800" b="1" dirty="0">
                <a:latin typeface="Open Sans"/>
              </a:rPr>
              <a:t>the line</a:t>
            </a:r>
            <a:r>
              <a:rPr lang="en-IN" sz="2800" dirty="0" smtClean="0">
                <a:latin typeface="Open Sans"/>
              </a:rPr>
              <a:t>:</a:t>
            </a:r>
          </a:p>
          <a:p>
            <a:pPr>
              <a:lnSpc>
                <a:spcPct val="150000"/>
              </a:lnSpc>
            </a:pPr>
            <a:r>
              <a:rPr lang="en-US" sz="2800" dirty="0">
                <a:latin typeface="Open Sans"/>
              </a:rPr>
              <a:t>We need to find the intersection points where the line crosses the clipping window boundaries.</a:t>
            </a:r>
            <a:endParaRPr lang="en-IN" sz="2800" dirty="0">
              <a:latin typeface="Open Sans"/>
            </a:endParaRPr>
          </a:p>
        </p:txBody>
      </p:sp>
      <p:sp>
        <p:nvSpPr>
          <p:cNvPr id="17" name="Text 2"/>
          <p:cNvSpPr/>
          <p:nvPr/>
        </p:nvSpPr>
        <p:spPr>
          <a:xfrm>
            <a:off x="481846" y="143137"/>
            <a:ext cx="12603533" cy="1417558"/>
          </a:xfrm>
          <a:prstGeom prst="rect">
            <a:avLst/>
          </a:prstGeom>
          <a:noFill/>
          <a:ln/>
        </p:spPr>
        <p:txBody>
          <a:bodyPr wrap="square" rtlCol="0" anchor="t"/>
          <a:lstStyle/>
          <a:p>
            <a:pPr marL="0" indent="0">
              <a:lnSpc>
                <a:spcPts val="5581"/>
              </a:lnSpc>
              <a:buNone/>
            </a:pPr>
            <a:r>
              <a:rPr lang="en-US" sz="4465" b="1" kern="0" spc="-134" dirty="0">
                <a:solidFill>
                  <a:srgbClr val="2C3F42"/>
                </a:solidFill>
                <a:latin typeface="Bitter" pitchFamily="34" charset="0"/>
                <a:ea typeface="Bitter" pitchFamily="34" charset="-122"/>
                <a:cs typeface="Bitter" pitchFamily="34" charset="-120"/>
              </a:rPr>
              <a:t>Transformations in OpenGL Clipping Operations</a:t>
            </a:r>
            <a:endParaRPr lang="en-US" sz="4465" b="1" dirty="0"/>
          </a:p>
        </p:txBody>
      </p:sp>
    </p:spTree>
    <p:extLst>
      <p:ext uri="{BB962C8B-B14F-4D97-AF65-F5344CB8AC3E}">
        <p14:creationId xmlns:p14="http://schemas.microsoft.com/office/powerpoint/2010/main" val="31387696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4" name="Text 2"/>
          <p:cNvSpPr/>
          <p:nvPr/>
        </p:nvSpPr>
        <p:spPr>
          <a:xfrm>
            <a:off x="520521" y="354390"/>
            <a:ext cx="11875175" cy="708779"/>
          </a:xfrm>
          <a:prstGeom prst="rect">
            <a:avLst/>
          </a:prstGeom>
          <a:noFill/>
          <a:ln/>
        </p:spPr>
        <p:txBody>
          <a:bodyPr wrap="none" rtlCol="0" anchor="t"/>
          <a:lstStyle/>
          <a:p>
            <a:pPr marL="0" indent="0">
              <a:lnSpc>
                <a:spcPts val="5581"/>
              </a:lnSpc>
              <a:buNone/>
            </a:pPr>
            <a:r>
              <a:rPr lang="en-US" sz="4465" b="1" kern="0" spc="-134" dirty="0">
                <a:solidFill>
                  <a:srgbClr val="2C3F42"/>
                </a:solidFill>
                <a:latin typeface="Bitter" pitchFamily="34" charset="0"/>
                <a:ea typeface="Bitter" pitchFamily="34" charset="-122"/>
                <a:cs typeface="Bitter" pitchFamily="34" charset="-120"/>
              </a:rPr>
              <a:t>Two Dimensional Viewing: The Viewing Pipeline</a:t>
            </a:r>
            <a:endParaRPr lang="en-US" sz="4465" b="1" dirty="0"/>
          </a:p>
        </p:txBody>
      </p:sp>
      <p:sp>
        <p:nvSpPr>
          <p:cNvPr id="12" name="Text 3"/>
          <p:cNvSpPr/>
          <p:nvPr/>
        </p:nvSpPr>
        <p:spPr>
          <a:xfrm>
            <a:off x="762499" y="1741015"/>
            <a:ext cx="13105401" cy="1451610"/>
          </a:xfrm>
          <a:prstGeom prst="rect">
            <a:avLst/>
          </a:prstGeom>
          <a:noFill/>
          <a:ln/>
        </p:spPr>
        <p:txBody>
          <a:bodyPr wrap="square" rtlCol="0" anchor="t"/>
          <a:lstStyle/>
          <a:p>
            <a:pPr>
              <a:lnSpc>
                <a:spcPct val="150000"/>
              </a:lnSpc>
            </a:pPr>
            <a:r>
              <a:rPr lang="en-US" sz="3200" dirty="0" smtClean="0">
                <a:latin typeface="Open Sans"/>
                <a:ea typeface="Open Sans"/>
              </a:rPr>
              <a:t>The </a:t>
            </a:r>
            <a:r>
              <a:rPr lang="en-US" sz="3200" b="1" dirty="0" smtClean="0">
                <a:latin typeface="Open Sans"/>
                <a:ea typeface="Open Sans"/>
              </a:rPr>
              <a:t>2D Viewing Pipeline</a:t>
            </a:r>
            <a:r>
              <a:rPr lang="en-US" sz="3200" dirty="0" smtClean="0">
                <a:latin typeface="Open Sans"/>
                <a:ea typeface="Open Sans"/>
              </a:rPr>
              <a:t> is a fundamental concept in computer graphics used to define how a scene is mapped from the world coordinate system to the display device. It involves a series of transformations that allow objects in a scene to be viewed from different perspectives and displayed within a specific window. Here’s an outline of the steps involved in the 2D viewing pipeline:</a:t>
            </a:r>
            <a:endParaRPr lang="en-US" sz="3200" dirty="0">
              <a:latin typeface="Open Sans"/>
              <a:ea typeface="Open San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6" name="Text 2"/>
          <p:cNvSpPr/>
          <p:nvPr/>
        </p:nvSpPr>
        <p:spPr>
          <a:xfrm>
            <a:off x="481846" y="1003347"/>
            <a:ext cx="5670590" cy="708779"/>
          </a:xfrm>
          <a:prstGeom prst="rect">
            <a:avLst/>
          </a:prstGeom>
          <a:noFill/>
          <a:ln/>
        </p:spPr>
        <p:txBody>
          <a:bodyPr wrap="none" rtlCol="0" anchor="t"/>
          <a:lstStyle/>
          <a:p>
            <a:pPr>
              <a:lnSpc>
                <a:spcPts val="5581"/>
              </a:lnSpc>
            </a:pPr>
            <a:r>
              <a:rPr lang="en-US" sz="4400" b="1" kern="0" spc="-134" dirty="0">
                <a:solidFill>
                  <a:srgbClr val="2C3F42"/>
                </a:solidFill>
                <a:latin typeface="Bitter"/>
                <a:ea typeface="Bitter"/>
                <a:cs typeface="Bitter" pitchFamily="34" charset="-120"/>
              </a:rPr>
              <a:t>Line </a:t>
            </a:r>
            <a:r>
              <a:rPr lang="en-US" sz="4400" b="1" kern="0" spc="-134" dirty="0" smtClean="0">
                <a:solidFill>
                  <a:srgbClr val="2C3F42"/>
                </a:solidFill>
                <a:latin typeface="Bitter"/>
                <a:ea typeface="Bitter"/>
                <a:cs typeface="Bitter" pitchFamily="34" charset="-120"/>
              </a:rPr>
              <a:t>Clipping: </a:t>
            </a:r>
            <a:r>
              <a:rPr lang="en-US" sz="4000" b="1" dirty="0" smtClean="0">
                <a:solidFill>
                  <a:srgbClr val="2C3F42"/>
                </a:solidFill>
                <a:latin typeface="Bitter"/>
                <a:ea typeface="Bitter"/>
              </a:rPr>
              <a:t>Example</a:t>
            </a:r>
            <a:endParaRPr lang="en-US" sz="4400" b="1" dirty="0">
              <a:solidFill>
                <a:srgbClr val="2C3F42"/>
              </a:solidFill>
              <a:latin typeface="Bitter"/>
              <a:ea typeface="Bitter"/>
            </a:endParaRPr>
          </a:p>
        </p:txBody>
      </p:sp>
      <p:sp>
        <p:nvSpPr>
          <p:cNvPr id="9" name="Text 4"/>
          <p:cNvSpPr/>
          <p:nvPr/>
        </p:nvSpPr>
        <p:spPr>
          <a:xfrm>
            <a:off x="481846" y="1891692"/>
            <a:ext cx="13843754" cy="2701409"/>
          </a:xfrm>
          <a:prstGeom prst="rect">
            <a:avLst/>
          </a:prstGeom>
          <a:noFill/>
          <a:ln/>
        </p:spPr>
        <p:txBody>
          <a:bodyPr wrap="square" rtlCol="0" anchor="t"/>
          <a:lstStyle/>
          <a:p>
            <a:pPr>
              <a:lnSpc>
                <a:spcPct val="150000"/>
              </a:lnSpc>
            </a:pPr>
            <a:r>
              <a:rPr lang="en-IN" sz="2800" b="1" dirty="0">
                <a:latin typeface="Open Sans"/>
              </a:rPr>
              <a:t>Line Segment</a:t>
            </a:r>
            <a:r>
              <a:rPr lang="en-IN" sz="2800" dirty="0" smtClean="0">
                <a:latin typeface="Open Sans"/>
              </a:rPr>
              <a:t>:</a:t>
            </a:r>
          </a:p>
          <a:p>
            <a:pPr>
              <a:lnSpc>
                <a:spcPct val="150000"/>
              </a:lnSpc>
            </a:pPr>
            <a:r>
              <a:rPr lang="en-US" sz="2800" dirty="0">
                <a:latin typeface="Open Sans"/>
              </a:rPr>
              <a:t>Let the line segment have endpoints </a:t>
            </a:r>
            <a:r>
              <a:rPr lang="en-US" sz="2800" dirty="0" smtClean="0">
                <a:latin typeface="Open Sans"/>
              </a:rPr>
              <a:t>P1(5,5)</a:t>
            </a:r>
            <a:r>
              <a:rPr lang="en-US" sz="2800" dirty="0">
                <a:latin typeface="Open Sans"/>
              </a:rPr>
              <a:t> </a:t>
            </a:r>
            <a:r>
              <a:rPr lang="en-US" sz="2800" dirty="0" smtClean="0">
                <a:latin typeface="Open Sans"/>
              </a:rPr>
              <a:t>and P2(80,120).</a:t>
            </a:r>
          </a:p>
          <a:p>
            <a:pPr>
              <a:lnSpc>
                <a:spcPct val="150000"/>
              </a:lnSpc>
            </a:pPr>
            <a:r>
              <a:rPr lang="en-US" sz="2800" b="1" dirty="0" smtClean="0">
                <a:latin typeface="Open Sans"/>
              </a:rPr>
              <a:t>4. Calculate </a:t>
            </a:r>
            <a:r>
              <a:rPr lang="en-US" sz="2800" b="1" dirty="0">
                <a:latin typeface="Open Sans"/>
              </a:rPr>
              <a:t>intersection with the bottom boundary</a:t>
            </a:r>
            <a:r>
              <a:rPr lang="en-US" sz="2800" dirty="0" smtClean="0">
                <a:latin typeface="Open Sans"/>
              </a:rPr>
              <a:t>:</a:t>
            </a:r>
          </a:p>
          <a:p>
            <a:pPr marL="914400" lvl="1" indent="-457200">
              <a:lnSpc>
                <a:spcPct val="150000"/>
              </a:lnSpc>
              <a:buFont typeface="Arial" panose="020B0604020202020204" pitchFamily="34" charset="0"/>
              <a:buChar char="•"/>
            </a:pPr>
            <a:r>
              <a:rPr lang="en-US" sz="2800" dirty="0">
                <a:latin typeface="Open Sans"/>
              </a:rPr>
              <a:t>The bottom boundary is </a:t>
            </a:r>
            <a:r>
              <a:rPr lang="en-US" sz="2800" dirty="0" smtClean="0">
                <a:latin typeface="Open Sans"/>
              </a:rPr>
              <a:t>y = </a:t>
            </a:r>
            <a:r>
              <a:rPr lang="en-US" sz="2800" dirty="0" err="1" smtClean="0">
                <a:latin typeface="Open Sans"/>
              </a:rPr>
              <a:t>y</a:t>
            </a:r>
            <a:r>
              <a:rPr lang="en-US" sz="2800" baseline="-25000" dirty="0" err="1" smtClean="0">
                <a:latin typeface="Open Sans"/>
              </a:rPr>
              <a:t>min</a:t>
            </a:r>
            <a:r>
              <a:rPr lang="en-US" sz="2800" baseline="-25000" dirty="0" smtClean="0">
                <a:latin typeface="Open Sans"/>
              </a:rPr>
              <a:t> </a:t>
            </a:r>
            <a:r>
              <a:rPr lang="en-US" sz="2800" dirty="0" smtClean="0">
                <a:latin typeface="Open Sans"/>
              </a:rPr>
              <a:t>= 10.</a:t>
            </a:r>
          </a:p>
          <a:p>
            <a:pPr marL="914400" lvl="1" indent="-457200">
              <a:lnSpc>
                <a:spcPct val="150000"/>
              </a:lnSpc>
              <a:buFont typeface="Arial" panose="020B0604020202020204" pitchFamily="34" charset="0"/>
              <a:buChar char="•"/>
            </a:pPr>
            <a:r>
              <a:rPr lang="en-US" sz="2800" dirty="0">
                <a:latin typeface="Open Sans"/>
              </a:rPr>
              <a:t>The equation of the line between </a:t>
            </a:r>
            <a:r>
              <a:rPr lang="en-US" sz="2800" dirty="0" smtClean="0">
                <a:latin typeface="Open Sans"/>
              </a:rPr>
              <a:t>P1(5,5)</a:t>
            </a:r>
            <a:r>
              <a:rPr lang="en-US" sz="2800" dirty="0">
                <a:latin typeface="Open Sans"/>
              </a:rPr>
              <a:t> </a:t>
            </a:r>
            <a:r>
              <a:rPr lang="en-US" sz="2800" dirty="0" smtClean="0">
                <a:latin typeface="Open Sans"/>
              </a:rPr>
              <a:t>and P2(80,120)</a:t>
            </a:r>
            <a:r>
              <a:rPr lang="en-US" sz="2800" dirty="0">
                <a:latin typeface="Open Sans"/>
              </a:rPr>
              <a:t> </a:t>
            </a:r>
            <a:r>
              <a:rPr lang="en-US" sz="2800" dirty="0" smtClean="0">
                <a:latin typeface="Open Sans"/>
              </a:rPr>
              <a:t>is:</a:t>
            </a:r>
          </a:p>
          <a:p>
            <a:pPr lvl="2">
              <a:lnSpc>
                <a:spcPct val="150000"/>
              </a:lnSpc>
            </a:pPr>
            <a:endParaRPr lang="en-US" sz="2800" dirty="0" smtClean="0">
              <a:latin typeface="Open Sans"/>
            </a:endParaRPr>
          </a:p>
          <a:p>
            <a:pPr lvl="2">
              <a:lnSpc>
                <a:spcPct val="150000"/>
              </a:lnSpc>
            </a:pPr>
            <a:endParaRPr lang="en-IN" sz="1400" dirty="0" smtClean="0">
              <a:latin typeface="Open Sans"/>
            </a:endParaRPr>
          </a:p>
          <a:p>
            <a:pPr lvl="2">
              <a:lnSpc>
                <a:spcPct val="150000"/>
              </a:lnSpc>
            </a:pPr>
            <a:r>
              <a:rPr lang="en-IN" sz="2800" dirty="0" smtClean="0">
                <a:latin typeface="Open Sans"/>
              </a:rPr>
              <a:t>Plugging </a:t>
            </a:r>
            <a:r>
              <a:rPr lang="en-IN" sz="2800" dirty="0">
                <a:latin typeface="Open Sans"/>
              </a:rPr>
              <a:t>in the values</a:t>
            </a:r>
            <a:r>
              <a:rPr lang="en-IN" sz="2800" dirty="0" smtClean="0">
                <a:latin typeface="Open Sans"/>
              </a:rPr>
              <a:t>:</a:t>
            </a:r>
          </a:p>
          <a:p>
            <a:pPr lvl="2">
              <a:lnSpc>
                <a:spcPct val="150000"/>
              </a:lnSpc>
            </a:pPr>
            <a:endParaRPr lang="en-IN" sz="2800" dirty="0">
              <a:latin typeface="Open Sans"/>
            </a:endParaRPr>
          </a:p>
        </p:txBody>
      </p:sp>
      <p:sp>
        <p:nvSpPr>
          <p:cNvPr id="17" name="Text 2"/>
          <p:cNvSpPr/>
          <p:nvPr/>
        </p:nvSpPr>
        <p:spPr>
          <a:xfrm>
            <a:off x="481846" y="143137"/>
            <a:ext cx="12603533" cy="1417558"/>
          </a:xfrm>
          <a:prstGeom prst="rect">
            <a:avLst/>
          </a:prstGeom>
          <a:noFill/>
          <a:ln/>
        </p:spPr>
        <p:txBody>
          <a:bodyPr wrap="square" rtlCol="0" anchor="t"/>
          <a:lstStyle/>
          <a:p>
            <a:pPr marL="0" indent="0">
              <a:lnSpc>
                <a:spcPts val="5581"/>
              </a:lnSpc>
              <a:buNone/>
            </a:pPr>
            <a:r>
              <a:rPr lang="en-US" sz="4465" b="1" kern="0" spc="-134" dirty="0">
                <a:solidFill>
                  <a:srgbClr val="2C3F42"/>
                </a:solidFill>
                <a:latin typeface="Bitter" pitchFamily="34" charset="0"/>
                <a:ea typeface="Bitter" pitchFamily="34" charset="-122"/>
                <a:cs typeface="Bitter" pitchFamily="34" charset="-120"/>
              </a:rPr>
              <a:t>Transformations in OpenGL Clipping Operations</a:t>
            </a:r>
            <a:endParaRPr lang="en-US" sz="4465" b="1" dirty="0"/>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54650" t="37710" r="32497" b="56903"/>
          <a:stretch/>
        </p:blipFill>
        <p:spPr>
          <a:xfrm>
            <a:off x="7556937" y="5234152"/>
            <a:ext cx="3804745" cy="897053"/>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54859" t="47742" r="32602" b="46313"/>
          <a:stretch/>
        </p:blipFill>
        <p:spPr>
          <a:xfrm>
            <a:off x="7556936" y="6772255"/>
            <a:ext cx="3804745" cy="1014601"/>
          </a:xfrm>
          <a:prstGeom prst="rect">
            <a:avLst/>
          </a:prstGeom>
        </p:spPr>
      </p:pic>
    </p:spTree>
    <p:extLst>
      <p:ext uri="{BB962C8B-B14F-4D97-AF65-F5344CB8AC3E}">
        <p14:creationId xmlns:p14="http://schemas.microsoft.com/office/powerpoint/2010/main" val="156947679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6" name="Text 2"/>
          <p:cNvSpPr/>
          <p:nvPr/>
        </p:nvSpPr>
        <p:spPr>
          <a:xfrm>
            <a:off x="481846" y="1003347"/>
            <a:ext cx="5670590" cy="708779"/>
          </a:xfrm>
          <a:prstGeom prst="rect">
            <a:avLst/>
          </a:prstGeom>
          <a:noFill/>
          <a:ln/>
        </p:spPr>
        <p:txBody>
          <a:bodyPr wrap="none" rtlCol="0" anchor="t"/>
          <a:lstStyle/>
          <a:p>
            <a:pPr>
              <a:lnSpc>
                <a:spcPts val="5581"/>
              </a:lnSpc>
            </a:pPr>
            <a:r>
              <a:rPr lang="en-US" sz="4400" b="1" kern="0" spc="-134" dirty="0">
                <a:solidFill>
                  <a:srgbClr val="2C3F42"/>
                </a:solidFill>
                <a:latin typeface="Bitter"/>
                <a:ea typeface="Bitter"/>
                <a:cs typeface="Bitter" pitchFamily="34" charset="-120"/>
              </a:rPr>
              <a:t>Line </a:t>
            </a:r>
            <a:r>
              <a:rPr lang="en-US" sz="4400" b="1" kern="0" spc="-134" dirty="0" smtClean="0">
                <a:solidFill>
                  <a:srgbClr val="2C3F42"/>
                </a:solidFill>
                <a:latin typeface="Bitter"/>
                <a:ea typeface="Bitter"/>
                <a:cs typeface="Bitter" pitchFamily="34" charset="-120"/>
              </a:rPr>
              <a:t>Clipping: </a:t>
            </a:r>
            <a:r>
              <a:rPr lang="en-US" sz="4000" b="1" dirty="0" smtClean="0">
                <a:solidFill>
                  <a:srgbClr val="2C3F42"/>
                </a:solidFill>
                <a:latin typeface="Bitter"/>
                <a:ea typeface="Bitter"/>
              </a:rPr>
              <a:t>Example</a:t>
            </a:r>
            <a:endParaRPr lang="en-US" sz="4400" b="1" dirty="0">
              <a:solidFill>
                <a:srgbClr val="2C3F42"/>
              </a:solidFill>
              <a:latin typeface="Bitter"/>
              <a:ea typeface="Bitter"/>
            </a:endParaRPr>
          </a:p>
        </p:txBody>
      </p:sp>
      <p:sp>
        <p:nvSpPr>
          <p:cNvPr id="9" name="Text 4"/>
          <p:cNvSpPr/>
          <p:nvPr/>
        </p:nvSpPr>
        <p:spPr>
          <a:xfrm>
            <a:off x="481846" y="1891692"/>
            <a:ext cx="13843754" cy="2701409"/>
          </a:xfrm>
          <a:prstGeom prst="rect">
            <a:avLst/>
          </a:prstGeom>
          <a:noFill/>
          <a:ln/>
        </p:spPr>
        <p:txBody>
          <a:bodyPr wrap="square" rtlCol="0" anchor="t"/>
          <a:lstStyle/>
          <a:p>
            <a:pPr>
              <a:lnSpc>
                <a:spcPct val="150000"/>
              </a:lnSpc>
            </a:pPr>
            <a:r>
              <a:rPr lang="en-IN" sz="2800" b="1" dirty="0">
                <a:latin typeface="Open Sans"/>
              </a:rPr>
              <a:t>Line Segment</a:t>
            </a:r>
            <a:r>
              <a:rPr lang="en-IN" sz="2800" dirty="0" smtClean="0">
                <a:latin typeface="Open Sans"/>
              </a:rPr>
              <a:t>:</a:t>
            </a:r>
          </a:p>
          <a:p>
            <a:pPr>
              <a:lnSpc>
                <a:spcPct val="150000"/>
              </a:lnSpc>
            </a:pPr>
            <a:r>
              <a:rPr lang="en-US" sz="2800" dirty="0">
                <a:latin typeface="Open Sans"/>
              </a:rPr>
              <a:t>Let the line segment have endpoints </a:t>
            </a:r>
            <a:r>
              <a:rPr lang="en-US" sz="2800" dirty="0" smtClean="0">
                <a:latin typeface="Open Sans"/>
              </a:rPr>
              <a:t>P1(5,5)</a:t>
            </a:r>
            <a:r>
              <a:rPr lang="en-US" sz="2800" dirty="0">
                <a:latin typeface="Open Sans"/>
              </a:rPr>
              <a:t> </a:t>
            </a:r>
            <a:r>
              <a:rPr lang="en-US" sz="2800" dirty="0" smtClean="0">
                <a:latin typeface="Open Sans"/>
              </a:rPr>
              <a:t>and P2(80,120).</a:t>
            </a:r>
          </a:p>
          <a:p>
            <a:pPr lvl="2">
              <a:lnSpc>
                <a:spcPct val="150000"/>
              </a:lnSpc>
            </a:pPr>
            <a:r>
              <a:rPr lang="en-IN" sz="2800" dirty="0">
                <a:latin typeface="Open Sans"/>
              </a:rPr>
              <a:t>Simplifying</a:t>
            </a:r>
            <a:r>
              <a:rPr lang="en-IN" sz="2800" dirty="0" smtClean="0">
                <a:latin typeface="Open Sans"/>
              </a:rPr>
              <a:t>:</a:t>
            </a:r>
          </a:p>
          <a:p>
            <a:pPr lvl="2">
              <a:lnSpc>
                <a:spcPct val="150000"/>
              </a:lnSpc>
            </a:pPr>
            <a:endParaRPr lang="en-US" sz="2800" dirty="0">
              <a:latin typeface="Open Sans"/>
            </a:endParaRPr>
          </a:p>
          <a:p>
            <a:pPr lvl="2">
              <a:lnSpc>
                <a:spcPct val="150000"/>
              </a:lnSpc>
            </a:pPr>
            <a:r>
              <a:rPr lang="en-US" sz="2800" dirty="0">
                <a:latin typeface="Open Sans"/>
              </a:rPr>
              <a:t>To find the intersection with </a:t>
            </a:r>
            <a:r>
              <a:rPr lang="en-US" sz="2800" dirty="0" smtClean="0">
                <a:latin typeface="Open Sans"/>
              </a:rPr>
              <a:t>y=10:</a:t>
            </a:r>
          </a:p>
          <a:p>
            <a:pPr lvl="2">
              <a:lnSpc>
                <a:spcPct val="150000"/>
              </a:lnSpc>
            </a:pPr>
            <a:endParaRPr lang="en-US" sz="2800" dirty="0" smtClean="0">
              <a:latin typeface="Open Sans"/>
            </a:endParaRPr>
          </a:p>
          <a:p>
            <a:pPr lvl="2">
              <a:lnSpc>
                <a:spcPct val="150000"/>
              </a:lnSpc>
            </a:pPr>
            <a:endParaRPr lang="en-IN" sz="1600" dirty="0" smtClean="0">
              <a:latin typeface="Open Sans"/>
            </a:endParaRPr>
          </a:p>
          <a:p>
            <a:pPr lvl="2">
              <a:lnSpc>
                <a:spcPct val="150000"/>
              </a:lnSpc>
            </a:pPr>
            <a:r>
              <a:rPr lang="en-US" sz="2800" dirty="0">
                <a:latin typeface="Open Sans"/>
              </a:rPr>
              <a:t>So, the new intersection point is P1′(</a:t>
            </a:r>
            <a:r>
              <a:rPr lang="en-US" sz="2800" dirty="0" smtClean="0">
                <a:latin typeface="Open Sans"/>
              </a:rPr>
              <a:t>8.26,10).</a:t>
            </a:r>
            <a:endParaRPr lang="en-IN" sz="2800" dirty="0">
              <a:latin typeface="Open Sans"/>
            </a:endParaRPr>
          </a:p>
        </p:txBody>
      </p:sp>
      <p:sp>
        <p:nvSpPr>
          <p:cNvPr id="17" name="Text 2"/>
          <p:cNvSpPr/>
          <p:nvPr/>
        </p:nvSpPr>
        <p:spPr>
          <a:xfrm>
            <a:off x="481846" y="143137"/>
            <a:ext cx="12603533" cy="1417558"/>
          </a:xfrm>
          <a:prstGeom prst="rect">
            <a:avLst/>
          </a:prstGeom>
          <a:noFill/>
          <a:ln/>
        </p:spPr>
        <p:txBody>
          <a:bodyPr wrap="square" rtlCol="0" anchor="t"/>
          <a:lstStyle/>
          <a:p>
            <a:pPr marL="0" indent="0">
              <a:lnSpc>
                <a:spcPts val="5581"/>
              </a:lnSpc>
              <a:buNone/>
            </a:pPr>
            <a:r>
              <a:rPr lang="en-US" sz="4465" b="1" kern="0" spc="-134" dirty="0">
                <a:solidFill>
                  <a:srgbClr val="2C3F42"/>
                </a:solidFill>
                <a:latin typeface="Bitter" pitchFamily="34" charset="0"/>
                <a:ea typeface="Bitter" pitchFamily="34" charset="-122"/>
                <a:cs typeface="Bitter" pitchFamily="34" charset="-120"/>
              </a:rPr>
              <a:t>Transformations in OpenGL Clipping Operations</a:t>
            </a:r>
            <a:endParaRPr lang="en-US" sz="4465" b="1" dirty="0"/>
          </a:p>
        </p:txBody>
      </p:sp>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l="56217" t="58331" r="33751" b="36096"/>
          <a:stretch/>
        </p:blipFill>
        <p:spPr>
          <a:xfrm>
            <a:off x="3436883" y="3736426"/>
            <a:ext cx="2741354" cy="856675"/>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51724" t="68176" r="29153" b="25322"/>
          <a:stretch/>
        </p:blipFill>
        <p:spPr>
          <a:xfrm>
            <a:off x="3436883" y="5192109"/>
            <a:ext cx="4945860" cy="945932"/>
          </a:xfrm>
          <a:prstGeom prst="rect">
            <a:avLst/>
          </a:prstGeom>
        </p:spPr>
      </p:pic>
    </p:spTree>
    <p:extLst>
      <p:ext uri="{BB962C8B-B14F-4D97-AF65-F5344CB8AC3E}">
        <p14:creationId xmlns:p14="http://schemas.microsoft.com/office/powerpoint/2010/main" val="21252622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6" name="Text 2"/>
          <p:cNvSpPr/>
          <p:nvPr/>
        </p:nvSpPr>
        <p:spPr>
          <a:xfrm>
            <a:off x="481846" y="1003347"/>
            <a:ext cx="5670590" cy="708779"/>
          </a:xfrm>
          <a:prstGeom prst="rect">
            <a:avLst/>
          </a:prstGeom>
          <a:noFill/>
          <a:ln/>
        </p:spPr>
        <p:txBody>
          <a:bodyPr wrap="none" rtlCol="0" anchor="t"/>
          <a:lstStyle/>
          <a:p>
            <a:pPr>
              <a:lnSpc>
                <a:spcPts val="5581"/>
              </a:lnSpc>
            </a:pPr>
            <a:r>
              <a:rPr lang="en-US" sz="4400" b="1" kern="0" spc="-134" dirty="0">
                <a:solidFill>
                  <a:srgbClr val="2C3F42"/>
                </a:solidFill>
                <a:latin typeface="Bitter"/>
                <a:ea typeface="Bitter"/>
                <a:cs typeface="Bitter" pitchFamily="34" charset="-120"/>
              </a:rPr>
              <a:t>Line </a:t>
            </a:r>
            <a:r>
              <a:rPr lang="en-US" sz="4400" b="1" kern="0" spc="-134" dirty="0" smtClean="0">
                <a:solidFill>
                  <a:srgbClr val="2C3F42"/>
                </a:solidFill>
                <a:latin typeface="Bitter"/>
                <a:ea typeface="Bitter"/>
                <a:cs typeface="Bitter" pitchFamily="34" charset="-120"/>
              </a:rPr>
              <a:t>Clipping: </a:t>
            </a:r>
            <a:r>
              <a:rPr lang="en-US" sz="4000" b="1" dirty="0" smtClean="0">
                <a:solidFill>
                  <a:srgbClr val="2C3F42"/>
                </a:solidFill>
                <a:latin typeface="Bitter"/>
                <a:ea typeface="Bitter"/>
              </a:rPr>
              <a:t>Example</a:t>
            </a:r>
            <a:endParaRPr lang="en-US" sz="4400" b="1" dirty="0">
              <a:solidFill>
                <a:srgbClr val="2C3F42"/>
              </a:solidFill>
              <a:latin typeface="Bitter"/>
              <a:ea typeface="Bitter"/>
            </a:endParaRPr>
          </a:p>
        </p:txBody>
      </p:sp>
      <p:sp>
        <p:nvSpPr>
          <p:cNvPr id="9" name="Text 4"/>
          <p:cNvSpPr/>
          <p:nvPr/>
        </p:nvSpPr>
        <p:spPr>
          <a:xfrm>
            <a:off x="481846" y="1891692"/>
            <a:ext cx="13843754" cy="2701409"/>
          </a:xfrm>
          <a:prstGeom prst="rect">
            <a:avLst/>
          </a:prstGeom>
          <a:noFill/>
          <a:ln/>
        </p:spPr>
        <p:txBody>
          <a:bodyPr wrap="square" rtlCol="0" anchor="t"/>
          <a:lstStyle/>
          <a:p>
            <a:pPr>
              <a:lnSpc>
                <a:spcPct val="150000"/>
              </a:lnSpc>
            </a:pPr>
            <a:r>
              <a:rPr lang="en-IN" sz="2800" b="1" dirty="0">
                <a:latin typeface="Open Sans"/>
              </a:rPr>
              <a:t>Line Segment</a:t>
            </a:r>
            <a:r>
              <a:rPr lang="en-IN" sz="2800" dirty="0" smtClean="0">
                <a:latin typeface="Open Sans"/>
              </a:rPr>
              <a:t>:</a:t>
            </a:r>
          </a:p>
          <a:p>
            <a:pPr>
              <a:lnSpc>
                <a:spcPct val="150000"/>
              </a:lnSpc>
            </a:pPr>
            <a:r>
              <a:rPr lang="en-US" sz="2800" dirty="0">
                <a:latin typeface="Open Sans"/>
              </a:rPr>
              <a:t>Let the line segment have endpoints </a:t>
            </a:r>
            <a:r>
              <a:rPr lang="en-US" sz="2800" dirty="0" smtClean="0">
                <a:latin typeface="Open Sans"/>
              </a:rPr>
              <a:t>P1(5,5)</a:t>
            </a:r>
            <a:r>
              <a:rPr lang="en-US" sz="2800" dirty="0">
                <a:latin typeface="Open Sans"/>
              </a:rPr>
              <a:t> </a:t>
            </a:r>
            <a:r>
              <a:rPr lang="en-US" sz="2800" dirty="0" smtClean="0">
                <a:latin typeface="Open Sans"/>
              </a:rPr>
              <a:t>and P2(80,120).</a:t>
            </a:r>
          </a:p>
        </p:txBody>
      </p:sp>
      <p:sp>
        <p:nvSpPr>
          <p:cNvPr id="17" name="Text 2"/>
          <p:cNvSpPr/>
          <p:nvPr/>
        </p:nvSpPr>
        <p:spPr>
          <a:xfrm>
            <a:off x="481846" y="143137"/>
            <a:ext cx="12603533" cy="1417558"/>
          </a:xfrm>
          <a:prstGeom prst="rect">
            <a:avLst/>
          </a:prstGeom>
          <a:noFill/>
          <a:ln/>
        </p:spPr>
        <p:txBody>
          <a:bodyPr wrap="square" rtlCol="0" anchor="t"/>
          <a:lstStyle/>
          <a:p>
            <a:pPr marL="0" indent="0">
              <a:lnSpc>
                <a:spcPts val="5581"/>
              </a:lnSpc>
              <a:buNone/>
            </a:pPr>
            <a:r>
              <a:rPr lang="en-US" sz="4465" b="1" kern="0" spc="-134" dirty="0">
                <a:solidFill>
                  <a:srgbClr val="2C3F42"/>
                </a:solidFill>
                <a:latin typeface="Bitter" pitchFamily="34" charset="0"/>
                <a:ea typeface="Bitter" pitchFamily="34" charset="-122"/>
                <a:cs typeface="Bitter" pitchFamily="34" charset="-120"/>
              </a:rPr>
              <a:t>Transformations in OpenGL Clipping Operations</a:t>
            </a:r>
            <a:endParaRPr lang="en-US" sz="4465" b="1"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8453" t="36967" r="19540" b="35142"/>
          <a:stretch/>
        </p:blipFill>
        <p:spPr>
          <a:xfrm>
            <a:off x="1051033" y="3184635"/>
            <a:ext cx="13339053" cy="4981902"/>
          </a:xfrm>
          <a:prstGeom prst="rect">
            <a:avLst/>
          </a:prstGeom>
        </p:spPr>
      </p:pic>
    </p:spTree>
    <p:extLst>
      <p:ext uri="{BB962C8B-B14F-4D97-AF65-F5344CB8AC3E}">
        <p14:creationId xmlns:p14="http://schemas.microsoft.com/office/powerpoint/2010/main" val="28037393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63063"/>
            <a:ext cx="14630400" cy="8229600"/>
          </a:xfrm>
          <a:prstGeom prst="rect">
            <a:avLst/>
          </a:prstGeom>
          <a:solidFill>
            <a:srgbClr val="FFF8F0"/>
          </a:solidFill>
          <a:ln/>
        </p:spPr>
      </p:sp>
      <p:sp>
        <p:nvSpPr>
          <p:cNvPr id="6" name="Text 2"/>
          <p:cNvSpPr/>
          <p:nvPr/>
        </p:nvSpPr>
        <p:spPr>
          <a:xfrm>
            <a:off x="481846" y="1003347"/>
            <a:ext cx="5670590" cy="708779"/>
          </a:xfrm>
          <a:prstGeom prst="rect">
            <a:avLst/>
          </a:prstGeom>
          <a:noFill/>
          <a:ln/>
        </p:spPr>
        <p:txBody>
          <a:bodyPr wrap="none" rtlCol="0" anchor="t"/>
          <a:lstStyle/>
          <a:p>
            <a:pPr>
              <a:lnSpc>
                <a:spcPts val="5581"/>
              </a:lnSpc>
            </a:pPr>
            <a:r>
              <a:rPr lang="en-US" sz="4400" b="1" kern="0" spc="-134" dirty="0">
                <a:solidFill>
                  <a:srgbClr val="2C3F42"/>
                </a:solidFill>
                <a:latin typeface="Bitter"/>
                <a:ea typeface="Bitter"/>
                <a:cs typeface="Bitter" pitchFamily="34" charset="-120"/>
              </a:rPr>
              <a:t>Line </a:t>
            </a:r>
            <a:r>
              <a:rPr lang="en-US" sz="4400" b="1" kern="0" spc="-134" dirty="0" smtClean="0">
                <a:solidFill>
                  <a:srgbClr val="2C3F42"/>
                </a:solidFill>
                <a:latin typeface="Bitter"/>
                <a:ea typeface="Bitter"/>
                <a:cs typeface="Bitter" pitchFamily="34" charset="-120"/>
              </a:rPr>
              <a:t>Clipping: </a:t>
            </a:r>
            <a:r>
              <a:rPr lang="en-US" sz="4000" b="1" dirty="0" smtClean="0">
                <a:solidFill>
                  <a:srgbClr val="2C3F42"/>
                </a:solidFill>
                <a:latin typeface="Bitter"/>
                <a:ea typeface="Bitter"/>
              </a:rPr>
              <a:t>Example</a:t>
            </a:r>
            <a:endParaRPr lang="en-US" sz="4400" b="1" dirty="0">
              <a:solidFill>
                <a:srgbClr val="2C3F42"/>
              </a:solidFill>
              <a:latin typeface="Bitter"/>
              <a:ea typeface="Bitter"/>
            </a:endParaRPr>
          </a:p>
        </p:txBody>
      </p:sp>
      <p:sp>
        <p:nvSpPr>
          <p:cNvPr id="9" name="Text 4"/>
          <p:cNvSpPr/>
          <p:nvPr/>
        </p:nvSpPr>
        <p:spPr>
          <a:xfrm>
            <a:off x="481846" y="1891692"/>
            <a:ext cx="13843754" cy="2701409"/>
          </a:xfrm>
          <a:prstGeom prst="rect">
            <a:avLst/>
          </a:prstGeom>
          <a:noFill/>
          <a:ln/>
        </p:spPr>
        <p:txBody>
          <a:bodyPr wrap="square" rtlCol="0" anchor="t"/>
          <a:lstStyle/>
          <a:p>
            <a:pPr>
              <a:lnSpc>
                <a:spcPct val="150000"/>
              </a:lnSpc>
            </a:pPr>
            <a:r>
              <a:rPr lang="en-IN" sz="2800" b="1" dirty="0">
                <a:latin typeface="Open Sans"/>
              </a:rPr>
              <a:t>Line Segment</a:t>
            </a:r>
            <a:r>
              <a:rPr lang="en-IN" sz="2800" dirty="0" smtClean="0">
                <a:latin typeface="Open Sans"/>
              </a:rPr>
              <a:t>:</a:t>
            </a:r>
          </a:p>
          <a:p>
            <a:pPr>
              <a:lnSpc>
                <a:spcPct val="150000"/>
              </a:lnSpc>
            </a:pPr>
            <a:r>
              <a:rPr lang="en-US" sz="2800" dirty="0">
                <a:latin typeface="Open Sans"/>
              </a:rPr>
              <a:t>Let the line segment have endpoints </a:t>
            </a:r>
            <a:r>
              <a:rPr lang="en-US" sz="2800" dirty="0" smtClean="0">
                <a:latin typeface="Open Sans"/>
              </a:rPr>
              <a:t>P1(5,5)</a:t>
            </a:r>
            <a:r>
              <a:rPr lang="en-US" sz="2800" dirty="0">
                <a:latin typeface="Open Sans"/>
              </a:rPr>
              <a:t> </a:t>
            </a:r>
            <a:r>
              <a:rPr lang="en-US" sz="2800" dirty="0" smtClean="0">
                <a:latin typeface="Open Sans"/>
              </a:rPr>
              <a:t>and P2(80,120).</a:t>
            </a:r>
          </a:p>
        </p:txBody>
      </p:sp>
      <p:sp>
        <p:nvSpPr>
          <p:cNvPr id="17" name="Text 2"/>
          <p:cNvSpPr/>
          <p:nvPr/>
        </p:nvSpPr>
        <p:spPr>
          <a:xfrm>
            <a:off x="481846" y="143137"/>
            <a:ext cx="12603533" cy="1417558"/>
          </a:xfrm>
          <a:prstGeom prst="rect">
            <a:avLst/>
          </a:prstGeom>
          <a:noFill/>
          <a:ln/>
        </p:spPr>
        <p:txBody>
          <a:bodyPr wrap="square" rtlCol="0" anchor="t"/>
          <a:lstStyle/>
          <a:p>
            <a:pPr marL="0" indent="0">
              <a:lnSpc>
                <a:spcPts val="5581"/>
              </a:lnSpc>
              <a:buNone/>
            </a:pPr>
            <a:r>
              <a:rPr lang="en-US" sz="4465" b="1" kern="0" spc="-134" dirty="0">
                <a:solidFill>
                  <a:srgbClr val="2C3F42"/>
                </a:solidFill>
                <a:latin typeface="Bitter" pitchFamily="34" charset="0"/>
                <a:ea typeface="Bitter" pitchFamily="34" charset="-122"/>
                <a:cs typeface="Bitter" pitchFamily="34" charset="-120"/>
              </a:rPr>
              <a:t>Transformations in OpenGL Clipping Operations</a:t>
            </a:r>
            <a:endParaRPr lang="en-US" sz="4465" b="1"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8453" t="65554" r="19540" b="24956"/>
          <a:stretch/>
        </p:blipFill>
        <p:spPr>
          <a:xfrm>
            <a:off x="735723" y="3603818"/>
            <a:ext cx="13409518" cy="1703906"/>
          </a:xfrm>
          <a:prstGeom prst="rect">
            <a:avLst/>
          </a:prstGeom>
        </p:spPr>
      </p:pic>
    </p:spTree>
    <p:extLst>
      <p:ext uri="{BB962C8B-B14F-4D97-AF65-F5344CB8AC3E}">
        <p14:creationId xmlns:p14="http://schemas.microsoft.com/office/powerpoint/2010/main" val="123726370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5" name="Image 1" descr="preencoded.png"/>
          <p:cNvPicPr>
            <a:picLocks noChangeAspect="1"/>
          </p:cNvPicPr>
          <p:nvPr/>
        </p:nvPicPr>
        <p:blipFill>
          <a:blip r:embed="rId3"/>
          <a:stretch>
            <a:fillRect/>
          </a:stretch>
        </p:blipFill>
        <p:spPr>
          <a:xfrm>
            <a:off x="9029833" y="2965014"/>
            <a:ext cx="4919186" cy="3484483"/>
          </a:xfrm>
          <a:prstGeom prst="rect">
            <a:avLst/>
          </a:prstGeom>
        </p:spPr>
      </p:pic>
      <p:sp>
        <p:nvSpPr>
          <p:cNvPr id="6" name="Text 2"/>
          <p:cNvSpPr/>
          <p:nvPr/>
        </p:nvSpPr>
        <p:spPr>
          <a:xfrm>
            <a:off x="481846" y="995053"/>
            <a:ext cx="5670590" cy="708779"/>
          </a:xfrm>
          <a:prstGeom prst="rect">
            <a:avLst/>
          </a:prstGeom>
          <a:noFill/>
          <a:ln/>
        </p:spPr>
        <p:txBody>
          <a:bodyPr wrap="none" rtlCol="0" anchor="t"/>
          <a:lstStyle/>
          <a:p>
            <a:pPr>
              <a:lnSpc>
                <a:spcPts val="5581"/>
              </a:lnSpc>
            </a:pPr>
            <a:r>
              <a:rPr lang="en-US" sz="4000" b="1" kern="0" spc="-134" dirty="0">
                <a:solidFill>
                  <a:srgbClr val="2C3F42"/>
                </a:solidFill>
                <a:latin typeface="Bitter" pitchFamily="34" charset="0"/>
                <a:ea typeface="Bitter" pitchFamily="34" charset="-122"/>
                <a:cs typeface="Bitter" pitchFamily="34" charset="-120"/>
              </a:rPr>
              <a:t>Polygon </a:t>
            </a:r>
            <a:r>
              <a:rPr lang="en-US" sz="4000" b="1" kern="0" spc="-134" dirty="0" smtClean="0">
                <a:solidFill>
                  <a:srgbClr val="2C3F42"/>
                </a:solidFill>
                <a:latin typeface="Bitter" pitchFamily="34" charset="0"/>
                <a:ea typeface="Bitter" pitchFamily="34" charset="-122"/>
                <a:cs typeface="Bitter" pitchFamily="34" charset="-120"/>
              </a:rPr>
              <a:t>Clipping – Sutherland – </a:t>
            </a:r>
            <a:r>
              <a:rPr lang="en-US" sz="4000" b="1" kern="0" spc="-134" dirty="0">
                <a:solidFill>
                  <a:srgbClr val="2C3F42"/>
                </a:solidFill>
                <a:latin typeface="Bitter" pitchFamily="34" charset="0"/>
                <a:ea typeface="Bitter" pitchFamily="34" charset="-122"/>
                <a:cs typeface="Bitter" pitchFamily="34" charset="-120"/>
              </a:rPr>
              <a:t>Hodgeman Polygon Clipping </a:t>
            </a:r>
            <a:endParaRPr lang="en-US" sz="4000" b="1" dirty="0"/>
          </a:p>
        </p:txBody>
      </p:sp>
      <p:sp>
        <p:nvSpPr>
          <p:cNvPr id="10" name="Text 6"/>
          <p:cNvSpPr/>
          <p:nvPr/>
        </p:nvSpPr>
        <p:spPr>
          <a:xfrm>
            <a:off x="1005389" y="2522319"/>
            <a:ext cx="7343063" cy="1088708"/>
          </a:xfrm>
          <a:prstGeom prst="rect">
            <a:avLst/>
          </a:prstGeom>
          <a:noFill/>
          <a:ln/>
        </p:spPr>
        <p:txBody>
          <a:bodyPr wrap="square" rtlCol="0" anchor="t"/>
          <a:lstStyle/>
          <a:p>
            <a:pPr>
              <a:lnSpc>
                <a:spcPct val="150000"/>
              </a:lnSpc>
            </a:pPr>
            <a:r>
              <a:rPr lang="en-US" sz="2800" dirty="0">
                <a:latin typeface="Open Sans"/>
              </a:rPr>
              <a:t>The </a:t>
            </a:r>
            <a:r>
              <a:rPr lang="en-US" sz="2800" b="1" dirty="0" smtClean="0">
                <a:latin typeface="Open Sans"/>
              </a:rPr>
              <a:t>Sutherland – </a:t>
            </a:r>
            <a:r>
              <a:rPr lang="en-US" sz="2800" b="1" dirty="0" err="1" smtClean="0">
                <a:latin typeface="Open Sans"/>
              </a:rPr>
              <a:t>Hodgman</a:t>
            </a:r>
            <a:r>
              <a:rPr lang="en-US" sz="2800" b="1" dirty="0" smtClean="0">
                <a:latin typeface="Open Sans"/>
              </a:rPr>
              <a:t> </a:t>
            </a:r>
            <a:r>
              <a:rPr lang="en-US" sz="2800" b="1" dirty="0">
                <a:latin typeface="Open Sans"/>
              </a:rPr>
              <a:t>Polygon Clipping</a:t>
            </a:r>
            <a:r>
              <a:rPr lang="en-US" sz="2800" dirty="0">
                <a:latin typeface="Open Sans"/>
              </a:rPr>
              <a:t> algorithm is used to clip polygons (convex or concave) against a rectangular clipping window. It works by processing each edge of the polygon against each edge of the clipping window one at a time.</a:t>
            </a:r>
          </a:p>
        </p:txBody>
      </p:sp>
      <p:sp>
        <p:nvSpPr>
          <p:cNvPr id="20" name="Text 2"/>
          <p:cNvSpPr/>
          <p:nvPr/>
        </p:nvSpPr>
        <p:spPr>
          <a:xfrm>
            <a:off x="481846" y="143137"/>
            <a:ext cx="12603533" cy="1417558"/>
          </a:xfrm>
          <a:prstGeom prst="rect">
            <a:avLst/>
          </a:prstGeom>
          <a:noFill/>
          <a:ln/>
        </p:spPr>
        <p:txBody>
          <a:bodyPr wrap="square" rtlCol="0" anchor="t"/>
          <a:lstStyle/>
          <a:p>
            <a:pPr marL="0" indent="0">
              <a:lnSpc>
                <a:spcPts val="5581"/>
              </a:lnSpc>
              <a:buNone/>
            </a:pPr>
            <a:r>
              <a:rPr lang="en-US" sz="4465" b="1" kern="0" spc="-134" dirty="0">
                <a:solidFill>
                  <a:srgbClr val="2C3F42"/>
                </a:solidFill>
                <a:latin typeface="Bitter" pitchFamily="34" charset="0"/>
                <a:ea typeface="Bitter" pitchFamily="34" charset="-122"/>
                <a:cs typeface="Bitter" pitchFamily="34" charset="-120"/>
              </a:rPr>
              <a:t>Transformations in OpenGL Clipping Operations</a:t>
            </a:r>
            <a:endParaRPr lang="en-US" sz="4465" b="1"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6" name="Text 2"/>
          <p:cNvSpPr/>
          <p:nvPr/>
        </p:nvSpPr>
        <p:spPr>
          <a:xfrm>
            <a:off x="481846" y="995053"/>
            <a:ext cx="5670590" cy="708779"/>
          </a:xfrm>
          <a:prstGeom prst="rect">
            <a:avLst/>
          </a:prstGeom>
          <a:noFill/>
          <a:ln/>
        </p:spPr>
        <p:txBody>
          <a:bodyPr wrap="none" rtlCol="0" anchor="t"/>
          <a:lstStyle/>
          <a:p>
            <a:pPr>
              <a:lnSpc>
                <a:spcPts val="5581"/>
              </a:lnSpc>
            </a:pPr>
            <a:r>
              <a:rPr lang="en-US" sz="4000" b="1" kern="0" spc="-134" dirty="0">
                <a:solidFill>
                  <a:srgbClr val="2C3F42"/>
                </a:solidFill>
                <a:latin typeface="Bitter" pitchFamily="34" charset="0"/>
                <a:ea typeface="Bitter" pitchFamily="34" charset="-122"/>
                <a:cs typeface="Bitter" pitchFamily="34" charset="-120"/>
              </a:rPr>
              <a:t>Polygon </a:t>
            </a:r>
            <a:r>
              <a:rPr lang="en-US" sz="4000" b="1" kern="0" spc="-134" dirty="0" smtClean="0">
                <a:solidFill>
                  <a:srgbClr val="2C3F42"/>
                </a:solidFill>
                <a:latin typeface="Bitter" pitchFamily="34" charset="0"/>
                <a:ea typeface="Bitter" pitchFamily="34" charset="-122"/>
                <a:cs typeface="Bitter" pitchFamily="34" charset="-120"/>
              </a:rPr>
              <a:t>Clipping – Sutherland – </a:t>
            </a:r>
            <a:r>
              <a:rPr lang="en-US" sz="4000" b="1" kern="0" spc="-134" dirty="0">
                <a:solidFill>
                  <a:srgbClr val="2C3F42"/>
                </a:solidFill>
                <a:latin typeface="Bitter" pitchFamily="34" charset="0"/>
                <a:ea typeface="Bitter" pitchFamily="34" charset="-122"/>
                <a:cs typeface="Bitter" pitchFamily="34" charset="-120"/>
              </a:rPr>
              <a:t>Hodgeman Polygon Clipping </a:t>
            </a:r>
            <a:endParaRPr lang="en-US" sz="4000" b="1" dirty="0"/>
          </a:p>
        </p:txBody>
      </p:sp>
      <p:sp>
        <p:nvSpPr>
          <p:cNvPr id="10" name="Text 6"/>
          <p:cNvSpPr/>
          <p:nvPr/>
        </p:nvSpPr>
        <p:spPr>
          <a:xfrm>
            <a:off x="502695" y="2555748"/>
            <a:ext cx="13625010" cy="1088708"/>
          </a:xfrm>
          <a:prstGeom prst="rect">
            <a:avLst/>
          </a:prstGeom>
          <a:noFill/>
          <a:ln/>
        </p:spPr>
        <p:txBody>
          <a:bodyPr wrap="square" rtlCol="0" anchor="t"/>
          <a:lstStyle/>
          <a:p>
            <a:pPr marL="514350" indent="-514350">
              <a:spcAft>
                <a:spcPts val="600"/>
              </a:spcAft>
              <a:buFont typeface="+mj-lt"/>
              <a:buAutoNum type="arabicPeriod"/>
            </a:pPr>
            <a:r>
              <a:rPr lang="en-US" sz="2800" b="1" dirty="0">
                <a:latin typeface="Open Sans"/>
              </a:rPr>
              <a:t>Start with the polygon</a:t>
            </a:r>
            <a:r>
              <a:rPr lang="en-US" sz="2800" dirty="0">
                <a:latin typeface="Open Sans"/>
              </a:rPr>
              <a:t> and the clipping window</a:t>
            </a:r>
            <a:r>
              <a:rPr lang="en-US" sz="2800" dirty="0" smtClean="0">
                <a:latin typeface="Open Sans"/>
              </a:rPr>
              <a:t>.</a:t>
            </a:r>
          </a:p>
          <a:p>
            <a:pPr marL="514350" indent="-514350">
              <a:spcAft>
                <a:spcPts val="600"/>
              </a:spcAft>
              <a:buFont typeface="+mj-lt"/>
              <a:buAutoNum type="arabicPeriod"/>
            </a:pPr>
            <a:r>
              <a:rPr lang="en-US" sz="2800" b="1" dirty="0">
                <a:latin typeface="Open Sans"/>
              </a:rPr>
              <a:t>Clip the polygon edge by edge</a:t>
            </a:r>
            <a:r>
              <a:rPr lang="en-US" sz="2800" dirty="0">
                <a:latin typeface="Open Sans"/>
              </a:rPr>
              <a:t> against each boundary of the clipping window (left, right, top, bottom</a:t>
            </a:r>
            <a:r>
              <a:rPr lang="en-US" sz="2800" dirty="0" smtClean="0">
                <a:latin typeface="Open Sans"/>
              </a:rPr>
              <a:t>).</a:t>
            </a:r>
          </a:p>
          <a:p>
            <a:pPr marL="514350" indent="-514350">
              <a:spcAft>
                <a:spcPts val="600"/>
              </a:spcAft>
              <a:buFont typeface="+mj-lt"/>
              <a:buAutoNum type="arabicPeriod"/>
            </a:pPr>
            <a:r>
              <a:rPr lang="en-US" sz="2800" dirty="0">
                <a:latin typeface="Open Sans"/>
              </a:rPr>
              <a:t>For each edge of the clipping window, process the vertices of the polygon</a:t>
            </a:r>
            <a:r>
              <a:rPr lang="en-US" sz="2800" dirty="0" smtClean="0">
                <a:latin typeface="Open Sans"/>
              </a:rPr>
              <a:t>:</a:t>
            </a:r>
          </a:p>
          <a:p>
            <a:pPr marL="971550" lvl="1" indent="-514350">
              <a:spcAft>
                <a:spcPts val="600"/>
              </a:spcAft>
              <a:buFont typeface="Arial" panose="020B0604020202020204" pitchFamily="34" charset="0"/>
              <a:buChar char="•"/>
            </a:pPr>
            <a:r>
              <a:rPr lang="en-US" sz="2800" b="1" dirty="0">
                <a:latin typeface="Open Sans"/>
              </a:rPr>
              <a:t>Four cases</a:t>
            </a:r>
            <a:r>
              <a:rPr lang="en-US" sz="2800" dirty="0">
                <a:latin typeface="Open Sans"/>
              </a:rPr>
              <a:t> arise for each vertex</a:t>
            </a:r>
            <a:r>
              <a:rPr lang="en-US" sz="2800" dirty="0" smtClean="0">
                <a:latin typeface="Open Sans"/>
              </a:rPr>
              <a:t>:</a:t>
            </a:r>
          </a:p>
          <a:p>
            <a:pPr marL="1428750" lvl="2" indent="-514350">
              <a:spcAft>
                <a:spcPts val="600"/>
              </a:spcAft>
              <a:buFont typeface="+mj-lt"/>
              <a:buAutoNum type="arabicPeriod"/>
            </a:pPr>
            <a:r>
              <a:rPr lang="en-US" sz="2800" b="1" dirty="0">
                <a:latin typeface="Open Sans"/>
              </a:rPr>
              <a:t>Inside → Inside</a:t>
            </a:r>
            <a:r>
              <a:rPr lang="en-US" sz="2800" dirty="0">
                <a:latin typeface="Open Sans"/>
              </a:rPr>
              <a:t>: Add the second vertex to the output list</a:t>
            </a:r>
            <a:r>
              <a:rPr lang="en-US" sz="2800" dirty="0" smtClean="0">
                <a:latin typeface="Open Sans"/>
              </a:rPr>
              <a:t>.</a:t>
            </a:r>
          </a:p>
          <a:p>
            <a:pPr marL="1428750" lvl="2" indent="-514350">
              <a:spcAft>
                <a:spcPts val="600"/>
              </a:spcAft>
              <a:buFont typeface="+mj-lt"/>
              <a:buAutoNum type="arabicPeriod"/>
            </a:pPr>
            <a:r>
              <a:rPr lang="en-US" sz="2800" b="1" dirty="0">
                <a:latin typeface="Open Sans"/>
              </a:rPr>
              <a:t>Inside → Outside</a:t>
            </a:r>
            <a:r>
              <a:rPr lang="en-US" sz="2800" dirty="0">
                <a:latin typeface="Open Sans"/>
              </a:rPr>
              <a:t>: Add the intersection point to the output list</a:t>
            </a:r>
            <a:r>
              <a:rPr lang="en-US" sz="2800" dirty="0" smtClean="0">
                <a:latin typeface="Open Sans"/>
              </a:rPr>
              <a:t>.</a:t>
            </a:r>
          </a:p>
          <a:p>
            <a:pPr marL="1428750" lvl="2" indent="-514350">
              <a:spcAft>
                <a:spcPts val="600"/>
              </a:spcAft>
              <a:buFont typeface="+mj-lt"/>
              <a:buAutoNum type="arabicPeriod"/>
            </a:pPr>
            <a:r>
              <a:rPr lang="en-US" sz="2800" b="1" dirty="0">
                <a:latin typeface="Open Sans"/>
              </a:rPr>
              <a:t>Outside → Inside</a:t>
            </a:r>
            <a:r>
              <a:rPr lang="en-US" sz="2800" dirty="0">
                <a:latin typeface="Open Sans"/>
              </a:rPr>
              <a:t>: Add the intersection point and the second vertex to the output list</a:t>
            </a:r>
            <a:r>
              <a:rPr lang="en-US" sz="2800" dirty="0" smtClean="0">
                <a:latin typeface="Open Sans"/>
              </a:rPr>
              <a:t>.</a:t>
            </a:r>
          </a:p>
          <a:p>
            <a:pPr marL="1428750" lvl="2" indent="-514350">
              <a:spcAft>
                <a:spcPts val="600"/>
              </a:spcAft>
              <a:buFont typeface="+mj-lt"/>
              <a:buAutoNum type="arabicPeriod"/>
            </a:pPr>
            <a:r>
              <a:rPr lang="en-US" sz="2800" b="1" dirty="0">
                <a:latin typeface="Open Sans"/>
              </a:rPr>
              <a:t>Outside → Outside</a:t>
            </a:r>
            <a:r>
              <a:rPr lang="en-US" sz="2800" dirty="0">
                <a:latin typeface="Open Sans"/>
              </a:rPr>
              <a:t>: No vertex is added to the output list.</a:t>
            </a:r>
            <a:endParaRPr lang="en-US" sz="2800" dirty="0" smtClean="0">
              <a:latin typeface="Open Sans"/>
            </a:endParaRPr>
          </a:p>
          <a:p>
            <a:pPr marL="514350" indent="-514350">
              <a:spcAft>
                <a:spcPts val="600"/>
              </a:spcAft>
              <a:buFont typeface="+mj-lt"/>
              <a:buAutoNum type="arabicPeriod"/>
            </a:pPr>
            <a:r>
              <a:rPr lang="en-US" sz="2800" dirty="0">
                <a:latin typeface="Open Sans"/>
              </a:rPr>
              <a:t>After processing all edges, the resulting output is the clipped polygon</a:t>
            </a:r>
            <a:r>
              <a:rPr lang="en-US" sz="2800" dirty="0" smtClean="0">
                <a:latin typeface="Open Sans"/>
              </a:rPr>
              <a:t>.</a:t>
            </a:r>
          </a:p>
        </p:txBody>
      </p:sp>
      <p:sp>
        <p:nvSpPr>
          <p:cNvPr id="20" name="Text 2"/>
          <p:cNvSpPr/>
          <p:nvPr/>
        </p:nvSpPr>
        <p:spPr>
          <a:xfrm>
            <a:off x="481846" y="143137"/>
            <a:ext cx="12603533" cy="1417558"/>
          </a:xfrm>
          <a:prstGeom prst="rect">
            <a:avLst/>
          </a:prstGeom>
          <a:noFill/>
          <a:ln/>
        </p:spPr>
        <p:txBody>
          <a:bodyPr wrap="square" rtlCol="0" anchor="t"/>
          <a:lstStyle/>
          <a:p>
            <a:pPr marL="0" indent="0">
              <a:lnSpc>
                <a:spcPts val="5581"/>
              </a:lnSpc>
              <a:buNone/>
            </a:pPr>
            <a:r>
              <a:rPr lang="en-US" sz="4465" b="1" kern="0" spc="-134" dirty="0">
                <a:solidFill>
                  <a:srgbClr val="2C3F42"/>
                </a:solidFill>
                <a:latin typeface="Bitter" pitchFamily="34" charset="0"/>
                <a:ea typeface="Bitter" pitchFamily="34" charset="-122"/>
                <a:cs typeface="Bitter" pitchFamily="34" charset="-120"/>
              </a:rPr>
              <a:t>Transformations in OpenGL Clipping Operations</a:t>
            </a:r>
            <a:endParaRPr lang="en-US" sz="4465" b="1" dirty="0"/>
          </a:p>
        </p:txBody>
      </p:sp>
      <p:sp>
        <p:nvSpPr>
          <p:cNvPr id="9" name="Text 2"/>
          <p:cNvSpPr/>
          <p:nvPr/>
        </p:nvSpPr>
        <p:spPr>
          <a:xfrm>
            <a:off x="502695" y="1632263"/>
            <a:ext cx="5670590" cy="708779"/>
          </a:xfrm>
          <a:prstGeom prst="rect">
            <a:avLst/>
          </a:prstGeom>
          <a:noFill/>
          <a:ln/>
        </p:spPr>
        <p:txBody>
          <a:bodyPr wrap="none" rtlCol="0" anchor="t"/>
          <a:lstStyle/>
          <a:p>
            <a:pPr>
              <a:lnSpc>
                <a:spcPts val="5581"/>
              </a:lnSpc>
            </a:pPr>
            <a:r>
              <a:rPr lang="en-IN" sz="3200" b="1" dirty="0">
                <a:latin typeface="Bitter"/>
                <a:ea typeface="Bitter"/>
              </a:rPr>
              <a:t>Steps of the Algorithm:</a:t>
            </a:r>
            <a:endParaRPr lang="en-US" sz="3200" b="1" dirty="0">
              <a:latin typeface="Bitter"/>
              <a:ea typeface="Bitter"/>
            </a:endParaRPr>
          </a:p>
        </p:txBody>
      </p:sp>
    </p:spTree>
    <p:extLst>
      <p:ext uri="{BB962C8B-B14F-4D97-AF65-F5344CB8AC3E}">
        <p14:creationId xmlns:p14="http://schemas.microsoft.com/office/powerpoint/2010/main" val="333908415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6" name="Text 2"/>
          <p:cNvSpPr/>
          <p:nvPr/>
        </p:nvSpPr>
        <p:spPr>
          <a:xfrm>
            <a:off x="481846" y="995053"/>
            <a:ext cx="5670590" cy="708779"/>
          </a:xfrm>
          <a:prstGeom prst="rect">
            <a:avLst/>
          </a:prstGeom>
          <a:noFill/>
          <a:ln/>
        </p:spPr>
        <p:txBody>
          <a:bodyPr wrap="none" rtlCol="0" anchor="t"/>
          <a:lstStyle/>
          <a:p>
            <a:pPr>
              <a:lnSpc>
                <a:spcPts val="5581"/>
              </a:lnSpc>
            </a:pPr>
            <a:r>
              <a:rPr lang="en-US" sz="4000" b="1" kern="0" spc="-134" dirty="0">
                <a:solidFill>
                  <a:srgbClr val="2C3F42"/>
                </a:solidFill>
                <a:latin typeface="Bitter" pitchFamily="34" charset="0"/>
                <a:ea typeface="Bitter" pitchFamily="34" charset="-122"/>
                <a:cs typeface="Bitter" pitchFamily="34" charset="-120"/>
              </a:rPr>
              <a:t>Polygon </a:t>
            </a:r>
            <a:r>
              <a:rPr lang="en-US" sz="4000" b="1" kern="0" spc="-134" dirty="0" smtClean="0">
                <a:solidFill>
                  <a:srgbClr val="2C3F42"/>
                </a:solidFill>
                <a:latin typeface="Bitter" pitchFamily="34" charset="0"/>
                <a:ea typeface="Bitter" pitchFamily="34" charset="-122"/>
                <a:cs typeface="Bitter" pitchFamily="34" charset="-120"/>
              </a:rPr>
              <a:t>Clipping – Sutherland – </a:t>
            </a:r>
            <a:r>
              <a:rPr lang="en-US" sz="4000" b="1" kern="0" spc="-134" dirty="0">
                <a:solidFill>
                  <a:srgbClr val="2C3F42"/>
                </a:solidFill>
                <a:latin typeface="Bitter" pitchFamily="34" charset="0"/>
                <a:ea typeface="Bitter" pitchFamily="34" charset="-122"/>
                <a:cs typeface="Bitter" pitchFamily="34" charset="-120"/>
              </a:rPr>
              <a:t>Hodgeman Polygon Clipping </a:t>
            </a:r>
            <a:endParaRPr lang="en-US" sz="4000" b="1" dirty="0"/>
          </a:p>
        </p:txBody>
      </p:sp>
      <p:sp>
        <p:nvSpPr>
          <p:cNvPr id="10" name="Text 6"/>
          <p:cNvSpPr/>
          <p:nvPr/>
        </p:nvSpPr>
        <p:spPr>
          <a:xfrm>
            <a:off x="502695" y="2555748"/>
            <a:ext cx="13625010" cy="1088708"/>
          </a:xfrm>
          <a:prstGeom prst="rect">
            <a:avLst/>
          </a:prstGeom>
          <a:noFill/>
          <a:ln/>
        </p:spPr>
        <p:txBody>
          <a:bodyPr wrap="square" rtlCol="0" anchor="t"/>
          <a:lstStyle/>
          <a:p>
            <a:pPr>
              <a:lnSpc>
                <a:spcPct val="150000"/>
              </a:lnSpc>
              <a:spcAft>
                <a:spcPts val="600"/>
              </a:spcAft>
            </a:pPr>
            <a:r>
              <a:rPr lang="en-US" sz="2800" dirty="0">
                <a:latin typeface="Open Sans"/>
              </a:rPr>
              <a:t>Let’s take a simple polygon with 4 vertices (forming a square) and a rectangular clipping window</a:t>
            </a:r>
            <a:r>
              <a:rPr lang="en-US" sz="2800" dirty="0" smtClean="0">
                <a:latin typeface="Open Sans"/>
              </a:rPr>
              <a:t>.</a:t>
            </a:r>
          </a:p>
          <a:p>
            <a:pPr>
              <a:lnSpc>
                <a:spcPct val="150000"/>
              </a:lnSpc>
              <a:spcAft>
                <a:spcPts val="600"/>
              </a:spcAft>
            </a:pPr>
            <a:r>
              <a:rPr lang="en-IN" sz="2800" dirty="0">
                <a:latin typeface="Open Sans"/>
              </a:rPr>
              <a:t>Initial Polygon Vertices</a:t>
            </a:r>
            <a:r>
              <a:rPr lang="en-IN" sz="2800" dirty="0" smtClean="0">
                <a:latin typeface="Open Sans"/>
              </a:rPr>
              <a:t>:</a:t>
            </a:r>
          </a:p>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2800" dirty="0">
                <a:latin typeface="Open Sans"/>
              </a:rPr>
              <a:t>P1(20,30)</a:t>
            </a:r>
          </a:p>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2800" dirty="0">
                <a:latin typeface="Open Sans"/>
              </a:rPr>
              <a:t>P2(70,30</a:t>
            </a:r>
            <a:r>
              <a:rPr lang="en-US" altLang="en-US" sz="2800" dirty="0" smtClean="0">
                <a:latin typeface="Open Sans"/>
              </a:rPr>
              <a:t>) </a:t>
            </a:r>
          </a:p>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2800" dirty="0" smtClean="0">
                <a:latin typeface="Open Sans"/>
              </a:rPr>
              <a:t>P3(70,60)</a:t>
            </a:r>
          </a:p>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2800" dirty="0" smtClean="0">
                <a:latin typeface="Open Sans"/>
              </a:rPr>
              <a:t>P4(20,60)</a:t>
            </a:r>
            <a:endParaRPr lang="en-US" sz="2800" dirty="0" smtClean="0">
              <a:latin typeface="Open Sans"/>
            </a:endParaRPr>
          </a:p>
        </p:txBody>
      </p:sp>
      <p:sp>
        <p:nvSpPr>
          <p:cNvPr id="20" name="Text 2"/>
          <p:cNvSpPr/>
          <p:nvPr/>
        </p:nvSpPr>
        <p:spPr>
          <a:xfrm>
            <a:off x="481846" y="143137"/>
            <a:ext cx="12603533" cy="1417558"/>
          </a:xfrm>
          <a:prstGeom prst="rect">
            <a:avLst/>
          </a:prstGeom>
          <a:noFill/>
          <a:ln/>
        </p:spPr>
        <p:txBody>
          <a:bodyPr wrap="square" rtlCol="0" anchor="t"/>
          <a:lstStyle/>
          <a:p>
            <a:pPr marL="0" indent="0">
              <a:lnSpc>
                <a:spcPts val="5581"/>
              </a:lnSpc>
              <a:buNone/>
            </a:pPr>
            <a:r>
              <a:rPr lang="en-US" sz="4465" b="1" kern="0" spc="-134" dirty="0">
                <a:solidFill>
                  <a:srgbClr val="2C3F42"/>
                </a:solidFill>
                <a:latin typeface="Bitter" pitchFamily="34" charset="0"/>
                <a:ea typeface="Bitter" pitchFamily="34" charset="-122"/>
                <a:cs typeface="Bitter" pitchFamily="34" charset="-120"/>
              </a:rPr>
              <a:t>Transformations in OpenGL Clipping Operations</a:t>
            </a:r>
            <a:endParaRPr lang="en-US" sz="4465" b="1" dirty="0"/>
          </a:p>
        </p:txBody>
      </p:sp>
      <p:sp>
        <p:nvSpPr>
          <p:cNvPr id="9" name="Text 2"/>
          <p:cNvSpPr/>
          <p:nvPr/>
        </p:nvSpPr>
        <p:spPr>
          <a:xfrm>
            <a:off x="502695" y="1632263"/>
            <a:ext cx="5670590" cy="708779"/>
          </a:xfrm>
          <a:prstGeom prst="rect">
            <a:avLst/>
          </a:prstGeom>
          <a:noFill/>
          <a:ln/>
        </p:spPr>
        <p:txBody>
          <a:bodyPr wrap="none" rtlCol="0" anchor="t"/>
          <a:lstStyle/>
          <a:p>
            <a:pPr>
              <a:lnSpc>
                <a:spcPts val="5581"/>
              </a:lnSpc>
            </a:pPr>
            <a:r>
              <a:rPr lang="en-IN" sz="3200" b="1" dirty="0" smtClean="0">
                <a:solidFill>
                  <a:srgbClr val="2C3F42"/>
                </a:solidFill>
                <a:latin typeface="Bitter"/>
                <a:ea typeface="Bitter"/>
              </a:rPr>
              <a:t>Example</a:t>
            </a:r>
            <a:endParaRPr lang="en-US" sz="3200" b="1" dirty="0">
              <a:solidFill>
                <a:srgbClr val="2C3F42"/>
              </a:solidFill>
              <a:latin typeface="Bitter"/>
              <a:ea typeface="Bitter"/>
            </a:endParaRPr>
          </a:p>
        </p:txBody>
      </p:sp>
      <p:sp>
        <p:nvSpPr>
          <p:cNvPr id="4" name="Rectangle 1"/>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562916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6" name="Text 2"/>
          <p:cNvSpPr/>
          <p:nvPr/>
        </p:nvSpPr>
        <p:spPr>
          <a:xfrm>
            <a:off x="481846" y="995053"/>
            <a:ext cx="5670590" cy="708779"/>
          </a:xfrm>
          <a:prstGeom prst="rect">
            <a:avLst/>
          </a:prstGeom>
          <a:noFill/>
          <a:ln/>
        </p:spPr>
        <p:txBody>
          <a:bodyPr wrap="none" rtlCol="0" anchor="t"/>
          <a:lstStyle/>
          <a:p>
            <a:pPr>
              <a:lnSpc>
                <a:spcPts val="5581"/>
              </a:lnSpc>
            </a:pPr>
            <a:r>
              <a:rPr lang="en-US" sz="4000" b="1" kern="0" spc="-134" dirty="0">
                <a:solidFill>
                  <a:srgbClr val="2C3F42"/>
                </a:solidFill>
                <a:latin typeface="Bitter" pitchFamily="34" charset="0"/>
                <a:ea typeface="Bitter" pitchFamily="34" charset="-122"/>
                <a:cs typeface="Bitter" pitchFamily="34" charset="-120"/>
              </a:rPr>
              <a:t>Polygon </a:t>
            </a:r>
            <a:r>
              <a:rPr lang="en-US" sz="4000" b="1" kern="0" spc="-134" dirty="0" smtClean="0">
                <a:solidFill>
                  <a:srgbClr val="2C3F42"/>
                </a:solidFill>
                <a:latin typeface="Bitter" pitchFamily="34" charset="0"/>
                <a:ea typeface="Bitter" pitchFamily="34" charset="-122"/>
                <a:cs typeface="Bitter" pitchFamily="34" charset="-120"/>
              </a:rPr>
              <a:t>Clipping – Sutherland – </a:t>
            </a:r>
            <a:r>
              <a:rPr lang="en-US" sz="4000" b="1" kern="0" spc="-134" dirty="0">
                <a:solidFill>
                  <a:srgbClr val="2C3F42"/>
                </a:solidFill>
                <a:latin typeface="Bitter" pitchFamily="34" charset="0"/>
                <a:ea typeface="Bitter" pitchFamily="34" charset="-122"/>
                <a:cs typeface="Bitter" pitchFamily="34" charset="-120"/>
              </a:rPr>
              <a:t>Hodgeman Polygon Clipping </a:t>
            </a:r>
            <a:endParaRPr lang="en-US" sz="4000" b="1" dirty="0"/>
          </a:p>
        </p:txBody>
      </p:sp>
      <p:sp>
        <p:nvSpPr>
          <p:cNvPr id="10" name="Text 6"/>
          <p:cNvSpPr/>
          <p:nvPr/>
        </p:nvSpPr>
        <p:spPr>
          <a:xfrm>
            <a:off x="502695" y="3048847"/>
            <a:ext cx="13625010" cy="1088708"/>
          </a:xfrm>
          <a:prstGeom prst="rect">
            <a:avLst/>
          </a:prstGeom>
          <a:noFill/>
          <a:ln/>
        </p:spPr>
        <p:txBody>
          <a:bodyPr wrap="square" rtlCol="0" anchor="t"/>
          <a:lstStyle/>
          <a:p>
            <a:pPr marL="457200" indent="-457200">
              <a:lnSpc>
                <a:spcPct val="150000"/>
              </a:lnSpc>
              <a:buFont typeface="Arial" panose="020B0604020202020204" pitchFamily="34" charset="0"/>
              <a:buChar char="•"/>
            </a:pPr>
            <a:r>
              <a:rPr lang="en-US" sz="2800" dirty="0" smtClean="0">
                <a:latin typeface="Open Sans"/>
              </a:rPr>
              <a:t>Left </a:t>
            </a:r>
            <a:r>
              <a:rPr lang="en-US" sz="2800" dirty="0">
                <a:latin typeface="Open Sans"/>
              </a:rPr>
              <a:t>boundary: </a:t>
            </a:r>
            <a:r>
              <a:rPr lang="en-US" sz="2800" dirty="0" smtClean="0">
                <a:latin typeface="Open Sans"/>
              </a:rPr>
              <a:t>x=30</a:t>
            </a:r>
          </a:p>
          <a:p>
            <a:pPr marL="457200" indent="-457200">
              <a:lnSpc>
                <a:spcPct val="150000"/>
              </a:lnSpc>
              <a:buFont typeface="Arial" panose="020B0604020202020204" pitchFamily="34" charset="0"/>
              <a:buChar char="•"/>
            </a:pPr>
            <a:r>
              <a:rPr lang="en-US" sz="2800" dirty="0" smtClean="0">
                <a:latin typeface="Open Sans"/>
              </a:rPr>
              <a:t>Right </a:t>
            </a:r>
            <a:r>
              <a:rPr lang="en-US" sz="2800" dirty="0">
                <a:latin typeface="Open Sans"/>
              </a:rPr>
              <a:t>boundary: </a:t>
            </a:r>
            <a:r>
              <a:rPr lang="en-US" sz="2800" dirty="0" smtClean="0">
                <a:latin typeface="Open Sans"/>
              </a:rPr>
              <a:t>x=60</a:t>
            </a:r>
          </a:p>
          <a:p>
            <a:pPr marL="457200" indent="-457200">
              <a:lnSpc>
                <a:spcPct val="150000"/>
              </a:lnSpc>
              <a:buFont typeface="Arial" panose="020B0604020202020204" pitchFamily="34" charset="0"/>
              <a:buChar char="•"/>
            </a:pPr>
            <a:r>
              <a:rPr lang="en-US" sz="2800" dirty="0" smtClean="0">
                <a:latin typeface="Open Sans"/>
              </a:rPr>
              <a:t>Bottom </a:t>
            </a:r>
            <a:r>
              <a:rPr lang="en-US" sz="2800" dirty="0">
                <a:latin typeface="Open Sans"/>
              </a:rPr>
              <a:t>boundary: </a:t>
            </a:r>
            <a:r>
              <a:rPr lang="en-US" sz="2800" dirty="0" smtClean="0">
                <a:latin typeface="Open Sans"/>
              </a:rPr>
              <a:t>y=40</a:t>
            </a:r>
          </a:p>
          <a:p>
            <a:pPr marL="457200" indent="-457200">
              <a:lnSpc>
                <a:spcPct val="150000"/>
              </a:lnSpc>
              <a:buFont typeface="Arial" panose="020B0604020202020204" pitchFamily="34" charset="0"/>
              <a:buChar char="•"/>
            </a:pPr>
            <a:r>
              <a:rPr lang="en-US" sz="2800" dirty="0" smtClean="0">
                <a:latin typeface="Open Sans"/>
              </a:rPr>
              <a:t>Top </a:t>
            </a:r>
            <a:r>
              <a:rPr lang="en-US" sz="2800" dirty="0">
                <a:latin typeface="Open Sans"/>
              </a:rPr>
              <a:t>boundary: </a:t>
            </a:r>
            <a:r>
              <a:rPr lang="en-US" sz="2800" dirty="0" smtClean="0">
                <a:latin typeface="Open Sans"/>
              </a:rPr>
              <a:t>y=50</a:t>
            </a:r>
            <a:endParaRPr lang="en-US" sz="2800" dirty="0">
              <a:latin typeface="Open Sans"/>
            </a:endParaRPr>
          </a:p>
        </p:txBody>
      </p:sp>
      <p:sp>
        <p:nvSpPr>
          <p:cNvPr id="20" name="Text 2"/>
          <p:cNvSpPr/>
          <p:nvPr/>
        </p:nvSpPr>
        <p:spPr>
          <a:xfrm>
            <a:off x="481846" y="143137"/>
            <a:ext cx="12603533" cy="1417558"/>
          </a:xfrm>
          <a:prstGeom prst="rect">
            <a:avLst/>
          </a:prstGeom>
          <a:noFill/>
          <a:ln/>
        </p:spPr>
        <p:txBody>
          <a:bodyPr wrap="square" rtlCol="0" anchor="t"/>
          <a:lstStyle/>
          <a:p>
            <a:pPr marL="0" indent="0">
              <a:lnSpc>
                <a:spcPts val="5581"/>
              </a:lnSpc>
              <a:buNone/>
            </a:pPr>
            <a:r>
              <a:rPr lang="en-US" sz="4465" b="1" kern="0" spc="-134" dirty="0">
                <a:solidFill>
                  <a:srgbClr val="2C3F42"/>
                </a:solidFill>
                <a:latin typeface="Bitter" pitchFamily="34" charset="0"/>
                <a:ea typeface="Bitter" pitchFamily="34" charset="-122"/>
                <a:cs typeface="Bitter" pitchFamily="34" charset="-120"/>
              </a:rPr>
              <a:t>Transformations in OpenGL Clipping Operations</a:t>
            </a:r>
            <a:endParaRPr lang="en-US" sz="4465" b="1" dirty="0"/>
          </a:p>
        </p:txBody>
      </p:sp>
      <p:sp>
        <p:nvSpPr>
          <p:cNvPr id="9" name="Text 2"/>
          <p:cNvSpPr/>
          <p:nvPr/>
        </p:nvSpPr>
        <p:spPr>
          <a:xfrm>
            <a:off x="481846" y="1846969"/>
            <a:ext cx="5670590" cy="708779"/>
          </a:xfrm>
          <a:prstGeom prst="rect">
            <a:avLst/>
          </a:prstGeom>
          <a:noFill/>
          <a:ln/>
        </p:spPr>
        <p:txBody>
          <a:bodyPr wrap="none" rtlCol="0" anchor="t"/>
          <a:lstStyle/>
          <a:p>
            <a:pPr>
              <a:lnSpc>
                <a:spcPts val="5581"/>
              </a:lnSpc>
            </a:pPr>
            <a:r>
              <a:rPr lang="en-IN" sz="3200" b="1" dirty="0" smtClean="0">
                <a:solidFill>
                  <a:srgbClr val="2C3F42"/>
                </a:solidFill>
                <a:latin typeface="Open Sans"/>
                <a:ea typeface="Bitter"/>
              </a:rPr>
              <a:t>Example: </a:t>
            </a:r>
            <a:r>
              <a:rPr lang="en-US" sz="3200" b="1" dirty="0">
                <a:solidFill>
                  <a:srgbClr val="2C3F42"/>
                </a:solidFill>
                <a:latin typeface="Open Sans"/>
              </a:rPr>
              <a:t>Clipping Window:</a:t>
            </a:r>
          </a:p>
          <a:p>
            <a:pPr>
              <a:lnSpc>
                <a:spcPts val="5581"/>
              </a:lnSpc>
            </a:pPr>
            <a:endParaRPr lang="en-US" sz="3200" b="1" dirty="0">
              <a:solidFill>
                <a:srgbClr val="2C3F42"/>
              </a:solidFill>
              <a:latin typeface="Open Sans"/>
              <a:ea typeface="Bitter"/>
            </a:endParaRPr>
          </a:p>
        </p:txBody>
      </p:sp>
      <p:sp>
        <p:nvSpPr>
          <p:cNvPr id="4" name="Rectangle 1"/>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0515200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6" name="Text 2"/>
          <p:cNvSpPr/>
          <p:nvPr/>
        </p:nvSpPr>
        <p:spPr>
          <a:xfrm>
            <a:off x="481846" y="995053"/>
            <a:ext cx="5670590" cy="708779"/>
          </a:xfrm>
          <a:prstGeom prst="rect">
            <a:avLst/>
          </a:prstGeom>
          <a:noFill/>
          <a:ln/>
        </p:spPr>
        <p:txBody>
          <a:bodyPr wrap="none" rtlCol="0" anchor="t"/>
          <a:lstStyle/>
          <a:p>
            <a:pPr>
              <a:lnSpc>
                <a:spcPts val="5581"/>
              </a:lnSpc>
            </a:pPr>
            <a:r>
              <a:rPr lang="en-US" sz="4000" b="1" kern="0" spc="-134" dirty="0">
                <a:solidFill>
                  <a:srgbClr val="2C3F42"/>
                </a:solidFill>
                <a:latin typeface="Bitter" pitchFamily="34" charset="0"/>
                <a:ea typeface="Bitter" pitchFamily="34" charset="-122"/>
                <a:cs typeface="Bitter" pitchFamily="34" charset="-120"/>
              </a:rPr>
              <a:t>Polygon </a:t>
            </a:r>
            <a:r>
              <a:rPr lang="en-US" sz="4000" b="1" kern="0" spc="-134" dirty="0" smtClean="0">
                <a:solidFill>
                  <a:srgbClr val="2C3F42"/>
                </a:solidFill>
                <a:latin typeface="Bitter" pitchFamily="34" charset="0"/>
                <a:ea typeface="Bitter" pitchFamily="34" charset="-122"/>
                <a:cs typeface="Bitter" pitchFamily="34" charset="-120"/>
              </a:rPr>
              <a:t>Clipping – Sutherland – </a:t>
            </a:r>
            <a:r>
              <a:rPr lang="en-US" sz="4000" b="1" kern="0" spc="-134" dirty="0">
                <a:solidFill>
                  <a:srgbClr val="2C3F42"/>
                </a:solidFill>
                <a:latin typeface="Bitter" pitchFamily="34" charset="0"/>
                <a:ea typeface="Bitter" pitchFamily="34" charset="-122"/>
                <a:cs typeface="Bitter" pitchFamily="34" charset="-120"/>
              </a:rPr>
              <a:t>Hodgeman Polygon Clipping </a:t>
            </a:r>
            <a:endParaRPr lang="en-US" sz="4000" b="1" dirty="0"/>
          </a:p>
        </p:txBody>
      </p:sp>
      <p:sp>
        <p:nvSpPr>
          <p:cNvPr id="10" name="Text 6"/>
          <p:cNvSpPr/>
          <p:nvPr/>
        </p:nvSpPr>
        <p:spPr>
          <a:xfrm>
            <a:off x="576267" y="3048847"/>
            <a:ext cx="13625010" cy="1088708"/>
          </a:xfrm>
          <a:prstGeom prst="rect">
            <a:avLst/>
          </a:prstGeom>
          <a:noFill/>
          <a:ln/>
        </p:spPr>
        <p:txBody>
          <a:bodyPr wrap="square" rtlCol="0" anchor="t"/>
          <a:lstStyle/>
          <a:p>
            <a:pPr>
              <a:lnSpc>
                <a:spcPct val="150000"/>
              </a:lnSpc>
            </a:pPr>
            <a:r>
              <a:rPr lang="en-US" sz="2800" b="1" dirty="0" smtClean="0"/>
              <a:t>1. Clip </a:t>
            </a:r>
            <a:r>
              <a:rPr lang="en-US" sz="2800" b="1" dirty="0"/>
              <a:t>against the left boundary </a:t>
            </a:r>
            <a:r>
              <a:rPr lang="en-US" sz="2800" b="1" dirty="0" smtClean="0"/>
              <a:t>x=30</a:t>
            </a:r>
            <a:r>
              <a:rPr lang="en-US" sz="2800" dirty="0" smtClean="0"/>
              <a:t>:</a:t>
            </a:r>
            <a:endParaRPr lang="en-US" sz="2800" dirty="0"/>
          </a:p>
          <a:p>
            <a:pPr marL="914400" lvl="1" indent="-457200">
              <a:lnSpc>
                <a:spcPct val="150000"/>
              </a:lnSpc>
              <a:buFont typeface="Arial" panose="020B0604020202020204" pitchFamily="34" charset="0"/>
              <a:buChar char="•"/>
            </a:pPr>
            <a:r>
              <a:rPr lang="en-US" sz="2800" dirty="0" smtClean="0"/>
              <a:t>P1(20,30)</a:t>
            </a:r>
            <a:r>
              <a:rPr lang="en-US" sz="2800" dirty="0"/>
              <a:t> </a:t>
            </a:r>
            <a:r>
              <a:rPr lang="en-US" sz="2800" dirty="0" smtClean="0"/>
              <a:t>is </a:t>
            </a:r>
            <a:r>
              <a:rPr lang="en-US" sz="2800" dirty="0"/>
              <a:t>outside, and P2(70,30</a:t>
            </a:r>
            <a:r>
              <a:rPr lang="en-US" sz="2800" dirty="0" smtClean="0"/>
              <a:t>) is </a:t>
            </a:r>
            <a:r>
              <a:rPr lang="en-US" sz="2800" dirty="0"/>
              <a:t>inside. So, we add the intersection point (</a:t>
            </a:r>
            <a:r>
              <a:rPr lang="en-US" sz="2800" dirty="0" smtClean="0"/>
              <a:t>30,30) </a:t>
            </a:r>
            <a:r>
              <a:rPr lang="en-US" sz="2800" dirty="0"/>
              <a:t>and P2(70,30</a:t>
            </a:r>
            <a:r>
              <a:rPr lang="en-US" sz="2800" dirty="0" smtClean="0"/>
              <a:t>).</a:t>
            </a:r>
          </a:p>
          <a:p>
            <a:pPr marL="914400" lvl="1" indent="-457200">
              <a:lnSpc>
                <a:spcPct val="150000"/>
              </a:lnSpc>
              <a:buFont typeface="Arial" panose="020B0604020202020204" pitchFamily="34" charset="0"/>
              <a:buChar char="•"/>
            </a:pPr>
            <a:r>
              <a:rPr lang="en-US" sz="2800" dirty="0" smtClean="0"/>
              <a:t>P3(70,60)</a:t>
            </a:r>
            <a:r>
              <a:rPr lang="en-US" sz="2800" dirty="0"/>
              <a:t> </a:t>
            </a:r>
            <a:r>
              <a:rPr lang="en-US" sz="2800" dirty="0" smtClean="0"/>
              <a:t>and </a:t>
            </a:r>
            <a:r>
              <a:rPr lang="en-US" sz="2800" dirty="0"/>
              <a:t>P4(20,60</a:t>
            </a:r>
            <a:r>
              <a:rPr lang="en-US" sz="2800" dirty="0" smtClean="0"/>
              <a:t>): </a:t>
            </a:r>
            <a:r>
              <a:rPr lang="en-US" sz="2800" dirty="0"/>
              <a:t>Similar clipping is done, adding necessary points and intersections. Resulting points: (30,60),(60,60),(60,50),(30,50</a:t>
            </a:r>
            <a:r>
              <a:rPr lang="en-US" sz="2800" dirty="0" smtClean="0"/>
              <a:t>).</a:t>
            </a:r>
            <a:endParaRPr lang="en-US" sz="2800" dirty="0"/>
          </a:p>
        </p:txBody>
      </p:sp>
      <p:sp>
        <p:nvSpPr>
          <p:cNvPr id="20" name="Text 2"/>
          <p:cNvSpPr/>
          <p:nvPr/>
        </p:nvSpPr>
        <p:spPr>
          <a:xfrm>
            <a:off x="481846" y="143137"/>
            <a:ext cx="12603533" cy="1417558"/>
          </a:xfrm>
          <a:prstGeom prst="rect">
            <a:avLst/>
          </a:prstGeom>
          <a:noFill/>
          <a:ln/>
        </p:spPr>
        <p:txBody>
          <a:bodyPr wrap="square" rtlCol="0" anchor="t"/>
          <a:lstStyle/>
          <a:p>
            <a:pPr marL="0" indent="0">
              <a:lnSpc>
                <a:spcPts val="5581"/>
              </a:lnSpc>
              <a:buNone/>
            </a:pPr>
            <a:r>
              <a:rPr lang="en-US" sz="4465" b="1" kern="0" spc="-134" dirty="0">
                <a:solidFill>
                  <a:srgbClr val="2C3F42"/>
                </a:solidFill>
                <a:latin typeface="Bitter" pitchFamily="34" charset="0"/>
                <a:ea typeface="Bitter" pitchFamily="34" charset="-122"/>
                <a:cs typeface="Bitter" pitchFamily="34" charset="-120"/>
              </a:rPr>
              <a:t>Transformations in OpenGL Clipping Operations</a:t>
            </a:r>
            <a:endParaRPr lang="en-US" sz="4465" b="1" dirty="0"/>
          </a:p>
        </p:txBody>
      </p:sp>
      <p:sp>
        <p:nvSpPr>
          <p:cNvPr id="9" name="Text 2"/>
          <p:cNvSpPr/>
          <p:nvPr/>
        </p:nvSpPr>
        <p:spPr>
          <a:xfrm>
            <a:off x="502695" y="1745361"/>
            <a:ext cx="5670590" cy="708779"/>
          </a:xfrm>
          <a:prstGeom prst="rect">
            <a:avLst/>
          </a:prstGeom>
          <a:noFill/>
          <a:ln/>
        </p:spPr>
        <p:txBody>
          <a:bodyPr wrap="none" rtlCol="0" anchor="t"/>
          <a:lstStyle/>
          <a:p>
            <a:pPr>
              <a:lnSpc>
                <a:spcPts val="5581"/>
              </a:lnSpc>
            </a:pPr>
            <a:r>
              <a:rPr lang="en-IN" sz="3200" b="1" dirty="0" smtClean="0">
                <a:solidFill>
                  <a:srgbClr val="2C3F42"/>
                </a:solidFill>
                <a:latin typeface="Open Sans"/>
                <a:ea typeface="Bitter"/>
              </a:rPr>
              <a:t>Example: </a:t>
            </a:r>
            <a:r>
              <a:rPr lang="en-US" sz="3200" b="1" dirty="0">
                <a:solidFill>
                  <a:srgbClr val="2C3F42"/>
                </a:solidFill>
                <a:latin typeface="Open Sans"/>
              </a:rPr>
              <a:t>Clipping Window:</a:t>
            </a:r>
          </a:p>
          <a:p>
            <a:pPr>
              <a:lnSpc>
                <a:spcPts val="5581"/>
              </a:lnSpc>
            </a:pPr>
            <a:endParaRPr lang="en-US" sz="3200" b="1" dirty="0">
              <a:solidFill>
                <a:srgbClr val="2C3F42"/>
              </a:solidFill>
              <a:latin typeface="Open Sans"/>
              <a:ea typeface="Bitter"/>
            </a:endParaRPr>
          </a:p>
        </p:txBody>
      </p:sp>
      <p:sp>
        <p:nvSpPr>
          <p:cNvPr id="4" name="Rectangle 1"/>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5808508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6" name="Text 2"/>
          <p:cNvSpPr/>
          <p:nvPr/>
        </p:nvSpPr>
        <p:spPr>
          <a:xfrm>
            <a:off x="481846" y="995053"/>
            <a:ext cx="5670590" cy="708779"/>
          </a:xfrm>
          <a:prstGeom prst="rect">
            <a:avLst/>
          </a:prstGeom>
          <a:noFill/>
          <a:ln/>
        </p:spPr>
        <p:txBody>
          <a:bodyPr wrap="none" rtlCol="0" anchor="t"/>
          <a:lstStyle/>
          <a:p>
            <a:pPr>
              <a:lnSpc>
                <a:spcPts val="5581"/>
              </a:lnSpc>
            </a:pPr>
            <a:r>
              <a:rPr lang="en-US" sz="4000" b="1" kern="0" spc="-134" dirty="0">
                <a:solidFill>
                  <a:srgbClr val="2C3F42"/>
                </a:solidFill>
                <a:latin typeface="Bitter" pitchFamily="34" charset="0"/>
                <a:ea typeface="Bitter" pitchFamily="34" charset="-122"/>
                <a:cs typeface="Bitter" pitchFamily="34" charset="-120"/>
              </a:rPr>
              <a:t>Polygon </a:t>
            </a:r>
            <a:r>
              <a:rPr lang="en-US" sz="4000" b="1" kern="0" spc="-134" dirty="0" smtClean="0">
                <a:solidFill>
                  <a:srgbClr val="2C3F42"/>
                </a:solidFill>
                <a:latin typeface="Bitter" pitchFamily="34" charset="0"/>
                <a:ea typeface="Bitter" pitchFamily="34" charset="-122"/>
                <a:cs typeface="Bitter" pitchFamily="34" charset="-120"/>
              </a:rPr>
              <a:t>Clipping – Sutherland – </a:t>
            </a:r>
            <a:r>
              <a:rPr lang="en-US" sz="4000" b="1" kern="0" spc="-134" dirty="0">
                <a:solidFill>
                  <a:srgbClr val="2C3F42"/>
                </a:solidFill>
                <a:latin typeface="Bitter" pitchFamily="34" charset="0"/>
                <a:ea typeface="Bitter" pitchFamily="34" charset="-122"/>
                <a:cs typeface="Bitter" pitchFamily="34" charset="-120"/>
              </a:rPr>
              <a:t>Hodgeman Polygon Clipping </a:t>
            </a:r>
            <a:endParaRPr lang="en-US" sz="4000" b="1" dirty="0"/>
          </a:p>
        </p:txBody>
      </p:sp>
      <p:sp>
        <p:nvSpPr>
          <p:cNvPr id="10" name="Text 6"/>
          <p:cNvSpPr/>
          <p:nvPr/>
        </p:nvSpPr>
        <p:spPr>
          <a:xfrm>
            <a:off x="576267" y="3048847"/>
            <a:ext cx="13625010" cy="1088708"/>
          </a:xfrm>
          <a:prstGeom prst="rect">
            <a:avLst/>
          </a:prstGeom>
          <a:noFill/>
          <a:ln/>
        </p:spPr>
        <p:txBody>
          <a:bodyPr wrap="square" rtlCol="0" anchor="t"/>
          <a:lstStyle/>
          <a:p>
            <a:pPr lvl="0" eaLnBrk="0" fontAlgn="base" hangingPunct="0">
              <a:lnSpc>
                <a:spcPct val="150000"/>
              </a:lnSpc>
              <a:spcBef>
                <a:spcPct val="0"/>
              </a:spcBef>
              <a:spcAft>
                <a:spcPct val="0"/>
              </a:spcAft>
            </a:pPr>
            <a:r>
              <a:rPr lang="en-US" altLang="en-US" sz="2800" b="1" dirty="0" smtClean="0">
                <a:latin typeface="Open Sans"/>
              </a:rPr>
              <a:t>2. Clip </a:t>
            </a:r>
            <a:r>
              <a:rPr lang="en-US" altLang="en-US" sz="2800" b="1" dirty="0">
                <a:latin typeface="Open Sans"/>
              </a:rPr>
              <a:t>against the right boundary x=60x = 60x=60</a:t>
            </a:r>
            <a:r>
              <a:rPr lang="en-US" altLang="en-US" sz="2800" dirty="0">
                <a:latin typeface="Open Sans"/>
              </a:rPr>
              <a:t>:</a:t>
            </a:r>
          </a:p>
          <a:p>
            <a:pPr marL="914400" lvl="1" indent="-457200" eaLnBrk="0" fontAlgn="base" hangingPunct="0">
              <a:lnSpc>
                <a:spcPct val="150000"/>
              </a:lnSpc>
              <a:spcBef>
                <a:spcPct val="0"/>
              </a:spcBef>
              <a:spcAft>
                <a:spcPct val="0"/>
              </a:spcAft>
              <a:buFont typeface="Arial" panose="020B0604020202020204" pitchFamily="34" charset="0"/>
              <a:buChar char="•"/>
            </a:pPr>
            <a:r>
              <a:rPr lang="en-US" altLang="en-US" sz="2800" dirty="0" smtClean="0">
                <a:latin typeface="Open Sans"/>
              </a:rPr>
              <a:t>The </a:t>
            </a:r>
            <a:r>
              <a:rPr lang="en-US" altLang="en-US" sz="2800" dirty="0">
                <a:latin typeface="Open Sans"/>
              </a:rPr>
              <a:t>new vertices are clipped again, and unnecessary portions outside the boundary are discarded.</a:t>
            </a:r>
          </a:p>
          <a:p>
            <a:pPr lvl="0" eaLnBrk="0" fontAlgn="base" hangingPunct="0">
              <a:lnSpc>
                <a:spcPct val="150000"/>
              </a:lnSpc>
              <a:spcBef>
                <a:spcPct val="0"/>
              </a:spcBef>
              <a:spcAft>
                <a:spcPct val="0"/>
              </a:spcAft>
            </a:pPr>
            <a:r>
              <a:rPr lang="en-US" altLang="en-US" sz="2800" b="1" dirty="0" smtClean="0">
                <a:latin typeface="Open Sans"/>
              </a:rPr>
              <a:t>3. Clip </a:t>
            </a:r>
            <a:r>
              <a:rPr lang="en-US" altLang="en-US" sz="2800" b="1" dirty="0">
                <a:latin typeface="Open Sans"/>
              </a:rPr>
              <a:t>against the bottom and top boundaries</a:t>
            </a:r>
            <a:r>
              <a:rPr lang="en-US" altLang="en-US" sz="2800" dirty="0">
                <a:latin typeface="Open Sans"/>
              </a:rPr>
              <a:t>:</a:t>
            </a:r>
          </a:p>
          <a:p>
            <a:pPr marL="457200" lvl="0" indent="-457200" eaLnBrk="0" fontAlgn="base" hangingPunct="0">
              <a:lnSpc>
                <a:spcPct val="150000"/>
              </a:lnSpc>
              <a:spcBef>
                <a:spcPct val="0"/>
              </a:spcBef>
              <a:spcAft>
                <a:spcPct val="0"/>
              </a:spcAft>
              <a:buFont typeface="Arial" panose="020B0604020202020204" pitchFamily="34" charset="0"/>
              <a:buChar char="•"/>
            </a:pPr>
            <a:r>
              <a:rPr lang="en-US" altLang="en-US" sz="2800" dirty="0">
                <a:latin typeface="Open Sans"/>
              </a:rPr>
              <a:t>Follow the same logic to get the final clipped polygon.</a:t>
            </a:r>
          </a:p>
          <a:p>
            <a:pPr lvl="0" eaLnBrk="0" fontAlgn="base" hangingPunct="0">
              <a:lnSpc>
                <a:spcPct val="150000"/>
              </a:lnSpc>
              <a:spcBef>
                <a:spcPct val="0"/>
              </a:spcBef>
              <a:spcAft>
                <a:spcPct val="0"/>
              </a:spcAft>
            </a:pPr>
            <a:endParaRPr lang="en-US" altLang="en-US" sz="2800" dirty="0">
              <a:latin typeface="Open Sans"/>
            </a:endParaRPr>
          </a:p>
        </p:txBody>
      </p:sp>
      <p:sp>
        <p:nvSpPr>
          <p:cNvPr id="20" name="Text 2"/>
          <p:cNvSpPr/>
          <p:nvPr/>
        </p:nvSpPr>
        <p:spPr>
          <a:xfrm>
            <a:off x="481846" y="143137"/>
            <a:ext cx="12603533" cy="1417558"/>
          </a:xfrm>
          <a:prstGeom prst="rect">
            <a:avLst/>
          </a:prstGeom>
          <a:noFill/>
          <a:ln/>
        </p:spPr>
        <p:txBody>
          <a:bodyPr wrap="square" rtlCol="0" anchor="t"/>
          <a:lstStyle/>
          <a:p>
            <a:pPr marL="0" indent="0">
              <a:lnSpc>
                <a:spcPts val="5581"/>
              </a:lnSpc>
              <a:buNone/>
            </a:pPr>
            <a:r>
              <a:rPr lang="en-US" sz="4465" b="1" kern="0" spc="-134" dirty="0">
                <a:solidFill>
                  <a:srgbClr val="2C3F42"/>
                </a:solidFill>
                <a:latin typeface="Bitter" pitchFamily="34" charset="0"/>
                <a:ea typeface="Bitter" pitchFamily="34" charset="-122"/>
                <a:cs typeface="Bitter" pitchFamily="34" charset="-120"/>
              </a:rPr>
              <a:t>Transformations in OpenGL Clipping Operations</a:t>
            </a:r>
            <a:endParaRPr lang="en-US" sz="4465" b="1" dirty="0"/>
          </a:p>
        </p:txBody>
      </p:sp>
      <p:sp>
        <p:nvSpPr>
          <p:cNvPr id="9" name="Text 2"/>
          <p:cNvSpPr/>
          <p:nvPr/>
        </p:nvSpPr>
        <p:spPr>
          <a:xfrm>
            <a:off x="502695" y="1745361"/>
            <a:ext cx="5670590" cy="708779"/>
          </a:xfrm>
          <a:prstGeom prst="rect">
            <a:avLst/>
          </a:prstGeom>
          <a:noFill/>
          <a:ln/>
        </p:spPr>
        <p:txBody>
          <a:bodyPr wrap="none" rtlCol="0" anchor="t"/>
          <a:lstStyle/>
          <a:p>
            <a:pPr>
              <a:lnSpc>
                <a:spcPts val="5581"/>
              </a:lnSpc>
            </a:pPr>
            <a:r>
              <a:rPr lang="en-IN" sz="3200" b="1" dirty="0" smtClean="0">
                <a:solidFill>
                  <a:srgbClr val="2C3F42"/>
                </a:solidFill>
                <a:latin typeface="Open Sans"/>
                <a:ea typeface="Bitter"/>
              </a:rPr>
              <a:t>Example: </a:t>
            </a:r>
            <a:r>
              <a:rPr lang="en-US" sz="3200" b="1" dirty="0">
                <a:solidFill>
                  <a:srgbClr val="2C3F42"/>
                </a:solidFill>
                <a:latin typeface="Open Sans"/>
              </a:rPr>
              <a:t>Clipping Window:</a:t>
            </a:r>
          </a:p>
          <a:p>
            <a:pPr>
              <a:lnSpc>
                <a:spcPts val="5581"/>
              </a:lnSpc>
            </a:pPr>
            <a:endParaRPr lang="en-US" sz="3200" b="1" dirty="0">
              <a:solidFill>
                <a:srgbClr val="2C3F42"/>
              </a:solidFill>
              <a:latin typeface="Open Sans"/>
              <a:ea typeface="Bitter"/>
            </a:endParaRPr>
          </a:p>
        </p:txBody>
      </p:sp>
      <p:sp>
        <p:nvSpPr>
          <p:cNvPr id="4" name="Rectangle 1"/>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295247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4" name="Text 2"/>
          <p:cNvSpPr/>
          <p:nvPr/>
        </p:nvSpPr>
        <p:spPr>
          <a:xfrm>
            <a:off x="520521" y="354390"/>
            <a:ext cx="11875175" cy="708779"/>
          </a:xfrm>
          <a:prstGeom prst="rect">
            <a:avLst/>
          </a:prstGeom>
          <a:noFill/>
          <a:ln/>
        </p:spPr>
        <p:txBody>
          <a:bodyPr wrap="none" rtlCol="0" anchor="t"/>
          <a:lstStyle/>
          <a:p>
            <a:pPr marL="0" indent="0">
              <a:lnSpc>
                <a:spcPts val="5581"/>
              </a:lnSpc>
              <a:buNone/>
            </a:pPr>
            <a:r>
              <a:rPr lang="en-US" sz="4465" b="1" kern="0" spc="-134" dirty="0">
                <a:solidFill>
                  <a:srgbClr val="2C3F42"/>
                </a:solidFill>
                <a:latin typeface="Bitter" pitchFamily="34" charset="0"/>
                <a:ea typeface="Bitter" pitchFamily="34" charset="-122"/>
                <a:cs typeface="Bitter" pitchFamily="34" charset="-120"/>
              </a:rPr>
              <a:t>Two Dimensional Viewing: The Viewing Pipeline</a:t>
            </a:r>
            <a:endParaRPr lang="en-US" sz="4465" b="1" dirty="0"/>
          </a:p>
        </p:txBody>
      </p:sp>
      <p:sp>
        <p:nvSpPr>
          <p:cNvPr id="5" name="Text 3"/>
          <p:cNvSpPr/>
          <p:nvPr/>
        </p:nvSpPr>
        <p:spPr>
          <a:xfrm>
            <a:off x="1781762" y="1700359"/>
            <a:ext cx="2835235" cy="354330"/>
          </a:xfrm>
          <a:prstGeom prst="rect">
            <a:avLst/>
          </a:prstGeom>
          <a:noFill/>
          <a:ln/>
        </p:spPr>
        <p:txBody>
          <a:bodyPr wrap="none" rtlCol="0" anchor="t"/>
          <a:lstStyle/>
          <a:p>
            <a:pPr marL="0" indent="0">
              <a:lnSpc>
                <a:spcPts val="2791"/>
              </a:lnSpc>
              <a:buNone/>
            </a:pPr>
            <a:r>
              <a:rPr lang="en-US" sz="3200" b="1" kern="0" spc="-67" dirty="0">
                <a:solidFill>
                  <a:srgbClr val="2C3F42"/>
                </a:solidFill>
                <a:latin typeface="Bitter" pitchFamily="34" charset="0"/>
                <a:ea typeface="Bitter" pitchFamily="34" charset="-122"/>
                <a:cs typeface="Bitter" pitchFamily="34" charset="-120"/>
              </a:rPr>
              <a:t>World Coordinates</a:t>
            </a:r>
            <a:endParaRPr lang="en-US" sz="3200" b="1" dirty="0"/>
          </a:p>
        </p:txBody>
      </p:sp>
      <p:sp>
        <p:nvSpPr>
          <p:cNvPr id="6" name="Text 4"/>
          <p:cNvSpPr/>
          <p:nvPr/>
        </p:nvSpPr>
        <p:spPr>
          <a:xfrm>
            <a:off x="136633" y="2281503"/>
            <a:ext cx="6704479" cy="1088708"/>
          </a:xfrm>
          <a:prstGeom prst="rect">
            <a:avLst/>
          </a:prstGeom>
          <a:noFill/>
          <a:ln/>
        </p:spPr>
        <p:txBody>
          <a:bodyPr wrap="square" rtlCol="0" anchor="t"/>
          <a:lstStyle/>
          <a:p>
            <a:pPr algn="ctr">
              <a:lnSpc>
                <a:spcPct val="150000"/>
              </a:lnSpc>
            </a:pPr>
            <a:r>
              <a:rPr lang="en-US" sz="2800" dirty="0">
                <a:latin typeface="Open Sans"/>
                <a:ea typeface="Open Sans"/>
              </a:rPr>
              <a:t>The </a:t>
            </a:r>
            <a:r>
              <a:rPr lang="en-US" sz="2800" b="1" dirty="0">
                <a:latin typeface="Open Sans"/>
                <a:ea typeface="Open Sans"/>
              </a:rPr>
              <a:t>World Coordinate System (WCS)</a:t>
            </a:r>
            <a:r>
              <a:rPr lang="en-US" sz="2800" dirty="0">
                <a:latin typeface="Open Sans"/>
                <a:ea typeface="Open Sans"/>
              </a:rPr>
              <a:t> is a global reference frame used in computer graphics to define the positions of objects in a scene. It acts as a universal coordinate system where all objects are initially defined and modeled</a:t>
            </a:r>
            <a:r>
              <a:rPr lang="en-US" sz="2800" dirty="0" smtClean="0">
                <a:latin typeface="Open Sans"/>
                <a:ea typeface="Open Sans"/>
              </a:rPr>
              <a:t>. The </a:t>
            </a:r>
            <a:r>
              <a:rPr lang="en-US" sz="2800" dirty="0">
                <a:latin typeface="Open Sans"/>
                <a:ea typeface="Open Sans"/>
              </a:rPr>
              <a:t>objects in the scene are first defined in a world coordinate system (WCS</a:t>
            </a:r>
            <a:r>
              <a:rPr lang="en-US" sz="2800" dirty="0" smtClean="0">
                <a:latin typeface="Open Sans"/>
                <a:ea typeface="Open Sans"/>
              </a:rPr>
              <a:t>). </a:t>
            </a:r>
            <a:endParaRPr lang="en-US" sz="2800" dirty="0">
              <a:latin typeface="Open Sans"/>
              <a:ea typeface="Open Sans"/>
            </a:endParaRPr>
          </a:p>
        </p:txBody>
      </p:sp>
      <p:sp>
        <p:nvSpPr>
          <p:cNvPr id="7" name="Text 5"/>
          <p:cNvSpPr/>
          <p:nvPr/>
        </p:nvSpPr>
        <p:spPr>
          <a:xfrm>
            <a:off x="8927466" y="1700359"/>
            <a:ext cx="2835235" cy="354330"/>
          </a:xfrm>
          <a:prstGeom prst="rect">
            <a:avLst/>
          </a:prstGeom>
          <a:noFill/>
          <a:ln/>
        </p:spPr>
        <p:txBody>
          <a:bodyPr wrap="none" rtlCol="0" anchor="t"/>
          <a:lstStyle/>
          <a:p>
            <a:pPr marL="0" indent="0">
              <a:lnSpc>
                <a:spcPts val="2791"/>
              </a:lnSpc>
              <a:buNone/>
            </a:pPr>
            <a:r>
              <a:rPr lang="en-US" sz="2800" b="1" kern="0" spc="-67" dirty="0" smtClean="0">
                <a:solidFill>
                  <a:srgbClr val="2C3F42"/>
                </a:solidFill>
                <a:latin typeface="Bitter" pitchFamily="34" charset="0"/>
                <a:ea typeface="Bitter" pitchFamily="34" charset="-122"/>
                <a:cs typeface="Bitter" pitchFamily="34" charset="-120"/>
              </a:rPr>
              <a:t>Window Definition</a:t>
            </a:r>
            <a:endParaRPr lang="en-US" sz="2800" b="1" dirty="0"/>
          </a:p>
        </p:txBody>
      </p:sp>
      <p:sp>
        <p:nvSpPr>
          <p:cNvPr id="8" name="Text 6"/>
          <p:cNvSpPr/>
          <p:nvPr/>
        </p:nvSpPr>
        <p:spPr>
          <a:xfrm>
            <a:off x="7399283" y="2281503"/>
            <a:ext cx="6726620" cy="1451610"/>
          </a:xfrm>
          <a:prstGeom prst="rect">
            <a:avLst/>
          </a:prstGeom>
          <a:noFill/>
          <a:ln/>
        </p:spPr>
        <p:txBody>
          <a:bodyPr wrap="square" rtlCol="0" anchor="t"/>
          <a:lstStyle/>
          <a:p>
            <a:pPr algn="ctr">
              <a:lnSpc>
                <a:spcPct val="150000"/>
              </a:lnSpc>
            </a:pPr>
            <a:r>
              <a:rPr lang="en-US" sz="2800" dirty="0">
                <a:latin typeface="Open Sans"/>
                <a:ea typeface="Open Sans"/>
              </a:rPr>
              <a:t>A </a:t>
            </a:r>
            <a:r>
              <a:rPr lang="en-US" sz="2800" b="1" dirty="0">
                <a:latin typeface="Open Sans"/>
                <a:ea typeface="Open Sans"/>
              </a:rPr>
              <a:t>window</a:t>
            </a:r>
            <a:r>
              <a:rPr lang="en-US" sz="2800" dirty="0">
                <a:latin typeface="Open Sans"/>
                <a:ea typeface="Open Sans"/>
              </a:rPr>
              <a:t> is defined in the WCS. It represents the rectangular portion of the scene that the user wants to display. The window is defined by the minimum and maximum x and y coordinates (e.g., (</a:t>
            </a:r>
            <a:r>
              <a:rPr lang="en-US" sz="2800" dirty="0" err="1" smtClean="0">
                <a:latin typeface="Open Sans"/>
                <a:ea typeface="Open Sans"/>
              </a:rPr>
              <a:t>x</a:t>
            </a:r>
            <a:r>
              <a:rPr lang="en-US" sz="2800" baseline="-25000" dirty="0" err="1" smtClean="0">
                <a:latin typeface="Open Sans"/>
                <a:ea typeface="Open Sans"/>
              </a:rPr>
              <a:t>min</a:t>
            </a:r>
            <a:r>
              <a:rPr lang="en-US" sz="2800" dirty="0" err="1" smtClean="0">
                <a:latin typeface="Open Sans"/>
                <a:ea typeface="Open Sans"/>
              </a:rPr>
              <a:t>,y</a:t>
            </a:r>
            <a:r>
              <a:rPr lang="en-US" sz="2800" baseline="-25000" dirty="0" err="1" smtClean="0">
                <a:latin typeface="Open Sans"/>
                <a:ea typeface="Open Sans"/>
              </a:rPr>
              <a:t>min</a:t>
            </a:r>
            <a:r>
              <a:rPr lang="en-US" sz="2800" dirty="0" smtClean="0">
                <a:latin typeface="Open Sans"/>
                <a:ea typeface="Open Sans"/>
              </a:rPr>
              <a:t>) and </a:t>
            </a:r>
            <a:r>
              <a:rPr lang="en-US" sz="2800" dirty="0">
                <a:latin typeface="Open Sans"/>
                <a:ea typeface="Open Sans"/>
              </a:rPr>
              <a:t>(</a:t>
            </a:r>
            <a:r>
              <a:rPr lang="en-US" sz="2800" dirty="0" err="1">
                <a:latin typeface="Open Sans"/>
                <a:ea typeface="Open Sans"/>
              </a:rPr>
              <a:t>x</a:t>
            </a:r>
            <a:r>
              <a:rPr lang="en-US" sz="2800" baseline="-25000" dirty="0" err="1">
                <a:latin typeface="Open Sans"/>
                <a:ea typeface="Open Sans"/>
              </a:rPr>
              <a:t>max</a:t>
            </a:r>
            <a:r>
              <a:rPr lang="en-US" sz="2800" dirty="0" err="1">
                <a:latin typeface="Open Sans"/>
                <a:ea typeface="Open Sans"/>
              </a:rPr>
              <a:t>,y</a:t>
            </a:r>
            <a:r>
              <a:rPr lang="en-US" sz="2800" baseline="-25000" dirty="0" err="1">
                <a:latin typeface="Open Sans"/>
                <a:ea typeface="Open Sans"/>
              </a:rPr>
              <a:t>max</a:t>
            </a:r>
            <a:r>
              <a:rPr lang="en-US" sz="2800" dirty="0" smtClean="0">
                <a:latin typeface="Open Sans"/>
                <a:ea typeface="Open Sans"/>
              </a:rPr>
              <a:t>).</a:t>
            </a:r>
            <a:endParaRPr lang="en-US" sz="2800" dirty="0">
              <a:latin typeface="Open Sans"/>
              <a:ea typeface="Open Sans"/>
            </a:endParaRPr>
          </a:p>
        </p:txBody>
      </p:sp>
    </p:spTree>
    <p:extLst>
      <p:ext uri="{BB962C8B-B14F-4D97-AF65-F5344CB8AC3E}">
        <p14:creationId xmlns:p14="http://schemas.microsoft.com/office/powerpoint/2010/main" val="12762034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6" name="Text 2"/>
          <p:cNvSpPr/>
          <p:nvPr/>
        </p:nvSpPr>
        <p:spPr>
          <a:xfrm>
            <a:off x="481846" y="995053"/>
            <a:ext cx="5670590" cy="708779"/>
          </a:xfrm>
          <a:prstGeom prst="rect">
            <a:avLst/>
          </a:prstGeom>
          <a:noFill/>
          <a:ln/>
        </p:spPr>
        <p:txBody>
          <a:bodyPr wrap="none" rtlCol="0" anchor="t"/>
          <a:lstStyle/>
          <a:p>
            <a:pPr>
              <a:lnSpc>
                <a:spcPts val="5581"/>
              </a:lnSpc>
            </a:pPr>
            <a:r>
              <a:rPr lang="en-US" sz="4000" b="1" kern="0" spc="-134" dirty="0">
                <a:solidFill>
                  <a:srgbClr val="2C3F42"/>
                </a:solidFill>
                <a:latin typeface="Bitter" pitchFamily="34" charset="0"/>
                <a:ea typeface="Bitter" pitchFamily="34" charset="-122"/>
                <a:cs typeface="Bitter" pitchFamily="34" charset="-120"/>
              </a:rPr>
              <a:t>Polygon </a:t>
            </a:r>
            <a:r>
              <a:rPr lang="en-US" sz="4000" b="1" kern="0" spc="-134" dirty="0" smtClean="0">
                <a:solidFill>
                  <a:srgbClr val="2C3F42"/>
                </a:solidFill>
                <a:latin typeface="Bitter" pitchFamily="34" charset="0"/>
                <a:ea typeface="Bitter" pitchFamily="34" charset="-122"/>
                <a:cs typeface="Bitter" pitchFamily="34" charset="-120"/>
              </a:rPr>
              <a:t>Clipping – Sutherland – </a:t>
            </a:r>
            <a:r>
              <a:rPr lang="en-US" sz="4000" b="1" kern="0" spc="-134" dirty="0">
                <a:solidFill>
                  <a:srgbClr val="2C3F42"/>
                </a:solidFill>
                <a:latin typeface="Bitter" pitchFamily="34" charset="0"/>
                <a:ea typeface="Bitter" pitchFamily="34" charset="-122"/>
                <a:cs typeface="Bitter" pitchFamily="34" charset="-120"/>
              </a:rPr>
              <a:t>Hodgeman Polygon Clipping </a:t>
            </a:r>
            <a:endParaRPr lang="en-US" sz="4000" b="1" dirty="0"/>
          </a:p>
        </p:txBody>
      </p:sp>
      <p:sp>
        <p:nvSpPr>
          <p:cNvPr id="10" name="Text 6"/>
          <p:cNvSpPr/>
          <p:nvPr/>
        </p:nvSpPr>
        <p:spPr>
          <a:xfrm>
            <a:off x="576267" y="3048847"/>
            <a:ext cx="13625010" cy="1088708"/>
          </a:xfrm>
          <a:prstGeom prst="rect">
            <a:avLst/>
          </a:prstGeom>
          <a:noFill/>
          <a:ln/>
        </p:spPr>
        <p:txBody>
          <a:bodyPr wrap="square" rtlCol="0" anchor="t"/>
          <a:lstStyle/>
          <a:p>
            <a:pPr>
              <a:lnSpc>
                <a:spcPct val="150000"/>
              </a:lnSpc>
            </a:pPr>
            <a:r>
              <a:rPr lang="en-US" sz="2800" b="1" dirty="0">
                <a:latin typeface="Open Sans"/>
              </a:rPr>
              <a:t>Final Clipped Polygon:</a:t>
            </a:r>
          </a:p>
          <a:p>
            <a:pPr>
              <a:lnSpc>
                <a:spcPct val="150000"/>
              </a:lnSpc>
            </a:pPr>
            <a:r>
              <a:rPr lang="en-US" sz="2800" dirty="0">
                <a:latin typeface="Open Sans"/>
              </a:rPr>
              <a:t>After all the clipping stages, the vertices of the resulting polygon will be those inside the clipping window.</a:t>
            </a:r>
          </a:p>
        </p:txBody>
      </p:sp>
      <p:sp>
        <p:nvSpPr>
          <p:cNvPr id="20" name="Text 2"/>
          <p:cNvSpPr/>
          <p:nvPr/>
        </p:nvSpPr>
        <p:spPr>
          <a:xfrm>
            <a:off x="481846" y="143137"/>
            <a:ext cx="12603533" cy="1417558"/>
          </a:xfrm>
          <a:prstGeom prst="rect">
            <a:avLst/>
          </a:prstGeom>
          <a:noFill/>
          <a:ln/>
        </p:spPr>
        <p:txBody>
          <a:bodyPr wrap="square" rtlCol="0" anchor="t"/>
          <a:lstStyle/>
          <a:p>
            <a:pPr marL="0" indent="0">
              <a:lnSpc>
                <a:spcPts val="5581"/>
              </a:lnSpc>
              <a:buNone/>
            </a:pPr>
            <a:r>
              <a:rPr lang="en-US" sz="4465" b="1" kern="0" spc="-134" dirty="0">
                <a:solidFill>
                  <a:srgbClr val="2C3F42"/>
                </a:solidFill>
                <a:latin typeface="Bitter" pitchFamily="34" charset="0"/>
                <a:ea typeface="Bitter" pitchFamily="34" charset="-122"/>
                <a:cs typeface="Bitter" pitchFamily="34" charset="-120"/>
              </a:rPr>
              <a:t>Transformations in OpenGL Clipping Operations</a:t>
            </a:r>
            <a:endParaRPr lang="en-US" sz="4465" b="1" dirty="0"/>
          </a:p>
        </p:txBody>
      </p:sp>
      <p:sp>
        <p:nvSpPr>
          <p:cNvPr id="9" name="Text 2"/>
          <p:cNvSpPr/>
          <p:nvPr/>
        </p:nvSpPr>
        <p:spPr>
          <a:xfrm>
            <a:off x="502695" y="1745361"/>
            <a:ext cx="5670590" cy="708779"/>
          </a:xfrm>
          <a:prstGeom prst="rect">
            <a:avLst/>
          </a:prstGeom>
          <a:noFill/>
          <a:ln/>
        </p:spPr>
        <p:txBody>
          <a:bodyPr wrap="none" rtlCol="0" anchor="t"/>
          <a:lstStyle/>
          <a:p>
            <a:pPr>
              <a:lnSpc>
                <a:spcPts val="5581"/>
              </a:lnSpc>
            </a:pPr>
            <a:r>
              <a:rPr lang="en-IN" sz="3200" b="1" dirty="0" smtClean="0">
                <a:solidFill>
                  <a:srgbClr val="2C3F42"/>
                </a:solidFill>
                <a:latin typeface="Open Sans"/>
                <a:ea typeface="Bitter"/>
              </a:rPr>
              <a:t>Example: </a:t>
            </a:r>
            <a:r>
              <a:rPr lang="en-US" sz="3200" b="1" dirty="0">
                <a:solidFill>
                  <a:srgbClr val="2C3F42"/>
                </a:solidFill>
                <a:latin typeface="Open Sans"/>
              </a:rPr>
              <a:t>Clipping Window:</a:t>
            </a:r>
          </a:p>
          <a:p>
            <a:pPr>
              <a:lnSpc>
                <a:spcPts val="5581"/>
              </a:lnSpc>
            </a:pPr>
            <a:endParaRPr lang="en-US" sz="3200" b="1" dirty="0">
              <a:solidFill>
                <a:srgbClr val="2C3F42"/>
              </a:solidFill>
              <a:latin typeface="Open Sans"/>
              <a:ea typeface="Bitter"/>
            </a:endParaRPr>
          </a:p>
        </p:txBody>
      </p:sp>
      <p:sp>
        <p:nvSpPr>
          <p:cNvPr id="4" name="Rectangle 1"/>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748538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4" name="Text 2"/>
          <p:cNvSpPr/>
          <p:nvPr/>
        </p:nvSpPr>
        <p:spPr>
          <a:xfrm>
            <a:off x="520521" y="354390"/>
            <a:ext cx="11875175" cy="708779"/>
          </a:xfrm>
          <a:prstGeom prst="rect">
            <a:avLst/>
          </a:prstGeom>
          <a:noFill/>
          <a:ln/>
        </p:spPr>
        <p:txBody>
          <a:bodyPr wrap="none" rtlCol="0" anchor="t"/>
          <a:lstStyle/>
          <a:p>
            <a:pPr marL="0" indent="0">
              <a:lnSpc>
                <a:spcPts val="5581"/>
              </a:lnSpc>
              <a:buNone/>
            </a:pPr>
            <a:r>
              <a:rPr lang="en-US" sz="4465" b="1" kern="0" spc="-134" dirty="0">
                <a:solidFill>
                  <a:srgbClr val="2C3F42"/>
                </a:solidFill>
                <a:latin typeface="Bitter" pitchFamily="34" charset="0"/>
                <a:ea typeface="Bitter" pitchFamily="34" charset="-122"/>
                <a:cs typeface="Bitter" pitchFamily="34" charset="-120"/>
              </a:rPr>
              <a:t>Two Dimensional Viewing: The Viewing Pipeline</a:t>
            </a:r>
            <a:endParaRPr lang="en-US" sz="4465" b="1" dirty="0"/>
          </a:p>
        </p:txBody>
      </p:sp>
      <p:sp>
        <p:nvSpPr>
          <p:cNvPr id="9" name="Text 7"/>
          <p:cNvSpPr/>
          <p:nvPr/>
        </p:nvSpPr>
        <p:spPr>
          <a:xfrm>
            <a:off x="520521" y="1858015"/>
            <a:ext cx="2835235" cy="354330"/>
          </a:xfrm>
          <a:prstGeom prst="rect">
            <a:avLst/>
          </a:prstGeom>
          <a:noFill/>
          <a:ln/>
        </p:spPr>
        <p:txBody>
          <a:bodyPr wrap="none" rtlCol="0" anchor="t"/>
          <a:lstStyle/>
          <a:p>
            <a:pPr marL="0" indent="0">
              <a:lnSpc>
                <a:spcPts val="2791"/>
              </a:lnSpc>
              <a:buNone/>
            </a:pPr>
            <a:r>
              <a:rPr lang="en-US" sz="3200" b="1" kern="0" spc="-67" dirty="0" smtClean="0">
                <a:solidFill>
                  <a:srgbClr val="2C3F42"/>
                </a:solidFill>
                <a:latin typeface="Bitter" pitchFamily="34" charset="0"/>
                <a:ea typeface="Bitter" pitchFamily="34" charset="-122"/>
                <a:cs typeface="Bitter" pitchFamily="34" charset="-120"/>
              </a:rPr>
              <a:t>Window – to – Viewport transformation</a:t>
            </a:r>
            <a:endParaRPr lang="en-US" sz="3200" b="1" dirty="0"/>
          </a:p>
        </p:txBody>
      </p:sp>
      <p:sp>
        <p:nvSpPr>
          <p:cNvPr id="10" name="Text 8"/>
          <p:cNvSpPr/>
          <p:nvPr/>
        </p:nvSpPr>
        <p:spPr>
          <a:xfrm>
            <a:off x="520520" y="2439159"/>
            <a:ext cx="13332113" cy="1451610"/>
          </a:xfrm>
          <a:prstGeom prst="rect">
            <a:avLst/>
          </a:prstGeom>
          <a:noFill/>
          <a:ln/>
        </p:spPr>
        <p:txBody>
          <a:bodyPr wrap="square" rtlCol="0" anchor="t"/>
          <a:lstStyle/>
          <a:p>
            <a:pPr>
              <a:lnSpc>
                <a:spcPct val="150000"/>
              </a:lnSpc>
            </a:pPr>
            <a:r>
              <a:rPr lang="en-US" sz="2800" dirty="0">
                <a:latin typeface="Open Sans"/>
              </a:rPr>
              <a:t>A </a:t>
            </a:r>
            <a:r>
              <a:rPr lang="en-US" sz="2800" b="1" dirty="0">
                <a:latin typeface="Open Sans"/>
              </a:rPr>
              <a:t>transformation</a:t>
            </a:r>
            <a:r>
              <a:rPr lang="en-US" sz="2800" dirty="0">
                <a:latin typeface="Open Sans"/>
              </a:rPr>
              <a:t> is applied to map the coordinates from the world window to the viewport. This involves scaling and translating the window coordinates so that they fit into the viewport</a:t>
            </a:r>
            <a:r>
              <a:rPr lang="en-US" sz="2800" dirty="0" smtClean="0">
                <a:latin typeface="Open Sans"/>
              </a:rPr>
              <a:t>.</a:t>
            </a:r>
          </a:p>
          <a:p>
            <a:pPr>
              <a:lnSpc>
                <a:spcPct val="150000"/>
              </a:lnSpc>
            </a:pPr>
            <a:r>
              <a:rPr lang="en-IN" sz="2800" dirty="0">
                <a:latin typeface="Open Sans"/>
              </a:rPr>
              <a:t>The window-to-viewport transformation can be described mathematically as:</a:t>
            </a:r>
          </a:p>
          <a:p>
            <a:pPr>
              <a:lnSpc>
                <a:spcPct val="150000"/>
              </a:lnSpc>
            </a:pPr>
            <a:r>
              <a:rPr lang="en-IN" sz="2800" dirty="0">
                <a:latin typeface="Open Sans"/>
              </a:rPr>
              <a:t>x</a:t>
            </a:r>
            <a:r>
              <a:rPr lang="en-IN" sz="2800" baseline="-25000" dirty="0">
                <a:latin typeface="Open Sans"/>
              </a:rPr>
              <a:t>v</a:t>
            </a:r>
            <a:r>
              <a:rPr lang="en-IN" sz="2800" dirty="0">
                <a:latin typeface="Open Sans"/>
              </a:rPr>
              <a:t>=</a:t>
            </a:r>
            <a:r>
              <a:rPr lang="en-IN" sz="2800" dirty="0" err="1">
                <a:latin typeface="Open Sans"/>
              </a:rPr>
              <a:t>x</a:t>
            </a:r>
            <a:r>
              <a:rPr lang="en-IN" sz="2800" baseline="-25000" dirty="0" err="1">
                <a:latin typeface="Open Sans"/>
              </a:rPr>
              <a:t>vmin</a:t>
            </a:r>
            <a:r>
              <a:rPr lang="en-IN" sz="2800" dirty="0">
                <a:latin typeface="Open Sans"/>
              </a:rPr>
              <a:t>+((</a:t>
            </a:r>
            <a:r>
              <a:rPr lang="en-IN" sz="2800" dirty="0" err="1">
                <a:latin typeface="Open Sans"/>
              </a:rPr>
              <a:t>x</a:t>
            </a:r>
            <a:r>
              <a:rPr lang="en-IN" sz="2800" baseline="-25000" dirty="0" err="1">
                <a:latin typeface="Open Sans"/>
              </a:rPr>
              <a:t>w</a:t>
            </a:r>
            <a:r>
              <a:rPr lang="en-IN" sz="2800" dirty="0" err="1">
                <a:latin typeface="Open Sans"/>
              </a:rPr>
              <a:t>−x</a:t>
            </a:r>
            <a:r>
              <a:rPr lang="en-IN" sz="2800" baseline="-25000" dirty="0" err="1">
                <a:latin typeface="Open Sans"/>
              </a:rPr>
              <a:t>wmin</a:t>
            </a:r>
            <a:r>
              <a:rPr lang="en-IN" sz="2800" dirty="0" smtClean="0">
                <a:latin typeface="Open Sans"/>
              </a:rPr>
              <a:t>) / </a:t>
            </a:r>
            <a:r>
              <a:rPr lang="en-IN" sz="2800" dirty="0" err="1" smtClean="0">
                <a:latin typeface="Open Sans"/>
              </a:rPr>
              <a:t>x</a:t>
            </a:r>
            <a:r>
              <a:rPr lang="en-IN" sz="2800" baseline="-25000" dirty="0" err="1" smtClean="0">
                <a:latin typeface="Open Sans"/>
              </a:rPr>
              <a:t>wmax</a:t>
            </a:r>
            <a:r>
              <a:rPr lang="en-IN" sz="2800" dirty="0" err="1">
                <a:latin typeface="Open Sans"/>
              </a:rPr>
              <a:t>−x</a:t>
            </a:r>
            <a:r>
              <a:rPr lang="en-IN" sz="2800" baseline="-25000" dirty="0" err="1">
                <a:latin typeface="Open Sans"/>
              </a:rPr>
              <a:t>wmin</a:t>
            </a:r>
            <a:r>
              <a:rPr lang="en-IN" sz="2800" dirty="0">
                <a:latin typeface="Open Sans"/>
              </a:rPr>
              <a:t>)(</a:t>
            </a:r>
            <a:r>
              <a:rPr lang="en-IN" sz="2800" dirty="0" err="1">
                <a:latin typeface="Open Sans"/>
              </a:rPr>
              <a:t>x</a:t>
            </a:r>
            <a:r>
              <a:rPr lang="en-IN" sz="2800" baseline="-25000" dirty="0" err="1">
                <a:latin typeface="Open Sans"/>
              </a:rPr>
              <a:t>vmax</a:t>
            </a:r>
            <a:r>
              <a:rPr lang="en-IN" sz="2800" dirty="0" err="1">
                <a:latin typeface="Open Sans"/>
              </a:rPr>
              <a:t>−</a:t>
            </a:r>
            <a:r>
              <a:rPr lang="en-IN" sz="2800" dirty="0" err="1" smtClean="0">
                <a:latin typeface="Open Sans"/>
              </a:rPr>
              <a:t>x</a:t>
            </a:r>
            <a:r>
              <a:rPr lang="en-IN" sz="2800" baseline="-25000" dirty="0" err="1" smtClean="0">
                <a:latin typeface="Open Sans"/>
              </a:rPr>
              <a:t>vmin</a:t>
            </a:r>
            <a:r>
              <a:rPr lang="en-IN" sz="2800" dirty="0" smtClean="0">
                <a:latin typeface="Open Sans"/>
              </a:rPr>
              <a:t>)</a:t>
            </a:r>
          </a:p>
          <a:p>
            <a:pPr>
              <a:lnSpc>
                <a:spcPct val="150000"/>
              </a:lnSpc>
            </a:pPr>
            <a:r>
              <a:rPr lang="en-IN" sz="2800" dirty="0" err="1" smtClean="0">
                <a:latin typeface="Open Sans"/>
              </a:rPr>
              <a:t>y</a:t>
            </a:r>
            <a:r>
              <a:rPr lang="en-IN" sz="2800" baseline="-25000" dirty="0" err="1" smtClean="0">
                <a:latin typeface="Open Sans"/>
              </a:rPr>
              <a:t>v</a:t>
            </a:r>
            <a:r>
              <a:rPr lang="en-IN" sz="2800" dirty="0" smtClean="0">
                <a:latin typeface="Open Sans"/>
              </a:rPr>
              <a:t>=</a:t>
            </a:r>
            <a:r>
              <a:rPr lang="en-IN" sz="2800" dirty="0" err="1">
                <a:latin typeface="Open Sans"/>
              </a:rPr>
              <a:t>y</a:t>
            </a:r>
            <a:r>
              <a:rPr lang="en-IN" sz="2800" baseline="-25000" dirty="0" err="1" smtClean="0">
                <a:latin typeface="Open Sans"/>
              </a:rPr>
              <a:t>vmin</a:t>
            </a:r>
            <a:r>
              <a:rPr lang="en-IN" sz="2800" dirty="0" smtClean="0">
                <a:latin typeface="Open Sans"/>
              </a:rPr>
              <a:t>+((</a:t>
            </a:r>
            <a:r>
              <a:rPr lang="en-IN" sz="2800" dirty="0" err="1" smtClean="0">
                <a:latin typeface="Open Sans"/>
              </a:rPr>
              <a:t>y</a:t>
            </a:r>
            <a:r>
              <a:rPr lang="en-IN" sz="2800" baseline="-25000" dirty="0" err="1" smtClean="0">
                <a:latin typeface="Open Sans"/>
              </a:rPr>
              <a:t>w</a:t>
            </a:r>
            <a:r>
              <a:rPr lang="en-IN" sz="2800" dirty="0" err="1" smtClean="0">
                <a:latin typeface="Open Sans"/>
              </a:rPr>
              <a:t>−y</a:t>
            </a:r>
            <a:r>
              <a:rPr lang="en-IN" sz="2800" baseline="-25000" dirty="0" err="1" smtClean="0">
                <a:latin typeface="Open Sans"/>
              </a:rPr>
              <a:t>wmin</a:t>
            </a:r>
            <a:r>
              <a:rPr lang="en-IN" sz="2800" dirty="0">
                <a:latin typeface="Open Sans"/>
              </a:rPr>
              <a:t>) / </a:t>
            </a:r>
            <a:r>
              <a:rPr lang="en-IN" sz="2800" dirty="0" err="1" smtClean="0">
                <a:latin typeface="Open Sans"/>
              </a:rPr>
              <a:t>y</a:t>
            </a:r>
            <a:r>
              <a:rPr lang="en-IN" sz="2800" baseline="-25000" dirty="0" err="1" smtClean="0">
                <a:latin typeface="Open Sans"/>
              </a:rPr>
              <a:t>wmax</a:t>
            </a:r>
            <a:r>
              <a:rPr lang="en-IN" sz="2800" dirty="0" err="1" smtClean="0">
                <a:latin typeface="Open Sans"/>
              </a:rPr>
              <a:t>−y</a:t>
            </a:r>
            <a:r>
              <a:rPr lang="en-IN" sz="2800" baseline="-25000" dirty="0" err="1" smtClean="0">
                <a:latin typeface="Open Sans"/>
              </a:rPr>
              <a:t>wmin</a:t>
            </a:r>
            <a:r>
              <a:rPr lang="en-IN" sz="2800" dirty="0" smtClean="0">
                <a:latin typeface="Open Sans"/>
              </a:rPr>
              <a:t>)(</a:t>
            </a:r>
            <a:r>
              <a:rPr lang="en-IN" sz="2800" dirty="0" err="1" smtClean="0">
                <a:latin typeface="Open Sans"/>
              </a:rPr>
              <a:t>y</a:t>
            </a:r>
            <a:r>
              <a:rPr lang="en-IN" sz="2800" baseline="-25000" dirty="0" err="1" smtClean="0">
                <a:latin typeface="Open Sans"/>
              </a:rPr>
              <a:t>vmax</a:t>
            </a:r>
            <a:r>
              <a:rPr lang="en-IN" sz="2800" dirty="0" err="1" smtClean="0">
                <a:latin typeface="Open Sans"/>
              </a:rPr>
              <a:t>−y</a:t>
            </a:r>
            <a:r>
              <a:rPr lang="en-IN" sz="2800" baseline="-25000" dirty="0" err="1" smtClean="0">
                <a:latin typeface="Open Sans"/>
              </a:rPr>
              <a:t>vmin</a:t>
            </a:r>
            <a:r>
              <a:rPr lang="en-IN" sz="2800" dirty="0">
                <a:latin typeface="Open Sans"/>
              </a:rPr>
              <a:t>)</a:t>
            </a:r>
          </a:p>
          <a:p>
            <a:pPr>
              <a:lnSpc>
                <a:spcPct val="150000"/>
              </a:lnSpc>
            </a:pPr>
            <a:endParaRPr lang="en-IN" sz="2800" dirty="0" smtClean="0">
              <a:latin typeface="Open Sans"/>
            </a:endParaRPr>
          </a:p>
          <a:p>
            <a:pPr>
              <a:lnSpc>
                <a:spcPct val="150000"/>
              </a:lnSpc>
            </a:pPr>
            <a:endParaRPr lang="en-US" sz="2800" dirty="0">
              <a:latin typeface="Open Sans"/>
            </a:endParaRPr>
          </a:p>
        </p:txBody>
      </p:sp>
    </p:spTree>
    <p:extLst>
      <p:ext uri="{BB962C8B-B14F-4D97-AF65-F5344CB8AC3E}">
        <p14:creationId xmlns:p14="http://schemas.microsoft.com/office/powerpoint/2010/main" val="1326273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4" name="Text 2"/>
          <p:cNvSpPr/>
          <p:nvPr/>
        </p:nvSpPr>
        <p:spPr>
          <a:xfrm>
            <a:off x="520520" y="184980"/>
            <a:ext cx="11875175" cy="708779"/>
          </a:xfrm>
          <a:prstGeom prst="rect">
            <a:avLst/>
          </a:prstGeom>
          <a:noFill/>
          <a:ln/>
        </p:spPr>
        <p:txBody>
          <a:bodyPr wrap="none" rtlCol="0" anchor="t"/>
          <a:lstStyle/>
          <a:p>
            <a:pPr marL="0" indent="0">
              <a:lnSpc>
                <a:spcPts val="5581"/>
              </a:lnSpc>
              <a:buNone/>
            </a:pPr>
            <a:r>
              <a:rPr lang="en-US" sz="4465" b="1" kern="0" spc="-134" dirty="0">
                <a:solidFill>
                  <a:srgbClr val="2C3F42"/>
                </a:solidFill>
                <a:latin typeface="Bitter" pitchFamily="34" charset="0"/>
                <a:ea typeface="Bitter" pitchFamily="34" charset="-122"/>
                <a:cs typeface="Bitter" pitchFamily="34" charset="-120"/>
              </a:rPr>
              <a:t>Two Dimensional Viewing: The Viewing Pipeline</a:t>
            </a:r>
            <a:endParaRPr lang="en-US" sz="4465" b="1" dirty="0"/>
          </a:p>
        </p:txBody>
      </p:sp>
      <p:sp>
        <p:nvSpPr>
          <p:cNvPr id="9" name="Text 7"/>
          <p:cNvSpPr/>
          <p:nvPr/>
        </p:nvSpPr>
        <p:spPr>
          <a:xfrm>
            <a:off x="520521" y="1436264"/>
            <a:ext cx="2835235" cy="354330"/>
          </a:xfrm>
          <a:prstGeom prst="rect">
            <a:avLst/>
          </a:prstGeom>
          <a:noFill/>
          <a:ln/>
        </p:spPr>
        <p:txBody>
          <a:bodyPr wrap="none" rtlCol="0" anchor="t"/>
          <a:lstStyle/>
          <a:p>
            <a:pPr marL="0" indent="0">
              <a:lnSpc>
                <a:spcPts val="2791"/>
              </a:lnSpc>
              <a:buNone/>
            </a:pPr>
            <a:r>
              <a:rPr lang="en-US" sz="3200" b="1" kern="0" spc="-67" dirty="0" smtClean="0">
                <a:solidFill>
                  <a:srgbClr val="2C3F42"/>
                </a:solidFill>
                <a:latin typeface="Bitter" pitchFamily="34" charset="0"/>
                <a:ea typeface="Bitter" pitchFamily="34" charset="-122"/>
                <a:cs typeface="Bitter" pitchFamily="34" charset="-120"/>
              </a:rPr>
              <a:t>Window – to – Viewport transformation</a:t>
            </a:r>
            <a:endParaRPr lang="en-US" sz="3200" b="1" dirty="0"/>
          </a:p>
        </p:txBody>
      </p:sp>
      <p:sp>
        <p:nvSpPr>
          <p:cNvPr id="10" name="Text 8"/>
          <p:cNvSpPr/>
          <p:nvPr/>
        </p:nvSpPr>
        <p:spPr>
          <a:xfrm>
            <a:off x="520520" y="2081807"/>
            <a:ext cx="13332113" cy="1451610"/>
          </a:xfrm>
          <a:prstGeom prst="rect">
            <a:avLst/>
          </a:prstGeom>
          <a:noFill/>
          <a:ln/>
        </p:spPr>
        <p:txBody>
          <a:bodyPr wrap="square" rtlCol="0" anchor="t"/>
          <a:lstStyle/>
          <a:p>
            <a:pPr>
              <a:lnSpc>
                <a:spcPct val="150000"/>
              </a:lnSpc>
            </a:pPr>
            <a:r>
              <a:rPr lang="en-IN" sz="2800" dirty="0" smtClean="0">
                <a:latin typeface="Open Sans"/>
              </a:rPr>
              <a:t>The </a:t>
            </a:r>
            <a:r>
              <a:rPr lang="en-IN" sz="2800" dirty="0">
                <a:latin typeface="Open Sans"/>
              </a:rPr>
              <a:t>window-to-viewport transformation can be described mathematically as:</a:t>
            </a:r>
          </a:p>
          <a:p>
            <a:pPr>
              <a:lnSpc>
                <a:spcPct val="150000"/>
              </a:lnSpc>
            </a:pPr>
            <a:r>
              <a:rPr lang="en-IN" sz="2800" dirty="0">
                <a:latin typeface="Open Sans"/>
              </a:rPr>
              <a:t>x</a:t>
            </a:r>
            <a:r>
              <a:rPr lang="en-IN" sz="2800" baseline="-25000" dirty="0">
                <a:latin typeface="Open Sans"/>
              </a:rPr>
              <a:t>v</a:t>
            </a:r>
            <a:r>
              <a:rPr lang="en-IN" sz="2800" dirty="0">
                <a:latin typeface="Open Sans"/>
              </a:rPr>
              <a:t>=</a:t>
            </a:r>
            <a:r>
              <a:rPr lang="en-IN" sz="2800" dirty="0" err="1">
                <a:latin typeface="Open Sans"/>
              </a:rPr>
              <a:t>x</a:t>
            </a:r>
            <a:r>
              <a:rPr lang="en-IN" sz="2800" baseline="-25000" dirty="0" err="1">
                <a:latin typeface="Open Sans"/>
              </a:rPr>
              <a:t>vmin</a:t>
            </a:r>
            <a:r>
              <a:rPr lang="en-IN" sz="2800" dirty="0">
                <a:latin typeface="Open Sans"/>
              </a:rPr>
              <a:t>+((</a:t>
            </a:r>
            <a:r>
              <a:rPr lang="en-IN" sz="2800" dirty="0" err="1">
                <a:latin typeface="Open Sans"/>
              </a:rPr>
              <a:t>x</a:t>
            </a:r>
            <a:r>
              <a:rPr lang="en-IN" sz="2800" baseline="-25000" dirty="0" err="1">
                <a:latin typeface="Open Sans"/>
              </a:rPr>
              <a:t>w</a:t>
            </a:r>
            <a:r>
              <a:rPr lang="en-IN" sz="2800" dirty="0" err="1">
                <a:latin typeface="Open Sans"/>
              </a:rPr>
              <a:t>−x</a:t>
            </a:r>
            <a:r>
              <a:rPr lang="en-IN" sz="2800" baseline="-25000" dirty="0" err="1">
                <a:latin typeface="Open Sans"/>
              </a:rPr>
              <a:t>wmin</a:t>
            </a:r>
            <a:r>
              <a:rPr lang="en-IN" sz="2800" dirty="0" smtClean="0">
                <a:latin typeface="Open Sans"/>
              </a:rPr>
              <a:t>) / </a:t>
            </a:r>
            <a:r>
              <a:rPr lang="en-IN" sz="2800" dirty="0" err="1" smtClean="0">
                <a:latin typeface="Open Sans"/>
              </a:rPr>
              <a:t>x</a:t>
            </a:r>
            <a:r>
              <a:rPr lang="en-IN" sz="2800" baseline="-25000" dirty="0" err="1" smtClean="0">
                <a:latin typeface="Open Sans"/>
              </a:rPr>
              <a:t>wmax</a:t>
            </a:r>
            <a:r>
              <a:rPr lang="en-IN" sz="2800" dirty="0" err="1">
                <a:latin typeface="Open Sans"/>
              </a:rPr>
              <a:t>−x</a:t>
            </a:r>
            <a:r>
              <a:rPr lang="en-IN" sz="2800" baseline="-25000" dirty="0" err="1">
                <a:latin typeface="Open Sans"/>
              </a:rPr>
              <a:t>wmin</a:t>
            </a:r>
            <a:r>
              <a:rPr lang="en-IN" sz="2800" dirty="0">
                <a:latin typeface="Open Sans"/>
              </a:rPr>
              <a:t>)(</a:t>
            </a:r>
            <a:r>
              <a:rPr lang="en-IN" sz="2800" dirty="0" err="1">
                <a:latin typeface="Open Sans"/>
              </a:rPr>
              <a:t>x</a:t>
            </a:r>
            <a:r>
              <a:rPr lang="en-IN" sz="2800" baseline="-25000" dirty="0" err="1">
                <a:latin typeface="Open Sans"/>
              </a:rPr>
              <a:t>vmax</a:t>
            </a:r>
            <a:r>
              <a:rPr lang="en-IN" sz="2800" dirty="0" err="1">
                <a:latin typeface="Open Sans"/>
              </a:rPr>
              <a:t>−</a:t>
            </a:r>
            <a:r>
              <a:rPr lang="en-IN" sz="2800" dirty="0" err="1" smtClean="0">
                <a:latin typeface="Open Sans"/>
              </a:rPr>
              <a:t>x</a:t>
            </a:r>
            <a:r>
              <a:rPr lang="en-IN" sz="2800" baseline="-25000" dirty="0" err="1" smtClean="0">
                <a:latin typeface="Open Sans"/>
              </a:rPr>
              <a:t>vmin</a:t>
            </a:r>
            <a:r>
              <a:rPr lang="en-IN" sz="2800" dirty="0" smtClean="0">
                <a:latin typeface="Open Sans"/>
              </a:rPr>
              <a:t>)</a:t>
            </a:r>
          </a:p>
          <a:p>
            <a:pPr>
              <a:lnSpc>
                <a:spcPct val="150000"/>
              </a:lnSpc>
            </a:pPr>
            <a:r>
              <a:rPr lang="en-IN" sz="2800" dirty="0" err="1" smtClean="0">
                <a:latin typeface="Open Sans"/>
              </a:rPr>
              <a:t>y</a:t>
            </a:r>
            <a:r>
              <a:rPr lang="en-IN" sz="2800" baseline="-25000" dirty="0" err="1" smtClean="0">
                <a:latin typeface="Open Sans"/>
              </a:rPr>
              <a:t>v</a:t>
            </a:r>
            <a:r>
              <a:rPr lang="en-IN" sz="2800" dirty="0" smtClean="0">
                <a:latin typeface="Open Sans"/>
              </a:rPr>
              <a:t>=</a:t>
            </a:r>
            <a:r>
              <a:rPr lang="en-IN" sz="2800" dirty="0" err="1">
                <a:latin typeface="Open Sans"/>
              </a:rPr>
              <a:t>y</a:t>
            </a:r>
            <a:r>
              <a:rPr lang="en-IN" sz="2800" baseline="-25000" dirty="0" err="1" smtClean="0">
                <a:latin typeface="Open Sans"/>
              </a:rPr>
              <a:t>vmin</a:t>
            </a:r>
            <a:r>
              <a:rPr lang="en-IN" sz="2800" dirty="0" smtClean="0">
                <a:latin typeface="Open Sans"/>
              </a:rPr>
              <a:t>+((</a:t>
            </a:r>
            <a:r>
              <a:rPr lang="en-IN" sz="2800" dirty="0" err="1" smtClean="0">
                <a:latin typeface="Open Sans"/>
              </a:rPr>
              <a:t>y</a:t>
            </a:r>
            <a:r>
              <a:rPr lang="en-IN" sz="2800" baseline="-25000" dirty="0" err="1" smtClean="0">
                <a:latin typeface="Open Sans"/>
              </a:rPr>
              <a:t>w</a:t>
            </a:r>
            <a:r>
              <a:rPr lang="en-IN" sz="2800" dirty="0" err="1" smtClean="0">
                <a:latin typeface="Open Sans"/>
              </a:rPr>
              <a:t>−y</a:t>
            </a:r>
            <a:r>
              <a:rPr lang="en-IN" sz="2800" baseline="-25000" dirty="0" err="1" smtClean="0">
                <a:latin typeface="Open Sans"/>
              </a:rPr>
              <a:t>wmin</a:t>
            </a:r>
            <a:r>
              <a:rPr lang="en-IN" sz="2800" dirty="0">
                <a:latin typeface="Open Sans"/>
              </a:rPr>
              <a:t>) / </a:t>
            </a:r>
            <a:r>
              <a:rPr lang="en-IN" sz="2800" dirty="0" err="1" smtClean="0">
                <a:latin typeface="Open Sans"/>
              </a:rPr>
              <a:t>y</a:t>
            </a:r>
            <a:r>
              <a:rPr lang="en-IN" sz="2800" baseline="-25000" dirty="0" err="1" smtClean="0">
                <a:latin typeface="Open Sans"/>
              </a:rPr>
              <a:t>wmax</a:t>
            </a:r>
            <a:r>
              <a:rPr lang="en-IN" sz="2800" dirty="0" err="1" smtClean="0">
                <a:latin typeface="Open Sans"/>
              </a:rPr>
              <a:t>−y</a:t>
            </a:r>
            <a:r>
              <a:rPr lang="en-IN" sz="2800" baseline="-25000" dirty="0" err="1" smtClean="0">
                <a:latin typeface="Open Sans"/>
              </a:rPr>
              <a:t>wmin</a:t>
            </a:r>
            <a:r>
              <a:rPr lang="en-IN" sz="2800" dirty="0" smtClean="0">
                <a:latin typeface="Open Sans"/>
              </a:rPr>
              <a:t>)(</a:t>
            </a:r>
            <a:r>
              <a:rPr lang="en-IN" sz="2800" dirty="0" err="1" smtClean="0">
                <a:latin typeface="Open Sans"/>
              </a:rPr>
              <a:t>y</a:t>
            </a:r>
            <a:r>
              <a:rPr lang="en-IN" sz="2800" baseline="-25000" dirty="0" err="1" smtClean="0">
                <a:latin typeface="Open Sans"/>
              </a:rPr>
              <a:t>vmax</a:t>
            </a:r>
            <a:r>
              <a:rPr lang="en-IN" sz="2800" dirty="0" err="1" smtClean="0">
                <a:latin typeface="Open Sans"/>
              </a:rPr>
              <a:t>−y</a:t>
            </a:r>
            <a:r>
              <a:rPr lang="en-IN" sz="2800" baseline="-25000" dirty="0" err="1" smtClean="0">
                <a:latin typeface="Open Sans"/>
              </a:rPr>
              <a:t>vmin</a:t>
            </a:r>
            <a:r>
              <a:rPr lang="en-IN" sz="2800" dirty="0" smtClean="0">
                <a:latin typeface="Open Sans"/>
              </a:rPr>
              <a:t>)</a:t>
            </a:r>
          </a:p>
          <a:p>
            <a:pPr>
              <a:lnSpc>
                <a:spcPct val="150000"/>
              </a:lnSpc>
            </a:pPr>
            <a:r>
              <a:rPr lang="en-IN" sz="2800" dirty="0" smtClean="0">
                <a:latin typeface="Open Sans"/>
              </a:rPr>
              <a:t>Where</a:t>
            </a:r>
            <a:r>
              <a:rPr lang="en-IN" sz="2800" dirty="0">
                <a:latin typeface="Open Sans"/>
              </a:rPr>
              <a:t>:</a:t>
            </a:r>
          </a:p>
          <a:p>
            <a:pPr>
              <a:lnSpc>
                <a:spcPct val="150000"/>
              </a:lnSpc>
            </a:pPr>
            <a:r>
              <a:rPr lang="en-IN" sz="2800" dirty="0" smtClean="0">
                <a:latin typeface="Open Sans"/>
              </a:rPr>
              <a:t>    </a:t>
            </a:r>
            <a:r>
              <a:rPr lang="en-IN" sz="2800" dirty="0">
                <a:latin typeface="Open Sans"/>
              </a:rPr>
              <a:t>(</a:t>
            </a:r>
            <a:r>
              <a:rPr lang="en-IN" sz="2800" dirty="0" err="1" smtClean="0">
                <a:latin typeface="Open Sans"/>
              </a:rPr>
              <a:t>x</a:t>
            </a:r>
            <a:r>
              <a:rPr lang="en-IN" sz="2800" baseline="-25000" dirty="0" err="1" smtClean="0">
                <a:latin typeface="Open Sans"/>
              </a:rPr>
              <a:t>w</a:t>
            </a:r>
            <a:r>
              <a:rPr lang="en-IN" sz="2800" dirty="0" err="1" smtClean="0">
                <a:latin typeface="Open Sans"/>
              </a:rPr>
              <a:t>,y</a:t>
            </a:r>
            <a:r>
              <a:rPr lang="en-IN" sz="2800" baseline="-25000" dirty="0" err="1" smtClean="0">
                <a:latin typeface="Open Sans"/>
              </a:rPr>
              <a:t>w</a:t>
            </a:r>
            <a:r>
              <a:rPr lang="en-IN" sz="2800" dirty="0" smtClean="0">
                <a:latin typeface="Open Sans"/>
              </a:rPr>
              <a:t>) are </a:t>
            </a:r>
            <a:r>
              <a:rPr lang="en-IN" sz="2800" dirty="0">
                <a:latin typeface="Open Sans"/>
              </a:rPr>
              <a:t>the window coordinates,</a:t>
            </a:r>
          </a:p>
          <a:p>
            <a:pPr>
              <a:lnSpc>
                <a:spcPct val="150000"/>
              </a:lnSpc>
            </a:pPr>
            <a:r>
              <a:rPr lang="en-IN" sz="2800" dirty="0">
                <a:latin typeface="Open Sans"/>
              </a:rPr>
              <a:t>    (</a:t>
            </a:r>
            <a:r>
              <a:rPr lang="en-IN" sz="2800" dirty="0" err="1" smtClean="0">
                <a:latin typeface="Open Sans"/>
              </a:rPr>
              <a:t>x</a:t>
            </a:r>
            <a:r>
              <a:rPr lang="en-IN" sz="2800" baseline="-25000" dirty="0" err="1" smtClean="0">
                <a:latin typeface="Open Sans"/>
              </a:rPr>
              <a:t>v</a:t>
            </a:r>
            <a:r>
              <a:rPr lang="en-IN" sz="2800" dirty="0" err="1" smtClean="0">
                <a:latin typeface="Open Sans"/>
              </a:rPr>
              <a:t>,y</a:t>
            </a:r>
            <a:r>
              <a:rPr lang="en-IN" sz="2800" baseline="-25000" dirty="0" err="1" smtClean="0">
                <a:latin typeface="Open Sans"/>
              </a:rPr>
              <a:t>v</a:t>
            </a:r>
            <a:r>
              <a:rPr lang="en-IN" sz="2800" dirty="0" smtClean="0">
                <a:latin typeface="Open Sans"/>
              </a:rPr>
              <a:t>) are </a:t>
            </a:r>
            <a:r>
              <a:rPr lang="en-IN" sz="2800" dirty="0">
                <a:latin typeface="Open Sans"/>
              </a:rPr>
              <a:t>the viewport coordinates,</a:t>
            </a:r>
          </a:p>
          <a:p>
            <a:pPr>
              <a:lnSpc>
                <a:spcPct val="150000"/>
              </a:lnSpc>
            </a:pPr>
            <a:r>
              <a:rPr lang="en-IN" sz="2800" dirty="0">
                <a:latin typeface="Open Sans"/>
              </a:rPr>
              <a:t>    (</a:t>
            </a:r>
            <a:r>
              <a:rPr lang="en-IN" sz="2800" dirty="0" err="1" smtClean="0">
                <a:latin typeface="Open Sans"/>
              </a:rPr>
              <a:t>x</a:t>
            </a:r>
            <a:r>
              <a:rPr lang="en-IN" sz="2800" baseline="-25000" dirty="0" err="1" smtClean="0">
                <a:latin typeface="Open Sans"/>
              </a:rPr>
              <a:t>wmin</a:t>
            </a:r>
            <a:r>
              <a:rPr lang="en-IN" sz="2800" dirty="0" err="1" smtClean="0">
                <a:latin typeface="Open Sans"/>
              </a:rPr>
              <a:t>,y</a:t>
            </a:r>
            <a:r>
              <a:rPr lang="en-IN" sz="2800" baseline="-25000" dirty="0" err="1" smtClean="0">
                <a:latin typeface="Open Sans"/>
              </a:rPr>
              <a:t>wmin</a:t>
            </a:r>
            <a:r>
              <a:rPr lang="en-IN" sz="2800" dirty="0" smtClean="0">
                <a:latin typeface="Open Sans"/>
              </a:rPr>
              <a:t>) and </a:t>
            </a:r>
            <a:r>
              <a:rPr lang="en-IN" sz="2800" dirty="0">
                <a:latin typeface="Open Sans"/>
              </a:rPr>
              <a:t>(</a:t>
            </a:r>
            <a:r>
              <a:rPr lang="en-IN" sz="2800" dirty="0" err="1" smtClean="0">
                <a:latin typeface="Open Sans"/>
              </a:rPr>
              <a:t>x</a:t>
            </a:r>
            <a:r>
              <a:rPr lang="en-IN" sz="2800" baseline="-25000" dirty="0" err="1" smtClean="0">
                <a:latin typeface="Open Sans"/>
              </a:rPr>
              <a:t>wmax</a:t>
            </a:r>
            <a:r>
              <a:rPr lang="en-IN" sz="2800" dirty="0" err="1" smtClean="0">
                <a:latin typeface="Open Sans"/>
              </a:rPr>
              <a:t>,y</a:t>
            </a:r>
            <a:r>
              <a:rPr lang="en-IN" sz="2800" baseline="-25000" dirty="0" err="1" smtClean="0">
                <a:latin typeface="Open Sans"/>
              </a:rPr>
              <a:t>wmax</a:t>
            </a:r>
            <a:r>
              <a:rPr lang="en-IN" sz="2800" dirty="0" smtClean="0">
                <a:latin typeface="Open Sans"/>
              </a:rPr>
              <a:t>) are </a:t>
            </a:r>
            <a:r>
              <a:rPr lang="en-IN" sz="2800" dirty="0">
                <a:latin typeface="Open Sans"/>
              </a:rPr>
              <a:t>the window boundaries,</a:t>
            </a:r>
          </a:p>
          <a:p>
            <a:pPr>
              <a:lnSpc>
                <a:spcPct val="150000"/>
              </a:lnSpc>
            </a:pPr>
            <a:r>
              <a:rPr lang="en-IN" sz="2800" dirty="0">
                <a:latin typeface="Open Sans"/>
              </a:rPr>
              <a:t>    (</a:t>
            </a:r>
            <a:r>
              <a:rPr lang="en-IN" sz="2800" dirty="0" err="1" smtClean="0">
                <a:latin typeface="Open Sans"/>
              </a:rPr>
              <a:t>x</a:t>
            </a:r>
            <a:r>
              <a:rPr lang="en-IN" sz="2800" baseline="-25000" dirty="0" err="1" smtClean="0">
                <a:latin typeface="Open Sans"/>
              </a:rPr>
              <a:t>vmin</a:t>
            </a:r>
            <a:r>
              <a:rPr lang="en-IN" sz="2800" dirty="0" err="1" smtClean="0">
                <a:latin typeface="Open Sans"/>
              </a:rPr>
              <a:t>,y</a:t>
            </a:r>
            <a:r>
              <a:rPr lang="en-IN" sz="2800" baseline="-25000" dirty="0" err="1" smtClean="0">
                <a:latin typeface="Open Sans"/>
              </a:rPr>
              <a:t>vmin</a:t>
            </a:r>
            <a:r>
              <a:rPr lang="en-IN" sz="2800" dirty="0" smtClean="0">
                <a:latin typeface="Open Sans"/>
              </a:rPr>
              <a:t>) and </a:t>
            </a:r>
            <a:r>
              <a:rPr lang="en-IN" sz="2800" dirty="0">
                <a:latin typeface="Open Sans"/>
              </a:rPr>
              <a:t>(</a:t>
            </a:r>
            <a:r>
              <a:rPr lang="en-IN" sz="2800" dirty="0" err="1" smtClean="0">
                <a:latin typeface="Open Sans"/>
              </a:rPr>
              <a:t>x</a:t>
            </a:r>
            <a:r>
              <a:rPr lang="en-IN" sz="2800" baseline="-25000" dirty="0" err="1" smtClean="0">
                <a:latin typeface="Open Sans"/>
              </a:rPr>
              <a:t>vmax</a:t>
            </a:r>
            <a:r>
              <a:rPr lang="en-IN" sz="2800" dirty="0" err="1" smtClean="0">
                <a:latin typeface="Open Sans"/>
              </a:rPr>
              <a:t>,y</a:t>
            </a:r>
            <a:r>
              <a:rPr lang="en-IN" sz="2800" baseline="-25000" dirty="0" err="1" smtClean="0">
                <a:latin typeface="Open Sans"/>
              </a:rPr>
              <a:t>vmax</a:t>
            </a:r>
            <a:r>
              <a:rPr lang="en-IN" sz="2800" dirty="0" smtClean="0">
                <a:latin typeface="Open Sans"/>
              </a:rPr>
              <a:t>) are </a:t>
            </a:r>
            <a:r>
              <a:rPr lang="en-IN" sz="2800" dirty="0">
                <a:latin typeface="Open Sans"/>
              </a:rPr>
              <a:t>the viewport boundaries.</a:t>
            </a:r>
            <a:endParaRPr lang="en-IN" sz="2800" dirty="0" smtClean="0">
              <a:latin typeface="Open Sans"/>
            </a:endParaRPr>
          </a:p>
          <a:p>
            <a:pPr>
              <a:lnSpc>
                <a:spcPct val="150000"/>
              </a:lnSpc>
            </a:pPr>
            <a:endParaRPr lang="en-US" sz="2800" dirty="0">
              <a:latin typeface="Open Sans"/>
            </a:endParaRPr>
          </a:p>
        </p:txBody>
      </p:sp>
    </p:spTree>
    <p:extLst>
      <p:ext uri="{BB962C8B-B14F-4D97-AF65-F5344CB8AC3E}">
        <p14:creationId xmlns:p14="http://schemas.microsoft.com/office/powerpoint/2010/main" val="2123065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5" name="Image 1" descr="preencoded.png"/>
          <p:cNvPicPr>
            <a:picLocks noChangeAspect="1"/>
          </p:cNvPicPr>
          <p:nvPr/>
        </p:nvPicPr>
        <p:blipFill>
          <a:blip r:embed="rId3"/>
          <a:stretch>
            <a:fillRect/>
          </a:stretch>
        </p:blipFill>
        <p:spPr>
          <a:xfrm>
            <a:off x="9398318" y="1746171"/>
            <a:ext cx="4977646" cy="4737140"/>
          </a:xfrm>
          <a:prstGeom prst="rect">
            <a:avLst/>
          </a:prstGeom>
        </p:spPr>
      </p:pic>
      <p:sp>
        <p:nvSpPr>
          <p:cNvPr id="6" name="Text 2"/>
          <p:cNvSpPr/>
          <p:nvPr/>
        </p:nvSpPr>
        <p:spPr>
          <a:xfrm>
            <a:off x="522926" y="115971"/>
            <a:ext cx="11406315" cy="1907381"/>
          </a:xfrm>
          <a:prstGeom prst="rect">
            <a:avLst/>
          </a:prstGeom>
          <a:noFill/>
          <a:ln/>
        </p:spPr>
        <p:txBody>
          <a:bodyPr wrap="square" rtlCol="0" anchor="t"/>
          <a:lstStyle/>
          <a:p>
            <a:pPr marL="0" indent="0">
              <a:lnSpc>
                <a:spcPts val="5007"/>
              </a:lnSpc>
              <a:buNone/>
            </a:pPr>
            <a:r>
              <a:rPr lang="en-US" sz="4005" b="1" kern="0" spc="-120" dirty="0">
                <a:solidFill>
                  <a:srgbClr val="2C3F42"/>
                </a:solidFill>
                <a:latin typeface="Bitter" pitchFamily="34" charset="0"/>
                <a:ea typeface="Bitter" pitchFamily="34" charset="-122"/>
                <a:cs typeface="Bitter" pitchFamily="34" charset="-120"/>
              </a:rPr>
              <a:t>Two Dimensional Viewing: Viewing Coordinate Reference Frame</a:t>
            </a:r>
            <a:endParaRPr lang="en-US" sz="4005" b="1" dirty="0"/>
          </a:p>
        </p:txBody>
      </p:sp>
      <p:sp>
        <p:nvSpPr>
          <p:cNvPr id="12" name="Text 8"/>
          <p:cNvSpPr/>
          <p:nvPr/>
        </p:nvSpPr>
        <p:spPr>
          <a:xfrm>
            <a:off x="566002" y="1588551"/>
            <a:ext cx="8789240" cy="651034"/>
          </a:xfrm>
          <a:prstGeom prst="rect">
            <a:avLst/>
          </a:prstGeom>
          <a:noFill/>
          <a:ln/>
        </p:spPr>
        <p:txBody>
          <a:bodyPr wrap="square" rtlCol="0" anchor="t"/>
          <a:lstStyle/>
          <a:p>
            <a:pPr>
              <a:lnSpc>
                <a:spcPct val="150000"/>
              </a:lnSpc>
            </a:pPr>
            <a:r>
              <a:rPr lang="en-US" sz="2800" dirty="0">
                <a:latin typeface="Open Sans"/>
              </a:rPr>
              <a:t>The </a:t>
            </a:r>
            <a:r>
              <a:rPr lang="en-US" sz="2800" b="1" dirty="0">
                <a:latin typeface="Open Sans"/>
              </a:rPr>
              <a:t>Viewing Coordinate Reference Frame</a:t>
            </a:r>
            <a:r>
              <a:rPr lang="en-US" sz="2800" dirty="0">
                <a:latin typeface="Open Sans"/>
              </a:rPr>
              <a:t> (also known as the </a:t>
            </a:r>
            <a:r>
              <a:rPr lang="en-US" sz="2800" b="1" dirty="0">
                <a:latin typeface="Open Sans"/>
              </a:rPr>
              <a:t>Viewing Coordinate System</a:t>
            </a:r>
            <a:r>
              <a:rPr lang="en-US" sz="2800" dirty="0">
                <a:latin typeface="Open Sans"/>
              </a:rPr>
              <a:t>, or VCS) is a coordinate system used in computer graphics to define how a scene or object is viewed. In two-dimensional (2D) viewing, the VCS helps in transforming objects from the </a:t>
            </a:r>
            <a:r>
              <a:rPr lang="en-US" sz="2800" b="1" dirty="0">
                <a:latin typeface="Open Sans"/>
              </a:rPr>
              <a:t>World Coordinate System (WCS)</a:t>
            </a:r>
            <a:r>
              <a:rPr lang="en-US" sz="2800" dirty="0">
                <a:latin typeface="Open Sans"/>
              </a:rPr>
              <a:t> to the </a:t>
            </a:r>
            <a:r>
              <a:rPr lang="en-US" sz="2800" b="1" dirty="0">
                <a:latin typeface="Open Sans"/>
              </a:rPr>
              <a:t>Device Coordinate System (DCS)</a:t>
            </a:r>
            <a:r>
              <a:rPr lang="en-US" sz="2800" dirty="0">
                <a:latin typeface="Open Sans"/>
              </a:rPr>
              <a:t> through intermediate steps, allowing for transformations like zooming, panning, or rotating the scene for viewing.</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sp>
        <p:nvSpPr>
          <p:cNvPr id="6" name="Text 2"/>
          <p:cNvSpPr/>
          <p:nvPr/>
        </p:nvSpPr>
        <p:spPr>
          <a:xfrm>
            <a:off x="670070" y="241683"/>
            <a:ext cx="14107474" cy="1907381"/>
          </a:xfrm>
          <a:prstGeom prst="rect">
            <a:avLst/>
          </a:prstGeom>
          <a:noFill/>
          <a:ln/>
        </p:spPr>
        <p:txBody>
          <a:bodyPr wrap="square" rtlCol="0" anchor="t"/>
          <a:lstStyle/>
          <a:p>
            <a:pPr marL="0" indent="0">
              <a:lnSpc>
                <a:spcPts val="5007"/>
              </a:lnSpc>
              <a:buNone/>
            </a:pPr>
            <a:r>
              <a:rPr lang="en-US" sz="4005" b="1" kern="0" spc="-120" dirty="0">
                <a:solidFill>
                  <a:srgbClr val="2C3F42"/>
                </a:solidFill>
                <a:latin typeface="Bitter" pitchFamily="34" charset="0"/>
                <a:ea typeface="Bitter" pitchFamily="34" charset="-122"/>
                <a:cs typeface="Bitter" pitchFamily="34" charset="-120"/>
              </a:rPr>
              <a:t>Two Dimensional Viewing: Viewing Coordinate Reference Frame</a:t>
            </a:r>
            <a:endParaRPr lang="en-US" sz="4005" b="1" dirty="0"/>
          </a:p>
        </p:txBody>
      </p:sp>
      <p:sp>
        <p:nvSpPr>
          <p:cNvPr id="9" name="Shape 5"/>
          <p:cNvSpPr/>
          <p:nvPr/>
        </p:nvSpPr>
        <p:spPr>
          <a:xfrm>
            <a:off x="788372" y="2504763"/>
            <a:ext cx="457795" cy="457795"/>
          </a:xfrm>
          <a:prstGeom prst="roundRect">
            <a:avLst>
              <a:gd name="adj" fmla="val 18667"/>
            </a:avLst>
          </a:prstGeom>
          <a:solidFill>
            <a:srgbClr val="FCE2CF"/>
          </a:solidFill>
          <a:ln w="7620">
            <a:solidFill>
              <a:srgbClr val="E2C8B5"/>
            </a:solidFill>
            <a:prstDash val="solid"/>
          </a:ln>
        </p:spPr>
      </p:sp>
      <p:sp>
        <p:nvSpPr>
          <p:cNvPr id="10" name="Text 6"/>
          <p:cNvSpPr/>
          <p:nvPr/>
        </p:nvSpPr>
        <p:spPr>
          <a:xfrm>
            <a:off x="958513" y="2581082"/>
            <a:ext cx="117515" cy="305157"/>
          </a:xfrm>
          <a:prstGeom prst="rect">
            <a:avLst/>
          </a:prstGeom>
          <a:noFill/>
          <a:ln/>
        </p:spPr>
        <p:txBody>
          <a:bodyPr wrap="none" rtlCol="0" anchor="t"/>
          <a:lstStyle/>
          <a:p>
            <a:pPr marL="0" indent="0" algn="ctr">
              <a:lnSpc>
                <a:spcPts val="2403"/>
              </a:lnSpc>
              <a:buNone/>
            </a:pPr>
            <a:r>
              <a:rPr lang="en-US" sz="2403" kern="0" spc="-72" dirty="0">
                <a:solidFill>
                  <a:srgbClr val="2B2E3C"/>
                </a:solidFill>
                <a:latin typeface="Bitter" pitchFamily="34" charset="0"/>
                <a:ea typeface="Bitter" pitchFamily="34" charset="-122"/>
                <a:cs typeface="Bitter" pitchFamily="34" charset="-120"/>
              </a:rPr>
              <a:t>1</a:t>
            </a:r>
            <a:endParaRPr lang="en-US" sz="2403" dirty="0"/>
          </a:p>
        </p:txBody>
      </p:sp>
      <p:sp>
        <p:nvSpPr>
          <p:cNvPr id="12" name="Text 8"/>
          <p:cNvSpPr/>
          <p:nvPr/>
        </p:nvSpPr>
        <p:spPr>
          <a:xfrm>
            <a:off x="1598954" y="2479238"/>
            <a:ext cx="12295722" cy="651034"/>
          </a:xfrm>
          <a:prstGeom prst="rect">
            <a:avLst/>
          </a:prstGeom>
          <a:noFill/>
          <a:ln/>
        </p:spPr>
        <p:txBody>
          <a:bodyPr wrap="square" rtlCol="0" anchor="t"/>
          <a:lstStyle/>
          <a:p>
            <a:r>
              <a:rPr lang="en-IN" sz="2800" b="1" dirty="0">
                <a:latin typeface="Open Sans"/>
                <a:ea typeface="Open Sans"/>
              </a:rPr>
              <a:t>Viewing Transformation</a:t>
            </a:r>
            <a:r>
              <a:rPr lang="en-IN" sz="2800" b="1" dirty="0" smtClean="0">
                <a:latin typeface="Open Sans"/>
                <a:ea typeface="Open Sans"/>
              </a:rPr>
              <a:t>: </a:t>
            </a:r>
            <a:r>
              <a:rPr lang="en-US" sz="2800" dirty="0">
                <a:latin typeface="Open Sans"/>
                <a:ea typeface="Open Sans"/>
              </a:rPr>
              <a:t>The </a:t>
            </a:r>
            <a:r>
              <a:rPr lang="en-US" sz="2800" b="1" dirty="0">
                <a:latin typeface="Open Sans"/>
                <a:ea typeface="Open Sans"/>
              </a:rPr>
              <a:t>viewing transformation</a:t>
            </a:r>
            <a:r>
              <a:rPr lang="en-US" sz="2800" dirty="0">
                <a:latin typeface="Open Sans"/>
                <a:ea typeface="Open Sans"/>
              </a:rPr>
              <a:t> is the process of mapping or transforming the world coordinates of objects (WCS) into a </a:t>
            </a:r>
            <a:r>
              <a:rPr lang="en-US" sz="2800" b="1" dirty="0">
                <a:latin typeface="Open Sans"/>
                <a:ea typeface="Open Sans"/>
              </a:rPr>
              <a:t>Viewing Coordinate System</a:t>
            </a:r>
            <a:r>
              <a:rPr lang="en-US" sz="2800" dirty="0">
                <a:latin typeface="Open Sans"/>
                <a:ea typeface="Open Sans"/>
              </a:rPr>
              <a:t> (VCS).</a:t>
            </a:r>
          </a:p>
        </p:txBody>
      </p:sp>
      <p:sp>
        <p:nvSpPr>
          <p:cNvPr id="14" name="Shape 10"/>
          <p:cNvSpPr/>
          <p:nvPr/>
        </p:nvSpPr>
        <p:spPr>
          <a:xfrm>
            <a:off x="788372" y="4409882"/>
            <a:ext cx="457795" cy="457795"/>
          </a:xfrm>
          <a:prstGeom prst="roundRect">
            <a:avLst>
              <a:gd name="adj" fmla="val 18667"/>
            </a:avLst>
          </a:prstGeom>
          <a:solidFill>
            <a:srgbClr val="FCE2CF"/>
          </a:solidFill>
          <a:ln w="7620">
            <a:solidFill>
              <a:srgbClr val="E2C8B5"/>
            </a:solidFill>
            <a:prstDash val="solid"/>
          </a:ln>
        </p:spPr>
      </p:sp>
      <p:sp>
        <p:nvSpPr>
          <p:cNvPr id="15" name="Text 11"/>
          <p:cNvSpPr/>
          <p:nvPr/>
        </p:nvSpPr>
        <p:spPr>
          <a:xfrm>
            <a:off x="937915" y="4486201"/>
            <a:ext cx="158710" cy="305157"/>
          </a:xfrm>
          <a:prstGeom prst="rect">
            <a:avLst/>
          </a:prstGeom>
          <a:noFill/>
          <a:ln/>
        </p:spPr>
        <p:txBody>
          <a:bodyPr wrap="none" rtlCol="0" anchor="t"/>
          <a:lstStyle/>
          <a:p>
            <a:pPr marL="0" indent="0" algn="ctr">
              <a:lnSpc>
                <a:spcPts val="2403"/>
              </a:lnSpc>
              <a:buNone/>
            </a:pPr>
            <a:r>
              <a:rPr lang="en-US" sz="2403" kern="0" spc="-72" dirty="0">
                <a:solidFill>
                  <a:srgbClr val="2B2E3C"/>
                </a:solidFill>
                <a:latin typeface="Bitter" pitchFamily="34" charset="0"/>
                <a:ea typeface="Bitter" pitchFamily="34" charset="-122"/>
                <a:cs typeface="Bitter" pitchFamily="34" charset="-120"/>
              </a:rPr>
              <a:t>2</a:t>
            </a:r>
            <a:endParaRPr lang="en-US" sz="2403" dirty="0"/>
          </a:p>
        </p:txBody>
      </p:sp>
      <p:sp>
        <p:nvSpPr>
          <p:cNvPr id="17" name="Text 13"/>
          <p:cNvSpPr/>
          <p:nvPr/>
        </p:nvSpPr>
        <p:spPr>
          <a:xfrm>
            <a:off x="1598954" y="4323442"/>
            <a:ext cx="6295668" cy="325517"/>
          </a:xfrm>
          <a:prstGeom prst="rect">
            <a:avLst/>
          </a:prstGeom>
          <a:noFill/>
          <a:ln/>
        </p:spPr>
        <p:txBody>
          <a:bodyPr wrap="none" rtlCol="0" anchor="t"/>
          <a:lstStyle/>
          <a:p>
            <a:r>
              <a:rPr lang="en-IN" sz="2800" b="1" dirty="0">
                <a:latin typeface="Open Sans"/>
                <a:ea typeface="Open Sans"/>
              </a:rPr>
              <a:t>View Plane (Projection Plane</a:t>
            </a:r>
            <a:r>
              <a:rPr lang="en-IN" sz="2800" b="1" dirty="0" smtClean="0">
                <a:latin typeface="Open Sans"/>
                <a:ea typeface="Open Sans"/>
              </a:rPr>
              <a:t>): </a:t>
            </a:r>
            <a:r>
              <a:rPr lang="en-US" sz="2800" dirty="0">
                <a:latin typeface="Open Sans"/>
                <a:ea typeface="Open Sans"/>
              </a:rPr>
              <a:t>The </a:t>
            </a:r>
            <a:r>
              <a:rPr lang="en-US" sz="2800" b="1" dirty="0">
                <a:latin typeface="Open Sans"/>
                <a:ea typeface="Open Sans"/>
              </a:rPr>
              <a:t>view plane</a:t>
            </a:r>
            <a:r>
              <a:rPr lang="en-US" sz="2800" dirty="0">
                <a:latin typeface="Open Sans"/>
                <a:ea typeface="Open Sans"/>
              </a:rPr>
              <a:t> or </a:t>
            </a:r>
            <a:r>
              <a:rPr lang="en-US" sz="2800" b="1" dirty="0">
                <a:latin typeface="Open Sans"/>
                <a:ea typeface="Open Sans"/>
              </a:rPr>
              <a:t>projection plane</a:t>
            </a:r>
            <a:r>
              <a:rPr lang="en-US" sz="2800" dirty="0">
                <a:latin typeface="Open Sans"/>
                <a:ea typeface="Open Sans"/>
              </a:rPr>
              <a:t> is where </a:t>
            </a:r>
            <a:endParaRPr lang="en-US" sz="2800" dirty="0" smtClean="0">
              <a:latin typeface="Open Sans"/>
              <a:ea typeface="Open Sans"/>
            </a:endParaRPr>
          </a:p>
          <a:p>
            <a:r>
              <a:rPr lang="en-US" sz="2800" dirty="0" smtClean="0">
                <a:latin typeface="Open Sans"/>
                <a:ea typeface="Open Sans"/>
              </a:rPr>
              <a:t>the </a:t>
            </a:r>
            <a:r>
              <a:rPr lang="en-US" sz="2800" dirty="0">
                <a:latin typeface="Open Sans"/>
                <a:ea typeface="Open Sans"/>
              </a:rPr>
              <a:t>objects in the viewing coordinate system are projected to form the final image.</a:t>
            </a:r>
          </a:p>
        </p:txBody>
      </p:sp>
      <p:sp>
        <p:nvSpPr>
          <p:cNvPr id="19" name="Shape 15"/>
          <p:cNvSpPr/>
          <p:nvPr/>
        </p:nvSpPr>
        <p:spPr>
          <a:xfrm>
            <a:off x="788372" y="5824964"/>
            <a:ext cx="457795" cy="457795"/>
          </a:xfrm>
          <a:prstGeom prst="roundRect">
            <a:avLst>
              <a:gd name="adj" fmla="val 18667"/>
            </a:avLst>
          </a:prstGeom>
          <a:solidFill>
            <a:srgbClr val="FCE2CF"/>
          </a:solidFill>
          <a:ln w="7620">
            <a:solidFill>
              <a:srgbClr val="E2C8B5"/>
            </a:solidFill>
            <a:prstDash val="solid"/>
          </a:ln>
        </p:spPr>
      </p:sp>
      <p:sp>
        <p:nvSpPr>
          <p:cNvPr id="20" name="Text 16"/>
          <p:cNvSpPr/>
          <p:nvPr/>
        </p:nvSpPr>
        <p:spPr>
          <a:xfrm>
            <a:off x="934462" y="5901283"/>
            <a:ext cx="165497" cy="305157"/>
          </a:xfrm>
          <a:prstGeom prst="rect">
            <a:avLst/>
          </a:prstGeom>
          <a:noFill/>
          <a:ln/>
        </p:spPr>
        <p:txBody>
          <a:bodyPr wrap="none" rtlCol="0" anchor="t"/>
          <a:lstStyle/>
          <a:p>
            <a:pPr marL="0" indent="0" algn="ctr">
              <a:lnSpc>
                <a:spcPts val="2403"/>
              </a:lnSpc>
              <a:buNone/>
            </a:pPr>
            <a:r>
              <a:rPr lang="en-US" sz="2403" kern="0" spc="-72" dirty="0">
                <a:solidFill>
                  <a:srgbClr val="2B2E3C"/>
                </a:solidFill>
                <a:latin typeface="Bitter" pitchFamily="34" charset="0"/>
                <a:ea typeface="Bitter" pitchFamily="34" charset="-122"/>
                <a:cs typeface="Bitter" pitchFamily="34" charset="-120"/>
              </a:rPr>
              <a:t>3</a:t>
            </a:r>
            <a:endParaRPr lang="en-US" sz="2403" dirty="0"/>
          </a:p>
        </p:txBody>
      </p:sp>
      <p:sp>
        <p:nvSpPr>
          <p:cNvPr id="22" name="Text 18"/>
          <p:cNvSpPr/>
          <p:nvPr/>
        </p:nvSpPr>
        <p:spPr>
          <a:xfrm>
            <a:off x="1598954" y="5875484"/>
            <a:ext cx="6295668" cy="325517"/>
          </a:xfrm>
          <a:prstGeom prst="rect">
            <a:avLst/>
          </a:prstGeom>
          <a:noFill/>
          <a:ln/>
        </p:spPr>
        <p:txBody>
          <a:bodyPr wrap="none" rtlCol="0" anchor="t"/>
          <a:lstStyle/>
          <a:p>
            <a:r>
              <a:rPr lang="en-US" sz="2800" b="1" dirty="0">
                <a:latin typeface="Open Sans"/>
              </a:rPr>
              <a:t>Window in the Viewing Coordinate System: </a:t>
            </a:r>
            <a:r>
              <a:rPr lang="en-US" sz="2800" dirty="0">
                <a:latin typeface="Open Sans"/>
              </a:rPr>
              <a:t>In the VCS, a </a:t>
            </a:r>
            <a:r>
              <a:rPr lang="en-US" sz="2800" b="1" dirty="0">
                <a:latin typeface="Open Sans"/>
              </a:rPr>
              <a:t>viewing window</a:t>
            </a:r>
            <a:r>
              <a:rPr lang="en-US" sz="2800" dirty="0">
                <a:latin typeface="Open Sans"/>
              </a:rPr>
              <a:t> is </a:t>
            </a:r>
            <a:endParaRPr lang="en-US" sz="2800" dirty="0" smtClean="0">
              <a:latin typeface="Open Sans"/>
            </a:endParaRPr>
          </a:p>
          <a:p>
            <a:r>
              <a:rPr lang="en-US" sz="2800" dirty="0" smtClean="0">
                <a:latin typeface="Open Sans"/>
              </a:rPr>
              <a:t>defined</a:t>
            </a:r>
            <a:r>
              <a:rPr lang="en-US" sz="2800" dirty="0">
                <a:latin typeface="Open Sans"/>
              </a:rPr>
              <a:t>, which corresponds to a rectangular portion of the scene in world </a:t>
            </a:r>
            <a:endParaRPr lang="en-US" sz="2800" dirty="0" smtClean="0">
              <a:latin typeface="Open Sans"/>
            </a:endParaRPr>
          </a:p>
          <a:p>
            <a:r>
              <a:rPr lang="en-US" sz="2800" dirty="0" smtClean="0">
                <a:latin typeface="Open Sans"/>
              </a:rPr>
              <a:t>coordinates </a:t>
            </a:r>
            <a:r>
              <a:rPr lang="en-US" sz="2800" dirty="0">
                <a:latin typeface="Open Sans"/>
              </a:rPr>
              <a:t>that the viewer wants to see.</a:t>
            </a:r>
          </a:p>
        </p:txBody>
      </p:sp>
      <p:sp>
        <p:nvSpPr>
          <p:cNvPr id="16" name="Text 8"/>
          <p:cNvSpPr/>
          <p:nvPr/>
        </p:nvSpPr>
        <p:spPr>
          <a:xfrm>
            <a:off x="670070" y="1720379"/>
            <a:ext cx="11908126" cy="651034"/>
          </a:xfrm>
          <a:prstGeom prst="rect">
            <a:avLst/>
          </a:prstGeom>
          <a:noFill/>
          <a:ln/>
        </p:spPr>
        <p:txBody>
          <a:bodyPr wrap="square" rtlCol="0" anchor="t"/>
          <a:lstStyle/>
          <a:p>
            <a:pPr>
              <a:lnSpc>
                <a:spcPts val="2563"/>
              </a:lnSpc>
            </a:pPr>
            <a:r>
              <a:rPr lang="en-US" sz="3200" b="1" dirty="0">
                <a:latin typeface="Open Sans"/>
                <a:ea typeface="Open Sans"/>
              </a:rPr>
              <a:t>Key Concepts of the Viewing Coordinate Reference Frame:</a:t>
            </a:r>
          </a:p>
        </p:txBody>
      </p:sp>
    </p:spTree>
    <p:extLst>
      <p:ext uri="{BB962C8B-B14F-4D97-AF65-F5344CB8AC3E}">
        <p14:creationId xmlns:p14="http://schemas.microsoft.com/office/powerpoint/2010/main" val="35294180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3658</TotalTime>
  <Words>3441</Words>
  <Application>Microsoft Office PowerPoint</Application>
  <PresentationFormat>Custom</PresentationFormat>
  <Paragraphs>355</Paragraphs>
  <Slides>50</Slides>
  <Notes>50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Bitter</vt:lpstr>
      <vt:lpstr>Calibri</vt:lpstr>
      <vt:lpstr>Courier New</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Microsoft account</cp:lastModifiedBy>
  <cp:revision>120</cp:revision>
  <dcterms:created xsi:type="dcterms:W3CDTF">2024-08-12T14:16:52Z</dcterms:created>
  <dcterms:modified xsi:type="dcterms:W3CDTF">2024-10-04T04:46:28Z</dcterms:modified>
</cp:coreProperties>
</file>