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9754DC-136B-4689-B345-EE969980E480}">
  <a:tblStyle styleId="{F39754DC-136B-4689-B345-EE969980E4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1020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25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4c50aab8f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4c50aab8f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013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4c50aab8f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4c50aab8f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22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c50aab8f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c50aab8f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864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4c50aab8f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4c50aab8f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54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4c50aab8f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4c50aab8f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042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4c50aab8f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4c50aab8f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658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4c50aab8f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4c50aab8f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05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8583" y="19808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90" b="1"/>
              <a:t>Course Induction </a:t>
            </a:r>
            <a:endParaRPr sz="3190" b="1"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3190"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90" b="1"/>
              <a:t>Introduction to Internet Of Things</a:t>
            </a:r>
            <a:endParaRPr sz="3190" b="1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190" b="1"/>
              <a:t>            [Theory &amp; Practical]</a:t>
            </a:r>
            <a:endParaRPr sz="319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6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25" y="504700"/>
            <a:ext cx="8436377" cy="43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5"/>
          <p:cNvGraphicFramePr/>
          <p:nvPr/>
        </p:nvGraphicFramePr>
        <p:xfrm>
          <a:off x="582375" y="941900"/>
          <a:ext cx="8170675" cy="3668192"/>
        </p:xfrm>
        <a:graphic>
          <a:graphicData uri="http://schemas.openxmlformats.org/drawingml/2006/table">
            <a:tbl>
              <a:tblPr>
                <a:noFill/>
                <a:tableStyleId>{F39754DC-136B-4689-B345-EE969980E480}</a:tableStyleId>
              </a:tblPr>
              <a:tblGrid>
                <a:gridCol w="1391475"/>
                <a:gridCol w="6779200"/>
              </a:tblGrid>
              <a:tr h="47190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 Outcomes (CO)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7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Explain the vision, definition, and conceptual framework of IoT.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3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Analyze the design principles for connected devices.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3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Identify and classify various sensors, actuators, and IoT-supported hardware platforms.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6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Compare and evaluate network communication protocols and methodologies used for wireless sensor networks and data aggregation in IoT.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6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Demonstrate the ability to program Arduino boards using the Arduino IDE and integrate libraries to develop basic IoT systems.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3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Analyze the solutions to challenges in IoT design, including security and development.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91425" marB="91425" anchor="b">
                    <a:lnL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04773" y="67202"/>
            <a:ext cx="8520600" cy="5149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237743" marR="3581400" lvl="0" indent="0" algn="l" rtl="0">
              <a:spcBef>
                <a:spcPts val="1992"/>
              </a:spcBef>
              <a:spcAft>
                <a:spcPts val="0"/>
              </a:spcAft>
              <a:buNone/>
            </a:pPr>
            <a:r>
              <a:rPr lang="en" sz="3800" b="1" dirty="0" smtClean="0">
                <a:solidFill>
                  <a:schemeClr val="dk1"/>
                </a:solidFill>
              </a:rPr>
              <a:t>Syllabus</a:t>
            </a:r>
            <a:r>
              <a:rPr lang="en" sz="3800" b="1" dirty="0">
                <a:solidFill>
                  <a:schemeClr val="dk1"/>
                </a:solidFill>
              </a:rPr>
              <a:t>:</a:t>
            </a:r>
            <a:endParaRPr sz="3800" b="1" dirty="0">
              <a:solidFill>
                <a:schemeClr val="dk1"/>
              </a:solidFill>
            </a:endParaRPr>
          </a:p>
          <a:p>
            <a:pPr marL="237743" marR="3581400" lvl="0" indent="0" algn="l" rtl="0">
              <a:spcBef>
                <a:spcPts val="1992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chemeClr val="dk1"/>
                </a:solidFill>
              </a:rPr>
              <a:t>Unit 1: Internet of Things (IoT) </a:t>
            </a:r>
            <a:endParaRPr sz="2900" b="1" dirty="0">
              <a:solidFill>
                <a:schemeClr val="dk1"/>
              </a:solidFill>
            </a:endParaRPr>
          </a:p>
          <a:p>
            <a:pPr marL="225552" marR="0" lvl="0" indent="0" algn="just" rtl="0">
              <a:spcBef>
                <a:spcPts val="456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dk1"/>
                </a:solidFill>
              </a:rPr>
              <a:t>Vision, Definition, Conceptual Framework, Architectural view, technology behind IoT, Sources of the loT, M2M Communication, loT Examples. Design Principles for Connected Devices: IoT/M2M systems layers and design standardization, communication technologies, data enrichment and consolidation, ease of designing and affordability.</a:t>
            </a:r>
            <a:endParaRPr sz="2900" dirty="0">
              <a:solidFill>
                <a:schemeClr val="dk1"/>
              </a:solidFill>
            </a:endParaRPr>
          </a:p>
          <a:p>
            <a:pPr marL="237743" marR="3950208" lvl="0" indent="0" algn="l" rtl="0">
              <a:spcBef>
                <a:spcPts val="1896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chemeClr val="dk1"/>
                </a:solidFill>
              </a:rPr>
              <a:t>Unit 2: Hardware for loT </a:t>
            </a:r>
            <a:endParaRPr sz="2900" b="1" dirty="0">
              <a:solidFill>
                <a:schemeClr val="dk1"/>
              </a:solidFill>
            </a:endParaRPr>
          </a:p>
          <a:p>
            <a:pPr marL="4937760" marR="210312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1" dirty="0">
              <a:solidFill>
                <a:schemeClr val="dk1"/>
              </a:solidFill>
            </a:endParaRPr>
          </a:p>
          <a:p>
            <a:pPr marL="228600" marR="0" lvl="0" indent="0" algn="l" rtl="0">
              <a:spcBef>
                <a:spcPts val="456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dk1"/>
                </a:solidFill>
              </a:rPr>
              <a:t>Sensors, Digital sensors, actuators, radio frequency identification (RFID) technology, wireless sensor networks, participatory sensing technology. Embedded Platforms for loT: Embedded computing basics, Overview of IOT supported Hardware platforms such as Arduino, NetArduino, Raspberry pi, Beagle Bone, Intel Galileo boards and ARM cortex.</a:t>
            </a:r>
            <a:r>
              <a:rPr lang="en" sz="1900" dirty="0">
                <a:solidFill>
                  <a:schemeClr val="dk1"/>
                </a:solidFill>
              </a:rPr>
              <a:t> </a:t>
            </a:r>
            <a:endParaRPr sz="1900" dirty="0">
              <a:solidFill>
                <a:schemeClr val="dk1"/>
              </a:solidFill>
            </a:endParaRPr>
          </a:p>
          <a:p>
            <a:pPr marL="225552" marR="0" lvl="0" indent="0" algn="just" rtl="0">
              <a:spcBef>
                <a:spcPts val="456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83991" y="-1"/>
            <a:ext cx="8520600" cy="49599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404872" lvl="0" indent="0" algn="l" rtl="0">
              <a:spcBef>
                <a:spcPts val="1872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Unit 3: Network &amp; Communication aspects in loT </a:t>
            </a:r>
            <a:endParaRPr b="1" dirty="0">
              <a:solidFill>
                <a:schemeClr val="dk1"/>
              </a:solidFill>
            </a:endParaRPr>
          </a:p>
          <a:p>
            <a:pPr marL="222504" marR="0" lvl="0" indent="0" algn="l" rtl="0">
              <a:spcBef>
                <a:spcPts val="456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Wireless Medium access issues, MAC protocol survey, Survey routing protocols, Sensor deployment &amp; Node discovery, Data aggregation &amp; dissemination.</a:t>
            </a:r>
            <a:endParaRPr dirty="0">
              <a:solidFill>
                <a:schemeClr val="dk1"/>
              </a:solidFill>
            </a:endParaRPr>
          </a:p>
          <a:p>
            <a:pPr marL="222504" marR="0" lvl="0" indent="0" algn="l" rtl="0">
              <a:spcBef>
                <a:spcPts val="456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56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Unit 4: Programming the Arduino </a:t>
            </a:r>
            <a:endParaRPr b="1" dirty="0">
              <a:solidFill>
                <a:schemeClr val="dk1"/>
              </a:solidFill>
            </a:endParaRPr>
          </a:p>
          <a:p>
            <a:pPr marL="225552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Arduino Platform Boards Anatomy, Arduino IDE, coding, using emulator, using libraries, additions in arduino, programming the arduino for loT. </a:t>
            </a:r>
            <a:endParaRPr dirty="0">
              <a:solidFill>
                <a:schemeClr val="dk1"/>
              </a:solidFill>
            </a:endParaRPr>
          </a:p>
          <a:p>
            <a:pPr marL="0" marR="2813304" lvl="0" indent="0" algn="l" rtl="0">
              <a:spcBef>
                <a:spcPts val="1968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Unit 5: Challenges in IoT Design challenges </a:t>
            </a:r>
            <a:endParaRPr b="1" dirty="0">
              <a:solidFill>
                <a:schemeClr val="dk1"/>
              </a:solidFill>
            </a:endParaRPr>
          </a:p>
          <a:p>
            <a:pPr marL="231648" marR="0" lvl="0" indent="-225552" algn="just" rtl="0">
              <a:spcBef>
                <a:spcPts val="432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Development Challenges, Security Challenges, Other challenges loT Applications: Smart Metering, E-health, City Automation, Automotive Applications, home automation, smart cards, communicating data with H/W units, mobiles, tablets, Designing of smart street lights in smart city.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75" y="892675"/>
            <a:ext cx="8839201" cy="35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9"/>
          <p:cNvGraphicFramePr/>
          <p:nvPr/>
        </p:nvGraphicFramePr>
        <p:xfrm>
          <a:off x="1169475" y="123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{F39754DC-136B-4689-B345-EE969980E480}</a:tableStyleId>
              </a:tblPr>
              <a:tblGrid>
                <a:gridCol w="1600950"/>
                <a:gridCol w="1294650"/>
                <a:gridCol w="1447800"/>
                <a:gridCol w="1447800"/>
                <a:gridCol w="1447800"/>
              </a:tblGrid>
              <a:tr h="1255250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Coursera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Introduction to the IoT and Embedded Systems. By the University of california.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68000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Textbook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IoT Architecture and Design Principles by Raj Kamal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800" b="1"/>
              <a:t>Thank You</a:t>
            </a:r>
            <a:endParaRPr sz="5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On-screen Show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Simple Dark</vt:lpstr>
      <vt:lpstr>Course Induction   Introduction to Internet Of Things             [Theory &amp; Practical]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Induction   Introduction to Internet Of Things             [Theory &amp; Practical] </dc:title>
  <cp:lastModifiedBy>Microsoft account</cp:lastModifiedBy>
  <cp:revision>2</cp:revision>
  <dcterms:modified xsi:type="dcterms:W3CDTF">2025-01-02T02:55:18Z</dcterms:modified>
</cp:coreProperties>
</file>