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9"/>
  </p:notesMasterIdLst>
  <p:sldIdLst>
    <p:sldId id="256" r:id="rId2"/>
    <p:sldId id="257" r:id="rId3"/>
    <p:sldId id="258" r:id="rId4"/>
    <p:sldId id="274" r:id="rId5"/>
    <p:sldId id="275" r:id="rId6"/>
    <p:sldId id="263" r:id="rId7"/>
    <p:sldId id="279" r:id="rId8"/>
    <p:sldId id="264" r:id="rId9"/>
    <p:sldId id="280" r:id="rId10"/>
    <p:sldId id="282" r:id="rId11"/>
    <p:sldId id="288" r:id="rId12"/>
    <p:sldId id="269" r:id="rId13"/>
    <p:sldId id="289" r:id="rId14"/>
    <p:sldId id="276" r:id="rId15"/>
    <p:sldId id="272" r:id="rId16"/>
    <p:sldId id="273"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2E8122-EE01-450B-860B-70147537FB25}">
  <a:tblStyle styleId="{5A2E8122-EE01-450B-860B-70147537FB2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9378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33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14ef100fbe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214ef100fbe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446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14ef100fbe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14ef100fbe_2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0487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14ef100fbe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14ef100fbe_2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910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4ef100fbe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14ef100fbe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775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4ef100fbe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14ef100fbe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888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ef100fbe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14ef100fbe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927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ef100fbe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14ef100fbe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1777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ef100fbe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14ef100fbe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7130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ef100fbe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14ef100fbe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745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4ef100fbe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14ef100fbe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0663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4ef100fbe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14ef100fbe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109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0964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78279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14615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0450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647399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pPr/>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39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pPr/>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558598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pPr/>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3746381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pPr/>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181889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pPr/>
              <a:t>7/8/2024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3043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pPr/>
              <a:t>7/8/2024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870904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0905839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pPr/>
              <a:t>7/8/2024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3454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400" dirty="0">
                <a:solidFill>
                  <a:schemeClr val="accent3">
                    <a:lumMod val="75000"/>
                  </a:schemeClr>
                </a:solidFill>
                <a:latin typeface="Rockwell" panose="02060603020205020403" pitchFamily="18" charset="0"/>
              </a:rPr>
              <a:t/>
            </a:r>
            <a:br>
              <a:rPr lang="en" sz="4400" dirty="0">
                <a:solidFill>
                  <a:schemeClr val="accent3">
                    <a:lumMod val="75000"/>
                  </a:schemeClr>
                </a:solidFill>
                <a:latin typeface="Rockwell" panose="02060603020205020403" pitchFamily="18" charset="0"/>
              </a:rPr>
            </a:br>
            <a:r>
              <a:rPr lang="en" sz="4400" dirty="0">
                <a:solidFill>
                  <a:schemeClr val="accent3">
                    <a:lumMod val="75000"/>
                  </a:schemeClr>
                </a:solidFill>
                <a:latin typeface="Rockwell" panose="02060603020205020403" pitchFamily="18" charset="0"/>
              </a:rPr>
              <a:t/>
            </a:r>
            <a:br>
              <a:rPr lang="en" sz="4400" dirty="0">
                <a:solidFill>
                  <a:schemeClr val="accent3">
                    <a:lumMod val="75000"/>
                  </a:schemeClr>
                </a:solidFill>
                <a:latin typeface="Rockwell" panose="02060603020205020403" pitchFamily="18" charset="0"/>
              </a:rPr>
            </a:br>
            <a:r>
              <a:rPr lang="en" sz="4400" dirty="0">
                <a:solidFill>
                  <a:schemeClr val="accent3">
                    <a:lumMod val="75000"/>
                  </a:schemeClr>
                </a:solidFill>
                <a:latin typeface="Rockwell" panose="02060603020205020403" pitchFamily="18" charset="0"/>
              </a:rPr>
              <a:t>Semester Induction</a:t>
            </a:r>
            <a:br>
              <a:rPr lang="en" sz="4400" dirty="0">
                <a:solidFill>
                  <a:schemeClr val="accent3">
                    <a:lumMod val="75000"/>
                  </a:schemeClr>
                </a:solidFill>
                <a:latin typeface="Rockwell" panose="02060603020205020403" pitchFamily="18" charset="0"/>
              </a:rPr>
            </a:br>
            <a:r>
              <a:rPr lang="en" sz="3200" dirty="0">
                <a:solidFill>
                  <a:schemeClr val="accent3">
                    <a:lumMod val="75000"/>
                  </a:schemeClr>
                </a:solidFill>
                <a:latin typeface="Rockwell" panose="02060603020205020403" pitchFamily="18" charset="0"/>
              </a:rPr>
              <a:t>to</a:t>
            </a:r>
            <a:r>
              <a:rPr lang="en" dirty="0">
                <a:latin typeface="Rockwell" panose="02060603020205020403" pitchFamily="18" charset="0"/>
              </a:rPr>
              <a:t/>
            </a:r>
            <a:br>
              <a:rPr lang="en" dirty="0">
                <a:latin typeface="Rockwell" panose="02060603020205020403" pitchFamily="18" charset="0"/>
              </a:rPr>
            </a:br>
            <a:r>
              <a:rPr lang="en" sz="4400" dirty="0">
                <a:solidFill>
                  <a:srgbClr val="002060"/>
                </a:solidFill>
                <a:latin typeface="Rockwell" panose="02060603020205020403" pitchFamily="18" charset="0"/>
              </a:rPr>
              <a:t>III Semester</a:t>
            </a:r>
            <a:r>
              <a:rPr lang="en" dirty="0"/>
              <a:t/>
            </a:r>
            <a:br>
              <a:rPr lang="en" dirty="0"/>
            </a:br>
            <a:r>
              <a:rPr lang="en" sz="2800" dirty="0">
                <a:solidFill>
                  <a:srgbClr val="002060"/>
                </a:solidFill>
              </a:rPr>
              <a:t>(Academic Year 2024-2025)</a:t>
            </a:r>
            <a:endParaRPr sz="2800" dirty="0">
              <a:solidFill>
                <a:srgbClr val="002060"/>
              </a:solidFill>
            </a:endParaRPr>
          </a:p>
        </p:txBody>
      </p:sp>
      <p:sp>
        <p:nvSpPr>
          <p:cNvPr id="2" name="Subtitle 1"/>
          <p:cNvSpPr>
            <a:spLocks noGrp="1"/>
          </p:cNvSpPr>
          <p:nvPr>
            <p:ph type="subTitle" idx="1"/>
          </p:nvPr>
        </p:nvSpPr>
        <p:spPr>
          <a:xfrm>
            <a:off x="485336" y="3440189"/>
            <a:ext cx="8271802" cy="857250"/>
          </a:xfrm>
        </p:spPr>
        <p:txBody>
          <a:bodyPr>
            <a:normAutofit/>
          </a:bodyPr>
          <a:lstStyle/>
          <a:p>
            <a:pPr algn="ctr"/>
            <a:r>
              <a:rPr lang="en-US" sz="2000" b="1" cap="none" dirty="0">
                <a:solidFill>
                  <a:srgbClr val="002060"/>
                </a:solidFill>
                <a:latin typeface="Bahnschrift Light SemiCondensed" panose="020B0502040204020203" pitchFamily="34" charset="0"/>
                <a:ea typeface="Arial Unicode MS" panose="020B0604020202020204" pitchFamily="34" charset="-128"/>
                <a:cs typeface="Arial Unicode MS" panose="020B0604020202020204" pitchFamily="34" charset="-128"/>
              </a:rPr>
              <a:t>BCA </a:t>
            </a:r>
            <a:r>
              <a:rPr lang="en-US" sz="2000" b="1" cap="none" dirty="0">
                <a:solidFill>
                  <a:srgbClr val="002060"/>
                </a:solidFill>
                <a:latin typeface="Bahnschrift Light SemiCondensed" panose="020B0502040204020203" pitchFamily="34" charset="0"/>
                <a:ea typeface="Arial Unicode MS" panose="020B0604020202020204" pitchFamily="34" charset="-128"/>
                <a:cs typeface="Arial Unicode MS" panose="020B0604020202020204" pitchFamily="34" charset="-128"/>
              </a:rPr>
              <a:t>(Cloud Computing, Cyber Security &amp; Ethical </a:t>
            </a:r>
            <a:r>
              <a:rPr lang="en-US" sz="2000" b="1" cap="none" dirty="0" smtClean="0">
                <a:solidFill>
                  <a:srgbClr val="002060"/>
                </a:solidFill>
                <a:latin typeface="Bahnschrift Light SemiCondensed" panose="020B0502040204020203" pitchFamily="34" charset="0"/>
                <a:ea typeface="Arial Unicode MS" panose="020B0604020202020204" pitchFamily="34" charset="-128"/>
                <a:cs typeface="Arial Unicode MS" panose="020B0604020202020204" pitchFamily="34" charset="-128"/>
              </a:rPr>
              <a:t>Hacking)</a:t>
            </a:r>
            <a:endParaRPr lang="en-IN" sz="2000" b="1" cap="none" dirty="0">
              <a:solidFill>
                <a:srgbClr val="002060"/>
              </a:solidFill>
              <a:latin typeface="Bahnschrift Light SemiCondensed" panose="020B0502040204020203" pitchFamily="34" charset="0"/>
              <a:ea typeface="Arial Unicode MS" panose="020B0604020202020204" pitchFamily="34" charset="-128"/>
              <a:cs typeface="Arial Unicode MS" panose="020B060402020202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8841"/>
            <a:ext cx="8520600" cy="953634"/>
          </a:xfrm>
        </p:spPr>
        <p:txBody>
          <a:bodyPr>
            <a:noAutofit/>
          </a:bodyPr>
          <a:lstStyle/>
          <a:p>
            <a:pPr algn="ctr">
              <a:lnSpc>
                <a:spcPct val="115000"/>
              </a:lnSpc>
              <a:spcBef>
                <a:spcPts val="1800"/>
              </a:spcBef>
              <a:buClr>
                <a:schemeClr val="dk1"/>
              </a:buClr>
              <a:buSzPct val="64705"/>
            </a:pPr>
            <a:r>
              <a:rPr lang="en" sz="3200" b="1" dirty="0">
                <a:solidFill>
                  <a:srgbClr val="002060"/>
                </a:solidFill>
                <a:latin typeface="Rockwell" panose="02060603020205020403" pitchFamily="18" charset="0"/>
                <a:ea typeface="Times New Roman"/>
                <a:cs typeface="Times New Roman"/>
              </a:rPr>
              <a:t>Parameters for CIA</a:t>
            </a:r>
            <a:endParaRPr lang="en-IN" sz="3200" b="1" dirty="0">
              <a:solidFill>
                <a:srgbClr val="002060"/>
              </a:solidFill>
              <a:latin typeface="Rockwell" panose="02060603020205020403" pitchFamily="18" charset="0"/>
              <a:ea typeface="Times New Roman"/>
              <a:cs typeface="Times New Roman"/>
            </a:endParaRPr>
          </a:p>
        </p:txBody>
      </p:sp>
      <p:graphicFrame>
        <p:nvGraphicFramePr>
          <p:cNvPr id="5" name="Google Shape;137;p25"/>
          <p:cNvGraphicFramePr/>
          <p:nvPr>
            <p:extLst>
              <p:ext uri="{D42A27DB-BD31-4B8C-83A1-F6EECF244321}">
                <p14:modId xmlns:p14="http://schemas.microsoft.com/office/powerpoint/2010/main" val="493644288"/>
              </p:ext>
            </p:extLst>
          </p:nvPr>
        </p:nvGraphicFramePr>
        <p:xfrm>
          <a:off x="908696" y="1457472"/>
          <a:ext cx="7363111" cy="2823508"/>
        </p:xfrm>
        <a:graphic>
          <a:graphicData uri="http://schemas.openxmlformats.org/drawingml/2006/table">
            <a:tbl>
              <a:tblPr>
                <a:noFill/>
              </a:tblPr>
              <a:tblGrid>
                <a:gridCol w="2634601">
                  <a:extLst>
                    <a:ext uri="{9D8B030D-6E8A-4147-A177-3AD203B41FA5}">
                      <a16:colId xmlns:a16="http://schemas.microsoft.com/office/drawing/2014/main" xmlns="" val="20000"/>
                    </a:ext>
                  </a:extLst>
                </a:gridCol>
                <a:gridCol w="2364255">
                  <a:extLst>
                    <a:ext uri="{9D8B030D-6E8A-4147-A177-3AD203B41FA5}">
                      <a16:colId xmlns:a16="http://schemas.microsoft.com/office/drawing/2014/main" xmlns="" val="20001"/>
                    </a:ext>
                  </a:extLst>
                </a:gridCol>
                <a:gridCol w="2364255">
                  <a:extLst>
                    <a:ext uri="{9D8B030D-6E8A-4147-A177-3AD203B41FA5}">
                      <a16:colId xmlns:a16="http://schemas.microsoft.com/office/drawing/2014/main" xmlns="" val="20002"/>
                    </a:ext>
                  </a:extLst>
                </a:gridCol>
              </a:tblGrid>
              <a:tr h="744225">
                <a:tc>
                  <a:txBody>
                    <a:bodyPr/>
                    <a:lstStyle/>
                    <a:p>
                      <a:pPr marL="101600" lvl="0" indent="0" algn="ctr" rtl="0">
                        <a:lnSpc>
                          <a:spcPct val="123636"/>
                        </a:lnSpc>
                        <a:spcBef>
                          <a:spcPts val="1200"/>
                        </a:spcBef>
                        <a:spcAft>
                          <a:spcPts val="1200"/>
                        </a:spcAft>
                        <a:buNone/>
                      </a:pPr>
                      <a:r>
                        <a:rPr lang="en" sz="1200" b="1" dirty="0"/>
                        <a:t>Parameters for the Assessment</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lvl="0" indent="0" algn="ctr" rtl="0">
                        <a:lnSpc>
                          <a:spcPct val="123636"/>
                        </a:lnSpc>
                        <a:spcBef>
                          <a:spcPts val="1200"/>
                        </a:spcBef>
                        <a:spcAft>
                          <a:spcPts val="0"/>
                        </a:spcAft>
                        <a:buNone/>
                      </a:pPr>
                      <a:r>
                        <a:rPr lang="en" sz="1200" b="1" dirty="0"/>
                        <a:t>All Courses (Except MEC/SEC) Marks</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01600" marR="266700" lvl="0" indent="0" algn="ctr" rtl="0">
                        <a:lnSpc>
                          <a:spcPct val="123636"/>
                        </a:lnSpc>
                        <a:spcBef>
                          <a:spcPts val="0"/>
                        </a:spcBef>
                        <a:spcAft>
                          <a:spcPts val="0"/>
                        </a:spcAft>
                        <a:buNone/>
                      </a:pPr>
                      <a:r>
                        <a:rPr lang="en" sz="1200" b="1" dirty="0"/>
                        <a:t>MEC/ SEC</a:t>
                      </a:r>
                      <a:endParaRPr sz="1200" b="1" dirty="0"/>
                    </a:p>
                    <a:p>
                      <a:pPr marL="101600" marR="266700" lvl="0" indent="0" algn="ctr" rtl="0">
                        <a:lnSpc>
                          <a:spcPct val="116363"/>
                        </a:lnSpc>
                        <a:spcBef>
                          <a:spcPts val="0"/>
                        </a:spcBef>
                        <a:spcAft>
                          <a:spcPts val="0"/>
                        </a:spcAft>
                        <a:buNone/>
                      </a:pPr>
                      <a:r>
                        <a:rPr lang="en" sz="1200" b="1" dirty="0"/>
                        <a:t>Marks</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640050">
                <a:tc>
                  <a:txBody>
                    <a:bodyPr/>
                    <a:lstStyle/>
                    <a:p>
                      <a:pPr marL="114300" marR="165100" lvl="0" indent="-12700" algn="ctr" rtl="0">
                        <a:lnSpc>
                          <a:spcPct val="124545"/>
                        </a:lnSpc>
                        <a:spcBef>
                          <a:spcPts val="0"/>
                        </a:spcBef>
                        <a:spcAft>
                          <a:spcPts val="0"/>
                        </a:spcAft>
                        <a:buNone/>
                      </a:pPr>
                      <a:r>
                        <a:rPr lang="en" sz="1200" b="1" dirty="0">
                          <a:solidFill>
                            <a:srgbClr val="002060"/>
                          </a:solidFill>
                        </a:rPr>
                        <a:t>Continuous Internal Assessment (CIA)*</a:t>
                      </a:r>
                      <a:endParaRPr sz="1200" b="1" dirty="0">
                        <a:solidFill>
                          <a:srgbClr val="00206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2860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25 Marks</a:t>
                      </a:r>
                      <a:endParaRPr sz="1200"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66700" lvl="0" indent="0" algn="ctr" rtl="0">
                        <a:lnSpc>
                          <a:spcPct val="115000"/>
                        </a:lnSpc>
                        <a:spcBef>
                          <a:spcPts val="0"/>
                        </a:spcBef>
                        <a:spcAft>
                          <a:spcPts val="0"/>
                        </a:spcAft>
                        <a:buNone/>
                      </a:pPr>
                      <a:r>
                        <a:rPr lang="en" sz="1200"/>
                        <a:t>13 Marks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636431">
                <a:tc>
                  <a:txBody>
                    <a:bodyPr/>
                    <a:lstStyle/>
                    <a:p>
                      <a:pPr marL="101600" lvl="0" indent="0" algn="ctr" rtl="0">
                        <a:lnSpc>
                          <a:spcPct val="123636"/>
                        </a:lnSpc>
                        <a:spcBef>
                          <a:spcPts val="1200"/>
                        </a:spcBef>
                        <a:spcAft>
                          <a:spcPts val="1200"/>
                        </a:spcAft>
                        <a:buNone/>
                      </a:pPr>
                      <a:r>
                        <a:rPr lang="en" sz="1200" dirty="0"/>
                        <a:t>Internal Assessment Test (IAT)*</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2860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20 Marks</a:t>
                      </a:r>
                      <a:endParaRPr sz="1200" kern="120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66700" lvl="0" indent="0" algn="ctr" rtl="0">
                        <a:lnSpc>
                          <a:spcPct val="123636"/>
                        </a:lnSpc>
                        <a:spcBef>
                          <a:spcPts val="1200"/>
                        </a:spcBef>
                        <a:spcAft>
                          <a:spcPts val="1200"/>
                        </a:spcAft>
                        <a:buNone/>
                      </a:pPr>
                      <a:r>
                        <a:rPr lang="en" sz="1200"/>
                        <a:t>10 Marks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09640">
                <a:tc>
                  <a:txBody>
                    <a:bodyPr/>
                    <a:lstStyle/>
                    <a:p>
                      <a:pPr marL="101600" lvl="0" indent="0" algn="ctr" rtl="0">
                        <a:lnSpc>
                          <a:spcPct val="123636"/>
                        </a:lnSpc>
                        <a:spcBef>
                          <a:spcPts val="1200"/>
                        </a:spcBef>
                        <a:spcAft>
                          <a:spcPts val="1200"/>
                        </a:spcAft>
                        <a:buNone/>
                      </a:pPr>
                      <a:r>
                        <a:rPr lang="en" sz="1200" dirty="0"/>
                        <a:t>Class Participation*</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2860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5 Marks</a:t>
                      </a:r>
                      <a:endParaRPr sz="1200" kern="120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66700" lvl="0" indent="0" algn="ctr" rtl="0">
                        <a:lnSpc>
                          <a:spcPct val="123636"/>
                        </a:lnSpc>
                        <a:spcBef>
                          <a:spcPts val="1200"/>
                        </a:spcBef>
                        <a:spcAft>
                          <a:spcPts val="1200"/>
                        </a:spcAft>
                        <a:buNone/>
                      </a:pPr>
                      <a:r>
                        <a:rPr lang="en" sz="1200"/>
                        <a:t>2 Marks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393162">
                <a:tc>
                  <a:txBody>
                    <a:bodyPr/>
                    <a:lstStyle/>
                    <a:p>
                      <a:pPr marL="101600" lvl="0" indent="0" algn="ctr" rtl="0">
                        <a:lnSpc>
                          <a:spcPct val="115000"/>
                        </a:lnSpc>
                        <a:spcBef>
                          <a:spcPts val="100"/>
                        </a:spcBef>
                        <a:spcAft>
                          <a:spcPts val="0"/>
                        </a:spcAft>
                        <a:buNone/>
                      </a:pPr>
                      <a:r>
                        <a:rPr lang="en" sz="1200" b="1"/>
                        <a:t>Total</a:t>
                      </a:r>
                      <a:endParaRPr sz="12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28600" lvl="0" indent="0" algn="ctr" defTabSz="685800" rtl="0" eaLnBrk="1" latinLnBrk="0" hangingPunct="1">
                        <a:lnSpc>
                          <a:spcPct val="115000"/>
                        </a:lnSpc>
                        <a:spcBef>
                          <a:spcPts val="0"/>
                        </a:spcBef>
                        <a:spcAft>
                          <a:spcPts val="0"/>
                        </a:spcAft>
                        <a:buNone/>
                      </a:pPr>
                      <a:r>
                        <a:rPr lang="en" sz="1200" b="1" kern="1200" dirty="0">
                          <a:solidFill>
                            <a:schemeClr val="tx1"/>
                          </a:solidFill>
                          <a:latin typeface="+mn-lt"/>
                          <a:ea typeface="+mn-ea"/>
                          <a:cs typeface="+mn-cs"/>
                        </a:rPr>
                        <a:t>50 Marks</a:t>
                      </a:r>
                      <a:endParaRPr sz="1200" b="1"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228600" lvl="0" indent="0" algn="ctr" rtl="0">
                        <a:lnSpc>
                          <a:spcPct val="115000"/>
                        </a:lnSpc>
                        <a:spcBef>
                          <a:spcPts val="0"/>
                        </a:spcBef>
                        <a:spcAft>
                          <a:spcPts val="0"/>
                        </a:spcAft>
                        <a:buNone/>
                      </a:pPr>
                      <a:r>
                        <a:rPr lang="en" sz="1200" b="1" dirty="0"/>
                        <a:t>25 Marks</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11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311699" y="278774"/>
            <a:ext cx="8520600" cy="821067"/>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1800"/>
              </a:spcBef>
              <a:spcAft>
                <a:spcPts val="0"/>
              </a:spcAft>
              <a:buClr>
                <a:schemeClr val="dk1"/>
              </a:buClr>
              <a:buSzPct val="64705"/>
              <a:buFont typeface="Arial"/>
              <a:buNone/>
            </a:pPr>
            <a:r>
              <a:rPr lang="en-US" sz="3200" b="1" dirty="0">
                <a:solidFill>
                  <a:srgbClr val="002060"/>
                </a:solidFill>
                <a:latin typeface="Rockwell" panose="02060603020205020403" pitchFamily="18" charset="0"/>
                <a:ea typeface="Times New Roman"/>
                <a:cs typeface="Times New Roman"/>
              </a:rPr>
              <a:t>Practical SEE</a:t>
            </a:r>
            <a:endParaRPr sz="3200" b="1" dirty="0">
              <a:solidFill>
                <a:srgbClr val="002060"/>
              </a:solidFill>
              <a:latin typeface="Rockwell" panose="02060603020205020403" pitchFamily="18" charset="0"/>
              <a:ea typeface="Times New Roman"/>
              <a:cs typeface="Times New Roman"/>
            </a:endParaRPr>
          </a:p>
          <a:p>
            <a:pPr marL="0" lvl="0" indent="0" algn="l" rtl="0">
              <a:lnSpc>
                <a:spcPct val="100000"/>
              </a:lnSpc>
              <a:spcBef>
                <a:spcPts val="400"/>
              </a:spcBef>
              <a:spcAft>
                <a:spcPts val="0"/>
              </a:spcAft>
              <a:buSzPct val="111111"/>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725188857"/>
              </p:ext>
            </p:extLst>
          </p:nvPr>
        </p:nvGraphicFramePr>
        <p:xfrm>
          <a:off x="1348154" y="1538556"/>
          <a:ext cx="6096000" cy="2038350"/>
        </p:xfrm>
        <a:graphic>
          <a:graphicData uri="http://schemas.openxmlformats.org/drawingml/2006/table">
            <a:tbl>
              <a:tblPr firstRow="1" bandRow="1">
                <a:tableStyleId>{5A2E8122-EE01-450B-860B-70147537FB25}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sz="1400" b="1" dirty="0"/>
                        <a:t>Components</a:t>
                      </a:r>
                      <a:endParaRPr lang="en-IN" sz="1400" b="1" dirty="0"/>
                    </a:p>
                  </a:txBody>
                  <a:tcPr>
                    <a:solidFill>
                      <a:schemeClr val="bg2">
                        <a:lumMod val="90000"/>
                      </a:schemeClr>
                    </a:solidFill>
                  </a:tcPr>
                </a:tc>
                <a:tc>
                  <a:txBody>
                    <a:bodyPr/>
                    <a:lstStyle/>
                    <a:p>
                      <a:r>
                        <a:rPr lang="en-US" sz="1400" b="1" dirty="0"/>
                        <a:t>Marks</a:t>
                      </a:r>
                      <a:endParaRPr lang="en-IN" sz="1400" b="1" dirty="0"/>
                    </a:p>
                  </a:txBody>
                  <a:tcPr>
                    <a:solidFill>
                      <a:schemeClr val="bg2">
                        <a:lumMod val="90000"/>
                      </a:schemeClr>
                    </a:solidFill>
                  </a:tcPr>
                </a:tc>
                <a:extLst>
                  <a:ext uri="{0D108BD9-81ED-4DB2-BD59-A6C34878D82A}">
                    <a16:rowId xmlns:a16="http://schemas.microsoft.com/office/drawing/2014/main" xmlns="" val="10000"/>
                  </a:ext>
                </a:extLst>
              </a:tr>
              <a:tr h="370840">
                <a:tc>
                  <a:txBody>
                    <a:bodyPr/>
                    <a:lstStyle/>
                    <a:p>
                      <a:r>
                        <a:rPr lang="en-US" sz="1400" dirty="0"/>
                        <a:t>*Part</a:t>
                      </a:r>
                      <a:r>
                        <a:rPr lang="en-US" sz="1400" baseline="0" dirty="0"/>
                        <a:t> A : One Program</a:t>
                      </a:r>
                      <a:endParaRPr lang="en-IN" sz="1400" dirty="0"/>
                    </a:p>
                  </a:txBody>
                  <a:tcPr/>
                </a:tc>
                <a:tc>
                  <a:txBody>
                    <a:bodyPr/>
                    <a:lstStyle/>
                    <a:p>
                      <a:r>
                        <a:rPr lang="en-US" sz="1400" dirty="0"/>
                        <a:t>15 Marks</a:t>
                      </a:r>
                      <a:endParaRPr lang="en-IN" sz="1400" dirty="0"/>
                    </a:p>
                  </a:txBody>
                  <a:tcPr/>
                </a:tc>
                <a:extLst>
                  <a:ext uri="{0D108BD9-81ED-4DB2-BD59-A6C34878D82A}">
                    <a16:rowId xmlns:a16="http://schemas.microsoft.com/office/drawing/2014/main" xmlns="" val="10001"/>
                  </a:ext>
                </a:extLst>
              </a:tr>
              <a:tr h="370840">
                <a:tc>
                  <a:txBody>
                    <a:bodyPr/>
                    <a:lstStyle/>
                    <a:p>
                      <a:r>
                        <a:rPr lang="en-US" sz="1400" dirty="0"/>
                        <a:t>*Part B :</a:t>
                      </a:r>
                      <a:r>
                        <a:rPr lang="en-US" sz="1400" baseline="0" dirty="0"/>
                        <a:t> </a:t>
                      </a:r>
                      <a:r>
                        <a:rPr lang="en-US" sz="1400" dirty="0"/>
                        <a:t>One Program</a:t>
                      </a:r>
                      <a:endParaRPr lang="en-IN" sz="1400" dirty="0"/>
                    </a:p>
                  </a:txBody>
                  <a:tcPr/>
                </a:tc>
                <a:tc>
                  <a:txBody>
                    <a:bodyPr/>
                    <a:lstStyle/>
                    <a:p>
                      <a:r>
                        <a:rPr lang="en-US" sz="1400" dirty="0"/>
                        <a:t>25 Marks</a:t>
                      </a:r>
                      <a:endParaRPr lang="en-IN" sz="1400" dirty="0"/>
                    </a:p>
                  </a:txBody>
                  <a:tcPr/>
                </a:tc>
                <a:extLst>
                  <a:ext uri="{0D108BD9-81ED-4DB2-BD59-A6C34878D82A}">
                    <a16:rowId xmlns:a16="http://schemas.microsoft.com/office/drawing/2014/main" xmlns="" val="10002"/>
                  </a:ext>
                </a:extLst>
              </a:tr>
              <a:tr h="308610">
                <a:tc>
                  <a:txBody>
                    <a:bodyPr/>
                    <a:lstStyle/>
                    <a:p>
                      <a:r>
                        <a:rPr lang="en-US" sz="1400" dirty="0"/>
                        <a:t>Viva-Voce</a:t>
                      </a:r>
                      <a:endParaRPr lang="en-IN" sz="1400" dirty="0"/>
                    </a:p>
                  </a:txBody>
                  <a:tcPr/>
                </a:tc>
                <a:tc>
                  <a:txBody>
                    <a:bodyPr/>
                    <a:lstStyle/>
                    <a:p>
                      <a:r>
                        <a:rPr lang="en-US" sz="1400" dirty="0"/>
                        <a:t>05 Marks</a:t>
                      </a:r>
                      <a:endParaRPr lang="en-IN" sz="1400" dirty="0"/>
                    </a:p>
                  </a:txBody>
                  <a:tcPr/>
                </a:tc>
                <a:extLst>
                  <a:ext uri="{0D108BD9-81ED-4DB2-BD59-A6C34878D82A}">
                    <a16:rowId xmlns:a16="http://schemas.microsoft.com/office/drawing/2014/main" xmlns="" val="10003"/>
                  </a:ext>
                </a:extLst>
              </a:tr>
              <a:tr h="308610">
                <a:tc>
                  <a:txBody>
                    <a:bodyPr/>
                    <a:lstStyle/>
                    <a:p>
                      <a:r>
                        <a:rPr lang="en-US" sz="1400" dirty="0"/>
                        <a:t>Record</a:t>
                      </a:r>
                      <a:endParaRPr lang="en-IN" sz="1400" dirty="0"/>
                    </a:p>
                  </a:txBody>
                  <a:tcPr/>
                </a:tc>
                <a:tc>
                  <a:txBody>
                    <a:bodyPr/>
                    <a:lstStyle/>
                    <a:p>
                      <a:r>
                        <a:rPr lang="en-US" sz="1400" dirty="0"/>
                        <a:t>05 Marks</a:t>
                      </a:r>
                      <a:endParaRPr lang="en-IN" sz="1400" dirty="0"/>
                    </a:p>
                  </a:txBody>
                  <a:tcPr/>
                </a:tc>
                <a:extLst>
                  <a:ext uri="{0D108BD9-81ED-4DB2-BD59-A6C34878D82A}">
                    <a16:rowId xmlns:a16="http://schemas.microsoft.com/office/drawing/2014/main" xmlns="" val="10004"/>
                  </a:ext>
                </a:extLst>
              </a:tr>
              <a:tr h="308610">
                <a:tc>
                  <a:txBody>
                    <a:bodyPr/>
                    <a:lstStyle/>
                    <a:p>
                      <a:r>
                        <a:rPr lang="en-US" sz="1400" b="1" dirty="0"/>
                        <a:t>Total</a:t>
                      </a:r>
                      <a:endParaRPr lang="en-IN" sz="1400" b="1" dirty="0"/>
                    </a:p>
                  </a:txBody>
                  <a:tcPr/>
                </a:tc>
                <a:tc>
                  <a:txBody>
                    <a:bodyPr/>
                    <a:lstStyle/>
                    <a:p>
                      <a:r>
                        <a:rPr lang="en-US" sz="1400" b="1" dirty="0"/>
                        <a:t>50 Marks</a:t>
                      </a:r>
                      <a:endParaRPr lang="en-IN" sz="1400" b="1" dirty="0"/>
                    </a:p>
                  </a:txBody>
                  <a:tcPr/>
                </a:tc>
                <a:extLst>
                  <a:ext uri="{0D108BD9-81ED-4DB2-BD59-A6C34878D82A}">
                    <a16:rowId xmlns:a16="http://schemas.microsoft.com/office/drawing/2014/main" xmlns="" val="10005"/>
                  </a:ext>
                </a:extLst>
              </a:tr>
            </a:tbl>
          </a:graphicData>
        </a:graphic>
      </p:graphicFrame>
      <p:sp>
        <p:nvSpPr>
          <p:cNvPr id="3" name="TextBox 2"/>
          <p:cNvSpPr txBox="1"/>
          <p:nvPr/>
        </p:nvSpPr>
        <p:spPr>
          <a:xfrm>
            <a:off x="1273126" y="3734972"/>
            <a:ext cx="7265130" cy="523220"/>
          </a:xfrm>
          <a:prstGeom prst="rect">
            <a:avLst/>
          </a:prstGeom>
          <a:noFill/>
        </p:spPr>
        <p:txBody>
          <a:bodyPr wrap="none" rtlCol="0">
            <a:spAutoFit/>
          </a:bodyPr>
          <a:lstStyle/>
          <a:p>
            <a:pPr marL="285750" indent="-285750">
              <a:buFont typeface="Arial" panose="020B0604020202020204" pitchFamily="34" charset="0"/>
              <a:buChar char="•"/>
            </a:pPr>
            <a:r>
              <a:rPr lang="en-US" dirty="0"/>
              <a:t>* This is a sample distribution. </a:t>
            </a:r>
          </a:p>
          <a:p>
            <a:pPr marL="285750" indent="-285750">
              <a:buFont typeface="Arial" panose="020B0604020202020204" pitchFamily="34" charset="0"/>
              <a:buChar char="•"/>
            </a:pPr>
            <a:r>
              <a:rPr lang="en-US" dirty="0"/>
              <a:t>Weightage over programs may be changed as per the requirements by the Dean/</a:t>
            </a:r>
            <a:r>
              <a:rPr lang="en-US" dirty="0" err="1"/>
              <a:t>HoD</a:t>
            </a:r>
            <a:endParaRPr lang="en-IN" dirty="0"/>
          </a:p>
        </p:txBody>
      </p:sp>
    </p:spTree>
    <p:extLst>
      <p:ext uri="{BB962C8B-B14F-4D97-AF65-F5344CB8AC3E}">
        <p14:creationId xmlns:p14="http://schemas.microsoft.com/office/powerpoint/2010/main" val="38925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80294"/>
              </a:lnSpc>
              <a:spcBef>
                <a:spcPts val="0"/>
              </a:spcBef>
              <a:spcAft>
                <a:spcPts val="0"/>
              </a:spcAft>
              <a:buClr>
                <a:schemeClr val="dk1"/>
              </a:buClr>
              <a:buSzPts val="1100"/>
              <a:buFont typeface="Arial"/>
              <a:buNone/>
            </a:pPr>
            <a:r>
              <a:rPr lang="en" sz="2800" b="1" dirty="0">
                <a:solidFill>
                  <a:srgbClr val="002060"/>
                </a:solidFill>
                <a:latin typeface="Rockwell" panose="02060603020205020403" pitchFamily="18" charset="0"/>
                <a:ea typeface="Times New Roman"/>
                <a:cs typeface="Times New Roman"/>
              </a:rPr>
              <a:t>Minimum for a Pass</a:t>
            </a:r>
            <a:endParaRPr sz="2800" b="1" dirty="0">
              <a:solidFill>
                <a:srgbClr val="002060"/>
              </a:solidFill>
              <a:latin typeface="Rockwell" panose="02060603020205020403" pitchFamily="18" charset="0"/>
              <a:ea typeface="Times New Roman"/>
              <a:cs typeface="Times New Roman"/>
            </a:endParaRPr>
          </a:p>
          <a:p>
            <a:pPr marL="0" lvl="0" indent="0" algn="l" rtl="0">
              <a:lnSpc>
                <a:spcPct val="100000"/>
              </a:lnSpc>
              <a:spcBef>
                <a:spcPts val="0"/>
              </a:spcBef>
              <a:spcAft>
                <a:spcPts val="0"/>
              </a:spcAft>
              <a:buSzPts val="2800"/>
              <a:buNone/>
            </a:pPr>
            <a:endParaRPr dirty="0"/>
          </a:p>
        </p:txBody>
      </p:sp>
      <p:sp>
        <p:nvSpPr>
          <p:cNvPr id="195" name="Google Shape;195;p38"/>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342900" marR="990600" algn="just"/>
            <a:r>
              <a:rPr lang="en" sz="2000" dirty="0">
                <a:solidFill>
                  <a:schemeClr val="dk1"/>
                </a:solidFill>
              </a:rPr>
              <a:t>Students who scored minimum 40% marks in the Continuous Internal Assessment and Semester End Examination </a:t>
            </a:r>
            <a:r>
              <a:rPr lang="en" sz="2000" b="1" dirty="0">
                <a:solidFill>
                  <a:schemeClr val="dk1"/>
                </a:solidFill>
              </a:rPr>
              <a:t>separately are </a:t>
            </a:r>
            <a:r>
              <a:rPr lang="en" sz="2000" dirty="0">
                <a:solidFill>
                  <a:schemeClr val="dk1"/>
                </a:solidFill>
              </a:rPr>
              <a:t>declared to have passed the Semester Examination.</a:t>
            </a:r>
            <a:endParaRPr sz="2000" dirty="0">
              <a:solidFill>
                <a:schemeClr val="dk1"/>
              </a:solidFill>
            </a:endParaRPr>
          </a:p>
          <a:p>
            <a:pPr marL="342900" marR="990600" algn="just"/>
            <a:endParaRPr sz="2000" dirty="0">
              <a:solidFill>
                <a:schemeClr val="dk1"/>
              </a:solidFill>
            </a:endParaRPr>
          </a:p>
          <a:p>
            <a:pPr marL="342900" marR="990600" algn="just"/>
            <a:r>
              <a:rPr lang="en" sz="2000" dirty="0">
                <a:solidFill>
                  <a:schemeClr val="dk1"/>
                </a:solidFill>
              </a:rPr>
              <a:t>If a candidate fails in any course, he/she shall appear for that course in the supplementary examinations conducted within 45 days of regular semester end examination or subsequent regular examinations within the maximum of 7 years from the date of registration for the prescribed course and programmes.</a:t>
            </a:r>
            <a:endParaRPr sz="2000" dirty="0">
              <a:solidFill>
                <a:schemeClr val="dk1"/>
              </a:solidFill>
            </a:endParaRPr>
          </a:p>
          <a:p>
            <a:pPr marL="0" marR="990600" lvl="0" indent="0" algn="just" rtl="0">
              <a:lnSpc>
                <a:spcPct val="115000"/>
              </a:lnSpc>
              <a:spcBef>
                <a:spcPts val="0"/>
              </a:spcBef>
              <a:spcAft>
                <a:spcPts val="0"/>
              </a:spcAft>
              <a:buClr>
                <a:schemeClr val="dk1"/>
              </a:buClr>
              <a:buSzPts val="1100"/>
              <a:buFont typeface="Arial"/>
              <a:buNone/>
            </a:pPr>
            <a:endParaRPr sz="1700" b="1" dirty="0">
              <a:solidFill>
                <a:schemeClr val="dk1"/>
              </a:solidFill>
            </a:endParaRPr>
          </a:p>
          <a:p>
            <a:pPr marL="0" lvl="0" indent="0" algn="l" rtl="0">
              <a:lnSpc>
                <a:spcPct val="115000"/>
              </a:lnSpc>
              <a:spcBef>
                <a:spcPts val="0"/>
              </a:spcBef>
              <a:spcAft>
                <a:spcPts val="1200"/>
              </a:spcAft>
              <a:buSzPts val="1800"/>
              <a:buNone/>
            </a:pPr>
            <a:endParaRPr sz="1700" b="1"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234327" y="85846"/>
            <a:ext cx="8520600" cy="54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800" b="1" dirty="0">
                <a:solidFill>
                  <a:srgbClr val="002060"/>
                </a:solidFill>
                <a:latin typeface="Rockwell" panose="02060603020205020403" pitchFamily="18" charset="0"/>
                <a:ea typeface="Times New Roman"/>
                <a:cs typeface="Times New Roman"/>
                <a:sym typeface="Times New Roman"/>
              </a:rPr>
              <a:t>Faculty Members</a:t>
            </a:r>
            <a:endParaRPr sz="6600" dirty="0">
              <a:solidFill>
                <a:srgbClr val="002060"/>
              </a:solidFill>
              <a:latin typeface="Rockwell" panose="02060603020205020403"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74484694"/>
              </p:ext>
            </p:extLst>
          </p:nvPr>
        </p:nvGraphicFramePr>
        <p:xfrm>
          <a:off x="1112703" y="1341608"/>
          <a:ext cx="7021898" cy="3085943"/>
        </p:xfrm>
        <a:graphic>
          <a:graphicData uri="http://schemas.openxmlformats.org/drawingml/2006/table">
            <a:tbl>
              <a:tblPr firstRow="1" bandRow="1">
                <a:tableStyleId>{5A2E8122-EE01-450B-860B-70147537FB25}</a:tableStyleId>
              </a:tblPr>
              <a:tblGrid>
                <a:gridCol w="4285562">
                  <a:extLst>
                    <a:ext uri="{9D8B030D-6E8A-4147-A177-3AD203B41FA5}">
                      <a16:colId xmlns:a16="http://schemas.microsoft.com/office/drawing/2014/main" xmlns="" val="20000"/>
                    </a:ext>
                  </a:extLst>
                </a:gridCol>
                <a:gridCol w="2736336">
                  <a:extLst>
                    <a:ext uri="{9D8B030D-6E8A-4147-A177-3AD203B41FA5}">
                      <a16:colId xmlns:a16="http://schemas.microsoft.com/office/drawing/2014/main" xmlns="" val="20001"/>
                    </a:ext>
                  </a:extLst>
                </a:gridCol>
              </a:tblGrid>
              <a:tr h="892653">
                <a:tc>
                  <a:txBody>
                    <a:bodyPr/>
                    <a:lstStyle/>
                    <a:p>
                      <a:pPr marL="0" marR="0" lvl="0" indent="0" algn="ctr" rtl="0">
                        <a:lnSpc>
                          <a:spcPct val="115000"/>
                        </a:lnSpc>
                        <a:spcBef>
                          <a:spcPts val="0"/>
                        </a:spcBef>
                        <a:spcAft>
                          <a:spcPts val="0"/>
                        </a:spcAft>
                        <a:buClr>
                          <a:srgbClr val="000000"/>
                        </a:buClr>
                        <a:buSzPts val="1100"/>
                        <a:buFont typeface="Arial"/>
                        <a:buNone/>
                      </a:pPr>
                      <a:r>
                        <a:rPr lang="en" sz="2000" b="1" u="none" strike="noStrike" cap="none" dirty="0">
                          <a:latin typeface="Times New Roman"/>
                          <a:ea typeface="Times New Roman"/>
                          <a:cs typeface="Times New Roman"/>
                          <a:sym typeface="Times New Roman"/>
                        </a:rPr>
                        <a:t>Course Title</a:t>
                      </a:r>
                      <a:endParaRPr sz="2000" b="1" u="none" strike="noStrike" cap="none" dirty="0">
                        <a:latin typeface="Times New Roman"/>
                        <a:ea typeface="Times New Roman"/>
                        <a:cs typeface="Times New Roman"/>
                        <a:sym typeface="Times New Roman"/>
                      </a:endParaRPr>
                    </a:p>
                  </a:txBody>
                  <a:tcPr marL="68575" marR="68575" marT="91425" marB="91425">
                    <a:solidFill>
                      <a:schemeClr val="bg2">
                        <a:lumMod val="90000"/>
                      </a:schemeClr>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sz="2000" b="1" u="none" strike="noStrike" cap="none" dirty="0">
                          <a:solidFill>
                            <a:schemeClr val="dk1"/>
                          </a:solidFill>
                          <a:latin typeface="Times New Roman"/>
                          <a:ea typeface="Times New Roman"/>
                          <a:cs typeface="Times New Roman"/>
                          <a:sym typeface="Times New Roman"/>
                        </a:rPr>
                        <a:t>Course</a:t>
                      </a:r>
                      <a:r>
                        <a:rPr lang="en" sz="2000" b="1" u="none" strike="noStrike" cap="none" baseline="0" dirty="0">
                          <a:solidFill>
                            <a:schemeClr val="dk1"/>
                          </a:solidFill>
                          <a:latin typeface="Times New Roman"/>
                          <a:ea typeface="Times New Roman"/>
                          <a:cs typeface="Times New Roman"/>
                          <a:sym typeface="Times New Roman"/>
                        </a:rPr>
                        <a:t> Instructor</a:t>
                      </a:r>
                      <a:endParaRPr sz="2000" b="1" u="none" strike="noStrike" cap="none" dirty="0">
                        <a:solidFill>
                          <a:schemeClr val="dk1"/>
                        </a:solidFill>
                        <a:latin typeface="Times New Roman"/>
                        <a:ea typeface="Times New Roman"/>
                        <a:cs typeface="Times New Roman"/>
                        <a:sym typeface="Times New Roman"/>
                      </a:endParaRPr>
                    </a:p>
                  </a:txBody>
                  <a:tcPr marL="68575" marR="68575" marT="91425" marB="91425">
                    <a:solidFill>
                      <a:schemeClr val="bg2">
                        <a:lumMod val="90000"/>
                      </a:schemeClr>
                    </a:solidFill>
                  </a:tcPr>
                </a:tc>
                <a:extLst>
                  <a:ext uri="{0D108BD9-81ED-4DB2-BD59-A6C34878D82A}">
                    <a16:rowId xmlns:a16="http://schemas.microsoft.com/office/drawing/2014/main" xmlns="" val="10000"/>
                  </a:ext>
                </a:extLst>
              </a:tr>
              <a:tr h="370840">
                <a:tc>
                  <a:txBody>
                    <a:bodyPr/>
                    <a:lstStyle/>
                    <a:p>
                      <a:r>
                        <a:rPr lang="en-GB" sz="1400" b="0" i="0" kern="1200" dirty="0">
                          <a:solidFill>
                            <a:srgbClr val="000000"/>
                          </a:solidFill>
                          <a:effectLst/>
                          <a:latin typeface="Arial"/>
                          <a:ea typeface="Arial"/>
                          <a:cs typeface="Arial"/>
                        </a:rPr>
                        <a:t>Data Structure and Algorithms</a:t>
                      </a:r>
                      <a:endParaRPr lang="en-IN" sz="1400" dirty="0"/>
                    </a:p>
                  </a:txBody>
                  <a:tcPr/>
                </a:tc>
                <a:tc>
                  <a:txBody>
                    <a:bodyPr/>
                    <a:lstStyle/>
                    <a:p>
                      <a:r>
                        <a:rPr lang="en-IN" sz="1350" b="0" i="0" kern="1200" dirty="0" err="1" smtClean="0">
                          <a:solidFill>
                            <a:srgbClr val="000000"/>
                          </a:solidFill>
                          <a:effectLst/>
                          <a:latin typeface="Arial"/>
                          <a:ea typeface="Arial"/>
                          <a:cs typeface="Arial"/>
                        </a:rPr>
                        <a:t>Ms.Arpitha</a:t>
                      </a:r>
                      <a:r>
                        <a:rPr lang="en-IN" sz="1350" b="0" i="0" kern="1200" dirty="0" smtClean="0">
                          <a:solidFill>
                            <a:srgbClr val="000000"/>
                          </a:solidFill>
                          <a:effectLst/>
                          <a:latin typeface="Arial"/>
                          <a:ea typeface="Arial"/>
                          <a:cs typeface="Arial"/>
                        </a:rPr>
                        <a:t> S</a:t>
                      </a:r>
                      <a:endParaRPr lang="en-IN" sz="1400" dirty="0"/>
                    </a:p>
                  </a:txBody>
                  <a:tcPr/>
                </a:tc>
                <a:extLst>
                  <a:ext uri="{0D108BD9-81ED-4DB2-BD59-A6C34878D82A}">
                    <a16:rowId xmlns:a16="http://schemas.microsoft.com/office/drawing/2014/main" xmlns="" val="10001"/>
                  </a:ext>
                </a:extLst>
              </a:tr>
              <a:tr h="370840">
                <a:tc>
                  <a:txBody>
                    <a:bodyPr/>
                    <a:lstStyle/>
                    <a:p>
                      <a:r>
                        <a:rPr lang="en-GB" sz="1400" b="0" i="0" kern="1200" dirty="0">
                          <a:solidFill>
                            <a:srgbClr val="000000"/>
                          </a:solidFill>
                          <a:effectLst/>
                          <a:latin typeface="Arial"/>
                          <a:ea typeface="Arial"/>
                          <a:cs typeface="Arial"/>
                        </a:rPr>
                        <a:t>Python Programming</a:t>
                      </a:r>
                      <a:endParaRPr lang="en-IN" sz="1400" dirty="0"/>
                    </a:p>
                  </a:txBody>
                  <a:tcPr/>
                </a:tc>
                <a:tc>
                  <a:txBody>
                    <a:bodyPr/>
                    <a:lstStyle/>
                    <a:p>
                      <a:r>
                        <a:rPr lang="en-IN" sz="1350" b="0" i="0" kern="1200" dirty="0" smtClean="0">
                          <a:solidFill>
                            <a:srgbClr val="000000"/>
                          </a:solidFill>
                          <a:effectLst/>
                          <a:latin typeface="Arial"/>
                          <a:ea typeface="Arial"/>
                          <a:cs typeface="Arial"/>
                        </a:rPr>
                        <a:t>Ms. </a:t>
                      </a:r>
                      <a:r>
                        <a:rPr lang="en-IN" sz="1350" b="0" i="0" kern="1200" dirty="0" err="1" smtClean="0">
                          <a:solidFill>
                            <a:srgbClr val="000000"/>
                          </a:solidFill>
                          <a:effectLst/>
                          <a:latin typeface="Arial"/>
                          <a:ea typeface="Arial"/>
                          <a:cs typeface="Arial"/>
                        </a:rPr>
                        <a:t>Priya</a:t>
                      </a:r>
                      <a:r>
                        <a:rPr lang="en-IN" sz="1350" b="0" i="0" kern="1200" dirty="0" smtClean="0">
                          <a:solidFill>
                            <a:srgbClr val="000000"/>
                          </a:solidFill>
                          <a:effectLst/>
                          <a:latin typeface="Arial"/>
                          <a:ea typeface="Arial"/>
                          <a:cs typeface="Arial"/>
                        </a:rPr>
                        <a:t> Kamath</a:t>
                      </a:r>
                      <a:endParaRPr lang="en-IN" sz="1400" dirty="0"/>
                    </a:p>
                  </a:txBody>
                  <a:tcPr/>
                </a:tc>
                <a:extLst>
                  <a:ext uri="{0D108BD9-81ED-4DB2-BD59-A6C34878D82A}">
                    <a16:rowId xmlns:a16="http://schemas.microsoft.com/office/drawing/2014/main" xmlns="" val="10002"/>
                  </a:ext>
                </a:extLst>
              </a:tr>
              <a:tr h="525780">
                <a:tc>
                  <a:txBody>
                    <a:bodyPr/>
                    <a:lstStyle/>
                    <a:p>
                      <a:r>
                        <a:rPr lang="en-GB" sz="1400" b="0" i="0" kern="1200" dirty="0">
                          <a:solidFill>
                            <a:srgbClr val="000000"/>
                          </a:solidFill>
                          <a:effectLst/>
                          <a:latin typeface="Arial"/>
                          <a:ea typeface="Arial"/>
                          <a:cs typeface="Arial"/>
                        </a:rPr>
                        <a:t>Fundamentals of Cryptography and </a:t>
                      </a:r>
                      <a:r>
                        <a:rPr lang="en-GB" sz="1400" b="0" i="0" kern="1200" dirty="0" err="1">
                          <a:solidFill>
                            <a:srgbClr val="000000"/>
                          </a:solidFill>
                          <a:effectLst/>
                          <a:latin typeface="Arial"/>
                          <a:ea typeface="Arial"/>
                          <a:cs typeface="Arial"/>
                        </a:rPr>
                        <a:t>Cybersecurity</a:t>
                      </a:r>
                      <a:endParaRPr lang="en-IN" sz="1400" dirty="0"/>
                    </a:p>
                  </a:txBody>
                  <a:tcPr/>
                </a:tc>
                <a:tc>
                  <a:txBody>
                    <a:bodyPr/>
                    <a:lstStyle/>
                    <a:p>
                      <a:r>
                        <a:rPr lang="en-IN" sz="1350" b="0" i="0" kern="1200" dirty="0" smtClean="0">
                          <a:solidFill>
                            <a:srgbClr val="000000"/>
                          </a:solidFill>
                          <a:effectLst/>
                          <a:latin typeface="Arial"/>
                          <a:ea typeface="Arial"/>
                          <a:cs typeface="Arial"/>
                        </a:rPr>
                        <a:t>Ms. Ashwini K. Shetty</a:t>
                      </a:r>
                      <a:endParaRPr lang="en-IN" sz="1400" dirty="0"/>
                    </a:p>
                  </a:txBody>
                  <a:tcPr/>
                </a:tc>
                <a:extLst>
                  <a:ext uri="{0D108BD9-81ED-4DB2-BD59-A6C34878D82A}">
                    <a16:rowId xmlns:a16="http://schemas.microsoft.com/office/drawing/2014/main" xmlns="" val="10003"/>
                  </a:ext>
                </a:extLst>
              </a:tr>
              <a:tr h="308610">
                <a:tc>
                  <a:txBody>
                    <a:bodyPr/>
                    <a:lstStyle/>
                    <a:p>
                      <a:r>
                        <a:rPr lang="en-GB" sz="1400" b="0" i="0" kern="1200" dirty="0">
                          <a:solidFill>
                            <a:srgbClr val="000000"/>
                          </a:solidFill>
                          <a:effectLst/>
                          <a:latin typeface="Arial"/>
                          <a:ea typeface="Arial"/>
                          <a:cs typeface="Arial"/>
                        </a:rPr>
                        <a:t>Introduction to Artificial Intelligence</a:t>
                      </a:r>
                      <a:endParaRPr lang="en-IN" sz="1400" dirty="0"/>
                    </a:p>
                  </a:txBody>
                  <a:tcPr/>
                </a:tc>
                <a:tc>
                  <a:txBody>
                    <a:bodyPr/>
                    <a:lstStyle/>
                    <a:p>
                      <a:r>
                        <a:rPr lang="en-IN" sz="1350" b="0" i="0" kern="1200" dirty="0" smtClean="0">
                          <a:solidFill>
                            <a:srgbClr val="000000"/>
                          </a:solidFill>
                          <a:effectLst/>
                          <a:latin typeface="Arial"/>
                          <a:ea typeface="Arial"/>
                          <a:cs typeface="Arial"/>
                        </a:rPr>
                        <a:t>Mr. </a:t>
                      </a:r>
                      <a:r>
                        <a:rPr lang="en-IN" sz="1350" b="0" i="0" kern="1200" dirty="0" err="1" smtClean="0">
                          <a:solidFill>
                            <a:srgbClr val="000000"/>
                          </a:solidFill>
                          <a:effectLst/>
                          <a:latin typeface="Arial"/>
                          <a:ea typeface="Arial"/>
                          <a:cs typeface="Arial"/>
                        </a:rPr>
                        <a:t>Puneeth</a:t>
                      </a:r>
                      <a:r>
                        <a:rPr lang="en-IN" sz="1350" b="0" i="0" kern="1200" dirty="0" smtClean="0">
                          <a:solidFill>
                            <a:srgbClr val="000000"/>
                          </a:solidFill>
                          <a:effectLst/>
                          <a:latin typeface="Arial"/>
                          <a:ea typeface="Arial"/>
                          <a:cs typeface="Arial"/>
                        </a:rPr>
                        <a:t> Raj K</a:t>
                      </a:r>
                      <a:endParaRPr lang="en-IN" sz="1400" dirty="0"/>
                    </a:p>
                  </a:txBody>
                  <a:tcPr/>
                </a:tc>
                <a:extLst>
                  <a:ext uri="{0D108BD9-81ED-4DB2-BD59-A6C34878D82A}">
                    <a16:rowId xmlns:a16="http://schemas.microsoft.com/office/drawing/2014/main" xmlns="" val="10004"/>
                  </a:ext>
                </a:extLst>
              </a:tr>
              <a:tr h="308610">
                <a:tc>
                  <a:txBody>
                    <a:bodyPr/>
                    <a:lstStyle/>
                    <a:p>
                      <a:r>
                        <a:rPr lang="en-GB" sz="1400" b="0" i="0" kern="1200" dirty="0">
                          <a:solidFill>
                            <a:srgbClr val="000000"/>
                          </a:solidFill>
                          <a:effectLst/>
                          <a:latin typeface="Arial"/>
                          <a:ea typeface="Arial"/>
                          <a:cs typeface="Arial"/>
                        </a:rPr>
                        <a:t>SEC- Communication Skills</a:t>
                      </a:r>
                      <a:endParaRPr lang="en-IN" sz="1400" dirty="0"/>
                    </a:p>
                  </a:txBody>
                  <a:tcPr/>
                </a:tc>
                <a:tc>
                  <a:txBody>
                    <a:bodyPr/>
                    <a:lstStyle/>
                    <a:p>
                      <a:endParaRPr lang="en-IN" sz="1400" dirty="0"/>
                    </a:p>
                  </a:txBody>
                  <a:tcPr/>
                </a:tc>
                <a:extLst>
                  <a:ext uri="{0D108BD9-81ED-4DB2-BD59-A6C34878D82A}">
                    <a16:rowId xmlns:a16="http://schemas.microsoft.com/office/drawing/2014/main" xmlns="" val="10005"/>
                  </a:ext>
                </a:extLst>
              </a:tr>
              <a:tr h="308610">
                <a:tc>
                  <a:txBody>
                    <a:bodyPr/>
                    <a:lstStyle/>
                    <a:p>
                      <a:r>
                        <a:rPr lang="en-US" sz="1400" dirty="0"/>
                        <a:t>VAC -NSS</a:t>
                      </a:r>
                      <a:endParaRPr lang="en-IN" sz="1400" dirty="0"/>
                    </a:p>
                  </a:txBody>
                  <a:tcPr/>
                </a:tc>
                <a:tc>
                  <a:txBody>
                    <a:bodyPr/>
                    <a:lstStyle/>
                    <a:p>
                      <a:r>
                        <a:rPr lang="en-US" sz="1400" dirty="0"/>
                        <a:t>Mr. </a:t>
                      </a:r>
                      <a:r>
                        <a:rPr lang="en-US" sz="1400" dirty="0" err="1"/>
                        <a:t>Arun</a:t>
                      </a:r>
                      <a:r>
                        <a:rPr lang="en-US" sz="1400" dirty="0"/>
                        <a:t> Kumar</a:t>
                      </a:r>
                      <a:endParaRPr lang="en-IN" sz="14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7054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rgbClr val="002060"/>
                </a:solidFill>
                <a:latin typeface="Rockwell" panose="02060603020205020403" pitchFamily="18" charset="0"/>
                <a:ea typeface="Times New Roman"/>
                <a:cs typeface="Times New Roman"/>
              </a:rPr>
              <a:t>Additional Academic Activities</a:t>
            </a:r>
            <a:endParaRPr lang="en-IN" sz="2800" b="1" dirty="0">
              <a:solidFill>
                <a:srgbClr val="002060"/>
              </a:solidFill>
              <a:latin typeface="Rockwell" panose="02060603020205020403" pitchFamily="18" charset="0"/>
              <a:ea typeface="Times New Roman"/>
              <a:cs typeface="Times New Roman"/>
            </a:endParaRPr>
          </a:p>
        </p:txBody>
      </p:sp>
      <p:sp>
        <p:nvSpPr>
          <p:cNvPr id="3" name="Text Placeholder 2"/>
          <p:cNvSpPr>
            <a:spLocks noGrp="1"/>
          </p:cNvSpPr>
          <p:nvPr>
            <p:ph type="body" idx="1"/>
          </p:nvPr>
        </p:nvSpPr>
        <p:spPr>
          <a:xfrm>
            <a:off x="867378" y="1371601"/>
            <a:ext cx="4745635" cy="3126937"/>
          </a:xfrm>
        </p:spPr>
        <p:txBody>
          <a:bodyPr>
            <a:normAutofit fontScale="92500"/>
          </a:bodyPr>
          <a:lstStyle/>
          <a:p>
            <a:pPr>
              <a:buFont typeface="Wingdings" panose="05000000000000000000" pitchFamily="2" charset="2"/>
              <a:buChar char="q"/>
            </a:pPr>
            <a:r>
              <a:rPr lang="en-US" sz="2400" dirty="0"/>
              <a:t>Sports Activities</a:t>
            </a:r>
          </a:p>
          <a:p>
            <a:pPr>
              <a:buFont typeface="Wingdings" panose="05000000000000000000" pitchFamily="2" charset="2"/>
              <a:buChar char="q"/>
            </a:pPr>
            <a:r>
              <a:rPr lang="en-US" sz="2400" dirty="0"/>
              <a:t>Cultural Activities</a:t>
            </a:r>
          </a:p>
          <a:p>
            <a:pPr>
              <a:buFont typeface="Wingdings" panose="05000000000000000000" pitchFamily="2" charset="2"/>
              <a:buChar char="q"/>
            </a:pPr>
            <a:r>
              <a:rPr lang="en-US" sz="2400" dirty="0"/>
              <a:t>Microsoft Training Sessions</a:t>
            </a:r>
          </a:p>
          <a:p>
            <a:pPr>
              <a:buFont typeface="Wingdings" panose="05000000000000000000" pitchFamily="2" charset="2"/>
              <a:buChar char="q"/>
            </a:pPr>
            <a:r>
              <a:rPr lang="en-US" sz="2400" dirty="0"/>
              <a:t>Microsoft Certification Examination</a:t>
            </a:r>
          </a:p>
          <a:p>
            <a:pPr>
              <a:buFont typeface="Wingdings" panose="05000000000000000000" pitchFamily="2" charset="2"/>
              <a:buChar char="q"/>
            </a:pPr>
            <a:r>
              <a:rPr lang="en-US" sz="2400" dirty="0"/>
              <a:t>Guest Lectures</a:t>
            </a:r>
          </a:p>
          <a:p>
            <a:pPr>
              <a:buFont typeface="Wingdings" panose="05000000000000000000" pitchFamily="2" charset="2"/>
              <a:buChar char="q"/>
            </a:pPr>
            <a:r>
              <a:rPr lang="en-US" sz="2400" dirty="0"/>
              <a:t>Workshops</a:t>
            </a:r>
          </a:p>
          <a:p>
            <a:pPr>
              <a:buFont typeface="Wingdings" panose="05000000000000000000" pitchFamily="2" charset="2"/>
              <a:buChar char="q"/>
            </a:pPr>
            <a:r>
              <a:rPr lang="en-US" sz="2400" dirty="0"/>
              <a:t>Soft skill Trainings</a:t>
            </a:r>
          </a:p>
          <a:p>
            <a:pPr>
              <a:buFont typeface="Wingdings" panose="05000000000000000000" pitchFamily="2" charset="2"/>
              <a:buChar char="q"/>
            </a:pPr>
            <a:endParaRPr lang="en-IN" sz="2000" dirty="0"/>
          </a:p>
        </p:txBody>
      </p:sp>
    </p:spTree>
    <p:extLst>
      <p:ext uri="{BB962C8B-B14F-4D97-AF65-F5344CB8AC3E}">
        <p14:creationId xmlns:p14="http://schemas.microsoft.com/office/powerpoint/2010/main" val="153727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rPr>
              <a:t>Contact Details</a:t>
            </a:r>
            <a:endParaRPr lang="en-IN" b="1" dirty="0">
              <a:solidFill>
                <a:srgbClr val="002060"/>
              </a:solidFill>
            </a:endParaRPr>
          </a:p>
        </p:txBody>
      </p:sp>
      <p:sp>
        <p:nvSpPr>
          <p:cNvPr id="3" name="Text Placeholder 2"/>
          <p:cNvSpPr>
            <a:spLocks noGrp="1"/>
          </p:cNvSpPr>
          <p:nvPr>
            <p:ph type="body" idx="1"/>
          </p:nvPr>
        </p:nvSpPr>
        <p:spPr>
          <a:xfrm>
            <a:off x="794828" y="1420837"/>
            <a:ext cx="8037475" cy="3148038"/>
          </a:xfrm>
        </p:spPr>
        <p:txBody>
          <a:bodyPr>
            <a:normAutofit lnSpcReduction="10000"/>
          </a:bodyPr>
          <a:lstStyle/>
          <a:p>
            <a:pPr>
              <a:lnSpc>
                <a:spcPct val="110000"/>
              </a:lnSpc>
              <a:buNone/>
            </a:pPr>
            <a:r>
              <a:rPr lang="en-IN" dirty="0"/>
              <a:t>		</a:t>
            </a:r>
          </a:p>
          <a:p>
            <a:pPr>
              <a:lnSpc>
                <a:spcPct val="110000"/>
              </a:lnSpc>
            </a:pPr>
            <a:r>
              <a:rPr lang="en-US" dirty="0"/>
              <a:t>Mr. </a:t>
            </a:r>
            <a:r>
              <a:rPr lang="en-US" dirty="0" err="1" smtClean="0"/>
              <a:t>Puneeth</a:t>
            </a:r>
            <a:r>
              <a:rPr lang="en-US" dirty="0" smtClean="0"/>
              <a:t> Raj K</a:t>
            </a:r>
            <a:r>
              <a:rPr lang="en-US" dirty="0"/>
              <a:t>	</a:t>
            </a:r>
            <a:r>
              <a:rPr lang="en-US" dirty="0" smtClean="0"/>
              <a:t>		 :  puneethrajk2000@gmail.com</a:t>
            </a:r>
            <a:endParaRPr lang="en-US" dirty="0"/>
          </a:p>
          <a:p>
            <a:pPr>
              <a:lnSpc>
                <a:spcPct val="110000"/>
              </a:lnSpc>
            </a:pPr>
            <a:r>
              <a:rPr lang="en-US" dirty="0"/>
              <a:t>Mr. Narayan </a:t>
            </a:r>
            <a:r>
              <a:rPr lang="en-US" dirty="0" err="1"/>
              <a:t>Sukumar</a:t>
            </a:r>
            <a:r>
              <a:rPr lang="en-US" dirty="0"/>
              <a:t>, Vice Principal     : nsukumara@yenepoya.edu.in</a:t>
            </a:r>
          </a:p>
          <a:p>
            <a:pPr>
              <a:lnSpc>
                <a:spcPct val="110000"/>
              </a:lnSpc>
            </a:pPr>
            <a:r>
              <a:rPr lang="en-US" dirty="0"/>
              <a:t>Dr. </a:t>
            </a:r>
            <a:r>
              <a:rPr lang="en-US" dirty="0" err="1"/>
              <a:t>Rathnakar</a:t>
            </a:r>
            <a:r>
              <a:rPr lang="en-US" dirty="0"/>
              <a:t> Shetty P., </a:t>
            </a:r>
            <a:r>
              <a:rPr lang="en-US" dirty="0" err="1"/>
              <a:t>HoD</a:t>
            </a:r>
            <a:r>
              <a:rPr lang="en-US" dirty="0"/>
              <a:t>.		: hodcs@yenepoya.edu.in   /rathnakar@yenepoya.edu.in</a:t>
            </a:r>
          </a:p>
          <a:p>
            <a:pPr>
              <a:lnSpc>
                <a:spcPct val="110000"/>
              </a:lnSpc>
            </a:pPr>
            <a:r>
              <a:rPr lang="en-US" dirty="0"/>
              <a:t>Departmental of Computer Science	: deptcs@yenepoya.edu.in</a:t>
            </a:r>
          </a:p>
          <a:p>
            <a:pPr>
              <a:lnSpc>
                <a:spcPct val="110000"/>
              </a:lnSpc>
            </a:pPr>
            <a:r>
              <a:rPr lang="en-US" dirty="0"/>
              <a:t>Accounts, Dept. of Computer Science   :  accountscs@yenepoya.edu.in</a:t>
            </a:r>
          </a:p>
          <a:p>
            <a:pPr>
              <a:lnSpc>
                <a:spcPct val="110000"/>
              </a:lnSpc>
            </a:pPr>
            <a:r>
              <a:rPr lang="en-US" dirty="0"/>
              <a:t>Accounts, YIASCM  			: accountsyiascm@yenepoya.edu.in</a:t>
            </a:r>
          </a:p>
          <a:p>
            <a:pPr>
              <a:lnSpc>
                <a:spcPct val="110000"/>
              </a:lnSpc>
            </a:pPr>
            <a:r>
              <a:rPr lang="en-US" dirty="0"/>
              <a:t>IT, YIASCM				: ityiascm@yenepoya.edu.in</a:t>
            </a:r>
          </a:p>
          <a:p>
            <a:pPr>
              <a:lnSpc>
                <a:spcPct val="110000"/>
              </a:lnSpc>
            </a:pPr>
            <a:r>
              <a:rPr lang="en-US" dirty="0"/>
              <a:t>Student Welfare Officer (Girls Only)     : yiascmstudentwelfareofficer@yenepoya.edu.in</a:t>
            </a:r>
          </a:p>
          <a:p>
            <a:pPr>
              <a:lnSpc>
                <a:spcPct val="110000"/>
              </a:lnSpc>
            </a:pPr>
            <a:r>
              <a:rPr lang="en-US" dirty="0"/>
              <a:t>Student Welfare Officer (Boys Only)     : swoyiascm@yenepoya.edu.in</a:t>
            </a:r>
          </a:p>
          <a:p>
            <a:pPr>
              <a:lnSpc>
                <a:spcPct val="110000"/>
              </a:lnSpc>
            </a:pPr>
            <a:r>
              <a:rPr lang="en-US" dirty="0"/>
              <a:t>Hostel (Girls Only)			: jeppugirlshostel@yenepoya.edu.in</a:t>
            </a:r>
          </a:p>
          <a:p>
            <a:pPr>
              <a:lnSpc>
                <a:spcPct val="110000"/>
              </a:lnSpc>
            </a:pPr>
            <a:r>
              <a:rPr lang="en-US" dirty="0"/>
              <a:t>Hostel (Boys Only)			: jeppuhostel@yenepoya.edu.in</a:t>
            </a:r>
            <a:endParaRPr lang="en-IN" dirty="0"/>
          </a:p>
        </p:txBody>
      </p:sp>
    </p:spTree>
    <p:extLst>
      <p:ext uri="{BB962C8B-B14F-4D97-AF65-F5344CB8AC3E}">
        <p14:creationId xmlns:p14="http://schemas.microsoft.com/office/powerpoint/2010/main" val="50258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rPr>
              <a:t>Websites</a:t>
            </a:r>
            <a:endParaRPr lang="en-IN" b="1" dirty="0">
              <a:solidFill>
                <a:srgbClr val="002060"/>
              </a:solidFill>
            </a:endParaRPr>
          </a:p>
        </p:txBody>
      </p:sp>
      <p:sp>
        <p:nvSpPr>
          <p:cNvPr id="3" name="Text Placeholder 2"/>
          <p:cNvSpPr>
            <a:spLocks noGrp="1"/>
          </p:cNvSpPr>
          <p:nvPr>
            <p:ph type="body" idx="1"/>
          </p:nvPr>
        </p:nvSpPr>
        <p:spPr>
          <a:xfrm>
            <a:off x="794828" y="1420837"/>
            <a:ext cx="8037475" cy="3148038"/>
          </a:xfrm>
        </p:spPr>
        <p:txBody>
          <a:bodyPr>
            <a:normAutofit/>
          </a:bodyPr>
          <a:lstStyle/>
          <a:p>
            <a:r>
              <a:rPr lang="en-IN" sz="1800" dirty="0"/>
              <a:t>University Website			:  yenepoya.edu.in</a:t>
            </a:r>
          </a:p>
          <a:p>
            <a:r>
              <a:rPr lang="en-IN" sz="1800" dirty="0"/>
              <a:t>College Website 				:  yiascm.in</a:t>
            </a:r>
          </a:p>
          <a:p>
            <a:r>
              <a:rPr lang="en-IN" sz="1800" dirty="0" err="1"/>
              <a:t>Yengage</a:t>
            </a:r>
            <a:r>
              <a:rPr lang="en-IN" sz="1800" dirty="0"/>
              <a:t> (Student learning Platform)	:  yengage.yenepoya.edu.in</a:t>
            </a:r>
          </a:p>
          <a:p>
            <a:r>
              <a:rPr lang="en-IN" sz="1800" dirty="0"/>
              <a:t>Student Portal 				:  student.yenepoya.edu.in</a:t>
            </a:r>
          </a:p>
          <a:p>
            <a:pPr marL="114300" indent="0">
              <a:buNone/>
            </a:pPr>
            <a:r>
              <a:rPr lang="en-US" sz="1800" dirty="0"/>
              <a:t>        [All Fee Payments, View Attendance, View IA, </a:t>
            </a:r>
          </a:p>
          <a:p>
            <a:pPr marL="114300" indent="0">
              <a:buNone/>
            </a:pPr>
            <a:r>
              <a:rPr lang="en-US" sz="1800" dirty="0"/>
              <a:t>          Examination Applications and Results]</a:t>
            </a:r>
          </a:p>
          <a:p>
            <a:r>
              <a:rPr lang="en-US" sz="1800" b="1" dirty="0">
                <a:solidFill>
                  <a:srgbClr val="002060"/>
                </a:solidFill>
              </a:rPr>
              <a:t>Telegram channel</a:t>
            </a:r>
          </a:p>
        </p:txBody>
      </p:sp>
    </p:spTree>
    <p:extLst>
      <p:ext uri="{BB962C8B-B14F-4D97-AF65-F5344CB8AC3E}">
        <p14:creationId xmlns:p14="http://schemas.microsoft.com/office/powerpoint/2010/main" val="128221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209" name="Google Shape;209;p40"/>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the Class</a:t>
            </a:r>
            <a:endParaRPr lang="en-IN" dirty="0"/>
          </a:p>
        </p:txBody>
      </p:sp>
      <p:sp>
        <p:nvSpPr>
          <p:cNvPr id="107" name="Google Shape;107;p26"/>
          <p:cNvSpPr txBox="1">
            <a:spLocks noGrp="1"/>
          </p:cNvSpPr>
          <p:nvPr>
            <p:ph idx="1"/>
          </p:nvPr>
        </p:nvSpPr>
        <p:spPr>
          <a:xfrm>
            <a:off x="451691" y="1391335"/>
            <a:ext cx="8549089" cy="30175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dk1"/>
                </a:solidFill>
                <a:highlight>
                  <a:schemeClr val="lt1"/>
                </a:highlight>
              </a:rPr>
              <a:t>Semester 	: III Semester </a:t>
            </a:r>
          </a:p>
          <a:p>
            <a:pPr marL="0" lvl="0" indent="0">
              <a:lnSpc>
                <a:spcPct val="100000"/>
              </a:lnSpc>
              <a:spcBef>
                <a:spcPts val="0"/>
              </a:spcBef>
              <a:spcAft>
                <a:spcPts val="0"/>
              </a:spcAft>
              <a:buSzPts val="2800"/>
              <a:buNone/>
            </a:pPr>
            <a:r>
              <a:rPr lang="en" sz="2000" dirty="0">
                <a:solidFill>
                  <a:schemeClr val="dk1"/>
                </a:solidFill>
                <a:highlight>
                  <a:schemeClr val="lt1"/>
                </a:highlight>
              </a:rPr>
              <a:t>Programme	: BCA (</a:t>
            </a:r>
            <a:r>
              <a:rPr lang="en-US" sz="2000" dirty="0">
                <a:solidFill>
                  <a:schemeClr val="dk1"/>
                </a:solidFill>
                <a:highlight>
                  <a:schemeClr val="lt1"/>
                </a:highlight>
              </a:rPr>
              <a:t>Artificial Intelligence, Machine Learning, Robotics and </a:t>
            </a:r>
            <a:r>
              <a:rPr lang="en-US" sz="2000" dirty="0" err="1">
                <a:solidFill>
                  <a:schemeClr val="dk1"/>
                </a:solidFill>
                <a:highlight>
                  <a:schemeClr val="lt1"/>
                </a:highlight>
              </a:rPr>
              <a:t>IoT</a:t>
            </a:r>
            <a:r>
              <a:rPr lang="en" sz="2000" dirty="0">
                <a:solidFill>
                  <a:schemeClr val="dk1"/>
                </a:solidFill>
                <a:highlight>
                  <a:schemeClr val="lt1"/>
                </a:highlight>
              </a:rPr>
              <a:t>)</a:t>
            </a:r>
            <a:endParaRPr lang="en-US" sz="2000" dirty="0">
              <a:solidFill>
                <a:schemeClr val="dk1"/>
              </a:solidFill>
              <a:highlight>
                <a:schemeClr val="lt1"/>
              </a:highlight>
            </a:endParaRPr>
          </a:p>
          <a:p>
            <a:pPr marL="0" lvl="0" indent="0" algn="l" rtl="0">
              <a:lnSpc>
                <a:spcPct val="100000"/>
              </a:lnSpc>
              <a:spcBef>
                <a:spcPts val="0"/>
              </a:spcBef>
              <a:spcAft>
                <a:spcPts val="0"/>
              </a:spcAft>
              <a:buSzPts val="2800"/>
              <a:buNone/>
            </a:pPr>
            <a:endParaRPr sz="2000" dirty="0">
              <a:solidFill>
                <a:schemeClr val="dk1"/>
              </a:solidFill>
              <a:highlight>
                <a:schemeClr val="lt1"/>
              </a:highlight>
            </a:endParaRPr>
          </a:p>
          <a:p>
            <a:pPr marL="0" lvl="0" indent="0" algn="l" rtl="0">
              <a:lnSpc>
                <a:spcPct val="100000"/>
              </a:lnSpc>
              <a:spcBef>
                <a:spcPts val="0"/>
              </a:spcBef>
              <a:spcAft>
                <a:spcPts val="0"/>
              </a:spcAft>
              <a:buSzPts val="2800"/>
              <a:buNone/>
            </a:pPr>
            <a:r>
              <a:rPr lang="en" sz="2000" b="1" dirty="0">
                <a:solidFill>
                  <a:schemeClr val="dk1"/>
                </a:solidFill>
                <a:highlight>
                  <a:schemeClr val="lt1"/>
                </a:highlight>
              </a:rPr>
              <a:t>Class Advisor: </a:t>
            </a:r>
          </a:p>
          <a:p>
            <a:pPr marL="0" lvl="0" indent="0">
              <a:lnSpc>
                <a:spcPct val="100000"/>
              </a:lnSpc>
              <a:spcBef>
                <a:spcPts val="0"/>
              </a:spcBef>
              <a:spcAft>
                <a:spcPts val="0"/>
              </a:spcAft>
              <a:buSzPts val="2800"/>
              <a:buNone/>
            </a:pPr>
            <a:r>
              <a:rPr lang="en-IN" sz="2000" dirty="0">
                <a:solidFill>
                  <a:schemeClr val="dk1"/>
                </a:solidFill>
                <a:highlight>
                  <a:schemeClr val="lt1"/>
                </a:highlight>
              </a:rPr>
              <a:t>		   Mr. </a:t>
            </a:r>
            <a:r>
              <a:rPr lang="en-IN" sz="2000" dirty="0" err="1" smtClean="0">
                <a:solidFill>
                  <a:schemeClr val="dk1"/>
                </a:solidFill>
                <a:highlight>
                  <a:schemeClr val="lt1"/>
                </a:highlight>
              </a:rPr>
              <a:t>Puneeth</a:t>
            </a:r>
            <a:r>
              <a:rPr lang="en-IN" sz="2000" dirty="0" smtClean="0">
                <a:solidFill>
                  <a:schemeClr val="dk1"/>
                </a:solidFill>
                <a:highlight>
                  <a:schemeClr val="lt1"/>
                </a:highlight>
              </a:rPr>
              <a:t> Raj K</a:t>
            </a:r>
            <a:endParaRPr lang="en-IN" sz="2000" dirty="0">
              <a:solidFill>
                <a:schemeClr val="dk1"/>
              </a:solidFill>
              <a:highlight>
                <a:schemeClr val="lt1"/>
              </a:highlight>
            </a:endParaRPr>
          </a:p>
          <a:p>
            <a:pPr marL="0" lvl="0" indent="0">
              <a:lnSpc>
                <a:spcPct val="100000"/>
              </a:lnSpc>
              <a:spcBef>
                <a:spcPts val="0"/>
              </a:spcBef>
              <a:spcAft>
                <a:spcPts val="0"/>
              </a:spcAft>
              <a:buSzPts val="2800"/>
              <a:buNone/>
            </a:pPr>
            <a:r>
              <a:rPr lang="en" sz="2000" dirty="0">
                <a:solidFill>
                  <a:schemeClr val="dk1"/>
                </a:solidFill>
                <a:highlight>
                  <a:schemeClr val="lt1"/>
                </a:highlight>
              </a:rPr>
              <a:t>		  </a:t>
            </a:r>
          </a:p>
          <a:p>
            <a:pPr marL="0" lvl="0" indent="0">
              <a:lnSpc>
                <a:spcPct val="100000"/>
              </a:lnSpc>
              <a:spcBef>
                <a:spcPts val="0"/>
              </a:spcBef>
              <a:spcAft>
                <a:spcPts val="0"/>
              </a:spcAft>
              <a:buSzPts val="2800"/>
              <a:buNone/>
            </a:pPr>
            <a:r>
              <a:rPr lang="en" sz="2000" b="1" dirty="0">
                <a:solidFill>
                  <a:schemeClr val="dk1"/>
                </a:solidFill>
                <a:highlight>
                  <a:schemeClr val="lt1"/>
                </a:highlight>
              </a:rPr>
              <a:t>Class Strength: </a:t>
            </a:r>
            <a:r>
              <a:rPr lang="en" sz="2000" b="1" dirty="0" smtClean="0">
                <a:solidFill>
                  <a:schemeClr val="dk1"/>
                </a:solidFill>
                <a:highlight>
                  <a:schemeClr val="lt1"/>
                </a:highlight>
              </a:rPr>
              <a:t>50</a:t>
            </a:r>
            <a:r>
              <a:rPr lang="en" sz="2000" dirty="0" smtClean="0">
                <a:solidFill>
                  <a:schemeClr val="dk1"/>
                </a:solidFill>
                <a:highlight>
                  <a:schemeClr val="lt1"/>
                </a:highlight>
              </a:rPr>
              <a:t> </a:t>
            </a:r>
            <a:r>
              <a:rPr lang="en" sz="2000" dirty="0">
                <a:solidFill>
                  <a:schemeClr val="dk1"/>
                </a:solidFill>
                <a:highlight>
                  <a:schemeClr val="lt1"/>
                </a:highlight>
              </a:rPr>
              <a:t>Students</a:t>
            </a:r>
          </a:p>
          <a:p>
            <a:pPr marL="0" lvl="0" indent="0">
              <a:lnSpc>
                <a:spcPct val="100000"/>
              </a:lnSpc>
              <a:spcBef>
                <a:spcPts val="0"/>
              </a:spcBef>
              <a:spcAft>
                <a:spcPts val="0"/>
              </a:spcAft>
              <a:buSzPts val="2800"/>
              <a:buNone/>
            </a:pPr>
            <a:r>
              <a:rPr lang="en" sz="2000" dirty="0">
                <a:solidFill>
                  <a:schemeClr val="dk1"/>
                </a:solidFill>
                <a:highlight>
                  <a:schemeClr val="lt1"/>
                </a:highlight>
              </a:rPr>
              <a:t>Lecture Hall 	  : LH </a:t>
            </a:r>
            <a:r>
              <a:rPr lang="en" sz="2000" dirty="0" smtClean="0">
                <a:solidFill>
                  <a:schemeClr val="dk1"/>
                </a:solidFill>
                <a:highlight>
                  <a:schemeClr val="lt1"/>
                </a:highlight>
              </a:rPr>
              <a:t>32</a:t>
            </a:r>
            <a:r>
              <a:rPr lang="en" sz="2000" dirty="0" smtClean="0">
                <a:solidFill>
                  <a:schemeClr val="dk1"/>
                </a:solidFill>
                <a:highlight>
                  <a:schemeClr val="lt1"/>
                </a:highlight>
              </a:rPr>
              <a:t>, </a:t>
            </a:r>
            <a:r>
              <a:rPr lang="en" sz="2000" dirty="0">
                <a:solidFill>
                  <a:schemeClr val="dk1"/>
                </a:solidFill>
                <a:highlight>
                  <a:schemeClr val="lt1"/>
                </a:highlight>
              </a:rPr>
              <a:t>B</a:t>
            </a:r>
            <a:r>
              <a:rPr lang="en" sz="2000" dirty="0" smtClean="0">
                <a:solidFill>
                  <a:schemeClr val="dk1"/>
                </a:solidFill>
                <a:highlight>
                  <a:schemeClr val="lt1"/>
                </a:highlight>
              </a:rPr>
              <a:t> </a:t>
            </a:r>
            <a:r>
              <a:rPr lang="en" sz="2000" dirty="0">
                <a:solidFill>
                  <a:schemeClr val="dk1"/>
                </a:solidFill>
                <a:highlight>
                  <a:schemeClr val="lt1"/>
                </a:highlight>
              </a:rPr>
              <a:t>Block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3" name="Rectangle 1"/>
          <p:cNvSpPr>
            <a:spLocks noChangeArrowheads="1"/>
          </p:cNvSpPr>
          <p:nvPr/>
        </p:nvSpPr>
        <p:spPr bwMode="auto">
          <a:xfrm>
            <a:off x="2928941" y="134461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858129" y="4487592"/>
            <a:ext cx="3575018" cy="261610"/>
          </a:xfrm>
          <a:prstGeom prst="rect">
            <a:avLst/>
          </a:prstGeom>
          <a:noFill/>
        </p:spPr>
        <p:txBody>
          <a:bodyPr wrap="none" rtlCol="0">
            <a:spAutoFit/>
          </a:bodyPr>
          <a:lstStyle/>
          <a:p>
            <a:r>
              <a:rPr lang="en-US" sz="1100" dirty="0"/>
              <a:t>* Mandatory Non Credit Course. Passing is Mandatory</a:t>
            </a:r>
            <a:endParaRPr lang="en-IN" sz="1100" dirty="0"/>
          </a:p>
        </p:txBody>
      </p:sp>
      <p:pic>
        <p:nvPicPr>
          <p:cNvPr id="4" name="Picture 3">
            <a:extLst>
              <a:ext uri="{FF2B5EF4-FFF2-40B4-BE49-F238E27FC236}">
                <a16:creationId xmlns:a16="http://schemas.microsoft.com/office/drawing/2014/main" xmlns="" id="{E100677E-0A0C-5699-A0C7-3E135CDA4C5C}"/>
              </a:ext>
            </a:extLst>
          </p:cNvPr>
          <p:cNvPicPr>
            <a:picLocks noChangeAspect="1"/>
          </p:cNvPicPr>
          <p:nvPr/>
        </p:nvPicPr>
        <p:blipFill>
          <a:blip r:embed="rId3"/>
          <a:stretch>
            <a:fillRect/>
          </a:stretch>
        </p:blipFill>
        <p:spPr>
          <a:xfrm>
            <a:off x="739735" y="244929"/>
            <a:ext cx="7664530" cy="45042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1" y="214953"/>
            <a:ext cx="8834511" cy="1088068"/>
          </a:xfrm>
          <a:prstGeom prst="rect">
            <a:avLst/>
          </a:prstGeom>
          <a:noFill/>
          <a:ln>
            <a:noFill/>
          </a:ln>
        </p:spPr>
        <p:txBody>
          <a:bodyPr spcFirstLastPara="1" wrap="square" lIns="91425" tIns="91425" rIns="91425" bIns="91425" anchor="t" anchorCtr="0">
            <a:noAutofit/>
          </a:bodyPr>
          <a:lstStyle/>
          <a:p>
            <a:pPr lvl="0" algn="ctr">
              <a:lnSpc>
                <a:spcPct val="115000"/>
              </a:lnSpc>
              <a:spcBef>
                <a:spcPts val="1800"/>
              </a:spcBef>
              <a:buClr>
                <a:schemeClr val="dk1"/>
              </a:buClr>
              <a:buSzPct val="64705"/>
            </a:pPr>
            <a:r>
              <a:rPr lang="en-US" sz="3200" b="1" dirty="0">
                <a:solidFill>
                  <a:srgbClr val="002060"/>
                </a:solidFill>
                <a:latin typeface="Rockwell" panose="02060603020205020403" pitchFamily="18" charset="0"/>
                <a:ea typeface="Times New Roman"/>
                <a:cs typeface="Times New Roman"/>
                <a:sym typeface="Times New Roman"/>
              </a:rPr>
              <a:t>Credit hours for different types of Courses</a:t>
            </a:r>
            <a:endParaRPr sz="3200" b="1" dirty="0">
              <a:solidFill>
                <a:srgbClr val="002060"/>
              </a:solidFill>
              <a:latin typeface="Rockwell" panose="02060603020205020403" pitchFamily="18" charset="0"/>
              <a:ea typeface="Times New Roman"/>
              <a:cs typeface="Times New Roman"/>
            </a:endParaRPr>
          </a:p>
        </p:txBody>
      </p:sp>
      <p:sp>
        <p:nvSpPr>
          <p:cNvPr id="2" name="Content Placeholder 1"/>
          <p:cNvSpPr>
            <a:spLocks noGrp="1"/>
          </p:cNvSpPr>
          <p:nvPr>
            <p:ph idx="1"/>
          </p:nvPr>
        </p:nvSpPr>
        <p:spPr>
          <a:xfrm>
            <a:off x="645358" y="1405404"/>
            <a:ext cx="8013311" cy="3293206"/>
          </a:xfrm>
        </p:spPr>
        <p:txBody>
          <a:bodyPr>
            <a:normAutofit fontScale="25000" lnSpcReduction="20000"/>
          </a:bodyPr>
          <a:lstStyle/>
          <a:p>
            <a:pPr marL="2667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b="1" dirty="0">
                <a:solidFill>
                  <a:schemeClr val="dk1"/>
                </a:solidFill>
              </a:rPr>
              <a:t>A semester is of 15 weeks duration</a:t>
            </a:r>
          </a:p>
          <a:p>
            <a:pPr marL="2667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dirty="0">
                <a:solidFill>
                  <a:schemeClr val="dk1"/>
                </a:solidFill>
              </a:rPr>
              <a:t>One credit for </a:t>
            </a:r>
            <a:r>
              <a:rPr lang="en-US" sz="5600" b="1" dirty="0">
                <a:solidFill>
                  <a:schemeClr val="dk1"/>
                </a:solidFill>
              </a:rPr>
              <a:t>lecture/tutorial </a:t>
            </a:r>
            <a:r>
              <a:rPr lang="en-US" sz="5600" dirty="0">
                <a:solidFill>
                  <a:schemeClr val="dk1"/>
                </a:solidFill>
              </a:rPr>
              <a:t>work is equal to one hour of engagement per week, i.e. 15 hours in a Semester.</a:t>
            </a:r>
          </a:p>
          <a:p>
            <a:pPr marL="2667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b="1" dirty="0">
                <a:solidFill>
                  <a:schemeClr val="dk1"/>
                </a:solidFill>
              </a:rPr>
              <a:t>For example, 3 credit lecture course in a semester is</a:t>
            </a:r>
          </a:p>
          <a:p>
            <a:pPr marL="0" indent="0" algn="just">
              <a:lnSpc>
                <a:spcPct val="115000"/>
              </a:lnSpc>
              <a:spcBef>
                <a:spcPts val="1200"/>
              </a:spcBef>
              <a:spcAft>
                <a:spcPts val="0"/>
              </a:spcAft>
              <a:buClr>
                <a:schemeClr val="dk1"/>
              </a:buClr>
              <a:buSzPts val="1200"/>
              <a:buNone/>
              <a:tabLst>
                <a:tab pos="266700" algn="l"/>
              </a:tabLst>
            </a:pPr>
            <a:r>
              <a:rPr lang="en-US" sz="5600" b="1" dirty="0">
                <a:solidFill>
                  <a:schemeClr val="dk1"/>
                </a:solidFill>
              </a:rPr>
              <a:t>			3 Hours per week X 15 weeks duration per semester =45 hours of teaching.</a:t>
            </a:r>
          </a:p>
          <a:p>
            <a:pPr marL="2667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dirty="0">
                <a:solidFill>
                  <a:schemeClr val="dk1"/>
                </a:solidFill>
              </a:rPr>
              <a:t>One credit for practical or lab work is equal to 2 hours duration per week.  i.e. 30 hours in a Semester.</a:t>
            </a:r>
          </a:p>
          <a:p>
            <a:pPr marL="2667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b="1" dirty="0">
                <a:solidFill>
                  <a:schemeClr val="dk1"/>
                </a:solidFill>
              </a:rPr>
              <a:t>For example, 2 Credits </a:t>
            </a:r>
            <a:r>
              <a:rPr lang="en-US" sz="5600" dirty="0" err="1">
                <a:solidFill>
                  <a:schemeClr val="dk1"/>
                </a:solidFill>
              </a:rPr>
              <a:t>practicul</a:t>
            </a:r>
            <a:r>
              <a:rPr lang="en-US" sz="5600" dirty="0">
                <a:solidFill>
                  <a:schemeClr val="dk1"/>
                </a:solidFill>
              </a:rPr>
              <a:t> or lab work</a:t>
            </a:r>
            <a:r>
              <a:rPr lang="en-US" sz="5600" b="1" dirty="0">
                <a:solidFill>
                  <a:schemeClr val="dk1"/>
                </a:solidFill>
              </a:rPr>
              <a:t> course in a semester is </a:t>
            </a:r>
          </a:p>
          <a:p>
            <a:pPr marL="0" indent="0" algn="just">
              <a:lnSpc>
                <a:spcPct val="115000"/>
              </a:lnSpc>
              <a:spcBef>
                <a:spcPts val="1200"/>
              </a:spcBef>
              <a:spcAft>
                <a:spcPts val="0"/>
              </a:spcAft>
              <a:buClr>
                <a:schemeClr val="dk1"/>
              </a:buClr>
              <a:buSzPts val="1200"/>
              <a:buNone/>
              <a:tabLst>
                <a:tab pos="266700" algn="l"/>
              </a:tabLst>
            </a:pPr>
            <a:r>
              <a:rPr lang="en-US" sz="5600" b="1" dirty="0">
                <a:solidFill>
                  <a:schemeClr val="dk1"/>
                </a:solidFill>
              </a:rPr>
              <a:t>			4 Hours per week X 15 weeks duration per semester =60 hours of teaching.	</a:t>
            </a:r>
          </a:p>
          <a:p>
            <a:pPr marR="876300" algn="just">
              <a:lnSpc>
                <a:spcPct val="100000"/>
              </a:lnSpc>
              <a:spcBef>
                <a:spcPts val="0"/>
              </a:spcBef>
              <a:spcAft>
                <a:spcPts val="0"/>
              </a:spcAft>
              <a:buSzPts val="1800"/>
              <a:buFont typeface="Wingdings" panose="05000000000000000000" pitchFamily="2" charset="2"/>
              <a:buChar char="q"/>
            </a:pPr>
            <a:endParaRPr lang="en-US" sz="5600" b="1" dirty="0">
              <a:solidFill>
                <a:schemeClr val="dk1"/>
              </a:solidFill>
            </a:endParaRPr>
          </a:p>
          <a:p>
            <a:pPr marL="266700" marR="876300" indent="-266700" algn="just">
              <a:lnSpc>
                <a:spcPct val="115000"/>
              </a:lnSpc>
              <a:spcBef>
                <a:spcPts val="1200"/>
              </a:spcBef>
              <a:spcAft>
                <a:spcPts val="0"/>
              </a:spcAft>
              <a:buClr>
                <a:schemeClr val="dk1"/>
              </a:buClr>
              <a:buSzPts val="1200"/>
              <a:buFont typeface="Wingdings" panose="05000000000000000000" pitchFamily="2" charset="2"/>
              <a:buChar char="q"/>
              <a:tabLst>
                <a:tab pos="266700" algn="l"/>
              </a:tabLst>
            </a:pPr>
            <a:r>
              <a:rPr lang="en-US" sz="5600" b="1" dirty="0">
                <a:solidFill>
                  <a:schemeClr val="dk1"/>
                </a:solidFill>
              </a:rPr>
              <a:t>  6 Credits =   6 Hours per week X 15 weeks duration per semester = 90 hours of teaching.</a:t>
            </a:r>
          </a:p>
          <a:p>
            <a:endParaRPr lang="en-IN" dirty="0"/>
          </a:p>
        </p:txBody>
      </p:sp>
    </p:spTree>
    <p:extLst>
      <p:ext uri="{BB962C8B-B14F-4D97-AF65-F5344CB8AC3E}">
        <p14:creationId xmlns:p14="http://schemas.microsoft.com/office/powerpoint/2010/main" val="26809166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205876"/>
            <a:ext cx="8520600" cy="996913"/>
          </a:xfrm>
          <a:prstGeom prst="rect">
            <a:avLst/>
          </a:prstGeom>
          <a:noFill/>
          <a:ln>
            <a:noFill/>
          </a:ln>
        </p:spPr>
        <p:txBody>
          <a:bodyPr spcFirstLastPara="1" wrap="square" lIns="91425" tIns="91425" rIns="91425" bIns="91425" anchor="t" anchorCtr="0">
            <a:noAutofit/>
          </a:bodyPr>
          <a:lstStyle/>
          <a:p>
            <a:pPr lvl="0" algn="ctr">
              <a:lnSpc>
                <a:spcPct val="115000"/>
              </a:lnSpc>
              <a:spcBef>
                <a:spcPts val="1800"/>
              </a:spcBef>
              <a:buClr>
                <a:schemeClr val="dk1"/>
              </a:buClr>
              <a:buSzPct val="64705"/>
            </a:pPr>
            <a:r>
              <a:rPr lang="en-IN" sz="3200" b="1" dirty="0">
                <a:solidFill>
                  <a:srgbClr val="002060"/>
                </a:solidFill>
                <a:latin typeface="Rockwell" panose="02060603020205020403" pitchFamily="18" charset="0"/>
                <a:ea typeface="Times New Roman"/>
                <a:cs typeface="Times New Roman"/>
                <a:sym typeface="Times New Roman"/>
              </a:rPr>
              <a:t>Learning Hours Per Credit </a:t>
            </a:r>
            <a:endParaRPr sz="3200" b="1" dirty="0">
              <a:solidFill>
                <a:srgbClr val="002060"/>
              </a:solidFill>
              <a:latin typeface="Rockwell" panose="02060603020205020403" pitchFamily="18" charset="0"/>
              <a:ea typeface="Times New Roman"/>
              <a:cs typeface="Times New Roman"/>
            </a:endParaRPr>
          </a:p>
        </p:txBody>
      </p:sp>
      <p:graphicFrame>
        <p:nvGraphicFramePr>
          <p:cNvPr id="5" name="Google Shape;104;p20"/>
          <p:cNvGraphicFramePr/>
          <p:nvPr>
            <p:extLst>
              <p:ext uri="{D42A27DB-BD31-4B8C-83A1-F6EECF244321}">
                <p14:modId xmlns:p14="http://schemas.microsoft.com/office/powerpoint/2010/main" val="496041718"/>
              </p:ext>
            </p:extLst>
          </p:nvPr>
        </p:nvGraphicFramePr>
        <p:xfrm>
          <a:off x="931399" y="1936948"/>
          <a:ext cx="7239000" cy="1339185"/>
        </p:xfrm>
        <a:graphic>
          <a:graphicData uri="http://schemas.openxmlformats.org/drawingml/2006/table">
            <a:tbl>
              <a:tblPr>
                <a:noFill/>
              </a:tblPr>
              <a:tblGrid>
                <a:gridCol w="2413000">
                  <a:extLst>
                    <a:ext uri="{9D8B030D-6E8A-4147-A177-3AD203B41FA5}">
                      <a16:colId xmlns:a16="http://schemas.microsoft.com/office/drawing/2014/main" xmlns="" val="20000"/>
                    </a:ext>
                  </a:extLst>
                </a:gridCol>
                <a:gridCol w="2413000">
                  <a:extLst>
                    <a:ext uri="{9D8B030D-6E8A-4147-A177-3AD203B41FA5}">
                      <a16:colId xmlns:a16="http://schemas.microsoft.com/office/drawing/2014/main" xmlns="" val="20001"/>
                    </a:ext>
                  </a:extLst>
                </a:gridCol>
                <a:gridCol w="2413000">
                  <a:extLst>
                    <a:ext uri="{9D8B030D-6E8A-4147-A177-3AD203B41FA5}">
                      <a16:colId xmlns:a16="http://schemas.microsoft.com/office/drawing/2014/main" xmlns="" val="20002"/>
                    </a:ext>
                  </a:extLst>
                </a:gridCol>
              </a:tblGrid>
              <a:tr h="381000">
                <a:tc gridSpan="3">
                  <a:txBody>
                    <a:bodyPr/>
                    <a:lstStyle/>
                    <a:p>
                      <a:pPr marL="0" lvl="0" indent="0" algn="ctr" rtl="0">
                        <a:lnSpc>
                          <a:spcPct val="115000"/>
                        </a:lnSpc>
                        <a:spcBef>
                          <a:spcPts val="1200"/>
                        </a:spcBef>
                        <a:spcAft>
                          <a:spcPts val="1200"/>
                        </a:spcAft>
                        <a:buNone/>
                      </a:pPr>
                      <a:r>
                        <a:rPr lang="en" sz="1100" b="1" dirty="0">
                          <a:latin typeface="Times New Roman"/>
                          <a:ea typeface="Times New Roman"/>
                          <a:cs typeface="Times New Roman"/>
                          <a:sym typeface="Times New Roman"/>
                        </a:rPr>
                        <a:t>Hours per credit</a:t>
                      </a:r>
                      <a:endParaRPr sz="11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77185">
                <a:tc>
                  <a:txBody>
                    <a:bodyPr/>
                    <a:lstStyle/>
                    <a:p>
                      <a:pPr marL="0" lvl="0" indent="0" algn="ctr" rtl="0">
                        <a:lnSpc>
                          <a:spcPct val="115000"/>
                        </a:lnSpc>
                        <a:spcBef>
                          <a:spcPts val="1200"/>
                        </a:spcBef>
                        <a:spcAft>
                          <a:spcPts val="1200"/>
                        </a:spcAft>
                        <a:buNone/>
                      </a:pPr>
                      <a:r>
                        <a:rPr lang="en" sz="1100" b="1">
                          <a:latin typeface="Times New Roman"/>
                          <a:ea typeface="Times New Roman"/>
                          <a:cs typeface="Times New Roman"/>
                          <a:sym typeface="Times New Roman"/>
                        </a:rPr>
                        <a:t>Theory (Lecture and Tutorials)</a:t>
                      </a:r>
                      <a:endParaRPr sz="11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lvl="0" indent="0" algn="ctr" rtl="0">
                        <a:lnSpc>
                          <a:spcPct val="115000"/>
                        </a:lnSpc>
                        <a:spcBef>
                          <a:spcPts val="1200"/>
                        </a:spcBef>
                        <a:spcAft>
                          <a:spcPts val="1200"/>
                        </a:spcAft>
                        <a:buNone/>
                      </a:pPr>
                      <a:r>
                        <a:rPr lang="en" sz="1100" b="1" dirty="0">
                          <a:latin typeface="Times New Roman"/>
                          <a:ea typeface="Times New Roman"/>
                          <a:cs typeface="Times New Roman"/>
                          <a:sym typeface="Times New Roman"/>
                        </a:rPr>
                        <a:t>Practical Learning</a:t>
                      </a:r>
                      <a:endParaRPr sz="11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lvl="0" indent="0" algn="ctr" rtl="0">
                        <a:lnSpc>
                          <a:spcPct val="115000"/>
                        </a:lnSpc>
                        <a:spcBef>
                          <a:spcPts val="1200"/>
                        </a:spcBef>
                        <a:spcAft>
                          <a:spcPts val="1200"/>
                        </a:spcAft>
                        <a:buNone/>
                      </a:pPr>
                      <a:r>
                        <a:rPr lang="en" sz="1100" b="1">
                          <a:latin typeface="Times New Roman"/>
                          <a:ea typeface="Times New Roman"/>
                          <a:cs typeface="Times New Roman"/>
                          <a:sym typeface="Times New Roman"/>
                        </a:rPr>
                        <a:t>Experiential / Project-based Learning</a:t>
                      </a:r>
                      <a:endParaRPr sz="11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extLst>
                  <a:ext uri="{0D108BD9-81ED-4DB2-BD59-A6C34878D82A}">
                    <a16:rowId xmlns:a16="http://schemas.microsoft.com/office/drawing/2014/main" xmlns="" val="10001"/>
                  </a:ext>
                </a:extLst>
              </a:tr>
              <a:tr h="381000">
                <a:tc>
                  <a:txBody>
                    <a:bodyPr/>
                    <a:lstStyle/>
                    <a:p>
                      <a:pPr marL="0" lvl="0" indent="0" algn="ctr" rtl="0">
                        <a:lnSpc>
                          <a:spcPct val="115000"/>
                        </a:lnSpc>
                        <a:spcBef>
                          <a:spcPts val="1200"/>
                        </a:spcBef>
                        <a:spcAft>
                          <a:spcPts val="1200"/>
                        </a:spcAft>
                        <a:buNone/>
                      </a:pPr>
                      <a:r>
                        <a:rPr lang="en" sz="1100" b="1">
                          <a:latin typeface="Times New Roman"/>
                          <a:ea typeface="Times New Roman"/>
                          <a:cs typeface="Times New Roman"/>
                          <a:sym typeface="Times New Roman"/>
                        </a:rPr>
                        <a:t>15</a:t>
                      </a:r>
                      <a:endParaRPr sz="11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a:latin typeface="Times New Roman"/>
                          <a:ea typeface="Times New Roman"/>
                          <a:cs typeface="Times New Roman"/>
                          <a:sym typeface="Times New Roman"/>
                        </a:rPr>
                        <a:t>30</a:t>
                      </a:r>
                      <a:endParaRPr sz="1100" b="1">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100" b="1" dirty="0">
                          <a:latin typeface="Times New Roman"/>
                          <a:ea typeface="Times New Roman"/>
                          <a:cs typeface="Times New Roman"/>
                          <a:sym typeface="Times New Roman"/>
                        </a:rPr>
                        <a:t>45</a:t>
                      </a:r>
                      <a:endParaRPr sz="1100" b="1"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4975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205876"/>
            <a:ext cx="8520600" cy="996913"/>
          </a:xfrm>
          <a:prstGeom prst="rect">
            <a:avLst/>
          </a:prstGeom>
          <a:noFill/>
          <a:ln>
            <a:noFill/>
          </a:ln>
        </p:spPr>
        <p:txBody>
          <a:bodyPr spcFirstLastPara="1" wrap="square" lIns="91425" tIns="91425" rIns="91425" bIns="91425" anchor="t" anchorCtr="0">
            <a:noAutofit/>
          </a:bodyPr>
          <a:lstStyle/>
          <a:p>
            <a:pPr marL="711200" lvl="0" algn="ctr">
              <a:lnSpc>
                <a:spcPct val="115000"/>
              </a:lnSpc>
              <a:spcBef>
                <a:spcPts val="1800"/>
              </a:spcBef>
              <a:buClr>
                <a:schemeClr val="dk1"/>
              </a:buClr>
              <a:buSzPct val="64705"/>
            </a:pPr>
            <a:r>
              <a:rPr lang="en" sz="3200" b="1" dirty="0">
                <a:solidFill>
                  <a:srgbClr val="002060"/>
                </a:solidFill>
                <a:latin typeface="Rockwell" panose="02060603020205020403" pitchFamily="18" charset="0"/>
                <a:ea typeface="Times New Roman"/>
                <a:cs typeface="Times New Roman"/>
                <a:sym typeface="Times New Roman"/>
              </a:rPr>
              <a:t>Attendance</a:t>
            </a:r>
            <a:endParaRPr sz="3200" b="1" dirty="0">
              <a:solidFill>
                <a:srgbClr val="002060"/>
              </a:solidFill>
              <a:latin typeface="Rockwell" panose="02060603020205020403" pitchFamily="18" charset="0"/>
              <a:ea typeface="Times New Roman"/>
              <a:cs typeface="Times New Roman"/>
            </a:endParaRPr>
          </a:p>
        </p:txBody>
      </p:sp>
      <p:sp>
        <p:nvSpPr>
          <p:cNvPr id="148" name="Google Shape;148;p32"/>
          <p:cNvSpPr txBox="1">
            <a:spLocks noGrp="1"/>
          </p:cNvSpPr>
          <p:nvPr>
            <p:ph type="body" idx="1"/>
          </p:nvPr>
        </p:nvSpPr>
        <p:spPr>
          <a:xfrm>
            <a:off x="311700" y="1293151"/>
            <a:ext cx="8520600" cy="3416400"/>
          </a:xfrm>
          <a:prstGeom prst="rect">
            <a:avLst/>
          </a:prstGeom>
          <a:noFill/>
          <a:ln>
            <a:noFill/>
          </a:ln>
        </p:spPr>
        <p:txBody>
          <a:bodyPr spcFirstLastPara="1" wrap="square" lIns="91425" tIns="91425" rIns="91425" bIns="91425" anchor="t" anchorCtr="0">
            <a:normAutofit/>
          </a:bodyPr>
          <a:lstStyle/>
          <a:p>
            <a:pPr lvl="0" indent="-317500">
              <a:buSzPts val="1400"/>
              <a:buChar char="❖"/>
            </a:pPr>
            <a:r>
              <a:rPr lang="en-US" sz="1800" dirty="0"/>
              <a:t>75% Attendance is Mandatory to write semester end examination </a:t>
            </a:r>
          </a:p>
          <a:p>
            <a:pPr indent="-317500">
              <a:lnSpc>
                <a:spcPct val="125000"/>
              </a:lnSpc>
              <a:buSzPts val="1400"/>
              <a:buFont typeface="Calibri" panose="020F0502020204030204" pitchFamily="34" charset="0"/>
              <a:buChar char="❖"/>
            </a:pPr>
            <a:r>
              <a:rPr lang="en-US" sz="1800" dirty="0"/>
              <a:t>A candidate who does not satisfy the requirement of attendance in 50% or more than 50% of the courses in a semester shall not be permitted to take the whole (all papers/subjects) University examination of that semester and he/she shall seek readmission.</a:t>
            </a:r>
          </a:p>
          <a:p>
            <a:pPr indent="-317500">
              <a:lnSpc>
                <a:spcPct val="125000"/>
              </a:lnSpc>
              <a:buSzPts val="1400"/>
              <a:buFont typeface="Calibri" panose="020F0502020204030204" pitchFamily="34" charset="0"/>
              <a:buChar char="❖"/>
            </a:pPr>
            <a:r>
              <a:rPr lang="en-US" sz="1800" dirty="0"/>
              <a:t>Student having an attendance shortage in 50% of the courses or less than 50% of the courses (whatever may be the credits or type e.g. Theory /practical) will not be allowed to write the examination of those courses, during that semester.</a:t>
            </a:r>
          </a:p>
          <a:p>
            <a:pPr marL="0" lvl="0" indent="0" algn="l" rtl="0">
              <a:lnSpc>
                <a:spcPct val="115000"/>
              </a:lnSpc>
              <a:spcBef>
                <a:spcPts val="1200"/>
              </a:spcBef>
              <a:spcAft>
                <a:spcPts val="0"/>
              </a:spcAft>
              <a:buClr>
                <a:schemeClr val="dk1"/>
              </a:buClr>
              <a:buSzPct val="100000"/>
              <a:buFont typeface="Arial"/>
              <a:buNone/>
            </a:pPr>
            <a:endParaRPr sz="1200" dirty="0">
              <a:solidFill>
                <a:schemeClr val="dk1"/>
              </a:solidFill>
            </a:endParaRPr>
          </a:p>
          <a:p>
            <a:pPr marL="0" lvl="0" indent="0" algn="l" rtl="0">
              <a:lnSpc>
                <a:spcPct val="115000"/>
              </a:lnSpc>
              <a:spcBef>
                <a:spcPts val="1200"/>
              </a:spcBef>
              <a:spcAft>
                <a:spcPts val="1200"/>
              </a:spcAft>
              <a:buSzPct val="117647"/>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311700" y="205876"/>
            <a:ext cx="8520600" cy="996913"/>
          </a:xfrm>
          <a:prstGeom prst="rect">
            <a:avLst/>
          </a:prstGeom>
          <a:noFill/>
          <a:ln>
            <a:noFill/>
          </a:ln>
        </p:spPr>
        <p:txBody>
          <a:bodyPr spcFirstLastPara="1" wrap="square" lIns="91425" tIns="91425" rIns="91425" bIns="91425" anchor="t" anchorCtr="0">
            <a:noAutofit/>
          </a:bodyPr>
          <a:lstStyle/>
          <a:p>
            <a:pPr marL="711200" lvl="0" algn="ctr">
              <a:lnSpc>
                <a:spcPct val="115000"/>
              </a:lnSpc>
              <a:spcBef>
                <a:spcPts val="1800"/>
              </a:spcBef>
              <a:buClr>
                <a:schemeClr val="dk1"/>
              </a:buClr>
              <a:buSzPct val="64705"/>
            </a:pPr>
            <a:r>
              <a:rPr lang="en" sz="3200" b="1" dirty="0">
                <a:solidFill>
                  <a:srgbClr val="002060"/>
                </a:solidFill>
                <a:latin typeface="Rockwell" panose="02060603020205020403" pitchFamily="18" charset="0"/>
                <a:ea typeface="Times New Roman"/>
                <a:cs typeface="Times New Roman"/>
                <a:sym typeface="Times New Roman"/>
              </a:rPr>
              <a:t>Attendance</a:t>
            </a:r>
            <a:endParaRPr sz="3200" b="1" dirty="0">
              <a:solidFill>
                <a:srgbClr val="002060"/>
              </a:solidFill>
              <a:latin typeface="Rockwell" panose="02060603020205020403" pitchFamily="18" charset="0"/>
              <a:ea typeface="Times New Roman"/>
              <a:cs typeface="Times New Roman"/>
            </a:endParaRPr>
          </a:p>
        </p:txBody>
      </p:sp>
      <p:sp>
        <p:nvSpPr>
          <p:cNvPr id="148" name="Google Shape;148;p32"/>
          <p:cNvSpPr txBox="1">
            <a:spLocks noGrp="1"/>
          </p:cNvSpPr>
          <p:nvPr>
            <p:ph type="body" idx="1"/>
          </p:nvPr>
        </p:nvSpPr>
        <p:spPr>
          <a:xfrm>
            <a:off x="311700" y="1293151"/>
            <a:ext cx="8520600" cy="3416400"/>
          </a:xfrm>
          <a:prstGeom prst="rect">
            <a:avLst/>
          </a:prstGeom>
          <a:noFill/>
          <a:ln>
            <a:noFill/>
          </a:ln>
        </p:spPr>
        <p:txBody>
          <a:bodyPr spcFirstLastPara="1" wrap="square" lIns="91425" tIns="91425" rIns="91425" bIns="91425" anchor="t" anchorCtr="0">
            <a:normAutofit/>
          </a:bodyPr>
          <a:lstStyle/>
          <a:p>
            <a:pPr indent="-317500">
              <a:lnSpc>
                <a:spcPct val="125000"/>
              </a:lnSpc>
              <a:buSzPts val="1400"/>
              <a:buFont typeface="Calibri" panose="020F0502020204030204" pitchFamily="34" charset="0"/>
              <a:buChar char="❖"/>
            </a:pPr>
            <a:r>
              <a:rPr lang="en" sz="1600" b="1" dirty="0"/>
              <a:t>If students have shortage in 4 or more than 4 Courses out of 6 Courses including Practicals</a:t>
            </a:r>
          </a:p>
          <a:p>
            <a:pPr marL="148590" lvl="0" indent="0" algn="l" rtl="0">
              <a:lnSpc>
                <a:spcPct val="115000"/>
              </a:lnSpc>
              <a:spcBef>
                <a:spcPts val="1200"/>
              </a:spcBef>
              <a:spcAft>
                <a:spcPts val="0"/>
              </a:spcAft>
              <a:buClr>
                <a:schemeClr val="dk1"/>
              </a:buClr>
              <a:buSzPct val="100000"/>
              <a:buNone/>
            </a:pPr>
            <a:r>
              <a:rPr lang="en" b="1" dirty="0">
                <a:solidFill>
                  <a:schemeClr val="dk1"/>
                </a:solidFill>
              </a:rPr>
              <a:t>	</a:t>
            </a:r>
            <a:r>
              <a:rPr lang="en" dirty="0">
                <a:solidFill>
                  <a:schemeClr val="dk1"/>
                </a:solidFill>
              </a:rPr>
              <a:t>Students should seek readmission for the next year for same semester.</a:t>
            </a:r>
            <a:endParaRPr dirty="0">
              <a:solidFill>
                <a:schemeClr val="dk1"/>
              </a:solidFill>
            </a:endParaRPr>
          </a:p>
          <a:p>
            <a:pPr lvl="0" indent="-317500">
              <a:lnSpc>
                <a:spcPct val="135000"/>
              </a:lnSpc>
              <a:buSzPts val="1400"/>
              <a:buFont typeface="Calibri" panose="020F0502020204030204" pitchFamily="34" charset="0"/>
              <a:buChar char="❖"/>
            </a:pPr>
            <a:r>
              <a:rPr lang="en" sz="1600" b="1" dirty="0"/>
              <a:t>If students have shortage in 3 or less than 23 Courses out of 6 Courses including Practicals</a:t>
            </a:r>
          </a:p>
          <a:p>
            <a:pPr marL="541338" lvl="0" indent="-393700" algn="l" rtl="0">
              <a:lnSpc>
                <a:spcPct val="115000"/>
              </a:lnSpc>
              <a:spcBef>
                <a:spcPts val="1200"/>
              </a:spcBef>
              <a:spcAft>
                <a:spcPts val="0"/>
              </a:spcAft>
              <a:buClr>
                <a:schemeClr val="dk1"/>
              </a:buClr>
              <a:buSzPct val="100000"/>
              <a:buNone/>
            </a:pPr>
            <a:r>
              <a:rPr lang="en" b="1" dirty="0">
                <a:solidFill>
                  <a:schemeClr val="dk1"/>
                </a:solidFill>
              </a:rPr>
              <a:t>	S</a:t>
            </a:r>
            <a:r>
              <a:rPr lang="en" dirty="0">
                <a:solidFill>
                  <a:schemeClr val="dk1"/>
                </a:solidFill>
              </a:rPr>
              <a:t>tudents  will not be allowed to write the examination of those subjects (attendance shortage subjects), during that semester. </a:t>
            </a:r>
            <a:endParaRPr dirty="0">
              <a:solidFill>
                <a:schemeClr val="dk1"/>
              </a:solidFill>
            </a:endParaRPr>
          </a:p>
          <a:p>
            <a:pPr marL="457200" lvl="0" indent="457200" algn="just" rtl="0">
              <a:lnSpc>
                <a:spcPct val="115000"/>
              </a:lnSpc>
              <a:spcBef>
                <a:spcPts val="1200"/>
              </a:spcBef>
              <a:spcAft>
                <a:spcPts val="0"/>
              </a:spcAft>
              <a:buClr>
                <a:schemeClr val="dk1"/>
              </a:buClr>
              <a:buSzPct val="61110"/>
              <a:buFont typeface="Arial"/>
              <a:buNone/>
            </a:pPr>
            <a:r>
              <a:rPr lang="en" dirty="0">
                <a:solidFill>
                  <a:schemeClr val="dk1"/>
                </a:solidFill>
              </a:rPr>
              <a:t>Those paper (attendance shortage subjects) the student will enroll by paying a casual term fee as fixed by the university and will undertake remedial classes held during the semester vacation (either summer or winter) and fulfill the attendance requirement and can take the supplementary examination within 45 days of announcement of the regular examination results </a:t>
            </a:r>
            <a:endParaRPr dirty="0">
              <a:solidFill>
                <a:schemeClr val="dk1"/>
              </a:solidFill>
            </a:endParaRPr>
          </a:p>
          <a:p>
            <a:pPr marL="0" lvl="0" indent="0" algn="l" rtl="0">
              <a:lnSpc>
                <a:spcPct val="115000"/>
              </a:lnSpc>
              <a:spcBef>
                <a:spcPts val="1200"/>
              </a:spcBef>
              <a:spcAft>
                <a:spcPts val="0"/>
              </a:spcAft>
              <a:buClr>
                <a:schemeClr val="dk1"/>
              </a:buClr>
              <a:buSzPct val="100000"/>
              <a:buFont typeface="Arial"/>
              <a:buNone/>
            </a:pPr>
            <a:endParaRPr sz="1100" dirty="0">
              <a:solidFill>
                <a:schemeClr val="dk1"/>
              </a:solidFill>
            </a:endParaRPr>
          </a:p>
          <a:p>
            <a:pPr marL="0" lvl="0" indent="0" algn="l" rtl="0">
              <a:lnSpc>
                <a:spcPct val="115000"/>
              </a:lnSpc>
              <a:spcBef>
                <a:spcPts val="1200"/>
              </a:spcBef>
              <a:spcAft>
                <a:spcPts val="1200"/>
              </a:spcAft>
              <a:buSzPct val="117647"/>
              <a:buNone/>
            </a:pPr>
            <a:endParaRPr dirty="0"/>
          </a:p>
        </p:txBody>
      </p:sp>
    </p:spTree>
    <p:extLst>
      <p:ext uri="{BB962C8B-B14F-4D97-AF65-F5344CB8AC3E}">
        <p14:creationId xmlns:p14="http://schemas.microsoft.com/office/powerpoint/2010/main" val="305762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462944" y="197044"/>
            <a:ext cx="7865130" cy="835856"/>
          </a:xfrm>
          <a:prstGeom prst="rect">
            <a:avLst/>
          </a:prstGeom>
          <a:noFill/>
          <a:ln>
            <a:noFill/>
          </a:ln>
        </p:spPr>
        <p:txBody>
          <a:bodyPr spcFirstLastPara="1" wrap="square" lIns="91425" tIns="91425" rIns="91425" bIns="91425" anchor="t" anchorCtr="0">
            <a:noAutofit/>
          </a:bodyPr>
          <a:lstStyle/>
          <a:p>
            <a:pPr marL="711200" algn="ctr">
              <a:lnSpc>
                <a:spcPct val="115000"/>
              </a:lnSpc>
              <a:spcBef>
                <a:spcPts val="1800"/>
              </a:spcBef>
              <a:buClr>
                <a:schemeClr val="dk1"/>
              </a:buClr>
              <a:buSzPct val="64705"/>
            </a:pPr>
            <a:r>
              <a:rPr lang="en" sz="3200" b="1" dirty="0">
                <a:solidFill>
                  <a:srgbClr val="002060"/>
                </a:solidFill>
                <a:latin typeface="Rockwell" panose="02060603020205020403" pitchFamily="18" charset="0"/>
                <a:ea typeface="Times New Roman"/>
                <a:cs typeface="Times New Roman"/>
                <a:sym typeface="Times New Roman"/>
              </a:rPr>
              <a:t>Assessments and Evaluation </a:t>
            </a:r>
            <a:endParaRPr sz="3200" b="1" dirty="0">
              <a:solidFill>
                <a:srgbClr val="002060"/>
              </a:solidFill>
              <a:latin typeface="Rockwell" panose="02060603020205020403" pitchFamily="18" charset="0"/>
              <a:ea typeface="Times New Roman"/>
              <a:cs typeface="Times New Roman"/>
              <a:sym typeface="Times New Roman"/>
            </a:endParaRPr>
          </a:p>
          <a:p>
            <a:pPr marL="0" lvl="0" indent="0" algn="l" rtl="0">
              <a:lnSpc>
                <a:spcPct val="100000"/>
              </a:lnSpc>
              <a:spcBef>
                <a:spcPts val="1200"/>
              </a:spcBef>
              <a:spcAft>
                <a:spcPts val="0"/>
              </a:spcAft>
              <a:buSzPts val="2800"/>
              <a:buNone/>
            </a:pPr>
            <a:endParaRPr sz="4000" dirty="0"/>
          </a:p>
        </p:txBody>
      </p:sp>
      <p:sp>
        <p:nvSpPr>
          <p:cNvPr id="155" name="Google Shape;155;p3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graphicFrame>
        <p:nvGraphicFramePr>
          <p:cNvPr id="156" name="Google Shape;156;p33"/>
          <p:cNvGraphicFramePr/>
          <p:nvPr>
            <p:extLst>
              <p:ext uri="{D42A27DB-BD31-4B8C-83A1-F6EECF244321}">
                <p14:modId xmlns:p14="http://schemas.microsoft.com/office/powerpoint/2010/main" val="720720732"/>
              </p:ext>
            </p:extLst>
          </p:nvPr>
        </p:nvGraphicFramePr>
        <p:xfrm>
          <a:off x="1655218" y="1920240"/>
          <a:ext cx="5736100" cy="1545819"/>
        </p:xfrm>
        <a:graphic>
          <a:graphicData uri="http://schemas.openxmlformats.org/drawingml/2006/table">
            <a:tbl>
              <a:tblPr>
                <a:noFill/>
                <a:tableStyleId>{5A2E8122-EE01-450B-860B-70147537FB25}</a:tableStyleId>
              </a:tblPr>
              <a:tblGrid>
                <a:gridCol w="2868050">
                  <a:extLst>
                    <a:ext uri="{9D8B030D-6E8A-4147-A177-3AD203B41FA5}">
                      <a16:colId xmlns:a16="http://schemas.microsoft.com/office/drawing/2014/main" xmlns="" val="20000"/>
                    </a:ext>
                  </a:extLst>
                </a:gridCol>
                <a:gridCol w="2868050">
                  <a:extLst>
                    <a:ext uri="{9D8B030D-6E8A-4147-A177-3AD203B41FA5}">
                      <a16:colId xmlns:a16="http://schemas.microsoft.com/office/drawing/2014/main" xmlns="" val="20001"/>
                    </a:ext>
                  </a:extLst>
                </a:gridCol>
              </a:tblGrid>
              <a:tr h="430882">
                <a:tc gridSpan="2">
                  <a:txBody>
                    <a:bodyPr/>
                    <a:lstStyle/>
                    <a:p>
                      <a:pPr marL="0" marR="0" lvl="0" indent="0" algn="ctr" rtl="0">
                        <a:lnSpc>
                          <a:spcPct val="100000"/>
                        </a:lnSpc>
                        <a:spcBef>
                          <a:spcPts val="0"/>
                        </a:spcBef>
                        <a:spcAft>
                          <a:spcPts val="0"/>
                        </a:spcAft>
                        <a:buClr>
                          <a:srgbClr val="000000"/>
                        </a:buClr>
                        <a:buSzPts val="1200"/>
                        <a:buFont typeface="Arial"/>
                        <a:buNone/>
                      </a:pPr>
                      <a:r>
                        <a:rPr lang="en" sz="1500" b="1" u="none" strike="noStrike" cap="none" dirty="0">
                          <a:solidFill>
                            <a:schemeClr val="dk1"/>
                          </a:solidFill>
                          <a:latin typeface="Times New Roman"/>
                          <a:ea typeface="Times New Roman"/>
                          <a:cs typeface="Times New Roman"/>
                          <a:sym typeface="Times New Roman"/>
                        </a:rPr>
                        <a:t>Assessment Scheme</a:t>
                      </a:r>
                      <a:endParaRPr sz="1700" u="none" strike="noStrike" cap="none" dirty="0"/>
                    </a:p>
                  </a:txBody>
                  <a:tcPr marL="91425" marR="91425" marT="91425" marB="91425">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r h="682341">
                <a:tc>
                  <a:txBody>
                    <a:bodyPr/>
                    <a:lstStyle/>
                    <a:p>
                      <a:pPr marL="0" marR="0" lvl="0" indent="0" algn="ctr" rtl="0">
                        <a:lnSpc>
                          <a:spcPct val="115000"/>
                        </a:lnSpc>
                        <a:spcBef>
                          <a:spcPts val="0"/>
                        </a:spcBef>
                        <a:spcAft>
                          <a:spcPts val="0"/>
                        </a:spcAft>
                        <a:buClr>
                          <a:srgbClr val="000000"/>
                        </a:buClr>
                        <a:buSzPts val="1100"/>
                        <a:buFont typeface="Arial"/>
                        <a:buNone/>
                      </a:pPr>
                      <a:r>
                        <a:rPr lang="en" sz="1400" b="1" u="none" strike="noStrike" cap="none" dirty="0">
                          <a:latin typeface="Times New Roman"/>
                          <a:ea typeface="Times New Roman"/>
                          <a:cs typeface="Times New Roman"/>
                          <a:sym typeface="Times New Roman"/>
                        </a:rPr>
                        <a:t>Continuous Internal Examination</a:t>
                      </a:r>
                      <a:endParaRPr sz="1400" b="1" u="none" strike="noStrike" cap="none"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sz="1400" b="1" u="none" strike="noStrike" cap="none">
                          <a:latin typeface="Times New Roman"/>
                          <a:ea typeface="Times New Roman"/>
                          <a:cs typeface="Times New Roman"/>
                          <a:sym typeface="Times New Roman"/>
                        </a:rPr>
                        <a:t>Semester End Examination</a:t>
                      </a:r>
                      <a:endParaRPr sz="1400" b="1" u="none" strike="noStrike" cap="none">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5B9BD5"/>
                    </a:solidFill>
                  </a:tcPr>
                </a:tc>
                <a:extLst>
                  <a:ext uri="{0D108BD9-81ED-4DB2-BD59-A6C34878D82A}">
                    <a16:rowId xmlns:a16="http://schemas.microsoft.com/office/drawing/2014/main" xmlns="" val="10001"/>
                  </a:ext>
                </a:extLst>
              </a:tr>
              <a:tr h="432596">
                <a:tc>
                  <a:txBody>
                    <a:bodyPr/>
                    <a:lstStyle/>
                    <a:p>
                      <a:pPr marL="0" marR="0" lvl="0" indent="0" algn="ctr" rtl="0">
                        <a:lnSpc>
                          <a:spcPct val="115000"/>
                        </a:lnSpc>
                        <a:spcBef>
                          <a:spcPts val="0"/>
                        </a:spcBef>
                        <a:spcAft>
                          <a:spcPts val="0"/>
                        </a:spcAft>
                        <a:buClr>
                          <a:srgbClr val="000000"/>
                        </a:buClr>
                        <a:buSzPts val="1100"/>
                        <a:buFont typeface="Arial"/>
                        <a:buNone/>
                      </a:pPr>
                      <a:r>
                        <a:rPr lang="en" sz="1400" b="1" u="none" strike="noStrike" cap="none" dirty="0">
                          <a:latin typeface="Times New Roman"/>
                          <a:ea typeface="Times New Roman"/>
                          <a:cs typeface="Times New Roman"/>
                          <a:sym typeface="Times New Roman"/>
                        </a:rPr>
                        <a:t>50%</a:t>
                      </a:r>
                      <a:endParaRPr sz="1400" b="1" u="none" strike="noStrike" cap="none"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 sz="1400" b="1" u="none" strike="noStrike" cap="none" dirty="0">
                          <a:latin typeface="Times New Roman"/>
                          <a:ea typeface="Times New Roman"/>
                          <a:cs typeface="Times New Roman"/>
                          <a:sym typeface="Times New Roman"/>
                        </a:rPr>
                        <a:t>50%</a:t>
                      </a:r>
                      <a:endParaRPr sz="1400" b="1" u="none" strike="noStrike" cap="none" dirty="0">
                        <a:latin typeface="Times New Roman"/>
                        <a:ea typeface="Times New Roman"/>
                        <a:cs typeface="Times New Roman"/>
                        <a:sym typeface="Times New Roman"/>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8841"/>
            <a:ext cx="8520600" cy="953634"/>
          </a:xfrm>
        </p:spPr>
        <p:txBody>
          <a:bodyPr>
            <a:noAutofit/>
          </a:bodyPr>
          <a:lstStyle/>
          <a:p>
            <a:pPr marL="711200" algn="ctr">
              <a:lnSpc>
                <a:spcPct val="115000"/>
              </a:lnSpc>
              <a:spcBef>
                <a:spcPts val="1800"/>
              </a:spcBef>
              <a:buClr>
                <a:schemeClr val="dk1"/>
              </a:buClr>
              <a:buSzPct val="64705"/>
            </a:pPr>
            <a:r>
              <a:rPr lang="en" sz="3200" b="1" dirty="0">
                <a:solidFill>
                  <a:srgbClr val="002060"/>
                </a:solidFill>
                <a:latin typeface="Rockwell" panose="02060603020205020403" pitchFamily="18" charset="0"/>
                <a:ea typeface="Times New Roman"/>
                <a:cs typeface="Times New Roman"/>
              </a:rPr>
              <a:t>Examination Structure</a:t>
            </a:r>
            <a:endParaRPr lang="en-IN" sz="3200" b="1" dirty="0">
              <a:solidFill>
                <a:srgbClr val="002060"/>
              </a:solidFill>
              <a:latin typeface="Rockwell" panose="02060603020205020403" pitchFamily="18" charset="0"/>
              <a:ea typeface="Times New Roman"/>
              <a:cs typeface="Times New Roman"/>
            </a:endParaRPr>
          </a:p>
        </p:txBody>
      </p:sp>
      <p:graphicFrame>
        <p:nvGraphicFramePr>
          <p:cNvPr id="4" name="Google Shape;130;p24"/>
          <p:cNvGraphicFramePr/>
          <p:nvPr>
            <p:extLst>
              <p:ext uri="{D42A27DB-BD31-4B8C-83A1-F6EECF244321}">
                <p14:modId xmlns:p14="http://schemas.microsoft.com/office/powerpoint/2010/main" val="3120317169"/>
              </p:ext>
            </p:extLst>
          </p:nvPr>
        </p:nvGraphicFramePr>
        <p:xfrm>
          <a:off x="759655" y="1507296"/>
          <a:ext cx="7481082" cy="2273117"/>
        </p:xfrm>
        <a:graphic>
          <a:graphicData uri="http://schemas.openxmlformats.org/drawingml/2006/table">
            <a:tbl>
              <a:tblPr>
                <a:noFill/>
              </a:tblPr>
              <a:tblGrid>
                <a:gridCol w="2599297">
                  <a:extLst>
                    <a:ext uri="{9D8B030D-6E8A-4147-A177-3AD203B41FA5}">
                      <a16:colId xmlns:a16="http://schemas.microsoft.com/office/drawing/2014/main" xmlns="" val="20000"/>
                    </a:ext>
                  </a:extLst>
                </a:gridCol>
                <a:gridCol w="2388091">
                  <a:extLst>
                    <a:ext uri="{9D8B030D-6E8A-4147-A177-3AD203B41FA5}">
                      <a16:colId xmlns:a16="http://schemas.microsoft.com/office/drawing/2014/main" xmlns="" val="20001"/>
                    </a:ext>
                  </a:extLst>
                </a:gridCol>
                <a:gridCol w="2493694">
                  <a:extLst>
                    <a:ext uri="{9D8B030D-6E8A-4147-A177-3AD203B41FA5}">
                      <a16:colId xmlns:a16="http://schemas.microsoft.com/office/drawing/2014/main" xmlns="" val="20002"/>
                    </a:ext>
                  </a:extLst>
                </a:gridCol>
              </a:tblGrid>
              <a:tr h="640050">
                <a:tc>
                  <a:txBody>
                    <a:bodyPr/>
                    <a:lstStyle/>
                    <a:p>
                      <a:pPr marL="101600" lvl="0" indent="0" algn="ctr" rtl="0">
                        <a:lnSpc>
                          <a:spcPct val="123636"/>
                        </a:lnSpc>
                        <a:spcBef>
                          <a:spcPts val="1200"/>
                        </a:spcBef>
                        <a:spcAft>
                          <a:spcPts val="1200"/>
                        </a:spcAft>
                        <a:buNone/>
                      </a:pPr>
                      <a:r>
                        <a:rPr lang="en" sz="1200" b="1" dirty="0"/>
                        <a:t>Examination/Assessment</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90000"/>
                      </a:schemeClr>
                    </a:solidFill>
                  </a:tcPr>
                </a:tc>
                <a:tc>
                  <a:txBody>
                    <a:bodyPr/>
                    <a:lstStyle/>
                    <a:p>
                      <a:pPr marL="215900" marR="355600" lvl="0" indent="-38100" algn="ctr" rtl="0">
                        <a:lnSpc>
                          <a:spcPct val="124545"/>
                        </a:lnSpc>
                        <a:spcBef>
                          <a:spcPts val="0"/>
                        </a:spcBef>
                        <a:spcAft>
                          <a:spcPts val="0"/>
                        </a:spcAft>
                        <a:buNone/>
                      </a:pPr>
                      <a:r>
                        <a:rPr lang="en" sz="1200" b="1" dirty="0"/>
                        <a:t>All Courses (Except MEC/SEC) Marks</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90000"/>
                      </a:schemeClr>
                    </a:solidFill>
                  </a:tcPr>
                </a:tc>
                <a:tc>
                  <a:txBody>
                    <a:bodyPr/>
                    <a:lstStyle/>
                    <a:p>
                      <a:pPr marL="177800" marR="342900" lvl="0" indent="0" algn="ctr" rtl="0">
                        <a:lnSpc>
                          <a:spcPct val="123181"/>
                        </a:lnSpc>
                        <a:spcBef>
                          <a:spcPts val="0"/>
                        </a:spcBef>
                        <a:spcAft>
                          <a:spcPts val="0"/>
                        </a:spcAft>
                        <a:buNone/>
                      </a:pPr>
                      <a:r>
                        <a:rPr lang="en" sz="1200" b="1" dirty="0"/>
                        <a:t>MEC/SEC</a:t>
                      </a:r>
                      <a:endParaRPr sz="1200" b="1" dirty="0"/>
                    </a:p>
                    <a:p>
                      <a:pPr marL="177800" marR="342900" lvl="0" indent="0" algn="ctr" rtl="0">
                        <a:lnSpc>
                          <a:spcPct val="118181"/>
                        </a:lnSpc>
                        <a:spcBef>
                          <a:spcPts val="0"/>
                        </a:spcBef>
                        <a:spcAft>
                          <a:spcPts val="0"/>
                        </a:spcAft>
                        <a:buNone/>
                      </a:pPr>
                      <a:r>
                        <a:rPr lang="en" sz="1200" b="1" dirty="0"/>
                        <a:t>Marks</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90000"/>
                      </a:schemeClr>
                    </a:solidFill>
                  </a:tcPr>
                </a:tc>
                <a:extLst>
                  <a:ext uri="{0D108BD9-81ED-4DB2-BD59-A6C34878D82A}">
                    <a16:rowId xmlns:a16="http://schemas.microsoft.com/office/drawing/2014/main" xmlns="" val="10000"/>
                  </a:ext>
                </a:extLst>
              </a:tr>
              <a:tr h="603474">
                <a:tc>
                  <a:txBody>
                    <a:bodyPr/>
                    <a:lstStyle/>
                    <a:p>
                      <a:pPr marL="101600" lvl="0" indent="0" algn="ctr" rtl="0">
                        <a:lnSpc>
                          <a:spcPct val="115000"/>
                        </a:lnSpc>
                        <a:spcBef>
                          <a:spcPts val="0"/>
                        </a:spcBef>
                        <a:spcAft>
                          <a:spcPts val="0"/>
                        </a:spcAft>
                        <a:buNone/>
                      </a:pPr>
                      <a:r>
                        <a:rPr lang="en" sz="1200" dirty="0"/>
                        <a:t>Continuous Internal Assessment (CIA)*</a:t>
                      </a:r>
                      <a:endParaRPr sz="12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50 Marks</a:t>
                      </a:r>
                      <a:endParaRPr sz="1200"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25 Marks</a:t>
                      </a:r>
                      <a:endParaRPr sz="1200"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636431">
                <a:tc>
                  <a:txBody>
                    <a:bodyPr/>
                    <a:lstStyle/>
                    <a:p>
                      <a:pPr marL="101600" lvl="0" indent="0" algn="ctr" rtl="0">
                        <a:lnSpc>
                          <a:spcPct val="123636"/>
                        </a:lnSpc>
                        <a:spcBef>
                          <a:spcPts val="1200"/>
                        </a:spcBef>
                        <a:spcAft>
                          <a:spcPts val="1200"/>
                        </a:spcAft>
                        <a:buNone/>
                      </a:pPr>
                      <a:r>
                        <a:rPr lang="en" sz="1200"/>
                        <a:t>Semester End Examination (SEE )</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50 Marks</a:t>
                      </a:r>
                      <a:endParaRPr sz="1200"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kern="1200" dirty="0">
                          <a:solidFill>
                            <a:schemeClr val="tx1"/>
                          </a:solidFill>
                          <a:latin typeface="+mn-lt"/>
                          <a:ea typeface="+mn-ea"/>
                          <a:cs typeface="+mn-cs"/>
                        </a:rPr>
                        <a:t>25 Marks</a:t>
                      </a:r>
                      <a:endParaRPr sz="1200"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393162">
                <a:tc>
                  <a:txBody>
                    <a:bodyPr/>
                    <a:lstStyle/>
                    <a:p>
                      <a:pPr marL="101600" lvl="0" indent="0" algn="ctr" rtl="0">
                        <a:lnSpc>
                          <a:spcPct val="115000"/>
                        </a:lnSpc>
                        <a:spcBef>
                          <a:spcPts val="100"/>
                        </a:spcBef>
                        <a:spcAft>
                          <a:spcPts val="0"/>
                        </a:spcAft>
                        <a:buNone/>
                      </a:pPr>
                      <a:r>
                        <a:rPr lang="en" sz="1200" b="1" dirty="0"/>
                        <a:t>Total</a:t>
                      </a:r>
                      <a:endParaRPr sz="12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b="1" kern="1200" dirty="0">
                          <a:solidFill>
                            <a:schemeClr val="tx1"/>
                          </a:solidFill>
                          <a:latin typeface="+mn-lt"/>
                          <a:ea typeface="+mn-ea"/>
                          <a:cs typeface="+mn-cs"/>
                        </a:rPr>
                        <a:t>100 Marks</a:t>
                      </a:r>
                      <a:endParaRPr sz="1200" b="1"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defTabSz="685800" rtl="0" eaLnBrk="1" latinLnBrk="0" hangingPunct="1">
                        <a:lnSpc>
                          <a:spcPct val="115000"/>
                        </a:lnSpc>
                        <a:spcBef>
                          <a:spcPts val="0"/>
                        </a:spcBef>
                        <a:spcAft>
                          <a:spcPts val="0"/>
                        </a:spcAft>
                        <a:buNone/>
                      </a:pPr>
                      <a:r>
                        <a:rPr lang="en" sz="1200" b="1" kern="1200" dirty="0">
                          <a:solidFill>
                            <a:schemeClr val="tx1"/>
                          </a:solidFill>
                          <a:latin typeface="+mn-lt"/>
                          <a:ea typeface="+mn-ea"/>
                          <a:cs typeface="+mn-cs"/>
                        </a:rPr>
                        <a:t>50 Marks</a:t>
                      </a:r>
                      <a:endParaRPr sz="1200" b="1" kern="1200" dirty="0">
                        <a:solidFill>
                          <a:schemeClr val="tx1"/>
                        </a:solidFill>
                        <a:latin typeface="+mn-lt"/>
                        <a:ea typeface="+mn-ea"/>
                        <a:cs typeface="+mn-c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0384908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386</TotalTime>
  <Words>521</Words>
  <Application>Microsoft Office PowerPoint</Application>
  <PresentationFormat>On-screen Show (16:9)</PresentationFormat>
  <Paragraphs>140</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Bahnschrift Light SemiCondensed</vt:lpstr>
      <vt:lpstr>Calibri</vt:lpstr>
      <vt:lpstr>Calibri Light</vt:lpstr>
      <vt:lpstr>Rockwell</vt:lpstr>
      <vt:lpstr>Times New Roman</vt:lpstr>
      <vt:lpstr>Wingdings</vt:lpstr>
      <vt:lpstr>Retrospect</vt:lpstr>
      <vt:lpstr>  Semester Induction to III Semester (Academic Year 2024-2025)</vt:lpstr>
      <vt:lpstr>About the Class</vt:lpstr>
      <vt:lpstr>PowerPoint Presentation</vt:lpstr>
      <vt:lpstr>Credit hours for different types of Courses</vt:lpstr>
      <vt:lpstr>Learning Hours Per Credit </vt:lpstr>
      <vt:lpstr>Attendance</vt:lpstr>
      <vt:lpstr>Attendance</vt:lpstr>
      <vt:lpstr>Assessments and Evaluation  </vt:lpstr>
      <vt:lpstr>Examination Structure</vt:lpstr>
      <vt:lpstr>Parameters for CIA</vt:lpstr>
      <vt:lpstr>Practical SEE </vt:lpstr>
      <vt:lpstr>Minimum for a Pass </vt:lpstr>
      <vt:lpstr>Faculty Members</vt:lpstr>
      <vt:lpstr>Additional Academic Activities</vt:lpstr>
      <vt:lpstr>Contact Details</vt:lpstr>
      <vt:lpstr>Websites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Induction to IV Semester (Academic Year 2022-2023)</dc:title>
  <dc:creator>Genius PC</dc:creator>
  <cp:lastModifiedBy>Microsoft account</cp:lastModifiedBy>
  <cp:revision>29</cp:revision>
  <dcterms:modified xsi:type="dcterms:W3CDTF">2024-07-08T03:23:44Z</dcterms:modified>
</cp:coreProperties>
</file>