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69" r:id="rId4"/>
    <p:sldId id="268" r:id="rId5"/>
    <p:sldId id="272" r:id="rId6"/>
    <p:sldId id="273" r:id="rId7"/>
    <p:sldId id="274" r:id="rId8"/>
    <p:sldId id="275" r:id="rId9"/>
    <p:sldId id="276" r:id="rId10"/>
    <p:sldId id="270"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6358021A-A30F-C488-6D28-F1878B604609}"/>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4118A14-93F5-624D-C5FE-C2A1F5F2D8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82A47BA9-E18C-030C-6576-3379C0FAAE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134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3D70E7FD-E8B6-A073-F087-D91E4C6D2EA0}"/>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2AD6B296-7E1A-AF65-A9DF-AECED92D36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8C4D0D43-0460-2D91-0A75-32BDED6FCF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286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22F72E26-E795-DCF3-ECF5-24A000B5B634}"/>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B0BEA501-7E91-59A5-02B8-72785209E4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216C065D-C1B2-3578-CEDF-86DF98DD0E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0416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D1C45104-70B1-153E-F3C7-01CAD1124558}"/>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FD65CA3D-0D5D-A0A9-6283-D2446FF12E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FB482E66-5106-8D23-55E3-250A3E0F4D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93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search.yahoo.com/_ylt=Awrx.dmKfqFnCAIA.AO7HAx.;_ylu=Y29sbwNzZzMEcG9zAzEEdnRpZAMEc2VjA3Ny/RV=2/RE=1739846539/RO=10/RU=https%3a%2f%2fijettjournal.org%2fVolume-71%2fIssue-12%2fIJETT-V71I12P226.pdf/RK=2/RS=FEOqP4uq7O9sx8kWD_TozERZCK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github.com/Puneetn21/PIP_4004_CIT_G12" TargetMode="External"/><Relationship Id="rId4" Type="http://schemas.openxmlformats.org/officeDocument/2006/relationships/hyperlink" Target="https://r.search.yahoo.com/_ylt=Awrx.dmKfqFnCAIACgS7HAx.;_ylu=Y29sbwNzZzMEcG9zAzcEdnRpZAMEc2VjA3Ny/RV=2/RE=1739846539/RO=10/RU=https%3a%2f%2farxiv.org%2fabs%2f2310.18646/RK=2/RS=Qy4o2RfQ_4hQv1VRmbJ6t_xtNO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PROJECT TITLE :-</a:t>
            </a:r>
            <a:br>
              <a:rPr lang="en-GB" dirty="0">
                <a:solidFill>
                  <a:schemeClr val="tx1"/>
                </a:solidFill>
                <a:latin typeface="Cambria" panose="02040503050406030204" pitchFamily="18" charset="0"/>
                <a:ea typeface="Cambria" panose="02040503050406030204" pitchFamily="18" charset="0"/>
              </a:rPr>
            </a:br>
            <a:r>
              <a:rPr lang="en-GB" sz="1800" dirty="0">
                <a:solidFill>
                  <a:schemeClr val="tx1"/>
                </a:solidFill>
                <a:latin typeface="Cambria" panose="02040503050406030204" pitchFamily="18" charset="0"/>
                <a:ea typeface="Cambria" panose="02040503050406030204" pitchFamily="18" charset="0"/>
              </a:rPr>
              <a:t>PSCS_352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Development of AI-ML based models for predicting prices of Agri-horticultural commodities such as pulses and vegetable (onion, potato)</a:t>
            </a:r>
            <a:r>
              <a:rPr lang="en-US" dirty="0">
                <a:latin typeface="Times New Roman" panose="02020603050405020304" pitchFamily="18" charset="0"/>
                <a:cs typeface="Times New Roman" panose="02020603050405020304" pitchFamily="18" charset="0"/>
              </a:rPr>
              <a:t> </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2101582"/>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CIT-G12</a:t>
            </a:r>
            <a:endParaRPr sz="1800"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425501377"/>
              </p:ext>
            </p:extLst>
          </p:nvPr>
        </p:nvGraphicFramePr>
        <p:xfrm>
          <a:off x="553347" y="2721840"/>
          <a:ext cx="5418675" cy="182885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571420" y="3022626"/>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Shanthi</a:t>
            </a:r>
            <a:r>
              <a:rPr lang="en-GB" sz="1700" b="1" dirty="0">
                <a:solidFill>
                  <a:schemeClr val="tx1"/>
                </a:solidFill>
                <a:latin typeface="Cambria" panose="02040503050406030204" pitchFamily="18" charset="0"/>
                <a:ea typeface="Cambria" panose="02040503050406030204" pitchFamily="18" charset="0"/>
                <a:cs typeface="Verdana"/>
                <a:sym typeface="Verdana"/>
              </a:rPr>
              <a:t> </a:t>
            </a: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S</a:t>
            </a:r>
            <a:endParaRPr lang="en-GB" dirty="0">
              <a:solidFill>
                <a:schemeClr val="tx1"/>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Associate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 4004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825278"/>
            <a:ext cx="12192000" cy="164698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CSE(IoT)</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1800" b="1" dirty="0">
                <a:solidFill>
                  <a:schemeClr val="tx1"/>
                </a:solidFill>
                <a:latin typeface="Cambria" panose="02040503050406030204" pitchFamily="18" charset="0"/>
                <a:ea typeface="Cambria" panose="02040503050406030204" pitchFamily="18" charset="0"/>
                <a:cs typeface="Verdana"/>
              </a:rPr>
              <a:t>Dr. Anandaraj S P</a:t>
            </a:r>
            <a:endParaRPr lang="en-US" sz="18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dirty="0">
                <a:solidFill>
                  <a:schemeClr val="tx1"/>
                </a:solidFill>
                <a:latin typeface="Cambria" panose="02040503050406030204" pitchFamily="18" charset="0"/>
                <a:ea typeface="Cambria" panose="02040503050406030204" pitchFamily="18" charset="0"/>
                <a:cs typeface="Verdana"/>
                <a:sym typeface="Verdana"/>
              </a:rPr>
              <a:t>Dr. Sharmasth Vali Y</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57B0F422-B543-EABC-771F-B3EC1F028EBA}"/>
              </a:ext>
            </a:extLst>
          </p:cNvPr>
          <p:cNvGraphicFramePr>
            <a:graphicFrameLocks noGrp="1"/>
          </p:cNvGraphicFramePr>
          <p:nvPr>
            <p:extLst>
              <p:ext uri="{D42A27DB-BD31-4B8C-83A1-F6EECF244321}">
                <p14:modId xmlns:p14="http://schemas.microsoft.com/office/powerpoint/2010/main" val="3979714265"/>
              </p:ext>
            </p:extLst>
          </p:nvPr>
        </p:nvGraphicFramePr>
        <p:xfrm>
          <a:off x="645809" y="2567147"/>
          <a:ext cx="4974773" cy="2225040"/>
        </p:xfrm>
        <a:graphic>
          <a:graphicData uri="http://schemas.openxmlformats.org/drawingml/2006/table">
            <a:tbl>
              <a:tblPr firstRow="1" bandRow="1"/>
              <a:tblGrid>
                <a:gridCol w="2494049">
                  <a:extLst>
                    <a:ext uri="{9D8B030D-6E8A-4147-A177-3AD203B41FA5}">
                      <a16:colId xmlns:a16="http://schemas.microsoft.com/office/drawing/2014/main" val="3178994925"/>
                    </a:ext>
                  </a:extLst>
                </a:gridCol>
                <a:gridCol w="2480724">
                  <a:extLst>
                    <a:ext uri="{9D8B030D-6E8A-4147-A177-3AD203B41FA5}">
                      <a16:colId xmlns:a16="http://schemas.microsoft.com/office/drawing/2014/main" val="1773354531"/>
                    </a:ext>
                  </a:extLst>
                </a:gridCol>
              </a:tblGrid>
              <a:tr h="370840">
                <a:tc>
                  <a:txBody>
                    <a:bodyPr/>
                    <a:lstStyle/>
                    <a:p>
                      <a:pPr algn="ctr"/>
                      <a:r>
                        <a:rPr lang="en-US" sz="1800" b="1" dirty="0">
                          <a:latin typeface="Cambria" panose="02040503050406030204" pitchFamily="18" charset="0"/>
                          <a:ea typeface="Cambria" panose="02040503050406030204" pitchFamily="18" charset="0"/>
                        </a:rPr>
                        <a:t>Student Name</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Roll Number</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633677775"/>
                  </a:ext>
                </a:extLst>
              </a:tr>
              <a:tr h="370840">
                <a:tc>
                  <a:txBody>
                    <a:bodyPr/>
                    <a:lstStyle/>
                    <a:p>
                      <a:pPr algn="ctr"/>
                      <a:r>
                        <a:rPr lang="en-US" sz="1800" b="1" dirty="0">
                          <a:latin typeface="Cambria" panose="02040503050406030204" pitchFamily="18" charset="0"/>
                          <a:ea typeface="Cambria" panose="02040503050406030204" pitchFamily="18" charset="0"/>
                        </a:rPr>
                        <a:t>Thanu Shree M</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20211CIT0034</a:t>
                      </a:r>
                    </a:p>
                  </a:txBody>
                  <a:tcPr/>
                </a:tc>
                <a:extLst>
                  <a:ext uri="{0D108BD9-81ED-4DB2-BD59-A6C34878D82A}">
                    <a16:rowId xmlns:a16="http://schemas.microsoft.com/office/drawing/2014/main" val="4184102703"/>
                  </a:ext>
                </a:extLst>
              </a:tr>
              <a:tr h="370840">
                <a:tc>
                  <a:txBody>
                    <a:bodyPr/>
                    <a:lstStyle/>
                    <a:p>
                      <a:pPr algn="ctr"/>
                      <a:r>
                        <a:rPr lang="en-US" sz="1800" b="1" dirty="0">
                          <a:latin typeface="Cambria" panose="02040503050406030204" pitchFamily="18" charset="0"/>
                          <a:ea typeface="Cambria" panose="02040503050406030204" pitchFamily="18" charset="0"/>
                        </a:rPr>
                        <a:t>Ananya B R</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20221LIN0002</a:t>
                      </a:r>
                    </a:p>
                  </a:txBody>
                  <a:tcPr/>
                </a:tc>
                <a:extLst>
                  <a:ext uri="{0D108BD9-81ED-4DB2-BD59-A6C34878D82A}">
                    <a16:rowId xmlns:a16="http://schemas.microsoft.com/office/drawing/2014/main" val="1050955898"/>
                  </a:ext>
                </a:extLst>
              </a:tr>
              <a:tr h="370840">
                <a:tc>
                  <a:txBody>
                    <a:bodyPr/>
                    <a:lstStyle/>
                    <a:p>
                      <a:pPr algn="ctr"/>
                      <a:r>
                        <a:rPr lang="en-US" sz="1800" b="1" dirty="0">
                          <a:latin typeface="Cambria" panose="02040503050406030204" pitchFamily="18" charset="0"/>
                          <a:ea typeface="Cambria" panose="02040503050406030204" pitchFamily="18" charset="0"/>
                        </a:rPr>
                        <a:t>Rohan Gowda A</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20221LIN0003</a:t>
                      </a:r>
                    </a:p>
                  </a:txBody>
                  <a:tcPr/>
                </a:tc>
                <a:extLst>
                  <a:ext uri="{0D108BD9-81ED-4DB2-BD59-A6C34878D82A}">
                    <a16:rowId xmlns:a16="http://schemas.microsoft.com/office/drawing/2014/main" val="2838944437"/>
                  </a:ext>
                </a:extLst>
              </a:tr>
              <a:tr h="370840">
                <a:tc>
                  <a:txBody>
                    <a:bodyPr/>
                    <a:lstStyle/>
                    <a:p>
                      <a:pPr algn="ctr"/>
                      <a:r>
                        <a:rPr lang="en-US" sz="1800" b="1" dirty="0">
                          <a:latin typeface="Cambria" panose="02040503050406030204" pitchFamily="18" charset="0"/>
                          <a:ea typeface="Cambria" panose="02040503050406030204" pitchFamily="18" charset="0"/>
                        </a:rPr>
                        <a:t>Puneeth N</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20221LIN0004</a:t>
                      </a:r>
                    </a:p>
                  </a:txBody>
                  <a:tcPr/>
                </a:tc>
                <a:extLst>
                  <a:ext uri="{0D108BD9-81ED-4DB2-BD59-A6C34878D82A}">
                    <a16:rowId xmlns:a16="http://schemas.microsoft.com/office/drawing/2014/main" val="1200722863"/>
                  </a:ext>
                </a:extLst>
              </a:tr>
              <a:tr h="370840">
                <a:tc>
                  <a:txBody>
                    <a:bodyPr/>
                    <a:lstStyle/>
                    <a:p>
                      <a:pPr algn="ctr"/>
                      <a:r>
                        <a:rPr lang="en-US" sz="1800" b="1" dirty="0">
                          <a:latin typeface="Cambria" panose="02040503050406030204" pitchFamily="18" charset="0"/>
                          <a:ea typeface="Cambria" panose="02040503050406030204" pitchFamily="18" charset="0"/>
                        </a:rPr>
                        <a:t>Ajin V Joseph</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20221LIN0007</a:t>
                      </a:r>
                    </a:p>
                  </a:txBody>
                  <a:tcPr/>
                </a:tc>
                <a:extLst>
                  <a:ext uri="{0D108BD9-81ED-4DB2-BD59-A6C34878D82A}">
                    <a16:rowId xmlns:a16="http://schemas.microsoft.com/office/drawing/2014/main" val="383673284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B292CFD9-B916-9277-14D2-E8F5AC695B6E}"/>
              </a:ext>
            </a:extLst>
          </p:cNvPr>
          <p:cNvPicPr>
            <a:picLocks noChangeAspect="1"/>
          </p:cNvPicPr>
          <p:nvPr/>
        </p:nvPicPr>
        <p:blipFill>
          <a:blip r:embed="rId3"/>
          <a:stretch>
            <a:fillRect/>
          </a:stretch>
        </p:blipFill>
        <p:spPr>
          <a:xfrm>
            <a:off x="1463156" y="1013650"/>
            <a:ext cx="9265687" cy="5017036"/>
          </a:xfrm>
          <a:prstGeom prst="rect">
            <a:avLst/>
          </a:prstGeom>
        </p:spPr>
      </p:pic>
      <p:sp>
        <p:nvSpPr>
          <p:cNvPr id="2" name="Rectangle 1">
            <a:extLst>
              <a:ext uri="{FF2B5EF4-FFF2-40B4-BE49-F238E27FC236}">
                <a16:creationId xmlns:a16="http://schemas.microsoft.com/office/drawing/2014/main" id="{CD2538AE-60AF-9110-C80D-3D3F6EE72D57}"/>
              </a:ext>
            </a:extLst>
          </p:cNvPr>
          <p:cNvSpPr/>
          <p:nvPr/>
        </p:nvSpPr>
        <p:spPr>
          <a:xfrm>
            <a:off x="8958805" y="1458410"/>
            <a:ext cx="1469985" cy="21991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ln>
                  <a:solidFill>
                    <a:schemeClr val="tx1"/>
                  </a:solidFill>
                </a:ln>
                <a:solidFill>
                  <a:sysClr val="windowText" lastClr="000000"/>
                </a:solidFill>
              </a:rPr>
              <a:t>PSCS_353</a:t>
            </a:r>
            <a:endParaRPr lang="en-IN" sz="2000" dirty="0">
              <a:ln>
                <a:solidFill>
                  <a:schemeClr val="tx1"/>
                </a:solidFill>
              </a:ln>
              <a:solidFill>
                <a:sysClr val="windowText" lastClr="000000"/>
              </a:solidFill>
            </a:endParaRPr>
          </a:p>
        </p:txBody>
      </p:sp>
    </p:spTree>
    <p:extLst>
      <p:ext uri="{BB962C8B-B14F-4D97-AF65-F5344CB8AC3E}">
        <p14:creationId xmlns:p14="http://schemas.microsoft.com/office/powerpoint/2010/main" val="47989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hlinkClick r:id="rId3"/>
              </a:rPr>
              <a:t>https://r.search.yahoo.com/_ylt=Awrx.dmKfqFnCAIA.AO7HAx.;_ylu=Y29sbwNzZzMEcG9zAzEEdnRpZAMEc2VjA3Ny/RV=2/RE=1739846539/RO=10/RU=https%3a%2f%2fijettjournal.org%2fVolume-71%2fIssue-12%2fIJETT-V71I12P226.pdf/RK=2/RS=FEOqP4uq7O9sx8kWD_TozERZCKE-</a:t>
            </a:r>
            <a:r>
              <a:rPr lang="en-US" dirty="0">
                <a:latin typeface="Cambria" panose="02040503050406030204" pitchFamily="18" charset="0"/>
                <a:ea typeface="Cambria" panose="02040503050406030204" pitchFamily="18" charset="0"/>
              </a:rPr>
              <a:t> </a:t>
            </a: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hlinkClick r:id="rId4"/>
              </a:rPr>
              <a:t>https://r.search.yahoo.com/_ylt=Awrx.dmKfqFnCAIACgS7HAx.;_ylu=Y29sbwNzZzMEcG9zAzcEdnRpZAMEc2VjA3Ny/RV=2/RE=1739846539/RO=10/RU=https%3a%2f%2farxiv.org%2fabs%2f2310.18646/RK=2/RS=Qy4o2RfQ_4hQv1VRmbJ6t_xtNOo-</a:t>
            </a:r>
            <a:r>
              <a:rPr lang="en-US" dirty="0">
                <a:latin typeface="Cambria" panose="02040503050406030204" pitchFamily="18" charset="0"/>
                <a:ea typeface="Cambria" panose="02040503050406030204" pitchFamily="18" charset="0"/>
              </a:rPr>
              <a:t> </a:t>
            </a: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hlinkClick r:id="rId5"/>
              </a:rPr>
              <a:t>https://github.com/Puneetn21/PIP_4004_CIT_G12</a:t>
            </a:r>
            <a:r>
              <a:rPr lang="en-US" dirty="0">
                <a:latin typeface="Cambria" panose="02040503050406030204" pitchFamily="18" charset="0"/>
                <a:ea typeface="Cambria" panose="02040503050406030204" pitchFamily="18" charset="0"/>
              </a:rPr>
              <a:t> (GitHub repository)</a:t>
            </a: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 352</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937549"/>
            <a:ext cx="10668000" cy="5158452"/>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Organization: </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Ministry of Culture</a:t>
            </a:r>
            <a:r>
              <a:rPr lang="en-IN" sz="2000" dirty="0">
                <a:latin typeface="Times New Roman" panose="02020603050405020304" pitchFamily="18" charset="0"/>
                <a:cs typeface="Times New Roman" panose="02020603050405020304" pitchFamily="18" charset="0"/>
              </a:rPr>
              <a:t> </a:t>
            </a:r>
          </a:p>
          <a:p>
            <a:pPr marL="342900" lvl="0" indent="-190500" algn="just">
              <a:spcBef>
                <a:spcPts val="0"/>
              </a:spcBef>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Category (Hardware / Software / Both) :Software</a:t>
            </a:r>
          </a:p>
          <a:p>
            <a:pPr marL="342900" lvl="0" indent="-190500" algn="just">
              <a:spcBef>
                <a:spcPts val="0"/>
              </a:spcBef>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Problem Description :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Department of Consumer Affairs monitors the daily prices of 22 essential food commodities through 550 price reporting centers across the country. The Department also maintains buffer stock of pulses, viz., gram, tur, urad, moon and masur, and onion for strategic market interventions to stabilize the volatility in prices. Decisions for market interventions such as release of stocks from the buffer are taken on the basis of the price trends and outlook. At present, the analyses of prices are based on the seasonality, historical and emerging trends, market intelligence inputs, crop sowing and production estimates. ARIMA based economic models have also been used to examine and forecast prices of pulses</a:t>
            </a:r>
            <a:r>
              <a:rPr lang="en-US" sz="2000" b="0" i="0" u="none" strike="noStrike" dirty="0">
                <a:solidFill>
                  <a:srgbClr val="000000"/>
                </a:solidFill>
                <a:effectLst/>
                <a:latin typeface="Calibri" panose="020F0502020204030204" pitchFamily="34" charset="0"/>
              </a:rPr>
              <a:t>.</a:t>
            </a:r>
            <a:r>
              <a:rPr lang="en-US" sz="2000" dirty="0"/>
              <a:t> </a:t>
            </a:r>
            <a:endParaRPr lang="en-US" sz="2000" dirty="0">
              <a:latin typeface="Times New Roman" panose="02020603050405020304" pitchFamily="18" charset="0"/>
              <a:cs typeface="Times New Roman" panose="02020603050405020304" pitchFamily="18" charset="0"/>
            </a:endParaRPr>
          </a:p>
          <a:p>
            <a:pPr marL="342900" lvl="0" indent="-190500" algn="just">
              <a:spcBef>
                <a:spcPts val="0"/>
              </a:spcBef>
              <a:buNone/>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spcBef>
                <a:spcPts val="0"/>
              </a:spcBef>
              <a:buNone/>
            </a:pP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lnSpcReduction="10000"/>
          </a:bodyPr>
          <a:lstStyle/>
          <a:p>
            <a:pPr marL="76200" indent="0">
              <a:buNone/>
            </a:pPr>
            <a:r>
              <a:rPr lang="en-US" b="1"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Agriculture is a crucial sector in many economies.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Price fluctuations of </a:t>
            </a:r>
            <a:r>
              <a:rPr lang="en-US" dirty="0" err="1">
                <a:latin typeface="Times New Roman" panose="02020603050405020304" pitchFamily="18" charset="0"/>
                <a:cs typeface="Times New Roman" panose="02020603050405020304" pitchFamily="18" charset="0"/>
              </a:rPr>
              <a:t>agri</a:t>
            </a:r>
            <a:r>
              <a:rPr lang="en-US" dirty="0">
                <a:latin typeface="Times New Roman" panose="02020603050405020304" pitchFamily="18" charset="0"/>
                <a:cs typeface="Times New Roman" panose="02020603050405020304" pitchFamily="18" charset="0"/>
              </a:rPr>
              <a:t>-horticultural commodities affect farmers, traders, and consumers.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AI-ML techniques can help in accurate price prediction, enabling better decision-making.</a:t>
            </a:r>
          </a:p>
          <a:p>
            <a:pPr marL="342900" lvl="0" indent="-190500" algn="just" rtl="0">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76200" indent="0">
              <a:buNone/>
            </a:pPr>
            <a:r>
              <a:rPr lang="en-US" b="1"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Prices of commodities like onions, potatoes, and pulses fluctuate due to multiple factors.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Farmers and traders face challenges in determining the right time to sell or buy.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Traditional methods of price prediction are inefficient and lack accuracy.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Need for AI-ML-based models for better price forecasting.</a:t>
            </a:r>
          </a:p>
          <a:p>
            <a:pPr marL="342900" lvl="0" indent="-190500" algn="just" rtl="0">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77500" lnSpcReduction="20000"/>
          </a:bodyPr>
          <a:lstStyle/>
          <a:p>
            <a:pPr marL="76200" indent="0">
              <a:buNone/>
            </a:pPr>
            <a:r>
              <a:rPr lang="en-US" b="1" dirty="0">
                <a:latin typeface="Times New Roman" panose="02020603050405020304" pitchFamily="18" charset="0"/>
                <a:cs typeface="Times New Roman" panose="02020603050405020304" pitchFamily="18" charset="0"/>
              </a:rPr>
              <a:t>Factors Affecting Prices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Weather conditions (rainfall, temperature, droughts)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Supply chain disruptions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Demand fluctuations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Government policies and subsidies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Market trends and seasonal variations</a:t>
            </a:r>
          </a:p>
          <a:p>
            <a:pPr marL="76200" indent="0">
              <a:buNone/>
            </a:pPr>
            <a:endParaRPr lang="en-US" dirty="0">
              <a:latin typeface="Times New Roman" panose="02020603050405020304" pitchFamily="18" charset="0"/>
              <a:cs typeface="Times New Roman" panose="02020603050405020304" pitchFamily="18" charset="0"/>
            </a:endParaRPr>
          </a:p>
          <a:p>
            <a:pPr marL="76200" indent="0">
              <a:buNone/>
            </a:pPr>
            <a:r>
              <a:rPr lang="en-IN" b="1" dirty="0">
                <a:latin typeface="Times New Roman" panose="02020603050405020304" pitchFamily="18" charset="0"/>
                <a:cs typeface="Times New Roman" panose="02020603050405020304" pitchFamily="18" charset="0"/>
              </a:rPr>
              <a:t>Data Collection</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Sources of data:</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Government websites (e.g., Agmark net, FAO, APEDA)</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Market price APIs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Historical price datasets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Weather databases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preprocessing steps: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Handling missing values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Feature extraction</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Normalization and scaling</a:t>
            </a:r>
          </a:p>
          <a:p>
            <a:pPr marL="76200" indent="0">
              <a:buNone/>
            </a:pPr>
            <a:endParaRPr lang="en-US" dirty="0">
              <a:latin typeface="Times New Roman" panose="02020603050405020304" pitchFamily="18" charset="0"/>
              <a:cs typeface="Times New Roman" panose="02020603050405020304" pitchFamily="18" charset="0"/>
            </a:endParaRPr>
          </a:p>
          <a:p>
            <a:pPr marL="76200" indent="0">
              <a:buNone/>
            </a:pPr>
            <a:endParaRPr lang="en-US" dirty="0">
              <a:latin typeface="Times New Roman" panose="02020603050405020304" pitchFamily="18" charset="0"/>
              <a:cs typeface="Times New Roman" panose="02020603050405020304" pitchFamily="18" charset="0"/>
            </a:endParaRPr>
          </a:p>
          <a:p>
            <a:pPr marL="609600" lvl="0" indent="-457200" algn="just" rtl="0">
              <a:lnSpc>
                <a:spcPct val="200000"/>
              </a:lnSpc>
              <a:spcBef>
                <a:spcPts val="0"/>
              </a:spcBef>
              <a:spcAft>
                <a:spcPts val="0"/>
              </a:spcAft>
              <a:buClr>
                <a:schemeClr val="dk1"/>
              </a:buClr>
              <a:buSzPct val="100000"/>
              <a:buAutoNum type="arabicPeriod"/>
            </a:pPr>
            <a:endPar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621C0DD9-8F97-245C-DCD4-A8B30F354E25}"/>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74FABDF7-6A37-6AD6-CAEE-46EE34F8277A}"/>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0E2DC037-B2C7-AE33-E75C-0C9AFB961EB4}"/>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b="1" dirty="0">
                <a:latin typeface="Times New Roman" panose="02020603050405020304" pitchFamily="18" charset="0"/>
                <a:cs typeface="Times New Roman" panose="02020603050405020304" pitchFamily="18" charset="0"/>
              </a:rPr>
              <a:t>Machine Learning Models for Price Prediction</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Time Series Models:</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ARIMA (Auto-Regressive Integrated Moving Average)</a:t>
            </a: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LSTM (Long Short-Term Memory Neural Networks)</a:t>
            </a: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Facebook Prophet</a:t>
            </a:r>
          </a:p>
          <a:p>
            <a:pPr>
              <a:buFont typeface="+mj-lt"/>
              <a:buAutoNum type="arabicPeriod"/>
            </a:pPr>
            <a:r>
              <a:rPr lang="en-IN" b="1" dirty="0">
                <a:latin typeface="Times New Roman" panose="02020603050405020304" pitchFamily="18" charset="0"/>
                <a:cs typeface="Times New Roman" panose="02020603050405020304" pitchFamily="18" charset="0"/>
              </a:rPr>
              <a:t>Regression Models:</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Linear Regression</a:t>
            </a: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Random Forest Regressor</a:t>
            </a: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XG Boost</a:t>
            </a:r>
          </a:p>
          <a:p>
            <a:pPr>
              <a:buFont typeface="+mj-lt"/>
              <a:buAutoNum type="arabicPeriod"/>
            </a:pPr>
            <a:r>
              <a:rPr lang="en-IN" b="1" dirty="0">
                <a:latin typeface="Times New Roman" panose="02020603050405020304" pitchFamily="18" charset="0"/>
                <a:cs typeface="Times New Roman" panose="02020603050405020304" pitchFamily="18" charset="0"/>
              </a:rPr>
              <a:t>Hybrid Models:</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Combination of time-series forecasting and ML techniques</a:t>
            </a:r>
          </a:p>
          <a:p>
            <a:pPr marL="152400" lvl="0" indent="0" algn="just" rtl="0">
              <a:lnSpc>
                <a:spcPct val="200000"/>
              </a:lnSpc>
              <a:spcBef>
                <a:spcPts val="0"/>
              </a:spcBef>
              <a:spcAft>
                <a:spcPts val="0"/>
              </a:spcAft>
              <a:buClr>
                <a:schemeClr val="dk1"/>
              </a:buClr>
              <a:buSzPct val="100000"/>
              <a:buNone/>
            </a:pPr>
            <a:endPar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92541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6AA93CE5-9FE2-787A-2105-23A0A7908C59}"/>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E5EE9CC5-1722-E625-9748-0FECAEA9E87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40A4EB95-ABC2-499D-B5B7-8DFF8B63441E}"/>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b="1" dirty="0">
                <a:latin typeface="Times New Roman" panose="02020603050405020304" pitchFamily="18" charset="0"/>
                <a:cs typeface="Times New Roman" panose="02020603050405020304" pitchFamily="18" charset="0"/>
              </a:rPr>
              <a:t>Model Selection &amp; Training</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Comparison of models based on:</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Accuracy</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Computational efficiency</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Interpretability</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Splitting data into training and testing sets </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9A42DE84-F044-5656-2D3A-5D1B7108A743}"/>
              </a:ext>
            </a:extLst>
          </p:cNvPr>
          <p:cNvSpPr>
            <a:spLocks noChangeArrowheads="1"/>
          </p:cNvSpPr>
          <p:nvPr/>
        </p:nvSpPr>
        <p:spPr bwMode="auto">
          <a:xfrm>
            <a:off x="1527858" y="607763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54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C5BB9B8B-4634-22D0-A98C-E3CA8362ED74}"/>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A7987292-049A-14DA-0E5B-56A28D2882A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E759698C-2EA5-733F-EFF5-E83C723198FC}"/>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76200" indent="0">
              <a:buNone/>
            </a:pPr>
            <a:r>
              <a:rPr lang="en-US" b="1" dirty="0">
                <a:latin typeface="Times New Roman" panose="02020603050405020304" pitchFamily="18" charset="0"/>
                <a:cs typeface="Times New Roman" panose="02020603050405020304" pitchFamily="18" charset="0"/>
              </a:rPr>
              <a:t>Expected Outcomes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price prediction accuracy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Better decision-making for farmers and traders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Reduced risks associated with price fluctuations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Insights into market trends and future demands</a:t>
            </a:r>
          </a:p>
          <a:p>
            <a:pPr marL="7620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Challenges &amp; Future Scope</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Challenges: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availability and quality</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External factors affecting predictions (natural calamities, policy changes)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interpretability and deployment issues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Future Scope: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Integration with IoT and satellite data</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forecasting systems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AI-powered market advisory tools</a:t>
            </a:r>
          </a:p>
          <a:p>
            <a:pPr marL="76200" indent="0">
              <a:buNone/>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C8B6FC7A-97BE-1720-9FE7-88A8B1B0F2DC}"/>
              </a:ext>
            </a:extLst>
          </p:cNvPr>
          <p:cNvSpPr>
            <a:spLocks noChangeArrowheads="1"/>
          </p:cNvSpPr>
          <p:nvPr/>
        </p:nvSpPr>
        <p:spPr bwMode="auto">
          <a:xfrm>
            <a:off x="1527858" y="607763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381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510F49B0-84E1-A17C-F4B7-654E7CB55A3F}"/>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7508B523-7802-A6E8-B483-2226BB4A543F}"/>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434E3B36-810F-50A3-56B8-842973CA5D41}"/>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AI-ML-based models can significantly enhance price forecasting for agricultural commodities.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decision-making for stakeholders.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Future advancements can make predictions even more reliable and accessible.</a:t>
            </a:r>
          </a:p>
        </p:txBody>
      </p:sp>
      <p:sp>
        <p:nvSpPr>
          <p:cNvPr id="8" name="Rectangle 7">
            <a:extLst>
              <a:ext uri="{FF2B5EF4-FFF2-40B4-BE49-F238E27FC236}">
                <a16:creationId xmlns:a16="http://schemas.microsoft.com/office/drawing/2014/main" id="{DD7A7E59-3197-449B-6C06-BC4A4C10C779}"/>
              </a:ext>
            </a:extLst>
          </p:cNvPr>
          <p:cNvSpPr>
            <a:spLocks noChangeArrowheads="1"/>
          </p:cNvSpPr>
          <p:nvPr/>
        </p:nvSpPr>
        <p:spPr bwMode="auto">
          <a:xfrm>
            <a:off x="1527858" y="607763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6080129"/>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808</Words>
  <Application>Microsoft Office PowerPoint</Application>
  <PresentationFormat>Widescreen</PresentationFormat>
  <Paragraphs>129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vt:lpstr>
      <vt:lpstr>Times New Roman</vt:lpstr>
      <vt:lpstr>Verdana</vt:lpstr>
      <vt:lpstr>Wingdings</vt:lpstr>
      <vt:lpstr>Bioinformatics</vt:lpstr>
      <vt:lpstr>PROJECT TITLE :- PSCS_352 Development of AI-ML based models for predicting prices of Agri-horticultural commodities such as pulses and vegetable (onion, potato) </vt:lpstr>
      <vt:lpstr>Content</vt:lpstr>
      <vt:lpstr>Problem Statement Number: PSCS 352</vt:lpstr>
      <vt:lpstr>Analysis of Problem Statement</vt:lpstr>
      <vt:lpstr>Analysis of Problem Statement (contd...)</vt:lpstr>
      <vt:lpstr>Analysis of Problem Statement (contd...)</vt:lpstr>
      <vt:lpstr>Analysis of Problem Statement (contd...)</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puneethpunee1221@outlook.com</cp:lastModifiedBy>
  <cp:revision>59</cp:revision>
  <dcterms:modified xsi:type="dcterms:W3CDTF">2025-02-13T07:22:42Z</dcterms:modified>
</cp:coreProperties>
</file>