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5" r:id="rId7"/>
    <p:sldId id="276" r:id="rId8"/>
    <p:sldId id="267" r:id="rId9"/>
    <p:sldId id="262" r:id="rId10"/>
    <p:sldId id="263" r:id="rId11"/>
    <p:sldId id="268" r:id="rId12"/>
    <p:sldId id="273" r:id="rId13"/>
    <p:sldId id="274" r:id="rId14"/>
    <p:sldId id="264" r:id="rId15"/>
    <p:sldId id="265" r:id="rId16"/>
    <p:sldId id="269" r:id="rId17"/>
    <p:sldId id="270" r:id="rId18"/>
    <p:sldId id="271" r:id="rId19"/>
    <p:sldId id="27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3457" autoAdjust="0"/>
  </p:normalViewPr>
  <p:slideViewPr>
    <p:cSldViewPr snapToGrid="0">
      <p:cViewPr varScale="1">
        <p:scale>
          <a:sx n="82" d="100"/>
          <a:sy n="82"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87;p13">
            <a:extLst>
              <a:ext uri="{FF2B5EF4-FFF2-40B4-BE49-F238E27FC236}">
                <a16:creationId xmlns:a16="http://schemas.microsoft.com/office/drawing/2014/main" id="{BB19AF00-C25C-45F9-B001-906913DA03E4}"/>
              </a:ext>
            </a:extLst>
          </p:cNvPr>
          <p:cNvSpPr txBox="1">
            <a:spLocks/>
          </p:cNvSpPr>
          <p:nvPr/>
        </p:nvSpPr>
        <p:spPr>
          <a:xfrm>
            <a:off x="790469" y="1069102"/>
            <a:ext cx="10363200" cy="96289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pPr algn="ctr">
              <a:spcBef>
                <a:spcPts val="0"/>
              </a:spcBef>
              <a:buClr>
                <a:srgbClr val="17365D"/>
              </a:buClr>
              <a:buSzPts val="2800"/>
              <a:buFont typeface="Verdana"/>
              <a:buNone/>
            </a:pPr>
            <a:r>
              <a:rPr lang="en-US">
                <a:solidFill>
                  <a:schemeClr val="tx1"/>
                </a:solidFill>
                <a:latin typeface="Cambria" panose="02040503050406030204" pitchFamily="18" charset="0"/>
                <a:ea typeface="Cambria" panose="02040503050406030204" pitchFamily="18" charset="0"/>
              </a:rPr>
              <a:t>PROJECT TITLE :-</a:t>
            </a:r>
            <a:br>
              <a:rPr lang="en-US">
                <a:solidFill>
                  <a:schemeClr val="tx1"/>
                </a:solidFill>
                <a:latin typeface="Cambria" panose="02040503050406030204" pitchFamily="18" charset="0"/>
                <a:ea typeface="Cambria" panose="02040503050406030204" pitchFamily="18" charset="0"/>
              </a:rPr>
            </a:br>
            <a:r>
              <a:rPr lang="en-US">
                <a:solidFill>
                  <a:schemeClr val="tx1"/>
                </a:solidFill>
                <a:latin typeface="Cambria" panose="02040503050406030204" pitchFamily="18" charset="0"/>
                <a:ea typeface="Cambria" panose="02040503050406030204" pitchFamily="18" charset="0"/>
              </a:rPr>
              <a:t>PSCS235 A one Stop Solution focusing on Tourism</a:t>
            </a:r>
            <a:endParaRPr lang="en-US" dirty="0">
              <a:solidFill>
                <a:schemeClr val="tx1"/>
              </a:solidFill>
              <a:latin typeface="Cambria" panose="02040503050406030204" pitchFamily="18" charset="0"/>
              <a:ea typeface="Cambria" panose="02040503050406030204" pitchFamily="18" charset="0"/>
            </a:endParaRPr>
          </a:p>
        </p:txBody>
      </p:sp>
      <p:sp>
        <p:nvSpPr>
          <p:cNvPr id="12" name="Google Shape;88;p13">
            <a:extLst>
              <a:ext uri="{FF2B5EF4-FFF2-40B4-BE49-F238E27FC236}">
                <a16:creationId xmlns:a16="http://schemas.microsoft.com/office/drawing/2014/main" id="{A6FD0721-D18B-482D-8C2E-728ED6C64BB8}"/>
              </a:ext>
            </a:extLst>
          </p:cNvPr>
          <p:cNvSpPr txBox="1">
            <a:spLocks/>
          </p:cNvSpPr>
          <p:nvPr/>
        </p:nvSpPr>
        <p:spPr>
          <a:xfrm>
            <a:off x="790469" y="2100770"/>
            <a:ext cx="3970500" cy="5523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buClr>
                <a:srgbClr val="17365D"/>
              </a:buClr>
              <a:buSzPts val="2000"/>
            </a:pPr>
            <a:r>
              <a:rPr lang="en-GB">
                <a:latin typeface="Cambria" panose="02040503050406030204" pitchFamily="18" charset="0"/>
                <a:ea typeface="Cambria" panose="02040503050406030204" pitchFamily="18" charset="0"/>
              </a:rPr>
              <a:t>Batch Number: CIT-G06</a:t>
            </a:r>
          </a:p>
          <a:p>
            <a:pPr algn="l">
              <a:spcBef>
                <a:spcPts val="400"/>
              </a:spcBef>
              <a:buClr>
                <a:srgbClr val="17365D"/>
              </a:buClr>
              <a:buSzPts val="2000"/>
            </a:pPr>
            <a:endParaRPr lang="en-GB" dirty="0">
              <a:latin typeface="Cambria" panose="02040503050406030204" pitchFamily="18" charset="0"/>
              <a:ea typeface="Cambria" panose="02040503050406030204" pitchFamily="18" charset="0"/>
            </a:endParaRPr>
          </a:p>
        </p:txBody>
      </p:sp>
      <p:graphicFrame>
        <p:nvGraphicFramePr>
          <p:cNvPr id="13" name="Google Shape;89;p13">
            <a:extLst>
              <a:ext uri="{FF2B5EF4-FFF2-40B4-BE49-F238E27FC236}">
                <a16:creationId xmlns:a16="http://schemas.microsoft.com/office/drawing/2014/main" id="{A7C2F59B-3DF6-450A-8AA6-6B9ECBEDE363}"/>
              </a:ext>
            </a:extLst>
          </p:cNvPr>
          <p:cNvGraphicFramePr/>
          <p:nvPr>
            <p:extLst>
              <p:ext uri="{D42A27DB-BD31-4B8C-83A1-F6EECF244321}">
                <p14:modId xmlns:p14="http://schemas.microsoft.com/office/powerpoint/2010/main" val="2735753904"/>
              </p:ext>
            </p:extLst>
          </p:nvPr>
        </p:nvGraphicFramePr>
        <p:xfrm>
          <a:off x="553347" y="2721840"/>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 name="Google Shape;90;p13">
            <a:extLst>
              <a:ext uri="{FF2B5EF4-FFF2-40B4-BE49-F238E27FC236}">
                <a16:creationId xmlns:a16="http://schemas.microsoft.com/office/drawing/2014/main" id="{6B70D56B-6C1F-4A1B-AD09-933BEC16B06A}"/>
              </a:ext>
            </a:extLst>
          </p:cNvPr>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Shanthi</a:t>
            </a:r>
            <a:r>
              <a:rPr lang="en-GB" sz="1700" b="1" dirty="0">
                <a:solidFill>
                  <a:schemeClr val="tx1"/>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a:t>
            </a:r>
            <a:endParaRPr lang="en-GB"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15" name="Google Shape;91;p13">
            <a:extLst>
              <a:ext uri="{FF2B5EF4-FFF2-40B4-BE49-F238E27FC236}">
                <a16:creationId xmlns:a16="http://schemas.microsoft.com/office/drawing/2014/main" id="{3DE43E12-88F0-40EC-82DB-ADC572625F8B}"/>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16" name="Google Shape;91;p13">
            <a:extLst>
              <a:ext uri="{FF2B5EF4-FFF2-40B4-BE49-F238E27FC236}">
                <a16:creationId xmlns:a16="http://schemas.microsoft.com/office/drawing/2014/main" id="{D546824D-5D3B-400B-B615-60895219A078}"/>
              </a:ext>
            </a:extLst>
          </p:cNvPr>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CSE(IoT)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solidFill>
                  <a:schemeClr val="tx1"/>
                </a:solidFill>
                <a:latin typeface="Cambria" panose="02040503050406030204" pitchFamily="18" charset="0"/>
                <a:ea typeface="Cambria" panose="02040503050406030204" pitchFamily="18" charset="0"/>
                <a:cs typeface="Verdana"/>
              </a:rPr>
              <a:t>Dr. Anandaraj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Sharmasth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17" name="Table 16">
            <a:extLst>
              <a:ext uri="{FF2B5EF4-FFF2-40B4-BE49-F238E27FC236}">
                <a16:creationId xmlns:a16="http://schemas.microsoft.com/office/drawing/2014/main" id="{8EBE16CF-5767-4FE7-B5FC-054F9C4E67D4}"/>
              </a:ext>
            </a:extLst>
          </p:cNvPr>
          <p:cNvGraphicFramePr>
            <a:graphicFrameLocks noGrp="1"/>
          </p:cNvGraphicFramePr>
          <p:nvPr>
            <p:extLst>
              <p:ext uri="{D42A27DB-BD31-4B8C-83A1-F6EECF244321}">
                <p14:modId xmlns:p14="http://schemas.microsoft.com/office/powerpoint/2010/main" val="2282700241"/>
              </p:ext>
            </p:extLst>
          </p:nvPr>
        </p:nvGraphicFramePr>
        <p:xfrm>
          <a:off x="645809" y="2601230"/>
          <a:ext cx="4974773" cy="1483360"/>
        </p:xfrm>
        <a:graphic>
          <a:graphicData uri="http://schemas.openxmlformats.org/drawingml/2006/table">
            <a:tbl>
              <a:tblPr firstRow="1" bandRow="1"/>
              <a:tblGrid>
                <a:gridCol w="2494049">
                  <a:extLst>
                    <a:ext uri="{9D8B030D-6E8A-4147-A177-3AD203B41FA5}">
                      <a16:colId xmlns:a16="http://schemas.microsoft.com/office/drawing/2014/main" val="3178994925"/>
                    </a:ext>
                  </a:extLst>
                </a:gridCol>
                <a:gridCol w="2480724">
                  <a:extLst>
                    <a:ext uri="{9D8B030D-6E8A-4147-A177-3AD203B41FA5}">
                      <a16:colId xmlns:a16="http://schemas.microsoft.com/office/drawing/2014/main" val="1773354531"/>
                    </a:ext>
                  </a:extLst>
                </a:gridCol>
              </a:tblGrid>
              <a:tr h="370840">
                <a:tc>
                  <a:txBody>
                    <a:bodyPr/>
                    <a:lstStyle/>
                    <a:p>
                      <a:pPr algn="ctr"/>
                      <a:r>
                        <a:rPr lang="en-US" sz="1800" b="1" dirty="0">
                          <a:latin typeface="Cambria" panose="02040503050406030204" pitchFamily="18" charset="0"/>
                          <a:ea typeface="Cambria" panose="02040503050406030204" pitchFamily="18" charset="0"/>
                        </a:rPr>
                        <a:t>Student Name</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Roll Number</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633677775"/>
                  </a:ext>
                </a:extLst>
              </a:tr>
              <a:tr h="370840">
                <a:tc>
                  <a:txBody>
                    <a:bodyPr/>
                    <a:lstStyle/>
                    <a:p>
                      <a:pPr algn="ctr"/>
                      <a:r>
                        <a:rPr lang="en-US" sz="1800" b="1" dirty="0">
                          <a:latin typeface="Cambria" panose="02040503050406030204" pitchFamily="18" charset="0"/>
                          <a:ea typeface="Cambria" panose="02040503050406030204" pitchFamily="18" charset="0"/>
                        </a:rPr>
                        <a:t>Puneeth N</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20221LIN0004</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84102703"/>
                  </a:ext>
                </a:extLst>
              </a:tr>
              <a:tr h="370840">
                <a:tc>
                  <a:txBody>
                    <a:bodyPr/>
                    <a:lstStyle/>
                    <a:p>
                      <a:pPr algn="ctr"/>
                      <a:r>
                        <a:rPr lang="en-US" sz="1800" b="1" dirty="0">
                          <a:latin typeface="Cambria" panose="02040503050406030204" pitchFamily="18" charset="0"/>
                          <a:ea typeface="Cambria" panose="02040503050406030204" pitchFamily="18" charset="0"/>
                        </a:rPr>
                        <a:t>Rohan Gowda A</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20221LIN0003</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50955898"/>
                  </a:ext>
                </a:extLst>
              </a:tr>
              <a:tr h="370840">
                <a:tc>
                  <a:txBody>
                    <a:bodyPr/>
                    <a:lstStyle/>
                    <a:p>
                      <a:pPr algn="ctr"/>
                      <a:r>
                        <a:rPr lang="en-US" sz="1800" b="1" dirty="0">
                          <a:latin typeface="Cambria" panose="02040503050406030204" pitchFamily="18" charset="0"/>
                          <a:ea typeface="Cambria" panose="02040503050406030204" pitchFamily="18" charset="0"/>
                        </a:rPr>
                        <a:t>Ajin V Joseph</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20221LIN0007</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38944437"/>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lgn="just">
              <a:lnSpc>
                <a:spcPct val="150000"/>
              </a:lnSpc>
              <a:spcAft>
                <a:spcPts val="800"/>
              </a:spcAft>
              <a:buNone/>
            </a:pP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Future enhancements for "Travel </a:t>
            </a:r>
            <a:r>
              <a:rPr lang="en-IN" sz="1600" kern="0" dirty="0" err="1">
                <a:latin typeface="Times New Roman" panose="02020603050405020304" pitchFamily="18" charset="0"/>
                <a:ea typeface="Times New Roman" panose="02020603050405020304" pitchFamily="18" charset="0"/>
                <a:cs typeface="Times New Roman" panose="02020603050405020304" pitchFamily="18" charset="0"/>
              </a:rPr>
              <a:t>Eazy</a:t>
            </a: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 can include integrating AI-powered chatbots to offer real-time assistance and guidance for </a:t>
            </a:r>
            <a:r>
              <a:rPr lang="en-IN" sz="1600" kern="0" dirty="0" err="1">
                <a:latin typeface="Times New Roman" panose="02020603050405020304" pitchFamily="18" charset="0"/>
                <a:ea typeface="Times New Roman" panose="02020603050405020304" pitchFamily="18" charset="0"/>
                <a:cs typeface="Times New Roman" panose="02020603050405020304" pitchFamily="18" charset="0"/>
              </a:rPr>
              <a:t>travelers</a:t>
            </a: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 addressing queries about destinations, itineraries, and accommodations. Expanding machine learning capabilities to provide more dynamic recommendations based on evolving user preferences and feedback could further enhance personalization. Incorporating predictive analytics would allow for insights into optimal travel times and forecasting travel trends. Adding multilingual support and collaborating with local businesses for exclusive offers and discounts can also elevate user engagement. Finally, implementing a review and rating system for destinations and services could enrich the platform’s recommendations, enabling users to make informed choices based on authentic experiences from the Travel </a:t>
            </a:r>
            <a:r>
              <a:rPr lang="en-IN" sz="1600" kern="0" dirty="0" err="1">
                <a:latin typeface="Times New Roman" panose="02020603050405020304" pitchFamily="18" charset="0"/>
                <a:ea typeface="Times New Roman" panose="02020603050405020304" pitchFamily="18" charset="0"/>
                <a:cs typeface="Times New Roman" panose="02020603050405020304" pitchFamily="18" charset="0"/>
              </a:rPr>
              <a:t>Eazy</a:t>
            </a: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 community.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347D26F-1005-CB56-F435-E049F1F25081}"/>
              </a:ext>
            </a:extLst>
          </p:cNvPr>
          <p:cNvPicPr>
            <a:picLocks noChangeAspect="1"/>
          </p:cNvPicPr>
          <p:nvPr/>
        </p:nvPicPr>
        <p:blipFill>
          <a:blip r:embed="rId2"/>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8CB0-2AF2-CD07-5886-FED5CEB324DF}"/>
              </a:ext>
            </a:extLst>
          </p:cNvPr>
          <p:cNvSpPr>
            <a:spLocks noGrp="1"/>
          </p:cNvSpPr>
          <p:nvPr>
            <p:ph type="title"/>
          </p:nvPr>
        </p:nvSpPr>
        <p:spPr/>
        <p:txBody>
          <a:bodyPr/>
          <a:lstStyle/>
          <a:p>
            <a:r>
              <a:rPr lang="en-IN" dirty="0"/>
              <a:t>Output</a:t>
            </a:r>
          </a:p>
        </p:txBody>
      </p:sp>
      <p:sp>
        <p:nvSpPr>
          <p:cNvPr id="13" name="Content Placeholder 12">
            <a:extLst>
              <a:ext uri="{FF2B5EF4-FFF2-40B4-BE49-F238E27FC236}">
                <a16:creationId xmlns:a16="http://schemas.microsoft.com/office/drawing/2014/main" id="{C28C9F09-671D-25F2-86B2-5F93F4A0F813}"/>
              </a:ext>
            </a:extLst>
          </p:cNvPr>
          <p:cNvSpPr>
            <a:spLocks noGrp="1"/>
          </p:cNvSpPr>
          <p:nvPr>
            <p:ph idx="1"/>
          </p:nvPr>
        </p:nvSpPr>
        <p:spPr/>
        <p:txBody>
          <a:bodyPr/>
          <a:lstStyle/>
          <a:p>
            <a:endParaRPr lang="en-IN" dirty="0"/>
          </a:p>
        </p:txBody>
      </p:sp>
      <p:pic>
        <p:nvPicPr>
          <p:cNvPr id="1027" name="Picture 3">
            <a:extLst>
              <a:ext uri="{FF2B5EF4-FFF2-40B4-BE49-F238E27FC236}">
                <a16:creationId xmlns:a16="http://schemas.microsoft.com/office/drawing/2014/main" id="{58B51C1E-88D1-E814-3D2D-E9F3FBD5E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122" y="1598191"/>
            <a:ext cx="7024491" cy="392196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a:extLst>
              <a:ext uri="{FF2B5EF4-FFF2-40B4-BE49-F238E27FC236}">
                <a16:creationId xmlns:a16="http://schemas.microsoft.com/office/drawing/2014/main" id="{43761984-AA22-AD33-B140-45230E5C89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5">
            <a:extLst>
              <a:ext uri="{FF2B5EF4-FFF2-40B4-BE49-F238E27FC236}">
                <a16:creationId xmlns:a16="http://schemas.microsoft.com/office/drawing/2014/main" id="{2B8D85E5-63B3-EACD-313B-C95E4F55BCD0}"/>
              </a:ext>
            </a:extLst>
          </p:cNvPr>
          <p:cNvSpPr>
            <a:spLocks noChangeArrowheads="1"/>
          </p:cNvSpPr>
          <p:nvPr/>
        </p:nvSpPr>
        <p:spPr bwMode="auto">
          <a:xfrm>
            <a:off x="0" y="2979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6">
            <a:extLst>
              <a:ext uri="{FF2B5EF4-FFF2-40B4-BE49-F238E27FC236}">
                <a16:creationId xmlns:a16="http://schemas.microsoft.com/office/drawing/2014/main" id="{4668F285-2E19-DFD9-DE71-91FD81B2319C}"/>
              </a:ext>
            </a:extLst>
          </p:cNvPr>
          <p:cNvSpPr>
            <a:spLocks noChangeArrowheads="1"/>
          </p:cNvSpPr>
          <p:nvPr/>
        </p:nvSpPr>
        <p:spPr bwMode="auto">
          <a:xfrm>
            <a:off x="0" y="6286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7">
            <a:extLst>
              <a:ext uri="{FF2B5EF4-FFF2-40B4-BE49-F238E27FC236}">
                <a16:creationId xmlns:a16="http://schemas.microsoft.com/office/drawing/2014/main" id="{1624BED4-3037-6D78-FF55-4482EB102A32}"/>
              </a:ext>
            </a:extLst>
          </p:cNvPr>
          <p:cNvSpPr>
            <a:spLocks noChangeArrowheads="1"/>
          </p:cNvSpPr>
          <p:nvPr/>
        </p:nvSpPr>
        <p:spPr bwMode="auto">
          <a:xfrm>
            <a:off x="0" y="9540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8" name="Picture 17">
            <a:extLst>
              <a:ext uri="{FF2B5EF4-FFF2-40B4-BE49-F238E27FC236}">
                <a16:creationId xmlns:a16="http://schemas.microsoft.com/office/drawing/2014/main" id="{AF1DF901-99B5-05FD-9152-2707F362E540}"/>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129767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D9AFA-63F5-DC00-0A91-CD65CAAB3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A2D87-540C-C022-1ED7-6332C9C8158A}"/>
              </a:ext>
            </a:extLst>
          </p:cNvPr>
          <p:cNvSpPr>
            <a:spLocks noGrp="1"/>
          </p:cNvSpPr>
          <p:nvPr>
            <p:ph type="title"/>
          </p:nvPr>
        </p:nvSpPr>
        <p:spPr/>
        <p:txBody>
          <a:bodyPr/>
          <a:lstStyle/>
          <a:p>
            <a:r>
              <a:rPr lang="en-IN" dirty="0"/>
              <a:t>Output</a:t>
            </a:r>
          </a:p>
        </p:txBody>
      </p:sp>
      <p:sp>
        <p:nvSpPr>
          <p:cNvPr id="13" name="Content Placeholder 12">
            <a:extLst>
              <a:ext uri="{FF2B5EF4-FFF2-40B4-BE49-F238E27FC236}">
                <a16:creationId xmlns:a16="http://schemas.microsoft.com/office/drawing/2014/main" id="{587B250A-D262-0A76-21A9-FCC3262A6560}"/>
              </a:ext>
            </a:extLst>
          </p:cNvPr>
          <p:cNvSpPr>
            <a:spLocks noGrp="1"/>
          </p:cNvSpPr>
          <p:nvPr>
            <p:ph idx="1"/>
          </p:nvPr>
        </p:nvSpPr>
        <p:spPr/>
        <p:txBody>
          <a:bodyPr/>
          <a:lstStyle/>
          <a:p>
            <a:endParaRPr lang="en-IN" dirty="0"/>
          </a:p>
        </p:txBody>
      </p:sp>
      <p:pic>
        <p:nvPicPr>
          <p:cNvPr id="1026" name="Picture 2">
            <a:extLst>
              <a:ext uri="{FF2B5EF4-FFF2-40B4-BE49-F238E27FC236}">
                <a16:creationId xmlns:a16="http://schemas.microsoft.com/office/drawing/2014/main" id="{DE23E7BA-70EB-B953-6A73-230A0BD4C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392" y="1529457"/>
            <a:ext cx="6559294" cy="41855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a:extLst>
              <a:ext uri="{FF2B5EF4-FFF2-40B4-BE49-F238E27FC236}">
                <a16:creationId xmlns:a16="http://schemas.microsoft.com/office/drawing/2014/main" id="{F3C86821-D95C-7EB7-BA01-245D1483FE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5">
            <a:extLst>
              <a:ext uri="{FF2B5EF4-FFF2-40B4-BE49-F238E27FC236}">
                <a16:creationId xmlns:a16="http://schemas.microsoft.com/office/drawing/2014/main" id="{D7189260-6728-7B41-4C2C-5E49C6C27042}"/>
              </a:ext>
            </a:extLst>
          </p:cNvPr>
          <p:cNvSpPr>
            <a:spLocks noChangeArrowheads="1"/>
          </p:cNvSpPr>
          <p:nvPr/>
        </p:nvSpPr>
        <p:spPr bwMode="auto">
          <a:xfrm>
            <a:off x="0" y="2979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6">
            <a:extLst>
              <a:ext uri="{FF2B5EF4-FFF2-40B4-BE49-F238E27FC236}">
                <a16:creationId xmlns:a16="http://schemas.microsoft.com/office/drawing/2014/main" id="{0C2B86E3-23F3-36F4-A0B7-64BBCBD24724}"/>
              </a:ext>
            </a:extLst>
          </p:cNvPr>
          <p:cNvSpPr>
            <a:spLocks noChangeArrowheads="1"/>
          </p:cNvSpPr>
          <p:nvPr/>
        </p:nvSpPr>
        <p:spPr bwMode="auto">
          <a:xfrm>
            <a:off x="0" y="6286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7">
            <a:extLst>
              <a:ext uri="{FF2B5EF4-FFF2-40B4-BE49-F238E27FC236}">
                <a16:creationId xmlns:a16="http://schemas.microsoft.com/office/drawing/2014/main" id="{90782D5A-AC03-827E-6A0B-852D85AF7061}"/>
              </a:ext>
            </a:extLst>
          </p:cNvPr>
          <p:cNvSpPr>
            <a:spLocks noChangeArrowheads="1"/>
          </p:cNvSpPr>
          <p:nvPr/>
        </p:nvSpPr>
        <p:spPr bwMode="auto">
          <a:xfrm>
            <a:off x="0" y="9540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4F343B6C-A803-5B37-CDD8-808418F467CE}"/>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249275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EA5FA-9953-F8EB-194A-3C7518871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4A4C1-8F56-AFEC-DE8A-FA67314A37D0}"/>
              </a:ext>
            </a:extLst>
          </p:cNvPr>
          <p:cNvSpPr>
            <a:spLocks noGrp="1"/>
          </p:cNvSpPr>
          <p:nvPr>
            <p:ph type="title"/>
          </p:nvPr>
        </p:nvSpPr>
        <p:spPr/>
        <p:txBody>
          <a:bodyPr/>
          <a:lstStyle/>
          <a:p>
            <a:r>
              <a:rPr lang="en-IN" dirty="0"/>
              <a:t>Output</a:t>
            </a:r>
          </a:p>
        </p:txBody>
      </p:sp>
      <p:sp>
        <p:nvSpPr>
          <p:cNvPr id="13" name="Content Placeholder 12">
            <a:extLst>
              <a:ext uri="{FF2B5EF4-FFF2-40B4-BE49-F238E27FC236}">
                <a16:creationId xmlns:a16="http://schemas.microsoft.com/office/drawing/2014/main" id="{DB9710EF-9899-85FD-1202-1D1BB4869DD5}"/>
              </a:ext>
            </a:extLst>
          </p:cNvPr>
          <p:cNvSpPr>
            <a:spLocks noGrp="1"/>
          </p:cNvSpPr>
          <p:nvPr>
            <p:ph idx="1"/>
          </p:nvPr>
        </p:nvSpPr>
        <p:spPr/>
        <p:txBody>
          <a:bodyPr/>
          <a:lstStyle/>
          <a:p>
            <a:endParaRPr lang="en-IN" dirty="0"/>
          </a:p>
        </p:txBody>
      </p:sp>
      <p:pic>
        <p:nvPicPr>
          <p:cNvPr id="1025" name="Picture 7">
            <a:extLst>
              <a:ext uri="{FF2B5EF4-FFF2-40B4-BE49-F238E27FC236}">
                <a16:creationId xmlns:a16="http://schemas.microsoft.com/office/drawing/2014/main" id="{DBE97D7A-353A-9310-ECCD-D305A92B9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222" y="1408922"/>
            <a:ext cx="7426985" cy="461274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a:extLst>
              <a:ext uri="{FF2B5EF4-FFF2-40B4-BE49-F238E27FC236}">
                <a16:creationId xmlns:a16="http://schemas.microsoft.com/office/drawing/2014/main" id="{34ACAF8E-B653-08B2-CD66-8BFA64C8A39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5">
            <a:extLst>
              <a:ext uri="{FF2B5EF4-FFF2-40B4-BE49-F238E27FC236}">
                <a16:creationId xmlns:a16="http://schemas.microsoft.com/office/drawing/2014/main" id="{67C0E136-3707-21F7-C22D-DFFDBECBB6EA}"/>
              </a:ext>
            </a:extLst>
          </p:cNvPr>
          <p:cNvSpPr>
            <a:spLocks noChangeArrowheads="1"/>
          </p:cNvSpPr>
          <p:nvPr/>
        </p:nvSpPr>
        <p:spPr bwMode="auto">
          <a:xfrm>
            <a:off x="0" y="2979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6">
            <a:extLst>
              <a:ext uri="{FF2B5EF4-FFF2-40B4-BE49-F238E27FC236}">
                <a16:creationId xmlns:a16="http://schemas.microsoft.com/office/drawing/2014/main" id="{B00CFA6E-70CF-0D10-6777-7B13696113CA}"/>
              </a:ext>
            </a:extLst>
          </p:cNvPr>
          <p:cNvSpPr>
            <a:spLocks noChangeArrowheads="1"/>
          </p:cNvSpPr>
          <p:nvPr/>
        </p:nvSpPr>
        <p:spPr bwMode="auto">
          <a:xfrm>
            <a:off x="0" y="6286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7">
            <a:extLst>
              <a:ext uri="{FF2B5EF4-FFF2-40B4-BE49-F238E27FC236}">
                <a16:creationId xmlns:a16="http://schemas.microsoft.com/office/drawing/2014/main" id="{741DF764-3301-1A87-4799-F2AD93AB50B6}"/>
              </a:ext>
            </a:extLst>
          </p:cNvPr>
          <p:cNvSpPr>
            <a:spLocks noChangeArrowheads="1"/>
          </p:cNvSpPr>
          <p:nvPr/>
        </p:nvSpPr>
        <p:spPr bwMode="auto">
          <a:xfrm>
            <a:off x="0" y="9540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B3F3C231-6001-D369-5826-2DD3F964693A}"/>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408180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spcAft>
                <a:spcPts val="800"/>
              </a:spcAft>
              <a:buNone/>
            </a:pP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In conclusion, "Travel </a:t>
            </a:r>
            <a:r>
              <a:rPr lang="en-IN" sz="1600" kern="0" dirty="0" err="1">
                <a:latin typeface="Times New Roman" panose="02020603050405020304" pitchFamily="18" charset="0"/>
                <a:ea typeface="Times New Roman" panose="02020603050405020304" pitchFamily="18" charset="0"/>
                <a:cs typeface="Times New Roman" panose="02020603050405020304" pitchFamily="18" charset="0"/>
              </a:rPr>
              <a:t>Eazy</a:t>
            </a: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 offers a transformative approach to travel planning, enhancing user experiences with personalized, AI-driven recommendations. By analyzing health conditions and individual preferences, the machine learning model tailors destination suggestions to meet users’ unique needs, ensuring a safer and more enjoyable journey. The Admin module's curated content on tourist spots, local cuisine, and activities enables users to explore India’s cultural diversity in depth. The seamless integration of features like a booking cart simplifies the entire planning process, making it both user-friendly and efficient. Ultimately, "Travel </a:t>
            </a:r>
            <a:r>
              <a:rPr lang="en-IN" sz="1600" kern="0" dirty="0" err="1">
                <a:latin typeface="Times New Roman" panose="02020603050405020304" pitchFamily="18" charset="0"/>
                <a:ea typeface="Times New Roman" panose="02020603050405020304" pitchFamily="18" charset="0"/>
                <a:cs typeface="Times New Roman" panose="02020603050405020304" pitchFamily="18" charset="0"/>
              </a:rPr>
              <a:t>Eazy</a:t>
            </a: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 stands out as an innovative solution that not only makes travel accessible but also creates a more personalized, enjoyable, and convenient experience for users across India.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051297-463C-3D5C-EA5F-FCD2F7FFD9F4}"/>
              </a:ext>
            </a:extLst>
          </p:cNvPr>
          <p:cNvPicPr>
            <a:picLocks noChangeAspect="1"/>
          </p:cNvPicPr>
          <p:nvPr/>
        </p:nvPicPr>
        <p:blipFill>
          <a:blip r:embed="rId2"/>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020041" cy="4977881"/>
          </a:xfrm>
        </p:spPr>
        <p:txBody>
          <a:bodyPr>
            <a:noAutofit/>
          </a:bodyPr>
          <a:lstStyle/>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Kumar, A., &amp; Kaur, K. (2020). "Mobile Applications in Indian Tourism: Opportunities and Challenges." Journal of Tourism and Hospitality Management, 8(1), 45-56.</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Prasad, R. (2018). "Impact of Mobile Technology on Tourism in India." International Journal of Hospitality &amp; Tourism Systems, 11(1), 15-22.</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Bhardwaj, P., &amp; Singh, S. (2019). "Emerging Trends in Digital Marketing for Tourism in India." International Journal of Tourism and Hospitality Reviews, 6(2), 78-85.</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Sethi, V., &amp; Kapoor, S. (2021). "Role of Mobile Apps in Promoting Indian Tourism: A Study." Journal of Tourism Research &amp; Hospitality, 10(1), 102-110.</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Sharma, J. P., &amp; Sood, A. (2020). "Tourism and Mobile Technology: The Indian Scenario." Global Journal of Research in Tourism and Hospitality Management, 3(2), 100-107.</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Choudhary, S. (2017)."The Role of Technology in Enhancing the Tourism Experience in India." Tourism Management Perspectives, 21, 45-52.</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Rathi, N., &amp; Singh, R. (2019)"User Acceptance of Mobile Apps in Indian Tourism." International Journal of Tourism Research, 21(5), 612-620.</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Sahu, P. K., &amp; Mohanty, S. (2022) "Digital Transformation in Indian Tourism: A Focus on Mobile Applications." Journal of Travel &amp; Tourism Marketing, 39(3), 345-360.</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 Ghosh, A. (2021) "Understanding the Role of Mobile Technology in Indian Heritage Tourism." Heritage &amp; Society, 14(1), 24-39.</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Nayak, J. K., &amp; Jha, R. (2023) "Evaluating Mobile Applications for Travel Planning in India." Tourism Review, 78(4), 803-819.</a:t>
            </a:r>
            <a:endParaRPr lang="en-IN" sz="1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GB" sz="1400" dirty="0"/>
          </a:p>
        </p:txBody>
      </p:sp>
      <p:pic>
        <p:nvPicPr>
          <p:cNvPr id="4" name="Picture 3">
            <a:extLst>
              <a:ext uri="{FF2B5EF4-FFF2-40B4-BE49-F238E27FC236}">
                <a16:creationId xmlns:a16="http://schemas.microsoft.com/office/drawing/2014/main" id="{3A6CF0E1-594C-89AB-EFA3-1365DE34DAF4}"/>
              </a:ext>
            </a:extLst>
          </p:cNvPr>
          <p:cNvPicPr>
            <a:picLocks noChangeAspect="1"/>
          </p:cNvPicPr>
          <p:nvPr/>
        </p:nvPicPr>
        <p:blipFill>
          <a:blip r:embed="rId2"/>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E604-8FB3-C51F-B294-03F749DF0D9E}"/>
              </a:ext>
            </a:extLst>
          </p:cNvPr>
          <p:cNvSpPr>
            <a:spLocks noGrp="1"/>
          </p:cNvSpPr>
          <p:nvPr>
            <p:ph type="title"/>
          </p:nvPr>
        </p:nvSpPr>
        <p:spPr/>
        <p:txBody>
          <a:bodyPr/>
          <a:lstStyle/>
          <a:p>
            <a:r>
              <a:rPr lang="en-IN" dirty="0"/>
              <a:t>Certificate</a:t>
            </a:r>
          </a:p>
        </p:txBody>
      </p:sp>
      <p:pic>
        <p:nvPicPr>
          <p:cNvPr id="9" name="Content Placeholder 8">
            <a:extLst>
              <a:ext uri="{FF2B5EF4-FFF2-40B4-BE49-F238E27FC236}">
                <a16:creationId xmlns:a16="http://schemas.microsoft.com/office/drawing/2014/main" id="{22E5E803-F378-B795-8174-492A16B0A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251" y="1143000"/>
            <a:ext cx="7013097" cy="4953000"/>
          </a:xfrm>
          <a:prstGeom prst="rect">
            <a:avLst/>
          </a:prstGeom>
        </p:spPr>
      </p:pic>
      <p:pic>
        <p:nvPicPr>
          <p:cNvPr id="4" name="Picture 3">
            <a:extLst>
              <a:ext uri="{FF2B5EF4-FFF2-40B4-BE49-F238E27FC236}">
                <a16:creationId xmlns:a16="http://schemas.microsoft.com/office/drawing/2014/main" id="{07703107-C1F6-2656-21F0-9409A6CEC761}"/>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307794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33D6-E611-93B5-630A-746CCBB4AD92}"/>
              </a:ext>
            </a:extLst>
          </p:cNvPr>
          <p:cNvSpPr>
            <a:spLocks noGrp="1"/>
          </p:cNvSpPr>
          <p:nvPr>
            <p:ph type="title"/>
          </p:nvPr>
        </p:nvSpPr>
        <p:spPr/>
        <p:txBody>
          <a:bodyPr/>
          <a:lstStyle/>
          <a:p>
            <a:r>
              <a:rPr lang="en-IN" dirty="0"/>
              <a:t>Certificate</a:t>
            </a:r>
          </a:p>
        </p:txBody>
      </p:sp>
      <p:pic>
        <p:nvPicPr>
          <p:cNvPr id="7" name="Content Placeholder 6">
            <a:extLst>
              <a:ext uri="{FF2B5EF4-FFF2-40B4-BE49-F238E27FC236}">
                <a16:creationId xmlns:a16="http://schemas.microsoft.com/office/drawing/2014/main" id="{F78DC727-5D8C-5AE0-468F-E796EED1A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251" y="1143000"/>
            <a:ext cx="7013097" cy="4953000"/>
          </a:xfrm>
          <a:prstGeom prst="rect">
            <a:avLst/>
          </a:prstGeom>
        </p:spPr>
      </p:pic>
      <p:pic>
        <p:nvPicPr>
          <p:cNvPr id="4" name="Picture 3">
            <a:extLst>
              <a:ext uri="{FF2B5EF4-FFF2-40B4-BE49-F238E27FC236}">
                <a16:creationId xmlns:a16="http://schemas.microsoft.com/office/drawing/2014/main" id="{74676FE6-6020-D837-30F4-D6ADF9ECCA8B}"/>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192385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E5D4-7604-BB25-7C58-CA4C933D61E2}"/>
              </a:ext>
            </a:extLst>
          </p:cNvPr>
          <p:cNvSpPr>
            <a:spLocks noGrp="1"/>
          </p:cNvSpPr>
          <p:nvPr>
            <p:ph type="title"/>
          </p:nvPr>
        </p:nvSpPr>
        <p:spPr/>
        <p:txBody>
          <a:bodyPr/>
          <a:lstStyle/>
          <a:p>
            <a:r>
              <a:rPr lang="en-IN" dirty="0"/>
              <a:t>Certificate</a:t>
            </a:r>
          </a:p>
        </p:txBody>
      </p:sp>
      <p:pic>
        <p:nvPicPr>
          <p:cNvPr id="4" name="Content Placeholder 3">
            <a:extLst>
              <a:ext uri="{FF2B5EF4-FFF2-40B4-BE49-F238E27FC236}">
                <a16:creationId xmlns:a16="http://schemas.microsoft.com/office/drawing/2014/main" id="{0A36FECD-D37E-4E1C-83CF-1EB965C56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251" y="1143000"/>
            <a:ext cx="7013097" cy="4953000"/>
          </a:xfrm>
          <a:prstGeom prst="rect">
            <a:avLst/>
          </a:prstGeom>
        </p:spPr>
      </p:pic>
      <p:pic>
        <p:nvPicPr>
          <p:cNvPr id="5" name="Picture 4">
            <a:extLst>
              <a:ext uri="{FF2B5EF4-FFF2-40B4-BE49-F238E27FC236}">
                <a16:creationId xmlns:a16="http://schemas.microsoft.com/office/drawing/2014/main" id="{8673029E-5269-7A84-D0C9-727C0B3A6505}"/>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3458329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784E-858A-F98C-4AD3-C710391D013E}"/>
              </a:ext>
            </a:extLst>
          </p:cNvPr>
          <p:cNvSpPr>
            <a:spLocks noGrp="1"/>
          </p:cNvSpPr>
          <p:nvPr>
            <p:ph type="title"/>
          </p:nvPr>
        </p:nvSpPr>
        <p:spPr/>
        <p:txBody>
          <a:bodyPr/>
          <a:lstStyle/>
          <a:p>
            <a:r>
              <a:rPr lang="en-IN" dirty="0"/>
              <a:t>Certificate</a:t>
            </a:r>
          </a:p>
        </p:txBody>
      </p:sp>
      <p:pic>
        <p:nvPicPr>
          <p:cNvPr id="5" name="Content Placeholder 4">
            <a:extLst>
              <a:ext uri="{FF2B5EF4-FFF2-40B4-BE49-F238E27FC236}">
                <a16:creationId xmlns:a16="http://schemas.microsoft.com/office/drawing/2014/main" id="{AF016DC3-E4C0-ECB9-4167-523B8971F4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251" y="1143000"/>
            <a:ext cx="7013097" cy="4953000"/>
          </a:xfrm>
        </p:spPr>
      </p:pic>
      <p:pic>
        <p:nvPicPr>
          <p:cNvPr id="4" name="Picture 3">
            <a:extLst>
              <a:ext uri="{FF2B5EF4-FFF2-40B4-BE49-F238E27FC236}">
                <a16:creationId xmlns:a16="http://schemas.microsoft.com/office/drawing/2014/main" id="{BEE63881-8525-E99E-1900-18F6FA6FE0BC}"/>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176671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228600" algn="just">
              <a:lnSpc>
                <a:spcPct val="150000"/>
              </a:lnSpc>
              <a:spcBef>
                <a:spcPts val="1200"/>
              </a:spcBef>
              <a:spcAft>
                <a:spcPts val="800"/>
              </a:spcAft>
              <a:buFont typeface="Wingdings" panose="05000000000000000000" pitchFamily="2" charset="2"/>
              <a:buChar char="Ø"/>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"Travel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Eazy</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is an advanced Python-based web application that leverages machine learning to provide personalized travel recommendations and a streamlined booking experience for users exploring destinations across India. The platform includes two primary modules: Admin and User. In the Admin module, administrators can add extensive information about tourist attractions, regional cuisine, and popular activities specific to various Indian states, creating a rich, curated database for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travelers</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Users can register and log in to access this tailored information and receive destination suggestions based on their health conditions and personal preferences, courtesy of a machine learning model. This model assesses user inputs to recommend locations that best align with individual needs and interests, ensuring an enjoyable and optimal travel experience. Additionally, users can easily add their selected destinations to a cart, enabling seamless booking and simplifying the travel planning process. "Travel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Eazy</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aims to make travel planning accessible, efficient, and highly personalized for every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traveler</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03E2DBC-6E9E-6731-A3B0-7A1AFFE538B9}"/>
              </a:ext>
            </a:extLst>
          </p:cNvPr>
          <p:cNvPicPr>
            <a:picLocks noChangeAspect="1"/>
          </p:cNvPicPr>
          <p:nvPr/>
        </p:nvPicPr>
        <p:blipFill>
          <a:blip r:embed="rId2"/>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pic>
        <p:nvPicPr>
          <p:cNvPr id="4" name="Picture 3">
            <a:extLst>
              <a:ext uri="{FF2B5EF4-FFF2-40B4-BE49-F238E27FC236}">
                <a16:creationId xmlns:a16="http://schemas.microsoft.com/office/drawing/2014/main" id="{80AE272A-1B37-FAA7-39A8-9B7EEEFA9C5E}"/>
              </a:ext>
            </a:extLst>
          </p:cNvPr>
          <p:cNvPicPr>
            <a:picLocks noChangeAspect="1"/>
          </p:cNvPicPr>
          <p:nvPr/>
        </p:nvPicPr>
        <p:blipFill>
          <a:blip r:embed="rId2"/>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tourism industry has undergone a significant transformation over the past few decades, largely driven by advancements in digital technology and the changing expectations of modern travelers. The concept of a One-Stop Solution for Tourism is rooted in the increasing demand for integrated, streamlined platforms that enhance user convenience and provide comprehensive travel services in a single digital ecosystem. This literature review explores the evolution of tourism platforms, user preferences, technological innovations, and the future of one-stop solutions in the travel sector.</a:t>
            </a:r>
            <a:endParaRPr lang="en-IN" sz="18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GB" dirty="0"/>
          </a:p>
        </p:txBody>
      </p:sp>
      <p:pic>
        <p:nvPicPr>
          <p:cNvPr id="5" name="Picture 4">
            <a:extLst>
              <a:ext uri="{FF2B5EF4-FFF2-40B4-BE49-F238E27FC236}">
                <a16:creationId xmlns:a16="http://schemas.microsoft.com/office/drawing/2014/main" id="{1658DAB1-B386-DE35-5E92-86F808EC0C18}"/>
              </a:ext>
            </a:extLst>
          </p:cNvPr>
          <p:cNvPicPr>
            <a:picLocks noChangeAspect="1"/>
          </p:cNvPicPr>
          <p:nvPr/>
        </p:nvPicPr>
        <p:blipFill>
          <a:blip r:embed="rId2"/>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gn="just">
              <a:lnSpc>
                <a:spcPct val="150000"/>
              </a:lnSpc>
              <a:spcAft>
                <a:spcPts val="800"/>
              </a:spcAft>
              <a:buFont typeface="Wingdings" panose="05000000000000000000" pitchFamily="2" charset="2"/>
              <a:buChar char="Ø"/>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The proposed "Travel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Eazy</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application addresses the limitations of traditional systems by offering a centralized platform for travel planning in India. Through its Admin module, it provides comprehensive and updated information about tourist destinations and experiences. The machine learning integration allows for personalized travel recommendations based on user inputs, ensuring that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travelers</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receive tailored suggestions.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186D273-CC72-B5C1-18FB-4BC980721419}"/>
              </a:ext>
            </a:extLst>
          </p:cNvPr>
          <p:cNvPicPr>
            <a:picLocks noChangeAspect="1"/>
          </p:cNvPicPr>
          <p:nvPr/>
        </p:nvPicPr>
        <p:blipFill>
          <a:blip r:embed="rId2"/>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ABCED8D1-AA2B-4CBD-8A2F-D3DDD77AFFCF}"/>
              </a:ext>
            </a:extLst>
          </p:cNvPr>
          <p:cNvSpPr>
            <a:spLocks noGrp="1" noChangeArrowheads="1"/>
          </p:cNvSpPr>
          <p:nvPr>
            <p:ph idx="1"/>
          </p:nvPr>
        </p:nvSpPr>
        <p:spPr bwMode="auto">
          <a:xfrm>
            <a:off x="812800" y="1148513"/>
            <a:ext cx="10668000" cy="300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The primary objective of "Travel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Eazy</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is to develop an intuitive web application that enhances the travel planning experience for users in India through the integration of machine learning and a robust administrative interface. By allowing administrators to add and manage comprehensive information about tourist destinations, local cuisine, and activities, the project ensures that users have access to valuable and up-to-date resources. The machine learning component aims to personalize user experiences by analyzing individual preferences and health-related inputs to provide tailored travel recommendations. Furthermore, the application seeks to simplify the booking process, allowing users to seamlessly add chosen destinations to a cart and finalize travel arrangements. Overall, "Travel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Eazy</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aims to streamline the travel planning journey, making it more efficient, user-friendly, and accessible for a diverse range of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travelers</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0E9903C-5681-263C-0620-CBE1EBA31DB2}"/>
              </a:ext>
            </a:extLst>
          </p:cNvPr>
          <p:cNvPicPr>
            <a:picLocks noChangeAspect="1"/>
          </p:cNvPicPr>
          <p:nvPr/>
        </p:nvPicPr>
        <p:blipFill>
          <a:blip r:embed="rId2"/>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A8F4-AB72-F177-09B8-FE99AB0959E1}"/>
              </a:ext>
            </a:extLst>
          </p:cNvPr>
          <p:cNvSpPr>
            <a:spLocks noGrp="1"/>
          </p:cNvSpPr>
          <p:nvPr>
            <p:ph type="title"/>
          </p:nvPr>
        </p:nvSpPr>
        <p:spPr/>
        <p:txBody>
          <a:bodyPr/>
          <a:lstStyle/>
          <a:p>
            <a:r>
              <a:rPr lang="en-IN" dirty="0"/>
              <a:t>Architecture</a:t>
            </a:r>
          </a:p>
        </p:txBody>
      </p:sp>
      <p:pic>
        <p:nvPicPr>
          <p:cNvPr id="4" name="Content Placeholder 3">
            <a:extLst>
              <a:ext uri="{FF2B5EF4-FFF2-40B4-BE49-F238E27FC236}">
                <a16:creationId xmlns:a16="http://schemas.microsoft.com/office/drawing/2014/main" id="{F0AA2D40-E86D-E914-FB93-E650FC87E6D8}"/>
              </a:ext>
            </a:extLst>
          </p:cNvPr>
          <p:cNvPicPr>
            <a:picLocks noGrp="1"/>
          </p:cNvPicPr>
          <p:nvPr>
            <p:ph idx="1"/>
          </p:nvPr>
        </p:nvPicPr>
        <p:blipFill>
          <a:blip r:embed="rId2"/>
          <a:stretch>
            <a:fillRect/>
          </a:stretch>
        </p:blipFill>
        <p:spPr>
          <a:xfrm>
            <a:off x="3336533" y="1576873"/>
            <a:ext cx="6031402" cy="3762129"/>
          </a:xfrm>
          <a:prstGeom prst="rect">
            <a:avLst/>
          </a:prstGeom>
        </p:spPr>
      </p:pic>
      <p:pic>
        <p:nvPicPr>
          <p:cNvPr id="5" name="Picture 4">
            <a:extLst>
              <a:ext uri="{FF2B5EF4-FFF2-40B4-BE49-F238E27FC236}">
                <a16:creationId xmlns:a16="http://schemas.microsoft.com/office/drawing/2014/main" id="{77AF6F71-3F6D-777C-622C-BB7A93DB8DB2}"/>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358040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2123-2C4A-A144-5850-01680931A7F1}"/>
              </a:ext>
            </a:extLst>
          </p:cNvPr>
          <p:cNvSpPr>
            <a:spLocks noGrp="1"/>
          </p:cNvSpPr>
          <p:nvPr>
            <p:ph type="title"/>
          </p:nvPr>
        </p:nvSpPr>
        <p:spPr/>
        <p:txBody>
          <a:bodyPr/>
          <a:lstStyle/>
          <a:p>
            <a:r>
              <a:rPr lang="en-IN" dirty="0"/>
              <a:t>Use Case Diagram</a:t>
            </a:r>
          </a:p>
        </p:txBody>
      </p:sp>
      <p:pic>
        <p:nvPicPr>
          <p:cNvPr id="4" name="Content Placeholder 3">
            <a:extLst>
              <a:ext uri="{FF2B5EF4-FFF2-40B4-BE49-F238E27FC236}">
                <a16:creationId xmlns:a16="http://schemas.microsoft.com/office/drawing/2014/main" id="{889A2907-32DF-AC3D-2574-61FE87A77401}"/>
              </a:ext>
            </a:extLst>
          </p:cNvPr>
          <p:cNvPicPr>
            <a:picLocks noGrp="1"/>
          </p:cNvPicPr>
          <p:nvPr>
            <p:ph idx="1"/>
          </p:nvPr>
        </p:nvPicPr>
        <p:blipFill>
          <a:blip r:embed="rId2"/>
          <a:stretch>
            <a:fillRect/>
          </a:stretch>
        </p:blipFill>
        <p:spPr>
          <a:xfrm>
            <a:off x="3522295" y="1595536"/>
            <a:ext cx="5761663" cy="3738704"/>
          </a:xfrm>
          <a:prstGeom prst="rect">
            <a:avLst/>
          </a:prstGeom>
        </p:spPr>
      </p:pic>
      <p:pic>
        <p:nvPicPr>
          <p:cNvPr id="5" name="Picture 4">
            <a:extLst>
              <a:ext uri="{FF2B5EF4-FFF2-40B4-BE49-F238E27FC236}">
                <a16:creationId xmlns:a16="http://schemas.microsoft.com/office/drawing/2014/main" id="{DCA0C66C-E12E-D34A-B9C9-C9B431DC3972}"/>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418641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72CF-E9BB-49FB-E697-FABDB76A2674}"/>
              </a:ext>
            </a:extLst>
          </p:cNvPr>
          <p:cNvSpPr>
            <a:spLocks noGrp="1"/>
          </p:cNvSpPr>
          <p:nvPr>
            <p:ph type="title"/>
          </p:nvPr>
        </p:nvSpPr>
        <p:spPr/>
        <p:txBody>
          <a:bodyPr/>
          <a:lstStyle/>
          <a:p>
            <a:r>
              <a:rPr lang="en-IN" dirty="0"/>
              <a:t>Existing Outcomes</a:t>
            </a:r>
          </a:p>
        </p:txBody>
      </p:sp>
      <p:sp>
        <p:nvSpPr>
          <p:cNvPr id="3" name="Content Placeholder 2">
            <a:extLst>
              <a:ext uri="{FF2B5EF4-FFF2-40B4-BE49-F238E27FC236}">
                <a16:creationId xmlns:a16="http://schemas.microsoft.com/office/drawing/2014/main" id="{C6F4049F-6F43-8863-46E6-D5AB0A24B2B0}"/>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rPr>
              <a:t>Existing digital marketplaces for artisans typically feature role-based user management, enabling admins to oversee platform operations, artisans to showcase and manage their products, and customers to browse and purchase items. They utilize modern technologies like React.js for responsive frontends, Spring Boot for scalable back ends, and MySQL for reliable data storage. Additionally, these platforms support community interactions, event management, promotional tools, and secure checkout processes to enhance user experience and foster artisan growth</a:t>
            </a:r>
            <a:endParaRPr lang="en-IN" sz="18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Ø"/>
            </a:pPr>
            <a:endParaRPr lang="en-IN" sz="1800" dirty="0"/>
          </a:p>
        </p:txBody>
      </p:sp>
      <p:pic>
        <p:nvPicPr>
          <p:cNvPr id="4" name="Picture 3">
            <a:extLst>
              <a:ext uri="{FF2B5EF4-FFF2-40B4-BE49-F238E27FC236}">
                <a16:creationId xmlns:a16="http://schemas.microsoft.com/office/drawing/2014/main" id="{CD293D98-80AB-5B79-6845-EEB6B7138C25}"/>
              </a:ext>
            </a:extLst>
          </p:cNvPr>
          <p:cNvPicPr>
            <a:picLocks noChangeAspect="1"/>
          </p:cNvPicPr>
          <p:nvPr/>
        </p:nvPicPr>
        <p:blipFill>
          <a:blip r:embed="rId2"/>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20745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4">
            <a:extLst>
              <a:ext uri="{FF2B5EF4-FFF2-40B4-BE49-F238E27FC236}">
                <a16:creationId xmlns:a16="http://schemas.microsoft.com/office/drawing/2014/main" id="{DC83D640-7ECA-9F29-C9CC-1F3DFF6A6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351" y="1985376"/>
            <a:ext cx="10281298" cy="2502326"/>
          </a:xfrm>
          <a:prstGeom prst="rect">
            <a:avLst/>
          </a:prstGeom>
        </p:spPr>
      </p:pic>
      <p:pic>
        <p:nvPicPr>
          <p:cNvPr id="3" name="Picture 2">
            <a:extLst>
              <a:ext uri="{FF2B5EF4-FFF2-40B4-BE49-F238E27FC236}">
                <a16:creationId xmlns:a16="http://schemas.microsoft.com/office/drawing/2014/main" id="{70223611-E421-8595-8364-BEE432AECC4F}"/>
              </a:ext>
            </a:extLst>
          </p:cNvPr>
          <p:cNvPicPr>
            <a:picLocks noChangeAspect="1"/>
          </p:cNvPicPr>
          <p:nvPr/>
        </p:nvPicPr>
        <p:blipFill>
          <a:blip r:embed="rId3"/>
          <a:stretch>
            <a:fillRect/>
          </a:stretch>
        </p:blipFill>
        <p:spPr>
          <a:xfrm>
            <a:off x="11019883" y="5952931"/>
            <a:ext cx="1172117" cy="706902"/>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107</TotalTime>
  <Words>1282</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Cambria</vt:lpstr>
      <vt:lpstr>Times New Roman</vt:lpstr>
      <vt:lpstr>Verdana</vt:lpstr>
      <vt:lpstr>Wingdings</vt:lpstr>
      <vt:lpstr>Bioinformatics</vt:lpstr>
      <vt:lpstr>PowerPoint Presentation</vt:lpstr>
      <vt:lpstr>Introduction</vt:lpstr>
      <vt:lpstr>Literature Review</vt:lpstr>
      <vt:lpstr>Proposed Method</vt:lpstr>
      <vt:lpstr>Objectives</vt:lpstr>
      <vt:lpstr>Architecture</vt:lpstr>
      <vt:lpstr>Use Case Diagram</vt:lpstr>
      <vt:lpstr>Existing Outcomes</vt:lpstr>
      <vt:lpstr>Timeline of Project</vt:lpstr>
      <vt:lpstr>Expected Outcomes</vt:lpstr>
      <vt:lpstr>Output</vt:lpstr>
      <vt:lpstr>Output</vt:lpstr>
      <vt:lpstr>Output</vt:lpstr>
      <vt:lpstr>Conclusion</vt:lpstr>
      <vt:lpstr>References</vt:lpstr>
      <vt:lpstr>Certificate</vt:lpstr>
      <vt:lpstr>Certificate</vt:lpstr>
      <vt:lpstr>Certificate</vt:lpstr>
      <vt:lpstr>Certificate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NANDINI R</cp:lastModifiedBy>
  <cp:revision>28</cp:revision>
  <dcterms:created xsi:type="dcterms:W3CDTF">2023-03-16T03:26:27Z</dcterms:created>
  <dcterms:modified xsi:type="dcterms:W3CDTF">2025-01-20T07:19:52Z</dcterms:modified>
</cp:coreProperties>
</file>