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7" r:id="rId5"/>
    <p:sldId id="259" r:id="rId6"/>
    <p:sldId id="260" r:id="rId7"/>
    <p:sldId id="261" r:id="rId8"/>
    <p:sldId id="268" r:id="rId9"/>
    <p:sldId id="262" r:id="rId10"/>
    <p:sldId id="263" r:id="rId11"/>
    <p:sldId id="264" r:id="rId12"/>
    <p:sldId id="265" r:id="rId13"/>
    <p:sldId id="266"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0" autoAdjust="0"/>
    <p:restoredTop sz="93457" autoAdjust="0"/>
  </p:normalViewPr>
  <p:slideViewPr>
    <p:cSldViewPr snapToGrid="0">
      <p:cViewPr varScale="1">
        <p:scale>
          <a:sx n="67" d="100"/>
          <a:sy n="67" d="100"/>
        </p:scale>
        <p:origin x="1000"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50877" y="1322386"/>
            <a:ext cx="10363200" cy="1470025"/>
          </a:xfrm>
        </p:spPr>
        <p:txBody>
          <a:bodyPr/>
          <a:lstStyle>
            <a:lvl1pPr>
              <a:defRPr>
                <a:solidFill>
                  <a:schemeClr val="tx2">
                    <a:lumMod val="75000"/>
                  </a:schemeClr>
                </a:solidFill>
              </a:defRPr>
            </a:lvl1pPr>
          </a:lstStyle>
          <a:p>
            <a:r>
              <a:rPr lang="en-US"/>
              <a:t>Click to edit Master title style</a:t>
            </a:r>
          </a:p>
        </p:txBody>
      </p:sp>
      <p:sp>
        <p:nvSpPr>
          <p:cNvPr id="3" name="Subtitle 2"/>
          <p:cNvSpPr>
            <a:spLocks noGrp="1"/>
          </p:cNvSpPr>
          <p:nvPr>
            <p:ph type="subTitle" idx="1"/>
          </p:nvPr>
        </p:nvSpPr>
        <p:spPr>
          <a:xfrm>
            <a:off x="2032000" y="3326641"/>
            <a:ext cx="8534400" cy="1752600"/>
          </a:xfrm>
        </p:spPr>
        <p:txBody>
          <a:bodyPr>
            <a:normAutofit/>
          </a:bodyPr>
          <a:lstStyle>
            <a:lvl1pPr marL="0" indent="0" algn="ctr">
              <a:buNone/>
              <a:defRPr sz="2000" b="1">
                <a:solidFill>
                  <a:schemeClr val="tx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994CE30-7D40-4BC0-BA0D-56C992D5B4BD}" type="datetimeFigureOut">
              <a:rPr lang="en-GB" smtClean="0"/>
              <a:t>23/10/2024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167997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23/10/2024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96261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23/10/2024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7830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lumMod val="75000"/>
                  </a:schemeClr>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23/10/2024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190914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994CE30-7D40-4BC0-BA0D-56C992D5B4BD}" type="datetimeFigureOut">
              <a:rPr lang="en-GB" smtClean="0"/>
              <a:t>23/10/2024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406418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en-US"/>
              <a:t>Click to edit Master title style</a:t>
            </a:r>
            <a:endParaRPr lang="en-US" dirty="0"/>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994CE30-7D40-4BC0-BA0D-56C992D5B4BD}" type="datetimeFigureOut">
              <a:rPr lang="en-GB" smtClean="0"/>
              <a:t>23/10/2024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738786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9368" y="304800"/>
            <a:ext cx="10668000" cy="487362"/>
          </a:xfrm>
        </p:spPr>
        <p:txBody>
          <a:bodyPr/>
          <a:lstStyle>
            <a:lvl1pPr>
              <a:defRPr>
                <a:solidFill>
                  <a:srgbClr val="FF0000"/>
                </a:solidFill>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994CE30-7D40-4BC0-BA0D-56C992D5B4BD}" type="datetimeFigureOut">
              <a:rPr lang="en-GB" smtClean="0"/>
              <a:t>23/10/2024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01633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60800" y="274638"/>
            <a:ext cx="7721600" cy="48736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4994CE30-7D40-4BC0-BA0D-56C992D5B4BD}" type="datetimeFigureOut">
              <a:rPr lang="en-GB" smtClean="0"/>
              <a:t>23/10/2024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BCD3F7E-62B3-4FB9-95CE-D1B0CC271B85}" type="slidenum">
              <a:rPr lang="en-GB" smtClean="0"/>
              <a:t>‹#›</a:t>
            </a:fld>
            <a:endParaRPr lang="en-GB"/>
          </a:p>
        </p:txBody>
      </p:sp>
      <p:pic>
        <p:nvPicPr>
          <p:cNvPr id="2051" name="Picture 3" descr="C:\Users\AMMU\Desktop\Borde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05209" y="139874"/>
            <a:ext cx="9686793" cy="698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20228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94CE30-7D40-4BC0-BA0D-56C992D5B4BD}" type="datetimeFigureOut">
              <a:rPr lang="en-GB" smtClean="0"/>
              <a:t>23/10/2024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24971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23/10/2024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521564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23/10/2024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874595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2800" y="274638"/>
            <a:ext cx="10668000" cy="487362"/>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12800" y="1143001"/>
            <a:ext cx="10668000" cy="495299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latin typeface="Verdana" pitchFamily="34" charset="0"/>
                <a:ea typeface="Verdana" pitchFamily="34" charset="0"/>
                <a:cs typeface="Verdana" pitchFamily="34" charset="0"/>
              </a:defRPr>
            </a:lvl1pPr>
          </a:lstStyle>
          <a:p>
            <a:fld id="{4994CE30-7D40-4BC0-BA0D-56C992D5B4BD}" type="datetimeFigureOut">
              <a:rPr lang="en-GB" smtClean="0"/>
              <a:t>23/10/2024</a:t>
            </a:fld>
            <a:endParaRPr lang="en-GB"/>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latin typeface="Verdana" pitchFamily="34" charset="0"/>
                <a:ea typeface="Verdana" pitchFamily="34" charset="0"/>
                <a:cs typeface="Verdana" pitchFamily="34" charset="0"/>
              </a:defRPr>
            </a:lvl1pPr>
          </a:lstStyle>
          <a:p>
            <a:endParaRPr lang="en-GB"/>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latin typeface="Verdana" pitchFamily="34" charset="0"/>
                <a:ea typeface="Verdana" pitchFamily="34" charset="0"/>
                <a:cs typeface="Verdana" pitchFamily="34" charset="0"/>
              </a:defRPr>
            </a:lvl1pPr>
          </a:lstStyle>
          <a:p>
            <a:fld id="{1BCD3F7E-62B3-4FB9-95CE-D1B0CC271B85}" type="slidenum">
              <a:rPr lang="en-GB" smtClean="0"/>
              <a:t>‹#›</a:t>
            </a:fld>
            <a:endParaRPr lang="en-GB"/>
          </a:p>
        </p:txBody>
      </p:sp>
      <p:sp>
        <p:nvSpPr>
          <p:cNvPr id="8" name="Line 6">
            <a:extLst>
              <a:ext uri="{FF2B5EF4-FFF2-40B4-BE49-F238E27FC236}">
                <a16:creationId xmlns:a16="http://schemas.microsoft.com/office/drawing/2014/main" id="{3F0EAE8F-8B4C-436F-93E6-DF250930561C}"/>
              </a:ext>
            </a:extLst>
          </p:cNvPr>
          <p:cNvSpPr>
            <a:spLocks noChangeShapeType="1"/>
          </p:cNvSpPr>
          <p:nvPr/>
        </p:nvSpPr>
        <p:spPr bwMode="auto">
          <a:xfrm>
            <a:off x="812800" y="914400"/>
            <a:ext cx="10668000" cy="0"/>
          </a:xfrm>
          <a:prstGeom prst="line">
            <a:avLst/>
          </a:prstGeom>
          <a:noFill/>
          <a:ln w="57150" cmpd="thickThin">
            <a:solidFill>
              <a:schemeClr val="tx1"/>
            </a:solidFill>
            <a:round/>
            <a:headEnd/>
            <a:tailEnd/>
          </a:ln>
          <a:effectLst/>
        </p:spPr>
        <p:txBody>
          <a:bodyPr/>
          <a:lstStyle/>
          <a:p>
            <a:pPr>
              <a:defRPr/>
            </a:pPr>
            <a:endParaRPr lang="en-IN" sz="1800"/>
          </a:p>
        </p:txBody>
      </p:sp>
      <p:pic>
        <p:nvPicPr>
          <p:cNvPr id="7" name="Picture 7">
            <a:extLst>
              <a:ext uri="{FF2B5EF4-FFF2-40B4-BE49-F238E27FC236}">
                <a16:creationId xmlns:a16="http://schemas.microsoft.com/office/drawing/2014/main" id="{F5847C07-33FE-4652-A9FD-CD40E657B784}"/>
              </a:ext>
            </a:extLst>
          </p:cNvPr>
          <p:cNvPicPr>
            <a:picLocks noChangeAspect="1"/>
          </p:cNvPicPr>
          <p:nvPr/>
        </p:nvPicPr>
        <p:blipFill rotWithShape="1">
          <a:blip r:embed="rId13">
            <a:extLst>
              <a:ext uri="{28A0092B-C50C-407E-A947-70E740481C1C}">
                <a14:useLocalDpi xmlns:a14="http://schemas.microsoft.com/office/drawing/2010/main" val="0"/>
              </a:ext>
            </a:extLst>
          </a:blip>
          <a:srcRect b="18045"/>
          <a:stretch/>
        </p:blipFill>
        <p:spPr bwMode="auto">
          <a:xfrm>
            <a:off x="0" y="5991366"/>
            <a:ext cx="12192000" cy="866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648401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2800" b="1" kern="1200">
          <a:solidFill>
            <a:srgbClr val="FF0000"/>
          </a:solidFill>
          <a:latin typeface="Verdana" pitchFamily="34" charset="0"/>
          <a:ea typeface="Verdana" pitchFamily="34" charset="0"/>
          <a:cs typeface="Verdana" pitchFamily="34" charset="0"/>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Verdana" pitchFamily="34" charset="0"/>
          <a:ea typeface="Verdana" pitchFamily="34" charset="0"/>
          <a:cs typeface="Verdana" pitchFamily="34" charset="0"/>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Verdana" pitchFamily="34" charset="0"/>
          <a:ea typeface="Verdana" pitchFamily="34" charset="0"/>
          <a:cs typeface="Verdana"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Verdana" pitchFamily="34" charset="0"/>
          <a:ea typeface="Verdana" pitchFamily="34" charset="0"/>
          <a:cs typeface="Verdana" pitchFamily="34" charset="0"/>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Google Shape;87;p13">
            <a:extLst>
              <a:ext uri="{FF2B5EF4-FFF2-40B4-BE49-F238E27FC236}">
                <a16:creationId xmlns:a16="http://schemas.microsoft.com/office/drawing/2014/main" id="{BB19AF00-C25C-45F9-B001-906913DA03E4}"/>
              </a:ext>
            </a:extLst>
          </p:cNvPr>
          <p:cNvSpPr txBox="1">
            <a:spLocks/>
          </p:cNvSpPr>
          <p:nvPr/>
        </p:nvSpPr>
        <p:spPr>
          <a:xfrm>
            <a:off x="790469" y="1069102"/>
            <a:ext cx="10363200" cy="962898"/>
          </a:xfrm>
          <a:prstGeom prst="rect">
            <a:avLst/>
          </a:prstGeom>
          <a:noFill/>
          <a:ln>
            <a:noFill/>
          </a:ln>
        </p:spPr>
        <p:txBody>
          <a:bodyPr spcFirstLastPara="1" vert="horz" wrap="square" lIns="91425" tIns="45700" rIns="91425" bIns="45700" rtlCol="0" anchor="ctr" anchorCtr="0">
            <a:noAutofit/>
          </a:bodyPr>
          <a:lstStyle>
            <a:lvl1pPr algn="l" defTabSz="914400" rtl="0" eaLnBrk="1" latinLnBrk="0" hangingPunct="1">
              <a:spcBef>
                <a:spcPct val="0"/>
              </a:spcBef>
              <a:buNone/>
              <a:defRPr sz="2800" b="1" kern="1200">
                <a:solidFill>
                  <a:schemeClr val="tx2">
                    <a:lumMod val="75000"/>
                  </a:schemeClr>
                </a:solidFill>
                <a:latin typeface="Verdana" pitchFamily="34" charset="0"/>
                <a:ea typeface="Verdana" pitchFamily="34" charset="0"/>
                <a:cs typeface="Verdana" pitchFamily="34" charset="0"/>
              </a:defRPr>
            </a:lvl1pPr>
          </a:lstStyle>
          <a:p>
            <a:pPr algn="ctr">
              <a:spcBef>
                <a:spcPts val="0"/>
              </a:spcBef>
              <a:buClr>
                <a:srgbClr val="17365D"/>
              </a:buClr>
              <a:buSzPts val="2800"/>
              <a:buFont typeface="Verdana"/>
              <a:buNone/>
            </a:pPr>
            <a:r>
              <a:rPr lang="en-US">
                <a:solidFill>
                  <a:schemeClr val="tx1"/>
                </a:solidFill>
                <a:latin typeface="Cambria" panose="02040503050406030204" pitchFamily="18" charset="0"/>
                <a:ea typeface="Cambria" panose="02040503050406030204" pitchFamily="18" charset="0"/>
              </a:rPr>
              <a:t>PROJECT TITLE :-</a:t>
            </a:r>
            <a:br>
              <a:rPr lang="en-US">
                <a:solidFill>
                  <a:schemeClr val="tx1"/>
                </a:solidFill>
                <a:latin typeface="Cambria" panose="02040503050406030204" pitchFamily="18" charset="0"/>
                <a:ea typeface="Cambria" panose="02040503050406030204" pitchFamily="18" charset="0"/>
              </a:rPr>
            </a:br>
            <a:r>
              <a:rPr lang="en-US">
                <a:solidFill>
                  <a:schemeClr val="tx1"/>
                </a:solidFill>
                <a:latin typeface="Cambria" panose="02040503050406030204" pitchFamily="18" charset="0"/>
                <a:ea typeface="Cambria" panose="02040503050406030204" pitchFamily="18" charset="0"/>
              </a:rPr>
              <a:t>PSCS235 A one Stop Solution focusing on Tourism</a:t>
            </a:r>
            <a:endParaRPr lang="en-US" dirty="0">
              <a:solidFill>
                <a:schemeClr val="tx1"/>
              </a:solidFill>
              <a:latin typeface="Cambria" panose="02040503050406030204" pitchFamily="18" charset="0"/>
              <a:ea typeface="Cambria" panose="02040503050406030204" pitchFamily="18" charset="0"/>
            </a:endParaRPr>
          </a:p>
        </p:txBody>
      </p:sp>
      <p:sp>
        <p:nvSpPr>
          <p:cNvPr id="12" name="Google Shape;88;p13">
            <a:extLst>
              <a:ext uri="{FF2B5EF4-FFF2-40B4-BE49-F238E27FC236}">
                <a16:creationId xmlns:a16="http://schemas.microsoft.com/office/drawing/2014/main" id="{A6FD0721-D18B-482D-8C2E-728ED6C64BB8}"/>
              </a:ext>
            </a:extLst>
          </p:cNvPr>
          <p:cNvSpPr txBox="1">
            <a:spLocks/>
          </p:cNvSpPr>
          <p:nvPr/>
        </p:nvSpPr>
        <p:spPr>
          <a:xfrm>
            <a:off x="790469" y="2100770"/>
            <a:ext cx="3970500" cy="552300"/>
          </a:xfrm>
          <a:prstGeom prst="rect">
            <a:avLst/>
          </a:prstGeom>
          <a:noFill/>
          <a:ln>
            <a:noFill/>
          </a:ln>
        </p:spPr>
        <p:txBody>
          <a:bodyPr spcFirstLastPara="1" vert="horz" wrap="square" lIns="91425" tIns="45700" rIns="91425" bIns="45700" rtlCol="0" anchor="t" anchorCtr="0">
            <a:normAutofit/>
          </a:bodyPr>
          <a:lstStyle>
            <a:lvl1pPr marL="0" indent="0" algn="ctr" defTabSz="914400" rtl="0" eaLnBrk="1" latinLnBrk="0" hangingPunct="1">
              <a:spcBef>
                <a:spcPct val="20000"/>
              </a:spcBef>
              <a:buFont typeface="Arial" pitchFamily="34" charset="0"/>
              <a:buNone/>
              <a:defRPr sz="2000" b="1" kern="1200">
                <a:solidFill>
                  <a:schemeClr val="tx2">
                    <a:lumMod val="75000"/>
                  </a:schemeClr>
                </a:solidFill>
                <a:latin typeface="Verdana" pitchFamily="34" charset="0"/>
                <a:ea typeface="Verdana" pitchFamily="34" charset="0"/>
                <a:cs typeface="Verdana" pitchFamily="34" charset="0"/>
              </a:defRPr>
            </a:lvl1pPr>
            <a:lvl2pPr marL="457200" indent="0" algn="ctr" defTabSz="914400" rtl="0" eaLnBrk="1" latinLnBrk="0" hangingPunct="1">
              <a:spcBef>
                <a:spcPct val="20000"/>
              </a:spcBef>
              <a:buFont typeface="Arial" pitchFamily="34" charset="0"/>
              <a:buNone/>
              <a:defRPr sz="2000" kern="1200">
                <a:solidFill>
                  <a:schemeClr val="tx1">
                    <a:tint val="75000"/>
                  </a:schemeClr>
                </a:solidFill>
                <a:latin typeface="Verdana" pitchFamily="34" charset="0"/>
                <a:ea typeface="Verdana" pitchFamily="34" charset="0"/>
                <a:cs typeface="Verdana" pitchFamily="34" charset="0"/>
              </a:defRPr>
            </a:lvl2pPr>
            <a:lvl3pPr marL="914400" indent="0" algn="ctr" defTabSz="914400" rtl="0" eaLnBrk="1" latinLnBrk="0" hangingPunct="1">
              <a:spcBef>
                <a:spcPct val="20000"/>
              </a:spcBef>
              <a:buFont typeface="Arial" pitchFamily="34" charset="0"/>
              <a:buNone/>
              <a:defRPr sz="1800" kern="1200">
                <a:solidFill>
                  <a:schemeClr val="tx1">
                    <a:tint val="75000"/>
                  </a:schemeClr>
                </a:solidFill>
                <a:latin typeface="Verdana" pitchFamily="34" charset="0"/>
                <a:ea typeface="Verdana" pitchFamily="34" charset="0"/>
                <a:cs typeface="Verdana" pitchFamily="34" charset="0"/>
              </a:defRPr>
            </a:lvl3pPr>
            <a:lvl4pPr marL="13716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spcBef>
                <a:spcPts val="0"/>
              </a:spcBef>
              <a:buClr>
                <a:srgbClr val="17365D"/>
              </a:buClr>
              <a:buSzPts val="2000"/>
            </a:pPr>
            <a:r>
              <a:rPr lang="en-GB">
                <a:latin typeface="Cambria" panose="02040503050406030204" pitchFamily="18" charset="0"/>
                <a:ea typeface="Cambria" panose="02040503050406030204" pitchFamily="18" charset="0"/>
              </a:rPr>
              <a:t>Batch Number: CIT-G06</a:t>
            </a:r>
          </a:p>
          <a:p>
            <a:pPr algn="l">
              <a:spcBef>
                <a:spcPts val="400"/>
              </a:spcBef>
              <a:buClr>
                <a:srgbClr val="17365D"/>
              </a:buClr>
              <a:buSzPts val="2000"/>
            </a:pPr>
            <a:endParaRPr lang="en-GB" dirty="0">
              <a:latin typeface="Cambria" panose="02040503050406030204" pitchFamily="18" charset="0"/>
              <a:ea typeface="Cambria" panose="02040503050406030204" pitchFamily="18" charset="0"/>
            </a:endParaRPr>
          </a:p>
        </p:txBody>
      </p:sp>
      <p:graphicFrame>
        <p:nvGraphicFramePr>
          <p:cNvPr id="13" name="Google Shape;89;p13">
            <a:extLst>
              <a:ext uri="{FF2B5EF4-FFF2-40B4-BE49-F238E27FC236}">
                <a16:creationId xmlns:a16="http://schemas.microsoft.com/office/drawing/2014/main" id="{A7C2F59B-3DF6-450A-8AA6-6B9ECBEDE363}"/>
              </a:ext>
            </a:extLst>
          </p:cNvPr>
          <p:cNvGraphicFramePr/>
          <p:nvPr>
            <p:extLst>
              <p:ext uri="{D42A27DB-BD31-4B8C-83A1-F6EECF244321}">
                <p14:modId xmlns:p14="http://schemas.microsoft.com/office/powerpoint/2010/main" val="2735753904"/>
              </p:ext>
            </p:extLst>
          </p:nvPr>
        </p:nvGraphicFramePr>
        <p:xfrm>
          <a:off x="553347" y="2721840"/>
          <a:ext cx="5418675" cy="1828850"/>
        </p:xfrm>
        <a:graphic>
          <a:graphicData uri="http://schemas.openxmlformats.org/drawingml/2006/table">
            <a:tbl>
              <a:tblPr firstRow="1" bandRow="1">
                <a:noFill/>
              </a:tblPr>
              <a:tblGrid>
                <a:gridCol w="2085000">
                  <a:extLst>
                    <a:ext uri="{9D8B030D-6E8A-4147-A177-3AD203B41FA5}">
                      <a16:colId xmlns:a16="http://schemas.microsoft.com/office/drawing/2014/main" val="20000"/>
                    </a:ext>
                  </a:extLst>
                </a:gridCol>
                <a:gridCol w="3333675">
                  <a:extLst>
                    <a:ext uri="{9D8B030D-6E8A-4147-A177-3AD203B41FA5}">
                      <a16:colId xmlns:a16="http://schemas.microsoft.com/office/drawing/2014/main" val="20001"/>
                    </a:ext>
                  </a:extLst>
                </a:gridCol>
              </a:tblGrid>
              <a:tr h="306243">
                <a:tc>
                  <a:txBody>
                    <a:bodyPr/>
                    <a:lstStyle/>
                    <a:p>
                      <a:pPr marL="0" marR="0" lvl="0" indent="0" algn="ctr" rtl="0">
                        <a:spcBef>
                          <a:spcPts val="0"/>
                        </a:spcBef>
                        <a:spcAft>
                          <a:spcPts val="0"/>
                        </a:spcAft>
                        <a:buFont typeface="+mj-l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lgn="ctr">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lgn="ctr">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3"/>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4"/>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14" name="Google Shape;90;p13">
            <a:extLst>
              <a:ext uri="{FF2B5EF4-FFF2-40B4-BE49-F238E27FC236}">
                <a16:creationId xmlns:a16="http://schemas.microsoft.com/office/drawing/2014/main" id="{6B70D56B-6C1F-4A1B-AD09-933BEC16B06A}"/>
              </a:ext>
            </a:extLst>
          </p:cNvPr>
          <p:cNvSpPr txBox="1"/>
          <p:nvPr/>
        </p:nvSpPr>
        <p:spPr>
          <a:xfrm>
            <a:off x="6480195" y="2513340"/>
            <a:ext cx="5514300" cy="2020560"/>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Clr>
                <a:srgbClr val="17365D"/>
              </a:buClr>
              <a:buSzPts val="2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Under the Supervision of,</a:t>
            </a:r>
            <a:endParaRPr dirty="0">
              <a:latin typeface="Cambria" panose="02040503050406030204" pitchFamily="18" charset="0"/>
              <a:ea typeface="Cambria" panose="02040503050406030204" pitchFamily="18" charset="0"/>
            </a:endParaRPr>
          </a:p>
          <a:p>
            <a:pPr marL="0" marR="0" lvl="0" indent="0" algn="ctr" rtl="0">
              <a:spcBef>
                <a:spcPts val="340"/>
              </a:spcBef>
              <a:spcAft>
                <a:spcPts val="0"/>
              </a:spcAft>
              <a:buClr>
                <a:srgbClr val="17365D"/>
              </a:buClr>
              <a:buSzPts val="1700"/>
              <a:buFont typeface="Arial"/>
              <a:buNone/>
            </a:pPr>
            <a:r>
              <a:rPr lang="en-GB" sz="1700" b="1" i="0" u="none" strike="noStrike" cap="none" dirty="0">
                <a:solidFill>
                  <a:schemeClr val="tx1"/>
                </a:solidFill>
                <a:latin typeface="Cambria" panose="02040503050406030204" pitchFamily="18" charset="0"/>
                <a:ea typeface="Cambria" panose="02040503050406030204" pitchFamily="18" charset="0"/>
                <a:cs typeface="Verdana"/>
                <a:sym typeface="Verdana"/>
              </a:rPr>
              <a:t>Dr Shanthi</a:t>
            </a:r>
            <a:r>
              <a:rPr lang="en-GB" sz="1700" b="1" dirty="0">
                <a:solidFill>
                  <a:schemeClr val="tx1"/>
                </a:solidFill>
                <a:latin typeface="Cambria" panose="02040503050406030204" pitchFamily="18" charset="0"/>
                <a:ea typeface="Cambria" panose="02040503050406030204" pitchFamily="18" charset="0"/>
                <a:cs typeface="Verdana"/>
                <a:sym typeface="Verdana"/>
              </a:rPr>
              <a:t> </a:t>
            </a:r>
            <a:r>
              <a:rPr lang="en-GB" sz="1700" b="1" i="0" u="none" strike="noStrike" cap="none" dirty="0">
                <a:solidFill>
                  <a:schemeClr val="tx1"/>
                </a:solidFill>
                <a:latin typeface="Cambria" panose="02040503050406030204" pitchFamily="18" charset="0"/>
                <a:ea typeface="Cambria" panose="02040503050406030204" pitchFamily="18" charset="0"/>
                <a:cs typeface="Verdana"/>
                <a:sym typeface="Verdana"/>
              </a:rPr>
              <a:t>S</a:t>
            </a:r>
            <a:endParaRPr lang="en-GB" dirty="0">
              <a:solidFill>
                <a:schemeClr val="tx1"/>
              </a:solidFill>
              <a:latin typeface="Cambria" panose="02040503050406030204" pitchFamily="18" charset="0"/>
              <a:ea typeface="Cambria" panose="02040503050406030204" pitchFamily="18" charset="0"/>
            </a:endParaRPr>
          </a:p>
          <a:p>
            <a:pPr marL="0" marR="0" lvl="0" indent="0" algn="ctr"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 Associate Professor</a:t>
            </a:r>
            <a:endParaRPr dirty="0">
              <a:latin typeface="Cambria" panose="02040503050406030204" pitchFamily="18" charset="0"/>
              <a:ea typeface="Cambria" panose="02040503050406030204" pitchFamily="18" charset="0"/>
            </a:endParaRPr>
          </a:p>
          <a:p>
            <a:pPr marL="0" marR="0" lvl="0" indent="0" algn="ctr"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School of Computer Science and Engineering</a:t>
            </a:r>
            <a:endParaRPr dirty="0">
              <a:latin typeface="Cambria" panose="02040503050406030204" pitchFamily="18" charset="0"/>
              <a:ea typeface="Cambria" panose="02040503050406030204" pitchFamily="18" charset="0"/>
            </a:endParaRPr>
          </a:p>
          <a:p>
            <a:pPr marL="0" marR="0" lvl="0" indent="0" algn="ctr"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Presidency University</a:t>
            </a:r>
            <a:endParaRPr dirty="0">
              <a:latin typeface="Cambria" panose="02040503050406030204" pitchFamily="18" charset="0"/>
              <a:ea typeface="Cambria" panose="02040503050406030204" pitchFamily="18" charset="0"/>
            </a:endParaRPr>
          </a:p>
          <a:p>
            <a:pPr marL="0" marR="0" lvl="0" indent="0" algn="l"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15" name="Google Shape;91;p13">
            <a:extLst>
              <a:ext uri="{FF2B5EF4-FFF2-40B4-BE49-F238E27FC236}">
                <a16:creationId xmlns:a16="http://schemas.microsoft.com/office/drawing/2014/main" id="{3DE43E12-88F0-40EC-82DB-ADC572625F8B}"/>
              </a:ext>
            </a:extLst>
          </p:cNvPr>
          <p:cNvSpPr txBox="1"/>
          <p:nvPr/>
        </p:nvSpPr>
        <p:spPr>
          <a:xfrm>
            <a:off x="3986772" y="334089"/>
            <a:ext cx="3970500" cy="552300"/>
          </a:xfrm>
          <a:prstGeom prst="rect">
            <a:avLst/>
          </a:prstGeom>
          <a:noFill/>
          <a:ln>
            <a:noFill/>
          </a:ln>
        </p:spPr>
        <p:txBody>
          <a:bodyPr spcFirstLastPara="1" wrap="square" lIns="91425" tIns="45700" rIns="91425" bIns="45700" anchor="t" anchorCtr="0">
            <a:normAutofit fontScale="85000" lnSpcReduction="20000"/>
          </a:bodyPr>
          <a:lstStyle/>
          <a:p>
            <a:pPr marL="0" marR="0" lvl="0" indent="0" algn="ctr" rtl="0">
              <a:spcBef>
                <a:spcPts val="0"/>
              </a:spcBef>
              <a:spcAft>
                <a:spcPts val="0"/>
              </a:spcAft>
              <a:buClr>
                <a:srgbClr val="17365D"/>
              </a:buClr>
              <a:buSzPct val="100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PIP2001 Capstone Project</a:t>
            </a:r>
            <a:endParaRPr dirty="0">
              <a:latin typeface="Cambria" panose="02040503050406030204" pitchFamily="18" charset="0"/>
              <a:ea typeface="Cambria" panose="02040503050406030204" pitchFamily="18" charset="0"/>
            </a:endParaRPr>
          </a:p>
          <a:p>
            <a:pPr marL="0" marR="0" lvl="0" indent="0" algn="ctr" rtl="0">
              <a:spcBef>
                <a:spcPts val="310"/>
              </a:spcBef>
              <a:spcAft>
                <a:spcPts val="0"/>
              </a:spcAft>
              <a:buClr>
                <a:srgbClr val="17365D"/>
              </a:buClr>
              <a:buSzPct val="100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Review-1</a:t>
            </a: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16" name="Google Shape;91;p13">
            <a:extLst>
              <a:ext uri="{FF2B5EF4-FFF2-40B4-BE49-F238E27FC236}">
                <a16:creationId xmlns:a16="http://schemas.microsoft.com/office/drawing/2014/main" id="{D546824D-5D3B-400B-B615-60895219A078}"/>
              </a:ext>
            </a:extLst>
          </p:cNvPr>
          <p:cNvSpPr txBox="1"/>
          <p:nvPr/>
        </p:nvSpPr>
        <p:spPr>
          <a:xfrm>
            <a:off x="0" y="4533900"/>
            <a:ext cx="12249915" cy="156210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Clr>
                <a:srgbClr val="17365D"/>
              </a:buClr>
              <a:buSzPct val="100000"/>
              <a:buFont typeface="Arial"/>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Btech CSE(IoT)</a:t>
            </a:r>
            <a:endPar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endParaRPr>
          </a:p>
          <a:p>
            <a:pPr>
              <a:buClr>
                <a:srgbClr val="17365D"/>
              </a:buClr>
              <a:buSzPct val="100000"/>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HoD: </a:t>
            </a:r>
            <a:r>
              <a:rPr lang="en-IN" sz="2000" b="1" dirty="0">
                <a:solidFill>
                  <a:schemeClr val="tx1"/>
                </a:solidFill>
                <a:latin typeface="Cambria" panose="02040503050406030204" pitchFamily="18" charset="0"/>
                <a:ea typeface="Cambria" panose="02040503050406030204" pitchFamily="18" charset="0"/>
                <a:cs typeface="Verdana"/>
              </a:rPr>
              <a:t>Dr. Anandaraj S P</a:t>
            </a:r>
            <a:endParaRPr lang="en-US" sz="2000" b="1" dirty="0">
              <a:solidFill>
                <a:schemeClr val="tx1"/>
              </a:solidFill>
              <a:latin typeface="Cambria" panose="02040503050406030204" pitchFamily="18" charset="0"/>
              <a:ea typeface="Cambria" panose="02040503050406030204" pitchFamily="18" charset="0"/>
              <a:cs typeface="Verdana"/>
              <a:sym typeface="Verdana"/>
            </a:endParaRPr>
          </a:p>
          <a:p>
            <a:pPr marL="0" marR="0" lvl="0" indent="0" rtl="0">
              <a:spcBef>
                <a:spcPts val="0"/>
              </a:spcBef>
              <a:spcAft>
                <a:spcPts val="0"/>
              </a:spcAft>
              <a:buClr>
                <a:srgbClr val="17365D"/>
              </a:buClr>
              <a:buSzPct val="100000"/>
              <a:buFont typeface="Arial"/>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Project Coordinator: </a:t>
            </a:r>
            <a:r>
              <a:rPr lang="en-US" sz="2000" b="1" dirty="0">
                <a:solidFill>
                  <a:schemeClr val="tx1"/>
                </a:solidFill>
                <a:latin typeface="Cambria" panose="02040503050406030204" pitchFamily="18" charset="0"/>
                <a:ea typeface="Cambria" panose="02040503050406030204" pitchFamily="18" charset="0"/>
                <a:cs typeface="Verdana"/>
                <a:sym typeface="Verdana"/>
              </a:rPr>
              <a:t>Dr. Sharmasth Vali Y</a:t>
            </a:r>
          </a:p>
          <a:p>
            <a:pPr lvl="0">
              <a:buClr>
                <a:srgbClr val="17365D"/>
              </a:buClr>
              <a:buSzPct val="100000"/>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School Project Coordinators: </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Dr. Sampath A K / Dr. Abdul Khadar A / Mr. Md Ziaur Rahman</a:t>
            </a:r>
            <a:endParaRPr sz="2000" b="1" i="0" u="none" strike="noStrike" cap="none" dirty="0">
              <a:solidFill>
                <a:schemeClr val="tx1"/>
              </a:solidFill>
              <a:latin typeface="Cambria" panose="02040503050406030204" pitchFamily="18" charset="0"/>
              <a:ea typeface="Cambria" panose="02040503050406030204" pitchFamily="18" charset="0"/>
              <a:cs typeface="Verdana"/>
              <a:sym typeface="Verdana"/>
            </a:endParaRPr>
          </a:p>
        </p:txBody>
      </p:sp>
      <p:graphicFrame>
        <p:nvGraphicFramePr>
          <p:cNvPr id="17" name="Table 16">
            <a:extLst>
              <a:ext uri="{FF2B5EF4-FFF2-40B4-BE49-F238E27FC236}">
                <a16:creationId xmlns:a16="http://schemas.microsoft.com/office/drawing/2014/main" id="{8EBE16CF-5767-4FE7-B5FC-054F9C4E67D4}"/>
              </a:ext>
            </a:extLst>
          </p:cNvPr>
          <p:cNvGraphicFramePr>
            <a:graphicFrameLocks noGrp="1"/>
          </p:cNvGraphicFramePr>
          <p:nvPr>
            <p:extLst>
              <p:ext uri="{D42A27DB-BD31-4B8C-83A1-F6EECF244321}">
                <p14:modId xmlns:p14="http://schemas.microsoft.com/office/powerpoint/2010/main" val="2282700241"/>
              </p:ext>
            </p:extLst>
          </p:nvPr>
        </p:nvGraphicFramePr>
        <p:xfrm>
          <a:off x="645809" y="2601230"/>
          <a:ext cx="4974773" cy="1483360"/>
        </p:xfrm>
        <a:graphic>
          <a:graphicData uri="http://schemas.openxmlformats.org/drawingml/2006/table">
            <a:tbl>
              <a:tblPr firstRow="1" bandRow="1"/>
              <a:tblGrid>
                <a:gridCol w="2494049">
                  <a:extLst>
                    <a:ext uri="{9D8B030D-6E8A-4147-A177-3AD203B41FA5}">
                      <a16:colId xmlns:a16="http://schemas.microsoft.com/office/drawing/2014/main" val="3178994925"/>
                    </a:ext>
                  </a:extLst>
                </a:gridCol>
                <a:gridCol w="2480724">
                  <a:extLst>
                    <a:ext uri="{9D8B030D-6E8A-4147-A177-3AD203B41FA5}">
                      <a16:colId xmlns:a16="http://schemas.microsoft.com/office/drawing/2014/main" val="1773354531"/>
                    </a:ext>
                  </a:extLst>
                </a:gridCol>
              </a:tblGrid>
              <a:tr h="370840">
                <a:tc>
                  <a:txBody>
                    <a:bodyPr/>
                    <a:lstStyle/>
                    <a:p>
                      <a:pPr algn="ctr"/>
                      <a:r>
                        <a:rPr lang="en-US" sz="1800" b="1" dirty="0">
                          <a:latin typeface="Cambria" panose="02040503050406030204" pitchFamily="18" charset="0"/>
                          <a:ea typeface="Cambria" panose="02040503050406030204" pitchFamily="18" charset="0"/>
                        </a:rPr>
                        <a:t>Student Name</a:t>
                      </a:r>
                      <a:endParaRPr lang="en-IN" sz="1800" b="1" dirty="0">
                        <a:latin typeface="Cambria" panose="02040503050406030204" pitchFamily="18" charset="0"/>
                        <a:ea typeface="Cambria" panose="02040503050406030204" pitchFamily="18" charset="0"/>
                      </a:endParaRPr>
                    </a:p>
                  </a:txBody>
                  <a:tcPr/>
                </a:tc>
                <a:tc>
                  <a:txBody>
                    <a:bodyPr/>
                    <a:lstStyle/>
                    <a:p>
                      <a:pPr algn="ctr"/>
                      <a:r>
                        <a:rPr lang="en-US" sz="1800" b="1" dirty="0">
                          <a:latin typeface="Cambria" panose="02040503050406030204" pitchFamily="18" charset="0"/>
                          <a:ea typeface="Cambria" panose="02040503050406030204" pitchFamily="18" charset="0"/>
                        </a:rPr>
                        <a:t>Roll Number</a:t>
                      </a:r>
                      <a:endParaRPr lang="en-IN" sz="1800" b="1" dirty="0">
                        <a:latin typeface="Cambria" panose="02040503050406030204" pitchFamily="18" charset="0"/>
                        <a:ea typeface="Cambria" panose="02040503050406030204" pitchFamily="18" charset="0"/>
                      </a:endParaRPr>
                    </a:p>
                  </a:txBody>
                  <a:tcPr/>
                </a:tc>
                <a:extLst>
                  <a:ext uri="{0D108BD9-81ED-4DB2-BD59-A6C34878D82A}">
                    <a16:rowId xmlns:a16="http://schemas.microsoft.com/office/drawing/2014/main" val="1633677775"/>
                  </a:ext>
                </a:extLst>
              </a:tr>
              <a:tr h="370840">
                <a:tc>
                  <a:txBody>
                    <a:bodyPr/>
                    <a:lstStyle/>
                    <a:p>
                      <a:pPr algn="ctr"/>
                      <a:r>
                        <a:rPr lang="en-US" sz="1800" b="1" dirty="0">
                          <a:latin typeface="Cambria" panose="02040503050406030204" pitchFamily="18" charset="0"/>
                          <a:ea typeface="Cambria" panose="02040503050406030204" pitchFamily="18" charset="0"/>
                        </a:rPr>
                        <a:t>Puneeth N</a:t>
                      </a:r>
                      <a:endParaRPr lang="en-IN" sz="1800" b="1" dirty="0">
                        <a:latin typeface="Cambria" panose="02040503050406030204" pitchFamily="18" charset="0"/>
                        <a:ea typeface="Cambria" panose="02040503050406030204" pitchFamily="18" charset="0"/>
                      </a:endParaRPr>
                    </a:p>
                  </a:txBody>
                  <a:tcPr/>
                </a:tc>
                <a:tc>
                  <a:txBody>
                    <a:bodyPr/>
                    <a:lstStyle/>
                    <a:p>
                      <a:pPr algn="ctr"/>
                      <a:r>
                        <a:rPr lang="en-US" sz="1800" b="1" dirty="0">
                          <a:latin typeface="Cambria" panose="02040503050406030204" pitchFamily="18" charset="0"/>
                          <a:ea typeface="Cambria" panose="02040503050406030204" pitchFamily="18" charset="0"/>
                        </a:rPr>
                        <a:t>20221LIN0004</a:t>
                      </a:r>
                      <a:endParaRPr lang="en-IN" sz="1800" b="1" dirty="0">
                        <a:latin typeface="Cambria" panose="02040503050406030204" pitchFamily="18" charset="0"/>
                        <a:ea typeface="Cambria" panose="02040503050406030204" pitchFamily="18" charset="0"/>
                      </a:endParaRPr>
                    </a:p>
                  </a:txBody>
                  <a:tcPr/>
                </a:tc>
                <a:extLst>
                  <a:ext uri="{0D108BD9-81ED-4DB2-BD59-A6C34878D82A}">
                    <a16:rowId xmlns:a16="http://schemas.microsoft.com/office/drawing/2014/main" val="4184102703"/>
                  </a:ext>
                </a:extLst>
              </a:tr>
              <a:tr h="370840">
                <a:tc>
                  <a:txBody>
                    <a:bodyPr/>
                    <a:lstStyle/>
                    <a:p>
                      <a:pPr algn="ctr"/>
                      <a:r>
                        <a:rPr lang="en-US" sz="1800" b="1" dirty="0">
                          <a:latin typeface="Cambria" panose="02040503050406030204" pitchFamily="18" charset="0"/>
                          <a:ea typeface="Cambria" panose="02040503050406030204" pitchFamily="18" charset="0"/>
                        </a:rPr>
                        <a:t>Rohan Gowda A</a:t>
                      </a:r>
                      <a:endParaRPr lang="en-IN" sz="1800" b="1" dirty="0">
                        <a:latin typeface="Cambria" panose="02040503050406030204" pitchFamily="18" charset="0"/>
                        <a:ea typeface="Cambria" panose="02040503050406030204" pitchFamily="18" charset="0"/>
                      </a:endParaRPr>
                    </a:p>
                  </a:txBody>
                  <a:tcPr/>
                </a:tc>
                <a:tc>
                  <a:txBody>
                    <a:bodyPr/>
                    <a:lstStyle/>
                    <a:p>
                      <a:pPr algn="ctr"/>
                      <a:r>
                        <a:rPr lang="en-US" sz="1800" b="1" dirty="0">
                          <a:latin typeface="Cambria" panose="02040503050406030204" pitchFamily="18" charset="0"/>
                          <a:ea typeface="Cambria" panose="02040503050406030204" pitchFamily="18" charset="0"/>
                        </a:rPr>
                        <a:t>20221LIN0003</a:t>
                      </a:r>
                      <a:endParaRPr lang="en-IN" sz="1800" b="1" dirty="0">
                        <a:latin typeface="Cambria" panose="02040503050406030204" pitchFamily="18" charset="0"/>
                        <a:ea typeface="Cambria" panose="02040503050406030204" pitchFamily="18" charset="0"/>
                      </a:endParaRPr>
                    </a:p>
                  </a:txBody>
                  <a:tcPr/>
                </a:tc>
                <a:extLst>
                  <a:ext uri="{0D108BD9-81ED-4DB2-BD59-A6C34878D82A}">
                    <a16:rowId xmlns:a16="http://schemas.microsoft.com/office/drawing/2014/main" val="1050955898"/>
                  </a:ext>
                </a:extLst>
              </a:tr>
              <a:tr h="370840">
                <a:tc>
                  <a:txBody>
                    <a:bodyPr/>
                    <a:lstStyle/>
                    <a:p>
                      <a:pPr algn="ctr"/>
                      <a:r>
                        <a:rPr lang="en-US" sz="1800" b="1" dirty="0">
                          <a:latin typeface="Cambria" panose="02040503050406030204" pitchFamily="18" charset="0"/>
                          <a:ea typeface="Cambria" panose="02040503050406030204" pitchFamily="18" charset="0"/>
                        </a:rPr>
                        <a:t>Ajin V Joseph</a:t>
                      </a:r>
                      <a:endParaRPr lang="en-IN" sz="1800" b="1" dirty="0">
                        <a:latin typeface="Cambria" panose="02040503050406030204" pitchFamily="18" charset="0"/>
                        <a:ea typeface="Cambria" panose="02040503050406030204" pitchFamily="18" charset="0"/>
                      </a:endParaRPr>
                    </a:p>
                  </a:txBody>
                  <a:tcPr/>
                </a:tc>
                <a:tc>
                  <a:txBody>
                    <a:bodyPr/>
                    <a:lstStyle/>
                    <a:p>
                      <a:pPr algn="ctr"/>
                      <a:r>
                        <a:rPr lang="en-US" sz="1800" b="1" dirty="0">
                          <a:latin typeface="Cambria" panose="02040503050406030204" pitchFamily="18" charset="0"/>
                          <a:ea typeface="Cambria" panose="02040503050406030204" pitchFamily="18" charset="0"/>
                        </a:rPr>
                        <a:t>20221LIN0007</a:t>
                      </a:r>
                      <a:endParaRPr lang="en-IN" sz="1800" b="1" dirty="0">
                        <a:latin typeface="Cambria" panose="02040503050406030204" pitchFamily="18" charset="0"/>
                        <a:ea typeface="Cambria" panose="02040503050406030204" pitchFamily="18" charset="0"/>
                      </a:endParaRPr>
                    </a:p>
                  </a:txBody>
                  <a:tcPr/>
                </a:tc>
                <a:extLst>
                  <a:ext uri="{0D108BD9-81ED-4DB2-BD59-A6C34878D82A}">
                    <a16:rowId xmlns:a16="http://schemas.microsoft.com/office/drawing/2014/main" val="2838944437"/>
                  </a:ext>
                </a:extLst>
              </a:tr>
            </a:tbl>
          </a:graphicData>
        </a:graphic>
      </p:graphicFrame>
    </p:spTree>
    <p:extLst>
      <p:ext uri="{BB962C8B-B14F-4D97-AF65-F5344CB8AC3E}">
        <p14:creationId xmlns:p14="http://schemas.microsoft.com/office/powerpoint/2010/main" val="3122649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Expected Outcomes</a:t>
            </a:r>
          </a:p>
        </p:txBody>
      </p:sp>
      <p:sp>
        <p:nvSpPr>
          <p:cNvPr id="3" name="Content Placeholder 2"/>
          <p:cNvSpPr>
            <a:spLocks noGrp="1"/>
          </p:cNvSpPr>
          <p:nvPr>
            <p:ph idx="1"/>
          </p:nvPr>
        </p:nvSpPr>
        <p:spPr/>
        <p:txBody>
          <a:bodyPr>
            <a:normAutofit/>
          </a:bodyPr>
          <a:lstStyle/>
          <a:p>
            <a:pPr algn="just">
              <a:buFont typeface="Wingdings" panose="05000000000000000000" pitchFamily="2" charset="2"/>
              <a:buChar char="Ø"/>
            </a:pPr>
            <a:r>
              <a:rPr lang="en-IN" sz="2000" b="1" dirty="0">
                <a:effectLst/>
                <a:latin typeface="Times New Roman" panose="02020603050405020304" pitchFamily="18" charset="0"/>
                <a:ea typeface="Times New Roman" panose="02020603050405020304" pitchFamily="18" charset="0"/>
              </a:rPr>
              <a:t>Enhanced Tourist Experience</a:t>
            </a:r>
            <a:endParaRPr lang="en-IN" sz="2000" dirty="0">
              <a:effectLst/>
              <a:latin typeface="Times New Roman" panose="02020603050405020304" pitchFamily="18" charset="0"/>
              <a:ea typeface="Times New Roman" panose="02020603050405020304" pitchFamily="18" charset="0"/>
            </a:endParaRPr>
          </a:p>
          <a:p>
            <a:pPr algn="just">
              <a:buFont typeface="Wingdings" panose="05000000000000000000" pitchFamily="2" charset="2"/>
              <a:buChar char="Ø"/>
            </a:pPr>
            <a:r>
              <a:rPr lang="en-IN" sz="2000" b="1" dirty="0">
                <a:effectLst/>
                <a:latin typeface="Times New Roman" panose="02020603050405020304" pitchFamily="18" charset="0"/>
                <a:ea typeface="Times New Roman" panose="02020603050405020304" pitchFamily="18" charset="0"/>
              </a:rPr>
              <a:t>Increased Tourism Revenue</a:t>
            </a:r>
            <a:endParaRPr lang="en-IN" sz="2000" dirty="0">
              <a:effectLst/>
              <a:latin typeface="Times New Roman" panose="02020603050405020304" pitchFamily="18" charset="0"/>
              <a:ea typeface="Times New Roman" panose="02020603050405020304" pitchFamily="18" charset="0"/>
            </a:endParaRPr>
          </a:p>
          <a:p>
            <a:pPr algn="just">
              <a:buFont typeface="Wingdings" panose="05000000000000000000" pitchFamily="2" charset="2"/>
              <a:buChar char="Ø"/>
            </a:pPr>
            <a:r>
              <a:rPr lang="en-IN" sz="2000" b="1" dirty="0">
                <a:effectLst/>
                <a:latin typeface="Times New Roman" panose="02020603050405020304" pitchFamily="18" charset="0"/>
                <a:ea typeface="Times New Roman" panose="02020603050405020304" pitchFamily="18" charset="0"/>
              </a:rPr>
              <a:t>Sustainable Tourism Growth</a:t>
            </a:r>
            <a:endParaRPr lang="en-IN" sz="2000" dirty="0">
              <a:effectLst/>
              <a:latin typeface="Times New Roman" panose="02020603050405020304" pitchFamily="18" charset="0"/>
              <a:ea typeface="Times New Roman" panose="02020603050405020304" pitchFamily="18" charset="0"/>
            </a:endParaRPr>
          </a:p>
          <a:p>
            <a:pPr algn="just">
              <a:buFont typeface="Wingdings" panose="05000000000000000000" pitchFamily="2" charset="2"/>
              <a:buChar char="Ø"/>
            </a:pPr>
            <a:r>
              <a:rPr lang="en-IN" sz="2000" b="1" dirty="0">
                <a:effectLst/>
                <a:latin typeface="Times New Roman" panose="02020603050405020304" pitchFamily="18" charset="0"/>
                <a:ea typeface="Times New Roman" panose="02020603050405020304" pitchFamily="18" charset="0"/>
              </a:rPr>
              <a:t>Seamless Communication and Safety</a:t>
            </a:r>
            <a:endParaRPr lang="en-IN" sz="2000" dirty="0">
              <a:effectLst/>
              <a:latin typeface="Times New Roman" panose="02020603050405020304" pitchFamily="18" charset="0"/>
              <a:ea typeface="Times New Roman" panose="02020603050405020304" pitchFamily="18" charset="0"/>
            </a:endParaRPr>
          </a:p>
          <a:p>
            <a:pPr algn="just">
              <a:buFont typeface="Wingdings" panose="05000000000000000000" pitchFamily="2" charset="2"/>
              <a:buChar char="Ø"/>
            </a:pPr>
            <a:r>
              <a:rPr lang="en-IN" sz="2000" b="1" dirty="0">
                <a:effectLst/>
                <a:latin typeface="Times New Roman" panose="02020603050405020304" pitchFamily="18" charset="0"/>
                <a:ea typeface="Times New Roman" panose="02020603050405020304" pitchFamily="18" charset="0"/>
              </a:rPr>
              <a:t>Environmental Benefits</a:t>
            </a:r>
          </a:p>
          <a:p>
            <a:pPr marL="0" indent="0" algn="just">
              <a:buNone/>
            </a:pPr>
            <a:endParaRPr lang="en-IN" sz="2000" b="1" dirty="0">
              <a:latin typeface="Times New Roman" panose="02020603050405020304" pitchFamily="18" charset="0"/>
              <a:ea typeface="Times New Roman" panose="02020603050405020304" pitchFamily="18" charset="0"/>
            </a:endParaRPr>
          </a:p>
          <a:p>
            <a:pPr marL="0" indent="0" algn="just">
              <a:buNone/>
            </a:pPr>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239281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Conclusion</a:t>
            </a:r>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sz="1800" dirty="0">
                <a:effectLst/>
                <a:latin typeface="Times New Roman" panose="02020603050405020304" pitchFamily="18" charset="0"/>
                <a:ea typeface="Times New Roman" panose="02020603050405020304" pitchFamily="18" charset="0"/>
              </a:rPr>
              <a:t>The development of a One-Stop Solution for Tourism through web and mobile applications offers an unparalleled opportunity to streamline and enhance the travel experience. By building a unified platform that integrates all travel related services from flight bookings and accommodation to local tours and transportation users gain the ability to manage their entire trip with ease, all from a single application accessible on multiple devices.</a:t>
            </a:r>
            <a:endParaRPr lang="en-IN" sz="1800" dirty="0">
              <a:effectLst/>
              <a:latin typeface="Times New Roman" panose="02020603050405020304" pitchFamily="18" charset="0"/>
              <a:ea typeface="Times New Roman" panose="02020603050405020304" pitchFamily="18" charset="0"/>
            </a:endParaRPr>
          </a:p>
          <a:p>
            <a:pPr marL="0" indent="0">
              <a:buNone/>
            </a:pPr>
            <a:endParaRPr lang="en-GB" dirty="0"/>
          </a:p>
        </p:txBody>
      </p:sp>
    </p:spTree>
    <p:extLst>
      <p:ext uri="{BB962C8B-B14F-4D97-AF65-F5344CB8AC3E}">
        <p14:creationId xmlns:p14="http://schemas.microsoft.com/office/powerpoint/2010/main" val="22385711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References</a:t>
            </a:r>
          </a:p>
        </p:txBody>
      </p:sp>
      <p:sp>
        <p:nvSpPr>
          <p:cNvPr id="3" name="Content Placeholder 2"/>
          <p:cNvSpPr>
            <a:spLocks noGrp="1"/>
          </p:cNvSpPr>
          <p:nvPr>
            <p:ph idx="1"/>
          </p:nvPr>
        </p:nvSpPr>
        <p:spPr>
          <a:xfrm>
            <a:off x="812800" y="1143001"/>
            <a:ext cx="10020041" cy="4977881"/>
          </a:xfrm>
        </p:spPr>
        <p:txBody>
          <a:bodyPr>
            <a:noAutofit/>
          </a:bodyPr>
          <a:lstStyle/>
          <a:p>
            <a:pPr algn="just">
              <a:buFont typeface="Wingdings" panose="05000000000000000000" pitchFamily="2" charset="2"/>
              <a:buChar char="Ø"/>
            </a:pPr>
            <a:r>
              <a:rPr lang="en-US" sz="1400" dirty="0">
                <a:effectLst/>
                <a:latin typeface="Times New Roman" panose="02020603050405020304" pitchFamily="18" charset="0"/>
                <a:ea typeface="Times New Roman" panose="02020603050405020304" pitchFamily="18" charset="0"/>
              </a:rPr>
              <a:t>Kumar, A., &amp; Kaur, K. (2020). "Mobile Applications in Indian Tourism: Opportunities and Challenges." Journal of Tourism and Hospitality Management, 8(1), 45-56.</a:t>
            </a:r>
            <a:endParaRPr lang="en-IN" sz="1400" dirty="0">
              <a:effectLst/>
              <a:latin typeface="Times New Roman" panose="02020603050405020304" pitchFamily="18" charset="0"/>
              <a:ea typeface="Times New Roman" panose="02020603050405020304" pitchFamily="18" charset="0"/>
            </a:endParaRPr>
          </a:p>
          <a:p>
            <a:pPr algn="just">
              <a:buFont typeface="Wingdings" panose="05000000000000000000" pitchFamily="2" charset="2"/>
              <a:buChar char="Ø"/>
            </a:pPr>
            <a:r>
              <a:rPr lang="en-US" sz="1400" dirty="0">
                <a:effectLst/>
                <a:latin typeface="Times New Roman" panose="02020603050405020304" pitchFamily="18" charset="0"/>
                <a:ea typeface="Times New Roman" panose="02020603050405020304" pitchFamily="18" charset="0"/>
              </a:rPr>
              <a:t>Prasad, R. (2018). "Impact of Mobile Technology on Tourism in India." International Journal of Hospitality &amp; Tourism Systems, 11(1), 15-22.</a:t>
            </a:r>
            <a:endParaRPr lang="en-IN" sz="1400" dirty="0">
              <a:effectLst/>
              <a:latin typeface="Times New Roman" panose="02020603050405020304" pitchFamily="18" charset="0"/>
              <a:ea typeface="Times New Roman" panose="02020603050405020304" pitchFamily="18" charset="0"/>
            </a:endParaRPr>
          </a:p>
          <a:p>
            <a:pPr algn="just">
              <a:buFont typeface="Wingdings" panose="05000000000000000000" pitchFamily="2" charset="2"/>
              <a:buChar char="Ø"/>
            </a:pPr>
            <a:r>
              <a:rPr lang="en-US" sz="1400" dirty="0">
                <a:effectLst/>
                <a:latin typeface="Times New Roman" panose="02020603050405020304" pitchFamily="18" charset="0"/>
                <a:ea typeface="Times New Roman" panose="02020603050405020304" pitchFamily="18" charset="0"/>
              </a:rPr>
              <a:t>Bhardwaj, P., &amp; Singh, S. (2019). "Emerging Trends in Digital Marketing for Tourism in India." International Journal of Tourism and Hospitality Reviews, 6(2), 78-85.</a:t>
            </a:r>
            <a:endParaRPr lang="en-IN" sz="1400" dirty="0">
              <a:effectLst/>
              <a:latin typeface="Times New Roman" panose="02020603050405020304" pitchFamily="18" charset="0"/>
              <a:ea typeface="Times New Roman" panose="02020603050405020304" pitchFamily="18" charset="0"/>
            </a:endParaRPr>
          </a:p>
          <a:p>
            <a:pPr algn="just">
              <a:buFont typeface="Wingdings" panose="05000000000000000000" pitchFamily="2" charset="2"/>
              <a:buChar char="Ø"/>
            </a:pPr>
            <a:r>
              <a:rPr lang="en-US" sz="1400" dirty="0">
                <a:effectLst/>
                <a:latin typeface="Times New Roman" panose="02020603050405020304" pitchFamily="18" charset="0"/>
                <a:ea typeface="Times New Roman" panose="02020603050405020304" pitchFamily="18" charset="0"/>
              </a:rPr>
              <a:t>Sethi, V., &amp; Kapoor, S. (2021). "Role of Mobile Apps in Promoting Indian Tourism: A Study." Journal of Tourism Research &amp; Hospitality, 10(1), 102-110.</a:t>
            </a:r>
            <a:endParaRPr lang="en-IN" sz="1400" dirty="0">
              <a:effectLst/>
              <a:latin typeface="Times New Roman" panose="02020603050405020304" pitchFamily="18" charset="0"/>
              <a:ea typeface="Times New Roman" panose="02020603050405020304" pitchFamily="18" charset="0"/>
            </a:endParaRPr>
          </a:p>
          <a:p>
            <a:pPr algn="just">
              <a:buFont typeface="Wingdings" panose="05000000000000000000" pitchFamily="2" charset="2"/>
              <a:buChar char="Ø"/>
            </a:pPr>
            <a:r>
              <a:rPr lang="en-US" sz="1400" dirty="0">
                <a:effectLst/>
                <a:latin typeface="Times New Roman" panose="02020603050405020304" pitchFamily="18" charset="0"/>
                <a:ea typeface="Times New Roman" panose="02020603050405020304" pitchFamily="18" charset="0"/>
              </a:rPr>
              <a:t>Sharma, J. P., &amp; Sood, A. (2020). "Tourism and Mobile Technology: The Indian Scenario." Global Journal of Research in Tourism and Hospitality Management, 3(2), 100-107.</a:t>
            </a:r>
            <a:endParaRPr lang="en-IN" sz="1400" dirty="0">
              <a:effectLst/>
              <a:latin typeface="Times New Roman" panose="02020603050405020304" pitchFamily="18" charset="0"/>
              <a:ea typeface="Times New Roman" panose="02020603050405020304" pitchFamily="18" charset="0"/>
            </a:endParaRPr>
          </a:p>
          <a:p>
            <a:pPr algn="just">
              <a:buFont typeface="Wingdings" panose="05000000000000000000" pitchFamily="2" charset="2"/>
              <a:buChar char="Ø"/>
            </a:pPr>
            <a:r>
              <a:rPr lang="en-US" sz="1400" dirty="0">
                <a:effectLst/>
                <a:latin typeface="Times New Roman" panose="02020603050405020304" pitchFamily="18" charset="0"/>
                <a:ea typeface="Times New Roman" panose="02020603050405020304" pitchFamily="18" charset="0"/>
              </a:rPr>
              <a:t>Choudhary, S. (2017)."The Role of Technology in Enhancing the Tourism Experience in India." Tourism Management Perspectives, 21, 45-52.</a:t>
            </a:r>
            <a:endParaRPr lang="en-IN" sz="1400" dirty="0">
              <a:effectLst/>
              <a:latin typeface="Times New Roman" panose="02020603050405020304" pitchFamily="18" charset="0"/>
              <a:ea typeface="Times New Roman" panose="02020603050405020304" pitchFamily="18" charset="0"/>
            </a:endParaRPr>
          </a:p>
          <a:p>
            <a:pPr algn="just">
              <a:buFont typeface="Wingdings" panose="05000000000000000000" pitchFamily="2" charset="2"/>
              <a:buChar char="Ø"/>
            </a:pPr>
            <a:r>
              <a:rPr lang="en-US" sz="1400" dirty="0">
                <a:effectLst/>
                <a:latin typeface="Times New Roman" panose="02020603050405020304" pitchFamily="18" charset="0"/>
                <a:ea typeface="Times New Roman" panose="02020603050405020304" pitchFamily="18" charset="0"/>
              </a:rPr>
              <a:t>Rathi, N., &amp; Singh, R. (2019)"User Acceptance of Mobile Apps in Indian Tourism." International Journal of Tourism Research, 21(5), 612-620.</a:t>
            </a:r>
            <a:endParaRPr lang="en-IN" sz="1400" dirty="0">
              <a:effectLst/>
              <a:latin typeface="Times New Roman" panose="02020603050405020304" pitchFamily="18" charset="0"/>
              <a:ea typeface="Times New Roman" panose="02020603050405020304" pitchFamily="18" charset="0"/>
            </a:endParaRPr>
          </a:p>
          <a:p>
            <a:pPr algn="just">
              <a:buFont typeface="Wingdings" panose="05000000000000000000" pitchFamily="2" charset="2"/>
              <a:buChar char="Ø"/>
            </a:pPr>
            <a:r>
              <a:rPr lang="en-US" sz="1400" dirty="0">
                <a:effectLst/>
                <a:latin typeface="Times New Roman" panose="02020603050405020304" pitchFamily="18" charset="0"/>
                <a:ea typeface="Times New Roman" panose="02020603050405020304" pitchFamily="18" charset="0"/>
              </a:rPr>
              <a:t>Sahu, P. K., &amp; Mohanty, S. (2022) "Digital Transformation in Indian Tourism: A Focus on Mobile Applications." Journal of Travel &amp; Tourism Marketing, 39(3), 345-360.</a:t>
            </a:r>
            <a:endParaRPr lang="en-IN" sz="1400" dirty="0">
              <a:effectLst/>
              <a:latin typeface="Times New Roman" panose="02020603050405020304" pitchFamily="18" charset="0"/>
              <a:ea typeface="Times New Roman" panose="02020603050405020304" pitchFamily="18" charset="0"/>
            </a:endParaRPr>
          </a:p>
          <a:p>
            <a:pPr algn="just">
              <a:buFont typeface="Wingdings" panose="05000000000000000000" pitchFamily="2" charset="2"/>
              <a:buChar char="Ø"/>
            </a:pPr>
            <a:r>
              <a:rPr lang="en-US" sz="1400" dirty="0">
                <a:effectLst/>
                <a:latin typeface="Times New Roman" panose="02020603050405020304" pitchFamily="18" charset="0"/>
                <a:ea typeface="Times New Roman" panose="02020603050405020304" pitchFamily="18" charset="0"/>
              </a:rPr>
              <a:t> Ghosh, A. (2021) "Understanding the Role of Mobile Technology in Indian Heritage Tourism." Heritage &amp; Society, 14(1), 24-39.</a:t>
            </a:r>
            <a:endParaRPr lang="en-IN" sz="1400" dirty="0">
              <a:effectLst/>
              <a:latin typeface="Times New Roman" panose="02020603050405020304" pitchFamily="18" charset="0"/>
              <a:ea typeface="Times New Roman" panose="02020603050405020304" pitchFamily="18" charset="0"/>
            </a:endParaRPr>
          </a:p>
          <a:p>
            <a:pPr algn="just">
              <a:buFont typeface="Wingdings" panose="05000000000000000000" pitchFamily="2" charset="2"/>
              <a:buChar char="Ø"/>
            </a:pPr>
            <a:r>
              <a:rPr lang="en-US" sz="1400" dirty="0">
                <a:effectLst/>
                <a:latin typeface="Times New Roman" panose="02020603050405020304" pitchFamily="18" charset="0"/>
                <a:ea typeface="Times New Roman" panose="02020603050405020304" pitchFamily="18" charset="0"/>
              </a:rPr>
              <a:t>Nayak, J. K., &amp; Jha, R. (2023) "Evaluating Mobile Applications for Travel Planning in India." Tourism Review, 78(4), 803-819.</a:t>
            </a:r>
            <a:endParaRPr lang="en-IN" sz="1400" dirty="0">
              <a:effectLst/>
              <a:latin typeface="Times New Roman" panose="02020603050405020304" pitchFamily="18" charset="0"/>
              <a:ea typeface="Times New Roman" panose="02020603050405020304" pitchFamily="18" charset="0"/>
            </a:endParaRPr>
          </a:p>
          <a:p>
            <a:pPr algn="just">
              <a:buFont typeface="Wingdings" panose="05000000000000000000" pitchFamily="2" charset="2"/>
              <a:buChar char="Ø"/>
            </a:pPr>
            <a:endParaRPr lang="en-GB" sz="1400" dirty="0"/>
          </a:p>
        </p:txBody>
      </p:sp>
    </p:spTree>
    <p:extLst>
      <p:ext uri="{BB962C8B-B14F-4D97-AF65-F5344CB8AC3E}">
        <p14:creationId xmlns:p14="http://schemas.microsoft.com/office/powerpoint/2010/main" val="36138633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normAutofit/>
          </a:bodyPr>
          <a:lstStyle/>
          <a:p>
            <a:pPr marL="0" indent="0" algn="ctr">
              <a:buNone/>
            </a:pPr>
            <a:endParaRPr lang="en-GB" sz="4400" dirty="0"/>
          </a:p>
          <a:p>
            <a:pPr marL="0" indent="0" algn="ctr">
              <a:buNone/>
            </a:pPr>
            <a:endParaRPr lang="en-GB" sz="4400" dirty="0"/>
          </a:p>
          <a:p>
            <a:pPr marL="0" indent="0" algn="ctr">
              <a:buNone/>
            </a:pPr>
            <a:r>
              <a:rPr lang="en-GB" sz="6000" dirty="0"/>
              <a:t>Thank You</a:t>
            </a:r>
          </a:p>
        </p:txBody>
      </p:sp>
    </p:spTree>
    <p:extLst>
      <p:ext uri="{BB962C8B-B14F-4D97-AF65-F5344CB8AC3E}">
        <p14:creationId xmlns:p14="http://schemas.microsoft.com/office/powerpoint/2010/main" val="36916723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Introduction</a:t>
            </a:r>
          </a:p>
        </p:txBody>
      </p:sp>
      <p:sp>
        <p:nvSpPr>
          <p:cNvPr id="3" name="Content Placeholder 2"/>
          <p:cNvSpPr>
            <a:spLocks noGrp="1"/>
          </p:cNvSpPr>
          <p:nvPr>
            <p:ph idx="1"/>
          </p:nvPr>
        </p:nvSpPr>
        <p:spPr/>
        <p:txBody>
          <a:bodyPr/>
          <a:lstStyle/>
          <a:p>
            <a:pPr algn="just">
              <a:buFont typeface="Wingdings" panose="05000000000000000000" pitchFamily="2" charset="2"/>
              <a:buChar char="Ø"/>
            </a:pPr>
            <a:r>
              <a:rPr lang="en-US" sz="1800" dirty="0">
                <a:effectLst/>
                <a:latin typeface="Times New Roman" panose="02020603050405020304" pitchFamily="18" charset="0"/>
                <a:ea typeface="Times New Roman" panose="02020603050405020304" pitchFamily="18" charset="0"/>
              </a:rPr>
              <a:t> </a:t>
            </a:r>
            <a:r>
              <a:rPr lang="en-IN" sz="1800" dirty="0">
                <a:effectLst/>
                <a:latin typeface="Times New Roman" panose="02020603050405020304" pitchFamily="18" charset="0"/>
                <a:ea typeface="Times New Roman" panose="02020603050405020304" pitchFamily="18" charset="0"/>
              </a:rPr>
              <a:t>This project delivers a travel website that inspires wanderlust through vibrant imagery and key destination highlights. It offers budget-friendly bookings, easy payments, and full customer support, along with immersive virtual tours via videos and images, </a:t>
            </a:r>
            <a:r>
              <a:rPr lang="en-US" sz="1800" dirty="0">
                <a:effectLst/>
                <a:latin typeface="Times New Roman" panose="02020603050405020304" pitchFamily="18" charset="0"/>
                <a:ea typeface="Times New Roman" panose="02020603050405020304" pitchFamily="18" charset="0"/>
              </a:rPr>
              <a:t>The One-Stop Solution for Tourism is more than just a travel tool; it’s a gateway to discovering the world with ease, saving time, reducing stress, and providing meaningful experiences. Whether users are seasoned travelers or planning their first vacation, the platform makes it easier to explore the world, enhancing every step of the journey with technology, convenience, and personalization.</a:t>
            </a:r>
            <a:endParaRPr lang="en-IN" sz="1800" dirty="0">
              <a:effectLst/>
              <a:latin typeface="Times New Roman" panose="02020603050405020304" pitchFamily="18" charset="0"/>
              <a:ea typeface="Times New Roman" panose="02020603050405020304" pitchFamily="18" charset="0"/>
            </a:endParaRPr>
          </a:p>
          <a:p>
            <a:pPr algn="just">
              <a:buFont typeface="Wingdings" panose="05000000000000000000" pitchFamily="2" charset="2"/>
              <a:buChar char="Ø"/>
            </a:pPr>
            <a:endParaRPr lang="en-IN" sz="1800" dirty="0">
              <a:effectLst/>
              <a:latin typeface="Times New Roman" panose="02020603050405020304" pitchFamily="18" charset="0"/>
              <a:ea typeface="Times New Roman" panose="02020603050405020304" pitchFamily="18" charset="0"/>
            </a:endParaRPr>
          </a:p>
          <a:p>
            <a:pPr algn="just">
              <a:buFont typeface="Wingdings" panose="05000000000000000000" pitchFamily="2" charset="2"/>
              <a:buChar char="Ø"/>
            </a:pPr>
            <a:r>
              <a:rPr lang="en-US" sz="1800" dirty="0">
                <a:effectLst/>
                <a:latin typeface="Times New Roman" panose="02020603050405020304" pitchFamily="18" charset="0"/>
                <a:ea typeface="Times New Roman" panose="02020603050405020304" pitchFamily="18" charset="0"/>
              </a:rPr>
              <a:t>At its core, the platform focuses on providing a </a:t>
            </a:r>
            <a:r>
              <a:rPr lang="en-US" sz="1800" b="1" dirty="0">
                <a:effectLst/>
                <a:latin typeface="Times New Roman" panose="02020603050405020304" pitchFamily="18" charset="0"/>
                <a:ea typeface="Times New Roman" panose="02020603050405020304" pitchFamily="18" charset="0"/>
              </a:rPr>
              <a:t>seamless user experience</a:t>
            </a:r>
            <a:r>
              <a:rPr lang="en-US" sz="1800" dirty="0">
                <a:effectLst/>
                <a:latin typeface="Times New Roman" panose="02020603050405020304" pitchFamily="18" charset="0"/>
                <a:ea typeface="Times New Roman" panose="02020603050405020304" pitchFamily="18" charset="0"/>
              </a:rPr>
              <a:t>. It integrates services like secure payments, real-time customer support, and travel insurance options, ensuring that users feel supported from the moment they begin planning their trip until they return home. With the growing focus on eco-friendly travel, the project also promotes sustainable tourism by offering environmentally responsible options for accommodations and activities.</a:t>
            </a:r>
            <a:endParaRPr lang="en-GB" dirty="0"/>
          </a:p>
        </p:txBody>
      </p:sp>
    </p:spTree>
    <p:extLst>
      <p:ext uri="{BB962C8B-B14F-4D97-AF65-F5344CB8AC3E}">
        <p14:creationId xmlns:p14="http://schemas.microsoft.com/office/powerpoint/2010/main" val="36334872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Literature Review</a:t>
            </a:r>
          </a:p>
        </p:txBody>
      </p:sp>
      <p:sp>
        <p:nvSpPr>
          <p:cNvPr id="3" name="Content Placeholder 2"/>
          <p:cNvSpPr>
            <a:spLocks noGrp="1"/>
          </p:cNvSpPr>
          <p:nvPr>
            <p:ph idx="1"/>
          </p:nvPr>
        </p:nvSpPr>
        <p:spPr/>
        <p:txBody>
          <a:bodyPr/>
          <a:lstStyle/>
          <a:p>
            <a:pPr algn="just">
              <a:buFont typeface="Wingdings" panose="05000000000000000000" pitchFamily="2" charset="2"/>
              <a:buChar char="Ø"/>
            </a:pPr>
            <a:endParaRPr lang="en-GB" dirty="0"/>
          </a:p>
        </p:txBody>
      </p:sp>
      <p:pic>
        <p:nvPicPr>
          <p:cNvPr id="2051" name="Picture 1">
            <a:extLst>
              <a:ext uri="{FF2B5EF4-FFF2-40B4-BE49-F238E27FC236}">
                <a16:creationId xmlns:a16="http://schemas.microsoft.com/office/drawing/2014/main" id="{648984A3-743A-4F6C-A759-E7C455E4C59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2799" y="990600"/>
            <a:ext cx="10668000" cy="5001841"/>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4">
            <a:extLst>
              <a:ext uri="{FF2B5EF4-FFF2-40B4-BE49-F238E27FC236}">
                <a16:creationId xmlns:a16="http://schemas.microsoft.com/office/drawing/2014/main" id="{A26D7207-2859-45CB-9601-3F2DACB99601}"/>
              </a:ext>
            </a:extLst>
          </p:cNvPr>
          <p:cNvSpPr>
            <a:spLocks noChangeArrowheads="1"/>
          </p:cNvSpPr>
          <p:nvPr/>
        </p:nvSpPr>
        <p:spPr bwMode="auto">
          <a:xfrm>
            <a:off x="152400" y="1524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5" name="Rectangle 5">
            <a:extLst>
              <a:ext uri="{FF2B5EF4-FFF2-40B4-BE49-F238E27FC236}">
                <a16:creationId xmlns:a16="http://schemas.microsoft.com/office/drawing/2014/main" id="{DD7D1840-6B68-4B3C-9D6E-982249509FBC}"/>
              </a:ext>
            </a:extLst>
          </p:cNvPr>
          <p:cNvSpPr>
            <a:spLocks noChangeArrowheads="1"/>
          </p:cNvSpPr>
          <p:nvPr/>
        </p:nvSpPr>
        <p:spPr bwMode="auto">
          <a:xfrm>
            <a:off x="1101725" y="34798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6" name="Rectangle 6">
            <a:extLst>
              <a:ext uri="{FF2B5EF4-FFF2-40B4-BE49-F238E27FC236}">
                <a16:creationId xmlns:a16="http://schemas.microsoft.com/office/drawing/2014/main" id="{7316A68C-5E8C-450B-8C39-1C9BF2B04714}"/>
              </a:ext>
            </a:extLst>
          </p:cNvPr>
          <p:cNvSpPr>
            <a:spLocks noChangeArrowheads="1"/>
          </p:cNvSpPr>
          <p:nvPr/>
        </p:nvSpPr>
        <p:spPr bwMode="auto">
          <a:xfrm>
            <a:off x="1101725" y="34798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37677111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Literature Review</a:t>
            </a:r>
          </a:p>
        </p:txBody>
      </p:sp>
      <p:sp>
        <p:nvSpPr>
          <p:cNvPr id="3" name="Content Placeholder 2"/>
          <p:cNvSpPr>
            <a:spLocks noGrp="1"/>
          </p:cNvSpPr>
          <p:nvPr>
            <p:ph idx="1"/>
          </p:nvPr>
        </p:nvSpPr>
        <p:spPr/>
        <p:txBody>
          <a:bodyPr/>
          <a:lstStyle/>
          <a:p>
            <a:pPr algn="just">
              <a:buFont typeface="Wingdings" panose="05000000000000000000" pitchFamily="2" charset="2"/>
              <a:buChar char="Ø"/>
            </a:pPr>
            <a:endParaRPr lang="en-GB" dirty="0"/>
          </a:p>
        </p:txBody>
      </p:sp>
      <p:pic>
        <p:nvPicPr>
          <p:cNvPr id="2050" name="Picture 1">
            <a:extLst>
              <a:ext uri="{FF2B5EF4-FFF2-40B4-BE49-F238E27FC236}">
                <a16:creationId xmlns:a16="http://schemas.microsoft.com/office/drawing/2014/main" id="{137C440F-3F9F-48E9-BA07-ABE2D1CF768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0762" y="1065433"/>
            <a:ext cx="10455275" cy="949584"/>
          </a:xfrm>
          <a:prstGeom prst="rect">
            <a:avLst/>
          </a:prstGeom>
          <a:noFill/>
          <a:extLst>
            <a:ext uri="{909E8E84-426E-40DD-AFC4-6F175D3DCCD1}">
              <a14:hiddenFill xmlns:a14="http://schemas.microsoft.com/office/drawing/2010/main">
                <a:solidFill>
                  <a:srgbClr val="FFFFFF"/>
                </a:solidFill>
              </a14:hiddenFill>
            </a:ext>
          </a:extLst>
        </p:spPr>
      </p:pic>
      <p:pic>
        <p:nvPicPr>
          <p:cNvPr id="2049" name="Picture 1">
            <a:extLst>
              <a:ext uri="{FF2B5EF4-FFF2-40B4-BE49-F238E27FC236}">
                <a16:creationId xmlns:a16="http://schemas.microsoft.com/office/drawing/2014/main" id="{E4F09D87-8221-4CFD-B94C-F9BD0F44A81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5524" y="1940276"/>
            <a:ext cx="10455276" cy="3959823"/>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4">
            <a:extLst>
              <a:ext uri="{FF2B5EF4-FFF2-40B4-BE49-F238E27FC236}">
                <a16:creationId xmlns:a16="http://schemas.microsoft.com/office/drawing/2014/main" id="{A26D7207-2859-45CB-9601-3F2DACB99601}"/>
              </a:ext>
            </a:extLst>
          </p:cNvPr>
          <p:cNvSpPr>
            <a:spLocks noChangeArrowheads="1"/>
          </p:cNvSpPr>
          <p:nvPr/>
        </p:nvSpPr>
        <p:spPr bwMode="auto">
          <a:xfrm>
            <a:off x="152400" y="1524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5" name="Rectangle 5">
            <a:extLst>
              <a:ext uri="{FF2B5EF4-FFF2-40B4-BE49-F238E27FC236}">
                <a16:creationId xmlns:a16="http://schemas.microsoft.com/office/drawing/2014/main" id="{DD7D1840-6B68-4B3C-9D6E-982249509FBC}"/>
              </a:ext>
            </a:extLst>
          </p:cNvPr>
          <p:cNvSpPr>
            <a:spLocks noChangeArrowheads="1"/>
          </p:cNvSpPr>
          <p:nvPr/>
        </p:nvSpPr>
        <p:spPr bwMode="auto">
          <a:xfrm>
            <a:off x="1101725" y="34798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6" name="Rectangle 6">
            <a:extLst>
              <a:ext uri="{FF2B5EF4-FFF2-40B4-BE49-F238E27FC236}">
                <a16:creationId xmlns:a16="http://schemas.microsoft.com/office/drawing/2014/main" id="{7316A68C-5E8C-450B-8C39-1C9BF2B04714}"/>
              </a:ext>
            </a:extLst>
          </p:cNvPr>
          <p:cNvSpPr>
            <a:spLocks noChangeArrowheads="1"/>
          </p:cNvSpPr>
          <p:nvPr/>
        </p:nvSpPr>
        <p:spPr bwMode="auto">
          <a:xfrm>
            <a:off x="1101725" y="34798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24563687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Proposed Method</a:t>
            </a:r>
          </a:p>
        </p:txBody>
      </p:sp>
      <p:sp>
        <p:nvSpPr>
          <p:cNvPr id="3" name="Content Placeholder 2"/>
          <p:cNvSpPr>
            <a:spLocks noGrp="1"/>
          </p:cNvSpPr>
          <p:nvPr>
            <p:ph idx="1"/>
          </p:nvPr>
        </p:nvSpPr>
        <p:spPr/>
        <p:txBody>
          <a:bodyPr>
            <a:normAutofit/>
          </a:bodyPr>
          <a:lstStyle/>
          <a:p>
            <a:pPr marL="342900" lvl="0" indent="-342900" algn="just">
              <a:buFont typeface="Wingdings" panose="05000000000000000000" pitchFamily="2" charset="2"/>
              <a:buChar char=""/>
            </a:pPr>
            <a:r>
              <a:rPr lang="en-IN" sz="2600" dirty="0">
                <a:effectLst/>
                <a:latin typeface="Times New Roman" panose="02020603050405020304" pitchFamily="18" charset="0"/>
                <a:ea typeface="Times New Roman" panose="02020603050405020304" pitchFamily="18" charset="0"/>
              </a:rPr>
              <a:t>Language Assistance Tools </a:t>
            </a:r>
          </a:p>
          <a:p>
            <a:pPr marL="342900" lvl="0" indent="-342900" algn="just">
              <a:buFont typeface="Wingdings" panose="05000000000000000000" pitchFamily="2" charset="2"/>
              <a:buChar char=""/>
            </a:pPr>
            <a:r>
              <a:rPr lang="en-IN" sz="2600" dirty="0">
                <a:effectLst/>
                <a:latin typeface="Times New Roman" panose="02020603050405020304" pitchFamily="18" charset="0"/>
                <a:ea typeface="Times New Roman" panose="02020603050405020304" pitchFamily="18" charset="0"/>
              </a:rPr>
              <a:t>Trip Budget Planner</a:t>
            </a:r>
          </a:p>
          <a:p>
            <a:pPr marL="342900" lvl="0" indent="-342900" algn="just">
              <a:buFont typeface="Wingdings" panose="05000000000000000000" pitchFamily="2" charset="2"/>
              <a:buChar char=""/>
            </a:pPr>
            <a:r>
              <a:rPr lang="en-IN" sz="2600" dirty="0">
                <a:effectLst/>
                <a:latin typeface="Times New Roman" panose="02020603050405020304" pitchFamily="18" charset="0"/>
                <a:ea typeface="Times New Roman" panose="02020603050405020304" pitchFamily="18" charset="0"/>
              </a:rPr>
              <a:t>Destination Safety rating</a:t>
            </a:r>
          </a:p>
          <a:p>
            <a:pPr marL="342900" lvl="0" indent="-342900" algn="just">
              <a:buFont typeface="Wingdings" panose="05000000000000000000" pitchFamily="2" charset="2"/>
              <a:buChar char=""/>
            </a:pPr>
            <a:r>
              <a:rPr lang="en-IN" sz="2600" dirty="0">
                <a:effectLst/>
                <a:latin typeface="Times New Roman" panose="02020603050405020304" pitchFamily="18" charset="0"/>
                <a:ea typeface="Times New Roman" panose="02020603050405020304" pitchFamily="18" charset="0"/>
              </a:rPr>
              <a:t>Seasonal Travel Guides</a:t>
            </a:r>
          </a:p>
          <a:p>
            <a:pPr marL="342900" lvl="0" indent="-342900" algn="just">
              <a:buFont typeface="Wingdings" panose="05000000000000000000" pitchFamily="2" charset="2"/>
              <a:buChar char=""/>
            </a:pPr>
            <a:r>
              <a:rPr lang="en-IN" sz="2600" dirty="0">
                <a:effectLst/>
                <a:latin typeface="Times New Roman" panose="02020603050405020304" pitchFamily="18" charset="0"/>
                <a:ea typeface="Times New Roman" panose="02020603050405020304" pitchFamily="18" charset="0"/>
              </a:rPr>
              <a:t>Real-time Travel Updates</a:t>
            </a:r>
          </a:p>
          <a:p>
            <a:pPr marL="342900" lvl="0" indent="-342900" algn="just">
              <a:buFont typeface="Wingdings" panose="05000000000000000000" pitchFamily="2" charset="2"/>
              <a:buChar char=""/>
            </a:pPr>
            <a:r>
              <a:rPr lang="en-IN" sz="2600" dirty="0">
                <a:effectLst/>
                <a:latin typeface="Times New Roman" panose="02020603050405020304" pitchFamily="18" charset="0"/>
                <a:ea typeface="Times New Roman" panose="02020603050405020304" pitchFamily="18" charset="0"/>
              </a:rPr>
              <a:t>Virtual Reality Previews</a:t>
            </a:r>
          </a:p>
          <a:p>
            <a:pPr marL="0" indent="0" algn="just">
              <a:buNone/>
            </a:pPr>
            <a:endParaRPr lang="en-GB"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596186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Objectives</a:t>
            </a:r>
          </a:p>
        </p:txBody>
      </p:sp>
      <p:sp>
        <p:nvSpPr>
          <p:cNvPr id="4" name="Rectangle 1">
            <a:extLst>
              <a:ext uri="{FF2B5EF4-FFF2-40B4-BE49-F238E27FC236}">
                <a16:creationId xmlns:a16="http://schemas.microsoft.com/office/drawing/2014/main" id="{ABCED8D1-AA2B-4CBD-8A2F-D3DDD77AFFCF}"/>
              </a:ext>
            </a:extLst>
          </p:cNvPr>
          <p:cNvSpPr>
            <a:spLocks noGrp="1" noChangeArrowheads="1"/>
          </p:cNvSpPr>
          <p:nvPr>
            <p:ph idx="1"/>
          </p:nvPr>
        </p:nvSpPr>
        <p:spPr bwMode="auto">
          <a:xfrm>
            <a:off x="762000" y="840291"/>
            <a:ext cx="10668000"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kumimoji="0" lang="en-US" altLang="en-US"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Assess Tourist Satisfaction and Preferences </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Analyze Economic Impact</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Identify Trends and Future Projections</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Evaluate Sustainability and Environmental Impact</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Understand Cultural and Social Impact</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Provide Stakeholder Insights and Recommendations</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Support Policy and Strategic Planning</a:t>
            </a:r>
          </a:p>
        </p:txBody>
      </p:sp>
    </p:spTree>
    <p:extLst>
      <p:ext uri="{BB962C8B-B14F-4D97-AF65-F5344CB8AC3E}">
        <p14:creationId xmlns:p14="http://schemas.microsoft.com/office/powerpoint/2010/main" val="26667295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Methodology</a:t>
            </a:r>
          </a:p>
        </p:txBody>
      </p:sp>
      <p:sp>
        <p:nvSpPr>
          <p:cNvPr id="3" name="Content Placeholder 2"/>
          <p:cNvSpPr>
            <a:spLocks noGrp="1"/>
          </p:cNvSpPr>
          <p:nvPr>
            <p:ph idx="1"/>
          </p:nvPr>
        </p:nvSpPr>
        <p:spPr/>
        <p:txBody>
          <a:bodyPr>
            <a:normAutofit/>
          </a:bodyPr>
          <a:lstStyle/>
          <a:p>
            <a:pPr marL="0" indent="0" algn="just">
              <a:buNone/>
            </a:pPr>
            <a:endParaRPr lang="en-GB" sz="1600" dirty="0">
              <a:latin typeface="Times New Roman" panose="02020603050405020304" pitchFamily="18" charset="0"/>
              <a:cs typeface="Times New Roman" panose="02020603050405020304" pitchFamily="18" charset="0"/>
            </a:endParaRPr>
          </a:p>
        </p:txBody>
      </p:sp>
      <p:sp>
        <p:nvSpPr>
          <p:cNvPr id="11" name="Hexagon 10">
            <a:extLst>
              <a:ext uri="{FF2B5EF4-FFF2-40B4-BE49-F238E27FC236}">
                <a16:creationId xmlns:a16="http://schemas.microsoft.com/office/drawing/2014/main" id="{724EF69A-C59E-486C-8694-CD775B203F1D}"/>
              </a:ext>
            </a:extLst>
          </p:cNvPr>
          <p:cNvSpPr/>
          <p:nvPr/>
        </p:nvSpPr>
        <p:spPr>
          <a:xfrm>
            <a:off x="6563497" y="4357800"/>
            <a:ext cx="2718143" cy="1528111"/>
          </a:xfrm>
          <a:prstGeom prst="hexagon">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dirty="0"/>
              <a:t>Implementation</a:t>
            </a:r>
            <a:endParaRPr lang="en-IN" dirty="0"/>
          </a:p>
        </p:txBody>
      </p:sp>
      <p:sp>
        <p:nvSpPr>
          <p:cNvPr id="12" name="Hexagon 11">
            <a:extLst>
              <a:ext uri="{FF2B5EF4-FFF2-40B4-BE49-F238E27FC236}">
                <a16:creationId xmlns:a16="http://schemas.microsoft.com/office/drawing/2014/main" id="{0E0C6C08-FDDF-41BE-8B79-A6956E3B2244}"/>
              </a:ext>
            </a:extLst>
          </p:cNvPr>
          <p:cNvSpPr/>
          <p:nvPr/>
        </p:nvSpPr>
        <p:spPr>
          <a:xfrm>
            <a:off x="7922569" y="2397966"/>
            <a:ext cx="2383483" cy="1528111"/>
          </a:xfrm>
          <a:prstGeom prst="hexagon">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a:solidFill>
                  <a:schemeClr val="bg1"/>
                </a:solidFill>
              </a:rPr>
              <a:t>Planning and Design</a:t>
            </a:r>
            <a:endParaRPr lang="en-IN" dirty="0">
              <a:solidFill>
                <a:schemeClr val="bg1"/>
              </a:solidFill>
            </a:endParaRPr>
          </a:p>
        </p:txBody>
      </p:sp>
      <p:sp>
        <p:nvSpPr>
          <p:cNvPr id="13" name="Hexagon 12">
            <a:extLst>
              <a:ext uri="{FF2B5EF4-FFF2-40B4-BE49-F238E27FC236}">
                <a16:creationId xmlns:a16="http://schemas.microsoft.com/office/drawing/2014/main" id="{75CB7C44-4C95-4D2B-98CC-28DCDD5BC13C}"/>
              </a:ext>
            </a:extLst>
          </p:cNvPr>
          <p:cNvSpPr/>
          <p:nvPr/>
        </p:nvSpPr>
        <p:spPr>
          <a:xfrm>
            <a:off x="3374337" y="4328958"/>
            <a:ext cx="2439775" cy="1556953"/>
          </a:xfrm>
          <a:prstGeom prst="hexagon">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dirty="0"/>
              <a:t>Monitoring and Evaluation</a:t>
            </a:r>
            <a:endParaRPr lang="en-IN" dirty="0"/>
          </a:p>
        </p:txBody>
      </p:sp>
      <p:sp>
        <p:nvSpPr>
          <p:cNvPr id="14" name="Hexagon 13">
            <a:extLst>
              <a:ext uri="{FF2B5EF4-FFF2-40B4-BE49-F238E27FC236}">
                <a16:creationId xmlns:a16="http://schemas.microsoft.com/office/drawing/2014/main" id="{09639EB7-B4F6-4DFD-820F-7AC4D431A5CE}"/>
              </a:ext>
            </a:extLst>
          </p:cNvPr>
          <p:cNvSpPr/>
          <p:nvPr/>
        </p:nvSpPr>
        <p:spPr>
          <a:xfrm>
            <a:off x="1776110" y="2397966"/>
            <a:ext cx="2594920" cy="1346891"/>
          </a:xfrm>
          <a:prstGeom prst="hexagon">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a:t>Continuous Improvement</a:t>
            </a:r>
            <a:endParaRPr lang="en-IN" dirty="0"/>
          </a:p>
        </p:txBody>
      </p:sp>
      <p:sp>
        <p:nvSpPr>
          <p:cNvPr id="16" name="Hexagon 15">
            <a:extLst>
              <a:ext uri="{FF2B5EF4-FFF2-40B4-BE49-F238E27FC236}">
                <a16:creationId xmlns:a16="http://schemas.microsoft.com/office/drawing/2014/main" id="{68D39600-67ED-4871-861A-8D8C54D40F54}"/>
              </a:ext>
            </a:extLst>
          </p:cNvPr>
          <p:cNvSpPr/>
          <p:nvPr/>
        </p:nvSpPr>
        <p:spPr>
          <a:xfrm>
            <a:off x="4836296" y="1296419"/>
            <a:ext cx="2621007" cy="1453982"/>
          </a:xfrm>
          <a:prstGeom prst="hexagon">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US" dirty="0"/>
              <a:t>Problem Identification</a:t>
            </a:r>
            <a:endParaRPr lang="en-IN" dirty="0"/>
          </a:p>
        </p:txBody>
      </p:sp>
    </p:spTree>
    <p:extLst>
      <p:ext uri="{BB962C8B-B14F-4D97-AF65-F5344CB8AC3E}">
        <p14:creationId xmlns:p14="http://schemas.microsoft.com/office/powerpoint/2010/main" val="23149447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DD4F1B-CA15-4620-893B-670D4745678D}"/>
              </a:ext>
            </a:extLst>
          </p:cNvPr>
          <p:cNvSpPr>
            <a:spLocks noGrp="1"/>
          </p:cNvSpPr>
          <p:nvPr>
            <p:ph type="title"/>
          </p:nvPr>
        </p:nvSpPr>
        <p:spPr/>
        <p:txBody>
          <a:bodyPr/>
          <a:lstStyle/>
          <a:p>
            <a:r>
              <a:rPr lang="en-US" dirty="0"/>
              <a:t>Software and Hardware Components</a:t>
            </a:r>
            <a:endParaRPr lang="en-IN" dirty="0"/>
          </a:p>
        </p:txBody>
      </p:sp>
      <p:sp>
        <p:nvSpPr>
          <p:cNvPr id="3" name="Content Placeholder 2">
            <a:extLst>
              <a:ext uri="{FF2B5EF4-FFF2-40B4-BE49-F238E27FC236}">
                <a16:creationId xmlns:a16="http://schemas.microsoft.com/office/drawing/2014/main" id="{435EA821-0895-426D-BF8E-BAFF979D5EAD}"/>
              </a:ext>
            </a:extLst>
          </p:cNvPr>
          <p:cNvSpPr>
            <a:spLocks noGrp="1"/>
          </p:cNvSpPr>
          <p:nvPr>
            <p:ph idx="1"/>
          </p:nvPr>
        </p:nvSpPr>
        <p:spPr>
          <a:xfrm>
            <a:off x="812800" y="876301"/>
            <a:ext cx="6559550" cy="4952997"/>
          </a:xfrm>
        </p:spPr>
        <p:txBody>
          <a:bodyPr>
            <a:noAutofit/>
          </a:bodyPr>
          <a:lstStyle/>
          <a:p>
            <a:pPr marL="0" indent="0" algn="just">
              <a:spcBef>
                <a:spcPts val="0"/>
              </a:spcBef>
              <a:buNone/>
            </a:pPr>
            <a:r>
              <a:rPr lang="en-US" sz="1370" b="1" dirty="0">
                <a:effectLst/>
                <a:latin typeface="Times New Roman" panose="02020603050405020304" pitchFamily="18" charset="0"/>
                <a:ea typeface="Times New Roman" panose="02020603050405020304" pitchFamily="18" charset="0"/>
              </a:rPr>
              <a:t>1)Software Requirements:</a:t>
            </a:r>
            <a:endParaRPr lang="en-IN" sz="1370" dirty="0">
              <a:effectLst/>
              <a:latin typeface="Times New Roman" panose="02020603050405020304" pitchFamily="18" charset="0"/>
              <a:ea typeface="Times New Roman" panose="02020603050405020304" pitchFamily="18" charset="0"/>
            </a:endParaRPr>
          </a:p>
          <a:p>
            <a:pPr marL="114300" indent="0" algn="just">
              <a:spcBef>
                <a:spcPts val="0"/>
              </a:spcBef>
              <a:buNone/>
            </a:pPr>
            <a:r>
              <a:rPr lang="en-US" sz="1370" b="1" dirty="0">
                <a:effectLst/>
                <a:latin typeface="Times New Roman" panose="02020603050405020304" pitchFamily="18" charset="0"/>
                <a:ea typeface="Times New Roman" panose="02020603050405020304" pitchFamily="18" charset="0"/>
              </a:rPr>
              <a:t> Frontend:</a:t>
            </a:r>
            <a:endParaRPr lang="en-IN" sz="1370" dirty="0">
              <a:effectLst/>
              <a:latin typeface="Times New Roman" panose="02020603050405020304" pitchFamily="18" charset="0"/>
              <a:ea typeface="Times New Roman" panose="02020603050405020304" pitchFamily="18" charset="0"/>
            </a:endParaRPr>
          </a:p>
          <a:p>
            <a:pPr marL="457200" algn="just">
              <a:spcBef>
                <a:spcPts val="0"/>
              </a:spcBef>
            </a:pPr>
            <a:r>
              <a:rPr lang="en-US" sz="1370" dirty="0">
                <a:effectLst/>
                <a:latin typeface="Times New Roman" panose="02020603050405020304" pitchFamily="18" charset="0"/>
                <a:ea typeface="Times New Roman" panose="02020603050405020304" pitchFamily="18" charset="0"/>
              </a:rPr>
              <a:t>  - HTML5, CSS3, JavaScript (React.js or Angular for dynamic content)</a:t>
            </a:r>
            <a:endParaRPr lang="en-IN" sz="1370" dirty="0">
              <a:effectLst/>
              <a:latin typeface="Times New Roman" panose="02020603050405020304" pitchFamily="18" charset="0"/>
              <a:ea typeface="Times New Roman" panose="02020603050405020304" pitchFamily="18" charset="0"/>
            </a:endParaRPr>
          </a:p>
          <a:p>
            <a:pPr marL="457200" algn="just">
              <a:spcBef>
                <a:spcPts val="0"/>
              </a:spcBef>
            </a:pPr>
            <a:r>
              <a:rPr lang="en-US" sz="1370" dirty="0">
                <a:effectLst/>
                <a:latin typeface="Times New Roman" panose="02020603050405020304" pitchFamily="18" charset="0"/>
                <a:ea typeface="Times New Roman" panose="02020603050405020304" pitchFamily="18" charset="0"/>
              </a:rPr>
              <a:t>  - Responsive design (Bootstrap or Tailwind CSS)</a:t>
            </a:r>
            <a:endParaRPr lang="en-IN" sz="1370" dirty="0">
              <a:effectLst/>
              <a:latin typeface="Times New Roman" panose="02020603050405020304" pitchFamily="18" charset="0"/>
              <a:ea typeface="Times New Roman" panose="02020603050405020304" pitchFamily="18" charset="0"/>
            </a:endParaRPr>
          </a:p>
          <a:p>
            <a:pPr marL="457200" algn="just">
              <a:spcBef>
                <a:spcPts val="0"/>
              </a:spcBef>
            </a:pPr>
            <a:r>
              <a:rPr lang="en-US" sz="1370" dirty="0">
                <a:effectLst/>
                <a:latin typeface="Times New Roman" panose="02020603050405020304" pitchFamily="18" charset="0"/>
                <a:ea typeface="Times New Roman" panose="02020603050405020304" pitchFamily="18" charset="0"/>
              </a:rPr>
              <a:t>  - Integration with third-party APIs for services like Google Maps, Booking.com, etc.</a:t>
            </a:r>
            <a:endParaRPr lang="en-IN" sz="1370" dirty="0">
              <a:effectLst/>
              <a:latin typeface="Times New Roman" panose="02020603050405020304" pitchFamily="18" charset="0"/>
              <a:ea typeface="Times New Roman" panose="02020603050405020304" pitchFamily="18" charset="0"/>
            </a:endParaRPr>
          </a:p>
          <a:p>
            <a:pPr marL="114300" indent="0" algn="just">
              <a:spcBef>
                <a:spcPts val="0"/>
              </a:spcBef>
              <a:buNone/>
            </a:pPr>
            <a:r>
              <a:rPr lang="en-US" sz="1370" b="1" dirty="0">
                <a:effectLst/>
                <a:latin typeface="Times New Roman" panose="02020603050405020304" pitchFamily="18" charset="0"/>
                <a:ea typeface="Times New Roman" panose="02020603050405020304" pitchFamily="18" charset="0"/>
              </a:rPr>
              <a:t>Backend:</a:t>
            </a:r>
            <a:endParaRPr lang="en-IN" sz="1370" dirty="0">
              <a:effectLst/>
              <a:latin typeface="Times New Roman" panose="02020603050405020304" pitchFamily="18" charset="0"/>
              <a:ea typeface="Times New Roman" panose="02020603050405020304" pitchFamily="18" charset="0"/>
            </a:endParaRPr>
          </a:p>
          <a:p>
            <a:pPr marL="457200" algn="just">
              <a:spcBef>
                <a:spcPts val="0"/>
              </a:spcBef>
            </a:pPr>
            <a:r>
              <a:rPr lang="en-US" sz="1370" dirty="0">
                <a:effectLst/>
                <a:latin typeface="Times New Roman" panose="02020603050405020304" pitchFamily="18" charset="0"/>
                <a:ea typeface="Times New Roman" panose="02020603050405020304" pitchFamily="18" charset="0"/>
              </a:rPr>
              <a:t>  - Node.js with Express.js or Django (Python) for the server-side framework</a:t>
            </a:r>
            <a:endParaRPr lang="en-IN" sz="1370" dirty="0">
              <a:effectLst/>
              <a:latin typeface="Times New Roman" panose="02020603050405020304" pitchFamily="18" charset="0"/>
              <a:ea typeface="Times New Roman" panose="02020603050405020304" pitchFamily="18" charset="0"/>
            </a:endParaRPr>
          </a:p>
          <a:p>
            <a:pPr marL="457200" algn="just">
              <a:spcBef>
                <a:spcPts val="0"/>
              </a:spcBef>
            </a:pPr>
            <a:r>
              <a:rPr lang="en-US" sz="1370" dirty="0">
                <a:effectLst/>
                <a:latin typeface="Times New Roman" panose="02020603050405020304" pitchFamily="18" charset="0"/>
                <a:ea typeface="Times New Roman" panose="02020603050405020304" pitchFamily="18" charset="0"/>
              </a:rPr>
              <a:t>  - RESTful APIs for communication between frontend and backend</a:t>
            </a:r>
            <a:endParaRPr lang="en-IN" sz="1370" dirty="0">
              <a:effectLst/>
              <a:latin typeface="Times New Roman" panose="02020603050405020304" pitchFamily="18" charset="0"/>
              <a:ea typeface="Times New Roman" panose="02020603050405020304" pitchFamily="18" charset="0"/>
            </a:endParaRPr>
          </a:p>
          <a:p>
            <a:pPr marL="457200" algn="just">
              <a:spcBef>
                <a:spcPts val="0"/>
              </a:spcBef>
            </a:pPr>
            <a:r>
              <a:rPr lang="en-US" sz="1370" dirty="0">
                <a:effectLst/>
                <a:latin typeface="Times New Roman" panose="02020603050405020304" pitchFamily="18" charset="0"/>
                <a:ea typeface="Times New Roman" panose="02020603050405020304" pitchFamily="18" charset="0"/>
              </a:rPr>
              <a:t>  - Payment Gateway Integration (Stripe, PayPal)</a:t>
            </a:r>
            <a:endParaRPr lang="en-IN" sz="1370" dirty="0">
              <a:effectLst/>
              <a:latin typeface="Times New Roman" panose="02020603050405020304" pitchFamily="18" charset="0"/>
              <a:ea typeface="Times New Roman" panose="02020603050405020304" pitchFamily="18" charset="0"/>
            </a:endParaRPr>
          </a:p>
          <a:p>
            <a:pPr marL="114300" indent="0" algn="just">
              <a:spcBef>
                <a:spcPts val="0"/>
              </a:spcBef>
              <a:buNone/>
            </a:pPr>
            <a:r>
              <a:rPr lang="en-US" sz="1370" b="1" dirty="0">
                <a:effectLst/>
                <a:latin typeface="Times New Roman" panose="02020603050405020304" pitchFamily="18" charset="0"/>
                <a:ea typeface="Times New Roman" panose="02020603050405020304" pitchFamily="18" charset="0"/>
              </a:rPr>
              <a:t> Database:</a:t>
            </a:r>
            <a:endParaRPr lang="en-IN" sz="1370" dirty="0">
              <a:effectLst/>
              <a:latin typeface="Times New Roman" panose="02020603050405020304" pitchFamily="18" charset="0"/>
              <a:ea typeface="Times New Roman" panose="02020603050405020304" pitchFamily="18" charset="0"/>
            </a:endParaRPr>
          </a:p>
          <a:p>
            <a:pPr marL="457200" algn="just">
              <a:spcBef>
                <a:spcPts val="0"/>
              </a:spcBef>
            </a:pPr>
            <a:r>
              <a:rPr lang="en-US" sz="1370" dirty="0">
                <a:effectLst/>
                <a:latin typeface="Times New Roman" panose="02020603050405020304" pitchFamily="18" charset="0"/>
                <a:ea typeface="Times New Roman" panose="02020603050405020304" pitchFamily="18" charset="0"/>
              </a:rPr>
              <a:t>  - PostgreSQL or MySQL for relational data (user profiles, bookings)</a:t>
            </a:r>
            <a:endParaRPr lang="en-IN" sz="1370" dirty="0">
              <a:effectLst/>
              <a:latin typeface="Times New Roman" panose="02020603050405020304" pitchFamily="18" charset="0"/>
              <a:ea typeface="Times New Roman" panose="02020603050405020304" pitchFamily="18" charset="0"/>
            </a:endParaRPr>
          </a:p>
          <a:p>
            <a:pPr marL="457200" algn="just">
              <a:spcBef>
                <a:spcPts val="0"/>
              </a:spcBef>
            </a:pPr>
            <a:r>
              <a:rPr lang="en-US" sz="1370" dirty="0">
                <a:effectLst/>
                <a:latin typeface="Times New Roman" panose="02020603050405020304" pitchFamily="18" charset="0"/>
                <a:ea typeface="Times New Roman" panose="02020603050405020304" pitchFamily="18" charset="0"/>
              </a:rPr>
              <a:t>  - MongoDB for flexible storage (itineraries, reviews)</a:t>
            </a:r>
            <a:endParaRPr lang="en-IN" sz="1370" dirty="0">
              <a:effectLst/>
              <a:latin typeface="Times New Roman" panose="02020603050405020304" pitchFamily="18" charset="0"/>
              <a:ea typeface="Times New Roman" panose="02020603050405020304" pitchFamily="18" charset="0"/>
            </a:endParaRPr>
          </a:p>
          <a:p>
            <a:pPr marL="114300" indent="0" algn="just">
              <a:spcBef>
                <a:spcPts val="0"/>
              </a:spcBef>
              <a:buNone/>
            </a:pPr>
            <a:r>
              <a:rPr lang="en-US" sz="1370" b="1" dirty="0">
                <a:effectLst/>
                <a:latin typeface="Times New Roman" panose="02020603050405020304" pitchFamily="18" charset="0"/>
                <a:ea typeface="Times New Roman" panose="02020603050405020304" pitchFamily="18" charset="0"/>
              </a:rPr>
              <a:t>Cloud Services and Hosting:</a:t>
            </a:r>
            <a:endParaRPr lang="en-IN" sz="1370" dirty="0">
              <a:effectLst/>
              <a:latin typeface="Times New Roman" panose="02020603050405020304" pitchFamily="18" charset="0"/>
              <a:ea typeface="Times New Roman" panose="02020603050405020304" pitchFamily="18" charset="0"/>
            </a:endParaRPr>
          </a:p>
          <a:p>
            <a:pPr marL="457200" algn="just">
              <a:spcBef>
                <a:spcPts val="0"/>
              </a:spcBef>
            </a:pPr>
            <a:r>
              <a:rPr lang="en-US" sz="1370" b="1" dirty="0">
                <a:effectLst/>
                <a:latin typeface="Times New Roman" panose="02020603050405020304" pitchFamily="18" charset="0"/>
                <a:ea typeface="Times New Roman" panose="02020603050405020304" pitchFamily="18" charset="0"/>
              </a:rPr>
              <a:t>  </a:t>
            </a:r>
            <a:r>
              <a:rPr lang="en-US" sz="1370" dirty="0">
                <a:effectLst/>
                <a:latin typeface="Times New Roman" panose="02020603050405020304" pitchFamily="18" charset="0"/>
                <a:ea typeface="Times New Roman" panose="02020603050405020304" pitchFamily="18" charset="0"/>
              </a:rPr>
              <a:t>- AWS, Google Cloud, or Azure for hosting and storage</a:t>
            </a:r>
            <a:endParaRPr lang="en-IN" sz="1370" dirty="0">
              <a:effectLst/>
              <a:latin typeface="Times New Roman" panose="02020603050405020304" pitchFamily="18" charset="0"/>
              <a:ea typeface="Times New Roman" panose="02020603050405020304" pitchFamily="18" charset="0"/>
            </a:endParaRPr>
          </a:p>
          <a:p>
            <a:pPr marL="457200" algn="just">
              <a:spcBef>
                <a:spcPts val="0"/>
              </a:spcBef>
            </a:pPr>
            <a:r>
              <a:rPr lang="en-US" sz="1370" dirty="0">
                <a:effectLst/>
                <a:latin typeface="Times New Roman" panose="02020603050405020304" pitchFamily="18" charset="0"/>
                <a:ea typeface="Times New Roman" panose="02020603050405020304" pitchFamily="18" charset="0"/>
              </a:rPr>
              <a:t>  - CDN for faster content delivery</a:t>
            </a:r>
            <a:endParaRPr lang="en-IN" sz="1370" dirty="0">
              <a:effectLst/>
              <a:latin typeface="Times New Roman" panose="02020603050405020304" pitchFamily="18" charset="0"/>
              <a:ea typeface="Times New Roman" panose="02020603050405020304" pitchFamily="18" charset="0"/>
            </a:endParaRPr>
          </a:p>
          <a:p>
            <a:pPr marL="457200" algn="just">
              <a:spcBef>
                <a:spcPts val="0"/>
              </a:spcBef>
            </a:pPr>
            <a:r>
              <a:rPr lang="en-US" sz="1370" dirty="0">
                <a:effectLst/>
                <a:latin typeface="Times New Roman" panose="02020603050405020304" pitchFamily="18" charset="0"/>
                <a:ea typeface="Times New Roman" panose="02020603050405020304" pitchFamily="18" charset="0"/>
              </a:rPr>
              <a:t>  - Serverless architecture for scalable and cost-efficient operations</a:t>
            </a:r>
            <a:endParaRPr lang="en-IN" sz="1370" dirty="0">
              <a:effectLst/>
              <a:latin typeface="Times New Roman" panose="02020603050405020304" pitchFamily="18" charset="0"/>
              <a:ea typeface="Times New Roman" panose="02020603050405020304" pitchFamily="18" charset="0"/>
            </a:endParaRPr>
          </a:p>
          <a:p>
            <a:pPr marL="114300" indent="0" algn="just">
              <a:spcBef>
                <a:spcPts val="0"/>
              </a:spcBef>
              <a:buNone/>
            </a:pPr>
            <a:r>
              <a:rPr lang="en-US" sz="1370" b="1" dirty="0">
                <a:effectLst/>
                <a:latin typeface="Times New Roman" panose="02020603050405020304" pitchFamily="18" charset="0"/>
                <a:ea typeface="Times New Roman" panose="02020603050405020304" pitchFamily="18" charset="0"/>
              </a:rPr>
              <a:t> Security:</a:t>
            </a:r>
            <a:endParaRPr lang="en-IN" sz="1370" dirty="0">
              <a:effectLst/>
              <a:latin typeface="Times New Roman" panose="02020603050405020304" pitchFamily="18" charset="0"/>
              <a:ea typeface="Times New Roman" panose="02020603050405020304" pitchFamily="18" charset="0"/>
            </a:endParaRPr>
          </a:p>
          <a:p>
            <a:pPr marL="457200" algn="just">
              <a:spcBef>
                <a:spcPts val="0"/>
              </a:spcBef>
            </a:pPr>
            <a:r>
              <a:rPr lang="en-US" sz="1370" dirty="0">
                <a:effectLst/>
                <a:latin typeface="Times New Roman" panose="02020603050405020304" pitchFamily="18" charset="0"/>
                <a:ea typeface="Times New Roman" panose="02020603050405020304" pitchFamily="18" charset="0"/>
              </a:rPr>
              <a:t>  - SSL/TLS for data encryption</a:t>
            </a:r>
            <a:endParaRPr lang="en-IN" sz="1370" dirty="0">
              <a:effectLst/>
              <a:latin typeface="Times New Roman" panose="02020603050405020304" pitchFamily="18" charset="0"/>
              <a:ea typeface="Times New Roman" panose="02020603050405020304" pitchFamily="18" charset="0"/>
            </a:endParaRPr>
          </a:p>
          <a:p>
            <a:pPr marL="457200" algn="just">
              <a:spcBef>
                <a:spcPts val="0"/>
              </a:spcBef>
            </a:pPr>
            <a:r>
              <a:rPr lang="en-US" sz="1370" dirty="0">
                <a:effectLst/>
                <a:latin typeface="Times New Roman" panose="02020603050405020304" pitchFamily="18" charset="0"/>
                <a:ea typeface="Times New Roman" panose="02020603050405020304" pitchFamily="18" charset="0"/>
              </a:rPr>
              <a:t>  - OAuth 2.0 for secure user authentication</a:t>
            </a:r>
            <a:endParaRPr lang="en-IN" sz="1370" dirty="0">
              <a:effectLst/>
              <a:latin typeface="Times New Roman" panose="02020603050405020304" pitchFamily="18" charset="0"/>
              <a:ea typeface="Times New Roman" panose="02020603050405020304" pitchFamily="18" charset="0"/>
            </a:endParaRPr>
          </a:p>
          <a:p>
            <a:pPr marL="457200" algn="just">
              <a:spcBef>
                <a:spcPts val="0"/>
              </a:spcBef>
            </a:pPr>
            <a:r>
              <a:rPr lang="en-US" sz="1370" dirty="0">
                <a:effectLst/>
                <a:latin typeface="Times New Roman" panose="02020603050405020304" pitchFamily="18" charset="0"/>
                <a:ea typeface="Times New Roman" panose="02020603050405020304" pitchFamily="18" charset="0"/>
              </a:rPr>
              <a:t>  - Regular security audits and updates</a:t>
            </a:r>
            <a:endParaRPr lang="en-IN" sz="1370" dirty="0">
              <a:latin typeface="Times New Roman" panose="02020603050405020304" pitchFamily="18" charset="0"/>
              <a:ea typeface="Times New Roman" panose="02020603050405020304" pitchFamily="18" charset="0"/>
            </a:endParaRPr>
          </a:p>
          <a:p>
            <a:pPr marL="114300" indent="0" algn="just">
              <a:spcBef>
                <a:spcPts val="0"/>
              </a:spcBef>
              <a:buNone/>
            </a:pPr>
            <a:r>
              <a:rPr lang="en-US" sz="1370" b="1" dirty="0">
                <a:effectLst/>
                <a:latin typeface="Times New Roman" panose="02020603050405020304" pitchFamily="18" charset="0"/>
                <a:ea typeface="Times New Roman" panose="02020603050405020304" pitchFamily="18" charset="0"/>
              </a:rPr>
              <a:t>Third-Party Integrations:</a:t>
            </a:r>
            <a:endParaRPr lang="en-IN" sz="1370" dirty="0">
              <a:effectLst/>
              <a:latin typeface="Times New Roman" panose="02020603050405020304" pitchFamily="18" charset="0"/>
              <a:ea typeface="Times New Roman" panose="02020603050405020304" pitchFamily="18" charset="0"/>
            </a:endParaRPr>
          </a:p>
          <a:p>
            <a:pPr marL="457200" algn="just">
              <a:spcBef>
                <a:spcPts val="0"/>
              </a:spcBef>
            </a:pPr>
            <a:r>
              <a:rPr lang="en-US" sz="1370" b="1" dirty="0">
                <a:effectLst/>
                <a:latin typeface="Times New Roman" panose="02020603050405020304" pitchFamily="18" charset="0"/>
                <a:ea typeface="Times New Roman" panose="02020603050405020304" pitchFamily="18" charset="0"/>
              </a:rPr>
              <a:t>  </a:t>
            </a:r>
            <a:r>
              <a:rPr lang="en-US" sz="1370" dirty="0">
                <a:effectLst/>
                <a:latin typeface="Times New Roman" panose="02020603050405020304" pitchFamily="18" charset="0"/>
                <a:ea typeface="Times New Roman" panose="02020603050405020304" pitchFamily="18" charset="0"/>
              </a:rPr>
              <a:t>- APIs for flight, hotel, car rental, and tour package bookings</a:t>
            </a:r>
            <a:endParaRPr lang="en-IN" sz="1370" dirty="0">
              <a:effectLst/>
              <a:latin typeface="Times New Roman" panose="02020603050405020304" pitchFamily="18" charset="0"/>
              <a:ea typeface="Times New Roman" panose="02020603050405020304" pitchFamily="18" charset="0"/>
            </a:endParaRPr>
          </a:p>
          <a:p>
            <a:pPr marL="457200" algn="just">
              <a:spcBef>
                <a:spcPts val="0"/>
              </a:spcBef>
            </a:pPr>
            <a:r>
              <a:rPr lang="en-US" sz="1370" dirty="0">
                <a:effectLst/>
                <a:latin typeface="Times New Roman" panose="02020603050405020304" pitchFamily="18" charset="0"/>
                <a:ea typeface="Times New Roman" panose="02020603050405020304" pitchFamily="18" charset="0"/>
              </a:rPr>
              <a:t>  - Travel insurance providers</a:t>
            </a:r>
            <a:endParaRPr lang="en-IN" sz="1370" dirty="0">
              <a:effectLst/>
              <a:latin typeface="Times New Roman" panose="02020603050405020304" pitchFamily="18" charset="0"/>
              <a:ea typeface="Times New Roman" panose="02020603050405020304" pitchFamily="18" charset="0"/>
            </a:endParaRPr>
          </a:p>
          <a:p>
            <a:pPr marL="457200" algn="just">
              <a:spcBef>
                <a:spcPts val="0"/>
              </a:spcBef>
            </a:pPr>
            <a:r>
              <a:rPr lang="en-US" sz="1370" dirty="0">
                <a:effectLst/>
                <a:latin typeface="Times New Roman" panose="02020603050405020304" pitchFamily="18" charset="0"/>
                <a:ea typeface="Times New Roman" panose="02020603050405020304" pitchFamily="18" charset="0"/>
              </a:rPr>
              <a:t>  - Content management</a:t>
            </a:r>
            <a:endParaRPr lang="en-IN" sz="1370" dirty="0">
              <a:effectLst/>
              <a:latin typeface="Times New Roman" panose="02020603050405020304" pitchFamily="18" charset="0"/>
              <a:ea typeface="Times New Roman" panose="02020603050405020304" pitchFamily="18" charset="0"/>
            </a:endParaRPr>
          </a:p>
          <a:p>
            <a:pPr marL="114300" indent="0" algn="just">
              <a:spcBef>
                <a:spcPts val="0"/>
              </a:spcBef>
              <a:buNone/>
            </a:pPr>
            <a:endParaRPr lang="en-IN" sz="1370" dirty="0">
              <a:effectLst/>
              <a:latin typeface="Times New Roman" panose="02020603050405020304" pitchFamily="18" charset="0"/>
              <a:ea typeface="Times New Roman" panose="02020603050405020304" pitchFamily="18" charset="0"/>
            </a:endParaRPr>
          </a:p>
        </p:txBody>
      </p:sp>
      <p:sp>
        <p:nvSpPr>
          <p:cNvPr id="4" name="Content Placeholder 2">
            <a:extLst>
              <a:ext uri="{FF2B5EF4-FFF2-40B4-BE49-F238E27FC236}">
                <a16:creationId xmlns:a16="http://schemas.microsoft.com/office/drawing/2014/main" id="{B7C596EB-AC12-4B8F-B2D5-E2BEE272FB05}"/>
              </a:ext>
            </a:extLst>
          </p:cNvPr>
          <p:cNvSpPr txBox="1">
            <a:spLocks/>
          </p:cNvSpPr>
          <p:nvPr/>
        </p:nvSpPr>
        <p:spPr>
          <a:xfrm>
            <a:off x="7242175" y="1143001"/>
            <a:ext cx="4654550" cy="4952997"/>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400" kern="1200">
                <a:solidFill>
                  <a:schemeClr val="tx1"/>
                </a:solidFill>
                <a:latin typeface="Verdana" pitchFamily="34" charset="0"/>
                <a:ea typeface="Verdana" pitchFamily="34" charset="0"/>
                <a:cs typeface="Verdana" pitchFamily="34" charset="0"/>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Verdana" pitchFamily="34" charset="0"/>
                <a:ea typeface="Verdana" pitchFamily="34" charset="0"/>
                <a:cs typeface="Verdana"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Verdana" pitchFamily="34" charset="0"/>
                <a:ea typeface="Verdana" pitchFamily="34" charset="0"/>
                <a:cs typeface="Verdana" pitchFamily="34" charset="0"/>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14300" indent="0" algn="just">
              <a:buNone/>
            </a:pPr>
            <a:r>
              <a:rPr lang="en-IN" sz="1800" dirty="0">
                <a:latin typeface="Times New Roman" panose="02020603050405020304" pitchFamily="18" charset="0"/>
                <a:ea typeface="Times New Roman" panose="02020603050405020304" pitchFamily="18" charset="0"/>
              </a:rPr>
              <a:t> </a:t>
            </a:r>
          </a:p>
          <a:p>
            <a:pPr marL="114300" indent="0" algn="just">
              <a:buNone/>
            </a:pPr>
            <a:r>
              <a:rPr lang="en-IN" sz="1800" b="1" dirty="0">
                <a:latin typeface="Times New Roman" panose="02020603050405020304" pitchFamily="18" charset="0"/>
                <a:ea typeface="Times New Roman" panose="02020603050405020304" pitchFamily="18" charset="0"/>
              </a:rPr>
              <a:t> 2)Hardware Requirements:</a:t>
            </a:r>
            <a:endParaRPr lang="en-IN" sz="1800" dirty="0">
              <a:latin typeface="Times New Roman" panose="02020603050405020304" pitchFamily="18" charset="0"/>
              <a:ea typeface="Times New Roman" panose="02020603050405020304" pitchFamily="18" charset="0"/>
            </a:endParaRPr>
          </a:p>
          <a:p>
            <a:pPr marL="457200" algn="just"/>
            <a:endParaRPr lang="en-IN" sz="1800" dirty="0">
              <a:latin typeface="Times New Roman" panose="02020603050405020304" pitchFamily="18" charset="0"/>
              <a:ea typeface="Times New Roman" panose="02020603050405020304" pitchFamily="18" charset="0"/>
            </a:endParaRPr>
          </a:p>
          <a:p>
            <a:pPr algn="just">
              <a:tabLst>
                <a:tab pos="457200" algn="l"/>
              </a:tabLst>
            </a:pPr>
            <a:r>
              <a:rPr lang="en-US" sz="1800" dirty="0">
                <a:latin typeface="Times New Roman" panose="02020603050405020304" pitchFamily="18" charset="0"/>
                <a:ea typeface="Times New Roman" panose="02020603050405020304" pitchFamily="18" charset="0"/>
                <a:cs typeface="Times New Roman" panose="02020603050405020304" pitchFamily="18" charset="0"/>
              </a:rPr>
              <a:t>Intel Core i7/i9, AMD Ryzen 7/9 for high-performance needs</a:t>
            </a:r>
            <a:endParaRPr lang="en-IN" sz="1800" dirty="0">
              <a:latin typeface="Times New Roman" panose="02020603050405020304" pitchFamily="18" charset="0"/>
              <a:ea typeface="Times New Roman" panose="02020603050405020304" pitchFamily="18" charset="0"/>
              <a:cs typeface="Times New Roman" panose="02020603050405020304" pitchFamily="18" charset="0"/>
            </a:endParaRPr>
          </a:p>
          <a:p>
            <a:pPr algn="just">
              <a:tabLst>
                <a:tab pos="457200" algn="l"/>
              </a:tabLst>
            </a:pPr>
            <a:r>
              <a:rPr lang="en-US" sz="1800" dirty="0">
                <a:latin typeface="Times New Roman" panose="02020603050405020304" pitchFamily="18" charset="0"/>
                <a:ea typeface="Times New Roman" panose="02020603050405020304" pitchFamily="18" charset="0"/>
                <a:cs typeface="Times New Roman" panose="02020603050405020304" pitchFamily="18" charset="0"/>
              </a:rPr>
              <a:t>16 GB minimum for development</a:t>
            </a:r>
            <a:endParaRPr lang="en-IN" sz="1800" dirty="0">
              <a:latin typeface="Times New Roman" panose="02020603050405020304" pitchFamily="18" charset="0"/>
              <a:ea typeface="Times New Roman" panose="02020603050405020304" pitchFamily="18" charset="0"/>
              <a:cs typeface="Times New Roman" panose="02020603050405020304" pitchFamily="18" charset="0"/>
            </a:endParaRPr>
          </a:p>
          <a:p>
            <a:pPr algn="just">
              <a:tabLst>
                <a:tab pos="457200" algn="l"/>
              </a:tabLst>
            </a:pPr>
            <a:r>
              <a:rPr lang="en-US" sz="1800" dirty="0">
                <a:latin typeface="Times New Roman" panose="02020603050405020304" pitchFamily="18" charset="0"/>
                <a:ea typeface="Times New Roman" panose="02020603050405020304" pitchFamily="18" charset="0"/>
                <a:cs typeface="Times New Roman" panose="02020603050405020304" pitchFamily="18" charset="0"/>
              </a:rPr>
              <a:t>256 GB or 512 GB SSD for development machines.</a:t>
            </a:r>
            <a:endParaRPr lang="en-IN" sz="1800" dirty="0">
              <a:latin typeface="Times New Roman" panose="02020603050405020304" pitchFamily="18" charset="0"/>
              <a:ea typeface="Times New Roman" panose="02020603050405020304" pitchFamily="18" charset="0"/>
              <a:cs typeface="Times New Roman" panose="02020603050405020304" pitchFamily="18" charset="0"/>
            </a:endParaRPr>
          </a:p>
          <a:p>
            <a:pPr algn="just">
              <a:tabLst>
                <a:tab pos="457200" algn="l"/>
              </a:tabLst>
            </a:pPr>
            <a:r>
              <a:rPr lang="en-US" sz="1800" dirty="0">
                <a:latin typeface="Times New Roman" panose="02020603050405020304" pitchFamily="18" charset="0"/>
                <a:ea typeface="Times New Roman" panose="02020603050405020304" pitchFamily="18" charset="0"/>
                <a:cs typeface="Times New Roman" panose="02020603050405020304" pitchFamily="18" charset="0"/>
              </a:rPr>
              <a:t>NVIDIA RTX series, AMD Radeon RX series for high-performance tasks</a:t>
            </a:r>
            <a:endParaRPr lang="en-IN" sz="1800" dirty="0">
              <a:latin typeface="Times New Roman" panose="02020603050405020304" pitchFamily="18" charset="0"/>
              <a:ea typeface="Times New Roman" panose="02020603050405020304" pitchFamily="18" charset="0"/>
              <a:cs typeface="Times New Roman" panose="02020603050405020304" pitchFamily="18" charset="0"/>
            </a:endParaRPr>
          </a:p>
          <a:p>
            <a:pPr algn="just">
              <a:tabLst>
                <a:tab pos="457200" algn="l"/>
              </a:tabLst>
            </a:pPr>
            <a:r>
              <a:rPr lang="en-IN" sz="1800" dirty="0">
                <a:latin typeface="Times New Roman" panose="02020603050405020304" pitchFamily="18" charset="0"/>
                <a:ea typeface="Times New Roman" panose="02020603050405020304" pitchFamily="18" charset="0"/>
                <a:cs typeface="Times New Roman" panose="02020603050405020304" pitchFamily="18" charset="0"/>
              </a:rPr>
              <a:t>Gigabit Ethernet </a:t>
            </a:r>
          </a:p>
          <a:p>
            <a:endParaRPr lang="en-IN" dirty="0"/>
          </a:p>
        </p:txBody>
      </p:sp>
    </p:spTree>
    <p:extLst>
      <p:ext uri="{BB962C8B-B14F-4D97-AF65-F5344CB8AC3E}">
        <p14:creationId xmlns:p14="http://schemas.microsoft.com/office/powerpoint/2010/main" val="5047126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Timeline of Project</a:t>
            </a:r>
          </a:p>
        </p:txBody>
      </p:sp>
      <p:pic>
        <p:nvPicPr>
          <p:cNvPr id="4" name="Content Placeholder 4">
            <a:extLst>
              <a:ext uri="{FF2B5EF4-FFF2-40B4-BE49-F238E27FC236}">
                <a16:creationId xmlns:a16="http://schemas.microsoft.com/office/drawing/2014/main" id="{DC83D640-7ECA-9F29-C9CC-1F3DFF6A68A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55351" y="1985376"/>
            <a:ext cx="10281298" cy="2502326"/>
          </a:xfrm>
          <a:prstGeom prst="rect">
            <a:avLst/>
          </a:prstGeom>
        </p:spPr>
      </p:pic>
    </p:spTree>
    <p:extLst>
      <p:ext uri="{BB962C8B-B14F-4D97-AF65-F5344CB8AC3E}">
        <p14:creationId xmlns:p14="http://schemas.microsoft.com/office/powerpoint/2010/main" val="3677332887"/>
      </p:ext>
    </p:extLst>
  </p:cSld>
  <p:clrMapOvr>
    <a:masterClrMapping/>
  </p:clrMapOvr>
</p:sld>
</file>

<file path=ppt/theme/theme1.xml><?xml version="1.0" encoding="utf-8"?>
<a:theme xmlns:a="http://schemas.openxmlformats.org/drawingml/2006/main" name="Bioinformatic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Bookman Old Style"/>
        <a:ea typeface=""/>
        <a:cs typeface=""/>
      </a:majorFont>
      <a:minorFont>
        <a:latin typeface="Bookman Old Styl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Bioinformatics" id="{2C23B8A5-E958-4A8C-AECF-01EA482D72F9}" vid="{45DF3A2B-1BA7-4465-AD96-220179DE36DE}"/>
    </a:ext>
  </a:extLst>
</a:theme>
</file>

<file path=docProps/app.xml><?xml version="1.0" encoding="utf-8"?>
<Properties xmlns="http://schemas.openxmlformats.org/officeDocument/2006/extended-properties" xmlns:vt="http://schemas.openxmlformats.org/officeDocument/2006/docPropsVTypes">
  <Template>Bioinformatics</Template>
  <TotalTime>1632</TotalTime>
  <Words>1043</Words>
  <Application>Microsoft Office PowerPoint</Application>
  <PresentationFormat>Widescreen</PresentationFormat>
  <Paragraphs>105</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Bookman Old Style</vt:lpstr>
      <vt:lpstr>Cambria</vt:lpstr>
      <vt:lpstr>Times New Roman</vt:lpstr>
      <vt:lpstr>Verdana</vt:lpstr>
      <vt:lpstr>Wingdings</vt:lpstr>
      <vt:lpstr>Bioinformatics</vt:lpstr>
      <vt:lpstr>PowerPoint Presentation</vt:lpstr>
      <vt:lpstr>Introduction</vt:lpstr>
      <vt:lpstr>Literature Review</vt:lpstr>
      <vt:lpstr>Literature Review</vt:lpstr>
      <vt:lpstr>Proposed Method</vt:lpstr>
      <vt:lpstr>Objectives</vt:lpstr>
      <vt:lpstr>Methodology</vt:lpstr>
      <vt:lpstr>Software and Hardware Components</vt:lpstr>
      <vt:lpstr>Timeline of Project</vt:lpstr>
      <vt:lpstr>Expected Outcomes</vt:lpstr>
      <vt:lpstr>Conclusion</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 P Kaulgud-Asst. Prof-CSE</dc:creator>
  <cp:lastModifiedBy>Aleena S V</cp:lastModifiedBy>
  <cp:revision>28</cp:revision>
  <dcterms:created xsi:type="dcterms:W3CDTF">2023-03-16T03:26:27Z</dcterms:created>
  <dcterms:modified xsi:type="dcterms:W3CDTF">2024-10-24T04:27:46Z</dcterms:modified>
</cp:coreProperties>
</file>