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Quattrocento Sans"/>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yryBWoZU/FgGzIzq9JU1P+AzG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E85D99-E10E-4C83-AD4B-52E5670B4A57}">
  <a:tblStyle styleId="{4FE85D99-E10E-4C83-AD4B-52E5670B4A57}" styleName="Table_0">
    <a:wholeTbl>
      <a:tcTxStyle b="off" i="off">
        <a:font>
          <a:latin typeface="Source Sans Pro"/>
          <a:ea typeface="Source Sans Pro"/>
          <a:cs typeface="Source Sans Pro"/>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5.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7.xml"/><Relationship Id="rId44" Type="http://schemas.openxmlformats.org/officeDocument/2006/relationships/font" Target="fonts/SourceSansPro-boldItalic.fntdata"/><Relationship Id="rId21" Type="http://schemas.openxmlformats.org/officeDocument/2006/relationships/slide" Target="slides/slide16.xml"/><Relationship Id="rId43" Type="http://schemas.openxmlformats.org/officeDocument/2006/relationships/font" Target="fonts/SourceSansPr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3" name="Google Shape;10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5" name="Google Shape;120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2" name="Google Shape;12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9" name="Google Shape;121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7" name="Google Shape;122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5" name="Shape 15"/>
        <p:cNvGrpSpPr/>
        <p:nvPr/>
      </p:nvGrpSpPr>
      <p:grpSpPr>
        <a:xfrm>
          <a:off x="0" y="0"/>
          <a:ext cx="0" cy="0"/>
          <a:chOff x="0" y="0"/>
          <a:chExt cx="0" cy="0"/>
        </a:xfrm>
      </p:grpSpPr>
      <p:sp>
        <p:nvSpPr>
          <p:cNvPr id="16" name="Google Shape;16;p33"/>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80BD"/>
              </a:solidFill>
              <a:latin typeface="Source Sans Pro"/>
              <a:ea typeface="Source Sans Pro"/>
              <a:cs typeface="Source Sans Pro"/>
              <a:sym typeface="Source Sans Pro"/>
            </a:endParaRPr>
          </a:p>
        </p:txBody>
      </p:sp>
      <p:sp>
        <p:nvSpPr>
          <p:cNvPr id="17" name="Google Shape;17;p33"/>
          <p:cNvSpPr txBox="1"/>
          <p:nvPr>
            <p:ph type="title"/>
          </p:nvPr>
        </p:nvSpPr>
        <p:spPr>
          <a:xfrm>
            <a:off x="2838271" y="1010170"/>
            <a:ext cx="5178019" cy="371363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3"/>
          <p:cNvSpPr txBox="1"/>
          <p:nvPr>
            <p:ph idx="1" type="body"/>
          </p:nvPr>
        </p:nvSpPr>
        <p:spPr>
          <a:xfrm>
            <a:off x="2838044" y="4914900"/>
            <a:ext cx="5178514" cy="81907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Font typeface="Source Sans Pro"/>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3"/>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 name="Google Shape;20;p33"/>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 name="Google Shape;21;p33"/>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80BD"/>
              </a:solidFill>
              <a:latin typeface="Source Sans Pro"/>
              <a:ea typeface="Source Sans Pro"/>
              <a:cs typeface="Source Sans Pro"/>
              <a:sym typeface="Source Sans Pro"/>
            </a:endParaRPr>
          </a:p>
        </p:txBody>
      </p:sp>
      <p:sp>
        <p:nvSpPr>
          <p:cNvPr id="22" name="Google Shape;22;p33"/>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23" name="Google Shape;23;p33"/>
          <p:cNvSpPr/>
          <p:nvPr/>
        </p:nvSpPr>
        <p:spPr>
          <a:xfrm>
            <a:off x="8759419" y="3564607"/>
            <a:ext cx="3432581" cy="3293393"/>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24" name="Google Shape;2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6" name="Google Shape;26;p33"/>
          <p:cNvGrpSpPr/>
          <p:nvPr/>
        </p:nvGrpSpPr>
        <p:grpSpPr>
          <a:xfrm>
            <a:off x="10428621" y="5660492"/>
            <a:ext cx="1054465" cy="469689"/>
            <a:chOff x="9841624" y="4115729"/>
            <a:chExt cx="602169" cy="268223"/>
          </a:xfrm>
        </p:grpSpPr>
        <p:sp>
          <p:nvSpPr>
            <p:cNvPr id="27" name="Google Shape;27;p3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 name="Google Shape;28;p3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 name="Google Shape;29;p3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 name="Google Shape;30;p3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 name="Google Shape;31;p3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32" name="Google Shape;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98989"/>
              </a:buClr>
              <a:buSzPts val="1200"/>
              <a:buFont typeface="Source Sans Pro"/>
              <a:buNone/>
              <a:defRPr b="1" i="0" sz="1200" u="none" cap="none" strike="noStrike">
                <a:solidFill>
                  <a:srgbClr val="898989"/>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542" name="Shape 542"/>
        <p:cNvGrpSpPr/>
        <p:nvPr/>
      </p:nvGrpSpPr>
      <p:grpSpPr>
        <a:xfrm>
          <a:off x="0" y="0"/>
          <a:ext cx="0" cy="0"/>
          <a:chOff x="0" y="0"/>
          <a:chExt cx="0" cy="0"/>
        </a:xfrm>
      </p:grpSpPr>
      <p:grpSp>
        <p:nvGrpSpPr>
          <p:cNvPr id="543" name="Google Shape;543;p42"/>
          <p:cNvGrpSpPr/>
          <p:nvPr/>
        </p:nvGrpSpPr>
        <p:grpSpPr>
          <a:xfrm>
            <a:off x="10510458" y="477557"/>
            <a:ext cx="975168" cy="975170"/>
            <a:chOff x="5829300" y="3162300"/>
            <a:chExt cx="532256" cy="532257"/>
          </a:xfrm>
        </p:grpSpPr>
        <p:sp>
          <p:nvSpPr>
            <p:cNvPr id="544" name="Google Shape;544;p42"/>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45" name="Google Shape;545;p42"/>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46" name="Google Shape;546;p42"/>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47" name="Google Shape;547;p42"/>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48" name="Google Shape;548;p42"/>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49" name="Google Shape;549;p42"/>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0" name="Google Shape;550;p42"/>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1" name="Google Shape;551;p42"/>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2" name="Google Shape;552;p42"/>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3" name="Google Shape;553;p42"/>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4" name="Google Shape;554;p42"/>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5" name="Google Shape;555;p42"/>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56" name="Google Shape;556;p42"/>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nvGrpSpPr>
          <p:cNvPr id="557" name="Google Shape;557;p42"/>
          <p:cNvGrpSpPr/>
          <p:nvPr/>
        </p:nvGrpSpPr>
        <p:grpSpPr>
          <a:xfrm>
            <a:off x="0" y="681037"/>
            <a:ext cx="1170294" cy="709661"/>
            <a:chOff x="0" y="681037"/>
            <a:chExt cx="1170294" cy="709661"/>
          </a:xfrm>
        </p:grpSpPr>
        <p:sp>
          <p:nvSpPr>
            <p:cNvPr id="558" name="Google Shape;558;p42"/>
            <p:cNvSpPr/>
            <p:nvPr/>
          </p:nvSpPr>
          <p:spPr>
            <a:xfrm>
              <a:off x="0" y="681037"/>
              <a:ext cx="1170294" cy="274629"/>
            </a:xfrm>
            <a:custGeom>
              <a:rect b="b" l="l" r="r" t="t"/>
              <a:pathLst>
                <a:path extrusionOk="0" h="274629" w="1170294">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59" name="Google Shape;559;p42"/>
            <p:cNvSpPr/>
            <p:nvPr/>
          </p:nvSpPr>
          <p:spPr>
            <a:xfrm>
              <a:off x="0" y="1116069"/>
              <a:ext cx="1170294" cy="274629"/>
            </a:xfrm>
            <a:custGeom>
              <a:rect b="b" l="l" r="r" t="t"/>
              <a:pathLst>
                <a:path extrusionOk="0" h="274629" w="1170294">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560" name="Google Shape;560;p42"/>
          <p:cNvSpPr txBox="1"/>
          <p:nvPr>
            <p:ph type="title"/>
          </p:nvPr>
        </p:nvSpPr>
        <p:spPr>
          <a:xfrm>
            <a:off x="1331088" y="565739"/>
            <a:ext cx="9745883" cy="11249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1" name="Google Shape;56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2" name="Google Shape;56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3" name="Google Shape;56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564" name="Google Shape;564;p42"/>
          <p:cNvSpPr/>
          <p:nvPr/>
        </p:nvSpPr>
        <p:spPr>
          <a:xfrm>
            <a:off x="11559544" y="599132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565" name="Shape 565"/>
        <p:cNvGrpSpPr/>
        <p:nvPr/>
      </p:nvGrpSpPr>
      <p:grpSpPr>
        <a:xfrm>
          <a:off x="0" y="0"/>
          <a:ext cx="0" cy="0"/>
          <a:chOff x="0" y="0"/>
          <a:chExt cx="0" cy="0"/>
        </a:xfrm>
      </p:grpSpPr>
      <p:grpSp>
        <p:nvGrpSpPr>
          <p:cNvPr id="566" name="Google Shape;566;p43"/>
          <p:cNvGrpSpPr/>
          <p:nvPr/>
        </p:nvGrpSpPr>
        <p:grpSpPr>
          <a:xfrm>
            <a:off x="8341223" y="5289452"/>
            <a:ext cx="1640977" cy="1568548"/>
            <a:chOff x="3121343" y="4864099"/>
            <a:chExt cx="2085971" cy="1993901"/>
          </a:xfrm>
        </p:grpSpPr>
        <p:sp>
          <p:nvSpPr>
            <p:cNvPr id="567" name="Google Shape;567;p43"/>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68" name="Google Shape;568;p43"/>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69" name="Google Shape;569;p43"/>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0" name="Google Shape;570;p43"/>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1" name="Google Shape;571;p43"/>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2" name="Google Shape;572;p43"/>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3" name="Google Shape;573;p43"/>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4" name="Google Shape;574;p43"/>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5" name="Google Shape;575;p43"/>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6" name="Google Shape;576;p43"/>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7" name="Google Shape;577;p43"/>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8" name="Google Shape;578;p43"/>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9" name="Google Shape;579;p43"/>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580" name="Google Shape;580;p43"/>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1" name="Google Shape;581;p43"/>
          <p:cNvSpPr txBox="1"/>
          <p:nvPr>
            <p:ph idx="1" type="body"/>
          </p:nvPr>
        </p:nvSpPr>
        <p:spPr>
          <a:xfrm>
            <a:off x="504392"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2" name="Google Shape;582;p43"/>
          <p:cNvSpPr txBox="1"/>
          <p:nvPr>
            <p:ph idx="2" type="body"/>
          </p:nvPr>
        </p:nvSpPr>
        <p:spPr>
          <a:xfrm>
            <a:off x="504392"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3" name="Google Shape;583;p43"/>
          <p:cNvSpPr txBox="1"/>
          <p:nvPr>
            <p:ph idx="3" type="body"/>
          </p:nvPr>
        </p:nvSpPr>
        <p:spPr>
          <a:xfrm>
            <a:off x="4356809"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4" name="Google Shape;584;p43"/>
          <p:cNvSpPr txBox="1"/>
          <p:nvPr>
            <p:ph idx="4" type="body"/>
          </p:nvPr>
        </p:nvSpPr>
        <p:spPr>
          <a:xfrm>
            <a:off x="4356809"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5" name="Google Shape;585;p43"/>
          <p:cNvSpPr txBox="1"/>
          <p:nvPr>
            <p:ph idx="5" type="body"/>
          </p:nvPr>
        </p:nvSpPr>
        <p:spPr>
          <a:xfrm>
            <a:off x="8209226" y="2014538"/>
            <a:ext cx="3534208"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6" name="Google Shape;586;p43"/>
          <p:cNvSpPr txBox="1"/>
          <p:nvPr>
            <p:ph idx="6" type="body"/>
          </p:nvPr>
        </p:nvSpPr>
        <p:spPr>
          <a:xfrm>
            <a:off x="8209226" y="2666318"/>
            <a:ext cx="3534208"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7" name="Google Shape;58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8" name="Google Shape;58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9" name="Google Shape;58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grpSp>
        <p:nvGrpSpPr>
          <p:cNvPr id="590" name="Google Shape;590;p43"/>
          <p:cNvGrpSpPr/>
          <p:nvPr/>
        </p:nvGrpSpPr>
        <p:grpSpPr>
          <a:xfrm>
            <a:off x="5983704" y="400019"/>
            <a:ext cx="1910252" cy="709660"/>
            <a:chOff x="2267504" y="2540250"/>
            <a:chExt cx="1990951" cy="739640"/>
          </a:xfrm>
        </p:grpSpPr>
        <p:sp>
          <p:nvSpPr>
            <p:cNvPr id="591" name="Google Shape;591;p43"/>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92" name="Google Shape;592;p43"/>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593" name="Google Shape;593;p43"/>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594" name="Shape 594"/>
        <p:cNvGrpSpPr/>
        <p:nvPr/>
      </p:nvGrpSpPr>
      <p:grpSpPr>
        <a:xfrm>
          <a:off x="0" y="0"/>
          <a:ext cx="0" cy="0"/>
          <a:chOff x="0" y="0"/>
          <a:chExt cx="0" cy="0"/>
        </a:xfrm>
      </p:grpSpPr>
      <p:grpSp>
        <p:nvGrpSpPr>
          <p:cNvPr id="595" name="Google Shape;595;p44"/>
          <p:cNvGrpSpPr/>
          <p:nvPr/>
        </p:nvGrpSpPr>
        <p:grpSpPr>
          <a:xfrm>
            <a:off x="0" y="2"/>
            <a:ext cx="2232252" cy="2361890"/>
            <a:chOff x="0" y="2"/>
            <a:chExt cx="2232252" cy="2361890"/>
          </a:xfrm>
        </p:grpSpPr>
        <p:sp>
          <p:nvSpPr>
            <p:cNvPr id="596" name="Google Shape;596;p4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80BD"/>
                </a:solidFill>
                <a:latin typeface="Source Sans Pro"/>
                <a:ea typeface="Source Sans Pro"/>
                <a:cs typeface="Source Sans Pro"/>
                <a:sym typeface="Source Sans Pro"/>
              </a:endParaRPr>
            </a:p>
          </p:txBody>
        </p:sp>
        <p:sp>
          <p:nvSpPr>
            <p:cNvPr id="597" name="Google Shape;597;p44"/>
            <p:cNvSpPr/>
            <p:nvPr/>
          </p:nvSpPr>
          <p:spPr>
            <a:xfrm>
              <a:off x="1" y="2"/>
              <a:ext cx="2232251" cy="2361890"/>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80BD"/>
                </a:solidFill>
                <a:latin typeface="Source Sans Pro"/>
                <a:ea typeface="Source Sans Pro"/>
                <a:cs typeface="Source Sans Pro"/>
                <a:sym typeface="Source Sans Pro"/>
              </a:endParaRPr>
            </a:p>
          </p:txBody>
        </p:sp>
        <p:sp>
          <p:nvSpPr>
            <p:cNvPr id="598" name="Google Shape;598;p44"/>
            <p:cNvSpPr/>
            <p:nvPr/>
          </p:nvSpPr>
          <p:spPr>
            <a:xfrm>
              <a:off x="0" y="29265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99" name="Google Shape;599;p44"/>
            <p:cNvSpPr/>
            <p:nvPr/>
          </p:nvSpPr>
          <p:spPr>
            <a:xfrm>
              <a:off x="0" y="73239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600" name="Google Shape;600;p44"/>
          <p:cNvSpPr txBox="1"/>
          <p:nvPr>
            <p:ph type="title"/>
          </p:nvPr>
        </p:nvSpPr>
        <p:spPr>
          <a:xfrm>
            <a:off x="2232251" y="633046"/>
            <a:ext cx="3863749" cy="13149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44"/>
          <p:cNvSpPr txBox="1"/>
          <p:nvPr>
            <p:ph idx="1" type="body"/>
          </p:nvPr>
        </p:nvSpPr>
        <p:spPr>
          <a:xfrm>
            <a:off x="2232251" y="2125737"/>
            <a:ext cx="3863749" cy="40444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2" name="Google Shape;60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3" name="Google Shape;603;p44"/>
          <p:cNvSpPr/>
          <p:nvPr>
            <p:ph idx="2" type="pic"/>
          </p:nvPr>
        </p:nvSpPr>
        <p:spPr>
          <a:xfrm>
            <a:off x="6423487" y="929609"/>
            <a:ext cx="2518114" cy="2518114"/>
          </a:xfrm>
          <a:prstGeom prst="rect">
            <a:avLst/>
          </a:prstGeom>
          <a:noFill/>
          <a:ln>
            <a:noFill/>
          </a:ln>
        </p:spPr>
      </p:sp>
      <p:sp>
        <p:nvSpPr>
          <p:cNvPr id="604" name="Google Shape;604;p44"/>
          <p:cNvSpPr/>
          <p:nvPr>
            <p:ph idx="3" type="pic"/>
          </p:nvPr>
        </p:nvSpPr>
        <p:spPr>
          <a:xfrm>
            <a:off x="9090426" y="86636"/>
            <a:ext cx="2952748" cy="2952748"/>
          </a:xfrm>
          <a:prstGeom prst="rect">
            <a:avLst/>
          </a:prstGeom>
          <a:noFill/>
          <a:ln>
            <a:noFill/>
          </a:ln>
        </p:spPr>
      </p:sp>
      <p:grpSp>
        <p:nvGrpSpPr>
          <p:cNvPr id="605" name="Google Shape;605;p44"/>
          <p:cNvGrpSpPr/>
          <p:nvPr/>
        </p:nvGrpSpPr>
        <p:grpSpPr>
          <a:xfrm>
            <a:off x="10051176" y="4803984"/>
            <a:ext cx="2140824" cy="2054016"/>
            <a:chOff x="10051176" y="4803984"/>
            <a:chExt cx="2140824" cy="2054016"/>
          </a:xfrm>
        </p:grpSpPr>
        <p:sp>
          <p:nvSpPr>
            <p:cNvPr id="606" name="Google Shape;606;p44"/>
            <p:cNvSpPr/>
            <p:nvPr/>
          </p:nvSpPr>
          <p:spPr>
            <a:xfrm>
              <a:off x="10051176" y="4803984"/>
              <a:ext cx="2140824" cy="205401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07" name="Google Shape;607;p44"/>
            <p:cNvSpPr/>
            <p:nvPr/>
          </p:nvSpPr>
          <p:spPr>
            <a:xfrm>
              <a:off x="10051176" y="4803984"/>
              <a:ext cx="2140824" cy="205401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608" name="Google Shape;608;p44"/>
          <p:cNvSpPr/>
          <p:nvPr>
            <p:ph idx="4" type="pic"/>
          </p:nvPr>
        </p:nvSpPr>
        <p:spPr>
          <a:xfrm>
            <a:off x="7682545" y="3175909"/>
            <a:ext cx="3454390" cy="3454390"/>
          </a:xfrm>
          <a:prstGeom prst="rect">
            <a:avLst/>
          </a:prstGeom>
          <a:noFill/>
          <a:ln>
            <a:noFill/>
          </a:ln>
        </p:spPr>
      </p:sp>
      <p:sp>
        <p:nvSpPr>
          <p:cNvPr id="609" name="Google Shape;60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0" name="Google Shape;6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611" name="Shape 611"/>
        <p:cNvGrpSpPr/>
        <p:nvPr/>
      </p:nvGrpSpPr>
      <p:grpSpPr>
        <a:xfrm>
          <a:off x="0" y="0"/>
          <a:ext cx="0" cy="0"/>
          <a:chOff x="0" y="0"/>
          <a:chExt cx="0" cy="0"/>
        </a:xfrm>
      </p:grpSpPr>
      <p:grpSp>
        <p:nvGrpSpPr>
          <p:cNvPr id="612" name="Google Shape;612;p45"/>
          <p:cNvGrpSpPr/>
          <p:nvPr/>
        </p:nvGrpSpPr>
        <p:grpSpPr>
          <a:xfrm>
            <a:off x="6835096" y="657544"/>
            <a:ext cx="4843727" cy="5534144"/>
            <a:chOff x="1674895" y="1345036"/>
            <a:chExt cx="5428610" cy="4210939"/>
          </a:xfrm>
        </p:grpSpPr>
        <p:sp>
          <p:nvSpPr>
            <p:cNvPr id="613" name="Google Shape;613;p45"/>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14" name="Google Shape;614;p45"/>
            <p:cNvSpPr/>
            <p:nvPr/>
          </p:nvSpPr>
          <p:spPr>
            <a:xfrm>
              <a:off x="1674895" y="1345036"/>
              <a:ext cx="5428610" cy="4210939"/>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615" name="Google Shape;615;p45"/>
          <p:cNvSpPr/>
          <p:nvPr/>
        </p:nvSpPr>
        <p:spPr>
          <a:xfrm>
            <a:off x="6688435" y="401247"/>
            <a:ext cx="4860256" cy="5669873"/>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16" name="Google Shape;616;p45"/>
          <p:cNvSpPr txBox="1"/>
          <p:nvPr>
            <p:ph type="ctrTitle"/>
          </p:nvPr>
        </p:nvSpPr>
        <p:spPr>
          <a:xfrm>
            <a:off x="7012297" y="786881"/>
            <a:ext cx="4203323" cy="29273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Source Sans Pro"/>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7" name="Google Shape;617;p45"/>
          <p:cNvSpPr txBox="1"/>
          <p:nvPr>
            <p:ph idx="1" type="subTitle"/>
          </p:nvPr>
        </p:nvSpPr>
        <p:spPr>
          <a:xfrm>
            <a:off x="7012297" y="3970527"/>
            <a:ext cx="4203323" cy="164791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0" sz="2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618" name="Google Shape;618;p45"/>
          <p:cNvSpPr/>
          <p:nvPr>
            <p:ph idx="2" type="pic"/>
          </p:nvPr>
        </p:nvSpPr>
        <p:spPr>
          <a:xfrm>
            <a:off x="1292225" y="1149350"/>
            <a:ext cx="4792663" cy="4227513"/>
          </a:xfrm>
          <a:prstGeom prst="rect">
            <a:avLst/>
          </a:prstGeom>
          <a:noFill/>
          <a:ln>
            <a:noFill/>
          </a:ln>
        </p:spPr>
      </p:sp>
      <p:grpSp>
        <p:nvGrpSpPr>
          <p:cNvPr id="619" name="Google Shape;619;p45"/>
          <p:cNvGrpSpPr/>
          <p:nvPr/>
        </p:nvGrpSpPr>
        <p:grpSpPr>
          <a:xfrm>
            <a:off x="3220677" y="5565632"/>
            <a:ext cx="1054465" cy="469689"/>
            <a:chOff x="9841624" y="4115729"/>
            <a:chExt cx="602169" cy="268223"/>
          </a:xfrm>
        </p:grpSpPr>
        <p:sp>
          <p:nvSpPr>
            <p:cNvPr id="620" name="Google Shape;620;p4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621" name="Google Shape;621;p4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622" name="Google Shape;622;p4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623" name="Google Shape;623;p4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624" name="Google Shape;624;p4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625" name="Google Shape;62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6" name="Google Shape;62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7" name="Google Shape;62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grpSp>
        <p:nvGrpSpPr>
          <p:cNvPr id="628" name="Google Shape;628;p45"/>
          <p:cNvGrpSpPr/>
          <p:nvPr/>
        </p:nvGrpSpPr>
        <p:grpSpPr>
          <a:xfrm>
            <a:off x="0" y="431836"/>
            <a:ext cx="1861854" cy="717514"/>
            <a:chOff x="0" y="1580033"/>
            <a:chExt cx="1861854" cy="717514"/>
          </a:xfrm>
        </p:grpSpPr>
        <p:sp>
          <p:nvSpPr>
            <p:cNvPr id="629" name="Google Shape;629;p45"/>
            <p:cNvSpPr/>
            <p:nvPr/>
          </p:nvSpPr>
          <p:spPr>
            <a:xfrm>
              <a:off x="0" y="158003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630" name="Google Shape;630;p45"/>
            <p:cNvSpPr/>
            <p:nvPr/>
          </p:nvSpPr>
          <p:spPr>
            <a:xfrm>
              <a:off x="0" y="201976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nvGrpSpPr>
          <p:cNvPr id="631" name="Google Shape;631;p45"/>
          <p:cNvGrpSpPr/>
          <p:nvPr/>
        </p:nvGrpSpPr>
        <p:grpSpPr>
          <a:xfrm>
            <a:off x="6519255" y="3650586"/>
            <a:ext cx="319941" cy="319941"/>
            <a:chOff x="1126512" y="4357092"/>
            <a:chExt cx="319941" cy="319941"/>
          </a:xfrm>
        </p:grpSpPr>
        <p:sp>
          <p:nvSpPr>
            <p:cNvPr id="632" name="Google Shape;632;p45"/>
            <p:cNvSpPr/>
            <p:nvPr/>
          </p:nvSpPr>
          <p:spPr>
            <a:xfrm>
              <a:off x="1126512" y="4357092"/>
              <a:ext cx="319941" cy="31994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33" name="Google Shape;633;p45"/>
            <p:cNvSpPr/>
            <p:nvPr/>
          </p:nvSpPr>
          <p:spPr>
            <a:xfrm>
              <a:off x="1126512" y="4357092"/>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3" name="Shape 33"/>
        <p:cNvGrpSpPr/>
        <p:nvPr/>
      </p:nvGrpSpPr>
      <p:grpSpPr>
        <a:xfrm>
          <a:off x="0" y="0"/>
          <a:ext cx="0" cy="0"/>
          <a:chOff x="0" y="0"/>
          <a:chExt cx="0" cy="0"/>
        </a:xfrm>
      </p:grpSpPr>
      <p:sp>
        <p:nvSpPr>
          <p:cNvPr id="34" name="Google Shape;34;p34"/>
          <p:cNvSpPr txBox="1"/>
          <p:nvPr>
            <p:ph type="title"/>
          </p:nvPr>
        </p:nvSpPr>
        <p:spPr>
          <a:xfrm>
            <a:off x="5956784" y="396117"/>
            <a:ext cx="5217172" cy="11588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p:nvPr>
            <p:ph idx="2" type="pic"/>
          </p:nvPr>
        </p:nvSpPr>
        <p:spPr>
          <a:xfrm>
            <a:off x="1526293" y="1554582"/>
            <a:ext cx="3555043" cy="3217333"/>
          </a:xfrm>
          <a:prstGeom prst="rect">
            <a:avLst/>
          </a:prstGeom>
          <a:noFill/>
          <a:ln>
            <a:noFill/>
          </a:ln>
        </p:spPr>
      </p:sp>
      <p:sp>
        <p:nvSpPr>
          <p:cNvPr id="36" name="Google Shape;36;p34"/>
          <p:cNvSpPr txBox="1"/>
          <p:nvPr>
            <p:ph idx="1" type="body"/>
          </p:nvPr>
        </p:nvSpPr>
        <p:spPr>
          <a:xfrm>
            <a:off x="5956783" y="1747592"/>
            <a:ext cx="521717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Source Sans Pro"/>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7" name="Google Shape;37;p34"/>
          <p:cNvGrpSpPr/>
          <p:nvPr/>
        </p:nvGrpSpPr>
        <p:grpSpPr>
          <a:xfrm>
            <a:off x="739959" y="3491269"/>
            <a:ext cx="365021" cy="365021"/>
            <a:chOff x="739959" y="3491269"/>
            <a:chExt cx="365021" cy="365021"/>
          </a:xfrm>
        </p:grpSpPr>
        <p:sp>
          <p:nvSpPr>
            <p:cNvPr id="38" name="Google Shape;38;p34"/>
            <p:cNvSpPr/>
            <p:nvPr/>
          </p:nvSpPr>
          <p:spPr>
            <a:xfrm>
              <a:off x="739959" y="3491269"/>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39" name="Google Shape;39;p34"/>
            <p:cNvSpPr/>
            <p:nvPr/>
          </p:nvSpPr>
          <p:spPr>
            <a:xfrm>
              <a:off x="739959" y="349126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grpSp>
        <p:nvGrpSpPr>
          <p:cNvPr id="40" name="Google Shape;40;p34"/>
          <p:cNvGrpSpPr/>
          <p:nvPr/>
        </p:nvGrpSpPr>
        <p:grpSpPr>
          <a:xfrm>
            <a:off x="496583" y="550047"/>
            <a:ext cx="1910252" cy="709660"/>
            <a:chOff x="496583" y="795582"/>
            <a:chExt cx="1910252" cy="709660"/>
          </a:xfrm>
        </p:grpSpPr>
        <p:grpSp>
          <p:nvGrpSpPr>
            <p:cNvPr id="41" name="Google Shape;41;p34"/>
            <p:cNvGrpSpPr/>
            <p:nvPr/>
          </p:nvGrpSpPr>
          <p:grpSpPr>
            <a:xfrm>
              <a:off x="496583" y="795582"/>
              <a:ext cx="1910252" cy="709660"/>
              <a:chOff x="2267504" y="2540250"/>
              <a:chExt cx="1990951" cy="739640"/>
            </a:xfrm>
          </p:grpSpPr>
          <p:sp>
            <p:nvSpPr>
              <p:cNvPr id="42" name="Google Shape;42;p34"/>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 name="Google Shape;43;p34"/>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44" name="Google Shape;44;p34"/>
            <p:cNvGrpSpPr/>
            <p:nvPr/>
          </p:nvGrpSpPr>
          <p:grpSpPr>
            <a:xfrm>
              <a:off x="496583" y="795582"/>
              <a:ext cx="1910252" cy="709660"/>
              <a:chOff x="2267504" y="2540250"/>
              <a:chExt cx="1990951" cy="739640"/>
            </a:xfrm>
          </p:grpSpPr>
          <p:sp>
            <p:nvSpPr>
              <p:cNvPr id="45" name="Google Shape;45;p34"/>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6" name="Google Shape;46;p34"/>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50" name="Shape 50"/>
        <p:cNvGrpSpPr/>
        <p:nvPr/>
      </p:nvGrpSpPr>
      <p:grpSpPr>
        <a:xfrm>
          <a:off x="0" y="0"/>
          <a:ext cx="0" cy="0"/>
          <a:chOff x="0" y="0"/>
          <a:chExt cx="0" cy="0"/>
        </a:xfrm>
      </p:grpSpPr>
      <p:grpSp>
        <p:nvGrpSpPr>
          <p:cNvPr id="51" name="Google Shape;51;p35"/>
          <p:cNvGrpSpPr/>
          <p:nvPr/>
        </p:nvGrpSpPr>
        <p:grpSpPr>
          <a:xfrm>
            <a:off x="8341223" y="5289452"/>
            <a:ext cx="1640977" cy="1568548"/>
            <a:chOff x="3121343" y="4864099"/>
            <a:chExt cx="2085971" cy="1993901"/>
          </a:xfrm>
        </p:grpSpPr>
        <p:sp>
          <p:nvSpPr>
            <p:cNvPr id="52" name="Google Shape;52;p35"/>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 name="Google Shape;53;p35"/>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4" name="Google Shape;54;p35"/>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5" name="Google Shape;55;p35"/>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6" name="Google Shape;56;p35"/>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7" name="Google Shape;57;p35"/>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8" name="Google Shape;58;p35"/>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9" name="Google Shape;59;p35"/>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0" name="Google Shape;60;p35"/>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1" name="Google Shape;61;p35"/>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2" name="Google Shape;62;p35"/>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3" name="Google Shape;63;p35"/>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64" name="Google Shape;64;p35"/>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65" name="Google Shape;65;p35"/>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5"/>
          <p:cNvSpPr txBox="1"/>
          <p:nvPr>
            <p:ph idx="1" type="body"/>
          </p:nvPr>
        </p:nvSpPr>
        <p:spPr>
          <a:xfrm>
            <a:off x="1691325" y="2014538"/>
            <a:ext cx="4307160"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5"/>
          <p:cNvSpPr txBox="1"/>
          <p:nvPr>
            <p:ph idx="2" type="body"/>
          </p:nvPr>
        </p:nvSpPr>
        <p:spPr>
          <a:xfrm>
            <a:off x="1691325" y="2666318"/>
            <a:ext cx="4307160"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5"/>
          <p:cNvSpPr txBox="1"/>
          <p:nvPr>
            <p:ph idx="3" type="body"/>
          </p:nvPr>
        </p:nvSpPr>
        <p:spPr>
          <a:xfrm>
            <a:off x="6317484" y="2014538"/>
            <a:ext cx="4307160" cy="5188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5"/>
          <p:cNvSpPr txBox="1"/>
          <p:nvPr>
            <p:ph idx="4" type="body"/>
          </p:nvPr>
        </p:nvSpPr>
        <p:spPr>
          <a:xfrm>
            <a:off x="6317484" y="2666318"/>
            <a:ext cx="4307160" cy="329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Arial"/>
              <a:buChar char="•"/>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grpSp>
        <p:nvGrpSpPr>
          <p:cNvPr id="73" name="Google Shape;73;p35"/>
          <p:cNvGrpSpPr/>
          <p:nvPr/>
        </p:nvGrpSpPr>
        <p:grpSpPr>
          <a:xfrm>
            <a:off x="5983704" y="400019"/>
            <a:ext cx="1910252" cy="709660"/>
            <a:chOff x="2267504" y="2540250"/>
            <a:chExt cx="1990951" cy="739640"/>
          </a:xfrm>
        </p:grpSpPr>
        <p:sp>
          <p:nvSpPr>
            <p:cNvPr id="74" name="Google Shape;74;p35"/>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75" name="Google Shape;75;p35"/>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76" name="Google Shape;76;p35"/>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77" name="Shape 77"/>
        <p:cNvGrpSpPr/>
        <p:nvPr/>
      </p:nvGrpSpPr>
      <p:grpSpPr>
        <a:xfrm>
          <a:off x="0" y="0"/>
          <a:ext cx="0" cy="0"/>
          <a:chOff x="0" y="0"/>
          <a:chExt cx="0" cy="0"/>
        </a:xfrm>
      </p:grpSpPr>
      <p:sp>
        <p:nvSpPr>
          <p:cNvPr id="78" name="Google Shape;78;p36"/>
          <p:cNvSpPr txBox="1"/>
          <p:nvPr>
            <p:ph type="title"/>
          </p:nvPr>
        </p:nvSpPr>
        <p:spPr>
          <a:xfrm>
            <a:off x="1331088" y="565739"/>
            <a:ext cx="9745883" cy="11249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9" name="Google Shape;79;p36"/>
          <p:cNvGrpSpPr/>
          <p:nvPr/>
        </p:nvGrpSpPr>
        <p:grpSpPr>
          <a:xfrm>
            <a:off x="0" y="681037"/>
            <a:ext cx="1170294" cy="709661"/>
            <a:chOff x="0" y="681037"/>
            <a:chExt cx="1170294" cy="709661"/>
          </a:xfrm>
        </p:grpSpPr>
        <p:sp>
          <p:nvSpPr>
            <p:cNvPr id="80" name="Google Shape;80;p36"/>
            <p:cNvSpPr/>
            <p:nvPr/>
          </p:nvSpPr>
          <p:spPr>
            <a:xfrm>
              <a:off x="0" y="681037"/>
              <a:ext cx="1170294" cy="274629"/>
            </a:xfrm>
            <a:custGeom>
              <a:rect b="b" l="l" r="r" t="t"/>
              <a:pathLst>
                <a:path extrusionOk="0" h="274629" w="1170294">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1" name="Google Shape;81;p36"/>
            <p:cNvSpPr/>
            <p:nvPr/>
          </p:nvSpPr>
          <p:spPr>
            <a:xfrm>
              <a:off x="0" y="1116069"/>
              <a:ext cx="1170294" cy="274629"/>
            </a:xfrm>
            <a:custGeom>
              <a:rect b="b" l="l" r="r" t="t"/>
              <a:pathLst>
                <a:path extrusionOk="0" h="274629" w="1170294">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82" name="Google Shape;82;p36"/>
          <p:cNvSpPr/>
          <p:nvPr/>
        </p:nvSpPr>
        <p:spPr>
          <a:xfrm>
            <a:off x="11590389"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3" name="Google Shape;83;p36"/>
          <p:cNvSpPr/>
          <p:nvPr/>
        </p:nvSpPr>
        <p:spPr>
          <a:xfrm>
            <a:off x="11559544" y="5991329"/>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84" name="Google Shape;8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grpSp>
        <p:nvGrpSpPr>
          <p:cNvPr id="87" name="Google Shape;87;p36"/>
          <p:cNvGrpSpPr/>
          <p:nvPr/>
        </p:nvGrpSpPr>
        <p:grpSpPr>
          <a:xfrm>
            <a:off x="10510458" y="477557"/>
            <a:ext cx="975168" cy="975170"/>
            <a:chOff x="5829300" y="3162300"/>
            <a:chExt cx="532256" cy="532257"/>
          </a:xfrm>
        </p:grpSpPr>
        <p:sp>
          <p:nvSpPr>
            <p:cNvPr id="88" name="Google Shape;88;p36"/>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89" name="Google Shape;89;p36"/>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0" name="Google Shape;90;p36"/>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1" name="Google Shape;91;p36"/>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2" name="Google Shape;92;p36"/>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3" name="Google Shape;93;p36"/>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4" name="Google Shape;94;p36"/>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5" name="Google Shape;95;p36"/>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6" name="Google Shape;96;p36"/>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7" name="Google Shape;97;p36"/>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8" name="Google Shape;98;p36"/>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99" name="Google Shape;99;p36"/>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00" name="Google Shape;100;p36"/>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101" name="Shape 101"/>
        <p:cNvGrpSpPr/>
        <p:nvPr/>
      </p:nvGrpSpPr>
      <p:grpSpPr>
        <a:xfrm>
          <a:off x="0" y="0"/>
          <a:ext cx="0" cy="0"/>
          <a:chOff x="0" y="0"/>
          <a:chExt cx="0" cy="0"/>
        </a:xfrm>
      </p:grpSpPr>
      <p:sp>
        <p:nvSpPr>
          <p:cNvPr id="102" name="Google Shape;102;p37"/>
          <p:cNvSpPr/>
          <p:nvPr/>
        </p:nvSpPr>
        <p:spPr>
          <a:xfrm>
            <a:off x="1408103" y="-15159"/>
            <a:ext cx="4902679" cy="4616801"/>
          </a:xfrm>
          <a:custGeom>
            <a:rect b="b" l="l" r="r" t="t"/>
            <a:pathLst>
              <a:path extrusionOk="0" h="6050127" w="6355652">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nvGrpSpPr>
          <p:cNvPr id="103" name="Google Shape;103;p37"/>
          <p:cNvGrpSpPr/>
          <p:nvPr/>
        </p:nvGrpSpPr>
        <p:grpSpPr>
          <a:xfrm>
            <a:off x="0" y="1479558"/>
            <a:ext cx="1861854" cy="717514"/>
            <a:chOff x="0" y="1479558"/>
            <a:chExt cx="1861854" cy="717514"/>
          </a:xfrm>
        </p:grpSpPr>
        <p:sp>
          <p:nvSpPr>
            <p:cNvPr id="104" name="Google Shape;104;p37"/>
            <p:cNvSpPr/>
            <p:nvPr/>
          </p:nvSpPr>
          <p:spPr>
            <a:xfrm>
              <a:off x="0" y="147955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05" name="Google Shape;105;p37"/>
            <p:cNvSpPr/>
            <p:nvPr/>
          </p:nvSpPr>
          <p:spPr>
            <a:xfrm>
              <a:off x="0" y="19192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106" name="Google Shape;106;p37"/>
          <p:cNvSpPr/>
          <p:nvPr/>
        </p:nvSpPr>
        <p:spPr>
          <a:xfrm>
            <a:off x="1417246" y="-12193"/>
            <a:ext cx="4902679" cy="4616801"/>
          </a:xfrm>
          <a:custGeom>
            <a:rect b="b" l="l" r="r" t="t"/>
            <a:pathLst>
              <a:path extrusionOk="0" h="6050127" w="6355652">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07" name="Google Shape;107;p37"/>
          <p:cNvSpPr/>
          <p:nvPr/>
        </p:nvSpPr>
        <p:spPr>
          <a:xfrm>
            <a:off x="1305243" y="-12192"/>
            <a:ext cx="4902678" cy="4544235"/>
          </a:xfrm>
          <a:custGeom>
            <a:rect b="b" l="l" r="r" t="t"/>
            <a:pathLst>
              <a:path extrusionOk="0" h="5890980" w="6355652">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08" name="Google Shape;108;p37"/>
          <p:cNvSpPr txBox="1"/>
          <p:nvPr>
            <p:ph type="ctrTitle"/>
          </p:nvPr>
        </p:nvSpPr>
        <p:spPr>
          <a:xfrm>
            <a:off x="1760765" y="324937"/>
            <a:ext cx="4024032" cy="288571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Source Sans Pro"/>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7"/>
          <p:cNvSpPr txBox="1"/>
          <p:nvPr>
            <p:ph idx="1" type="subTitle"/>
          </p:nvPr>
        </p:nvSpPr>
        <p:spPr>
          <a:xfrm>
            <a:off x="1760765" y="3166312"/>
            <a:ext cx="4024032" cy="77180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Font typeface="Source Sans Pro"/>
              <a:buNone/>
              <a:defRPr sz="2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0" name="Google Shape;110;p37"/>
          <p:cNvSpPr/>
          <p:nvPr/>
        </p:nvSpPr>
        <p:spPr>
          <a:xfrm>
            <a:off x="7649933" y="1550555"/>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1" name="Google Shape;111;p37"/>
          <p:cNvSpPr/>
          <p:nvPr/>
        </p:nvSpPr>
        <p:spPr>
          <a:xfrm>
            <a:off x="7649933" y="1550555"/>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2" name="Google Shape;112;p37"/>
          <p:cNvSpPr/>
          <p:nvPr/>
        </p:nvSpPr>
        <p:spPr>
          <a:xfrm>
            <a:off x="4369124" y="5424608"/>
            <a:ext cx="319941" cy="319941"/>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3" name="Google Shape;113;p37"/>
          <p:cNvSpPr/>
          <p:nvPr/>
        </p:nvSpPr>
        <p:spPr>
          <a:xfrm>
            <a:off x="4369124" y="5424608"/>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14" name="Google Shape;114;p37"/>
          <p:cNvSpPr/>
          <p:nvPr>
            <p:ph idx="2" type="pic"/>
          </p:nvPr>
        </p:nvSpPr>
        <p:spPr>
          <a:xfrm>
            <a:off x="6601855" y="2313765"/>
            <a:ext cx="4773089" cy="4544235"/>
          </a:xfrm>
          <a:prstGeom prst="rect">
            <a:avLst/>
          </a:prstGeom>
          <a:noFill/>
          <a:ln>
            <a:noFill/>
          </a:ln>
        </p:spPr>
      </p:sp>
      <p:grpSp>
        <p:nvGrpSpPr>
          <p:cNvPr id="115" name="Google Shape;115;p37"/>
          <p:cNvGrpSpPr/>
          <p:nvPr/>
        </p:nvGrpSpPr>
        <p:grpSpPr>
          <a:xfrm>
            <a:off x="10847710" y="6388311"/>
            <a:ext cx="1054465" cy="469689"/>
            <a:chOff x="9841624" y="4115729"/>
            <a:chExt cx="602169" cy="268223"/>
          </a:xfrm>
        </p:grpSpPr>
        <p:sp>
          <p:nvSpPr>
            <p:cNvPr id="116" name="Google Shape;116;p3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17" name="Google Shape;117;p3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18" name="Google Shape;118;p3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19" name="Google Shape;119;p3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20" name="Google Shape;120;p3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21" name="Shape 121"/>
        <p:cNvGrpSpPr/>
        <p:nvPr/>
      </p:nvGrpSpPr>
      <p:grpSpPr>
        <a:xfrm>
          <a:off x="0" y="0"/>
          <a:ext cx="0" cy="0"/>
          <a:chOff x="0" y="0"/>
          <a:chExt cx="0" cy="0"/>
        </a:xfrm>
      </p:grpSpPr>
      <p:sp>
        <p:nvSpPr>
          <p:cNvPr id="122" name="Google Shape;122;p38"/>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23" name="Google Shape;123;p38"/>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grpSp>
        <p:nvGrpSpPr>
          <p:cNvPr id="124" name="Google Shape;124;p38"/>
          <p:cNvGrpSpPr/>
          <p:nvPr/>
        </p:nvGrpSpPr>
        <p:grpSpPr>
          <a:xfrm>
            <a:off x="1481312" y="743744"/>
            <a:ext cx="4860256" cy="4589316"/>
            <a:chOff x="1481312" y="743744"/>
            <a:chExt cx="4860256" cy="4589316"/>
          </a:xfrm>
        </p:grpSpPr>
        <p:sp>
          <p:nvSpPr>
            <p:cNvPr descr="Tag=AccentColor&#10;Flavor=Light&#10;Target=Fill" id="125" name="Google Shape;125;p38"/>
            <p:cNvSpPr/>
            <p:nvPr/>
          </p:nvSpPr>
          <p:spPr>
            <a:xfrm>
              <a:off x="1481312" y="743744"/>
              <a:ext cx="4860256" cy="45893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descr="Tag=AccentColor&#10;Flavor=Light&#10;Target=Fill" id="126" name="Google Shape;126;p38"/>
            <p:cNvSpPr/>
            <p:nvPr/>
          </p:nvSpPr>
          <p:spPr>
            <a:xfrm>
              <a:off x="1481312" y="743744"/>
              <a:ext cx="4860256" cy="4589316"/>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sp>
        <p:nvSpPr>
          <p:cNvPr id="127" name="Google Shape;127;p38"/>
          <p:cNvSpPr/>
          <p:nvPr/>
        </p:nvSpPr>
        <p:spPr>
          <a:xfrm>
            <a:off x="1379729" y="648365"/>
            <a:ext cx="4860256" cy="45893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28" name="Google Shape;128;p38"/>
          <p:cNvSpPr txBox="1"/>
          <p:nvPr>
            <p:ph type="ctrTitle"/>
          </p:nvPr>
        </p:nvSpPr>
        <p:spPr>
          <a:xfrm>
            <a:off x="1521269" y="799275"/>
            <a:ext cx="4579668" cy="30280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Source Sans Pro"/>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8"/>
          <p:cNvSpPr txBox="1"/>
          <p:nvPr>
            <p:ph idx="1" type="subTitle"/>
          </p:nvPr>
        </p:nvSpPr>
        <p:spPr>
          <a:xfrm>
            <a:off x="1521269" y="3919422"/>
            <a:ext cx="4579668" cy="116679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30" name="Google Shape;130;p38"/>
          <p:cNvSpPr/>
          <p:nvPr/>
        </p:nvSpPr>
        <p:spPr>
          <a:xfrm>
            <a:off x="1199364" y="4074364"/>
            <a:ext cx="365125" cy="365125"/>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1" name="Google Shape;131;p38"/>
          <p:cNvSpPr/>
          <p:nvPr/>
        </p:nvSpPr>
        <p:spPr>
          <a:xfrm>
            <a:off x="10602612"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2" name="Google Shape;132;p38"/>
          <p:cNvSpPr/>
          <p:nvPr/>
        </p:nvSpPr>
        <p:spPr>
          <a:xfrm>
            <a:off x="10602612"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33" name="Google Shape;133;p38"/>
          <p:cNvGrpSpPr/>
          <p:nvPr/>
        </p:nvGrpSpPr>
        <p:grpSpPr>
          <a:xfrm>
            <a:off x="9805475" y="1581418"/>
            <a:ext cx="843745" cy="375828"/>
            <a:chOff x="9841624" y="4115729"/>
            <a:chExt cx="602169" cy="268223"/>
          </a:xfrm>
        </p:grpSpPr>
        <p:sp>
          <p:nvSpPr>
            <p:cNvPr id="134" name="Google Shape;134;p3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5" name="Google Shape;135;p3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6" name="Google Shape;136;p3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7" name="Google Shape;137;p3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138" name="Google Shape;138;p3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grpSp>
      <p:sp>
        <p:nvSpPr>
          <p:cNvPr id="139" name="Google Shape;139;p38"/>
          <p:cNvSpPr/>
          <p:nvPr/>
        </p:nvSpPr>
        <p:spPr>
          <a:xfrm>
            <a:off x="1199364" y="4074364"/>
            <a:ext cx="365125" cy="365125"/>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40" name="Google Shape;140;p38"/>
          <p:cNvSpPr/>
          <p:nvPr>
            <p:ph idx="2" type="pic"/>
          </p:nvPr>
        </p:nvSpPr>
        <p:spPr>
          <a:xfrm>
            <a:off x="7068418" y="1957246"/>
            <a:ext cx="4207947" cy="4207948"/>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41" name="Shape 141"/>
        <p:cNvGrpSpPr/>
        <p:nvPr/>
      </p:nvGrpSpPr>
      <p:grpSpPr>
        <a:xfrm>
          <a:off x="0" y="0"/>
          <a:ext cx="0" cy="0"/>
          <a:chOff x="0" y="0"/>
          <a:chExt cx="0" cy="0"/>
        </a:xfrm>
      </p:grpSpPr>
      <p:sp>
        <p:nvSpPr>
          <p:cNvPr id="142" name="Google Shape;142;p39"/>
          <p:cNvSpPr txBox="1"/>
          <p:nvPr>
            <p:ph type="title"/>
          </p:nvPr>
        </p:nvSpPr>
        <p:spPr>
          <a:xfrm>
            <a:off x="938907" y="282800"/>
            <a:ext cx="5217172" cy="12886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9"/>
          <p:cNvSpPr txBox="1"/>
          <p:nvPr>
            <p:ph idx="1" type="body"/>
          </p:nvPr>
        </p:nvSpPr>
        <p:spPr>
          <a:xfrm>
            <a:off x="938906" y="1715151"/>
            <a:ext cx="521717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Source Sans Pro"/>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9"/>
          <p:cNvSpPr/>
          <p:nvPr>
            <p:ph idx="2" type="pic"/>
          </p:nvPr>
        </p:nvSpPr>
        <p:spPr>
          <a:xfrm>
            <a:off x="7235389" y="322503"/>
            <a:ext cx="4114800" cy="2931037"/>
          </a:xfrm>
          <a:prstGeom prst="rect">
            <a:avLst/>
          </a:prstGeom>
          <a:noFill/>
          <a:ln>
            <a:noFill/>
          </a:ln>
        </p:spPr>
      </p:sp>
      <p:sp>
        <p:nvSpPr>
          <p:cNvPr id="145" name="Google Shape;145;p39"/>
          <p:cNvSpPr/>
          <p:nvPr>
            <p:ph idx="3" type="pic"/>
          </p:nvPr>
        </p:nvSpPr>
        <p:spPr>
          <a:xfrm>
            <a:off x="7235389" y="3370011"/>
            <a:ext cx="4114799" cy="2931036"/>
          </a:xfrm>
          <a:prstGeom prst="rect">
            <a:avLst/>
          </a:prstGeom>
          <a:noFill/>
          <a:ln>
            <a:noFill/>
          </a:ln>
        </p:spPr>
      </p:sp>
      <p:sp>
        <p:nvSpPr>
          <p:cNvPr id="146" name="Google Shape;1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49" name="Google Shape;149;p39"/>
          <p:cNvGrpSpPr/>
          <p:nvPr/>
        </p:nvGrpSpPr>
        <p:grpSpPr>
          <a:xfrm>
            <a:off x="5756620" y="736826"/>
            <a:ext cx="1598829" cy="531293"/>
            <a:chOff x="2504802" y="1755501"/>
            <a:chExt cx="1598829" cy="531293"/>
          </a:xfrm>
        </p:grpSpPr>
        <p:sp>
          <p:nvSpPr>
            <p:cNvPr id="150" name="Google Shape;150;p39"/>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51" name="Google Shape;151;p39"/>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nvGrpSpPr>
          <p:cNvPr id="152" name="Google Shape;152;p39"/>
          <p:cNvGrpSpPr/>
          <p:nvPr/>
        </p:nvGrpSpPr>
        <p:grpSpPr>
          <a:xfrm>
            <a:off x="10885765" y="619275"/>
            <a:ext cx="932200" cy="932200"/>
            <a:chOff x="10791258" y="619275"/>
            <a:chExt cx="932200" cy="932200"/>
          </a:xfrm>
        </p:grpSpPr>
        <p:sp>
          <p:nvSpPr>
            <p:cNvPr id="153" name="Google Shape;153;p39"/>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154" name="Google Shape;154;p39"/>
            <p:cNvSpPr/>
            <p:nvPr/>
          </p:nvSpPr>
          <p:spPr>
            <a:xfrm>
              <a:off x="10791258" y="619275"/>
              <a:ext cx="932200" cy="932200"/>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grpSp>
        <p:nvGrpSpPr>
          <p:cNvPr id="155" name="Google Shape;155;p39"/>
          <p:cNvGrpSpPr/>
          <p:nvPr/>
        </p:nvGrpSpPr>
        <p:grpSpPr>
          <a:xfrm>
            <a:off x="10631201" y="4961088"/>
            <a:ext cx="1152011" cy="1152022"/>
            <a:chOff x="10154386" y="4452483"/>
            <a:chExt cx="1443404" cy="1443418"/>
          </a:xfrm>
        </p:grpSpPr>
        <p:grpSp>
          <p:nvGrpSpPr>
            <p:cNvPr id="156" name="Google Shape;156;p39"/>
            <p:cNvGrpSpPr/>
            <p:nvPr/>
          </p:nvGrpSpPr>
          <p:grpSpPr>
            <a:xfrm>
              <a:off x="10154386" y="4452483"/>
              <a:ext cx="1443404" cy="1443418"/>
              <a:chOff x="5734037" y="3067039"/>
              <a:chExt cx="724483" cy="724489"/>
            </a:xfrm>
          </p:grpSpPr>
          <p:sp>
            <p:nvSpPr>
              <p:cNvPr id="157" name="Google Shape;157;p39"/>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58" name="Google Shape;158;p39"/>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59" name="Google Shape;159;p39"/>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0" name="Google Shape;160;p39"/>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1" name="Google Shape;161;p39"/>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2" name="Google Shape;162;p39"/>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3" name="Google Shape;163;p39"/>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4" name="Google Shape;164;p39"/>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5" name="Google Shape;165;p39"/>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6" name="Google Shape;166;p39"/>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7" name="Google Shape;167;p39"/>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8" name="Google Shape;168;p39"/>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69" name="Google Shape;169;p39"/>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0" name="Google Shape;170;p39"/>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1" name="Google Shape;171;p39"/>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2" name="Google Shape;172;p39"/>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3" name="Google Shape;173;p39"/>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4" name="Google Shape;174;p39"/>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5" name="Google Shape;175;p39"/>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6" name="Google Shape;176;p39"/>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7" name="Google Shape;177;p39"/>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8" name="Google Shape;178;p39"/>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79" name="Google Shape;179;p39"/>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0" name="Google Shape;180;p39"/>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1" name="Google Shape;181;p39"/>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2" name="Google Shape;182;p39"/>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3" name="Google Shape;183;p39"/>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4" name="Google Shape;184;p39"/>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5" name="Google Shape;185;p39"/>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6" name="Google Shape;186;p39"/>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7" name="Google Shape;187;p39"/>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8" name="Google Shape;188;p39"/>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89" name="Google Shape;189;p39"/>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0" name="Google Shape;190;p39"/>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1" name="Google Shape;191;p39"/>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2" name="Google Shape;192;p39"/>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3" name="Google Shape;193;p39"/>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4" name="Google Shape;194;p39"/>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5" name="Google Shape;195;p39"/>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6" name="Google Shape;196;p39"/>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7" name="Google Shape;197;p39"/>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8" name="Google Shape;198;p39"/>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199" name="Google Shape;199;p39"/>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0" name="Google Shape;200;p39"/>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1" name="Google Shape;201;p39"/>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2" name="Google Shape;202;p39"/>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3" name="Google Shape;203;p39"/>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4" name="Google Shape;204;p39"/>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5" name="Google Shape;205;p39"/>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6" name="Google Shape;206;p39"/>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7" name="Google Shape;207;p39"/>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8" name="Google Shape;208;p39"/>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09" name="Google Shape;209;p39"/>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0" name="Google Shape;210;p39"/>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1" name="Google Shape;211;p39"/>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2" name="Google Shape;212;p39"/>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3" name="Google Shape;213;p39"/>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4" name="Google Shape;214;p39"/>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5" name="Google Shape;215;p39"/>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6" name="Google Shape;216;p39"/>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7" name="Google Shape;217;p39"/>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8" name="Google Shape;218;p39"/>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19" name="Google Shape;219;p39"/>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0" name="Google Shape;220;p39"/>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1" name="Google Shape;221;p39"/>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2" name="Google Shape;222;p39"/>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3" name="Google Shape;223;p39"/>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4" name="Google Shape;224;p39"/>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5" name="Google Shape;225;p39"/>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6" name="Google Shape;226;p39"/>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7" name="Google Shape;227;p39"/>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8" name="Google Shape;228;p39"/>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29" name="Google Shape;229;p39"/>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0" name="Google Shape;230;p39"/>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1" name="Google Shape;231;p39"/>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2" name="Google Shape;232;p39"/>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3" name="Google Shape;233;p39"/>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4" name="Google Shape;234;p39"/>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5" name="Google Shape;235;p39"/>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6" name="Google Shape;236;p39"/>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7" name="Google Shape;237;p39"/>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8" name="Google Shape;238;p39"/>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39" name="Google Shape;239;p39"/>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0" name="Google Shape;240;p39"/>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1" name="Google Shape;241;p39"/>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2" name="Google Shape;242;p39"/>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3" name="Google Shape;243;p39"/>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4" name="Google Shape;244;p39"/>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5" name="Google Shape;245;p39"/>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6" name="Google Shape;246;p39"/>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7" name="Google Shape;247;p39"/>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8" name="Google Shape;248;p39"/>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49" name="Google Shape;249;p39"/>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0" name="Google Shape;250;p39"/>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1" name="Google Shape;251;p39"/>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2" name="Google Shape;252;p39"/>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3" name="Google Shape;253;p39"/>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4" name="Google Shape;254;p39"/>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5" name="Google Shape;255;p39"/>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6" name="Google Shape;256;p39"/>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7" name="Google Shape;257;p39"/>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8" name="Google Shape;258;p39"/>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59" name="Google Shape;259;p39"/>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0" name="Google Shape;260;p39"/>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1" name="Google Shape;261;p39"/>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2" name="Google Shape;262;p39"/>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3" name="Google Shape;263;p39"/>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4" name="Google Shape;264;p39"/>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5" name="Google Shape;265;p39"/>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6" name="Google Shape;266;p39"/>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7" name="Google Shape;267;p39"/>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8" name="Google Shape;268;p39"/>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69" name="Google Shape;269;p39"/>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0" name="Google Shape;270;p39"/>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1" name="Google Shape;271;p39"/>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2" name="Google Shape;272;p39"/>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3" name="Google Shape;273;p39"/>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4" name="Google Shape;274;p39"/>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5" name="Google Shape;275;p39"/>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6" name="Google Shape;276;p39"/>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7" name="Google Shape;277;p39"/>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8" name="Google Shape;278;p39"/>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79" name="Google Shape;279;p39"/>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0" name="Google Shape;280;p39"/>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1" name="Google Shape;281;p39"/>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2" name="Google Shape;282;p39"/>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3" name="Google Shape;283;p39"/>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4" name="Google Shape;284;p39"/>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5" name="Google Shape;285;p39"/>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6" name="Google Shape;286;p39"/>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7" name="Google Shape;287;p39"/>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8" name="Google Shape;288;p39"/>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89" name="Google Shape;289;p39"/>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0" name="Google Shape;290;p39"/>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1" name="Google Shape;291;p39"/>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2" name="Google Shape;292;p39"/>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3" name="Google Shape;293;p39"/>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4" name="Google Shape;294;p39"/>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5" name="Google Shape;295;p39"/>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6" name="Google Shape;296;p39"/>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7" name="Google Shape;297;p39"/>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8" name="Google Shape;298;p39"/>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299" name="Google Shape;299;p39"/>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0" name="Google Shape;300;p39"/>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1" name="Google Shape;301;p39"/>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2" name="Google Shape;302;p39"/>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3" name="Google Shape;303;p39"/>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4" name="Google Shape;304;p39"/>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5" name="Google Shape;305;p39"/>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6" name="Google Shape;306;p39"/>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7" name="Google Shape;307;p39"/>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8" name="Google Shape;308;p39"/>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09" name="Google Shape;309;p39"/>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0" name="Google Shape;310;p39"/>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1" name="Google Shape;311;p39"/>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2" name="Google Shape;312;p39"/>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3" name="Google Shape;313;p39"/>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4" name="Google Shape;314;p39"/>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5" name="Google Shape;315;p39"/>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6" name="Google Shape;316;p39"/>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7" name="Google Shape;317;p39"/>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8" name="Google Shape;318;p39"/>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19" name="Google Shape;319;p39"/>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0" name="Google Shape;320;p39"/>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1" name="Google Shape;321;p39"/>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2" name="Google Shape;322;p39"/>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3" name="Google Shape;323;p39"/>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4" name="Google Shape;324;p39"/>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5" name="Google Shape;325;p39"/>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nvGrpSpPr>
            <p:cNvPr id="326" name="Google Shape;326;p39"/>
            <p:cNvGrpSpPr/>
            <p:nvPr/>
          </p:nvGrpSpPr>
          <p:grpSpPr>
            <a:xfrm>
              <a:off x="10154386" y="4452483"/>
              <a:ext cx="1443404" cy="1443418"/>
              <a:chOff x="5734037" y="3067039"/>
              <a:chExt cx="724483" cy="724489"/>
            </a:xfrm>
          </p:grpSpPr>
          <p:sp>
            <p:nvSpPr>
              <p:cNvPr id="327" name="Google Shape;327;p39"/>
              <p:cNvSpPr/>
              <p:nvPr/>
            </p:nvSpPr>
            <p:spPr>
              <a:xfrm>
                <a:off x="5734038" y="3067039"/>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8" name="Google Shape;328;p39"/>
              <p:cNvSpPr/>
              <p:nvPr/>
            </p:nvSpPr>
            <p:spPr>
              <a:xfrm>
                <a:off x="5793283"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29" name="Google Shape;329;p39"/>
              <p:cNvSpPr/>
              <p:nvPr/>
            </p:nvSpPr>
            <p:spPr>
              <a:xfrm>
                <a:off x="5852433"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0" name="Google Shape;330;p39"/>
              <p:cNvSpPr/>
              <p:nvPr/>
            </p:nvSpPr>
            <p:spPr>
              <a:xfrm>
                <a:off x="591167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1" name="Google Shape;331;p39"/>
              <p:cNvSpPr/>
              <p:nvPr/>
            </p:nvSpPr>
            <p:spPr>
              <a:xfrm>
                <a:off x="5970828"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2" name="Google Shape;332;p39"/>
              <p:cNvSpPr/>
              <p:nvPr/>
            </p:nvSpPr>
            <p:spPr>
              <a:xfrm>
                <a:off x="6030074" y="3067039"/>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3" name="Google Shape;333;p39"/>
              <p:cNvSpPr/>
              <p:nvPr/>
            </p:nvSpPr>
            <p:spPr>
              <a:xfrm>
                <a:off x="608922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4" name="Google Shape;334;p39"/>
              <p:cNvSpPr/>
              <p:nvPr/>
            </p:nvSpPr>
            <p:spPr>
              <a:xfrm>
                <a:off x="5734038" y="3126284"/>
                <a:ext cx="14192" cy="14097"/>
              </a:xfrm>
              <a:custGeom>
                <a:rect b="b" l="l" r="r" t="t"/>
                <a:pathLst>
                  <a:path extrusionOk="0" h="14097" w="14192">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5" name="Google Shape;335;p39"/>
              <p:cNvSpPr/>
              <p:nvPr/>
            </p:nvSpPr>
            <p:spPr>
              <a:xfrm>
                <a:off x="5793283" y="312628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6" name="Google Shape;336;p39"/>
              <p:cNvSpPr/>
              <p:nvPr/>
            </p:nvSpPr>
            <p:spPr>
              <a:xfrm>
                <a:off x="5852433"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7" name="Google Shape;337;p39"/>
              <p:cNvSpPr/>
              <p:nvPr/>
            </p:nvSpPr>
            <p:spPr>
              <a:xfrm>
                <a:off x="591167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8" name="Google Shape;338;p39"/>
              <p:cNvSpPr/>
              <p:nvPr/>
            </p:nvSpPr>
            <p:spPr>
              <a:xfrm>
                <a:off x="5970828"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39" name="Google Shape;339;p39"/>
              <p:cNvSpPr/>
              <p:nvPr/>
            </p:nvSpPr>
            <p:spPr>
              <a:xfrm>
                <a:off x="6030073" y="3126284"/>
                <a:ext cx="14097" cy="14097"/>
              </a:xfrm>
              <a:custGeom>
                <a:rect b="b" l="l" r="r" t="t"/>
                <a:pathLst>
                  <a:path extrusionOk="0" h="14097" w="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0" name="Google Shape;340;p39"/>
              <p:cNvSpPr/>
              <p:nvPr/>
            </p:nvSpPr>
            <p:spPr>
              <a:xfrm>
                <a:off x="6089224" y="312628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1" name="Google Shape;341;p39"/>
              <p:cNvSpPr/>
              <p:nvPr/>
            </p:nvSpPr>
            <p:spPr>
              <a:xfrm>
                <a:off x="5734038" y="318543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2" name="Google Shape;342;p39"/>
              <p:cNvSpPr/>
              <p:nvPr/>
            </p:nvSpPr>
            <p:spPr>
              <a:xfrm>
                <a:off x="5793283"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3" name="Google Shape;343;p39"/>
              <p:cNvSpPr/>
              <p:nvPr/>
            </p:nvSpPr>
            <p:spPr>
              <a:xfrm>
                <a:off x="5852433"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4" name="Google Shape;344;p39"/>
              <p:cNvSpPr/>
              <p:nvPr/>
            </p:nvSpPr>
            <p:spPr>
              <a:xfrm>
                <a:off x="591167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5" name="Google Shape;345;p39"/>
              <p:cNvSpPr/>
              <p:nvPr/>
            </p:nvSpPr>
            <p:spPr>
              <a:xfrm>
                <a:off x="5970828"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6" name="Google Shape;346;p39"/>
              <p:cNvSpPr/>
              <p:nvPr/>
            </p:nvSpPr>
            <p:spPr>
              <a:xfrm>
                <a:off x="6030074" y="318543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7" name="Google Shape;347;p39"/>
              <p:cNvSpPr/>
              <p:nvPr/>
            </p:nvSpPr>
            <p:spPr>
              <a:xfrm>
                <a:off x="6089224" y="318543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8" name="Google Shape;348;p39"/>
              <p:cNvSpPr/>
              <p:nvPr/>
            </p:nvSpPr>
            <p:spPr>
              <a:xfrm>
                <a:off x="5734038" y="324467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49" name="Google Shape;349;p39"/>
              <p:cNvSpPr/>
              <p:nvPr/>
            </p:nvSpPr>
            <p:spPr>
              <a:xfrm>
                <a:off x="5793283" y="3244677"/>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0" name="Google Shape;350;p39"/>
              <p:cNvSpPr/>
              <p:nvPr/>
            </p:nvSpPr>
            <p:spPr>
              <a:xfrm>
                <a:off x="5852433"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1" name="Google Shape;351;p39"/>
              <p:cNvSpPr/>
              <p:nvPr/>
            </p:nvSpPr>
            <p:spPr>
              <a:xfrm>
                <a:off x="591167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2" name="Google Shape;352;p39"/>
              <p:cNvSpPr/>
              <p:nvPr/>
            </p:nvSpPr>
            <p:spPr>
              <a:xfrm>
                <a:off x="5970828"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3" name="Google Shape;353;p39"/>
              <p:cNvSpPr/>
              <p:nvPr/>
            </p:nvSpPr>
            <p:spPr>
              <a:xfrm>
                <a:off x="6030073" y="324467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4" name="Google Shape;354;p39"/>
              <p:cNvSpPr/>
              <p:nvPr/>
            </p:nvSpPr>
            <p:spPr>
              <a:xfrm>
                <a:off x="6089224" y="3244677"/>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5" name="Google Shape;355;p39"/>
              <p:cNvSpPr/>
              <p:nvPr/>
            </p:nvSpPr>
            <p:spPr>
              <a:xfrm>
                <a:off x="5734038" y="3303829"/>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6" name="Google Shape;356;p39"/>
              <p:cNvSpPr/>
              <p:nvPr/>
            </p:nvSpPr>
            <p:spPr>
              <a:xfrm>
                <a:off x="5793283"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7" name="Google Shape;357;p39"/>
              <p:cNvSpPr/>
              <p:nvPr/>
            </p:nvSpPr>
            <p:spPr>
              <a:xfrm>
                <a:off x="5852433"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8" name="Google Shape;358;p39"/>
              <p:cNvSpPr/>
              <p:nvPr/>
            </p:nvSpPr>
            <p:spPr>
              <a:xfrm>
                <a:off x="591167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59" name="Google Shape;359;p39"/>
              <p:cNvSpPr/>
              <p:nvPr/>
            </p:nvSpPr>
            <p:spPr>
              <a:xfrm>
                <a:off x="5970828"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0" name="Google Shape;360;p39"/>
              <p:cNvSpPr/>
              <p:nvPr/>
            </p:nvSpPr>
            <p:spPr>
              <a:xfrm>
                <a:off x="6030073" y="3303829"/>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1" name="Google Shape;361;p39"/>
              <p:cNvSpPr/>
              <p:nvPr/>
            </p:nvSpPr>
            <p:spPr>
              <a:xfrm>
                <a:off x="608922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2" name="Google Shape;362;p39"/>
              <p:cNvSpPr/>
              <p:nvPr/>
            </p:nvSpPr>
            <p:spPr>
              <a:xfrm>
                <a:off x="5734038" y="3363074"/>
                <a:ext cx="14192" cy="14097"/>
              </a:xfrm>
              <a:custGeom>
                <a:rect b="b" l="l" r="r" t="t"/>
                <a:pathLst>
                  <a:path extrusionOk="0" h="14097"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3" name="Google Shape;363;p39"/>
              <p:cNvSpPr/>
              <p:nvPr/>
            </p:nvSpPr>
            <p:spPr>
              <a:xfrm>
                <a:off x="5793283"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4" name="Google Shape;364;p39"/>
              <p:cNvSpPr/>
              <p:nvPr/>
            </p:nvSpPr>
            <p:spPr>
              <a:xfrm>
                <a:off x="5852433"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5" name="Google Shape;365;p39"/>
              <p:cNvSpPr/>
              <p:nvPr/>
            </p:nvSpPr>
            <p:spPr>
              <a:xfrm>
                <a:off x="591167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6" name="Google Shape;366;p39"/>
              <p:cNvSpPr/>
              <p:nvPr/>
            </p:nvSpPr>
            <p:spPr>
              <a:xfrm>
                <a:off x="5970828"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7" name="Google Shape;367;p39"/>
              <p:cNvSpPr/>
              <p:nvPr/>
            </p:nvSpPr>
            <p:spPr>
              <a:xfrm>
                <a:off x="6030073" y="3363074"/>
                <a:ext cx="14097" cy="14097"/>
              </a:xfrm>
              <a:custGeom>
                <a:rect b="b" l="l" r="r" t="t"/>
                <a:pathLst>
                  <a:path extrusionOk="0" h="14097"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8" name="Google Shape;368;p39"/>
              <p:cNvSpPr/>
              <p:nvPr/>
            </p:nvSpPr>
            <p:spPr>
              <a:xfrm>
                <a:off x="608922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69" name="Google Shape;369;p39"/>
              <p:cNvSpPr/>
              <p:nvPr/>
            </p:nvSpPr>
            <p:spPr>
              <a:xfrm>
                <a:off x="5734038" y="342222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0" name="Google Shape;370;p39"/>
              <p:cNvSpPr/>
              <p:nvPr/>
            </p:nvSpPr>
            <p:spPr>
              <a:xfrm>
                <a:off x="5793283"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1" name="Google Shape;371;p39"/>
              <p:cNvSpPr/>
              <p:nvPr/>
            </p:nvSpPr>
            <p:spPr>
              <a:xfrm>
                <a:off x="5852433"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2" name="Google Shape;372;p39"/>
              <p:cNvSpPr/>
              <p:nvPr/>
            </p:nvSpPr>
            <p:spPr>
              <a:xfrm>
                <a:off x="591167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3" name="Google Shape;373;p39"/>
              <p:cNvSpPr/>
              <p:nvPr/>
            </p:nvSpPr>
            <p:spPr>
              <a:xfrm>
                <a:off x="5970828"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4" name="Google Shape;374;p39"/>
              <p:cNvSpPr/>
              <p:nvPr/>
            </p:nvSpPr>
            <p:spPr>
              <a:xfrm>
                <a:off x="6030073" y="342222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5" name="Google Shape;375;p39"/>
              <p:cNvSpPr/>
              <p:nvPr/>
            </p:nvSpPr>
            <p:spPr>
              <a:xfrm>
                <a:off x="608922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6" name="Google Shape;376;p39"/>
              <p:cNvSpPr/>
              <p:nvPr/>
            </p:nvSpPr>
            <p:spPr>
              <a:xfrm>
                <a:off x="6148469" y="3067039"/>
                <a:ext cx="14097" cy="14097"/>
              </a:xfrm>
              <a:custGeom>
                <a:rect b="b" l="l" r="r" t="t"/>
                <a:pathLst>
                  <a:path extrusionOk="0" h="14097" w="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7" name="Google Shape;377;p39"/>
              <p:cNvSpPr/>
              <p:nvPr/>
            </p:nvSpPr>
            <p:spPr>
              <a:xfrm>
                <a:off x="620762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8" name="Google Shape;378;p39"/>
              <p:cNvSpPr/>
              <p:nvPr/>
            </p:nvSpPr>
            <p:spPr>
              <a:xfrm>
                <a:off x="6266865" y="3067039"/>
                <a:ext cx="14096" cy="14097"/>
              </a:xfrm>
              <a:custGeom>
                <a:rect b="b" l="l" r="r" t="t"/>
                <a:pathLst>
                  <a:path extrusionOk="0" h="14097" w="14096">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79" name="Google Shape;379;p39"/>
              <p:cNvSpPr/>
              <p:nvPr/>
            </p:nvSpPr>
            <p:spPr>
              <a:xfrm>
                <a:off x="6326014"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0" name="Google Shape;380;p39"/>
              <p:cNvSpPr/>
              <p:nvPr/>
            </p:nvSpPr>
            <p:spPr>
              <a:xfrm>
                <a:off x="6385260" y="3067039"/>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1" name="Google Shape;381;p39"/>
              <p:cNvSpPr/>
              <p:nvPr/>
            </p:nvSpPr>
            <p:spPr>
              <a:xfrm>
                <a:off x="6444410" y="3067039"/>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2" name="Google Shape;382;p39"/>
              <p:cNvSpPr/>
              <p:nvPr/>
            </p:nvSpPr>
            <p:spPr>
              <a:xfrm>
                <a:off x="6148469" y="3126281"/>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3" name="Google Shape;383;p39"/>
              <p:cNvSpPr/>
              <p:nvPr/>
            </p:nvSpPr>
            <p:spPr>
              <a:xfrm>
                <a:off x="620762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4" name="Google Shape;384;p39"/>
              <p:cNvSpPr/>
              <p:nvPr/>
            </p:nvSpPr>
            <p:spPr>
              <a:xfrm>
                <a:off x="6266865" y="3126281"/>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5" name="Google Shape;385;p39"/>
              <p:cNvSpPr/>
              <p:nvPr/>
            </p:nvSpPr>
            <p:spPr>
              <a:xfrm>
                <a:off x="6326014"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6" name="Google Shape;386;p39"/>
              <p:cNvSpPr/>
              <p:nvPr/>
            </p:nvSpPr>
            <p:spPr>
              <a:xfrm>
                <a:off x="6385260" y="3126281"/>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7" name="Google Shape;387;p39"/>
              <p:cNvSpPr/>
              <p:nvPr/>
            </p:nvSpPr>
            <p:spPr>
              <a:xfrm>
                <a:off x="6444410" y="3126283"/>
                <a:ext cx="14096" cy="14097"/>
              </a:xfrm>
              <a:custGeom>
                <a:rect b="b" l="l" r="r" t="t"/>
                <a:pathLst>
                  <a:path extrusionOk="0" h="14097"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8" name="Google Shape;388;p39"/>
              <p:cNvSpPr/>
              <p:nvPr/>
            </p:nvSpPr>
            <p:spPr>
              <a:xfrm>
                <a:off x="6148469" y="3185433"/>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89" name="Google Shape;389;p39"/>
              <p:cNvSpPr/>
              <p:nvPr/>
            </p:nvSpPr>
            <p:spPr>
              <a:xfrm>
                <a:off x="620762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0" name="Google Shape;390;p39"/>
              <p:cNvSpPr/>
              <p:nvPr/>
            </p:nvSpPr>
            <p:spPr>
              <a:xfrm>
                <a:off x="6266865" y="3185433"/>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1" name="Google Shape;391;p39"/>
              <p:cNvSpPr/>
              <p:nvPr/>
            </p:nvSpPr>
            <p:spPr>
              <a:xfrm>
                <a:off x="6326014"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2" name="Google Shape;392;p39"/>
              <p:cNvSpPr/>
              <p:nvPr/>
            </p:nvSpPr>
            <p:spPr>
              <a:xfrm>
                <a:off x="6385260" y="318543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3" name="Google Shape;393;p39"/>
              <p:cNvSpPr/>
              <p:nvPr/>
            </p:nvSpPr>
            <p:spPr>
              <a:xfrm>
                <a:off x="6444410" y="3185432"/>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4" name="Google Shape;394;p39"/>
              <p:cNvSpPr/>
              <p:nvPr/>
            </p:nvSpPr>
            <p:spPr>
              <a:xfrm>
                <a:off x="6148469" y="3244676"/>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5" name="Google Shape;395;p39"/>
              <p:cNvSpPr/>
              <p:nvPr/>
            </p:nvSpPr>
            <p:spPr>
              <a:xfrm>
                <a:off x="620762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6" name="Google Shape;396;p39"/>
              <p:cNvSpPr/>
              <p:nvPr/>
            </p:nvSpPr>
            <p:spPr>
              <a:xfrm>
                <a:off x="6266865" y="3244676"/>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7" name="Google Shape;397;p39"/>
              <p:cNvSpPr/>
              <p:nvPr/>
            </p:nvSpPr>
            <p:spPr>
              <a:xfrm>
                <a:off x="6326014"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8" name="Google Shape;398;p39"/>
              <p:cNvSpPr/>
              <p:nvPr/>
            </p:nvSpPr>
            <p:spPr>
              <a:xfrm>
                <a:off x="6385260" y="3244676"/>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399" name="Google Shape;399;p39"/>
              <p:cNvSpPr/>
              <p:nvPr/>
            </p:nvSpPr>
            <p:spPr>
              <a:xfrm>
                <a:off x="6444410" y="324467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0" name="Google Shape;400;p39"/>
              <p:cNvSpPr/>
              <p:nvPr/>
            </p:nvSpPr>
            <p:spPr>
              <a:xfrm>
                <a:off x="6148469" y="3303829"/>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1" name="Google Shape;401;p39"/>
              <p:cNvSpPr/>
              <p:nvPr/>
            </p:nvSpPr>
            <p:spPr>
              <a:xfrm>
                <a:off x="620762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2" name="Google Shape;402;p39"/>
              <p:cNvSpPr/>
              <p:nvPr/>
            </p:nvSpPr>
            <p:spPr>
              <a:xfrm>
                <a:off x="6266865" y="3303829"/>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3" name="Google Shape;403;p39"/>
              <p:cNvSpPr/>
              <p:nvPr/>
            </p:nvSpPr>
            <p:spPr>
              <a:xfrm>
                <a:off x="6326014"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4" name="Google Shape;404;p39"/>
              <p:cNvSpPr/>
              <p:nvPr/>
            </p:nvSpPr>
            <p:spPr>
              <a:xfrm>
                <a:off x="638526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5" name="Google Shape;405;p39"/>
              <p:cNvSpPr/>
              <p:nvPr/>
            </p:nvSpPr>
            <p:spPr>
              <a:xfrm>
                <a:off x="6444410" y="3303829"/>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6" name="Google Shape;406;p39"/>
              <p:cNvSpPr/>
              <p:nvPr/>
            </p:nvSpPr>
            <p:spPr>
              <a:xfrm>
                <a:off x="6148469" y="3363072"/>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7" name="Google Shape;407;p39"/>
              <p:cNvSpPr/>
              <p:nvPr/>
            </p:nvSpPr>
            <p:spPr>
              <a:xfrm>
                <a:off x="620762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8" name="Google Shape;408;p39"/>
              <p:cNvSpPr/>
              <p:nvPr/>
            </p:nvSpPr>
            <p:spPr>
              <a:xfrm>
                <a:off x="6266865" y="3363072"/>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09" name="Google Shape;409;p39"/>
              <p:cNvSpPr/>
              <p:nvPr/>
            </p:nvSpPr>
            <p:spPr>
              <a:xfrm>
                <a:off x="6326014"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0" name="Google Shape;410;p39"/>
              <p:cNvSpPr/>
              <p:nvPr/>
            </p:nvSpPr>
            <p:spPr>
              <a:xfrm>
                <a:off x="6385260" y="3363072"/>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1" name="Google Shape;411;p39"/>
              <p:cNvSpPr/>
              <p:nvPr/>
            </p:nvSpPr>
            <p:spPr>
              <a:xfrm>
                <a:off x="6444410" y="3363074"/>
                <a:ext cx="14096" cy="14097"/>
              </a:xfrm>
              <a:custGeom>
                <a:rect b="b" l="l" r="r" t="t"/>
                <a:pathLst>
                  <a:path extrusionOk="0" h="14097"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2" name="Google Shape;412;p39"/>
              <p:cNvSpPr/>
              <p:nvPr/>
            </p:nvSpPr>
            <p:spPr>
              <a:xfrm>
                <a:off x="6148469" y="342222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3" name="Google Shape;413;p39"/>
              <p:cNvSpPr/>
              <p:nvPr/>
            </p:nvSpPr>
            <p:spPr>
              <a:xfrm>
                <a:off x="620762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4" name="Google Shape;414;p39"/>
              <p:cNvSpPr/>
              <p:nvPr/>
            </p:nvSpPr>
            <p:spPr>
              <a:xfrm>
                <a:off x="6266865" y="3422225"/>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5" name="Google Shape;415;p39"/>
              <p:cNvSpPr/>
              <p:nvPr/>
            </p:nvSpPr>
            <p:spPr>
              <a:xfrm>
                <a:off x="6326014"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6" name="Google Shape;416;p39"/>
              <p:cNvSpPr/>
              <p:nvPr/>
            </p:nvSpPr>
            <p:spPr>
              <a:xfrm>
                <a:off x="6385260" y="342222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7" name="Google Shape;417;p39"/>
              <p:cNvSpPr/>
              <p:nvPr/>
            </p:nvSpPr>
            <p:spPr>
              <a:xfrm>
                <a:off x="6444410" y="342222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8" name="Google Shape;418;p39"/>
              <p:cNvSpPr/>
              <p:nvPr/>
            </p:nvSpPr>
            <p:spPr>
              <a:xfrm>
                <a:off x="5734038" y="3481374"/>
                <a:ext cx="14192" cy="14096"/>
              </a:xfrm>
              <a:custGeom>
                <a:rect b="b" l="l" r="r" t="t"/>
                <a:pathLst>
                  <a:path extrusionOk="0" h="14096" w="14192">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19" name="Google Shape;419;p39"/>
              <p:cNvSpPr/>
              <p:nvPr/>
            </p:nvSpPr>
            <p:spPr>
              <a:xfrm>
                <a:off x="5793283"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0" name="Google Shape;420;p39"/>
              <p:cNvSpPr/>
              <p:nvPr/>
            </p:nvSpPr>
            <p:spPr>
              <a:xfrm>
                <a:off x="5852433"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1" name="Google Shape;421;p39"/>
              <p:cNvSpPr/>
              <p:nvPr/>
            </p:nvSpPr>
            <p:spPr>
              <a:xfrm>
                <a:off x="591167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2" name="Google Shape;422;p39"/>
              <p:cNvSpPr/>
              <p:nvPr/>
            </p:nvSpPr>
            <p:spPr>
              <a:xfrm>
                <a:off x="597082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3" name="Google Shape;423;p39"/>
              <p:cNvSpPr/>
              <p:nvPr/>
            </p:nvSpPr>
            <p:spPr>
              <a:xfrm>
                <a:off x="6030074" y="3481374"/>
                <a:ext cx="14097" cy="14097"/>
              </a:xfrm>
              <a:custGeom>
                <a:rect b="b" l="l" r="r" t="t"/>
                <a:pathLst>
                  <a:path extrusionOk="0" h="14097" w="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4" name="Google Shape;424;p39"/>
              <p:cNvSpPr/>
              <p:nvPr/>
            </p:nvSpPr>
            <p:spPr>
              <a:xfrm>
                <a:off x="6089224"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5" name="Google Shape;425;p39"/>
              <p:cNvSpPr/>
              <p:nvPr/>
            </p:nvSpPr>
            <p:spPr>
              <a:xfrm>
                <a:off x="5734038" y="354062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6" name="Google Shape;426;p39"/>
              <p:cNvSpPr/>
              <p:nvPr/>
            </p:nvSpPr>
            <p:spPr>
              <a:xfrm>
                <a:off x="5793283"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7" name="Google Shape;427;p39"/>
              <p:cNvSpPr/>
              <p:nvPr/>
            </p:nvSpPr>
            <p:spPr>
              <a:xfrm>
                <a:off x="5852433"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8" name="Google Shape;428;p39"/>
              <p:cNvSpPr/>
              <p:nvPr/>
            </p:nvSpPr>
            <p:spPr>
              <a:xfrm>
                <a:off x="591167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29" name="Google Shape;429;p39"/>
              <p:cNvSpPr/>
              <p:nvPr/>
            </p:nvSpPr>
            <p:spPr>
              <a:xfrm>
                <a:off x="5970828"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0" name="Google Shape;430;p39"/>
              <p:cNvSpPr/>
              <p:nvPr/>
            </p:nvSpPr>
            <p:spPr>
              <a:xfrm>
                <a:off x="6030074" y="3540620"/>
                <a:ext cx="14097" cy="14097"/>
              </a:xfrm>
              <a:custGeom>
                <a:rect b="b" l="l" r="r" t="t"/>
                <a:pathLst>
                  <a:path extrusionOk="0" h="14097"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1" name="Google Shape;431;p39"/>
              <p:cNvSpPr/>
              <p:nvPr/>
            </p:nvSpPr>
            <p:spPr>
              <a:xfrm>
                <a:off x="6089224" y="354062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2" name="Google Shape;432;p39"/>
              <p:cNvSpPr/>
              <p:nvPr/>
            </p:nvSpPr>
            <p:spPr>
              <a:xfrm>
                <a:off x="5734038" y="359977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3" name="Google Shape;433;p39"/>
              <p:cNvSpPr/>
              <p:nvPr/>
            </p:nvSpPr>
            <p:spPr>
              <a:xfrm>
                <a:off x="5793283" y="3599770"/>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4" name="Google Shape;434;p39"/>
              <p:cNvSpPr/>
              <p:nvPr/>
            </p:nvSpPr>
            <p:spPr>
              <a:xfrm>
                <a:off x="5852433"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5" name="Google Shape;435;p39"/>
              <p:cNvSpPr/>
              <p:nvPr/>
            </p:nvSpPr>
            <p:spPr>
              <a:xfrm>
                <a:off x="591167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6" name="Google Shape;436;p39"/>
              <p:cNvSpPr/>
              <p:nvPr/>
            </p:nvSpPr>
            <p:spPr>
              <a:xfrm>
                <a:off x="5970828"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7" name="Google Shape;437;p39"/>
              <p:cNvSpPr/>
              <p:nvPr/>
            </p:nvSpPr>
            <p:spPr>
              <a:xfrm>
                <a:off x="6030073" y="3599770"/>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8" name="Google Shape;438;p39"/>
              <p:cNvSpPr/>
              <p:nvPr/>
            </p:nvSpPr>
            <p:spPr>
              <a:xfrm>
                <a:off x="6089224" y="359977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39" name="Google Shape;439;p39"/>
              <p:cNvSpPr/>
              <p:nvPr/>
            </p:nvSpPr>
            <p:spPr>
              <a:xfrm>
                <a:off x="5734037" y="3659014"/>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0" name="Google Shape;440;p39"/>
              <p:cNvSpPr/>
              <p:nvPr/>
            </p:nvSpPr>
            <p:spPr>
              <a:xfrm>
                <a:off x="5793282" y="3659014"/>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1" name="Google Shape;441;p39"/>
              <p:cNvSpPr/>
              <p:nvPr/>
            </p:nvSpPr>
            <p:spPr>
              <a:xfrm>
                <a:off x="5852432"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2" name="Google Shape;442;p39"/>
              <p:cNvSpPr/>
              <p:nvPr/>
            </p:nvSpPr>
            <p:spPr>
              <a:xfrm>
                <a:off x="591167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3" name="Google Shape;443;p39"/>
              <p:cNvSpPr/>
              <p:nvPr/>
            </p:nvSpPr>
            <p:spPr>
              <a:xfrm>
                <a:off x="5970828"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4" name="Google Shape;444;p39"/>
              <p:cNvSpPr/>
              <p:nvPr/>
            </p:nvSpPr>
            <p:spPr>
              <a:xfrm>
                <a:off x="6030073" y="3659014"/>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5" name="Google Shape;445;p39"/>
              <p:cNvSpPr/>
              <p:nvPr/>
            </p:nvSpPr>
            <p:spPr>
              <a:xfrm>
                <a:off x="6089224" y="3659014"/>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6" name="Google Shape;446;p39"/>
              <p:cNvSpPr/>
              <p:nvPr/>
            </p:nvSpPr>
            <p:spPr>
              <a:xfrm>
                <a:off x="5734039" y="3718165"/>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7" name="Google Shape;447;p39"/>
              <p:cNvSpPr/>
              <p:nvPr/>
            </p:nvSpPr>
            <p:spPr>
              <a:xfrm>
                <a:off x="5793284" y="3718165"/>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8" name="Google Shape;448;p39"/>
              <p:cNvSpPr/>
              <p:nvPr/>
            </p:nvSpPr>
            <p:spPr>
              <a:xfrm>
                <a:off x="5852434"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49" name="Google Shape;449;p39"/>
              <p:cNvSpPr/>
              <p:nvPr/>
            </p:nvSpPr>
            <p:spPr>
              <a:xfrm>
                <a:off x="591167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0" name="Google Shape;450;p39"/>
              <p:cNvSpPr/>
              <p:nvPr/>
            </p:nvSpPr>
            <p:spPr>
              <a:xfrm>
                <a:off x="5970829"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1" name="Google Shape;451;p39"/>
              <p:cNvSpPr/>
              <p:nvPr/>
            </p:nvSpPr>
            <p:spPr>
              <a:xfrm>
                <a:off x="6030074" y="3718165"/>
                <a:ext cx="14097" cy="14096"/>
              </a:xfrm>
              <a:custGeom>
                <a:rect b="b" l="l" r="r" t="t"/>
                <a:pathLst>
                  <a:path extrusionOk="0" h="14096" w="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2" name="Google Shape;452;p39"/>
              <p:cNvSpPr/>
              <p:nvPr/>
            </p:nvSpPr>
            <p:spPr>
              <a:xfrm>
                <a:off x="6089225" y="3718165"/>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3" name="Google Shape;453;p39"/>
              <p:cNvSpPr/>
              <p:nvPr/>
            </p:nvSpPr>
            <p:spPr>
              <a:xfrm>
                <a:off x="5734040" y="3777410"/>
                <a:ext cx="14192" cy="14096"/>
              </a:xfrm>
              <a:custGeom>
                <a:rect b="b" l="l" r="r" t="t"/>
                <a:pathLst>
                  <a:path extrusionOk="0" h="14096" w="14192">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4" name="Google Shape;454;p39"/>
              <p:cNvSpPr/>
              <p:nvPr/>
            </p:nvSpPr>
            <p:spPr>
              <a:xfrm>
                <a:off x="5793285"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5" name="Google Shape;455;p39"/>
              <p:cNvSpPr/>
              <p:nvPr/>
            </p:nvSpPr>
            <p:spPr>
              <a:xfrm>
                <a:off x="5852436"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6" name="Google Shape;456;p39"/>
              <p:cNvSpPr/>
              <p:nvPr/>
            </p:nvSpPr>
            <p:spPr>
              <a:xfrm>
                <a:off x="5911683"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7" name="Google Shape;457;p39"/>
              <p:cNvSpPr/>
              <p:nvPr/>
            </p:nvSpPr>
            <p:spPr>
              <a:xfrm>
                <a:off x="5970835"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8" name="Google Shape;458;p39"/>
              <p:cNvSpPr/>
              <p:nvPr/>
            </p:nvSpPr>
            <p:spPr>
              <a:xfrm>
                <a:off x="6030082" y="3777410"/>
                <a:ext cx="14097" cy="14096"/>
              </a:xfrm>
              <a:custGeom>
                <a:rect b="b" l="l" r="r" t="t"/>
                <a:pathLst>
                  <a:path extrusionOk="0" h="14096" w="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59" name="Google Shape;459;p39"/>
              <p:cNvSpPr/>
              <p:nvPr/>
            </p:nvSpPr>
            <p:spPr>
              <a:xfrm>
                <a:off x="6089231" y="3777408"/>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0" name="Google Shape;460;p39"/>
              <p:cNvSpPr/>
              <p:nvPr/>
            </p:nvSpPr>
            <p:spPr>
              <a:xfrm>
                <a:off x="6148476" y="3481374"/>
                <a:ext cx="14097" cy="14096"/>
              </a:xfrm>
              <a:custGeom>
                <a:rect b="b" l="l" r="r" t="t"/>
                <a:pathLst>
                  <a:path extrusionOk="0" h="14096" w="14097">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1" name="Google Shape;461;p39"/>
              <p:cNvSpPr/>
              <p:nvPr/>
            </p:nvSpPr>
            <p:spPr>
              <a:xfrm>
                <a:off x="6207627"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2" name="Google Shape;462;p39"/>
              <p:cNvSpPr/>
              <p:nvPr/>
            </p:nvSpPr>
            <p:spPr>
              <a:xfrm>
                <a:off x="6266872" y="3481374"/>
                <a:ext cx="14096" cy="14096"/>
              </a:xfrm>
              <a:custGeom>
                <a:rect b="b" l="l" r="r" t="t"/>
                <a:pathLst>
                  <a:path extrusionOk="0" h="14096" w="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3" name="Google Shape;463;p39"/>
              <p:cNvSpPr/>
              <p:nvPr/>
            </p:nvSpPr>
            <p:spPr>
              <a:xfrm>
                <a:off x="6326022"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4" name="Google Shape;464;p39"/>
              <p:cNvSpPr/>
              <p:nvPr/>
            </p:nvSpPr>
            <p:spPr>
              <a:xfrm>
                <a:off x="6385268" y="3481374"/>
                <a:ext cx="14096" cy="14096"/>
              </a:xfrm>
              <a:custGeom>
                <a:rect b="b" l="l" r="r" t="t"/>
                <a:pathLst>
                  <a:path extrusionOk="0" h="14096" w="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5" name="Google Shape;465;p39"/>
              <p:cNvSpPr/>
              <p:nvPr/>
            </p:nvSpPr>
            <p:spPr>
              <a:xfrm>
                <a:off x="6444417" y="3481373"/>
                <a:ext cx="14096" cy="14097"/>
              </a:xfrm>
              <a:custGeom>
                <a:rect b="b" l="l" r="r" t="t"/>
                <a:pathLst>
                  <a:path extrusionOk="0" h="14097" w="14096">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6" name="Google Shape;466;p39"/>
              <p:cNvSpPr/>
              <p:nvPr/>
            </p:nvSpPr>
            <p:spPr>
              <a:xfrm>
                <a:off x="6148476" y="3540622"/>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7" name="Google Shape;467;p39"/>
              <p:cNvSpPr/>
              <p:nvPr/>
            </p:nvSpPr>
            <p:spPr>
              <a:xfrm>
                <a:off x="6207627" y="3540623"/>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8" name="Google Shape;468;p39"/>
              <p:cNvSpPr/>
              <p:nvPr/>
            </p:nvSpPr>
            <p:spPr>
              <a:xfrm>
                <a:off x="6266872" y="35406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69" name="Google Shape;469;p39"/>
              <p:cNvSpPr/>
              <p:nvPr/>
            </p:nvSpPr>
            <p:spPr>
              <a:xfrm>
                <a:off x="6326022" y="354062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0" name="Google Shape;470;p39"/>
              <p:cNvSpPr/>
              <p:nvPr/>
            </p:nvSpPr>
            <p:spPr>
              <a:xfrm>
                <a:off x="6385268" y="354063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1" name="Google Shape;471;p39"/>
              <p:cNvSpPr/>
              <p:nvPr/>
            </p:nvSpPr>
            <p:spPr>
              <a:xfrm>
                <a:off x="6444417" y="3540631"/>
                <a:ext cx="14096" cy="14097"/>
              </a:xfrm>
              <a:custGeom>
                <a:rect b="b" l="l" r="r" t="t"/>
                <a:pathLst>
                  <a:path extrusionOk="0" h="14097"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2" name="Google Shape;472;p39"/>
              <p:cNvSpPr/>
              <p:nvPr/>
            </p:nvSpPr>
            <p:spPr>
              <a:xfrm>
                <a:off x="6148476" y="3599781"/>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3" name="Google Shape;473;p39"/>
              <p:cNvSpPr/>
              <p:nvPr/>
            </p:nvSpPr>
            <p:spPr>
              <a:xfrm>
                <a:off x="6207627"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4" name="Google Shape;474;p39"/>
              <p:cNvSpPr/>
              <p:nvPr/>
            </p:nvSpPr>
            <p:spPr>
              <a:xfrm>
                <a:off x="6266872" y="3599781"/>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5" name="Google Shape;475;p39"/>
              <p:cNvSpPr/>
              <p:nvPr/>
            </p:nvSpPr>
            <p:spPr>
              <a:xfrm>
                <a:off x="6326022" y="3599781"/>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6" name="Google Shape;476;p39"/>
              <p:cNvSpPr/>
              <p:nvPr/>
            </p:nvSpPr>
            <p:spPr>
              <a:xfrm>
                <a:off x="6385268" y="3599780"/>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7" name="Google Shape;477;p39"/>
              <p:cNvSpPr/>
              <p:nvPr/>
            </p:nvSpPr>
            <p:spPr>
              <a:xfrm>
                <a:off x="6444417" y="359978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8" name="Google Shape;478;p39"/>
              <p:cNvSpPr/>
              <p:nvPr/>
            </p:nvSpPr>
            <p:spPr>
              <a:xfrm>
                <a:off x="6148476" y="3659026"/>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79" name="Google Shape;479;p39"/>
              <p:cNvSpPr/>
              <p:nvPr/>
            </p:nvSpPr>
            <p:spPr>
              <a:xfrm>
                <a:off x="620762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0" name="Google Shape;480;p39"/>
              <p:cNvSpPr/>
              <p:nvPr/>
            </p:nvSpPr>
            <p:spPr>
              <a:xfrm>
                <a:off x="6266872" y="3659026"/>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1" name="Google Shape;481;p39"/>
              <p:cNvSpPr/>
              <p:nvPr/>
            </p:nvSpPr>
            <p:spPr>
              <a:xfrm>
                <a:off x="6326022"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2" name="Google Shape;482;p39"/>
              <p:cNvSpPr/>
              <p:nvPr/>
            </p:nvSpPr>
            <p:spPr>
              <a:xfrm>
                <a:off x="6385268"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3" name="Google Shape;483;p39"/>
              <p:cNvSpPr/>
              <p:nvPr/>
            </p:nvSpPr>
            <p:spPr>
              <a:xfrm>
                <a:off x="6444417" y="365902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4" name="Google Shape;484;p39"/>
              <p:cNvSpPr/>
              <p:nvPr/>
            </p:nvSpPr>
            <p:spPr>
              <a:xfrm>
                <a:off x="6148476" y="3718177"/>
                <a:ext cx="14097" cy="14096"/>
              </a:xfrm>
              <a:custGeom>
                <a:rect b="b" l="l" r="r" t="t"/>
                <a:pathLst>
                  <a:path extrusionOk="0" h="14096" w="14097">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5" name="Google Shape;485;p39"/>
              <p:cNvSpPr/>
              <p:nvPr/>
            </p:nvSpPr>
            <p:spPr>
              <a:xfrm>
                <a:off x="6207627"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6" name="Google Shape;486;p39"/>
              <p:cNvSpPr/>
              <p:nvPr/>
            </p:nvSpPr>
            <p:spPr>
              <a:xfrm>
                <a:off x="6266872" y="3718177"/>
                <a:ext cx="14096" cy="14096"/>
              </a:xfrm>
              <a:custGeom>
                <a:rect b="b" l="l" r="r" t="t"/>
                <a:pathLst>
                  <a:path extrusionOk="0" h="14096" w="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7" name="Google Shape;487;p39"/>
              <p:cNvSpPr/>
              <p:nvPr/>
            </p:nvSpPr>
            <p:spPr>
              <a:xfrm>
                <a:off x="6326022" y="3718177"/>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8" name="Google Shape;488;p39"/>
              <p:cNvSpPr/>
              <p:nvPr/>
            </p:nvSpPr>
            <p:spPr>
              <a:xfrm>
                <a:off x="6385268" y="3718172"/>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89" name="Google Shape;489;p39"/>
              <p:cNvSpPr/>
              <p:nvPr/>
            </p:nvSpPr>
            <p:spPr>
              <a:xfrm>
                <a:off x="6444417" y="3718176"/>
                <a:ext cx="14096" cy="14096"/>
              </a:xfrm>
              <a:custGeom>
                <a:rect b="b" l="l" r="r" t="t"/>
                <a:pathLst>
                  <a:path extrusionOk="0" h="14096" w="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0" name="Google Shape;490;p39"/>
              <p:cNvSpPr/>
              <p:nvPr/>
            </p:nvSpPr>
            <p:spPr>
              <a:xfrm>
                <a:off x="6148472" y="3777419"/>
                <a:ext cx="14097" cy="14099"/>
              </a:xfrm>
              <a:custGeom>
                <a:rect b="b" l="l" r="r" t="t"/>
                <a:pathLst>
                  <a:path extrusionOk="0" h="14099" w="14097">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1" name="Google Shape;491;p39"/>
              <p:cNvSpPr/>
              <p:nvPr/>
            </p:nvSpPr>
            <p:spPr>
              <a:xfrm>
                <a:off x="6207622" y="377741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2" name="Google Shape;492;p39"/>
              <p:cNvSpPr/>
              <p:nvPr/>
            </p:nvSpPr>
            <p:spPr>
              <a:xfrm>
                <a:off x="6266868" y="3777419"/>
                <a:ext cx="14096" cy="14099"/>
              </a:xfrm>
              <a:custGeom>
                <a:rect b="b" l="l" r="r" t="t"/>
                <a:pathLst>
                  <a:path extrusionOk="0" h="14099" w="14096">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3" name="Google Shape;493;p39"/>
              <p:cNvSpPr/>
              <p:nvPr/>
            </p:nvSpPr>
            <p:spPr>
              <a:xfrm>
                <a:off x="6326024" y="3777383"/>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4" name="Google Shape;494;p39"/>
              <p:cNvSpPr/>
              <p:nvPr/>
            </p:nvSpPr>
            <p:spPr>
              <a:xfrm>
                <a:off x="6385287" y="3777429"/>
                <a:ext cx="14096" cy="14099"/>
              </a:xfrm>
              <a:custGeom>
                <a:rect b="b" l="l" r="r" t="t"/>
                <a:pathLst>
                  <a:path extrusionOk="0" h="14099" w="14096">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495" name="Google Shape;495;p39"/>
              <p:cNvSpPr/>
              <p:nvPr/>
            </p:nvSpPr>
            <p:spPr>
              <a:xfrm>
                <a:off x="6444424" y="3777424"/>
                <a:ext cx="14096" cy="14096"/>
              </a:xfrm>
              <a:custGeom>
                <a:rect b="b" l="l" r="r" t="t"/>
                <a:pathLst>
                  <a:path extrusionOk="0" h="14096" w="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496" name="Shape 496"/>
        <p:cNvGrpSpPr/>
        <p:nvPr/>
      </p:nvGrpSpPr>
      <p:grpSpPr>
        <a:xfrm>
          <a:off x="0" y="0"/>
          <a:ext cx="0" cy="0"/>
          <a:chOff x="0" y="0"/>
          <a:chExt cx="0" cy="0"/>
        </a:xfrm>
      </p:grpSpPr>
      <p:grpSp>
        <p:nvGrpSpPr>
          <p:cNvPr id="497" name="Google Shape;497;p40"/>
          <p:cNvGrpSpPr/>
          <p:nvPr/>
        </p:nvGrpSpPr>
        <p:grpSpPr>
          <a:xfrm>
            <a:off x="8553423" y="5619750"/>
            <a:ext cx="1295427" cy="1238250"/>
            <a:chOff x="3121343" y="4864099"/>
            <a:chExt cx="2085971" cy="1993901"/>
          </a:xfrm>
        </p:grpSpPr>
        <p:sp>
          <p:nvSpPr>
            <p:cNvPr id="498" name="Google Shape;498;p40"/>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499" name="Google Shape;499;p40"/>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0" name="Google Shape;500;p40"/>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1" name="Google Shape;501;p40"/>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2" name="Google Shape;502;p40"/>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3" name="Google Shape;503;p40"/>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4" name="Google Shape;504;p40"/>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5" name="Google Shape;505;p40"/>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6" name="Google Shape;506;p40"/>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7" name="Google Shape;507;p40"/>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8" name="Google Shape;508;p40"/>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09" name="Google Shape;509;p40"/>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10" name="Google Shape;510;p40"/>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511" name="Google Shape;511;p40"/>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nvGrpSpPr>
          <p:cNvPr id="512" name="Google Shape;512;p40"/>
          <p:cNvGrpSpPr/>
          <p:nvPr/>
        </p:nvGrpSpPr>
        <p:grpSpPr>
          <a:xfrm>
            <a:off x="5983704" y="400019"/>
            <a:ext cx="1910252" cy="709660"/>
            <a:chOff x="2267504" y="2540250"/>
            <a:chExt cx="1990951" cy="739640"/>
          </a:xfrm>
        </p:grpSpPr>
        <p:sp>
          <p:nvSpPr>
            <p:cNvPr id="513" name="Google Shape;513;p40"/>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14" name="Google Shape;514;p40"/>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sp>
        <p:nvSpPr>
          <p:cNvPr id="515" name="Google Shape;515;p40"/>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6" name="Google Shape;51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8" name="Google Shape;51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519" name="Shape 519"/>
        <p:cNvGrpSpPr/>
        <p:nvPr/>
      </p:nvGrpSpPr>
      <p:grpSpPr>
        <a:xfrm>
          <a:off x="0" y="0"/>
          <a:ext cx="0" cy="0"/>
          <a:chOff x="0" y="0"/>
          <a:chExt cx="0" cy="0"/>
        </a:xfrm>
      </p:grpSpPr>
      <p:grpSp>
        <p:nvGrpSpPr>
          <p:cNvPr id="520" name="Google Shape;520;p41"/>
          <p:cNvGrpSpPr/>
          <p:nvPr/>
        </p:nvGrpSpPr>
        <p:grpSpPr>
          <a:xfrm>
            <a:off x="5983704" y="400019"/>
            <a:ext cx="1910252" cy="709660"/>
            <a:chOff x="2267504" y="2540250"/>
            <a:chExt cx="1990951" cy="739640"/>
          </a:xfrm>
        </p:grpSpPr>
        <p:sp>
          <p:nvSpPr>
            <p:cNvPr id="521" name="Google Shape;521;p41"/>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sp>
          <p:nvSpPr>
            <p:cNvPr id="522" name="Google Shape;522;p41"/>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Source Sans Pro"/>
                <a:buNone/>
              </a:pPr>
              <a:r>
                <a:t/>
              </a:r>
              <a:endParaRPr b="0" i="0" sz="1800" u="none" cap="none" strike="noStrike">
                <a:solidFill>
                  <a:srgbClr val="000000"/>
                </a:solidFill>
                <a:latin typeface="Source Sans Pro"/>
                <a:ea typeface="Source Sans Pro"/>
                <a:cs typeface="Source Sans Pro"/>
                <a:sym typeface="Source Sans Pro"/>
              </a:endParaRPr>
            </a:p>
          </p:txBody>
        </p:sp>
      </p:grpSp>
      <p:grpSp>
        <p:nvGrpSpPr>
          <p:cNvPr id="523" name="Google Shape;523;p41"/>
          <p:cNvGrpSpPr/>
          <p:nvPr/>
        </p:nvGrpSpPr>
        <p:grpSpPr>
          <a:xfrm>
            <a:off x="8553423" y="5619750"/>
            <a:ext cx="1295427" cy="1238250"/>
            <a:chOff x="3121343" y="4864099"/>
            <a:chExt cx="2085971" cy="1993901"/>
          </a:xfrm>
        </p:grpSpPr>
        <p:sp>
          <p:nvSpPr>
            <p:cNvPr id="524" name="Google Shape;524;p41"/>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25" name="Google Shape;525;p41"/>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26" name="Google Shape;526;p41"/>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27" name="Google Shape;527;p41"/>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28" name="Google Shape;528;p41"/>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29" name="Google Shape;529;p41"/>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0" name="Google Shape;530;p41"/>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1" name="Google Shape;531;p41"/>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2" name="Google Shape;532;p41"/>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3" name="Google Shape;533;p41"/>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4" name="Google Shape;534;p41"/>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5" name="Google Shape;535;p41"/>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6" name="Google Shape;536;p41"/>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grpSp>
      <p:sp>
        <p:nvSpPr>
          <p:cNvPr id="537" name="Google Shape;537;p41"/>
          <p:cNvSpPr/>
          <p:nvPr/>
        </p:nvSpPr>
        <p:spPr>
          <a:xfrm rot="10800000">
            <a:off x="4221" y="-4221"/>
            <a:ext cx="1098147" cy="1053618"/>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urce Sans Pro"/>
              <a:buNone/>
            </a:pPr>
            <a:r>
              <a:t/>
            </a:r>
            <a:endParaRPr b="0" i="0" sz="1800" u="none" cap="none" strike="noStrike">
              <a:solidFill>
                <a:srgbClr val="FFFFFF"/>
              </a:solidFill>
              <a:latin typeface="Source Sans Pro"/>
              <a:ea typeface="Source Sans Pro"/>
              <a:cs typeface="Source Sans Pro"/>
              <a:sym typeface="Source Sans Pro"/>
            </a:endParaRPr>
          </a:p>
        </p:txBody>
      </p:sp>
      <p:sp>
        <p:nvSpPr>
          <p:cNvPr id="538" name="Google Shape;538;p41"/>
          <p:cNvSpPr txBox="1"/>
          <p:nvPr>
            <p:ph type="title"/>
          </p:nvPr>
        </p:nvSpPr>
        <p:spPr>
          <a:xfrm>
            <a:off x="1292868" y="358614"/>
            <a:ext cx="4150804" cy="1431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9" name="Google Shape;53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0" name="Google Shape;54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1" name="Google Shape;54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888888"/>
              </a:buClr>
              <a:buSzPts val="1200"/>
              <a:buFont typeface="Source Sans Pro"/>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Source Sans Pro"/>
              <a:buNone/>
              <a:defRPr b="0" i="0" sz="44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rive.google.com/drive/folders/1dM0BboXZOPGZmvhJAEMCq7GQssctfnuo"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8" name="Shape 638"/>
        <p:cNvGrpSpPr/>
        <p:nvPr/>
      </p:nvGrpSpPr>
      <p:grpSpPr>
        <a:xfrm>
          <a:off x="0" y="0"/>
          <a:ext cx="0" cy="0"/>
          <a:chOff x="0" y="0"/>
          <a:chExt cx="0" cy="0"/>
        </a:xfrm>
      </p:grpSpPr>
      <p:sp>
        <p:nvSpPr>
          <p:cNvPr id="639" name="Google Shape;639;p1"/>
          <p:cNvSpPr txBox="1"/>
          <p:nvPr/>
        </p:nvSpPr>
        <p:spPr>
          <a:xfrm>
            <a:off x="0" y="1521249"/>
            <a:ext cx="12192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rgbClr val="000000"/>
                </a:solidFill>
                <a:latin typeface="Source Sans Pro"/>
                <a:ea typeface="Source Sans Pro"/>
                <a:cs typeface="Source Sans Pro"/>
                <a:sym typeface="Source Sans Pro"/>
              </a:rPr>
              <a:t>NHẬN DIỆN PHƯƠNG TIỆN GIAO THÔNG</a:t>
            </a:r>
            <a:endParaRPr b="1" i="0" sz="4400" u="none" cap="none" strike="noStrike">
              <a:solidFill>
                <a:srgbClr val="000000"/>
              </a:solidFill>
              <a:latin typeface="Source Sans Pro"/>
              <a:ea typeface="Source Sans Pro"/>
              <a:cs typeface="Source Sans Pro"/>
              <a:sym typeface="Source Sans Pro"/>
            </a:endParaRPr>
          </a:p>
          <a:p>
            <a:pPr indent="0" lvl="0" marL="0" marR="0" rtl="0" algn="ctr">
              <a:spcBef>
                <a:spcPts val="0"/>
              </a:spcBef>
              <a:spcAft>
                <a:spcPts val="0"/>
              </a:spcAft>
              <a:buNone/>
            </a:pPr>
            <a:r>
              <a:rPr b="1" i="0" lang="en-US" sz="4400" u="none" cap="none" strike="noStrike">
                <a:solidFill>
                  <a:srgbClr val="000000"/>
                </a:solidFill>
                <a:latin typeface="Source Sans Pro"/>
                <a:ea typeface="Source Sans Pro"/>
                <a:cs typeface="Source Sans Pro"/>
                <a:sym typeface="Source Sans Pro"/>
              </a:rPr>
              <a:t>BẰNG FASTER R-CNN</a:t>
            </a:r>
            <a:endParaRPr b="0" i="0" sz="1800" u="none" cap="none" strike="noStrike">
              <a:solidFill>
                <a:schemeClr val="dk1"/>
              </a:solidFill>
              <a:latin typeface="Source Sans Pro"/>
              <a:ea typeface="Source Sans Pro"/>
              <a:cs typeface="Source Sans Pro"/>
              <a:sym typeface="Source Sans Pro"/>
            </a:endParaRPr>
          </a:p>
        </p:txBody>
      </p:sp>
      <p:sp>
        <p:nvSpPr>
          <p:cNvPr id="640" name="Google Shape;640;p1"/>
          <p:cNvSpPr txBox="1"/>
          <p:nvPr/>
        </p:nvSpPr>
        <p:spPr>
          <a:xfrm>
            <a:off x="0" y="3780687"/>
            <a:ext cx="12192000" cy="2310833"/>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Source Sans Pro"/>
                <a:ea typeface="Source Sans Pro"/>
                <a:cs typeface="Source Sans Pro"/>
                <a:sym typeface="Source Sans Pro"/>
              </a:rPr>
              <a:t>				GVHD: </a:t>
            </a:r>
            <a:r>
              <a:rPr b="0" i="0" lang="en-US" sz="2800" u="none" cap="none" strike="noStrike">
                <a:solidFill>
                  <a:schemeClr val="dk1"/>
                </a:solidFill>
                <a:latin typeface="Source Sans Pro"/>
                <a:ea typeface="Source Sans Pro"/>
                <a:cs typeface="Source Sans Pro"/>
                <a:sym typeface="Source Sans Pro"/>
              </a:rPr>
              <a:t>ThS. Phạm Nguyễn Trường An</a:t>
            </a:r>
            <a:endParaRPr/>
          </a:p>
          <a:p>
            <a:pPr indent="0" lvl="0" marL="0" marR="0" rtl="0" algn="l">
              <a:lnSpc>
                <a:spcPct val="90000"/>
              </a:lnSpc>
              <a:spcBef>
                <a:spcPts val="1000"/>
              </a:spcBef>
              <a:spcAft>
                <a:spcPts val="0"/>
              </a:spcAft>
              <a:buClr>
                <a:schemeClr val="dk1"/>
              </a:buClr>
              <a:buSzPct val="100000"/>
              <a:buFont typeface="Arial"/>
              <a:buNone/>
            </a:pPr>
            <a:r>
              <a:rPr b="1" i="0" lang="en-US" sz="2800" u="none" cap="none" strike="noStrike">
                <a:solidFill>
                  <a:schemeClr val="dk1"/>
                </a:solidFill>
                <a:latin typeface="Source Sans Pro"/>
                <a:ea typeface="Source Sans Pro"/>
                <a:cs typeface="Source Sans Pro"/>
                <a:sym typeface="Source Sans Pro"/>
              </a:rPr>
              <a:t>				SVTH:</a:t>
            </a:r>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Source Sans Pro"/>
                <a:ea typeface="Source Sans Pro"/>
                <a:cs typeface="Source Sans Pro"/>
                <a:sym typeface="Source Sans Pro"/>
              </a:rPr>
              <a:t>					Phan Hoàng Ân – 16520017</a:t>
            </a:r>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Source Sans Pro"/>
                <a:ea typeface="Source Sans Pro"/>
                <a:cs typeface="Source Sans Pro"/>
                <a:sym typeface="Source Sans Pro"/>
              </a:rPr>
              <a:t>					Nguyễn Phan Nhã Quỳnh – 1852014</a:t>
            </a:r>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Source Sans Pro"/>
                <a:ea typeface="Source Sans Pro"/>
                <a:cs typeface="Source Sans Pro"/>
                <a:sym typeface="Source Sans Pro"/>
              </a:rPr>
              <a:t>					Nguyễn Đức Tài – 18521362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640">
                                            <p:txEl>
                                              <p:pRg end="0" st="0"/>
                                            </p:txEl>
                                          </p:spTgt>
                                        </p:tgtEl>
                                        <p:attrNameLst>
                                          <p:attrName>style.visibility</p:attrName>
                                        </p:attrNameLst>
                                      </p:cBhvr>
                                      <p:to>
                                        <p:strVal val="visible"/>
                                      </p:to>
                                    </p:set>
                                    <p:animEffect filter="fade" transition="in">
                                      <p:cBhvr>
                                        <p:cTn dur="400"/>
                                        <p:tgtEl>
                                          <p:spTgt spid="640">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640">
                                            <p:txEl>
                                              <p:pRg end="1" st="1"/>
                                            </p:txEl>
                                          </p:spTgt>
                                        </p:tgtEl>
                                        <p:attrNameLst>
                                          <p:attrName>style.visibility</p:attrName>
                                        </p:attrNameLst>
                                      </p:cBhvr>
                                      <p:to>
                                        <p:strVal val="visible"/>
                                      </p:to>
                                    </p:set>
                                    <p:animEffect filter="fade" transition="in">
                                      <p:cBhvr>
                                        <p:cTn dur="400"/>
                                        <p:tgtEl>
                                          <p:spTgt spid="640">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640">
                                            <p:txEl>
                                              <p:pRg end="2" st="2"/>
                                            </p:txEl>
                                          </p:spTgt>
                                        </p:tgtEl>
                                        <p:attrNameLst>
                                          <p:attrName>style.visibility</p:attrName>
                                        </p:attrNameLst>
                                      </p:cBhvr>
                                      <p:to>
                                        <p:strVal val="visible"/>
                                      </p:to>
                                    </p:set>
                                    <p:animEffect filter="fade" transition="in">
                                      <p:cBhvr>
                                        <p:cTn dur="400"/>
                                        <p:tgtEl>
                                          <p:spTgt spid="640">
                                            <p:txEl>
                                              <p:pRg end="2" st="2"/>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640">
                                            <p:txEl>
                                              <p:pRg end="3" st="3"/>
                                            </p:txEl>
                                          </p:spTgt>
                                        </p:tgtEl>
                                        <p:attrNameLst>
                                          <p:attrName>style.visibility</p:attrName>
                                        </p:attrNameLst>
                                      </p:cBhvr>
                                      <p:to>
                                        <p:strVal val="visible"/>
                                      </p:to>
                                    </p:set>
                                    <p:animEffect filter="fade" transition="in">
                                      <p:cBhvr>
                                        <p:cTn dur="400"/>
                                        <p:tgtEl>
                                          <p:spTgt spid="640">
                                            <p:txEl>
                                              <p:pRg end="3" st="3"/>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640">
                                            <p:txEl>
                                              <p:pRg end="4" st="4"/>
                                            </p:txEl>
                                          </p:spTgt>
                                        </p:tgtEl>
                                        <p:attrNameLst>
                                          <p:attrName>style.visibility</p:attrName>
                                        </p:attrNameLst>
                                      </p:cBhvr>
                                      <p:to>
                                        <p:strVal val="visible"/>
                                      </p:to>
                                    </p:set>
                                    <p:animEffect filter="fade" transition="in">
                                      <p:cBhvr>
                                        <p:cTn dur="400"/>
                                        <p:tgtEl>
                                          <p:spTgt spid="6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10"/>
          <p:cNvSpPr txBox="1"/>
          <p:nvPr>
            <p:ph idx="4" type="body"/>
          </p:nvPr>
        </p:nvSpPr>
        <p:spPr>
          <a:xfrm>
            <a:off x="1142599" y="2363120"/>
            <a:ext cx="4975412" cy="37418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Font typeface="Arial"/>
              <a:buChar char="•"/>
            </a:pPr>
            <a:r>
              <a:rPr lang="en-US" sz="2000">
                <a:solidFill>
                  <a:srgbClr val="000000"/>
                </a:solidFill>
                <a:latin typeface="Source Sans Pro"/>
                <a:ea typeface="Source Sans Pro"/>
                <a:cs typeface="Source Sans Pro"/>
                <a:sym typeface="Source Sans Pro"/>
              </a:rPr>
              <a:t>S</a:t>
            </a:r>
            <a:r>
              <a:rPr b="0" i="0" lang="en-US" sz="2000" u="none" strike="noStrike">
                <a:solidFill>
                  <a:srgbClr val="000000"/>
                </a:solidFill>
                <a:latin typeface="Source Sans Pro"/>
                <a:ea typeface="Source Sans Pro"/>
                <a:cs typeface="Source Sans Pro"/>
                <a:sym typeface="Source Sans Pro"/>
              </a:rPr>
              <a:t>ử dụng các khối residual để tránh tình trạng Vanishing Gradient.</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u="none" strike="noStrike">
                <a:solidFill>
                  <a:srgbClr val="000000"/>
                </a:solidFill>
                <a:latin typeface="Source Sans Pro"/>
                <a:ea typeface="Source Sans Pro"/>
                <a:cs typeface="Source Sans Pro"/>
                <a:sym typeface="Source Sans Pro"/>
              </a:rPr>
              <a:t>Đối với khối residual bên phải, ouput được kết hợp với x, rồi mới đi qua hàm kích hoạt.</a:t>
            </a:r>
            <a:endParaRPr b="0" i="0" sz="2000" u="none" strike="noStrike">
              <a:solidFill>
                <a:srgbClr val="000000"/>
              </a:solidFill>
              <a:latin typeface="Source Sans Pro"/>
              <a:ea typeface="Source Sans Pro"/>
              <a:cs typeface="Source Sans Pro"/>
              <a:sym typeface="Source Sans Pro"/>
            </a:endParaRPr>
          </a:p>
          <a:p>
            <a:pPr indent="0" lvl="0" marL="0" rtl="0" algn="l">
              <a:lnSpc>
                <a:spcPct val="90000"/>
              </a:lnSpc>
              <a:spcBef>
                <a:spcPts val="1000"/>
              </a:spcBef>
              <a:spcAft>
                <a:spcPts val="0"/>
              </a:spcAft>
              <a:buClr>
                <a:srgbClr val="000000"/>
              </a:buClr>
              <a:buSzPts val="2000"/>
              <a:buNone/>
            </a:pPr>
            <a:r>
              <a:rPr lang="en-US" sz="2000">
                <a:solidFill>
                  <a:srgbClr val="000000"/>
                </a:solidFill>
                <a:latin typeface="Source Sans Pro"/>
                <a:ea typeface="Source Sans Pro"/>
                <a:cs typeface="Source Sans Pro"/>
                <a:sym typeface="Source Sans Pro"/>
              </a:rPr>
              <a:t>     → Cơ chế skip connection (kết nối tắt)</a:t>
            </a:r>
            <a:endParaRPr/>
          </a:p>
          <a:p>
            <a:pPr indent="-228600" lvl="0" marL="228600" rtl="0" algn="l">
              <a:lnSpc>
                <a:spcPct val="90000"/>
              </a:lnSpc>
              <a:spcBef>
                <a:spcPts val="1000"/>
              </a:spcBef>
              <a:spcAft>
                <a:spcPts val="0"/>
              </a:spcAft>
              <a:buClr>
                <a:srgbClr val="000000"/>
              </a:buClr>
              <a:buSzPts val="2000"/>
              <a:buFont typeface="Arial"/>
              <a:buChar char="•"/>
            </a:pPr>
            <a:r>
              <a:rPr b="0" i="0" lang="en-US" sz="2000" u="none" strike="noStrike">
                <a:solidFill>
                  <a:srgbClr val="000000"/>
                </a:solidFill>
                <a:latin typeface="Source Sans Pro"/>
                <a:ea typeface="Source Sans Pro"/>
                <a:cs typeface="Source Sans Pro"/>
                <a:sym typeface="Source Sans Pro"/>
              </a:rPr>
              <a:t>Lợi ích:</a:t>
            </a:r>
            <a:endParaRPr/>
          </a:p>
          <a:p>
            <a:pPr indent="-342900" lvl="1" marL="800100" rtl="0" algn="l">
              <a:lnSpc>
                <a:spcPct val="90000"/>
              </a:lnSpc>
              <a:spcBef>
                <a:spcPts val="500"/>
              </a:spcBef>
              <a:spcAft>
                <a:spcPts val="0"/>
              </a:spcAft>
              <a:buClr>
                <a:srgbClr val="000000"/>
              </a:buClr>
              <a:buSzPts val="2000"/>
              <a:buFont typeface="Arial"/>
              <a:buChar char="•"/>
            </a:pPr>
            <a:r>
              <a:rPr b="0" i="0" lang="en-US" sz="2000" u="none" strike="noStrike">
                <a:solidFill>
                  <a:srgbClr val="000000"/>
                </a:solidFill>
                <a:latin typeface="Source Sans Pro"/>
                <a:ea typeface="Source Sans Pro"/>
                <a:cs typeface="Source Sans Pro"/>
                <a:sym typeface="Source Sans Pro"/>
              </a:rPr>
              <a:t>Giải quyết vấn đề vanishing gradient. </a:t>
            </a:r>
            <a:endParaRPr/>
          </a:p>
          <a:p>
            <a:pPr indent="-342900" lvl="1" marL="800100" rtl="0" algn="l">
              <a:lnSpc>
                <a:spcPct val="90000"/>
              </a:lnSpc>
              <a:spcBef>
                <a:spcPts val="500"/>
              </a:spcBef>
              <a:spcAft>
                <a:spcPts val="0"/>
              </a:spcAft>
              <a:buClr>
                <a:srgbClr val="000000"/>
              </a:buClr>
              <a:buSzPts val="2000"/>
              <a:buFont typeface="Arial"/>
              <a:buChar char="•"/>
            </a:pPr>
            <a:r>
              <a:rPr b="0" i="0" lang="en-US" sz="2000" u="none" strike="noStrike">
                <a:solidFill>
                  <a:srgbClr val="000000"/>
                </a:solidFill>
                <a:latin typeface="Source Sans Pro"/>
                <a:ea typeface="Source Sans Pro"/>
                <a:cs typeface="Source Sans Pro"/>
                <a:sym typeface="Source Sans Pro"/>
              </a:rPr>
              <a:t>Đảm bảo các layer thấp hơn sẽ hoạt động tốt hơn.</a:t>
            </a:r>
            <a:endParaRPr/>
          </a:p>
          <a:p>
            <a:pPr indent="-342900" lvl="0" marL="342900" rtl="0" algn="l">
              <a:lnSpc>
                <a:spcPct val="90000"/>
              </a:lnSpc>
              <a:spcBef>
                <a:spcPts val="1000"/>
              </a:spcBef>
              <a:spcAft>
                <a:spcPts val="0"/>
              </a:spcAft>
              <a:buClr>
                <a:srgbClr val="000000"/>
              </a:buClr>
              <a:buSzPts val="2000"/>
              <a:buChar char="•"/>
            </a:pPr>
            <a:r>
              <a:rPr lang="en-US" sz="2000">
                <a:solidFill>
                  <a:srgbClr val="000000"/>
                </a:solidFill>
                <a:latin typeface="Source Sans Pro"/>
                <a:ea typeface="Source Sans Pro"/>
                <a:cs typeface="Source Sans Pro"/>
                <a:sym typeface="Source Sans Pro"/>
              </a:rPr>
              <a:t>Ứng dụng: được sử dụng cho Fast R-CNN.</a:t>
            </a:r>
            <a:endParaRPr b="0" i="0" sz="2000" u="none" strike="noStrike">
              <a:solidFill>
                <a:srgbClr val="000000"/>
              </a:solidFill>
              <a:latin typeface="Source Sans Pro"/>
              <a:ea typeface="Source Sans Pro"/>
              <a:cs typeface="Source Sans Pro"/>
              <a:sym typeface="Source Sans Pro"/>
            </a:endParaRPr>
          </a:p>
          <a:p>
            <a:pPr indent="-228600" lvl="1" marL="685800" rtl="0" algn="l">
              <a:lnSpc>
                <a:spcPct val="90000"/>
              </a:lnSpc>
              <a:spcBef>
                <a:spcPts val="500"/>
              </a:spcBef>
              <a:spcAft>
                <a:spcPts val="0"/>
              </a:spcAft>
              <a:buClr>
                <a:schemeClr val="dk1"/>
              </a:buClr>
              <a:buSzPts val="2400"/>
              <a:buNone/>
            </a:pPr>
            <a:r>
              <a:t/>
            </a:r>
            <a:endParaRPr b="0" i="0" u="none" strike="noStrike">
              <a:solidFill>
                <a:srgbClr val="000000"/>
              </a:solidFill>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400"/>
              <a:buNone/>
            </a:pPr>
            <a:r>
              <a:t/>
            </a:r>
            <a:endParaRPr b="0" i="0" u="none" strike="noStrike">
              <a:solidFill>
                <a:srgbClr val="000000"/>
              </a:solidFill>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Arial"/>
              <a:buNone/>
            </a:pPr>
            <a:r>
              <a:t/>
            </a:r>
            <a:endParaRPr/>
          </a:p>
        </p:txBody>
      </p:sp>
      <p:sp>
        <p:nvSpPr>
          <p:cNvPr id="783" name="Google Shape;7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784" name="Google Shape;784;p10"/>
          <p:cNvSpPr txBox="1"/>
          <p:nvPr/>
        </p:nvSpPr>
        <p:spPr>
          <a:xfrm>
            <a:off x="0" y="6501046"/>
            <a:ext cx="609382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Source Sans Pro"/>
                <a:ea typeface="Source Sans Pro"/>
                <a:cs typeface="Source Sans Pro"/>
                <a:sym typeface="Source Sans Pro"/>
              </a:rPr>
              <a:t>https://developers.google.com/machine-learning/gan</a:t>
            </a:r>
            <a:endParaRPr/>
          </a:p>
        </p:txBody>
      </p:sp>
      <p:sp>
        <p:nvSpPr>
          <p:cNvPr id="785" name="Google Shape;785;p10"/>
          <p:cNvSpPr txBox="1"/>
          <p:nvPr>
            <p:ph type="title"/>
          </p:nvPr>
        </p:nvSpPr>
        <p:spPr>
          <a:xfrm>
            <a:off x="1020488" y="18400"/>
            <a:ext cx="10151024" cy="1268960"/>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F7F7F"/>
              </a:buClr>
              <a:buSzPct val="100000"/>
              <a:buFont typeface="Source Sans Pro"/>
              <a:buNone/>
            </a:pPr>
            <a:r>
              <a:rPr b="1" lang="en-US">
                <a:solidFill>
                  <a:srgbClr val="7F7F7F"/>
                </a:solidFill>
              </a:rPr>
              <a:t>a.	Kiến trúc CNN trong trích xuất đặc trưng</a:t>
            </a:r>
            <a:endParaRPr/>
          </a:p>
        </p:txBody>
      </p:sp>
      <p:pic>
        <p:nvPicPr>
          <p:cNvPr descr="Graphical user interface, diagram, application&#10;&#10;Description automatically generated" id="786" name="Google Shape;786;p10"/>
          <p:cNvPicPr preferRelativeResize="0"/>
          <p:nvPr/>
        </p:nvPicPr>
        <p:blipFill rotWithShape="1">
          <a:blip r:embed="rId3">
            <a:alphaModFix/>
          </a:blip>
          <a:srcRect b="0" l="0" r="0" t="0"/>
          <a:stretch/>
        </p:blipFill>
        <p:spPr>
          <a:xfrm>
            <a:off x="6347012" y="2363120"/>
            <a:ext cx="4702389" cy="3741840"/>
          </a:xfrm>
          <a:prstGeom prst="rect">
            <a:avLst/>
          </a:prstGeom>
          <a:noFill/>
          <a:ln>
            <a:noFill/>
          </a:ln>
        </p:spPr>
      </p:pic>
      <p:sp>
        <p:nvSpPr>
          <p:cNvPr id="787" name="Google Shape;787;p10"/>
          <p:cNvSpPr txBox="1"/>
          <p:nvPr/>
        </p:nvSpPr>
        <p:spPr>
          <a:xfrm>
            <a:off x="6924789" y="6104960"/>
            <a:ext cx="3653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7F7F7F"/>
                </a:solidFill>
                <a:latin typeface="Source Sans Pro"/>
                <a:ea typeface="Source Sans Pro"/>
                <a:cs typeface="Source Sans Pro"/>
                <a:sym typeface="Source Sans Pro"/>
              </a:rPr>
              <a:t>Khối thông thường và khối residual</a:t>
            </a:r>
            <a:endParaRPr b="1" i="1" sz="1800">
              <a:solidFill>
                <a:srgbClr val="7F7F7F"/>
              </a:solidFill>
              <a:latin typeface="Source Sans Pro"/>
              <a:ea typeface="Source Sans Pro"/>
              <a:cs typeface="Source Sans Pro"/>
              <a:sym typeface="Source Sans Pro"/>
            </a:endParaRPr>
          </a:p>
        </p:txBody>
      </p:sp>
      <p:sp>
        <p:nvSpPr>
          <p:cNvPr id="788" name="Google Shape;788;p10"/>
          <p:cNvSpPr txBox="1"/>
          <p:nvPr>
            <p:ph idx="1" type="body"/>
          </p:nvPr>
        </p:nvSpPr>
        <p:spPr>
          <a:xfrm>
            <a:off x="0" y="1229792"/>
            <a:ext cx="12192000" cy="518874"/>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00000"/>
              </a:buClr>
              <a:buSzPts val="2800"/>
              <a:buNone/>
            </a:pPr>
            <a:r>
              <a:rPr lang="en-US">
                <a:solidFill>
                  <a:srgbClr val="000000"/>
                </a:solidFill>
                <a:latin typeface="Source Sans Pro"/>
                <a:ea typeface="Source Sans Pro"/>
                <a:cs typeface="Source Sans Pro"/>
                <a:sym typeface="Source Sans Pro"/>
              </a:rPr>
              <a:t>R</a:t>
            </a:r>
            <a:r>
              <a:rPr lang="en-US" sz="2800">
                <a:solidFill>
                  <a:srgbClr val="000000"/>
                </a:solidFill>
                <a:latin typeface="Source Sans Pro"/>
                <a:ea typeface="Source Sans Pro"/>
                <a:cs typeface="Source Sans Pro"/>
                <a:sym typeface="Source Sans Pro"/>
              </a:rPr>
              <a:t>esnet và Resnext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grpSp>
        <p:nvGrpSpPr>
          <p:cNvPr id="793" name="Google Shape;793;p11"/>
          <p:cNvGrpSpPr/>
          <p:nvPr/>
        </p:nvGrpSpPr>
        <p:grpSpPr>
          <a:xfrm>
            <a:off x="10999576" y="5987064"/>
            <a:ext cx="1054466" cy="469689"/>
            <a:chOff x="9841624" y="4115729"/>
            <a:chExt cx="602169" cy="268223"/>
          </a:xfrm>
        </p:grpSpPr>
        <p:sp>
          <p:nvSpPr>
            <p:cNvPr id="794" name="Google Shape;794;p1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95" name="Google Shape;795;p1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96" name="Google Shape;796;p1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97" name="Google Shape;797;p1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98" name="Google Shape;798;p1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99" name="Google Shape;799;p1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00" name="Google Shape;800;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01" name="Google Shape;801;p11"/>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02" name="Google Shape;802;p11"/>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03" name="Google Shape;803;p11"/>
          <p:cNvGrpSpPr/>
          <p:nvPr/>
        </p:nvGrpSpPr>
        <p:grpSpPr>
          <a:xfrm>
            <a:off x="0" y="377893"/>
            <a:ext cx="1861854" cy="717514"/>
            <a:chOff x="0" y="377893"/>
            <a:chExt cx="1861854" cy="717514"/>
          </a:xfrm>
        </p:grpSpPr>
        <p:sp>
          <p:nvSpPr>
            <p:cNvPr id="804" name="Google Shape;804;p11"/>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05" name="Google Shape;805;p11"/>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06" name="Google Shape;806;p11"/>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07" name="Google Shape;807;p11"/>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08" name="Google Shape;808;p11"/>
          <p:cNvGrpSpPr/>
          <p:nvPr/>
        </p:nvGrpSpPr>
        <p:grpSpPr>
          <a:xfrm>
            <a:off x="10428634" y="5987064"/>
            <a:ext cx="1054466" cy="469689"/>
            <a:chOff x="9841624" y="4115729"/>
            <a:chExt cx="602169" cy="268223"/>
          </a:xfrm>
        </p:grpSpPr>
        <p:sp>
          <p:nvSpPr>
            <p:cNvPr id="809" name="Google Shape;809;p1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10" name="Google Shape;810;p1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11" name="Google Shape;811;p1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12" name="Google Shape;812;p1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13" name="Google Shape;813;p1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14" name="Google Shape;8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815" name="Google Shape;815;p11"/>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816" name="Google Shape;816;p11"/>
          <p:cNvSpPr txBox="1"/>
          <p:nvPr>
            <p:ph idx="1" type="body"/>
          </p:nvPr>
        </p:nvSpPr>
        <p:spPr>
          <a:xfrm>
            <a:off x="0" y="2160108"/>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Faster R-CNN</a:t>
            </a:r>
            <a:endParaRPr/>
          </a:p>
        </p:txBody>
      </p:sp>
      <p:sp>
        <p:nvSpPr>
          <p:cNvPr id="817" name="Google Shape;817;p11"/>
          <p:cNvSpPr txBox="1"/>
          <p:nvPr/>
        </p:nvSpPr>
        <p:spPr>
          <a:xfrm>
            <a:off x="1849878" y="2801554"/>
            <a:ext cx="8492244"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Sử dụng Region Proposal Network (RPN) để tạo ra các vùng đề xuất tốt hơn.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Kết hợp với Fast R-CNN:</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Giảm số lượng region proposal</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 Tăng tốc độ xử lý (5fps/GPU)</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Hiệu suất cao</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Faster R – CNN là phương pháp tiền đề cho rất nhiều phương pháp phát hiện đối tượng sau này.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1" name="Shape 821"/>
        <p:cNvGrpSpPr/>
        <p:nvPr/>
      </p:nvGrpSpPr>
      <p:grpSpPr>
        <a:xfrm>
          <a:off x="0" y="0"/>
          <a:ext cx="0" cy="0"/>
          <a:chOff x="0" y="0"/>
          <a:chExt cx="0" cy="0"/>
        </a:xfrm>
      </p:grpSpPr>
      <p:grpSp>
        <p:nvGrpSpPr>
          <p:cNvPr id="822" name="Google Shape;822;p12"/>
          <p:cNvGrpSpPr/>
          <p:nvPr/>
        </p:nvGrpSpPr>
        <p:grpSpPr>
          <a:xfrm>
            <a:off x="10999576" y="5987064"/>
            <a:ext cx="1054466" cy="469689"/>
            <a:chOff x="9841624" y="4115729"/>
            <a:chExt cx="602169" cy="268223"/>
          </a:xfrm>
        </p:grpSpPr>
        <p:sp>
          <p:nvSpPr>
            <p:cNvPr id="823" name="Google Shape;823;p1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24" name="Google Shape;824;p1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25" name="Google Shape;825;p1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26" name="Google Shape;826;p1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27" name="Google Shape;827;p1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28" name="Google Shape;828;p12"/>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29" name="Google Shape;82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30" name="Google Shape;830;p12"/>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31" name="Google Shape;831;p12"/>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32" name="Google Shape;832;p12"/>
          <p:cNvGrpSpPr/>
          <p:nvPr/>
        </p:nvGrpSpPr>
        <p:grpSpPr>
          <a:xfrm>
            <a:off x="0" y="377893"/>
            <a:ext cx="1861854" cy="717514"/>
            <a:chOff x="0" y="377893"/>
            <a:chExt cx="1861854" cy="717514"/>
          </a:xfrm>
        </p:grpSpPr>
        <p:sp>
          <p:nvSpPr>
            <p:cNvPr id="833" name="Google Shape;833;p12"/>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34" name="Google Shape;834;p12"/>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35" name="Google Shape;835;p12"/>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36" name="Google Shape;836;p12"/>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37" name="Google Shape;837;p12"/>
          <p:cNvGrpSpPr/>
          <p:nvPr/>
        </p:nvGrpSpPr>
        <p:grpSpPr>
          <a:xfrm>
            <a:off x="10428634" y="5987064"/>
            <a:ext cx="1054466" cy="469689"/>
            <a:chOff x="9841624" y="4115729"/>
            <a:chExt cx="602169" cy="268223"/>
          </a:xfrm>
        </p:grpSpPr>
        <p:sp>
          <p:nvSpPr>
            <p:cNvPr id="838" name="Google Shape;838;p1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39" name="Google Shape;839;p1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40" name="Google Shape;840;p1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41" name="Google Shape;841;p1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42" name="Google Shape;842;p1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43" name="Google Shape;84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844" name="Google Shape;844;p12"/>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845" name="Google Shape;845;p12"/>
          <p:cNvSpPr txBox="1"/>
          <p:nvPr>
            <p:ph idx="1" type="body"/>
          </p:nvPr>
        </p:nvSpPr>
        <p:spPr>
          <a:xfrm>
            <a:off x="163286" y="1285499"/>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Faster R-CNN</a:t>
            </a:r>
            <a:endParaRPr/>
          </a:p>
        </p:txBody>
      </p:sp>
      <p:sp>
        <p:nvSpPr>
          <p:cNvPr id="846" name="Google Shape;846;p12"/>
          <p:cNvSpPr txBox="1"/>
          <p:nvPr/>
        </p:nvSpPr>
        <p:spPr>
          <a:xfrm>
            <a:off x="1490703" y="1906301"/>
            <a:ext cx="9504615"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Cụ thể, RPN trượt một cửa sổ trượt </a:t>
            </a:r>
            <a:r>
              <a:rPr b="1" lang="en-US" sz="2000">
                <a:solidFill>
                  <a:schemeClr val="dk1"/>
                </a:solidFill>
                <a:latin typeface="Source Sans Pro"/>
                <a:ea typeface="Source Sans Pro"/>
                <a:cs typeface="Source Sans Pro"/>
                <a:sym typeface="Source Sans Pro"/>
              </a:rPr>
              <a:t>nxn</a:t>
            </a:r>
            <a:r>
              <a:rPr lang="en-US" sz="2000">
                <a:solidFill>
                  <a:schemeClr val="dk1"/>
                </a:solidFill>
                <a:latin typeface="Source Sans Pro"/>
                <a:ea typeface="Source Sans Pro"/>
                <a:cs typeface="Source Sans Pro"/>
                <a:sym typeface="Source Sans Pro"/>
              </a:rPr>
              <a:t> trên feature map và sinh ra </a:t>
            </a:r>
            <a:r>
              <a:rPr b="1" lang="en-US" sz="2000">
                <a:solidFill>
                  <a:schemeClr val="dk1"/>
                </a:solidFill>
                <a:latin typeface="Source Sans Pro"/>
                <a:ea typeface="Source Sans Pro"/>
                <a:cs typeface="Source Sans Pro"/>
                <a:sym typeface="Source Sans Pro"/>
              </a:rPr>
              <a:t>k</a:t>
            </a:r>
            <a:r>
              <a:rPr lang="en-US" sz="2000">
                <a:solidFill>
                  <a:schemeClr val="dk1"/>
                </a:solidFill>
                <a:latin typeface="Source Sans Pro"/>
                <a:ea typeface="Source Sans Pro"/>
                <a:cs typeface="Source Sans Pro"/>
                <a:sym typeface="Source Sans Pro"/>
              </a:rPr>
              <a:t> region proposal nằm trong sửa sổ đó.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Các </a:t>
            </a:r>
            <a:r>
              <a:rPr b="0" i="0" lang="en-US" sz="2000">
                <a:solidFill>
                  <a:srgbClr val="050505"/>
                </a:solidFill>
                <a:latin typeface="Quattrocento Sans"/>
                <a:ea typeface="Quattrocento Sans"/>
                <a:cs typeface="Quattrocento Sans"/>
                <a:sym typeface="Quattrocento Sans"/>
              </a:rPr>
              <a:t>region proposal </a:t>
            </a:r>
            <a:r>
              <a:rPr lang="en-US" sz="2000">
                <a:solidFill>
                  <a:schemeClr val="dk1"/>
                </a:solidFill>
                <a:latin typeface="Source Sans Pro"/>
                <a:ea typeface="Source Sans Pro"/>
                <a:cs typeface="Source Sans Pro"/>
                <a:sym typeface="Source Sans Pro"/>
              </a:rPr>
              <a:t>này sau đó sẽ được tham số hóa thành các anchor box. </a:t>
            </a:r>
            <a:endParaRPr sz="20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Mỗi anchor box sẽ được gán nhãn là dương tính (positive) và âm  tính (negative) dựa vào độ đo IoU  lớn nhất giữa anchor box và tập  ground truth</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Source Sans Pro"/>
              <a:ea typeface="Source Sans Pro"/>
              <a:cs typeface="Source Sans Pro"/>
              <a:sym typeface="Source Sans Pro"/>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Source Sans Pro"/>
              <a:ea typeface="Source Sans Pro"/>
              <a:cs typeface="Source Sans Pro"/>
              <a:sym typeface="Source Sans Pro"/>
            </a:endParaRPr>
          </a:p>
        </p:txBody>
      </p:sp>
      <p:pic>
        <p:nvPicPr>
          <p:cNvPr id="847" name="Google Shape;847;p12"/>
          <p:cNvPicPr preferRelativeResize="0"/>
          <p:nvPr/>
        </p:nvPicPr>
        <p:blipFill rotWithShape="1">
          <a:blip r:embed="rId3">
            <a:alphaModFix/>
          </a:blip>
          <a:srcRect b="0" l="0" r="0" t="0"/>
          <a:stretch/>
        </p:blipFill>
        <p:spPr>
          <a:xfrm>
            <a:off x="1907019" y="3584169"/>
            <a:ext cx="6487430" cy="466790"/>
          </a:xfrm>
          <a:prstGeom prst="rect">
            <a:avLst/>
          </a:prstGeom>
          <a:noFill/>
          <a:ln cap="flat" cmpd="sng" w="9525">
            <a:solidFill>
              <a:schemeClr val="dk1"/>
            </a:solidFill>
            <a:prstDash val="solid"/>
            <a:round/>
            <a:headEnd len="sm" w="sm" type="none"/>
            <a:tailEnd len="sm" w="sm" type="none"/>
          </a:ln>
        </p:spPr>
      </p:pic>
      <p:sp>
        <p:nvSpPr>
          <p:cNvPr id="848" name="Google Shape;848;p12"/>
          <p:cNvSpPr txBox="1"/>
          <p:nvPr/>
        </p:nvSpPr>
        <p:spPr>
          <a:xfrm>
            <a:off x="1490703" y="4406095"/>
            <a:ext cx="9430009"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Sau khi gán nhãn, các anchor box sẽ được đem đi huấn luyện.</a:t>
            </a:r>
            <a:endParaRPr sz="1800">
              <a:solidFill>
                <a:schemeClr val="dk1"/>
              </a:solidFill>
              <a:latin typeface="Source Sans Pro"/>
              <a:ea typeface="Source Sans Pro"/>
              <a:cs typeface="Source Sans Pro"/>
              <a:sym typeface="Source Sans Pro"/>
            </a:endParaRPr>
          </a:p>
        </p:txBody>
      </p:sp>
      <p:pic>
        <p:nvPicPr>
          <p:cNvPr id="849" name="Google Shape;849;p12"/>
          <p:cNvPicPr preferRelativeResize="0"/>
          <p:nvPr/>
        </p:nvPicPr>
        <p:blipFill rotWithShape="1">
          <a:blip r:embed="rId4">
            <a:alphaModFix/>
          </a:blip>
          <a:srcRect b="0" l="0" r="0" t="0"/>
          <a:stretch/>
        </p:blipFill>
        <p:spPr>
          <a:xfrm>
            <a:off x="1907019" y="4842878"/>
            <a:ext cx="4915586" cy="885949"/>
          </a:xfrm>
          <a:prstGeom prst="rect">
            <a:avLst/>
          </a:prstGeom>
          <a:noFill/>
          <a:ln cap="flat" cmpd="sng" w="9525">
            <a:solidFill>
              <a:schemeClr val="dk1"/>
            </a:solidFill>
            <a:prstDash val="solid"/>
            <a:round/>
            <a:headEnd len="sm" w="sm" type="none"/>
            <a:tailEnd len="sm" w="sm" type="none"/>
          </a:ln>
        </p:spPr>
      </p:pic>
      <p:sp>
        <p:nvSpPr>
          <p:cNvPr id="850" name="Google Shape;850;p12"/>
          <p:cNvSpPr txBox="1"/>
          <p:nvPr/>
        </p:nvSpPr>
        <p:spPr>
          <a:xfrm>
            <a:off x="2930773" y="5781979"/>
            <a:ext cx="30666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7F7F7F"/>
                </a:solidFill>
                <a:latin typeface="Source Sans Pro"/>
                <a:ea typeface="Source Sans Pro"/>
                <a:cs typeface="Source Sans Pro"/>
                <a:sym typeface="Source Sans Pro"/>
              </a:rPr>
              <a:t>Hàm mất mát trong Faster</a:t>
            </a:r>
            <a:endParaRPr b="1" i="1" sz="1800">
              <a:solidFill>
                <a:srgbClr val="7F7F7F"/>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4" name="Shape 854"/>
        <p:cNvGrpSpPr/>
        <p:nvPr/>
      </p:nvGrpSpPr>
      <p:grpSpPr>
        <a:xfrm>
          <a:off x="0" y="0"/>
          <a:ext cx="0" cy="0"/>
          <a:chOff x="0" y="0"/>
          <a:chExt cx="0" cy="0"/>
        </a:xfrm>
      </p:grpSpPr>
      <p:grpSp>
        <p:nvGrpSpPr>
          <p:cNvPr id="855" name="Google Shape;855;p13"/>
          <p:cNvGrpSpPr/>
          <p:nvPr/>
        </p:nvGrpSpPr>
        <p:grpSpPr>
          <a:xfrm>
            <a:off x="10999576" y="5987064"/>
            <a:ext cx="1054466" cy="469689"/>
            <a:chOff x="9841624" y="4115729"/>
            <a:chExt cx="602169" cy="268223"/>
          </a:xfrm>
        </p:grpSpPr>
        <p:sp>
          <p:nvSpPr>
            <p:cNvPr id="856" name="Google Shape;856;p1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57" name="Google Shape;857;p1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58" name="Google Shape;858;p1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59" name="Google Shape;859;p1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60" name="Google Shape;860;p1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61" name="Google Shape;861;p1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62" name="Google Shape;862;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63" name="Google Shape;863;p13"/>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64" name="Google Shape;864;p13"/>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65" name="Google Shape;865;p13"/>
          <p:cNvGrpSpPr/>
          <p:nvPr/>
        </p:nvGrpSpPr>
        <p:grpSpPr>
          <a:xfrm>
            <a:off x="0" y="377893"/>
            <a:ext cx="1861854" cy="717514"/>
            <a:chOff x="0" y="377893"/>
            <a:chExt cx="1861854" cy="717514"/>
          </a:xfrm>
        </p:grpSpPr>
        <p:sp>
          <p:nvSpPr>
            <p:cNvPr id="866" name="Google Shape;866;p13"/>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67" name="Google Shape;867;p13"/>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68" name="Google Shape;868;p13"/>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69" name="Google Shape;869;p13"/>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70" name="Google Shape;870;p13"/>
          <p:cNvGrpSpPr/>
          <p:nvPr/>
        </p:nvGrpSpPr>
        <p:grpSpPr>
          <a:xfrm>
            <a:off x="10428634" y="5987064"/>
            <a:ext cx="1054466" cy="469689"/>
            <a:chOff x="9841624" y="4115729"/>
            <a:chExt cx="602169" cy="268223"/>
          </a:xfrm>
        </p:grpSpPr>
        <p:sp>
          <p:nvSpPr>
            <p:cNvPr id="871" name="Google Shape;871;p1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2" name="Google Shape;872;p1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3" name="Google Shape;873;p1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4" name="Google Shape;874;p1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5" name="Google Shape;875;p1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76" name="Google Shape;876;p13"/>
          <p:cNvSpPr txBox="1"/>
          <p:nvPr>
            <p:ph idx="12" type="sldNum"/>
          </p:nvPr>
        </p:nvSpPr>
        <p:spPr>
          <a:xfrm>
            <a:off x="4724400" y="5778129"/>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877" name="Google Shape;877;p13"/>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878" name="Google Shape;878;p13"/>
          <p:cNvSpPr txBox="1"/>
          <p:nvPr>
            <p:ph idx="1" type="body"/>
          </p:nvPr>
        </p:nvSpPr>
        <p:spPr>
          <a:xfrm>
            <a:off x="0" y="1229792"/>
            <a:ext cx="12192000" cy="518874"/>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Faster R-CNN</a:t>
            </a:r>
            <a:endParaRPr/>
          </a:p>
        </p:txBody>
      </p:sp>
      <p:sp>
        <p:nvSpPr>
          <p:cNvPr id="879" name="Google Shape;879;p13"/>
          <p:cNvSpPr txBox="1"/>
          <p:nvPr/>
        </p:nvSpPr>
        <p:spPr>
          <a:xfrm>
            <a:off x="3046880" y="4344721"/>
            <a:ext cx="60982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7F7F7F"/>
                </a:solidFill>
                <a:latin typeface="Source Sans Pro"/>
                <a:ea typeface="Source Sans Pro"/>
                <a:cs typeface="Source Sans Pro"/>
                <a:sym typeface="Source Sans Pro"/>
              </a:rPr>
              <a:t>Framework của Faster R – CNN</a:t>
            </a:r>
            <a:endParaRPr/>
          </a:p>
        </p:txBody>
      </p:sp>
      <p:sp>
        <p:nvSpPr>
          <p:cNvPr id="880" name="Google Shape;880;p13"/>
          <p:cNvSpPr txBox="1"/>
          <p:nvPr/>
        </p:nvSpPr>
        <p:spPr>
          <a:xfrm>
            <a:off x="934523" y="5018982"/>
            <a:ext cx="10322955"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Một ảnh đầu vào sẽ đi qua một kiến trúc CNN và có đầu ra là đặc trưng của ảnh (feature map).</a:t>
            </a:r>
            <a:endParaRPr sz="20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Đặc trưng này đi qua RPN để sinh ra các vùng đề xuất có hoặc không có đối tượng.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Các vùng này qua lớp RoI Pooling để được resize lại cùng một kích thước cho trước.</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Sau đó các vùng được phân loại và dự đoán tọa độ bởi Fast R – CNN.</a:t>
            </a:r>
            <a:endParaRPr/>
          </a:p>
        </p:txBody>
      </p:sp>
      <p:pic>
        <p:nvPicPr>
          <p:cNvPr id="881" name="Google Shape;881;p13"/>
          <p:cNvPicPr preferRelativeResize="0"/>
          <p:nvPr/>
        </p:nvPicPr>
        <p:blipFill rotWithShape="1">
          <a:blip r:embed="rId3">
            <a:alphaModFix/>
          </a:blip>
          <a:srcRect b="0" l="0" r="0" t="0"/>
          <a:stretch/>
        </p:blipFill>
        <p:spPr>
          <a:xfrm>
            <a:off x="1308371" y="1690934"/>
            <a:ext cx="9575258" cy="26402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5" name="Shape 885"/>
        <p:cNvGrpSpPr/>
        <p:nvPr/>
      </p:nvGrpSpPr>
      <p:grpSpPr>
        <a:xfrm>
          <a:off x="0" y="0"/>
          <a:ext cx="0" cy="0"/>
          <a:chOff x="0" y="0"/>
          <a:chExt cx="0" cy="0"/>
        </a:xfrm>
      </p:grpSpPr>
      <p:grpSp>
        <p:nvGrpSpPr>
          <p:cNvPr id="886" name="Google Shape;886;p14"/>
          <p:cNvGrpSpPr/>
          <p:nvPr/>
        </p:nvGrpSpPr>
        <p:grpSpPr>
          <a:xfrm>
            <a:off x="10999576" y="5987064"/>
            <a:ext cx="1054466" cy="469689"/>
            <a:chOff x="9841624" y="4115729"/>
            <a:chExt cx="602169" cy="268223"/>
          </a:xfrm>
        </p:grpSpPr>
        <p:sp>
          <p:nvSpPr>
            <p:cNvPr id="887" name="Google Shape;887;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88" name="Google Shape;888;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89" name="Google Shape;889;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90" name="Google Shape;890;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91" name="Google Shape;891;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92" name="Google Shape;892;p1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93" name="Google Shape;89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94" name="Google Shape;894;p1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895" name="Google Shape;895;p1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896" name="Google Shape;896;p14"/>
          <p:cNvGrpSpPr/>
          <p:nvPr/>
        </p:nvGrpSpPr>
        <p:grpSpPr>
          <a:xfrm>
            <a:off x="0" y="377893"/>
            <a:ext cx="1861854" cy="717514"/>
            <a:chOff x="0" y="377893"/>
            <a:chExt cx="1861854" cy="717514"/>
          </a:xfrm>
        </p:grpSpPr>
        <p:sp>
          <p:nvSpPr>
            <p:cNvPr id="897" name="Google Shape;897;p14"/>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98" name="Google Shape;898;p14"/>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99" name="Google Shape;899;p14"/>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00" name="Google Shape;900;p14"/>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01" name="Google Shape;901;p14"/>
          <p:cNvGrpSpPr/>
          <p:nvPr/>
        </p:nvGrpSpPr>
        <p:grpSpPr>
          <a:xfrm>
            <a:off x="10428634" y="5987064"/>
            <a:ext cx="1054466" cy="469689"/>
            <a:chOff x="9841624" y="4115729"/>
            <a:chExt cx="602169" cy="268223"/>
          </a:xfrm>
        </p:grpSpPr>
        <p:sp>
          <p:nvSpPr>
            <p:cNvPr id="902" name="Google Shape;902;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03" name="Google Shape;903;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04" name="Google Shape;904;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05" name="Google Shape;905;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06" name="Google Shape;906;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07" name="Google Shape;907;p14"/>
          <p:cNvSpPr txBox="1"/>
          <p:nvPr>
            <p:ph idx="12" type="sldNum"/>
          </p:nvPr>
        </p:nvSpPr>
        <p:spPr>
          <a:xfrm>
            <a:off x="4724400" y="5778129"/>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pic>
        <p:nvPicPr>
          <p:cNvPr id="908" name="Google Shape;908;p14"/>
          <p:cNvPicPr preferRelativeResize="0"/>
          <p:nvPr/>
        </p:nvPicPr>
        <p:blipFill rotWithShape="1">
          <a:blip r:embed="rId3">
            <a:alphaModFix/>
          </a:blip>
          <a:srcRect b="0" l="0" r="0" t="0"/>
          <a:stretch/>
        </p:blipFill>
        <p:spPr>
          <a:xfrm>
            <a:off x="1308371" y="92947"/>
            <a:ext cx="9575258" cy="2640298"/>
          </a:xfrm>
          <a:prstGeom prst="rect">
            <a:avLst/>
          </a:prstGeom>
          <a:noFill/>
          <a:ln>
            <a:noFill/>
          </a:ln>
        </p:spPr>
      </p:pic>
      <p:sp>
        <p:nvSpPr>
          <p:cNvPr id="909" name="Google Shape;909;p14"/>
          <p:cNvSpPr txBox="1"/>
          <p:nvPr/>
        </p:nvSpPr>
        <p:spPr>
          <a:xfrm>
            <a:off x="3046880" y="2733245"/>
            <a:ext cx="60982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7F7F7F"/>
                </a:solidFill>
                <a:latin typeface="Source Sans Pro"/>
                <a:ea typeface="Source Sans Pro"/>
                <a:cs typeface="Source Sans Pro"/>
                <a:sym typeface="Source Sans Pro"/>
              </a:rPr>
              <a:t>Framework của Faster R – CNN</a:t>
            </a:r>
            <a:endParaRPr/>
          </a:p>
        </p:txBody>
      </p:sp>
      <p:sp>
        <p:nvSpPr>
          <p:cNvPr id="910" name="Google Shape;910;p14"/>
          <p:cNvSpPr txBox="1"/>
          <p:nvPr/>
        </p:nvSpPr>
        <p:spPr>
          <a:xfrm>
            <a:off x="1002645" y="2733245"/>
            <a:ext cx="10322955" cy="4093428"/>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Cả 2 mạng RPN và Fast R – CNN sử dụng chung vài lớp tích chập và sử dụng chung toàn bộ đặc trưng ảnh. </a:t>
            </a:r>
            <a:endParaRPr sz="20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Tác giả sử dụng chiến lược huấn luyện luân phiên để thực hiện các thử nghiệm:</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B1: Các lớp dùng chung sẽ </a:t>
            </a:r>
            <a:r>
              <a:rPr b="1" i="0" lang="en-US" sz="2000" u="none" cap="none" strike="noStrike">
                <a:solidFill>
                  <a:schemeClr val="dk1"/>
                </a:solidFill>
                <a:latin typeface="Source Sans Pro"/>
                <a:ea typeface="Source Sans Pro"/>
                <a:cs typeface="Source Sans Pro"/>
                <a:sym typeface="Source Sans Pro"/>
              </a:rPr>
              <a:t>sử dụng trọng số huấn luyện trước trên bộ ImageNet</a:t>
            </a:r>
            <a:r>
              <a:rPr b="0" i="0" lang="en-US" sz="2000" u="none" cap="none" strike="noStrike">
                <a:solidFill>
                  <a:schemeClr val="dk1"/>
                </a:solidFill>
                <a:latin typeface="Source Sans Pro"/>
                <a:ea typeface="Source Sans Pro"/>
                <a:cs typeface="Source Sans Pro"/>
                <a:sym typeface="Source Sans Pro"/>
              </a:rPr>
              <a:t>, trọng số các lớp riêng của RPN sẽ được khởi tạo ngẫu nhiên.</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B2: </a:t>
            </a:r>
            <a:r>
              <a:rPr b="1" i="0" lang="en-US" sz="2000" u="none" cap="none" strike="noStrike">
                <a:solidFill>
                  <a:schemeClr val="dk1"/>
                </a:solidFill>
                <a:latin typeface="Source Sans Pro"/>
                <a:ea typeface="Source Sans Pro"/>
                <a:cs typeface="Source Sans Pro"/>
                <a:sym typeface="Source Sans Pro"/>
              </a:rPr>
              <a:t>Huấn luyện RPN</a:t>
            </a:r>
            <a:r>
              <a:rPr b="0" i="0" lang="en-US" sz="2000" u="none" cap="none" strike="noStrike">
                <a:solidFill>
                  <a:schemeClr val="dk1"/>
                </a:solidFill>
                <a:latin typeface="Source Sans Pro"/>
                <a:ea typeface="Source Sans Pro"/>
                <a:cs typeface="Source Sans Pro"/>
                <a:sym typeface="Source Sans Pro"/>
              </a:rPr>
              <a:t>, sau khi RPN dự đoán các vùng đề xuất, trọng số của các lớp riêng RPN và các lớp dùng chung sẽ được cập nhật.</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B3: </a:t>
            </a:r>
            <a:r>
              <a:rPr b="1" i="0" lang="en-US" sz="2000" u="none" cap="none" strike="noStrike">
                <a:solidFill>
                  <a:schemeClr val="dk1"/>
                </a:solidFill>
                <a:latin typeface="Source Sans Pro"/>
                <a:ea typeface="Source Sans Pro"/>
                <a:cs typeface="Source Sans Pro"/>
                <a:sym typeface="Source Sans Pro"/>
              </a:rPr>
              <a:t>Huấn luyện Fast R – CNN</a:t>
            </a:r>
            <a:r>
              <a:rPr b="0" i="0" lang="en-US" sz="2000" u="none" cap="none" strike="noStrike">
                <a:solidFill>
                  <a:schemeClr val="dk1"/>
                </a:solidFill>
                <a:latin typeface="Source Sans Pro"/>
                <a:ea typeface="Source Sans Pro"/>
                <a:cs typeface="Source Sans Pro"/>
                <a:sym typeface="Source Sans Pro"/>
              </a:rPr>
              <a:t>, ban đầu các lớp dùng chung sẽ có trọng số như ở B2, còn trọng số các lớp riêng của Fast R – CNN sẽ được khởi tạo ngẫu nhiên.</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B4: </a:t>
            </a:r>
            <a:r>
              <a:rPr b="1" i="0" lang="en-US" sz="2000" u="none" cap="none" strike="noStrike">
                <a:solidFill>
                  <a:schemeClr val="dk1"/>
                </a:solidFill>
                <a:latin typeface="Source Sans Pro"/>
                <a:ea typeface="Source Sans Pro"/>
                <a:cs typeface="Source Sans Pro"/>
                <a:sym typeface="Source Sans Pro"/>
              </a:rPr>
              <a:t>Huấn luyện Fast R – CNN</a:t>
            </a:r>
            <a:r>
              <a:rPr b="0" i="0" lang="en-US" sz="2000" u="none" cap="none" strike="noStrike">
                <a:solidFill>
                  <a:schemeClr val="dk1"/>
                </a:solidFill>
                <a:latin typeface="Source Sans Pro"/>
                <a:ea typeface="Source Sans Pro"/>
                <a:cs typeface="Source Sans Pro"/>
                <a:sym typeface="Source Sans Pro"/>
              </a:rPr>
              <a:t>, lúc này cả các lớp dùng chung và các lớp riêng của Fast R – CNN sẽ được cập nhật lại. Bộ trọng số cập nhật này tiếp tục được sử dụng RPN và lặp lại quá trình như trên.</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
          <p:cNvSpPr txBox="1"/>
          <p:nvPr>
            <p:ph type="title"/>
          </p:nvPr>
        </p:nvSpPr>
        <p:spPr>
          <a:xfrm>
            <a:off x="2076272" y="1567676"/>
            <a:ext cx="8978372" cy="99358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500"/>
              <a:buFont typeface="Source Sans Pro"/>
              <a:buNone/>
            </a:pPr>
            <a:r>
              <a:rPr b="1" lang="en-US" sz="2500"/>
              <a:t>Feature Pyramid Network</a:t>
            </a:r>
            <a:r>
              <a:rPr lang="en-US" sz="2500"/>
              <a:t> (FPN) trong faster R-CNN</a:t>
            </a:r>
            <a:endParaRPr sz="2500"/>
          </a:p>
        </p:txBody>
      </p:sp>
      <p:sp>
        <p:nvSpPr>
          <p:cNvPr id="916" name="Google Shape;916;p15"/>
          <p:cNvSpPr txBox="1"/>
          <p:nvPr>
            <p:ph idx="1" type="body"/>
          </p:nvPr>
        </p:nvSpPr>
        <p:spPr>
          <a:xfrm>
            <a:off x="295836" y="2457013"/>
            <a:ext cx="6118411" cy="315565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2000"/>
              <a:buFont typeface="Arial"/>
              <a:buChar char="•"/>
            </a:pPr>
            <a:r>
              <a:rPr lang="en-US" sz="2000"/>
              <a:t>Là một bộ trích xuất đặc trưng nhận một hình ảnh tỷ lệ đơn có kích thước tùy ý làm đầu vào và đầu ra là các đặc trưng có kích thước tương ứng ở nhiều tầng.</a:t>
            </a:r>
            <a:endParaRPr sz="2000"/>
          </a:p>
          <a:p>
            <a:pPr indent="-285750" lvl="0" marL="285750" rtl="0" algn="l">
              <a:lnSpc>
                <a:spcPct val="90000"/>
              </a:lnSpc>
              <a:spcBef>
                <a:spcPts val="1000"/>
              </a:spcBef>
              <a:spcAft>
                <a:spcPts val="0"/>
              </a:spcAft>
              <a:buClr>
                <a:schemeClr val="dk1"/>
              </a:buClr>
              <a:buSzPts val="2000"/>
              <a:buFont typeface="Arial"/>
              <a:buChar char="•"/>
            </a:pPr>
            <a:r>
              <a:rPr lang="en-US" sz="2000"/>
              <a:t>FPN sẽ được kết hợp với kiến trúc ResNet và ResNeXt để huấn luyện Faster R-CNN và Cascade R-CNN nhằm giúp kết quả phát hiện vị trí đạt hiệu suất tốt nhất. </a:t>
            </a:r>
            <a:endParaRPr sz="2000"/>
          </a:p>
          <a:p>
            <a:pPr indent="-285750" lvl="0" marL="285750" rtl="0" algn="l">
              <a:lnSpc>
                <a:spcPct val="90000"/>
              </a:lnSpc>
              <a:spcBef>
                <a:spcPts val="1000"/>
              </a:spcBef>
              <a:spcAft>
                <a:spcPts val="0"/>
              </a:spcAft>
              <a:buClr>
                <a:schemeClr val="dk1"/>
              </a:buClr>
              <a:buSzPts val="2000"/>
              <a:buFont typeface="Arial"/>
              <a:buChar char="•"/>
            </a:pPr>
            <a:r>
              <a:rPr lang="en-US" sz="2000"/>
              <a:t>FPN trong mạng đề xuất vùng trong Faster R-CNN :FPN sẽ cho ra nhiều đặc trưng vì nó có nhiều tầng, các đặc trưng P2,P3,P4,P5 này sẽ lần lượt đi qua RPN.</a:t>
            </a:r>
            <a:endParaRPr sz="2000"/>
          </a:p>
          <a:p>
            <a:pPr indent="0" lvl="0" marL="0" rtl="0" algn="l">
              <a:lnSpc>
                <a:spcPct val="90000"/>
              </a:lnSpc>
              <a:spcBef>
                <a:spcPts val="1000"/>
              </a:spcBef>
              <a:spcAft>
                <a:spcPts val="0"/>
              </a:spcAft>
              <a:buClr>
                <a:schemeClr val="dk1"/>
              </a:buClr>
              <a:buSzPts val="1600"/>
              <a:buNone/>
            </a:pPr>
            <a:r>
              <a:t/>
            </a:r>
            <a:endParaRPr sz="1600"/>
          </a:p>
          <a:p>
            <a:pPr indent="-184150" lvl="0" marL="285750" rtl="0" algn="l">
              <a:lnSpc>
                <a:spcPct val="90000"/>
              </a:lnSpc>
              <a:spcBef>
                <a:spcPts val="1000"/>
              </a:spcBef>
              <a:spcAft>
                <a:spcPts val="0"/>
              </a:spcAft>
              <a:buClr>
                <a:schemeClr val="dk1"/>
              </a:buClr>
              <a:buSzPts val="1600"/>
              <a:buFont typeface="Arial"/>
              <a:buNone/>
            </a:pPr>
            <a:r>
              <a:t/>
            </a:r>
            <a:endParaRPr sz="1600"/>
          </a:p>
          <a:p>
            <a:pPr indent="-184150" lvl="0" marL="285750" rtl="0" algn="l">
              <a:lnSpc>
                <a:spcPct val="90000"/>
              </a:lnSpc>
              <a:spcBef>
                <a:spcPts val="1000"/>
              </a:spcBef>
              <a:spcAft>
                <a:spcPts val="0"/>
              </a:spcAft>
              <a:buClr>
                <a:schemeClr val="dk1"/>
              </a:buClr>
              <a:buSzPts val="1600"/>
              <a:buFont typeface="Arial"/>
              <a:buNone/>
            </a:pPr>
            <a:r>
              <a:t/>
            </a:r>
            <a:endParaRPr sz="1600"/>
          </a:p>
          <a:p>
            <a:pPr indent="-184150" lvl="0" marL="285750" rtl="0" algn="ctr">
              <a:lnSpc>
                <a:spcPct val="90000"/>
              </a:lnSpc>
              <a:spcBef>
                <a:spcPts val="1000"/>
              </a:spcBef>
              <a:spcAft>
                <a:spcPts val="0"/>
              </a:spcAft>
              <a:buClr>
                <a:schemeClr val="dk1"/>
              </a:buClr>
              <a:buSzPts val="1600"/>
              <a:buFont typeface="Arial"/>
              <a:buNone/>
            </a:pPr>
            <a:r>
              <a:t/>
            </a:r>
            <a:endParaRPr sz="1600"/>
          </a:p>
          <a:p>
            <a:pPr indent="0" lvl="0" marL="0" rtl="0" algn="ctr">
              <a:lnSpc>
                <a:spcPct val="90000"/>
              </a:lnSpc>
              <a:spcBef>
                <a:spcPts val="1000"/>
              </a:spcBef>
              <a:spcAft>
                <a:spcPts val="0"/>
              </a:spcAft>
              <a:buClr>
                <a:schemeClr val="dk1"/>
              </a:buClr>
              <a:buSzPts val="1600"/>
              <a:buNone/>
            </a:pPr>
            <a:r>
              <a:t/>
            </a:r>
            <a:endParaRPr sz="1600"/>
          </a:p>
        </p:txBody>
      </p:sp>
      <p:sp>
        <p:nvSpPr>
          <p:cNvPr id="917" name="Google Shape;91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ource Sans Pro"/>
              <a:buNone/>
            </a:pPr>
            <a:fld id="{00000000-1234-1234-1234-123412341234}" type="slidenum">
              <a:rPr b="1" i="0" lang="en-US" sz="1200" u="none" cap="none" strike="noStrike">
                <a:solidFill>
                  <a:srgbClr val="898989"/>
                </a:solidFill>
                <a:latin typeface="Source Sans Pro"/>
                <a:ea typeface="Source Sans Pro"/>
                <a:cs typeface="Source Sans Pro"/>
                <a:sym typeface="Source Sans Pro"/>
              </a:rPr>
              <a:t>‹#›</a:t>
            </a:fld>
            <a:endParaRPr b="1" i="0" sz="1200" u="none" cap="none" strike="noStrike">
              <a:solidFill>
                <a:srgbClr val="898989"/>
              </a:solidFill>
              <a:latin typeface="Source Sans Pro"/>
              <a:ea typeface="Source Sans Pro"/>
              <a:cs typeface="Source Sans Pro"/>
              <a:sym typeface="Source Sans Pro"/>
            </a:endParaRPr>
          </a:p>
        </p:txBody>
      </p:sp>
      <p:pic>
        <p:nvPicPr>
          <p:cNvPr id="918" name="Google Shape;918;p15"/>
          <p:cNvPicPr preferRelativeResize="0"/>
          <p:nvPr/>
        </p:nvPicPr>
        <p:blipFill rotWithShape="1">
          <a:blip r:embed="rId3">
            <a:alphaModFix/>
          </a:blip>
          <a:srcRect b="0" l="0" r="0" t="0"/>
          <a:stretch/>
        </p:blipFill>
        <p:spPr>
          <a:xfrm>
            <a:off x="6414247" y="2665514"/>
            <a:ext cx="5344885" cy="27386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2" name="Shape 922"/>
        <p:cNvGrpSpPr/>
        <p:nvPr/>
      </p:nvGrpSpPr>
      <p:grpSpPr>
        <a:xfrm>
          <a:off x="0" y="0"/>
          <a:ext cx="0" cy="0"/>
          <a:chOff x="0" y="0"/>
          <a:chExt cx="0" cy="0"/>
        </a:xfrm>
      </p:grpSpPr>
      <p:grpSp>
        <p:nvGrpSpPr>
          <p:cNvPr id="923" name="Google Shape;923;p16"/>
          <p:cNvGrpSpPr/>
          <p:nvPr/>
        </p:nvGrpSpPr>
        <p:grpSpPr>
          <a:xfrm>
            <a:off x="10999576" y="5987064"/>
            <a:ext cx="1054466" cy="469689"/>
            <a:chOff x="9841624" y="4115729"/>
            <a:chExt cx="602169" cy="268223"/>
          </a:xfrm>
        </p:grpSpPr>
        <p:sp>
          <p:nvSpPr>
            <p:cNvPr id="924" name="Google Shape;924;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25" name="Google Shape;925;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26" name="Google Shape;926;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27" name="Google Shape;927;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28" name="Google Shape;928;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29" name="Google Shape;929;p16"/>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30" name="Google Shape;930;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31" name="Google Shape;931;p16"/>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32" name="Google Shape;932;p16"/>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33" name="Google Shape;933;p16"/>
          <p:cNvGrpSpPr/>
          <p:nvPr/>
        </p:nvGrpSpPr>
        <p:grpSpPr>
          <a:xfrm>
            <a:off x="0" y="377893"/>
            <a:ext cx="1861854" cy="717514"/>
            <a:chOff x="0" y="377893"/>
            <a:chExt cx="1861854" cy="717514"/>
          </a:xfrm>
        </p:grpSpPr>
        <p:sp>
          <p:nvSpPr>
            <p:cNvPr id="934" name="Google Shape;934;p16"/>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35" name="Google Shape;935;p16"/>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36" name="Google Shape;936;p16"/>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37" name="Google Shape;937;p16"/>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38" name="Google Shape;938;p16"/>
          <p:cNvGrpSpPr/>
          <p:nvPr/>
        </p:nvGrpSpPr>
        <p:grpSpPr>
          <a:xfrm>
            <a:off x="10428634" y="5987064"/>
            <a:ext cx="1054466" cy="469689"/>
            <a:chOff x="9841624" y="4115729"/>
            <a:chExt cx="602169" cy="268223"/>
          </a:xfrm>
        </p:grpSpPr>
        <p:sp>
          <p:nvSpPr>
            <p:cNvPr id="939" name="Google Shape;939;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40" name="Google Shape;940;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41" name="Google Shape;941;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42" name="Google Shape;942;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43" name="Google Shape;943;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44" name="Google Shape;9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945" name="Google Shape;945;p16"/>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946" name="Google Shape;946;p16"/>
          <p:cNvSpPr txBox="1"/>
          <p:nvPr>
            <p:ph idx="1" type="body"/>
          </p:nvPr>
        </p:nvSpPr>
        <p:spPr>
          <a:xfrm>
            <a:off x="0" y="1808013"/>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Double Head</a:t>
            </a:r>
            <a:endParaRPr/>
          </a:p>
        </p:txBody>
      </p:sp>
      <p:sp>
        <p:nvSpPr>
          <p:cNvPr id="947" name="Google Shape;947;p16"/>
          <p:cNvSpPr txBox="1"/>
          <p:nvPr/>
        </p:nvSpPr>
        <p:spPr>
          <a:xfrm>
            <a:off x="2111187" y="2439701"/>
            <a:ext cx="9016643"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Lớp fully connected và Lớp tích chập được sử dụng nhiều trong các phương pháp phát hiện đối tượng dựa trên R-CNN.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Các tác giả cho thấy lớp fully connected phù hợp hơn trong việc phân loại vùng đề xuất, và lớp tích chập lại phù hợp hơn trong việc khoanh vùng. </a:t>
            </a:r>
            <a:endParaRPr sz="20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Phương pháp Double-Head: sử dụng một lớp fully connected cho việc phân loại và một lớp tích chập cho việc khoanh vùng.</a:t>
            </a:r>
            <a:endParaRPr/>
          </a:p>
          <a:p>
            <a:pPr indent="0" lvl="0" marL="0" marR="0" rtl="0" algn="l">
              <a:spcBef>
                <a:spcPts val="0"/>
              </a:spcBef>
              <a:spcAft>
                <a:spcPts val="0"/>
              </a:spcAft>
              <a:buNone/>
            </a:pPr>
            <a:r>
              <a:t/>
            </a:r>
            <a:endParaRPr sz="2000">
              <a:solidFill>
                <a:schemeClr val="dk1"/>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1" name="Shape 951"/>
        <p:cNvGrpSpPr/>
        <p:nvPr/>
      </p:nvGrpSpPr>
      <p:grpSpPr>
        <a:xfrm>
          <a:off x="0" y="0"/>
          <a:ext cx="0" cy="0"/>
          <a:chOff x="0" y="0"/>
          <a:chExt cx="0" cy="0"/>
        </a:xfrm>
      </p:grpSpPr>
      <p:grpSp>
        <p:nvGrpSpPr>
          <p:cNvPr id="952" name="Google Shape;952;p17"/>
          <p:cNvGrpSpPr/>
          <p:nvPr/>
        </p:nvGrpSpPr>
        <p:grpSpPr>
          <a:xfrm>
            <a:off x="10999576" y="5987064"/>
            <a:ext cx="1054466" cy="469689"/>
            <a:chOff x="9841624" y="4115729"/>
            <a:chExt cx="602169" cy="268223"/>
          </a:xfrm>
        </p:grpSpPr>
        <p:sp>
          <p:nvSpPr>
            <p:cNvPr id="953" name="Google Shape;953;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4" name="Google Shape;954;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5" name="Google Shape;955;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6" name="Google Shape;956;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7" name="Google Shape;957;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58" name="Google Shape;958;p17"/>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59" name="Google Shape;959;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60" name="Google Shape;960;p17"/>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61" name="Google Shape;961;p17"/>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62" name="Google Shape;962;p17"/>
          <p:cNvGrpSpPr/>
          <p:nvPr/>
        </p:nvGrpSpPr>
        <p:grpSpPr>
          <a:xfrm>
            <a:off x="0" y="377893"/>
            <a:ext cx="1861854" cy="717514"/>
            <a:chOff x="0" y="377893"/>
            <a:chExt cx="1861854" cy="717514"/>
          </a:xfrm>
        </p:grpSpPr>
        <p:sp>
          <p:nvSpPr>
            <p:cNvPr id="963" name="Google Shape;963;p17"/>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64" name="Google Shape;964;p17"/>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65" name="Google Shape;965;p17"/>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66" name="Google Shape;966;p17"/>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67" name="Google Shape;967;p17"/>
          <p:cNvGrpSpPr/>
          <p:nvPr/>
        </p:nvGrpSpPr>
        <p:grpSpPr>
          <a:xfrm>
            <a:off x="10428634" y="5987064"/>
            <a:ext cx="1054466" cy="469689"/>
            <a:chOff x="9841624" y="4115729"/>
            <a:chExt cx="602169" cy="268223"/>
          </a:xfrm>
        </p:grpSpPr>
        <p:sp>
          <p:nvSpPr>
            <p:cNvPr id="968" name="Google Shape;968;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69" name="Google Shape;969;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70" name="Google Shape;970;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71" name="Google Shape;971;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72" name="Google Shape;972;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73" name="Google Shape;973;p17"/>
          <p:cNvSpPr txBox="1"/>
          <p:nvPr>
            <p:ph idx="12" type="sldNum"/>
          </p:nvPr>
        </p:nvSpPr>
        <p:spPr>
          <a:xfrm>
            <a:off x="9057034" y="5804501"/>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974" name="Google Shape;974;p17"/>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975" name="Google Shape;975;p17"/>
          <p:cNvSpPr txBox="1"/>
          <p:nvPr>
            <p:ph idx="1" type="body"/>
          </p:nvPr>
        </p:nvSpPr>
        <p:spPr>
          <a:xfrm>
            <a:off x="0" y="1229792"/>
            <a:ext cx="12192000" cy="518874"/>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Double Head</a:t>
            </a:r>
            <a:endParaRPr/>
          </a:p>
        </p:txBody>
      </p:sp>
      <p:sp>
        <p:nvSpPr>
          <p:cNvPr id="976" name="Google Shape;976;p17"/>
          <p:cNvSpPr txBox="1"/>
          <p:nvPr/>
        </p:nvSpPr>
        <p:spPr>
          <a:xfrm>
            <a:off x="146085" y="3660653"/>
            <a:ext cx="60982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7F7F7F"/>
                </a:solidFill>
                <a:latin typeface="Source Sans Pro"/>
                <a:ea typeface="Source Sans Pro"/>
                <a:cs typeface="Source Sans Pro"/>
                <a:sym typeface="Source Sans Pro"/>
              </a:rPr>
              <a:t>Single Fully-connected Head</a:t>
            </a:r>
            <a:endParaRPr b="1" i="1" sz="1800">
              <a:solidFill>
                <a:srgbClr val="7F7F7F"/>
              </a:solidFill>
              <a:latin typeface="Source Sans Pro"/>
              <a:ea typeface="Source Sans Pro"/>
              <a:cs typeface="Source Sans Pro"/>
              <a:sym typeface="Source Sans Pro"/>
            </a:endParaRPr>
          </a:p>
        </p:txBody>
      </p:sp>
      <p:pic>
        <p:nvPicPr>
          <p:cNvPr id="977" name="Google Shape;977;p17"/>
          <p:cNvPicPr preferRelativeResize="0"/>
          <p:nvPr/>
        </p:nvPicPr>
        <p:blipFill rotWithShape="1">
          <a:blip r:embed="rId3">
            <a:alphaModFix/>
          </a:blip>
          <a:srcRect b="0" l="0" r="0" t="0"/>
          <a:stretch/>
        </p:blipFill>
        <p:spPr>
          <a:xfrm>
            <a:off x="715241" y="1750800"/>
            <a:ext cx="4301836" cy="1711172"/>
          </a:xfrm>
          <a:prstGeom prst="rect">
            <a:avLst/>
          </a:prstGeom>
          <a:noFill/>
          <a:ln>
            <a:noFill/>
          </a:ln>
        </p:spPr>
      </p:pic>
      <p:pic>
        <p:nvPicPr>
          <p:cNvPr id="978" name="Google Shape;978;p17"/>
          <p:cNvPicPr preferRelativeResize="0"/>
          <p:nvPr/>
        </p:nvPicPr>
        <p:blipFill rotWithShape="1">
          <a:blip r:embed="rId4">
            <a:alphaModFix/>
          </a:blip>
          <a:srcRect b="0" l="0" r="0" t="0"/>
          <a:stretch/>
        </p:blipFill>
        <p:spPr>
          <a:xfrm>
            <a:off x="6698672" y="1772083"/>
            <a:ext cx="4648199" cy="1893743"/>
          </a:xfrm>
          <a:prstGeom prst="rect">
            <a:avLst/>
          </a:prstGeom>
          <a:noFill/>
          <a:ln>
            <a:noFill/>
          </a:ln>
        </p:spPr>
      </p:pic>
      <p:pic>
        <p:nvPicPr>
          <p:cNvPr id="979" name="Google Shape;979;p17"/>
          <p:cNvPicPr preferRelativeResize="0"/>
          <p:nvPr/>
        </p:nvPicPr>
        <p:blipFill rotWithShape="1">
          <a:blip r:embed="rId5">
            <a:alphaModFix/>
          </a:blip>
          <a:srcRect b="0" l="0" r="0" t="0"/>
          <a:stretch/>
        </p:blipFill>
        <p:spPr>
          <a:xfrm>
            <a:off x="3079173" y="4085053"/>
            <a:ext cx="5799859" cy="1909074"/>
          </a:xfrm>
          <a:prstGeom prst="rect">
            <a:avLst/>
          </a:prstGeom>
          <a:noFill/>
          <a:ln>
            <a:noFill/>
          </a:ln>
        </p:spPr>
      </p:pic>
      <p:sp>
        <p:nvSpPr>
          <p:cNvPr id="980" name="Google Shape;980;p17"/>
          <p:cNvSpPr txBox="1"/>
          <p:nvPr/>
        </p:nvSpPr>
        <p:spPr>
          <a:xfrm>
            <a:off x="5826448" y="3660652"/>
            <a:ext cx="60982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7F7F7F"/>
                </a:solidFill>
                <a:latin typeface="Source Sans Pro"/>
                <a:ea typeface="Source Sans Pro"/>
                <a:cs typeface="Source Sans Pro"/>
                <a:sym typeface="Source Sans Pro"/>
              </a:rPr>
              <a:t>Single Convolution Head</a:t>
            </a:r>
            <a:endParaRPr b="1" i="1" sz="1800">
              <a:solidFill>
                <a:srgbClr val="7F7F7F"/>
              </a:solidFill>
              <a:latin typeface="Source Sans Pro"/>
              <a:ea typeface="Source Sans Pro"/>
              <a:cs typeface="Source Sans Pro"/>
              <a:sym typeface="Source Sans Pro"/>
            </a:endParaRPr>
          </a:p>
        </p:txBody>
      </p:sp>
      <p:sp>
        <p:nvSpPr>
          <p:cNvPr id="981" name="Google Shape;981;p17"/>
          <p:cNvSpPr txBox="1"/>
          <p:nvPr/>
        </p:nvSpPr>
        <p:spPr>
          <a:xfrm>
            <a:off x="2587947" y="6041901"/>
            <a:ext cx="60982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7F7F7F"/>
                </a:solidFill>
                <a:latin typeface="Source Sans Pro"/>
                <a:ea typeface="Source Sans Pro"/>
                <a:cs typeface="Source Sans Pro"/>
                <a:sym typeface="Source Sans Pro"/>
              </a:rPr>
              <a:t>Double Head</a:t>
            </a:r>
            <a:endParaRPr b="1" i="1" sz="1800">
              <a:solidFill>
                <a:srgbClr val="7F7F7F"/>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grpSp>
        <p:nvGrpSpPr>
          <p:cNvPr id="986" name="Google Shape;986;p18"/>
          <p:cNvGrpSpPr/>
          <p:nvPr/>
        </p:nvGrpSpPr>
        <p:grpSpPr>
          <a:xfrm>
            <a:off x="10999576" y="5987064"/>
            <a:ext cx="1054466" cy="469689"/>
            <a:chOff x="9841624" y="4115729"/>
            <a:chExt cx="602169" cy="268223"/>
          </a:xfrm>
        </p:grpSpPr>
        <p:sp>
          <p:nvSpPr>
            <p:cNvPr id="987" name="Google Shape;987;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88" name="Google Shape;988;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89" name="Google Shape;989;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90" name="Google Shape;990;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91" name="Google Shape;991;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92" name="Google Shape;992;p18"/>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93" name="Google Shape;99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94" name="Google Shape;994;p18"/>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995" name="Google Shape;995;p18"/>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996" name="Google Shape;996;p18"/>
          <p:cNvGrpSpPr/>
          <p:nvPr/>
        </p:nvGrpSpPr>
        <p:grpSpPr>
          <a:xfrm>
            <a:off x="0" y="377893"/>
            <a:ext cx="1861854" cy="717514"/>
            <a:chOff x="0" y="377893"/>
            <a:chExt cx="1861854" cy="717514"/>
          </a:xfrm>
        </p:grpSpPr>
        <p:sp>
          <p:nvSpPr>
            <p:cNvPr id="997" name="Google Shape;997;p18"/>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98" name="Google Shape;998;p18"/>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99" name="Google Shape;999;p18"/>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00" name="Google Shape;1000;p18"/>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01" name="Google Shape;1001;p18"/>
          <p:cNvGrpSpPr/>
          <p:nvPr/>
        </p:nvGrpSpPr>
        <p:grpSpPr>
          <a:xfrm>
            <a:off x="10428634" y="5987064"/>
            <a:ext cx="1054466" cy="469689"/>
            <a:chOff x="9841624" y="4115729"/>
            <a:chExt cx="602169" cy="268223"/>
          </a:xfrm>
        </p:grpSpPr>
        <p:sp>
          <p:nvSpPr>
            <p:cNvPr id="1002" name="Google Shape;1002;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03" name="Google Shape;1003;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04" name="Google Shape;1004;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05" name="Google Shape;1005;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06" name="Google Shape;1006;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07" name="Google Shape;100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008" name="Google Shape;1008;p18"/>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009" name="Google Shape;1009;p18"/>
          <p:cNvSpPr txBox="1"/>
          <p:nvPr>
            <p:ph idx="1" type="body"/>
          </p:nvPr>
        </p:nvSpPr>
        <p:spPr>
          <a:xfrm>
            <a:off x="0" y="1808013"/>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GroIE</a:t>
            </a:r>
            <a:endParaRPr/>
          </a:p>
        </p:txBody>
      </p:sp>
      <p:sp>
        <p:nvSpPr>
          <p:cNvPr id="1010" name="Google Shape;1010;p18"/>
          <p:cNvSpPr txBox="1"/>
          <p:nvPr/>
        </p:nvSpPr>
        <p:spPr>
          <a:xfrm>
            <a:off x="2111187" y="2439701"/>
            <a:ext cx="9016643"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Trong Fast R-CNN, lớp trích xuất vùng đề xuất (Region of Interest layer) đóng vai trò quan trọng.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RoI được dùng để trích xuất các tập họp con nhất định của các đặc trưng từ 1 lớp mạng FPN.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Các tác giả đề xuất GRoIE, dung các khối phi cục bộ (non-local building blocks) và cơ chế chú ý (attention mechanism).</a:t>
            </a:r>
            <a:endParaRPr/>
          </a:p>
          <a:p>
            <a:pPr indent="0" lvl="0" marL="0" marR="0" rtl="0" algn="l">
              <a:spcBef>
                <a:spcPts val="0"/>
              </a:spcBef>
              <a:spcAft>
                <a:spcPts val="0"/>
              </a:spcAft>
              <a:buNone/>
            </a:pPr>
            <a:r>
              <a:t/>
            </a:r>
            <a:endParaRPr sz="2000">
              <a:solidFill>
                <a:schemeClr val="dk1"/>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4" name="Shape 1014"/>
        <p:cNvGrpSpPr/>
        <p:nvPr/>
      </p:nvGrpSpPr>
      <p:grpSpPr>
        <a:xfrm>
          <a:off x="0" y="0"/>
          <a:ext cx="0" cy="0"/>
          <a:chOff x="0" y="0"/>
          <a:chExt cx="0" cy="0"/>
        </a:xfrm>
      </p:grpSpPr>
      <p:grpSp>
        <p:nvGrpSpPr>
          <p:cNvPr id="1015" name="Google Shape;1015;p19"/>
          <p:cNvGrpSpPr/>
          <p:nvPr/>
        </p:nvGrpSpPr>
        <p:grpSpPr>
          <a:xfrm>
            <a:off x="10999576" y="5987064"/>
            <a:ext cx="1054466" cy="469689"/>
            <a:chOff x="9841624" y="4115729"/>
            <a:chExt cx="602169" cy="268223"/>
          </a:xfrm>
        </p:grpSpPr>
        <p:sp>
          <p:nvSpPr>
            <p:cNvPr id="1016" name="Google Shape;1016;p1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17" name="Google Shape;1017;p1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18" name="Google Shape;1018;p1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19" name="Google Shape;1019;p1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20" name="Google Shape;1020;p1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21" name="Google Shape;1021;p19"/>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22" name="Google Shape;1022;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23" name="Google Shape;1023;p19"/>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24" name="Google Shape;1024;p19"/>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25" name="Google Shape;1025;p19"/>
          <p:cNvGrpSpPr/>
          <p:nvPr/>
        </p:nvGrpSpPr>
        <p:grpSpPr>
          <a:xfrm>
            <a:off x="0" y="377893"/>
            <a:ext cx="1861854" cy="717514"/>
            <a:chOff x="0" y="377893"/>
            <a:chExt cx="1861854" cy="717514"/>
          </a:xfrm>
        </p:grpSpPr>
        <p:sp>
          <p:nvSpPr>
            <p:cNvPr id="1026" name="Google Shape;1026;p19"/>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27" name="Google Shape;1027;p19"/>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28" name="Google Shape;1028;p19"/>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29" name="Google Shape;1029;p19"/>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30" name="Google Shape;1030;p19"/>
          <p:cNvGrpSpPr/>
          <p:nvPr/>
        </p:nvGrpSpPr>
        <p:grpSpPr>
          <a:xfrm>
            <a:off x="10428634" y="5987064"/>
            <a:ext cx="1054466" cy="469689"/>
            <a:chOff x="9841624" y="4115729"/>
            <a:chExt cx="602169" cy="268223"/>
          </a:xfrm>
        </p:grpSpPr>
        <p:sp>
          <p:nvSpPr>
            <p:cNvPr id="1031" name="Google Shape;1031;p1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32" name="Google Shape;1032;p1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33" name="Google Shape;1033;p1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34" name="Google Shape;1034;p1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35" name="Google Shape;1035;p1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36" name="Google Shape;10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037" name="Google Shape;1037;p19"/>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038" name="Google Shape;1038;p19"/>
          <p:cNvSpPr txBox="1"/>
          <p:nvPr>
            <p:ph idx="1" type="body"/>
          </p:nvPr>
        </p:nvSpPr>
        <p:spPr>
          <a:xfrm>
            <a:off x="0" y="1808013"/>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GroIE</a:t>
            </a:r>
            <a:endParaRPr/>
          </a:p>
        </p:txBody>
      </p:sp>
      <p:pic>
        <p:nvPicPr>
          <p:cNvPr descr="Diagram&#10;&#10;Description automatically generated" id="1039" name="Google Shape;1039;p19"/>
          <p:cNvPicPr preferRelativeResize="0"/>
          <p:nvPr/>
        </p:nvPicPr>
        <p:blipFill rotWithShape="1">
          <a:blip r:embed="rId3">
            <a:alphaModFix/>
          </a:blip>
          <a:srcRect b="0" l="0" r="0" t="0"/>
          <a:stretch/>
        </p:blipFill>
        <p:spPr>
          <a:xfrm>
            <a:off x="1905002" y="2169641"/>
            <a:ext cx="8381996" cy="2171977"/>
          </a:xfrm>
          <a:prstGeom prst="rect">
            <a:avLst/>
          </a:prstGeom>
          <a:noFill/>
          <a:ln>
            <a:noFill/>
          </a:ln>
        </p:spPr>
      </p:pic>
      <p:sp>
        <p:nvSpPr>
          <p:cNvPr id="1040" name="Google Shape;1040;p19"/>
          <p:cNvSpPr txBox="1"/>
          <p:nvPr/>
        </p:nvSpPr>
        <p:spPr>
          <a:xfrm>
            <a:off x="1337810" y="4496069"/>
            <a:ext cx="9516380" cy="1754326"/>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Từ một vùng đề xuất bởi RPN, đối với mỗi tỷ lệ, một RoI cố định kích thước sẽ được gộp (pool) từ vùng này. </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Kết quả thu được là n đặc trưng. Các đặc trưng này đầu tiên được tiền xử lý một cách riêng biệt, sau đó được gộp thành một đặc trưng duy nhất. </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Cuối cùng, hậu xử lý sẽ được áp dụng để trích xuất các thông tin toàn cục. </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Đáng lưu ý rằng phương pháp này áp dụng cả cho phát hiện đối tượng và phân đoạn đối tượng.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
          <p:cNvSpPr txBox="1"/>
          <p:nvPr>
            <p:ph type="title"/>
          </p:nvPr>
        </p:nvSpPr>
        <p:spPr>
          <a:xfrm>
            <a:off x="5956784" y="1242208"/>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Nội dung</a:t>
            </a:r>
            <a:endParaRPr/>
          </a:p>
        </p:txBody>
      </p:sp>
      <p:sp>
        <p:nvSpPr>
          <p:cNvPr id="646" name="Google Shape;646;p2"/>
          <p:cNvSpPr txBox="1"/>
          <p:nvPr>
            <p:ph idx="1" type="body"/>
          </p:nvPr>
        </p:nvSpPr>
        <p:spPr>
          <a:xfrm>
            <a:off x="5956783" y="2420208"/>
            <a:ext cx="5217173" cy="20175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AutoNum type="arabicPeriod"/>
            </a:pPr>
            <a:r>
              <a:rPr lang="en-US" sz="2800"/>
              <a:t>Tổng quan</a:t>
            </a:r>
            <a:endParaRPr/>
          </a:p>
          <a:p>
            <a:pPr indent="-457200" lvl="0" marL="457200" rtl="0" algn="l">
              <a:lnSpc>
                <a:spcPct val="90000"/>
              </a:lnSpc>
              <a:spcBef>
                <a:spcPts val="1000"/>
              </a:spcBef>
              <a:spcAft>
                <a:spcPts val="0"/>
              </a:spcAft>
              <a:buClr>
                <a:schemeClr val="dk1"/>
              </a:buClr>
              <a:buSzPts val="2800"/>
              <a:buAutoNum type="arabicPeriod"/>
            </a:pPr>
            <a:r>
              <a:rPr lang="en-US" sz="2800"/>
              <a:t>Cơ sở lý thuyết</a:t>
            </a:r>
            <a:endParaRPr/>
          </a:p>
          <a:p>
            <a:pPr indent="-457200" lvl="0" marL="457200" rtl="0" algn="l">
              <a:lnSpc>
                <a:spcPct val="90000"/>
              </a:lnSpc>
              <a:spcBef>
                <a:spcPts val="1000"/>
              </a:spcBef>
              <a:spcAft>
                <a:spcPts val="0"/>
              </a:spcAft>
              <a:buClr>
                <a:schemeClr val="dk1"/>
              </a:buClr>
              <a:buSzPts val="2800"/>
              <a:buAutoNum type="arabicPeriod"/>
            </a:pPr>
            <a:r>
              <a:rPr lang="en-US" sz="2800"/>
              <a:t>Triển khai thực nghiệm</a:t>
            </a:r>
            <a:endParaRPr/>
          </a:p>
          <a:p>
            <a:pPr indent="-457200" lvl="0" marL="457200" rtl="0" algn="l">
              <a:lnSpc>
                <a:spcPct val="90000"/>
              </a:lnSpc>
              <a:spcBef>
                <a:spcPts val="1000"/>
              </a:spcBef>
              <a:spcAft>
                <a:spcPts val="0"/>
              </a:spcAft>
              <a:buClr>
                <a:schemeClr val="dk1"/>
              </a:buClr>
              <a:buSzPts val="2800"/>
              <a:buAutoNum type="arabicPeriod"/>
            </a:pPr>
            <a:r>
              <a:rPr lang="en-US" sz="2800"/>
              <a:t>Kết luận</a:t>
            </a:r>
            <a:endParaRPr/>
          </a:p>
        </p:txBody>
      </p:sp>
      <p:sp>
        <p:nvSpPr>
          <p:cNvPr id="647" name="Google Shape;64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48" name="Google Shape;648;p2"/>
          <p:cNvPicPr preferRelativeResize="0"/>
          <p:nvPr>
            <p:ph idx="2" type="pic"/>
          </p:nvPr>
        </p:nvPicPr>
        <p:blipFill rotWithShape="1">
          <a:blip r:embed="rId3">
            <a:alphaModFix/>
          </a:blip>
          <a:srcRect b="0" l="1221" r="1221" t="0"/>
          <a:stretch/>
        </p:blipFill>
        <p:spPr>
          <a:xfrm>
            <a:off x="1525588" y="1554163"/>
            <a:ext cx="3556000" cy="32178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4" name="Shape 1044"/>
        <p:cNvGrpSpPr/>
        <p:nvPr/>
      </p:nvGrpSpPr>
      <p:grpSpPr>
        <a:xfrm>
          <a:off x="0" y="0"/>
          <a:ext cx="0" cy="0"/>
          <a:chOff x="0" y="0"/>
          <a:chExt cx="0" cy="0"/>
        </a:xfrm>
      </p:grpSpPr>
      <p:grpSp>
        <p:nvGrpSpPr>
          <p:cNvPr id="1045" name="Google Shape;1045;p20"/>
          <p:cNvGrpSpPr/>
          <p:nvPr/>
        </p:nvGrpSpPr>
        <p:grpSpPr>
          <a:xfrm>
            <a:off x="10999576" y="5987064"/>
            <a:ext cx="1054466" cy="469689"/>
            <a:chOff x="9841624" y="4115729"/>
            <a:chExt cx="602169" cy="268223"/>
          </a:xfrm>
        </p:grpSpPr>
        <p:sp>
          <p:nvSpPr>
            <p:cNvPr id="1046" name="Google Shape;1046;p2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47" name="Google Shape;1047;p2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48" name="Google Shape;1048;p2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49" name="Google Shape;1049;p2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50" name="Google Shape;1050;p2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51" name="Google Shape;1051;p20"/>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52" name="Google Shape;1052;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53" name="Google Shape;1053;p20"/>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54" name="Google Shape;1054;p20"/>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55" name="Google Shape;1055;p20"/>
          <p:cNvGrpSpPr/>
          <p:nvPr/>
        </p:nvGrpSpPr>
        <p:grpSpPr>
          <a:xfrm>
            <a:off x="0" y="377893"/>
            <a:ext cx="1861854" cy="717514"/>
            <a:chOff x="0" y="377893"/>
            <a:chExt cx="1861854" cy="717514"/>
          </a:xfrm>
        </p:grpSpPr>
        <p:sp>
          <p:nvSpPr>
            <p:cNvPr id="1056" name="Google Shape;1056;p20"/>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57" name="Google Shape;1057;p20"/>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58" name="Google Shape;1058;p20"/>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59" name="Google Shape;1059;p20"/>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60" name="Google Shape;1060;p20"/>
          <p:cNvGrpSpPr/>
          <p:nvPr/>
        </p:nvGrpSpPr>
        <p:grpSpPr>
          <a:xfrm>
            <a:off x="10428634" y="5987064"/>
            <a:ext cx="1054466" cy="469689"/>
            <a:chOff x="9841624" y="4115729"/>
            <a:chExt cx="602169" cy="268223"/>
          </a:xfrm>
        </p:grpSpPr>
        <p:sp>
          <p:nvSpPr>
            <p:cNvPr id="1061" name="Google Shape;1061;p2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62" name="Google Shape;1062;p2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63" name="Google Shape;1063;p2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64" name="Google Shape;1064;p2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65" name="Google Shape;1065;p2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66" name="Google Shape;106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067" name="Google Shape;1067;p20"/>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068" name="Google Shape;1068;p20"/>
          <p:cNvSpPr txBox="1"/>
          <p:nvPr>
            <p:ph idx="1" type="body"/>
          </p:nvPr>
        </p:nvSpPr>
        <p:spPr>
          <a:xfrm>
            <a:off x="0" y="1808013"/>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Guided Anchoring</a:t>
            </a:r>
            <a:endParaRPr/>
          </a:p>
        </p:txBody>
      </p:sp>
      <p:sp>
        <p:nvSpPr>
          <p:cNvPr id="1069" name="Google Shape;1069;p20"/>
          <p:cNvSpPr txBox="1"/>
          <p:nvPr/>
        </p:nvSpPr>
        <p:spPr>
          <a:xfrm>
            <a:off x="1762479" y="2439701"/>
            <a:ext cx="8667043"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Dự đoán vị trí một điểm trung tâm của vật thể cũng như các scales và tỷ lệ khung hình tại các vị trí khác nhau.</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Kích thước và tỉ lệ khung hình của một anchor có thể thay đổi một cách linh hoạt thay vì cố định như trước.</a:t>
            </a:r>
            <a:endParaRPr sz="20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Cải thiện quá trình tạo ra các region proposal hiệu quả và linh hoạt hơn </a:t>
            </a:r>
            <a:r>
              <a:rPr lang="en-US" sz="2000">
                <a:solidFill>
                  <a:schemeClr val="dk1"/>
                </a:solidFill>
                <a:latin typeface="Calibri"/>
                <a:ea typeface="Calibri"/>
                <a:cs typeface="Calibri"/>
                <a:sym typeface="Calibri"/>
              </a:rPr>
              <a:t>RoI.</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Được dùng để trích xuất các tập hợp con nhất định của các đặc trưng từ 1 lớp mạng FPN.</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3" name="Shape 1073"/>
        <p:cNvGrpSpPr/>
        <p:nvPr/>
      </p:nvGrpSpPr>
      <p:grpSpPr>
        <a:xfrm>
          <a:off x="0" y="0"/>
          <a:ext cx="0" cy="0"/>
          <a:chOff x="0" y="0"/>
          <a:chExt cx="0" cy="0"/>
        </a:xfrm>
      </p:grpSpPr>
      <p:grpSp>
        <p:nvGrpSpPr>
          <p:cNvPr id="1074" name="Google Shape;1074;p21"/>
          <p:cNvGrpSpPr/>
          <p:nvPr/>
        </p:nvGrpSpPr>
        <p:grpSpPr>
          <a:xfrm>
            <a:off x="10999576" y="5987064"/>
            <a:ext cx="1054466" cy="469689"/>
            <a:chOff x="9841624" y="4115729"/>
            <a:chExt cx="602169" cy="268223"/>
          </a:xfrm>
        </p:grpSpPr>
        <p:sp>
          <p:nvSpPr>
            <p:cNvPr id="1075" name="Google Shape;1075;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76" name="Google Shape;1076;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77" name="Google Shape;1077;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78" name="Google Shape;1078;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79" name="Google Shape;1079;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80" name="Google Shape;1080;p2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81" name="Google Shape;108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82" name="Google Shape;1082;p21"/>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83" name="Google Shape;1083;p21"/>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84" name="Google Shape;1084;p21"/>
          <p:cNvGrpSpPr/>
          <p:nvPr/>
        </p:nvGrpSpPr>
        <p:grpSpPr>
          <a:xfrm>
            <a:off x="0" y="377893"/>
            <a:ext cx="1861854" cy="717514"/>
            <a:chOff x="0" y="377893"/>
            <a:chExt cx="1861854" cy="717514"/>
          </a:xfrm>
        </p:grpSpPr>
        <p:sp>
          <p:nvSpPr>
            <p:cNvPr id="1085" name="Google Shape;1085;p21"/>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86" name="Google Shape;1086;p21"/>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87" name="Google Shape;1087;p21"/>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088" name="Google Shape;1088;p21"/>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089" name="Google Shape;1089;p21"/>
          <p:cNvGrpSpPr/>
          <p:nvPr/>
        </p:nvGrpSpPr>
        <p:grpSpPr>
          <a:xfrm>
            <a:off x="10428634" y="5987064"/>
            <a:ext cx="1054466" cy="469689"/>
            <a:chOff x="9841624" y="4115729"/>
            <a:chExt cx="602169" cy="268223"/>
          </a:xfrm>
        </p:grpSpPr>
        <p:sp>
          <p:nvSpPr>
            <p:cNvPr id="1090" name="Google Shape;1090;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1" name="Google Shape;1091;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2" name="Google Shape;1092;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3" name="Google Shape;1093;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4" name="Google Shape;1094;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95" name="Google Shape;1095;p21"/>
          <p:cNvSpPr txBox="1"/>
          <p:nvPr>
            <p:ph idx="12" type="sldNum"/>
          </p:nvPr>
        </p:nvSpPr>
        <p:spPr>
          <a:xfrm>
            <a:off x="9057034" y="5804501"/>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096" name="Google Shape;1096;p21"/>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097" name="Google Shape;1097;p21"/>
          <p:cNvSpPr txBox="1"/>
          <p:nvPr>
            <p:ph idx="1" type="body"/>
          </p:nvPr>
        </p:nvSpPr>
        <p:spPr>
          <a:xfrm>
            <a:off x="0" y="1229792"/>
            <a:ext cx="12192000" cy="518874"/>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Guided Anchoring</a:t>
            </a:r>
            <a:endParaRPr/>
          </a:p>
        </p:txBody>
      </p:sp>
      <p:pic>
        <p:nvPicPr>
          <p:cNvPr descr="Diagram&#10;&#10;Description automatically generated" id="1098" name="Google Shape;1098;p21"/>
          <p:cNvPicPr preferRelativeResize="0"/>
          <p:nvPr/>
        </p:nvPicPr>
        <p:blipFill rotWithShape="1">
          <a:blip r:embed="rId3">
            <a:alphaModFix/>
          </a:blip>
          <a:srcRect b="0" l="0" r="0" t="0"/>
          <a:stretch/>
        </p:blipFill>
        <p:spPr>
          <a:xfrm>
            <a:off x="1959088" y="1720768"/>
            <a:ext cx="8273823" cy="2979141"/>
          </a:xfrm>
          <a:prstGeom prst="rect">
            <a:avLst/>
          </a:prstGeom>
          <a:noFill/>
          <a:ln>
            <a:noFill/>
          </a:ln>
        </p:spPr>
      </p:pic>
      <p:sp>
        <p:nvSpPr>
          <p:cNvPr id="1099" name="Google Shape;1099;p21"/>
          <p:cNvSpPr txBox="1"/>
          <p:nvPr/>
        </p:nvSpPr>
        <p:spPr>
          <a:xfrm>
            <a:off x="1805928" y="4965431"/>
            <a:ext cx="8580142"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C</a:t>
            </a:r>
            <a:r>
              <a:rPr b="0" i="0" lang="en-US" sz="1800" u="none" strike="noStrike">
                <a:solidFill>
                  <a:srgbClr val="000000"/>
                </a:solidFill>
                <a:latin typeface="Calibri"/>
                <a:ea typeface="Calibri"/>
                <a:cs typeface="Calibri"/>
                <a:sym typeface="Calibri"/>
              </a:rPr>
              <a:t>ó hai nhánh để dự đoán lần lượt vị trí trung tâm và kích thước của anchor.</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Source Sans Pro"/>
                <a:ea typeface="Source Sans Pro"/>
                <a:cs typeface="Source Sans Pro"/>
                <a:sym typeface="Source Sans Pro"/>
              </a:rPr>
              <a:t>Nhánh Anchor Location Prediction: tạo ra một ánh xạ xác suất (probability map) để có thể tìm ra vị trí có khả năng tồn tại vật thể trong ảnh.</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Source Sans Pro"/>
                <a:ea typeface="Source Sans Pro"/>
                <a:cs typeface="Source Sans Pro"/>
                <a:sym typeface="Source Sans Pro"/>
              </a:rPr>
              <a:t>Nhánh Anchor Shape Prediction: dựa vào output của nhánh trên để dự đoán chiều rộng và chiều cao của anchor</a:t>
            </a:r>
            <a:endParaRPr b="0" i="0" sz="1800" u="none" cap="none" strike="noStrike">
              <a:solidFill>
                <a:schemeClr val="dk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3" name="Shape 1103"/>
        <p:cNvGrpSpPr/>
        <p:nvPr/>
      </p:nvGrpSpPr>
      <p:grpSpPr>
        <a:xfrm>
          <a:off x="0" y="0"/>
          <a:ext cx="0" cy="0"/>
          <a:chOff x="0" y="0"/>
          <a:chExt cx="0" cy="0"/>
        </a:xfrm>
      </p:grpSpPr>
      <p:grpSp>
        <p:nvGrpSpPr>
          <p:cNvPr id="1104" name="Google Shape;1104;p22"/>
          <p:cNvGrpSpPr/>
          <p:nvPr/>
        </p:nvGrpSpPr>
        <p:grpSpPr>
          <a:xfrm>
            <a:off x="10999576" y="5987064"/>
            <a:ext cx="1054466" cy="469689"/>
            <a:chOff x="9841624" y="4115729"/>
            <a:chExt cx="602169" cy="268223"/>
          </a:xfrm>
        </p:grpSpPr>
        <p:sp>
          <p:nvSpPr>
            <p:cNvPr id="1105" name="Google Shape;1105;p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6" name="Google Shape;1106;p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7" name="Google Shape;1107;p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8" name="Google Shape;1108;p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9" name="Google Shape;1109;p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10" name="Google Shape;1110;p22"/>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11" name="Google Shape;1111;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12" name="Google Shape;1112;p22"/>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13" name="Google Shape;1113;p22"/>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14" name="Google Shape;1114;p22"/>
          <p:cNvGrpSpPr/>
          <p:nvPr/>
        </p:nvGrpSpPr>
        <p:grpSpPr>
          <a:xfrm>
            <a:off x="0" y="377893"/>
            <a:ext cx="1861854" cy="717514"/>
            <a:chOff x="0" y="377893"/>
            <a:chExt cx="1861854" cy="717514"/>
          </a:xfrm>
        </p:grpSpPr>
        <p:sp>
          <p:nvSpPr>
            <p:cNvPr id="1115" name="Google Shape;1115;p22"/>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16" name="Google Shape;1116;p22"/>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17" name="Google Shape;1117;p22"/>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18" name="Google Shape;1118;p22"/>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19" name="Google Shape;1119;p22"/>
          <p:cNvGrpSpPr/>
          <p:nvPr/>
        </p:nvGrpSpPr>
        <p:grpSpPr>
          <a:xfrm>
            <a:off x="10428634" y="5987064"/>
            <a:ext cx="1054466" cy="469689"/>
            <a:chOff x="9841624" y="4115729"/>
            <a:chExt cx="602169" cy="268223"/>
          </a:xfrm>
        </p:grpSpPr>
        <p:sp>
          <p:nvSpPr>
            <p:cNvPr id="1120" name="Google Shape;1120;p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1" name="Google Shape;1121;p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2" name="Google Shape;1122;p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3" name="Google Shape;1123;p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4" name="Google Shape;1124;p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25" name="Google Shape;11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126" name="Google Shape;1126;p22"/>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127" name="Google Shape;1127;p22"/>
          <p:cNvSpPr txBox="1"/>
          <p:nvPr>
            <p:ph idx="1" type="body"/>
          </p:nvPr>
        </p:nvSpPr>
        <p:spPr>
          <a:xfrm>
            <a:off x="0" y="1808013"/>
            <a:ext cx="12192000" cy="518874"/>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Side-aware Boundary Localization (SABL)</a:t>
            </a:r>
            <a:endParaRPr/>
          </a:p>
        </p:txBody>
      </p:sp>
      <p:sp>
        <p:nvSpPr>
          <p:cNvPr id="1128" name="Google Shape;1128;p22"/>
          <p:cNvSpPr txBox="1"/>
          <p:nvPr/>
        </p:nvSpPr>
        <p:spPr>
          <a:xfrm>
            <a:off x="2111188" y="2439701"/>
            <a:ext cx="8216154"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Các cách tiếp cận trước đây chỉ chú ý vào dự đoán tọa độ trung tâm và kích thước (x, y, w, h).</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Tồn tại các chuyển vị và phương sai lớn giữa các hộp mỏ neo và ground truth dẫn đến các phương pháp hồi quy không hoạt động tốt dù có cải thiện.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Đề xuất: Mỗi bên của bounding box được định vị lần lượt với một nhánh mạng chuyên dụng.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2" name="Shape 1132"/>
        <p:cNvGrpSpPr/>
        <p:nvPr/>
      </p:nvGrpSpPr>
      <p:grpSpPr>
        <a:xfrm>
          <a:off x="0" y="0"/>
          <a:ext cx="0" cy="0"/>
          <a:chOff x="0" y="0"/>
          <a:chExt cx="0" cy="0"/>
        </a:xfrm>
      </p:grpSpPr>
      <p:grpSp>
        <p:nvGrpSpPr>
          <p:cNvPr id="1133" name="Google Shape;1133;p23"/>
          <p:cNvGrpSpPr/>
          <p:nvPr/>
        </p:nvGrpSpPr>
        <p:grpSpPr>
          <a:xfrm>
            <a:off x="10999576" y="5987064"/>
            <a:ext cx="1054466" cy="469689"/>
            <a:chOff x="9841624" y="4115729"/>
            <a:chExt cx="602169" cy="268223"/>
          </a:xfrm>
        </p:grpSpPr>
        <p:sp>
          <p:nvSpPr>
            <p:cNvPr id="1134" name="Google Shape;1134;p2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35" name="Google Shape;1135;p2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36" name="Google Shape;1136;p2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37" name="Google Shape;1137;p2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38" name="Google Shape;1138;p2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39" name="Google Shape;1139;p2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40" name="Google Shape;1140;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41" name="Google Shape;1141;p23"/>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42" name="Google Shape;1142;p23"/>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43" name="Google Shape;1143;p23"/>
          <p:cNvGrpSpPr/>
          <p:nvPr/>
        </p:nvGrpSpPr>
        <p:grpSpPr>
          <a:xfrm>
            <a:off x="0" y="377893"/>
            <a:ext cx="1861854" cy="717514"/>
            <a:chOff x="0" y="377893"/>
            <a:chExt cx="1861854" cy="717514"/>
          </a:xfrm>
        </p:grpSpPr>
        <p:sp>
          <p:nvSpPr>
            <p:cNvPr id="1144" name="Google Shape;1144;p23"/>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45" name="Google Shape;1145;p23"/>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46" name="Google Shape;1146;p23"/>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47" name="Google Shape;1147;p23"/>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48" name="Google Shape;1148;p23"/>
          <p:cNvGrpSpPr/>
          <p:nvPr/>
        </p:nvGrpSpPr>
        <p:grpSpPr>
          <a:xfrm>
            <a:off x="10428634" y="5987064"/>
            <a:ext cx="1054466" cy="469689"/>
            <a:chOff x="9841624" y="4115729"/>
            <a:chExt cx="602169" cy="268223"/>
          </a:xfrm>
        </p:grpSpPr>
        <p:sp>
          <p:nvSpPr>
            <p:cNvPr id="1149" name="Google Shape;1149;p2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50" name="Google Shape;1150;p2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51" name="Google Shape;1151;p2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52" name="Google Shape;1152;p2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53" name="Google Shape;1153;p2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54" name="Google Shape;1154;p23"/>
          <p:cNvSpPr txBox="1"/>
          <p:nvPr>
            <p:ph idx="12" type="sldNum"/>
          </p:nvPr>
        </p:nvSpPr>
        <p:spPr>
          <a:xfrm>
            <a:off x="9057034" y="5804501"/>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155" name="Google Shape;1155;p23"/>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b. Các nghiên cứu liên quan</a:t>
            </a:r>
            <a:endParaRPr/>
          </a:p>
        </p:txBody>
      </p:sp>
      <p:sp>
        <p:nvSpPr>
          <p:cNvPr id="1156" name="Google Shape;1156;p23"/>
          <p:cNvSpPr txBox="1"/>
          <p:nvPr>
            <p:ph idx="1" type="body"/>
          </p:nvPr>
        </p:nvSpPr>
        <p:spPr>
          <a:xfrm>
            <a:off x="0" y="1229792"/>
            <a:ext cx="12192000" cy="518874"/>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Source Sans Pro"/>
              <a:buNone/>
            </a:pPr>
            <a:r>
              <a:rPr b="1" lang="en-US"/>
              <a:t>Side-aware Boundary Localization (SABL)</a:t>
            </a:r>
            <a:endParaRPr/>
          </a:p>
        </p:txBody>
      </p:sp>
      <p:pic>
        <p:nvPicPr>
          <p:cNvPr descr="Diagram&#10;&#10;Description automatically generated" id="1157" name="Google Shape;1157;p23"/>
          <p:cNvPicPr preferRelativeResize="0"/>
          <p:nvPr/>
        </p:nvPicPr>
        <p:blipFill rotWithShape="1">
          <a:blip r:embed="rId3">
            <a:alphaModFix/>
          </a:blip>
          <a:srcRect b="0" l="0" r="0" t="0"/>
          <a:stretch/>
        </p:blipFill>
        <p:spPr>
          <a:xfrm>
            <a:off x="1812710" y="1716133"/>
            <a:ext cx="8566581" cy="4766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1" name="Shape 1161"/>
        <p:cNvGrpSpPr/>
        <p:nvPr/>
      </p:nvGrpSpPr>
      <p:grpSpPr>
        <a:xfrm>
          <a:off x="0" y="0"/>
          <a:ext cx="0" cy="0"/>
          <a:chOff x="0" y="0"/>
          <a:chExt cx="0" cy="0"/>
        </a:xfrm>
      </p:grpSpPr>
      <p:grpSp>
        <p:nvGrpSpPr>
          <p:cNvPr id="1162" name="Google Shape;1162;p24"/>
          <p:cNvGrpSpPr/>
          <p:nvPr/>
        </p:nvGrpSpPr>
        <p:grpSpPr>
          <a:xfrm>
            <a:off x="10999576" y="5987064"/>
            <a:ext cx="1054466" cy="469689"/>
            <a:chOff x="9841624" y="4115729"/>
            <a:chExt cx="602169" cy="268223"/>
          </a:xfrm>
        </p:grpSpPr>
        <p:sp>
          <p:nvSpPr>
            <p:cNvPr id="1163" name="Google Shape;1163;p2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64" name="Google Shape;1164;p2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65" name="Google Shape;1165;p2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66" name="Google Shape;1166;p2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67" name="Google Shape;1167;p2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68" name="Google Shape;1168;p2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69" name="Google Shape;1169;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70" name="Google Shape;1170;p2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71" name="Google Shape;1171;p2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72" name="Google Shape;1172;p24"/>
          <p:cNvGrpSpPr/>
          <p:nvPr/>
        </p:nvGrpSpPr>
        <p:grpSpPr>
          <a:xfrm>
            <a:off x="0" y="377893"/>
            <a:ext cx="1861854" cy="717514"/>
            <a:chOff x="0" y="377893"/>
            <a:chExt cx="1861854" cy="717514"/>
          </a:xfrm>
        </p:grpSpPr>
        <p:sp>
          <p:nvSpPr>
            <p:cNvPr id="1173" name="Google Shape;1173;p24"/>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74" name="Google Shape;1174;p24"/>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75" name="Google Shape;1175;p24"/>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176" name="Google Shape;1176;p24"/>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177" name="Google Shape;1177;p24"/>
          <p:cNvGrpSpPr/>
          <p:nvPr/>
        </p:nvGrpSpPr>
        <p:grpSpPr>
          <a:xfrm>
            <a:off x="10428634" y="5987064"/>
            <a:ext cx="1054466" cy="469689"/>
            <a:chOff x="9841624" y="4115729"/>
            <a:chExt cx="602169" cy="268223"/>
          </a:xfrm>
        </p:grpSpPr>
        <p:sp>
          <p:nvSpPr>
            <p:cNvPr id="1178" name="Google Shape;1178;p2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79" name="Google Shape;1179;p2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80" name="Google Shape;1180;p2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81" name="Google Shape;1181;p2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82" name="Google Shape;1182;p2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83" name="Google Shape;1183;p24"/>
          <p:cNvSpPr txBox="1"/>
          <p:nvPr>
            <p:ph idx="12" type="sldNum"/>
          </p:nvPr>
        </p:nvSpPr>
        <p:spPr>
          <a:xfrm>
            <a:off x="9057034" y="5804501"/>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184" name="Google Shape;1184;p24"/>
          <p:cNvSpPr txBox="1"/>
          <p:nvPr>
            <p:ph type="title"/>
          </p:nvPr>
        </p:nvSpPr>
        <p:spPr>
          <a:xfrm>
            <a:off x="2264084" y="18400"/>
            <a:ext cx="7663832"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c. Phương pháp đề xuất</a:t>
            </a:r>
            <a:endParaRPr/>
          </a:p>
        </p:txBody>
      </p:sp>
      <p:pic>
        <p:nvPicPr>
          <p:cNvPr id="1185" name="Google Shape;1185;p24"/>
          <p:cNvPicPr preferRelativeResize="0"/>
          <p:nvPr/>
        </p:nvPicPr>
        <p:blipFill rotWithShape="1">
          <a:blip r:embed="rId3">
            <a:alphaModFix/>
          </a:blip>
          <a:srcRect b="0" l="0" r="0" t="0"/>
          <a:stretch/>
        </p:blipFill>
        <p:spPr>
          <a:xfrm>
            <a:off x="2307771" y="1398698"/>
            <a:ext cx="8904513" cy="2754319"/>
          </a:xfrm>
          <a:prstGeom prst="rect">
            <a:avLst/>
          </a:prstGeom>
          <a:noFill/>
          <a:ln>
            <a:noFill/>
          </a:ln>
        </p:spPr>
      </p:pic>
      <p:sp>
        <p:nvSpPr>
          <p:cNvPr id="1186" name="Google Shape;1186;p24"/>
          <p:cNvSpPr txBox="1"/>
          <p:nvPr/>
        </p:nvSpPr>
        <p:spPr>
          <a:xfrm>
            <a:off x="2547257" y="4604657"/>
            <a:ext cx="8871857"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Tổng hợp cải tiến ở 3 giai đoạn xử lý khác nhau trong faster R-CNN</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Dùng groid để kết hợp các RoI( vùng đề xuất) của các tầng đặc trưng từ FRN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Source Sans Pro"/>
                <a:ea typeface="Source Sans Pro"/>
                <a:cs typeface="Source Sans Pro"/>
                <a:sym typeface="Source Sans Pro"/>
              </a:rPr>
              <a:t>Dùng SABL  để giúp việc hồi quy tọa độ(bbox regression) được tốt hơn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25"/>
          <p:cNvSpPr txBox="1"/>
          <p:nvPr>
            <p:ph type="title"/>
          </p:nvPr>
        </p:nvSpPr>
        <p:spPr>
          <a:xfrm>
            <a:off x="5956784" y="1242208"/>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Nội dung</a:t>
            </a:r>
            <a:endParaRPr/>
          </a:p>
        </p:txBody>
      </p:sp>
      <p:sp>
        <p:nvSpPr>
          <p:cNvPr id="1192" name="Google Shape;1192;p25"/>
          <p:cNvSpPr txBox="1"/>
          <p:nvPr>
            <p:ph idx="1" type="body"/>
          </p:nvPr>
        </p:nvSpPr>
        <p:spPr>
          <a:xfrm>
            <a:off x="5956783" y="2420208"/>
            <a:ext cx="5217173" cy="20175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AutoNum type="arabicPeriod"/>
            </a:pPr>
            <a:r>
              <a:rPr lang="en-US" sz="2800"/>
              <a:t>Tổng quan</a:t>
            </a:r>
            <a:endParaRPr/>
          </a:p>
          <a:p>
            <a:pPr indent="-457200" lvl="0" marL="457200" rtl="0" algn="l">
              <a:lnSpc>
                <a:spcPct val="90000"/>
              </a:lnSpc>
              <a:spcBef>
                <a:spcPts val="1000"/>
              </a:spcBef>
              <a:spcAft>
                <a:spcPts val="0"/>
              </a:spcAft>
              <a:buClr>
                <a:schemeClr val="dk1"/>
              </a:buClr>
              <a:buSzPts val="2800"/>
              <a:buAutoNum type="arabicPeriod"/>
            </a:pPr>
            <a:r>
              <a:rPr lang="en-US" sz="2800"/>
              <a:t>Cơ sở lý thuyết</a:t>
            </a:r>
            <a:endParaRPr/>
          </a:p>
          <a:p>
            <a:pPr indent="-457200" lvl="0" marL="457200" rtl="0" algn="l">
              <a:lnSpc>
                <a:spcPct val="90000"/>
              </a:lnSpc>
              <a:spcBef>
                <a:spcPts val="1000"/>
              </a:spcBef>
              <a:spcAft>
                <a:spcPts val="0"/>
              </a:spcAft>
              <a:buClr>
                <a:srgbClr val="AF7000"/>
              </a:buClr>
              <a:buSzPts val="2800"/>
              <a:buAutoNum type="arabicPeriod"/>
            </a:pPr>
            <a:r>
              <a:rPr lang="en-US" sz="2800">
                <a:solidFill>
                  <a:srgbClr val="AF7000"/>
                </a:solidFill>
              </a:rPr>
              <a:t>Triển khai thực nghiệm</a:t>
            </a:r>
            <a:endParaRPr/>
          </a:p>
          <a:p>
            <a:pPr indent="-457200" lvl="0" marL="457200" rtl="0" algn="l">
              <a:lnSpc>
                <a:spcPct val="90000"/>
              </a:lnSpc>
              <a:spcBef>
                <a:spcPts val="1000"/>
              </a:spcBef>
              <a:spcAft>
                <a:spcPts val="0"/>
              </a:spcAft>
              <a:buClr>
                <a:schemeClr val="dk1"/>
              </a:buClr>
              <a:buSzPts val="2800"/>
              <a:buAutoNum type="arabicPeriod"/>
            </a:pPr>
            <a:r>
              <a:rPr lang="en-US" sz="2800"/>
              <a:t>Kết luận</a:t>
            </a:r>
            <a:endParaRPr/>
          </a:p>
        </p:txBody>
      </p:sp>
      <p:sp>
        <p:nvSpPr>
          <p:cNvPr id="1193" name="Google Shape;119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4" name="Google Shape;1194;p25"/>
          <p:cNvPicPr preferRelativeResize="0"/>
          <p:nvPr>
            <p:ph idx="2" type="pic"/>
          </p:nvPr>
        </p:nvPicPr>
        <p:blipFill rotWithShape="1">
          <a:blip r:embed="rId3">
            <a:alphaModFix/>
          </a:blip>
          <a:srcRect b="0" l="1221" r="1221" t="0"/>
          <a:stretch/>
        </p:blipFill>
        <p:spPr>
          <a:xfrm>
            <a:off x="1525588" y="1554163"/>
            <a:ext cx="3556000" cy="32178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26"/>
          <p:cNvSpPr txBox="1"/>
          <p:nvPr>
            <p:ph idx="1" type="body"/>
          </p:nvPr>
        </p:nvSpPr>
        <p:spPr>
          <a:xfrm>
            <a:off x="5956783" y="3249638"/>
            <a:ext cx="5217173" cy="30743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Source Sans Pro"/>
              <a:buNone/>
            </a:pPr>
            <a:r>
              <a:rPr lang="en-US" u="sng">
                <a:solidFill>
                  <a:schemeClr val="hlink"/>
                </a:solidFill>
                <a:hlinkClick r:id="rId3"/>
              </a:rPr>
              <a:t>Link </a:t>
            </a:r>
            <a:endParaRPr/>
          </a:p>
        </p:txBody>
      </p:sp>
      <p:sp>
        <p:nvSpPr>
          <p:cNvPr id="1200" name="Google Shape;120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1" name="Google Shape;1201;p26"/>
          <p:cNvSpPr txBox="1"/>
          <p:nvPr>
            <p:ph type="title"/>
          </p:nvPr>
        </p:nvSpPr>
        <p:spPr>
          <a:xfrm>
            <a:off x="5956783" y="1851968"/>
            <a:ext cx="7663832" cy="1268960"/>
          </a:xfrm>
          <a:prstGeom prst="rect">
            <a:avLst/>
          </a:prstGeom>
          <a:solidFill>
            <a:schemeClr val="lt1"/>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a. Demo</a:t>
            </a:r>
            <a:endParaRPr/>
          </a:p>
        </p:txBody>
      </p:sp>
      <p:pic>
        <p:nvPicPr>
          <p:cNvPr descr="Computer outline" id="1202" name="Google Shape;1202;p26"/>
          <p:cNvPicPr preferRelativeResize="0"/>
          <p:nvPr>
            <p:ph idx="2" type="pic"/>
          </p:nvPr>
        </p:nvPicPr>
        <p:blipFill rotWithShape="1">
          <a:blip r:embed="rId4">
            <a:alphaModFix/>
          </a:blip>
          <a:srcRect b="4749" l="0" r="0" t="4750"/>
          <a:stretch/>
        </p:blipFill>
        <p:spPr>
          <a:xfrm>
            <a:off x="1526293" y="1554582"/>
            <a:ext cx="3555043" cy="32173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27"/>
          <p:cNvSpPr txBox="1"/>
          <p:nvPr>
            <p:ph type="title"/>
          </p:nvPr>
        </p:nvSpPr>
        <p:spPr>
          <a:xfrm>
            <a:off x="1331088" y="565739"/>
            <a:ext cx="9745883" cy="1124949"/>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b. Kết quả thực nghiệm</a:t>
            </a:r>
            <a:endParaRPr/>
          </a:p>
        </p:txBody>
      </p:sp>
      <p:sp>
        <p:nvSpPr>
          <p:cNvPr id="1208" name="Google Shape;120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09" name="Google Shape;1209;p27"/>
          <p:cNvGraphicFramePr/>
          <p:nvPr/>
        </p:nvGraphicFramePr>
        <p:xfrm>
          <a:off x="2212827" y="2111906"/>
          <a:ext cx="3000000" cy="3000000"/>
        </p:xfrm>
        <a:graphic>
          <a:graphicData uri="http://schemas.openxmlformats.org/drawingml/2006/table">
            <a:tbl>
              <a:tblPr>
                <a:noFill/>
                <a:tableStyleId>{4FE85D99-E10E-4C83-AD4B-52E5670B4A57}</a:tableStyleId>
              </a:tblPr>
              <a:tblGrid>
                <a:gridCol w="3553175"/>
                <a:gridCol w="1072675"/>
                <a:gridCol w="492475"/>
                <a:gridCol w="823200"/>
                <a:gridCol w="823200"/>
                <a:gridCol w="823200"/>
              </a:tblGrid>
              <a:tr h="542475">
                <a:tc>
                  <a:txBody>
                    <a:bodyPr/>
                    <a:lstStyle/>
                    <a:p>
                      <a:pPr indent="0" lvl="0" marL="0" marR="0" rtl="0" algn="ctr">
                        <a:spcBef>
                          <a:spcPts val="0"/>
                        </a:spcBef>
                        <a:spcAft>
                          <a:spcPts val="0"/>
                        </a:spcAft>
                        <a:buNone/>
                      </a:pPr>
                      <a:r>
                        <a:rPr b="1" lang="en-US" sz="1800" u="none" strike="noStrike">
                          <a:solidFill>
                            <a:srgbClr val="000000"/>
                          </a:solidFill>
                        </a:rPr>
                        <a:t>Phương pháp</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Backbone</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AP</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AP@50</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AP@75</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FPS</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428650">
                <a:tc>
                  <a:txBody>
                    <a:bodyPr/>
                    <a:lstStyle/>
                    <a:p>
                      <a:pPr indent="0" lvl="0" marL="0" marR="0" rtl="0" algn="l">
                        <a:spcBef>
                          <a:spcPts val="0"/>
                        </a:spcBef>
                        <a:spcAft>
                          <a:spcPts val="0"/>
                        </a:spcAft>
                        <a:buNone/>
                      </a:pPr>
                      <a:r>
                        <a:rPr b="0" lang="en-US" sz="1800" u="none" strike="noStrike">
                          <a:solidFill>
                            <a:srgbClr val="000000"/>
                          </a:solidFill>
                        </a:rPr>
                        <a:t>faster_rcnn_r50_</a:t>
                      </a:r>
                      <a:r>
                        <a:rPr b="1" lang="en-US" sz="1800" u="none" strike="noStrike">
                          <a:solidFill>
                            <a:srgbClr val="000000"/>
                          </a:solidFill>
                        </a:rPr>
                        <a:t>fpn</a:t>
                      </a:r>
                      <a:r>
                        <a:rPr b="0" lang="en-US" sz="1800" u="none" strike="noStrike">
                          <a:solidFill>
                            <a:srgbClr val="000000"/>
                          </a:solidFill>
                        </a:rPr>
                        <a:t>_1x_coco</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12.6</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23.2</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12.3</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6.6</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542475">
                <a:tc>
                  <a:txBody>
                    <a:bodyPr/>
                    <a:lstStyle/>
                    <a:p>
                      <a:pPr indent="0" lvl="0" marL="0" marR="0" rtl="0" algn="l">
                        <a:spcBef>
                          <a:spcPts val="0"/>
                        </a:spcBef>
                        <a:spcAft>
                          <a:spcPts val="0"/>
                        </a:spcAft>
                        <a:buNone/>
                      </a:pPr>
                      <a:r>
                        <a:rPr b="0" lang="en-US" sz="1800" u="none" strike="noStrike">
                          <a:solidFill>
                            <a:srgbClr val="000000"/>
                          </a:solidFill>
                        </a:rPr>
                        <a:t>faster_rcnn_r50_fpn_</a:t>
                      </a:r>
                      <a:r>
                        <a:rPr b="1" lang="en-US" sz="1800" u="none" strike="noStrike">
                          <a:solidFill>
                            <a:srgbClr val="000000"/>
                          </a:solidFill>
                        </a:rPr>
                        <a:t>groie</a:t>
                      </a:r>
                      <a:r>
                        <a:rPr b="0" lang="en-US" sz="1800" u="none" strike="noStrike">
                          <a:solidFill>
                            <a:srgbClr val="000000"/>
                          </a:solidFill>
                        </a:rPr>
                        <a:t>_1x_coco</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15.2</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27.7</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15.8</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3.6</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542475">
                <a:tc>
                  <a:txBody>
                    <a:bodyPr/>
                    <a:lstStyle/>
                    <a:p>
                      <a:pPr indent="0" lvl="0" marL="0" marR="0" rtl="0" algn="l">
                        <a:spcBef>
                          <a:spcPts val="0"/>
                        </a:spcBef>
                        <a:spcAft>
                          <a:spcPts val="0"/>
                        </a:spcAft>
                        <a:buNone/>
                      </a:pPr>
                      <a:r>
                        <a:rPr b="1" lang="en-US" sz="1800" u="none" strike="noStrike">
                          <a:solidFill>
                            <a:srgbClr val="000000"/>
                          </a:solidFill>
                        </a:rPr>
                        <a:t>dh</a:t>
                      </a:r>
                      <a:r>
                        <a:rPr b="0" lang="en-US" sz="1800" u="none" strike="noStrike">
                          <a:solidFill>
                            <a:srgbClr val="000000"/>
                          </a:solidFill>
                        </a:rPr>
                        <a:t>_faster_rcnn_r50_fpn_1x_coco</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13.5</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25.2</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13</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3.5</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428650">
                <a:tc>
                  <a:txBody>
                    <a:bodyPr/>
                    <a:lstStyle/>
                    <a:p>
                      <a:pPr indent="0" lvl="0" marL="0" marR="0" rtl="0" algn="l">
                        <a:spcBef>
                          <a:spcPts val="0"/>
                        </a:spcBef>
                        <a:spcAft>
                          <a:spcPts val="0"/>
                        </a:spcAft>
                        <a:buNone/>
                      </a:pPr>
                      <a:r>
                        <a:rPr b="1" lang="en-US" sz="1800" u="none" strike="noStrike">
                          <a:solidFill>
                            <a:srgbClr val="000000"/>
                          </a:solidFill>
                        </a:rPr>
                        <a:t>ga</a:t>
                      </a:r>
                      <a:r>
                        <a:rPr b="0" lang="en-US" sz="1800" u="none" strike="noStrike">
                          <a:solidFill>
                            <a:srgbClr val="000000"/>
                          </a:solidFill>
                        </a:rPr>
                        <a:t>_faster_r50_fpn_1x_coco</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14.3</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25</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15.2</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6.1</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542475">
                <a:tc>
                  <a:txBody>
                    <a:bodyPr/>
                    <a:lstStyle/>
                    <a:p>
                      <a:pPr indent="0" lvl="0" marL="0" marR="0" rtl="0" algn="l">
                        <a:spcBef>
                          <a:spcPts val="0"/>
                        </a:spcBef>
                        <a:spcAft>
                          <a:spcPts val="0"/>
                        </a:spcAft>
                        <a:buNone/>
                      </a:pPr>
                      <a:r>
                        <a:rPr b="1" lang="en-US" sz="1800" u="none" strike="noStrike">
                          <a:solidFill>
                            <a:srgbClr val="000000"/>
                          </a:solidFill>
                        </a:rPr>
                        <a:t>sabl</a:t>
                      </a:r>
                      <a:r>
                        <a:rPr b="0" lang="en-US" sz="1800" u="none" strike="noStrike">
                          <a:solidFill>
                            <a:srgbClr val="000000"/>
                          </a:solidFill>
                        </a:rPr>
                        <a:t>_faster_rcnn_r50_fpn_1x_coco</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13.5</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23.8</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13.7</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6.6</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r h="428650">
                <a:tc>
                  <a:txBody>
                    <a:bodyPr/>
                    <a:lstStyle/>
                    <a:p>
                      <a:pPr indent="0" lvl="0" marL="0" marR="0" rtl="0" algn="l">
                        <a:spcBef>
                          <a:spcPts val="0"/>
                        </a:spcBef>
                        <a:spcAft>
                          <a:spcPts val="0"/>
                        </a:spcAft>
                        <a:buNone/>
                      </a:pPr>
                      <a:r>
                        <a:rPr b="0" lang="en-US" sz="1800" u="none" strike="noStrike">
                          <a:solidFill>
                            <a:srgbClr val="000000"/>
                          </a:solidFill>
                        </a:rPr>
                        <a:t>PP đề xuất (</a:t>
                      </a:r>
                      <a:r>
                        <a:rPr b="1" lang="en-US" sz="1800" u="none" strike="noStrike">
                          <a:solidFill>
                            <a:srgbClr val="000000"/>
                          </a:solidFill>
                        </a:rPr>
                        <a:t>SABL + GRoIE</a:t>
                      </a:r>
                      <a:r>
                        <a:rPr b="0" lang="en-US" sz="1800" u="none" strike="noStrike">
                          <a:solidFill>
                            <a:srgbClr val="000000"/>
                          </a:solidFill>
                        </a:rPr>
                        <a:t>)</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ResNet50</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38.1</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51.8</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1" lang="en-US" sz="1800" u="none" strike="noStrike">
                          <a:solidFill>
                            <a:srgbClr val="000000"/>
                          </a:solidFill>
                        </a:rPr>
                        <a:t>45.9</a:t>
                      </a:r>
                      <a:endParaRPr b="1"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c>
                  <a:txBody>
                    <a:bodyPr/>
                    <a:lstStyle/>
                    <a:p>
                      <a:pPr indent="0" lvl="0" marL="0" marR="0" rtl="0" algn="ctr">
                        <a:spcBef>
                          <a:spcPts val="0"/>
                        </a:spcBef>
                        <a:spcAft>
                          <a:spcPts val="0"/>
                        </a:spcAft>
                        <a:buNone/>
                      </a:pPr>
                      <a:r>
                        <a:rPr b="0" lang="en-US" sz="1800" u="none" strike="noStrike">
                          <a:solidFill>
                            <a:srgbClr val="000000"/>
                          </a:solidFill>
                        </a:rPr>
                        <a:t>3.7</a:t>
                      </a:r>
                      <a:endParaRPr b="0" i="0" sz="1800" u="none" strike="noStrike">
                        <a:solidFill>
                          <a:srgbClr val="000000"/>
                        </a:solidFill>
                        <a:latin typeface="Source Sans Pro"/>
                        <a:ea typeface="Source Sans Pro"/>
                        <a:cs typeface="Source Sans Pro"/>
                        <a:sym typeface="Source Sans Pro"/>
                      </a:endParaRPr>
                    </a:p>
                  </a:txBody>
                  <a:tcPr marT="8125" marB="0" marR="8125" marL="8125" anchor="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28"/>
          <p:cNvSpPr txBox="1"/>
          <p:nvPr>
            <p:ph type="title"/>
          </p:nvPr>
        </p:nvSpPr>
        <p:spPr>
          <a:xfrm>
            <a:off x="1331088" y="565739"/>
            <a:ext cx="9745883" cy="1124949"/>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b. Kết quả thực nghiệm </a:t>
            </a:r>
            <a:endParaRPr b="1">
              <a:solidFill>
                <a:srgbClr val="7F7F7F"/>
              </a:solidFill>
            </a:endParaRPr>
          </a:p>
        </p:txBody>
      </p:sp>
      <p:sp>
        <p:nvSpPr>
          <p:cNvPr id="1215" name="Google Shape;121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16" name="Google Shape;1216;p28"/>
          <p:cNvGraphicFramePr/>
          <p:nvPr/>
        </p:nvGraphicFramePr>
        <p:xfrm>
          <a:off x="2143095" y="2477674"/>
          <a:ext cx="3000000" cy="3000000"/>
        </p:xfrm>
        <a:graphic>
          <a:graphicData uri="http://schemas.openxmlformats.org/drawingml/2006/table">
            <a:tbl>
              <a:tblPr>
                <a:noFill/>
                <a:tableStyleId>{4FE85D99-E10E-4C83-AD4B-52E5670B4A57}</a:tableStyleId>
              </a:tblPr>
              <a:tblGrid>
                <a:gridCol w="3553425"/>
                <a:gridCol w="1069450"/>
                <a:gridCol w="820725"/>
                <a:gridCol w="820725"/>
                <a:gridCol w="820725"/>
                <a:gridCol w="820725"/>
              </a:tblGrid>
              <a:tr h="173050">
                <a:tc>
                  <a:txBody>
                    <a:bodyPr/>
                    <a:lstStyle/>
                    <a:p>
                      <a:pPr indent="0" lvl="0" marL="0" marR="0" rtl="0" algn="ctr">
                        <a:spcBef>
                          <a:spcPts val="0"/>
                        </a:spcBef>
                        <a:spcAft>
                          <a:spcPts val="0"/>
                        </a:spcAft>
                        <a:buNone/>
                      </a:pPr>
                      <a:r>
                        <a:rPr b="1" lang="en-US" sz="1800" u="none" strike="noStrike">
                          <a:solidFill>
                            <a:srgbClr val="000000"/>
                          </a:solidFill>
                        </a:rPr>
                        <a:t>Phương pháp</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Backbone</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AP</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AP@50</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AP@75</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FPS</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r>
              <a:tr h="173050">
                <a:tc>
                  <a:txBody>
                    <a:bodyPr/>
                    <a:lstStyle/>
                    <a:p>
                      <a:pPr indent="0" lvl="0" marL="0" marR="0" rtl="0" algn="l">
                        <a:spcBef>
                          <a:spcPts val="0"/>
                        </a:spcBef>
                        <a:spcAft>
                          <a:spcPts val="0"/>
                        </a:spcAft>
                        <a:buNone/>
                      </a:pPr>
                      <a:r>
                        <a:rPr b="0" lang="en-US" sz="1800" u="none" strike="noStrike">
                          <a:solidFill>
                            <a:srgbClr val="000000"/>
                          </a:solidFill>
                        </a:rPr>
                        <a:t>faster_rcnn_r50_</a:t>
                      </a:r>
                      <a:r>
                        <a:rPr b="1" lang="en-US" sz="1800" u="none" strike="noStrike">
                          <a:solidFill>
                            <a:srgbClr val="000000"/>
                          </a:solidFill>
                        </a:rPr>
                        <a:t>fpn</a:t>
                      </a:r>
                      <a:r>
                        <a:rPr b="0" lang="en-US" sz="1800" u="none" strike="noStrike">
                          <a:solidFill>
                            <a:srgbClr val="000000"/>
                          </a:solidFill>
                        </a:rPr>
                        <a:t>_1x_coco</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36.3</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52.8</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42.1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6.4</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271950">
                <a:tc>
                  <a:txBody>
                    <a:bodyPr/>
                    <a:lstStyle/>
                    <a:p>
                      <a:pPr indent="0" lvl="0" marL="0" marR="0" rtl="0" algn="l">
                        <a:spcBef>
                          <a:spcPts val="0"/>
                        </a:spcBef>
                        <a:spcAft>
                          <a:spcPts val="0"/>
                        </a:spcAft>
                        <a:buNone/>
                      </a:pPr>
                      <a:r>
                        <a:rPr b="0" lang="en-US" sz="1800" u="none" strike="noStrike">
                          <a:solidFill>
                            <a:srgbClr val="000000"/>
                          </a:solidFill>
                        </a:rPr>
                        <a:t>faster_rcnn_r50_fpn_</a:t>
                      </a:r>
                      <a:r>
                        <a:rPr b="1" lang="en-US" sz="1800" u="none" strike="noStrike">
                          <a:solidFill>
                            <a:srgbClr val="000000"/>
                          </a:solidFill>
                        </a:rPr>
                        <a:t>groie</a:t>
                      </a:r>
                      <a:r>
                        <a:rPr b="0" lang="en-US" sz="1800" u="none" strike="noStrike">
                          <a:solidFill>
                            <a:srgbClr val="000000"/>
                          </a:solidFill>
                        </a:rPr>
                        <a:t>_1x_coco</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36.8</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52.9</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43.7</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271950">
                <a:tc>
                  <a:txBody>
                    <a:bodyPr/>
                    <a:lstStyle/>
                    <a:p>
                      <a:pPr indent="0" lvl="0" marL="0" marR="0" rtl="0" algn="l">
                        <a:spcBef>
                          <a:spcPts val="0"/>
                        </a:spcBef>
                        <a:spcAft>
                          <a:spcPts val="0"/>
                        </a:spcAft>
                        <a:buNone/>
                      </a:pPr>
                      <a:r>
                        <a:rPr b="1" lang="en-US" sz="1800" u="none" strike="noStrike">
                          <a:solidFill>
                            <a:srgbClr val="000000"/>
                          </a:solidFill>
                        </a:rPr>
                        <a:t>dh</a:t>
                      </a:r>
                      <a:r>
                        <a:rPr b="0" lang="en-US" sz="1800" u="none" strike="noStrike">
                          <a:solidFill>
                            <a:srgbClr val="000000"/>
                          </a:solidFill>
                        </a:rPr>
                        <a:t>_faster_rcnn_r50_fpn_1x_coco</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36.6</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51.4</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44.2</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3.0</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173050">
                <a:tc>
                  <a:txBody>
                    <a:bodyPr/>
                    <a:lstStyle/>
                    <a:p>
                      <a:pPr indent="0" lvl="0" marL="0" marR="0" rtl="0" algn="l">
                        <a:spcBef>
                          <a:spcPts val="0"/>
                        </a:spcBef>
                        <a:spcAft>
                          <a:spcPts val="0"/>
                        </a:spcAft>
                        <a:buNone/>
                      </a:pPr>
                      <a:r>
                        <a:rPr b="1" lang="en-US" sz="1800" u="none" strike="noStrike">
                          <a:solidFill>
                            <a:srgbClr val="000000"/>
                          </a:solidFill>
                        </a:rPr>
                        <a:t>ga</a:t>
                      </a:r>
                      <a:r>
                        <a:rPr b="0" lang="en-US" sz="1800" u="none" strike="noStrike">
                          <a:solidFill>
                            <a:srgbClr val="000000"/>
                          </a:solidFill>
                        </a:rPr>
                        <a:t>_faster_r50_fpn_1x_coco</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36.7</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51.1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44.5</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4.9</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271950">
                <a:tc>
                  <a:txBody>
                    <a:bodyPr/>
                    <a:lstStyle/>
                    <a:p>
                      <a:pPr indent="0" lvl="0" marL="0" marR="0" rtl="0" algn="l">
                        <a:spcBef>
                          <a:spcPts val="0"/>
                        </a:spcBef>
                        <a:spcAft>
                          <a:spcPts val="0"/>
                        </a:spcAft>
                        <a:buNone/>
                      </a:pPr>
                      <a:r>
                        <a:rPr b="1" lang="en-US" sz="1800" u="none" strike="noStrike">
                          <a:solidFill>
                            <a:srgbClr val="000000"/>
                          </a:solidFill>
                        </a:rPr>
                        <a:t>sabl</a:t>
                      </a:r>
                      <a:r>
                        <a:rPr b="0" lang="en-US" sz="1800" u="none" strike="noStrike">
                          <a:solidFill>
                            <a:srgbClr val="000000"/>
                          </a:solidFill>
                        </a:rPr>
                        <a:t>_faster_rcnn_r50_fpn_1x_coco</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37.4</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50.4</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45.5</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5.2</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173050">
                <a:tc>
                  <a:txBody>
                    <a:bodyPr/>
                    <a:lstStyle/>
                    <a:p>
                      <a:pPr indent="0" lvl="0" marL="0" marR="0" rtl="0" algn="l">
                        <a:spcBef>
                          <a:spcPts val="0"/>
                        </a:spcBef>
                        <a:spcAft>
                          <a:spcPts val="0"/>
                        </a:spcAft>
                        <a:buNone/>
                      </a:pPr>
                      <a:r>
                        <a:rPr b="0" lang="en-US" sz="1800" u="none" strike="noStrike">
                          <a:solidFill>
                            <a:srgbClr val="000000"/>
                          </a:solidFill>
                        </a:rPr>
                        <a:t>PP đề xuất (SABL + GRoIE)</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39.7</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53.2</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47.9</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2.6</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173050">
                <a:tc>
                  <a:txBody>
                    <a:bodyPr/>
                    <a:lstStyle/>
                    <a:p>
                      <a:pPr indent="0" lvl="0" marL="0" marR="0" rtl="0" algn="l">
                        <a:spcBef>
                          <a:spcPts val="0"/>
                        </a:spcBef>
                        <a:spcAft>
                          <a:spcPts val="0"/>
                        </a:spcAft>
                        <a:buNone/>
                      </a:pPr>
                      <a:r>
                        <a:rPr b="0" lang="en-US" sz="1800" u="none" strike="noStrike">
                          <a:solidFill>
                            <a:srgbClr val="000000"/>
                          </a:solidFill>
                        </a:rPr>
                        <a:t>PP đề xuất (SABL + GRoIE)</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SwinTransformer</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37.2</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53.1</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43.8</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3.5</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r h="173050">
                <a:tc>
                  <a:txBody>
                    <a:bodyPr/>
                    <a:lstStyle/>
                    <a:p>
                      <a:pPr indent="0" lvl="0" marL="0" marR="0" rtl="0" algn="l">
                        <a:spcBef>
                          <a:spcPts val="0"/>
                        </a:spcBef>
                        <a:spcAft>
                          <a:spcPts val="0"/>
                        </a:spcAft>
                        <a:buNone/>
                      </a:pPr>
                      <a:r>
                        <a:rPr b="0" lang="en-US" sz="1800" u="none" strike="noStrike">
                          <a:solidFill>
                            <a:srgbClr val="000000"/>
                          </a:solidFill>
                        </a:rPr>
                        <a:t>PP đề xuất (SABL + GRoIE)</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ResNeXt-101</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35.9</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47.8</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1" lang="en-US" sz="1800" u="none" strike="noStrike">
                          <a:solidFill>
                            <a:srgbClr val="000000"/>
                          </a:solidFill>
                        </a:rPr>
                        <a:t>43.2</a:t>
                      </a:r>
                      <a:endParaRPr b="1" i="0" sz="1800" u="none" strike="noStrike">
                        <a:solidFill>
                          <a:srgbClr val="000000"/>
                        </a:solidFill>
                        <a:latin typeface="Source Sans Pro"/>
                        <a:ea typeface="Source Sans Pro"/>
                        <a:cs typeface="Source Sans Pro"/>
                        <a:sym typeface="Source Sans Pro"/>
                      </a:endParaRPr>
                    </a:p>
                  </a:txBody>
                  <a:tcPr marT="8250" marB="0" marR="8250" marL="8250" anchor="b"/>
                </a:tc>
                <a:tc>
                  <a:txBody>
                    <a:bodyPr/>
                    <a:lstStyle/>
                    <a:p>
                      <a:pPr indent="0" lvl="0" marL="0" marR="0" rtl="0" algn="ctr">
                        <a:spcBef>
                          <a:spcPts val="0"/>
                        </a:spcBef>
                        <a:spcAft>
                          <a:spcPts val="0"/>
                        </a:spcAft>
                        <a:buNone/>
                      </a:pPr>
                      <a:r>
                        <a:rPr b="0" lang="en-US" sz="1800" u="none" strike="noStrike">
                          <a:solidFill>
                            <a:srgbClr val="000000"/>
                          </a:solidFill>
                        </a:rPr>
                        <a:t>2.4</a:t>
                      </a:r>
                      <a:endParaRPr b="0" i="0" sz="1800" u="none" strike="noStrike">
                        <a:solidFill>
                          <a:srgbClr val="000000"/>
                        </a:solidFill>
                        <a:latin typeface="Source Sans Pro"/>
                        <a:ea typeface="Source Sans Pro"/>
                        <a:cs typeface="Source Sans Pro"/>
                        <a:sym typeface="Source Sans Pro"/>
                      </a:endParaRPr>
                    </a:p>
                  </a:txBody>
                  <a:tcPr marT="8250" marB="0" marR="8250" marL="8250" anchor="b"/>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29"/>
          <p:cNvSpPr txBox="1"/>
          <p:nvPr>
            <p:ph type="title"/>
          </p:nvPr>
        </p:nvSpPr>
        <p:spPr>
          <a:xfrm>
            <a:off x="5956784" y="1242208"/>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Nội dung</a:t>
            </a:r>
            <a:endParaRPr/>
          </a:p>
        </p:txBody>
      </p:sp>
      <p:sp>
        <p:nvSpPr>
          <p:cNvPr id="1222" name="Google Shape;1222;p29"/>
          <p:cNvSpPr txBox="1"/>
          <p:nvPr>
            <p:ph idx="1" type="body"/>
          </p:nvPr>
        </p:nvSpPr>
        <p:spPr>
          <a:xfrm>
            <a:off x="5956783" y="2420208"/>
            <a:ext cx="5217173" cy="20175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AutoNum type="arabicPeriod"/>
            </a:pPr>
            <a:r>
              <a:rPr lang="en-US" sz="2800"/>
              <a:t>Tổng quan</a:t>
            </a:r>
            <a:endParaRPr/>
          </a:p>
          <a:p>
            <a:pPr indent="-457200" lvl="0" marL="457200" rtl="0" algn="l">
              <a:lnSpc>
                <a:spcPct val="90000"/>
              </a:lnSpc>
              <a:spcBef>
                <a:spcPts val="1000"/>
              </a:spcBef>
              <a:spcAft>
                <a:spcPts val="0"/>
              </a:spcAft>
              <a:buClr>
                <a:schemeClr val="dk1"/>
              </a:buClr>
              <a:buSzPts val="2800"/>
              <a:buAutoNum type="arabicPeriod"/>
            </a:pPr>
            <a:r>
              <a:rPr lang="en-US" sz="2800"/>
              <a:t>Cơ sở lý thuyết</a:t>
            </a:r>
            <a:endParaRPr/>
          </a:p>
          <a:p>
            <a:pPr indent="-457200" lvl="0" marL="457200" rtl="0" algn="l">
              <a:lnSpc>
                <a:spcPct val="90000"/>
              </a:lnSpc>
              <a:spcBef>
                <a:spcPts val="1000"/>
              </a:spcBef>
              <a:spcAft>
                <a:spcPts val="0"/>
              </a:spcAft>
              <a:buClr>
                <a:schemeClr val="dk1"/>
              </a:buClr>
              <a:buSzPts val="2800"/>
              <a:buAutoNum type="arabicPeriod"/>
            </a:pPr>
            <a:r>
              <a:rPr lang="en-US" sz="2800"/>
              <a:t>Triển khai thực nghiệm</a:t>
            </a:r>
            <a:endParaRPr/>
          </a:p>
          <a:p>
            <a:pPr indent="-457200" lvl="0" marL="457200" rtl="0" algn="l">
              <a:lnSpc>
                <a:spcPct val="90000"/>
              </a:lnSpc>
              <a:spcBef>
                <a:spcPts val="1000"/>
              </a:spcBef>
              <a:spcAft>
                <a:spcPts val="0"/>
              </a:spcAft>
              <a:buClr>
                <a:srgbClr val="AF7000"/>
              </a:buClr>
              <a:buSzPts val="2800"/>
              <a:buAutoNum type="arabicPeriod"/>
            </a:pPr>
            <a:r>
              <a:rPr lang="en-US" sz="2800">
                <a:solidFill>
                  <a:srgbClr val="AF7000"/>
                </a:solidFill>
              </a:rPr>
              <a:t>Kết luận</a:t>
            </a:r>
            <a:endParaRPr>
              <a:solidFill>
                <a:srgbClr val="AF7000"/>
              </a:solidFill>
            </a:endParaRPr>
          </a:p>
        </p:txBody>
      </p:sp>
      <p:sp>
        <p:nvSpPr>
          <p:cNvPr id="1223" name="Google Shape;122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24" name="Google Shape;1224;p29"/>
          <p:cNvPicPr preferRelativeResize="0"/>
          <p:nvPr>
            <p:ph idx="2" type="pic"/>
          </p:nvPr>
        </p:nvPicPr>
        <p:blipFill rotWithShape="1">
          <a:blip r:embed="rId3">
            <a:alphaModFix/>
          </a:blip>
          <a:srcRect b="0" l="1221" r="1221" t="0"/>
          <a:stretch/>
        </p:blipFill>
        <p:spPr>
          <a:xfrm>
            <a:off x="1525588" y="1554163"/>
            <a:ext cx="3556000" cy="32178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
          <p:cNvSpPr txBox="1"/>
          <p:nvPr>
            <p:ph type="title"/>
          </p:nvPr>
        </p:nvSpPr>
        <p:spPr>
          <a:xfrm>
            <a:off x="5956784" y="1242208"/>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Nội dung</a:t>
            </a:r>
            <a:endParaRPr/>
          </a:p>
        </p:txBody>
      </p:sp>
      <p:sp>
        <p:nvSpPr>
          <p:cNvPr id="654" name="Google Shape;654;p3"/>
          <p:cNvSpPr txBox="1"/>
          <p:nvPr>
            <p:ph idx="1" type="body"/>
          </p:nvPr>
        </p:nvSpPr>
        <p:spPr>
          <a:xfrm>
            <a:off x="5956783" y="2420208"/>
            <a:ext cx="5217173" cy="20175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AF7000"/>
              </a:buClr>
              <a:buSzPts val="2800"/>
              <a:buAutoNum type="arabicPeriod"/>
            </a:pPr>
            <a:r>
              <a:rPr lang="en-US" sz="2800">
                <a:solidFill>
                  <a:srgbClr val="AF7000"/>
                </a:solidFill>
              </a:rPr>
              <a:t>Tổng quan</a:t>
            </a:r>
            <a:endParaRPr/>
          </a:p>
          <a:p>
            <a:pPr indent="-457200" lvl="0" marL="457200" rtl="0" algn="l">
              <a:lnSpc>
                <a:spcPct val="90000"/>
              </a:lnSpc>
              <a:spcBef>
                <a:spcPts val="1000"/>
              </a:spcBef>
              <a:spcAft>
                <a:spcPts val="0"/>
              </a:spcAft>
              <a:buClr>
                <a:schemeClr val="dk1"/>
              </a:buClr>
              <a:buSzPts val="2800"/>
              <a:buAutoNum type="arabicPeriod"/>
            </a:pPr>
            <a:r>
              <a:rPr lang="en-US" sz="2800"/>
              <a:t>Cơ sở lý thuyết</a:t>
            </a:r>
            <a:endParaRPr/>
          </a:p>
          <a:p>
            <a:pPr indent="-457200" lvl="0" marL="457200" rtl="0" algn="l">
              <a:lnSpc>
                <a:spcPct val="90000"/>
              </a:lnSpc>
              <a:spcBef>
                <a:spcPts val="1000"/>
              </a:spcBef>
              <a:spcAft>
                <a:spcPts val="0"/>
              </a:spcAft>
              <a:buClr>
                <a:schemeClr val="dk1"/>
              </a:buClr>
              <a:buSzPts val="2800"/>
              <a:buAutoNum type="arabicPeriod"/>
            </a:pPr>
            <a:r>
              <a:rPr lang="en-US" sz="2800"/>
              <a:t>Triển khai thực nghiệm</a:t>
            </a:r>
            <a:endParaRPr/>
          </a:p>
          <a:p>
            <a:pPr indent="-457200" lvl="0" marL="457200" rtl="0" algn="l">
              <a:lnSpc>
                <a:spcPct val="90000"/>
              </a:lnSpc>
              <a:spcBef>
                <a:spcPts val="1000"/>
              </a:spcBef>
              <a:spcAft>
                <a:spcPts val="0"/>
              </a:spcAft>
              <a:buClr>
                <a:schemeClr val="dk1"/>
              </a:buClr>
              <a:buSzPts val="2800"/>
              <a:buAutoNum type="arabicPeriod"/>
            </a:pPr>
            <a:r>
              <a:rPr lang="en-US" sz="2800"/>
              <a:t>Kết luận</a:t>
            </a:r>
            <a:endParaRPr/>
          </a:p>
        </p:txBody>
      </p:sp>
      <p:sp>
        <p:nvSpPr>
          <p:cNvPr id="655" name="Google Shape;65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6" name="Google Shape;656;p3"/>
          <p:cNvPicPr preferRelativeResize="0"/>
          <p:nvPr>
            <p:ph idx="2" type="pic"/>
          </p:nvPr>
        </p:nvPicPr>
        <p:blipFill rotWithShape="1">
          <a:blip r:embed="rId3">
            <a:alphaModFix/>
          </a:blip>
          <a:srcRect b="0" l="1221" r="1221" t="0"/>
          <a:stretch/>
        </p:blipFill>
        <p:spPr>
          <a:xfrm>
            <a:off x="1525588" y="1554163"/>
            <a:ext cx="3556000" cy="32178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pic>
        <p:nvPicPr>
          <p:cNvPr descr="Bullseye with solid fill" id="1229" name="Google Shape;1229;p30"/>
          <p:cNvPicPr preferRelativeResize="0"/>
          <p:nvPr/>
        </p:nvPicPr>
        <p:blipFill rotWithShape="1">
          <a:blip r:embed="rId3">
            <a:alphaModFix/>
          </a:blip>
          <a:srcRect b="0" l="0" r="0" t="0"/>
          <a:stretch/>
        </p:blipFill>
        <p:spPr>
          <a:xfrm>
            <a:off x="1456764" y="-44825"/>
            <a:ext cx="6947647" cy="6947647"/>
          </a:xfrm>
          <a:prstGeom prst="rect">
            <a:avLst/>
          </a:prstGeom>
          <a:noFill/>
          <a:ln>
            <a:noFill/>
          </a:ln>
        </p:spPr>
      </p:pic>
      <p:sp>
        <p:nvSpPr>
          <p:cNvPr id="1230" name="Google Shape;123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1231" name="Google Shape;1231;p30"/>
          <p:cNvSpPr txBox="1"/>
          <p:nvPr/>
        </p:nvSpPr>
        <p:spPr>
          <a:xfrm>
            <a:off x="2525115" y="2845452"/>
            <a:ext cx="6678000" cy="3170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Bài toán nhận diện vật thể trong hình là bài toán phức tạp.</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Độ đo AP thấp là vì dùng dữ liệu ở bộ train và test khác nhau (dữ liệu từ nguồn khác nhau).</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Các phương pháp tham khảo từ những bài báo liên quan có hiệu suất nhất định trên dataset tự thu thập.</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Phương pháp tự đề xuất có hiệu suất cao hơn những phương pháp trên, tuy nhiên thời gian train dài hơn.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Hướng phát triển: Kết hợp thêm những phương pháp khác như double head, guided anchoring và tạo thành 1 mạng detection kết hợp thống nhất</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1"/>
          <p:cNvSpPr txBox="1"/>
          <p:nvPr>
            <p:ph idx="4294967295" type="sldNum"/>
          </p:nvPr>
        </p:nvSpPr>
        <p:spPr>
          <a:xfrm>
            <a:off x="9448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ource Sans Pro"/>
              <a:buNone/>
            </a:pPr>
            <a:fld id="{00000000-1234-1234-1234-123412341234}" type="slidenum">
              <a:rPr b="1" i="0" lang="en-US" sz="1200" u="none" cap="none" strike="noStrike">
                <a:solidFill>
                  <a:srgbClr val="898989"/>
                </a:solidFill>
                <a:latin typeface="Source Sans Pro"/>
                <a:ea typeface="Source Sans Pro"/>
                <a:cs typeface="Source Sans Pro"/>
                <a:sym typeface="Source Sans Pro"/>
              </a:rPr>
              <a:t>‹#›</a:t>
            </a:fld>
            <a:endParaRPr b="1" i="0" sz="1200" u="none" cap="none" strike="noStrike">
              <a:solidFill>
                <a:srgbClr val="898989"/>
              </a:solidFill>
              <a:latin typeface="Source Sans Pro"/>
              <a:ea typeface="Source Sans Pro"/>
              <a:cs typeface="Source Sans Pro"/>
              <a:sym typeface="Source Sans Pro"/>
            </a:endParaRPr>
          </a:p>
        </p:txBody>
      </p:sp>
      <p:sp>
        <p:nvSpPr>
          <p:cNvPr id="1237" name="Google Shape;1237;p31"/>
          <p:cNvSpPr txBox="1"/>
          <p:nvPr/>
        </p:nvSpPr>
        <p:spPr>
          <a:xfrm>
            <a:off x="1602593" y="1280643"/>
            <a:ext cx="4493407" cy="1865969"/>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6600"/>
              <a:buFont typeface="Source Sans Pro"/>
              <a:buNone/>
            </a:pPr>
            <a:r>
              <a:rPr b="1" lang="en-US" sz="6600">
                <a:solidFill>
                  <a:schemeClr val="dk1"/>
                </a:solidFill>
                <a:latin typeface="Source Sans Pro"/>
                <a:ea typeface="Source Sans Pro"/>
                <a:cs typeface="Source Sans Pro"/>
                <a:sym typeface="Source Sans Pro"/>
              </a:rPr>
              <a:t>Thanks for waitching!</a:t>
            </a:r>
            <a:endParaRPr/>
          </a:p>
        </p:txBody>
      </p:sp>
      <p:pic>
        <p:nvPicPr>
          <p:cNvPr descr="Cherry Blossom outline" id="1238" name="Google Shape;1238;p31"/>
          <p:cNvPicPr preferRelativeResize="0"/>
          <p:nvPr/>
        </p:nvPicPr>
        <p:blipFill rotWithShape="1">
          <a:blip r:embed="rId3">
            <a:alphaModFix/>
          </a:blip>
          <a:srcRect b="0" l="0" r="0" t="0"/>
          <a:stretch/>
        </p:blipFill>
        <p:spPr>
          <a:xfrm>
            <a:off x="4931879" y="0"/>
            <a:ext cx="6676312" cy="6676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0" name="Shape 660"/>
        <p:cNvGrpSpPr/>
        <p:nvPr/>
      </p:nvGrpSpPr>
      <p:grpSpPr>
        <a:xfrm>
          <a:off x="0" y="0"/>
          <a:ext cx="0" cy="0"/>
          <a:chOff x="0" y="0"/>
          <a:chExt cx="0" cy="0"/>
        </a:xfrm>
      </p:grpSpPr>
      <p:grpSp>
        <p:nvGrpSpPr>
          <p:cNvPr id="661" name="Google Shape;661;p4"/>
          <p:cNvGrpSpPr/>
          <p:nvPr/>
        </p:nvGrpSpPr>
        <p:grpSpPr>
          <a:xfrm>
            <a:off x="10999576" y="5987064"/>
            <a:ext cx="1054466" cy="469689"/>
            <a:chOff x="9841624" y="4115729"/>
            <a:chExt cx="602169" cy="268223"/>
          </a:xfrm>
        </p:grpSpPr>
        <p:sp>
          <p:nvSpPr>
            <p:cNvPr id="662" name="Google Shape;662;p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3" name="Google Shape;663;p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4" name="Google Shape;664;p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5" name="Google Shape;665;p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66" name="Google Shape;666;p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67" name="Google Shape;667;p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68" name="Google Shape;668;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69" name="Google Shape;669;p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70" name="Google Shape;670;p4"/>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71" name="Google Shape;671;p4"/>
          <p:cNvGrpSpPr/>
          <p:nvPr/>
        </p:nvGrpSpPr>
        <p:grpSpPr>
          <a:xfrm>
            <a:off x="0" y="377893"/>
            <a:ext cx="1861854" cy="717514"/>
            <a:chOff x="0" y="377893"/>
            <a:chExt cx="1861854" cy="717514"/>
          </a:xfrm>
        </p:grpSpPr>
        <p:sp>
          <p:nvSpPr>
            <p:cNvPr id="672" name="Google Shape;672;p4"/>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73" name="Google Shape;673;p4"/>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74" name="Google Shape;674;p4"/>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75" name="Google Shape;675;p4"/>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76" name="Google Shape;676;p4"/>
          <p:cNvGrpSpPr/>
          <p:nvPr/>
        </p:nvGrpSpPr>
        <p:grpSpPr>
          <a:xfrm>
            <a:off x="10428634" y="5987064"/>
            <a:ext cx="1054466" cy="469689"/>
            <a:chOff x="9841624" y="4115729"/>
            <a:chExt cx="602169" cy="268223"/>
          </a:xfrm>
        </p:grpSpPr>
        <p:sp>
          <p:nvSpPr>
            <p:cNvPr id="677" name="Google Shape;677;p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78" name="Google Shape;678;p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79" name="Google Shape;679;p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80" name="Google Shape;680;p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81" name="Google Shape;681;p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82" name="Google Shape;68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683" name="Google Shape;683;p4"/>
          <p:cNvSpPr txBox="1"/>
          <p:nvPr>
            <p:ph type="title"/>
          </p:nvPr>
        </p:nvSpPr>
        <p:spPr>
          <a:xfrm>
            <a:off x="2939600" y="18400"/>
            <a:ext cx="6312800"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a.	Lý do chọn đề tài</a:t>
            </a:r>
            <a:endParaRPr/>
          </a:p>
        </p:txBody>
      </p:sp>
      <p:sp>
        <p:nvSpPr>
          <p:cNvPr id="684" name="Google Shape;684;p4"/>
          <p:cNvSpPr txBox="1"/>
          <p:nvPr/>
        </p:nvSpPr>
        <p:spPr>
          <a:xfrm>
            <a:off x="0" y="6501046"/>
            <a:ext cx="609382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Source Sans Pro"/>
                <a:ea typeface="Source Sans Pro"/>
                <a:cs typeface="Source Sans Pro"/>
                <a:sym typeface="Source Sans Pro"/>
              </a:rPr>
              <a:t>https://developers.google.com/machine-learning/gan</a:t>
            </a:r>
            <a:endParaRPr/>
          </a:p>
        </p:txBody>
      </p:sp>
      <p:grpSp>
        <p:nvGrpSpPr>
          <p:cNvPr id="685" name="Google Shape;685;p4"/>
          <p:cNvGrpSpPr/>
          <p:nvPr/>
        </p:nvGrpSpPr>
        <p:grpSpPr>
          <a:xfrm>
            <a:off x="1479917" y="2770818"/>
            <a:ext cx="9232167" cy="2246769"/>
            <a:chOff x="1479917" y="2770818"/>
            <a:chExt cx="9232167" cy="2246769"/>
          </a:xfrm>
        </p:grpSpPr>
        <p:sp>
          <p:nvSpPr>
            <p:cNvPr id="686" name="Google Shape;686;p4"/>
            <p:cNvSpPr txBox="1"/>
            <p:nvPr/>
          </p:nvSpPr>
          <p:spPr>
            <a:xfrm>
              <a:off x="3739896" y="2770818"/>
              <a:ext cx="697218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Source Sans Pro"/>
                  <a:ea typeface="Source Sans Pro"/>
                  <a:cs typeface="Source Sans Pro"/>
                  <a:sym typeface="Source Sans Pro"/>
                </a:rPr>
                <a:t>Kinh tế phát triển: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Tăng nhu cầu di chuyển và vận tải</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Vấn đề tắc đường, tai nạn giao thông, thống kê phương tiện, quy hoạch tuyến đường…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Yêu cầu một giải pháp quản lý, giám sát giao thông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Bài toán nhận diện phương tiện giao thông </a:t>
              </a:r>
              <a:endParaRPr sz="2000">
                <a:solidFill>
                  <a:schemeClr val="dk1"/>
                </a:solidFill>
                <a:latin typeface="Source Sans Pro"/>
                <a:ea typeface="Source Sans Pro"/>
                <a:cs typeface="Source Sans Pro"/>
                <a:sym typeface="Source Sans Pro"/>
              </a:endParaRPr>
            </a:p>
            <a:p>
              <a:pPr indent="-158750" lvl="0" marL="285750" marR="0" rtl="0" algn="l">
                <a:spcBef>
                  <a:spcPts val="0"/>
                </a:spcBef>
                <a:spcAft>
                  <a:spcPts val="0"/>
                </a:spcAft>
                <a:buClr>
                  <a:schemeClr val="dk1"/>
                </a:buClr>
                <a:buSzPts val="2000"/>
                <a:buFont typeface="Calibri"/>
                <a:buNone/>
              </a:pPr>
              <a:r>
                <a:t/>
              </a:r>
              <a:endParaRPr sz="2000">
                <a:solidFill>
                  <a:schemeClr val="dk1"/>
                </a:solidFill>
                <a:latin typeface="Source Sans Pro"/>
                <a:ea typeface="Source Sans Pro"/>
                <a:cs typeface="Source Sans Pro"/>
                <a:sym typeface="Source Sans Pro"/>
              </a:endParaRPr>
            </a:p>
          </p:txBody>
        </p:sp>
        <p:pic>
          <p:nvPicPr>
            <p:cNvPr descr="Truck with solid fill" id="687" name="Google Shape;687;p4"/>
            <p:cNvPicPr preferRelativeResize="0"/>
            <p:nvPr/>
          </p:nvPicPr>
          <p:blipFill rotWithShape="1">
            <a:blip r:embed="rId3">
              <a:alphaModFix/>
            </a:blip>
            <a:srcRect b="0" l="0" r="0" t="0"/>
            <a:stretch/>
          </p:blipFill>
          <p:spPr>
            <a:xfrm>
              <a:off x="1479917" y="2979802"/>
              <a:ext cx="1828800" cy="1828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1" name="Shape 691"/>
        <p:cNvGrpSpPr/>
        <p:nvPr/>
      </p:nvGrpSpPr>
      <p:grpSpPr>
        <a:xfrm>
          <a:off x="0" y="0"/>
          <a:ext cx="0" cy="0"/>
          <a:chOff x="0" y="0"/>
          <a:chExt cx="0" cy="0"/>
        </a:xfrm>
      </p:grpSpPr>
      <p:grpSp>
        <p:nvGrpSpPr>
          <p:cNvPr id="692" name="Google Shape;692;p5"/>
          <p:cNvGrpSpPr/>
          <p:nvPr/>
        </p:nvGrpSpPr>
        <p:grpSpPr>
          <a:xfrm>
            <a:off x="10999576" y="5987064"/>
            <a:ext cx="1054466" cy="469689"/>
            <a:chOff x="9841624" y="4115729"/>
            <a:chExt cx="602169" cy="268223"/>
          </a:xfrm>
        </p:grpSpPr>
        <p:sp>
          <p:nvSpPr>
            <p:cNvPr id="693" name="Google Shape;693;p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94" name="Google Shape;694;p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95" name="Google Shape;695;p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96" name="Google Shape;696;p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97" name="Google Shape;697;p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698" name="Google Shape;698;p5"/>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99" name="Google Shape;69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00" name="Google Shape;700;p5"/>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01" name="Google Shape;701;p5"/>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702" name="Google Shape;702;p5"/>
          <p:cNvGrpSpPr/>
          <p:nvPr/>
        </p:nvGrpSpPr>
        <p:grpSpPr>
          <a:xfrm>
            <a:off x="0" y="377893"/>
            <a:ext cx="1861854" cy="717514"/>
            <a:chOff x="0" y="377893"/>
            <a:chExt cx="1861854" cy="717514"/>
          </a:xfrm>
        </p:grpSpPr>
        <p:sp>
          <p:nvSpPr>
            <p:cNvPr id="703" name="Google Shape;703;p5"/>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04" name="Google Shape;704;p5"/>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05" name="Google Shape;705;p5"/>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06" name="Google Shape;706;p5"/>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707" name="Google Shape;707;p5"/>
          <p:cNvGrpSpPr/>
          <p:nvPr/>
        </p:nvGrpSpPr>
        <p:grpSpPr>
          <a:xfrm>
            <a:off x="10428634" y="5987064"/>
            <a:ext cx="1054466" cy="469689"/>
            <a:chOff x="9841624" y="4115729"/>
            <a:chExt cx="602169" cy="268223"/>
          </a:xfrm>
        </p:grpSpPr>
        <p:sp>
          <p:nvSpPr>
            <p:cNvPr id="708" name="Google Shape;708;p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09" name="Google Shape;709;p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10" name="Google Shape;710;p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11" name="Google Shape;711;p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12" name="Google Shape;712;p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13" name="Google Shape;71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714" name="Google Shape;714;p5"/>
          <p:cNvSpPr txBox="1"/>
          <p:nvPr>
            <p:ph type="title"/>
          </p:nvPr>
        </p:nvSpPr>
        <p:spPr>
          <a:xfrm>
            <a:off x="2939600" y="18400"/>
            <a:ext cx="6312800"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a.	Lý do chọn đề tài</a:t>
            </a:r>
            <a:endParaRPr/>
          </a:p>
        </p:txBody>
      </p:sp>
      <p:grpSp>
        <p:nvGrpSpPr>
          <p:cNvPr id="715" name="Google Shape;715;p5"/>
          <p:cNvGrpSpPr/>
          <p:nvPr/>
        </p:nvGrpSpPr>
        <p:grpSpPr>
          <a:xfrm>
            <a:off x="1097843" y="1656107"/>
            <a:ext cx="9727375" cy="1143000"/>
            <a:chOff x="1097843" y="1656107"/>
            <a:chExt cx="9727375" cy="1143000"/>
          </a:xfrm>
        </p:grpSpPr>
        <p:sp>
          <p:nvSpPr>
            <p:cNvPr id="716" name="Google Shape;716;p5"/>
            <p:cNvSpPr txBox="1"/>
            <p:nvPr/>
          </p:nvSpPr>
          <p:spPr>
            <a:xfrm>
              <a:off x="3036822" y="1719776"/>
              <a:ext cx="778839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Source Sans Pro"/>
                  <a:ea typeface="Source Sans Pro"/>
                  <a:cs typeface="Source Sans Pro"/>
                  <a:sym typeface="Source Sans Pro"/>
                </a:rPr>
                <a:t>Bài toán tồn tại nhiều thách thức do:</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Sự đa dạng về góc nhìn, hình dáng , kích thước của đối tượng.</a:t>
              </a:r>
              <a:endParaRPr sz="2000">
                <a:solidFill>
                  <a:schemeClr val="dk1"/>
                </a:solidFill>
                <a:latin typeface="Source Sans Pro"/>
                <a:ea typeface="Source Sans Pro"/>
                <a:cs typeface="Source Sans Pro"/>
                <a:sym typeface="Source Sans Pro"/>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Ảnh được thu từ CCTV kéo theo những thách thức mới.</a:t>
              </a:r>
              <a:endParaRPr/>
            </a:p>
          </p:txBody>
        </p:sp>
        <p:pic>
          <p:nvPicPr>
            <p:cNvPr descr="Close with solid fill" id="717" name="Google Shape;717;p5"/>
            <p:cNvPicPr preferRelativeResize="0"/>
            <p:nvPr/>
          </p:nvPicPr>
          <p:blipFill rotWithShape="1">
            <a:blip r:embed="rId3">
              <a:alphaModFix/>
            </a:blip>
            <a:srcRect b="0" l="0" r="0" t="0"/>
            <a:stretch/>
          </p:blipFill>
          <p:spPr>
            <a:xfrm>
              <a:off x="1097843" y="1656107"/>
              <a:ext cx="1143000" cy="1143000"/>
            </a:xfrm>
            <a:prstGeom prst="rect">
              <a:avLst/>
            </a:prstGeom>
            <a:noFill/>
            <a:ln>
              <a:noFill/>
            </a:ln>
          </p:spPr>
        </p:pic>
      </p:grpSp>
      <p:grpSp>
        <p:nvGrpSpPr>
          <p:cNvPr id="718" name="Google Shape;718;p5"/>
          <p:cNvGrpSpPr/>
          <p:nvPr/>
        </p:nvGrpSpPr>
        <p:grpSpPr>
          <a:xfrm>
            <a:off x="1097843" y="3051740"/>
            <a:ext cx="9996315" cy="1323439"/>
            <a:chOff x="1097843" y="3179733"/>
            <a:chExt cx="9996315" cy="1323439"/>
          </a:xfrm>
        </p:grpSpPr>
        <p:sp>
          <p:nvSpPr>
            <p:cNvPr id="719" name="Google Shape;719;p5"/>
            <p:cNvSpPr txBox="1"/>
            <p:nvPr/>
          </p:nvSpPr>
          <p:spPr>
            <a:xfrm>
              <a:off x="3036821" y="3179733"/>
              <a:ext cx="805733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Source Sans Pro"/>
                  <a:ea typeface="Source Sans Pro"/>
                  <a:cs typeface="Source Sans Pro"/>
                  <a:sym typeface="Source Sans Pro"/>
                </a:rPr>
                <a:t>Yêu cầu cho bài toán: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Cần một mô hình phân lớp tốt và phương pháp trích chọn đặc trưng hiệu quả.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Bên cạnh đó, bộ dữ liệu cũng phải phù hợp với giao thông Việt Nam.</a:t>
              </a:r>
              <a:endParaRPr/>
            </a:p>
          </p:txBody>
        </p:sp>
        <p:pic>
          <p:nvPicPr>
            <p:cNvPr descr="Question Mark with solid fill" id="720" name="Google Shape;720;p5"/>
            <p:cNvPicPr preferRelativeResize="0"/>
            <p:nvPr/>
          </p:nvPicPr>
          <p:blipFill rotWithShape="1">
            <a:blip r:embed="rId4">
              <a:alphaModFix/>
            </a:blip>
            <a:srcRect b="0" l="0" r="0" t="0"/>
            <a:stretch/>
          </p:blipFill>
          <p:spPr>
            <a:xfrm>
              <a:off x="1097843" y="3269952"/>
              <a:ext cx="1143000" cy="1143000"/>
            </a:xfrm>
            <a:prstGeom prst="rect">
              <a:avLst/>
            </a:prstGeom>
            <a:noFill/>
            <a:ln>
              <a:noFill/>
            </a:ln>
          </p:spPr>
        </p:pic>
      </p:grpSp>
      <p:grpSp>
        <p:nvGrpSpPr>
          <p:cNvPr id="721" name="Google Shape;721;p5"/>
          <p:cNvGrpSpPr/>
          <p:nvPr/>
        </p:nvGrpSpPr>
        <p:grpSpPr>
          <a:xfrm>
            <a:off x="1097843" y="4718031"/>
            <a:ext cx="9996314" cy="1143000"/>
            <a:chOff x="1131516" y="4718031"/>
            <a:chExt cx="9996314" cy="1143000"/>
          </a:xfrm>
        </p:grpSpPr>
        <p:sp>
          <p:nvSpPr>
            <p:cNvPr id="722" name="Google Shape;722;p5"/>
            <p:cNvSpPr txBox="1"/>
            <p:nvPr/>
          </p:nvSpPr>
          <p:spPr>
            <a:xfrm>
              <a:off x="3070493" y="5089476"/>
              <a:ext cx="805733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Source Sans Pro"/>
                  <a:ea typeface="Source Sans Pro"/>
                  <a:cs typeface="Source Sans Pro"/>
                  <a:sym typeface="Source Sans Pro"/>
                </a:rPr>
                <a:t>Đề tài: Nhận diện phương tiện giao thông trong hình chụp bằng CCTV </a:t>
              </a:r>
              <a:endParaRPr/>
            </a:p>
          </p:txBody>
        </p:sp>
        <p:pic>
          <p:nvPicPr>
            <p:cNvPr descr="Checkmark with solid fill" id="723" name="Google Shape;723;p5"/>
            <p:cNvPicPr preferRelativeResize="0"/>
            <p:nvPr/>
          </p:nvPicPr>
          <p:blipFill rotWithShape="1">
            <a:blip r:embed="rId5">
              <a:alphaModFix/>
            </a:blip>
            <a:srcRect b="0" l="0" r="0" t="0"/>
            <a:stretch/>
          </p:blipFill>
          <p:spPr>
            <a:xfrm>
              <a:off x="1131516" y="4718031"/>
              <a:ext cx="1143000" cy="11430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gtEl>
                                        <p:attrNameLst>
                                          <p:attrName>style.visibility</p:attrName>
                                        </p:attrNameLst>
                                      </p:cBhvr>
                                      <p:to>
                                        <p:strVal val="visible"/>
                                      </p:to>
                                    </p:set>
                                    <p:anim calcmode="lin" valueType="num">
                                      <p:cBhvr additive="base">
                                        <p:cTn dur="500"/>
                                        <p:tgtEl>
                                          <p:spTgt spid="7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1"/>
                                        </p:tgtEl>
                                        <p:attrNameLst>
                                          <p:attrName>style.visibility</p:attrName>
                                        </p:attrNameLst>
                                      </p:cBhvr>
                                      <p:to>
                                        <p:strVal val="visible"/>
                                      </p:to>
                                    </p:set>
                                    <p:anim calcmode="lin" valueType="num">
                                      <p:cBhvr additive="base">
                                        <p:cTn dur="500"/>
                                        <p:tgtEl>
                                          <p:spTgt spid="7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ource Sans Pro"/>
              <a:buNone/>
            </a:pPr>
            <a:fld id="{00000000-1234-1234-1234-123412341234}" type="slidenum">
              <a:rPr b="1" i="0" lang="en-US" sz="1200" u="none" cap="none" strike="noStrike">
                <a:solidFill>
                  <a:srgbClr val="898989"/>
                </a:solidFill>
                <a:latin typeface="Source Sans Pro"/>
                <a:ea typeface="Source Sans Pro"/>
                <a:cs typeface="Source Sans Pro"/>
                <a:sym typeface="Source Sans Pro"/>
              </a:rPr>
              <a:t>‹#›</a:t>
            </a:fld>
            <a:endParaRPr b="1" i="0" sz="1200" u="none" cap="none" strike="noStrike">
              <a:solidFill>
                <a:srgbClr val="898989"/>
              </a:solidFill>
              <a:latin typeface="Source Sans Pro"/>
              <a:ea typeface="Source Sans Pro"/>
              <a:cs typeface="Source Sans Pro"/>
              <a:sym typeface="Source Sans Pro"/>
            </a:endParaRPr>
          </a:p>
        </p:txBody>
      </p:sp>
      <p:pic>
        <p:nvPicPr>
          <p:cNvPr descr="Ảnh có chứa con đường, ngoài trời, đường phố, vỉa hè&#10;&#10;Mô tả được tự động tạo" id="729" name="Google Shape;729;p6"/>
          <p:cNvPicPr preferRelativeResize="0"/>
          <p:nvPr/>
        </p:nvPicPr>
        <p:blipFill rotWithShape="1">
          <a:blip r:embed="rId3">
            <a:alphaModFix/>
          </a:blip>
          <a:srcRect b="0" l="0" r="0" t="0"/>
          <a:stretch/>
        </p:blipFill>
        <p:spPr>
          <a:xfrm>
            <a:off x="207676" y="2084670"/>
            <a:ext cx="5338081" cy="2805589"/>
          </a:xfrm>
          <a:prstGeom prst="rect">
            <a:avLst/>
          </a:prstGeom>
          <a:noFill/>
          <a:ln>
            <a:noFill/>
          </a:ln>
        </p:spPr>
      </p:pic>
      <p:pic>
        <p:nvPicPr>
          <p:cNvPr descr="Ảnh có chứa văn bản, mặt đất, con đường&#10;&#10;Mô tả được tự động tạo" id="730" name="Google Shape;730;p6"/>
          <p:cNvPicPr preferRelativeResize="0"/>
          <p:nvPr/>
        </p:nvPicPr>
        <p:blipFill rotWithShape="1">
          <a:blip r:embed="rId4">
            <a:alphaModFix/>
          </a:blip>
          <a:srcRect b="0" l="0" r="0" t="0"/>
          <a:stretch/>
        </p:blipFill>
        <p:spPr>
          <a:xfrm>
            <a:off x="6357409" y="2072170"/>
            <a:ext cx="5332269" cy="2799658"/>
          </a:xfrm>
          <a:prstGeom prst="rect">
            <a:avLst/>
          </a:prstGeom>
          <a:noFill/>
          <a:ln>
            <a:noFill/>
          </a:ln>
        </p:spPr>
      </p:pic>
      <p:sp>
        <p:nvSpPr>
          <p:cNvPr id="731" name="Google Shape;731;p6"/>
          <p:cNvSpPr txBox="1"/>
          <p:nvPr/>
        </p:nvSpPr>
        <p:spPr>
          <a:xfrm>
            <a:off x="2939600" y="18400"/>
            <a:ext cx="6312800" cy="126896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7F7F7F"/>
              </a:buClr>
              <a:buSzPts val="4400"/>
              <a:buFont typeface="Source Sans Pro"/>
              <a:buNone/>
            </a:pPr>
            <a:r>
              <a:rPr b="1" lang="en-US" sz="4400">
                <a:solidFill>
                  <a:srgbClr val="7F7F7F"/>
                </a:solidFill>
                <a:latin typeface="Source Sans Pro"/>
                <a:ea typeface="Source Sans Pro"/>
                <a:cs typeface="Source Sans Pro"/>
                <a:sym typeface="Source Sans Pro"/>
              </a:rPr>
              <a:t>b.	Input và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ource Sans Pro"/>
              <a:buNone/>
            </a:pPr>
            <a:fld id="{00000000-1234-1234-1234-123412341234}" type="slidenum">
              <a:rPr b="1" i="0" lang="en-US" sz="1200" u="none" cap="none" strike="noStrike">
                <a:solidFill>
                  <a:srgbClr val="898989"/>
                </a:solidFill>
                <a:latin typeface="Source Sans Pro"/>
                <a:ea typeface="Source Sans Pro"/>
                <a:cs typeface="Source Sans Pro"/>
                <a:sym typeface="Source Sans Pro"/>
              </a:rPr>
              <a:t>‹#›</a:t>
            </a:fld>
            <a:endParaRPr b="1" i="0" sz="1200" u="none" cap="none" strike="noStrike">
              <a:solidFill>
                <a:srgbClr val="898989"/>
              </a:solidFill>
              <a:latin typeface="Source Sans Pro"/>
              <a:ea typeface="Source Sans Pro"/>
              <a:cs typeface="Source Sans Pro"/>
              <a:sym typeface="Source Sans Pro"/>
            </a:endParaRPr>
          </a:p>
        </p:txBody>
      </p:sp>
      <p:graphicFrame>
        <p:nvGraphicFramePr>
          <p:cNvPr id="737" name="Google Shape;737;p7"/>
          <p:cNvGraphicFramePr/>
          <p:nvPr/>
        </p:nvGraphicFramePr>
        <p:xfrm>
          <a:off x="2327405" y="2380130"/>
          <a:ext cx="3000000" cy="3000000"/>
        </p:xfrm>
        <a:graphic>
          <a:graphicData uri="http://schemas.openxmlformats.org/drawingml/2006/table">
            <a:tbl>
              <a:tblPr bandRow="1" firstRow="1">
                <a:noFill/>
                <a:tableStyleId>{4FE85D99-E10E-4C83-AD4B-52E5670B4A57}</a:tableStyleId>
              </a:tblPr>
              <a:tblGrid>
                <a:gridCol w="2210125"/>
                <a:gridCol w="5327075"/>
              </a:tblGrid>
              <a:tr h="370850">
                <a:tc>
                  <a:txBody>
                    <a:bodyPr/>
                    <a:lstStyle/>
                    <a:p>
                      <a:pPr indent="0" lvl="0" marL="0" marR="0" rtl="0" algn="l">
                        <a:spcBef>
                          <a:spcPts val="0"/>
                        </a:spcBef>
                        <a:spcAft>
                          <a:spcPts val="0"/>
                        </a:spcAft>
                        <a:buNone/>
                      </a:pPr>
                      <a:r>
                        <a:rPr lang="en-US" sz="1800" u="none" cap="none" strike="noStrike"/>
                        <a:t>Nguồn</a:t>
                      </a:r>
                      <a:endParaRPr sz="1800"/>
                    </a:p>
                  </a:txBody>
                  <a:tcPr marT="45725" marB="45725" marR="91450" marL="91450"/>
                </a:tc>
                <a:tc>
                  <a:txBody>
                    <a:bodyPr/>
                    <a:lstStyle/>
                    <a:p>
                      <a:pPr indent="0" lvl="0" marL="0" marR="0" rtl="0" algn="l">
                        <a:spcBef>
                          <a:spcPts val="0"/>
                        </a:spcBef>
                        <a:spcAft>
                          <a:spcPts val="0"/>
                        </a:spcAft>
                        <a:buNone/>
                      </a:pPr>
                      <a:r>
                        <a:rPr lang="en-US" sz="1800"/>
                        <a:t>Video thu thập được từ CCTV (Cổng Thông tin Giao thông Thành phố Hồ Chí Minh)</a:t>
                      </a:r>
                      <a:endParaRPr sz="1800"/>
                    </a:p>
                  </a:txBody>
                  <a:tcPr marT="45725" marB="45725" marR="91450" marL="91450"/>
                </a:tc>
              </a:tr>
              <a:tr h="370850">
                <a:tc>
                  <a:txBody>
                    <a:bodyPr/>
                    <a:lstStyle/>
                    <a:p>
                      <a:pPr indent="0" lvl="0" marL="0" marR="0" rtl="0" algn="l">
                        <a:spcBef>
                          <a:spcPts val="0"/>
                        </a:spcBef>
                        <a:spcAft>
                          <a:spcPts val="0"/>
                        </a:spcAft>
                        <a:buNone/>
                      </a:pPr>
                      <a:r>
                        <a:rPr lang="en-US" sz="1800"/>
                        <a:t>Kiểu dữ liệu</a:t>
                      </a:r>
                      <a:endParaRPr sz="1800"/>
                    </a:p>
                  </a:txBody>
                  <a:tcPr marT="45725" marB="45725" marR="91450" marL="91450"/>
                </a:tc>
                <a:tc>
                  <a:txBody>
                    <a:bodyPr/>
                    <a:lstStyle/>
                    <a:p>
                      <a:pPr indent="0" lvl="0" marL="0" marR="0" rtl="0" algn="l">
                        <a:spcBef>
                          <a:spcPts val="0"/>
                        </a:spcBef>
                        <a:spcAft>
                          <a:spcPts val="0"/>
                        </a:spcAft>
                        <a:buNone/>
                      </a:pPr>
                      <a:r>
                        <a:rPr lang="en-US" sz="1800"/>
                        <a:t>Hình ảnh </a:t>
                      </a:r>
                      <a:endParaRPr sz="1800"/>
                    </a:p>
                  </a:txBody>
                  <a:tcPr marT="45725" marB="45725" marR="91450" marL="91450"/>
                </a:tc>
              </a:tr>
              <a:tr h="370850">
                <a:tc>
                  <a:txBody>
                    <a:bodyPr/>
                    <a:lstStyle/>
                    <a:p>
                      <a:pPr indent="0" lvl="0" marL="0" marR="0" rtl="0" algn="l">
                        <a:spcBef>
                          <a:spcPts val="0"/>
                        </a:spcBef>
                        <a:spcAft>
                          <a:spcPts val="0"/>
                        </a:spcAft>
                        <a:buNone/>
                      </a:pPr>
                      <a:r>
                        <a:rPr lang="en-US" sz="1800"/>
                        <a:t>Số lượng</a:t>
                      </a:r>
                      <a:endParaRPr sz="1800"/>
                    </a:p>
                  </a:txBody>
                  <a:tcPr marT="45725" marB="45725" marR="91450" marL="91450"/>
                </a:tc>
                <a:tc>
                  <a:txBody>
                    <a:bodyPr/>
                    <a:lstStyle/>
                    <a:p>
                      <a:pPr indent="0" lvl="0" marL="0" marR="0" rtl="0" algn="l">
                        <a:spcBef>
                          <a:spcPts val="0"/>
                        </a:spcBef>
                        <a:spcAft>
                          <a:spcPts val="0"/>
                        </a:spcAft>
                        <a:buNone/>
                      </a:pPr>
                      <a:r>
                        <a:rPr lang="en-US" sz="1800"/>
                        <a:t>1364</a:t>
                      </a:r>
                      <a:endParaRPr sz="1800"/>
                    </a:p>
                  </a:txBody>
                  <a:tcPr marT="45725" marB="45725" marR="91450" marL="91450"/>
                </a:tc>
              </a:tr>
              <a:tr h="370850">
                <a:tc>
                  <a:txBody>
                    <a:bodyPr/>
                    <a:lstStyle/>
                    <a:p>
                      <a:pPr indent="0" lvl="0" marL="0" marR="0" rtl="0" algn="l">
                        <a:spcBef>
                          <a:spcPts val="0"/>
                        </a:spcBef>
                        <a:spcAft>
                          <a:spcPts val="0"/>
                        </a:spcAft>
                        <a:buNone/>
                      </a:pPr>
                      <a:r>
                        <a:rPr b="0" i="0" lang="en-US" sz="1800" u="none" cap="none" strike="noStrike">
                          <a:latin typeface="Source Sans Pro"/>
                          <a:ea typeface="Source Sans Pro"/>
                          <a:cs typeface="Source Sans Pro"/>
                          <a:sym typeface="Source Sans Pro"/>
                        </a:rPr>
                        <a:t>Resolution lớn nhất </a:t>
                      </a:r>
                      <a:endParaRPr sz="1800"/>
                    </a:p>
                  </a:txBody>
                  <a:tcPr marT="45725" marB="45725" marR="91450" marL="91450"/>
                </a:tc>
                <a:tc>
                  <a:txBody>
                    <a:bodyPr/>
                    <a:lstStyle/>
                    <a:p>
                      <a:pPr indent="0" lvl="0" marL="0" marR="0" rtl="0" algn="l">
                        <a:spcBef>
                          <a:spcPts val="0"/>
                        </a:spcBef>
                        <a:spcAft>
                          <a:spcPts val="0"/>
                        </a:spcAft>
                        <a:buNone/>
                      </a:pPr>
                      <a:r>
                        <a:rPr lang="en-US" sz="1800"/>
                        <a:t>720 x 1280 pixel</a:t>
                      </a:r>
                      <a:endParaRPr sz="1800"/>
                    </a:p>
                  </a:txBody>
                  <a:tcPr marT="45725" marB="45725" marR="91450" marL="91450"/>
                </a:tc>
              </a:tr>
              <a:tr h="370850">
                <a:tc>
                  <a:txBody>
                    <a:bodyPr/>
                    <a:lstStyle/>
                    <a:p>
                      <a:pPr indent="0" lvl="0" marL="0" marR="0" rtl="0" algn="l">
                        <a:spcBef>
                          <a:spcPts val="0"/>
                        </a:spcBef>
                        <a:spcAft>
                          <a:spcPts val="0"/>
                        </a:spcAft>
                        <a:buNone/>
                      </a:pPr>
                      <a:r>
                        <a:rPr b="0" i="0" lang="en-US" sz="1800" u="none" cap="none" strike="noStrike">
                          <a:latin typeface="Source Sans Pro"/>
                          <a:ea typeface="Source Sans Pro"/>
                          <a:cs typeface="Source Sans Pro"/>
                          <a:sym typeface="Source Sans Pro"/>
                        </a:rPr>
                        <a:t>Resolution nhỏ nhất </a:t>
                      </a:r>
                      <a:endParaRPr sz="1800"/>
                    </a:p>
                  </a:txBody>
                  <a:tcPr marT="45725" marB="45725" marR="91450" marL="91450"/>
                </a:tc>
                <a:tc>
                  <a:txBody>
                    <a:bodyPr/>
                    <a:lstStyle/>
                    <a:p>
                      <a:pPr indent="0" lvl="0" marL="0" marR="0" rtl="0" algn="l">
                        <a:spcBef>
                          <a:spcPts val="0"/>
                        </a:spcBef>
                        <a:spcAft>
                          <a:spcPts val="0"/>
                        </a:spcAft>
                        <a:buNone/>
                      </a:pPr>
                      <a:r>
                        <a:rPr lang="en-US" sz="1800"/>
                        <a:t>354 x 630 pixel</a:t>
                      </a:r>
                      <a:endParaRPr/>
                    </a:p>
                  </a:txBody>
                  <a:tcPr marT="45725" marB="45725" marR="91450" marL="91450"/>
                </a:tc>
              </a:tr>
              <a:tr h="370850">
                <a:tc>
                  <a:txBody>
                    <a:bodyPr/>
                    <a:lstStyle/>
                    <a:p>
                      <a:pPr indent="0" lvl="0" marL="0" marR="0" rtl="0" algn="l">
                        <a:spcBef>
                          <a:spcPts val="0"/>
                        </a:spcBef>
                        <a:spcAft>
                          <a:spcPts val="0"/>
                        </a:spcAft>
                        <a:buNone/>
                      </a:pPr>
                      <a:r>
                        <a:rPr lang="en-US" sz="1800"/>
                        <a:t>Số đối tượng</a:t>
                      </a:r>
                      <a:endParaRPr sz="1800"/>
                    </a:p>
                  </a:txBody>
                  <a:tcPr marT="45725" marB="45725" marR="91450" marL="91450"/>
                </a:tc>
                <a:tc>
                  <a:txBody>
                    <a:bodyPr/>
                    <a:lstStyle/>
                    <a:p>
                      <a:pPr indent="0" lvl="0" marL="0" marR="0" rtl="0" algn="l">
                        <a:spcBef>
                          <a:spcPts val="0"/>
                        </a:spcBef>
                        <a:spcAft>
                          <a:spcPts val="0"/>
                        </a:spcAft>
                        <a:buNone/>
                      </a:pPr>
                      <a:r>
                        <a:rPr lang="en-US" sz="1800"/>
                        <a:t>15473</a:t>
                      </a:r>
                      <a:endParaRPr sz="1800"/>
                    </a:p>
                  </a:txBody>
                  <a:tcPr marT="45725" marB="45725" marR="91450" marL="91450"/>
                </a:tc>
              </a:tr>
              <a:tr h="370850">
                <a:tc>
                  <a:txBody>
                    <a:bodyPr/>
                    <a:lstStyle/>
                    <a:p>
                      <a:pPr indent="0" lvl="0" marL="0" marR="0" rtl="0" algn="l">
                        <a:spcBef>
                          <a:spcPts val="0"/>
                        </a:spcBef>
                        <a:spcAft>
                          <a:spcPts val="0"/>
                        </a:spcAft>
                        <a:buNone/>
                      </a:pPr>
                      <a:r>
                        <a:rPr lang="en-US" sz="1800"/>
                        <a:t>Nhãn</a:t>
                      </a:r>
                      <a:endParaRPr/>
                    </a:p>
                  </a:txBody>
                  <a:tcPr marT="45725" marB="45725" marR="91450" marL="91450"/>
                </a:tc>
                <a:tc>
                  <a:txBody>
                    <a:bodyPr/>
                    <a:lstStyle/>
                    <a:p>
                      <a:pPr indent="0" lvl="0" marL="0" marR="0" rtl="0" algn="l">
                        <a:spcBef>
                          <a:spcPts val="0"/>
                        </a:spcBef>
                        <a:spcAft>
                          <a:spcPts val="0"/>
                        </a:spcAft>
                        <a:buNone/>
                      </a:pPr>
                      <a:r>
                        <a:rPr lang="en-US" sz="1800"/>
                        <a:t>bicycle, motorcycle, van, truck, fire truck, bus, container, car .</a:t>
                      </a:r>
                      <a:endParaRPr sz="1800"/>
                    </a:p>
                  </a:txBody>
                  <a:tcPr marT="45725" marB="45725" marR="91450" marL="91450"/>
                </a:tc>
              </a:tr>
            </a:tbl>
          </a:graphicData>
        </a:graphic>
      </p:graphicFrame>
      <p:sp>
        <p:nvSpPr>
          <p:cNvPr id="738" name="Google Shape;738;p7"/>
          <p:cNvSpPr txBox="1"/>
          <p:nvPr/>
        </p:nvSpPr>
        <p:spPr>
          <a:xfrm>
            <a:off x="2939600" y="18400"/>
            <a:ext cx="6312800" cy="1268960"/>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7F7F7F"/>
              </a:buClr>
              <a:buSzPts val="4400"/>
              <a:buFont typeface="Source Sans Pro"/>
              <a:buNone/>
            </a:pPr>
            <a:r>
              <a:rPr b="1" lang="en-US" sz="4400">
                <a:solidFill>
                  <a:srgbClr val="7F7F7F"/>
                </a:solidFill>
                <a:latin typeface="Source Sans Pro"/>
                <a:ea typeface="Source Sans Pro"/>
                <a:cs typeface="Source Sans Pro"/>
                <a:sym typeface="Source Sans Pro"/>
              </a:rPr>
              <a:t>b.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grpSp>
        <p:nvGrpSpPr>
          <p:cNvPr id="743" name="Google Shape;743;p8"/>
          <p:cNvGrpSpPr/>
          <p:nvPr/>
        </p:nvGrpSpPr>
        <p:grpSpPr>
          <a:xfrm>
            <a:off x="10999576" y="5987064"/>
            <a:ext cx="1054466" cy="469689"/>
            <a:chOff x="9841624" y="4115729"/>
            <a:chExt cx="602169" cy="268223"/>
          </a:xfrm>
        </p:grpSpPr>
        <p:sp>
          <p:nvSpPr>
            <p:cNvPr id="744" name="Google Shape;744;p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45" name="Google Shape;745;p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46" name="Google Shape;746;p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47" name="Google Shape;747;p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48" name="Google Shape;748;p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49" name="Google Shape;749;p8"/>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50" name="Google Shape;75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51" name="Google Shape;751;p8"/>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52" name="Google Shape;752;p8"/>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753" name="Google Shape;753;p8"/>
          <p:cNvGrpSpPr/>
          <p:nvPr/>
        </p:nvGrpSpPr>
        <p:grpSpPr>
          <a:xfrm>
            <a:off x="0" y="377893"/>
            <a:ext cx="1861854" cy="717514"/>
            <a:chOff x="0" y="377893"/>
            <a:chExt cx="1861854" cy="717514"/>
          </a:xfrm>
        </p:grpSpPr>
        <p:sp>
          <p:nvSpPr>
            <p:cNvPr id="754" name="Google Shape;754;p8"/>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55" name="Google Shape;755;p8"/>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56" name="Google Shape;756;p8"/>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757" name="Google Shape;757;p8"/>
          <p:cNvSpPr/>
          <p:nvPr/>
        </p:nvSpPr>
        <p:spPr>
          <a:xfrm>
            <a:off x="579988" y="4604761"/>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758" name="Google Shape;758;p8"/>
          <p:cNvGrpSpPr/>
          <p:nvPr/>
        </p:nvGrpSpPr>
        <p:grpSpPr>
          <a:xfrm>
            <a:off x="10428634" y="5987064"/>
            <a:ext cx="1054466" cy="469689"/>
            <a:chOff x="9841624" y="4115729"/>
            <a:chExt cx="602169" cy="268223"/>
          </a:xfrm>
        </p:grpSpPr>
        <p:sp>
          <p:nvSpPr>
            <p:cNvPr id="759" name="Google Shape;759;p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60" name="Google Shape;760;p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61" name="Google Shape;761;p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62" name="Google Shape;762;p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63" name="Google Shape;763;p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64" name="Google Shape;76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Clr>
                <a:srgbClr val="888888"/>
              </a:buClr>
              <a:buSzPts val="1200"/>
              <a:buFont typeface="Source Sans Pro"/>
              <a:buNone/>
            </a:pPr>
            <a:fld id="{00000000-1234-1234-1234-123412341234}" type="slidenum">
              <a:rPr i="0" lang="en-US" u="none" strike="noStrike"/>
              <a:t>‹#›</a:t>
            </a:fld>
            <a:endParaRPr i="0" u="none" strike="noStrike"/>
          </a:p>
        </p:txBody>
      </p:sp>
      <p:sp>
        <p:nvSpPr>
          <p:cNvPr id="765" name="Google Shape;765;p8"/>
          <p:cNvSpPr txBox="1"/>
          <p:nvPr>
            <p:ph type="title"/>
          </p:nvPr>
        </p:nvSpPr>
        <p:spPr>
          <a:xfrm>
            <a:off x="2201802" y="18400"/>
            <a:ext cx="7788396" cy="126896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7F7F7F"/>
              </a:buClr>
              <a:buSzPts val="4400"/>
              <a:buFont typeface="Source Sans Pro"/>
              <a:buNone/>
            </a:pPr>
            <a:r>
              <a:rPr b="1" lang="en-US">
                <a:solidFill>
                  <a:srgbClr val="7F7F7F"/>
                </a:solidFill>
              </a:rPr>
              <a:t>c.	Phương pháp thực hiện</a:t>
            </a:r>
            <a:endParaRPr/>
          </a:p>
        </p:txBody>
      </p:sp>
      <p:sp>
        <p:nvSpPr>
          <p:cNvPr id="766" name="Google Shape;766;p8"/>
          <p:cNvSpPr txBox="1"/>
          <p:nvPr/>
        </p:nvSpPr>
        <p:spPr>
          <a:xfrm>
            <a:off x="0" y="6501046"/>
            <a:ext cx="609382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Source Sans Pro"/>
                <a:ea typeface="Source Sans Pro"/>
                <a:cs typeface="Source Sans Pro"/>
                <a:sym typeface="Source Sans Pro"/>
              </a:rPr>
              <a:t>https://developers.google.com/machine-learning/gan</a:t>
            </a:r>
            <a:endParaRPr/>
          </a:p>
        </p:txBody>
      </p:sp>
      <p:sp>
        <p:nvSpPr>
          <p:cNvPr id="767" name="Google Shape;767;p8"/>
          <p:cNvSpPr txBox="1"/>
          <p:nvPr/>
        </p:nvSpPr>
        <p:spPr>
          <a:xfrm>
            <a:off x="3169113" y="3078595"/>
            <a:ext cx="77883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2000">
                <a:solidFill>
                  <a:schemeClr val="dk1"/>
                </a:solidFill>
                <a:latin typeface="Source Sans Pro"/>
                <a:ea typeface="Source Sans Pro"/>
                <a:cs typeface="Source Sans Pro"/>
                <a:sym typeface="Source Sans Pro"/>
              </a:rPr>
            </a:br>
            <a:endParaRPr sz="2000">
              <a:solidFill>
                <a:schemeClr val="dk1"/>
              </a:solidFill>
              <a:latin typeface="Source Sans Pro"/>
              <a:ea typeface="Source Sans Pro"/>
              <a:cs typeface="Source Sans Pro"/>
              <a:sym typeface="Source Sans Pro"/>
            </a:endParaRPr>
          </a:p>
        </p:txBody>
      </p:sp>
      <p:pic>
        <p:nvPicPr>
          <p:cNvPr descr="Clipboard Checked with solid fill" id="768" name="Google Shape;768;p8"/>
          <p:cNvPicPr preferRelativeResize="0"/>
          <p:nvPr/>
        </p:nvPicPr>
        <p:blipFill rotWithShape="1">
          <a:blip r:embed="rId3">
            <a:alphaModFix/>
          </a:blip>
          <a:srcRect b="0" l="0" r="0" t="0"/>
          <a:stretch/>
        </p:blipFill>
        <p:spPr>
          <a:xfrm>
            <a:off x="1483290" y="2971800"/>
            <a:ext cx="1801679" cy="1801679"/>
          </a:xfrm>
          <a:prstGeom prst="rect">
            <a:avLst/>
          </a:prstGeom>
          <a:noFill/>
          <a:ln>
            <a:noFill/>
          </a:ln>
        </p:spPr>
      </p:pic>
      <p:sp>
        <p:nvSpPr>
          <p:cNvPr id="769" name="Google Shape;769;p8"/>
          <p:cNvSpPr txBox="1"/>
          <p:nvPr/>
        </p:nvSpPr>
        <p:spPr>
          <a:xfrm>
            <a:off x="3929355" y="2463042"/>
            <a:ext cx="6116320"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Khảo sát về bài toán phát hiện đối tượng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Đề xuất và đánh giá các phương pháp DL:</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Faster R-CNN</a:t>
            </a:r>
            <a:endParaRPr b="0" i="0" sz="2000" u="none" cap="none" strike="noStrike">
              <a:solidFill>
                <a:schemeClr val="dk1"/>
              </a:solidFill>
              <a:latin typeface="Source Sans Pro"/>
              <a:ea typeface="Source Sans Pro"/>
              <a:cs typeface="Source Sans Pro"/>
              <a:sym typeface="Source Sans Pro"/>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Double Head</a:t>
            </a:r>
            <a:endParaRPr b="0" i="0" sz="2000" u="none" cap="none" strike="noStrike">
              <a:solidFill>
                <a:schemeClr val="dk1"/>
              </a:solidFill>
              <a:latin typeface="Source Sans Pro"/>
              <a:ea typeface="Source Sans Pro"/>
              <a:cs typeface="Source Sans Pro"/>
              <a:sym typeface="Source Sans Pro"/>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GroIE</a:t>
            </a:r>
            <a:endParaRPr b="0" i="0" sz="2000" u="none" cap="none" strike="noStrike">
              <a:solidFill>
                <a:schemeClr val="dk1"/>
              </a:solidFill>
              <a:latin typeface="Source Sans Pro"/>
              <a:ea typeface="Source Sans Pro"/>
              <a:cs typeface="Source Sans Pro"/>
              <a:sym typeface="Source Sans Pro"/>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Guided Anchoring</a:t>
            </a:r>
            <a:endParaRPr b="0" i="0" sz="2000" u="none" cap="none" strike="noStrike">
              <a:solidFill>
                <a:schemeClr val="dk1"/>
              </a:solidFill>
              <a:latin typeface="Source Sans Pro"/>
              <a:ea typeface="Source Sans Pro"/>
              <a:cs typeface="Source Sans Pro"/>
              <a:sym typeface="Source Sans Pro"/>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Source Sans Pro"/>
                <a:ea typeface="Source Sans Pro"/>
                <a:cs typeface="Source Sans Pro"/>
                <a:sym typeface="Source Sans Pro"/>
              </a:rPr>
              <a:t>Side-aware Boundary Localization (SABL)</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Source Sans Pro"/>
                <a:ea typeface="Source Sans Pro"/>
                <a:cs typeface="Source Sans Pro"/>
                <a:sym typeface="Source Sans Pro"/>
              </a:rPr>
              <a:t>Đưa ra phương pháp là kết hợp GDSNet (GRoIE + Double Head + SABL).</a:t>
            </a:r>
            <a:endParaRPr sz="2000">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
          <p:cNvSpPr txBox="1"/>
          <p:nvPr>
            <p:ph type="title"/>
          </p:nvPr>
        </p:nvSpPr>
        <p:spPr>
          <a:xfrm>
            <a:off x="5956784" y="1242208"/>
            <a:ext cx="5217172" cy="11588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F7F7F"/>
              </a:buClr>
              <a:buSzPts val="4400"/>
              <a:buFont typeface="Source Sans Pro"/>
              <a:buNone/>
            </a:pPr>
            <a:r>
              <a:rPr b="1" lang="en-US">
                <a:solidFill>
                  <a:srgbClr val="7F7F7F"/>
                </a:solidFill>
              </a:rPr>
              <a:t>Nội dung</a:t>
            </a:r>
            <a:endParaRPr/>
          </a:p>
        </p:txBody>
      </p:sp>
      <p:sp>
        <p:nvSpPr>
          <p:cNvPr id="775" name="Google Shape;775;p9"/>
          <p:cNvSpPr txBox="1"/>
          <p:nvPr>
            <p:ph idx="1" type="body"/>
          </p:nvPr>
        </p:nvSpPr>
        <p:spPr>
          <a:xfrm>
            <a:off x="5956783" y="2420208"/>
            <a:ext cx="5217173" cy="20175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AutoNum type="arabicPeriod"/>
            </a:pPr>
            <a:r>
              <a:rPr lang="en-US" sz="2800"/>
              <a:t>Tổng quan</a:t>
            </a:r>
            <a:endParaRPr/>
          </a:p>
          <a:p>
            <a:pPr indent="-457200" lvl="0" marL="457200" rtl="0" algn="l">
              <a:lnSpc>
                <a:spcPct val="90000"/>
              </a:lnSpc>
              <a:spcBef>
                <a:spcPts val="1000"/>
              </a:spcBef>
              <a:spcAft>
                <a:spcPts val="0"/>
              </a:spcAft>
              <a:buClr>
                <a:srgbClr val="AF7000"/>
              </a:buClr>
              <a:buSzPts val="2800"/>
              <a:buAutoNum type="arabicPeriod"/>
            </a:pPr>
            <a:r>
              <a:rPr lang="en-US" sz="2800">
                <a:solidFill>
                  <a:srgbClr val="AF7000"/>
                </a:solidFill>
              </a:rPr>
              <a:t>Cơ sở lý thuyết</a:t>
            </a:r>
            <a:endParaRPr/>
          </a:p>
          <a:p>
            <a:pPr indent="-457200" lvl="0" marL="457200" rtl="0" algn="l">
              <a:lnSpc>
                <a:spcPct val="90000"/>
              </a:lnSpc>
              <a:spcBef>
                <a:spcPts val="1000"/>
              </a:spcBef>
              <a:spcAft>
                <a:spcPts val="0"/>
              </a:spcAft>
              <a:buClr>
                <a:schemeClr val="dk1"/>
              </a:buClr>
              <a:buSzPts val="2800"/>
              <a:buAutoNum type="arabicPeriod"/>
            </a:pPr>
            <a:r>
              <a:rPr lang="en-US" sz="2800"/>
              <a:t>Triển khai thực nghiệm</a:t>
            </a:r>
            <a:endParaRPr/>
          </a:p>
          <a:p>
            <a:pPr indent="-457200" lvl="0" marL="457200" rtl="0" algn="l">
              <a:lnSpc>
                <a:spcPct val="90000"/>
              </a:lnSpc>
              <a:spcBef>
                <a:spcPts val="1000"/>
              </a:spcBef>
              <a:spcAft>
                <a:spcPts val="0"/>
              </a:spcAft>
              <a:buClr>
                <a:schemeClr val="dk1"/>
              </a:buClr>
              <a:buSzPts val="2800"/>
              <a:buAutoNum type="arabicPeriod"/>
            </a:pPr>
            <a:r>
              <a:rPr lang="en-US" sz="2800"/>
              <a:t>Kết luận</a:t>
            </a:r>
            <a:endParaRPr/>
          </a:p>
        </p:txBody>
      </p:sp>
      <p:sp>
        <p:nvSpPr>
          <p:cNvPr id="776" name="Google Shape;77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7" name="Google Shape;777;p9"/>
          <p:cNvPicPr preferRelativeResize="0"/>
          <p:nvPr>
            <p:ph idx="2" type="pic"/>
          </p:nvPr>
        </p:nvPicPr>
        <p:blipFill rotWithShape="1">
          <a:blip r:embed="rId3">
            <a:alphaModFix/>
          </a:blip>
          <a:srcRect b="0" l="1221" r="1221" t="0"/>
          <a:stretch/>
        </p:blipFill>
        <p:spPr>
          <a:xfrm>
            <a:off x="1525588" y="1554163"/>
            <a:ext cx="3556000" cy="3217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2021-04-24T12:55:29Z</dcterms:created>
  <dc:creator>Nguyễn Phan Nhã Quỳnh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0x01010095770BA2FA15634F8F3E6028FC07CBFE</vt:lpwstr>
  </property>
</Properties>
</file>