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C1B3D0-2B21-41A3-A6AD-60D727631045}">
          <p14:sldIdLst>
            <p14:sldId id="256"/>
            <p14:sldId id="257"/>
            <p14:sldId id="263"/>
            <p14:sldId id="258"/>
            <p14:sldId id="261"/>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46A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623B-D35A-421B-BA1D-DA1BDDDC603D}"/>
              </a:ext>
            </a:extLst>
          </p:cNvPr>
          <p:cNvSpPr>
            <a:spLocks noGrp="1"/>
          </p:cNvSpPr>
          <p:nvPr>
            <p:ph type="ctrTitle"/>
          </p:nvPr>
        </p:nvSpPr>
        <p:spPr>
          <a:xfrm>
            <a:off x="1915125" y="1330774"/>
            <a:ext cx="8361229" cy="2098226"/>
          </a:xfrm>
        </p:spPr>
        <p:txBody>
          <a:bodyPr/>
          <a:lstStyle/>
          <a:p>
            <a:r>
              <a:rPr lang="en-US" dirty="0"/>
              <a:t>big o notation</a:t>
            </a:r>
          </a:p>
        </p:txBody>
      </p:sp>
      <p:sp>
        <p:nvSpPr>
          <p:cNvPr id="3" name="Subtitle 2">
            <a:extLst>
              <a:ext uri="{FF2B5EF4-FFF2-40B4-BE49-F238E27FC236}">
                <a16:creationId xmlns:a16="http://schemas.microsoft.com/office/drawing/2014/main" id="{8BB7A72F-EBD5-4943-9C00-FCB5D9C3F1A6}"/>
              </a:ext>
            </a:extLst>
          </p:cNvPr>
          <p:cNvSpPr>
            <a:spLocks noGrp="1"/>
          </p:cNvSpPr>
          <p:nvPr>
            <p:ph type="subTitle" idx="1"/>
          </p:nvPr>
        </p:nvSpPr>
        <p:spPr>
          <a:xfrm>
            <a:off x="2679904" y="3827325"/>
            <a:ext cx="6831673" cy="1086237"/>
          </a:xfrm>
        </p:spPr>
        <p:txBody>
          <a:bodyPr>
            <a:normAutofit fontScale="92500"/>
          </a:bodyPr>
          <a:lstStyle/>
          <a:p>
            <a:r>
              <a:rPr lang="en-US" sz="6000" dirty="0"/>
              <a:t>Searching Algorithms</a:t>
            </a:r>
          </a:p>
        </p:txBody>
      </p:sp>
    </p:spTree>
    <p:extLst>
      <p:ext uri="{BB962C8B-B14F-4D97-AF65-F5344CB8AC3E}">
        <p14:creationId xmlns:p14="http://schemas.microsoft.com/office/powerpoint/2010/main" val="251508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9B8366-BB26-4F4F-85A8-9948137F1662}"/>
              </a:ext>
            </a:extLst>
          </p:cNvPr>
          <p:cNvSpPr>
            <a:spLocks noGrp="1"/>
          </p:cNvSpPr>
          <p:nvPr>
            <p:ph type="ctrTitle"/>
          </p:nvPr>
        </p:nvSpPr>
        <p:spPr>
          <a:xfrm>
            <a:off x="1915128" y="1788454"/>
            <a:ext cx="8361229" cy="1848826"/>
          </a:xfrm>
        </p:spPr>
        <p:txBody>
          <a:bodyPr/>
          <a:lstStyle/>
          <a:p>
            <a:r>
              <a:rPr lang="en-US" sz="4800" dirty="0">
                <a:solidFill>
                  <a:schemeClr val="tx1">
                    <a:lumMod val="65000"/>
                    <a:lumOff val="35000"/>
                  </a:schemeClr>
                </a:solidFill>
              </a:rPr>
              <a:t>Thanks for your attention</a:t>
            </a:r>
          </a:p>
        </p:txBody>
      </p:sp>
      <p:sp>
        <p:nvSpPr>
          <p:cNvPr id="10" name="Subtitle 9">
            <a:extLst>
              <a:ext uri="{FF2B5EF4-FFF2-40B4-BE49-F238E27FC236}">
                <a16:creationId xmlns:a16="http://schemas.microsoft.com/office/drawing/2014/main" id="{0B876F5A-0C5E-4543-9693-FFEED78E2B78}"/>
              </a:ext>
            </a:extLst>
          </p:cNvPr>
          <p:cNvSpPr>
            <a:spLocks noGrp="1"/>
          </p:cNvSpPr>
          <p:nvPr>
            <p:ph type="subTitle" idx="1"/>
          </p:nvPr>
        </p:nvSpPr>
        <p:spPr>
          <a:xfrm>
            <a:off x="6421120" y="4592320"/>
            <a:ext cx="4003040" cy="450196"/>
          </a:xfrm>
        </p:spPr>
        <p:txBody>
          <a:bodyPr>
            <a:normAutofit/>
          </a:bodyPr>
          <a:lstStyle/>
          <a:p>
            <a:r>
              <a:rPr lang="en-US" sz="1800" dirty="0"/>
              <a:t>Prepared by </a:t>
            </a:r>
            <a:r>
              <a:rPr lang="en-US" sz="1800" dirty="0" err="1"/>
              <a:t>Punhan</a:t>
            </a:r>
            <a:r>
              <a:rPr lang="en-US" sz="1800" dirty="0"/>
              <a:t> </a:t>
            </a:r>
            <a:r>
              <a:rPr lang="en-US" sz="1800" dirty="0" err="1"/>
              <a:t>Aliyeva</a:t>
            </a:r>
            <a:endParaRPr lang="en-US" sz="1800" dirty="0"/>
          </a:p>
        </p:txBody>
      </p:sp>
    </p:spTree>
    <p:extLst>
      <p:ext uri="{BB962C8B-B14F-4D97-AF65-F5344CB8AC3E}">
        <p14:creationId xmlns:p14="http://schemas.microsoft.com/office/powerpoint/2010/main" val="71914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254B-1D19-48CF-A339-EEB13CC1FB1A}"/>
              </a:ext>
            </a:extLst>
          </p:cNvPr>
          <p:cNvSpPr>
            <a:spLocks noGrp="1"/>
          </p:cNvSpPr>
          <p:nvPr>
            <p:ph type="title"/>
          </p:nvPr>
        </p:nvSpPr>
        <p:spPr>
          <a:xfrm>
            <a:off x="987552" y="685800"/>
            <a:ext cx="9985248" cy="1520952"/>
          </a:xfrm>
        </p:spPr>
        <p:txBody>
          <a:bodyPr/>
          <a:lstStyle/>
          <a:p>
            <a:r>
              <a:rPr lang="en-US" dirty="0">
                <a:solidFill>
                  <a:schemeClr val="accent2">
                    <a:lumMod val="75000"/>
                  </a:schemeClr>
                </a:solidFill>
              </a:rPr>
              <a:t>                   </a:t>
            </a:r>
            <a:r>
              <a:rPr lang="en-US" sz="6000" dirty="0">
                <a:solidFill>
                  <a:schemeClr val="accent2">
                    <a:lumMod val="75000"/>
                  </a:schemeClr>
                </a:solidFill>
              </a:rPr>
              <a:t>INTRODUCTION</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443B729C-51B5-40FF-9E6D-852FD140AD43}"/>
              </a:ext>
            </a:extLst>
          </p:cNvPr>
          <p:cNvSpPr>
            <a:spLocks noGrp="1"/>
          </p:cNvSpPr>
          <p:nvPr>
            <p:ph idx="1"/>
          </p:nvPr>
        </p:nvSpPr>
        <p:spPr>
          <a:xfrm>
            <a:off x="1603248" y="2206752"/>
            <a:ext cx="9601200" cy="5474208"/>
          </a:xfrm>
        </p:spPr>
        <p:txBody>
          <a:bodyPr>
            <a:normAutofit/>
          </a:bodyPr>
          <a:lstStyle/>
          <a:p>
            <a:pPr algn="l"/>
            <a:r>
              <a:rPr lang="en-US" b="0" i="0" dirty="0">
                <a:solidFill>
                  <a:srgbClr val="292929"/>
                </a:solidFill>
                <a:effectLst/>
                <a:latin typeface="source-serif-pro"/>
              </a:rPr>
              <a:t>Big O Notation is a way to measure an algorithm’s efficiency. It measures the time it takes to run your function as the input grows. Or in other words, how well does the function scale.</a:t>
            </a:r>
          </a:p>
          <a:p>
            <a:pPr algn="l"/>
            <a:r>
              <a:rPr lang="en-US" b="0" i="0" dirty="0">
                <a:solidFill>
                  <a:srgbClr val="292929"/>
                </a:solidFill>
                <a:effectLst/>
                <a:latin typeface="source-serif-pro"/>
              </a:rPr>
              <a:t>There are two parts to measuring efficiency — time complexity and space complexity. Time complexity is a measure of how long the function takes to run in terms of its computational steps. Space complexity has to do with the amount of memory used by the function. This blog will illustrate time complexity with two search algorithms.</a:t>
            </a:r>
          </a:p>
          <a:p>
            <a:pPr algn="l"/>
            <a:r>
              <a:rPr lang="en-US" b="0" i="0" dirty="0">
                <a:solidFill>
                  <a:srgbClr val="292929"/>
                </a:solidFill>
                <a:effectLst/>
                <a:latin typeface="source-serif-pro"/>
              </a:rPr>
              <a:t>Big O is sometimes referred to as the algorithm’s upper bound, meaning that it deals with the worst-case scenario. The best-case scenario doesn’t really tell us anything — it will be finding our item in the first pass. We use worst-case to remove uncertainty — the algorithm will never perform worse than we expect.</a:t>
            </a:r>
          </a:p>
          <a:p>
            <a:pPr marL="0" indent="0">
              <a:buNone/>
            </a:pPr>
            <a:br>
              <a:rPr lang="en-US" dirty="0">
                <a:effectLst/>
              </a:rPr>
            </a:br>
            <a:endParaRPr lang="en-US" dirty="0"/>
          </a:p>
        </p:txBody>
      </p:sp>
    </p:spTree>
    <p:extLst>
      <p:ext uri="{BB962C8B-B14F-4D97-AF65-F5344CB8AC3E}">
        <p14:creationId xmlns:p14="http://schemas.microsoft.com/office/powerpoint/2010/main" val="76442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2D4F-F5F5-4D4D-BAD4-97B532BB0659}"/>
              </a:ext>
            </a:extLst>
          </p:cNvPr>
          <p:cNvSpPr>
            <a:spLocks noGrp="1"/>
          </p:cNvSpPr>
          <p:nvPr>
            <p:ph type="title"/>
          </p:nvPr>
        </p:nvSpPr>
        <p:spPr>
          <a:xfrm>
            <a:off x="1054608" y="1463040"/>
            <a:ext cx="4309872" cy="5145024"/>
          </a:xfrm>
        </p:spPr>
        <p:txBody>
          <a:bodyPr>
            <a:normAutofit/>
          </a:bodyPr>
          <a:lstStyle/>
          <a:p>
            <a:r>
              <a:rPr lang="en-US" sz="2800" dirty="0"/>
              <a:t>To measure the efficiency of an algorithm, we need to measure the two things.</a:t>
            </a:r>
            <a:br>
              <a:rPr lang="en-US" sz="2800" dirty="0"/>
            </a:br>
            <a:br>
              <a:rPr lang="en-US" sz="2800" dirty="0"/>
            </a:br>
            <a:r>
              <a:rPr lang="en-US" sz="2800" dirty="0"/>
              <a:t>1.</a:t>
            </a:r>
            <a:r>
              <a:rPr lang="en-US" sz="2800" dirty="0">
                <a:solidFill>
                  <a:srgbClr val="0070C0"/>
                </a:solidFill>
              </a:rPr>
              <a:t>Time </a:t>
            </a:r>
            <a:r>
              <a:rPr lang="en-US" sz="2800" dirty="0" err="1">
                <a:solidFill>
                  <a:srgbClr val="0070C0"/>
                </a:solidFill>
              </a:rPr>
              <a:t>complexity</a:t>
            </a:r>
            <a:r>
              <a:rPr lang="en-US" sz="2800" dirty="0" err="1"/>
              <a:t>:How</a:t>
            </a:r>
            <a:r>
              <a:rPr lang="en-US" sz="2800" dirty="0"/>
              <a:t> much time is needed to run an algorithm.</a:t>
            </a:r>
            <a:br>
              <a:rPr lang="en-US" sz="2800" dirty="0"/>
            </a:br>
            <a:br>
              <a:rPr lang="en-US" sz="2800" dirty="0"/>
            </a:br>
            <a:r>
              <a:rPr lang="en-US" sz="2800" dirty="0"/>
              <a:t>2</a:t>
            </a:r>
            <a:r>
              <a:rPr lang="en-US" sz="2800" dirty="0">
                <a:solidFill>
                  <a:srgbClr val="0070C0"/>
                </a:solidFill>
              </a:rPr>
              <a:t>.Space </a:t>
            </a:r>
            <a:r>
              <a:rPr lang="en-US" sz="2800" dirty="0" err="1">
                <a:solidFill>
                  <a:srgbClr val="0070C0"/>
                </a:solidFill>
              </a:rPr>
              <a:t>Complexity</a:t>
            </a:r>
            <a:r>
              <a:rPr lang="en-US" sz="2800" dirty="0" err="1"/>
              <a:t>:How</a:t>
            </a:r>
            <a:r>
              <a:rPr lang="en-US" sz="2800" dirty="0"/>
              <a:t> much space is needed to run an algorithm.</a:t>
            </a:r>
          </a:p>
        </p:txBody>
      </p:sp>
      <p:pic>
        <p:nvPicPr>
          <p:cNvPr id="5" name="Content Placeholder 4">
            <a:extLst>
              <a:ext uri="{FF2B5EF4-FFF2-40B4-BE49-F238E27FC236}">
                <a16:creationId xmlns:a16="http://schemas.microsoft.com/office/drawing/2014/main" id="{D4164C18-BCCC-41B3-AA90-20A04078B4AC}"/>
              </a:ext>
            </a:extLst>
          </p:cNvPr>
          <p:cNvPicPr>
            <a:picLocks noGrp="1" noChangeAspect="1"/>
          </p:cNvPicPr>
          <p:nvPr>
            <p:ph idx="1"/>
          </p:nvPr>
        </p:nvPicPr>
        <p:blipFill>
          <a:blip r:embed="rId2"/>
          <a:stretch>
            <a:fillRect/>
          </a:stretch>
        </p:blipFill>
        <p:spPr>
          <a:xfrm>
            <a:off x="5632450" y="1194816"/>
            <a:ext cx="6351588" cy="4986528"/>
          </a:xfrm>
        </p:spPr>
      </p:pic>
    </p:spTree>
    <p:extLst>
      <p:ext uri="{BB962C8B-B14F-4D97-AF65-F5344CB8AC3E}">
        <p14:creationId xmlns:p14="http://schemas.microsoft.com/office/powerpoint/2010/main" val="91267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F671-2860-4BFD-B7E6-34103110A747}"/>
              </a:ext>
            </a:extLst>
          </p:cNvPr>
          <p:cNvSpPr>
            <a:spLocks noGrp="1"/>
          </p:cNvSpPr>
          <p:nvPr>
            <p:ph type="title"/>
          </p:nvPr>
        </p:nvSpPr>
        <p:spPr>
          <a:xfrm>
            <a:off x="969264" y="234696"/>
            <a:ext cx="9601200" cy="1485900"/>
          </a:xfrm>
        </p:spPr>
        <p:txBody>
          <a:bodyPr/>
          <a:lstStyle/>
          <a:p>
            <a:r>
              <a:rPr lang="en-US" dirty="0">
                <a:solidFill>
                  <a:srgbClr val="00B050"/>
                </a:solidFill>
              </a:rPr>
              <a:t>Linear Search example</a:t>
            </a:r>
          </a:p>
        </p:txBody>
      </p:sp>
      <p:pic>
        <p:nvPicPr>
          <p:cNvPr id="9" name="Content Placeholder 8">
            <a:extLst>
              <a:ext uri="{FF2B5EF4-FFF2-40B4-BE49-F238E27FC236}">
                <a16:creationId xmlns:a16="http://schemas.microsoft.com/office/drawing/2014/main" id="{198166E7-93E4-454E-912B-AFCAFF1169F5}"/>
              </a:ext>
            </a:extLst>
          </p:cNvPr>
          <p:cNvPicPr>
            <a:picLocks noGrp="1" noChangeAspect="1"/>
          </p:cNvPicPr>
          <p:nvPr>
            <p:ph idx="1"/>
          </p:nvPr>
        </p:nvPicPr>
        <p:blipFill>
          <a:blip r:embed="rId2"/>
          <a:stretch>
            <a:fillRect/>
          </a:stretch>
        </p:blipFill>
        <p:spPr>
          <a:xfrm>
            <a:off x="6746240" y="1720596"/>
            <a:ext cx="5445760" cy="2749804"/>
          </a:xfrm>
        </p:spPr>
      </p:pic>
      <p:sp>
        <p:nvSpPr>
          <p:cNvPr id="11" name="TextBox 10">
            <a:extLst>
              <a:ext uri="{FF2B5EF4-FFF2-40B4-BE49-F238E27FC236}">
                <a16:creationId xmlns:a16="http://schemas.microsoft.com/office/drawing/2014/main" id="{26EA9FF3-BD58-47B3-84CE-DC062456B446}"/>
              </a:ext>
            </a:extLst>
          </p:cNvPr>
          <p:cNvSpPr txBox="1"/>
          <p:nvPr/>
        </p:nvSpPr>
        <p:spPr>
          <a:xfrm>
            <a:off x="969264" y="1166842"/>
            <a:ext cx="5919216" cy="5016758"/>
          </a:xfrm>
          <a:prstGeom prst="rect">
            <a:avLst/>
          </a:prstGeom>
          <a:noFill/>
        </p:spPr>
        <p:txBody>
          <a:bodyPr wrap="square">
            <a:spAutoFit/>
          </a:bodyPr>
          <a:lstStyle/>
          <a:p>
            <a:r>
              <a:rPr lang="en-US" sz="2000" dirty="0"/>
              <a:t>Step 1: First, read the search element (Target element) in the array.</a:t>
            </a:r>
          </a:p>
          <a:p>
            <a:r>
              <a:rPr lang="en-US" sz="2000" dirty="0"/>
              <a:t>Step 2: In the second step compare the search element with the first element in the array.</a:t>
            </a:r>
          </a:p>
          <a:p>
            <a:r>
              <a:rPr lang="en-US" sz="2000" dirty="0"/>
              <a:t>Step 3: If both are matched, display “Target element is found” and terminate the Linear Search </a:t>
            </a:r>
          </a:p>
          <a:p>
            <a:r>
              <a:rPr lang="en-US" sz="2000" dirty="0"/>
              <a:t>function.</a:t>
            </a:r>
          </a:p>
          <a:p>
            <a:r>
              <a:rPr lang="en-US" sz="2000" dirty="0"/>
              <a:t>Step 4: If both are not matched, compare the search element with the next element in the array.</a:t>
            </a:r>
          </a:p>
          <a:p>
            <a:r>
              <a:rPr lang="en-US" sz="2000" dirty="0"/>
              <a:t>Step 5: In this step, repeat steps 3 and 4 until the search (Target) element is compared with the </a:t>
            </a:r>
          </a:p>
          <a:p>
            <a:r>
              <a:rPr lang="en-US" sz="2000" dirty="0"/>
              <a:t>last element of the array.</a:t>
            </a:r>
          </a:p>
          <a:p>
            <a:r>
              <a:rPr lang="en-US" sz="2000" dirty="0"/>
              <a:t>Step 6 – If the last element in the list does not match, the Linear Search Function will be </a:t>
            </a:r>
          </a:p>
          <a:p>
            <a:r>
              <a:rPr lang="en-US" sz="2000" dirty="0"/>
              <a:t>terminated, and the message “Element is not found” will be displayed.</a:t>
            </a:r>
          </a:p>
        </p:txBody>
      </p:sp>
    </p:spTree>
    <p:extLst>
      <p:ext uri="{BB962C8B-B14F-4D97-AF65-F5344CB8AC3E}">
        <p14:creationId xmlns:p14="http://schemas.microsoft.com/office/powerpoint/2010/main" val="363840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3EE-FE2F-4603-A64C-FE1E57223625}"/>
              </a:ext>
            </a:extLst>
          </p:cNvPr>
          <p:cNvSpPr>
            <a:spLocks noGrp="1"/>
          </p:cNvSpPr>
          <p:nvPr>
            <p:ph type="title"/>
          </p:nvPr>
        </p:nvSpPr>
        <p:spPr>
          <a:xfrm>
            <a:off x="1682496" y="420624"/>
            <a:ext cx="9997440" cy="569976"/>
          </a:xfrm>
        </p:spPr>
        <p:txBody>
          <a:bodyPr>
            <a:normAutofit fontScale="90000"/>
          </a:bodyPr>
          <a:lstStyle/>
          <a:p>
            <a:r>
              <a:rPr lang="en-US" dirty="0">
                <a:solidFill>
                  <a:srgbClr val="00B0F0"/>
                </a:solidFill>
              </a:rPr>
              <a:t>ILLUSTRATION of Binary Search Algorithm</a:t>
            </a:r>
          </a:p>
        </p:txBody>
      </p:sp>
      <p:pic>
        <p:nvPicPr>
          <p:cNvPr id="5" name="Content Placeholder 4">
            <a:extLst>
              <a:ext uri="{FF2B5EF4-FFF2-40B4-BE49-F238E27FC236}">
                <a16:creationId xmlns:a16="http://schemas.microsoft.com/office/drawing/2014/main" id="{6D01548D-2F59-44F9-B588-08F3769DC9F1}"/>
              </a:ext>
            </a:extLst>
          </p:cNvPr>
          <p:cNvPicPr>
            <a:picLocks noGrp="1" noChangeAspect="1"/>
          </p:cNvPicPr>
          <p:nvPr>
            <p:ph idx="1"/>
          </p:nvPr>
        </p:nvPicPr>
        <p:blipFill>
          <a:blip r:embed="rId2"/>
          <a:stretch>
            <a:fillRect/>
          </a:stretch>
        </p:blipFill>
        <p:spPr>
          <a:xfrm>
            <a:off x="5780015" y="1879134"/>
            <a:ext cx="6476301" cy="3640822"/>
          </a:xfrm>
        </p:spPr>
      </p:pic>
      <p:sp>
        <p:nvSpPr>
          <p:cNvPr id="6" name="TextBox 5">
            <a:extLst>
              <a:ext uri="{FF2B5EF4-FFF2-40B4-BE49-F238E27FC236}">
                <a16:creationId xmlns:a16="http://schemas.microsoft.com/office/drawing/2014/main" id="{D0859561-8CF2-447B-B128-58F7AC268EA6}"/>
              </a:ext>
            </a:extLst>
          </p:cNvPr>
          <p:cNvSpPr txBox="1"/>
          <p:nvPr/>
        </p:nvSpPr>
        <p:spPr>
          <a:xfrm>
            <a:off x="1040234" y="1252721"/>
            <a:ext cx="4219663" cy="4955203"/>
          </a:xfrm>
          <a:prstGeom prst="rect">
            <a:avLst/>
          </a:prstGeom>
          <a:noFill/>
        </p:spPr>
        <p:txBody>
          <a:bodyPr wrap="square">
            <a:spAutoFit/>
          </a:bodyPr>
          <a:lstStyle/>
          <a:p>
            <a:r>
              <a:rPr lang="en-US" sz="2800" dirty="0">
                <a:solidFill>
                  <a:srgbClr val="FF0000"/>
                </a:solidFill>
              </a:rPr>
              <a:t>Steps for solution:</a:t>
            </a:r>
          </a:p>
          <a:p>
            <a:r>
              <a:rPr lang="en-US" sz="2400" dirty="0"/>
              <a:t>1.Compare x with the middle element.</a:t>
            </a:r>
          </a:p>
          <a:p>
            <a:r>
              <a:rPr lang="en-US" sz="2400" dirty="0"/>
              <a:t>2.If x matches with the middle element, we return the mid index.</a:t>
            </a:r>
          </a:p>
          <a:p>
            <a:r>
              <a:rPr lang="en-US" sz="2400" dirty="0"/>
              <a:t>3.Else If x is greater than the mid element, then x can only lie in the right half subarray after the mid element. So we recur for the right half.</a:t>
            </a:r>
          </a:p>
          <a:p>
            <a:r>
              <a:rPr lang="en-US" sz="2400" dirty="0"/>
              <a:t>4.Else (x is smaller) recur for the left half.</a:t>
            </a:r>
          </a:p>
        </p:txBody>
      </p:sp>
    </p:spTree>
    <p:extLst>
      <p:ext uri="{BB962C8B-B14F-4D97-AF65-F5344CB8AC3E}">
        <p14:creationId xmlns:p14="http://schemas.microsoft.com/office/powerpoint/2010/main" val="78593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9BF2-B696-4F22-B90C-D849A4F0E181}"/>
              </a:ext>
            </a:extLst>
          </p:cNvPr>
          <p:cNvSpPr>
            <a:spLocks noGrp="1"/>
          </p:cNvSpPr>
          <p:nvPr>
            <p:ph type="title"/>
          </p:nvPr>
        </p:nvSpPr>
        <p:spPr>
          <a:xfrm>
            <a:off x="7284720" y="538480"/>
            <a:ext cx="3688080" cy="1381760"/>
          </a:xfrm>
        </p:spPr>
        <p:txBody>
          <a:bodyPr>
            <a:noAutofit/>
          </a:bodyPr>
          <a:lstStyle/>
          <a:p>
            <a:r>
              <a:rPr lang="en-US" sz="4800" dirty="0">
                <a:solidFill>
                  <a:srgbClr val="7030A0"/>
                </a:solidFill>
              </a:rPr>
              <a:t>Jump Search Algorithm</a:t>
            </a:r>
          </a:p>
        </p:txBody>
      </p:sp>
      <p:pic>
        <p:nvPicPr>
          <p:cNvPr id="5" name="Content Placeholder 4">
            <a:extLst>
              <a:ext uri="{FF2B5EF4-FFF2-40B4-BE49-F238E27FC236}">
                <a16:creationId xmlns:a16="http://schemas.microsoft.com/office/drawing/2014/main" id="{325EC865-8287-41C2-A2C1-B9C8D2B44EB7}"/>
              </a:ext>
            </a:extLst>
          </p:cNvPr>
          <p:cNvPicPr>
            <a:picLocks noGrp="1" noChangeAspect="1"/>
          </p:cNvPicPr>
          <p:nvPr>
            <p:ph idx="1"/>
          </p:nvPr>
        </p:nvPicPr>
        <p:blipFill>
          <a:blip r:embed="rId2"/>
          <a:stretch>
            <a:fillRect/>
          </a:stretch>
        </p:blipFill>
        <p:spPr>
          <a:xfrm>
            <a:off x="6736080" y="2834640"/>
            <a:ext cx="5364480" cy="3098800"/>
          </a:xfrm>
        </p:spPr>
      </p:pic>
      <p:sp>
        <p:nvSpPr>
          <p:cNvPr id="6" name="TextBox 5">
            <a:extLst>
              <a:ext uri="{FF2B5EF4-FFF2-40B4-BE49-F238E27FC236}">
                <a16:creationId xmlns:a16="http://schemas.microsoft.com/office/drawing/2014/main" id="{8DCEB261-44A3-4126-B497-BB1B04468E21}"/>
              </a:ext>
            </a:extLst>
          </p:cNvPr>
          <p:cNvSpPr txBox="1"/>
          <p:nvPr/>
        </p:nvSpPr>
        <p:spPr>
          <a:xfrm>
            <a:off x="985520" y="408305"/>
            <a:ext cx="5557520" cy="6186309"/>
          </a:xfrm>
          <a:prstGeom prst="rect">
            <a:avLst/>
          </a:prstGeom>
          <a:noFill/>
        </p:spPr>
        <p:txBody>
          <a:bodyPr wrap="square">
            <a:spAutoFit/>
          </a:bodyPr>
          <a:lstStyle/>
          <a:p>
            <a:r>
              <a:rPr lang="en-US" dirty="0"/>
              <a:t>Let us understand with an example. We have elements 10, 20, 30, 40, 50, 60, 70, 80, 90 and we are searching for element 60. In our example, the array is sorted so we can skip it.</a:t>
            </a:r>
          </a:p>
          <a:p>
            <a:endParaRPr lang="en-US" dirty="0"/>
          </a:p>
          <a:p>
            <a:r>
              <a:rPr lang="en-US" dirty="0"/>
              <a:t>Calculate the block size to jump </a:t>
            </a:r>
            <a:r>
              <a:rPr lang="en-US" dirty="0" err="1"/>
              <a:t>i.e</a:t>
            </a:r>
            <a:r>
              <a:rPr lang="en-US" dirty="0"/>
              <a:t> √9 = 3. So we will traverse the given sorted array and skip 3 elements each time.</a:t>
            </a:r>
          </a:p>
          <a:p>
            <a:endParaRPr lang="en-US" dirty="0"/>
          </a:p>
          <a:p>
            <a:r>
              <a:rPr lang="en-US" dirty="0"/>
              <a:t>At each step, we will compare the current element value with the search element. If the current element is less than the search element, continue jumping to the next block. If the current element is greater than the search element then perform a linear search from the previous step element to the current step element.</a:t>
            </a:r>
          </a:p>
          <a:p>
            <a:endParaRPr lang="en-US" dirty="0"/>
          </a:p>
          <a:p>
            <a:r>
              <a:rPr lang="en-US" dirty="0"/>
              <a:t>In our example, we started searching for element 60 from index 0 and jumped to index 3 and then to index 6. When we found that the current element at index 6 is 70 and it is greater than the current value of 60. So we start searching element from the previous index (3) to the current index (6).</a:t>
            </a:r>
          </a:p>
        </p:txBody>
      </p:sp>
    </p:spTree>
    <p:extLst>
      <p:ext uri="{BB962C8B-B14F-4D97-AF65-F5344CB8AC3E}">
        <p14:creationId xmlns:p14="http://schemas.microsoft.com/office/powerpoint/2010/main" val="19331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5CC4-9956-41B0-8CE0-48E8696DF9C3}"/>
              </a:ext>
            </a:extLst>
          </p:cNvPr>
          <p:cNvSpPr>
            <a:spLocks noGrp="1"/>
          </p:cNvSpPr>
          <p:nvPr>
            <p:ph type="title"/>
          </p:nvPr>
        </p:nvSpPr>
        <p:spPr>
          <a:xfrm>
            <a:off x="1371600" y="320040"/>
            <a:ext cx="9601200" cy="817880"/>
          </a:xfrm>
        </p:spPr>
        <p:txBody>
          <a:bodyPr/>
          <a:lstStyle/>
          <a:p>
            <a:r>
              <a:rPr lang="en-US" dirty="0">
                <a:solidFill>
                  <a:schemeClr val="accent2">
                    <a:lumMod val="75000"/>
                  </a:schemeClr>
                </a:solidFill>
              </a:rPr>
              <a:t>Interpolation Search</a:t>
            </a:r>
          </a:p>
        </p:txBody>
      </p:sp>
      <p:sp>
        <p:nvSpPr>
          <p:cNvPr id="3" name="Content Placeholder 2">
            <a:extLst>
              <a:ext uri="{FF2B5EF4-FFF2-40B4-BE49-F238E27FC236}">
                <a16:creationId xmlns:a16="http://schemas.microsoft.com/office/drawing/2014/main" id="{E41CC4F5-98F1-4EB9-9401-499D617475D5}"/>
              </a:ext>
            </a:extLst>
          </p:cNvPr>
          <p:cNvSpPr>
            <a:spLocks noGrp="1"/>
          </p:cNvSpPr>
          <p:nvPr>
            <p:ph idx="1"/>
          </p:nvPr>
        </p:nvSpPr>
        <p:spPr>
          <a:xfrm>
            <a:off x="1371600" y="1503680"/>
            <a:ext cx="9601200" cy="4363720"/>
          </a:xfrm>
        </p:spPr>
        <p:txBody>
          <a:bodyPr>
            <a:normAutofit/>
          </a:bodyPr>
          <a:lstStyle/>
          <a:p>
            <a:r>
              <a:rPr lang="en-US" dirty="0"/>
              <a:t>Consider two arrays:</a:t>
            </a:r>
          </a:p>
          <a:p>
            <a:r>
              <a:rPr lang="en-US" dirty="0">
                <a:solidFill>
                  <a:schemeClr val="accent6">
                    <a:lumMod val="75000"/>
                  </a:schemeClr>
                </a:solidFill>
              </a:rPr>
              <a:t>Array 1</a:t>
            </a:r>
            <a:r>
              <a:rPr lang="en-US" dirty="0"/>
              <a:t>:   1   3   8   9   12   14   27  29   34   37</a:t>
            </a:r>
          </a:p>
          <a:p>
            <a:r>
              <a:rPr lang="en-US" dirty="0">
                <a:solidFill>
                  <a:schemeClr val="accent6">
                    <a:lumMod val="75000"/>
                  </a:schemeClr>
                </a:solidFill>
              </a:rPr>
              <a:t>Array 2</a:t>
            </a:r>
            <a:r>
              <a:rPr lang="en-US" dirty="0"/>
              <a:t>:   10   20   30   40   50   60   70   80   90   100   110   120</a:t>
            </a:r>
          </a:p>
          <a:p>
            <a:pPr marL="0" indent="0">
              <a:buNone/>
            </a:pPr>
            <a:endParaRPr lang="en-US" dirty="0"/>
          </a:p>
          <a:p>
            <a:r>
              <a:rPr lang="en-US" dirty="0"/>
              <a:t>Both of the above arrays are sorted in ascending order, but if you observe closely Array 1 is not uniformly distributed, but Array 2 is uniformly distributed, that is, the elements in Array 2 are placed in regular intervals of equal size, in our case 10.</a:t>
            </a:r>
          </a:p>
          <a:p>
            <a:endParaRPr lang="en-US" dirty="0"/>
          </a:p>
          <a:p>
            <a:r>
              <a:rPr lang="en-US" dirty="0"/>
              <a:t>Now if we want to search element 110 in Array 2, and we go by the normal binary search it will first select the middle element and then reach 110 dividing array into half each time.</a:t>
            </a:r>
          </a:p>
        </p:txBody>
      </p:sp>
    </p:spTree>
    <p:extLst>
      <p:ext uri="{BB962C8B-B14F-4D97-AF65-F5344CB8AC3E}">
        <p14:creationId xmlns:p14="http://schemas.microsoft.com/office/powerpoint/2010/main" val="353296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88A8-49BB-4AFC-B7F6-FB8AAF9B881C}"/>
              </a:ext>
            </a:extLst>
          </p:cNvPr>
          <p:cNvSpPr>
            <a:spLocks noGrp="1"/>
          </p:cNvSpPr>
          <p:nvPr>
            <p:ph type="title"/>
          </p:nvPr>
        </p:nvSpPr>
        <p:spPr>
          <a:xfrm>
            <a:off x="1087120" y="619760"/>
            <a:ext cx="9601200" cy="934720"/>
          </a:xfrm>
        </p:spPr>
        <p:txBody>
          <a:bodyPr/>
          <a:lstStyle/>
          <a:p>
            <a:r>
              <a:rPr lang="en-US" dirty="0">
                <a:solidFill>
                  <a:srgbClr val="B446AC"/>
                </a:solidFill>
              </a:rPr>
              <a:t>Exponential Search</a:t>
            </a:r>
          </a:p>
        </p:txBody>
      </p:sp>
      <p:pic>
        <p:nvPicPr>
          <p:cNvPr id="5" name="Content Placeholder 4">
            <a:extLst>
              <a:ext uri="{FF2B5EF4-FFF2-40B4-BE49-F238E27FC236}">
                <a16:creationId xmlns:a16="http://schemas.microsoft.com/office/drawing/2014/main" id="{5BB28681-2413-4E13-AB10-DD9264B43467}"/>
              </a:ext>
            </a:extLst>
          </p:cNvPr>
          <p:cNvPicPr>
            <a:picLocks noGrp="1" noChangeAspect="1"/>
          </p:cNvPicPr>
          <p:nvPr>
            <p:ph idx="1"/>
          </p:nvPr>
        </p:nvPicPr>
        <p:blipFill>
          <a:blip r:embed="rId2"/>
          <a:stretch>
            <a:fillRect/>
          </a:stretch>
        </p:blipFill>
        <p:spPr>
          <a:xfrm>
            <a:off x="953272" y="2560320"/>
            <a:ext cx="5975848" cy="1798320"/>
          </a:xfrm>
        </p:spPr>
      </p:pic>
      <p:sp>
        <p:nvSpPr>
          <p:cNvPr id="7" name="TextBox 6">
            <a:extLst>
              <a:ext uri="{FF2B5EF4-FFF2-40B4-BE49-F238E27FC236}">
                <a16:creationId xmlns:a16="http://schemas.microsoft.com/office/drawing/2014/main" id="{257F054F-A932-44AF-9AC1-97C1C8A10192}"/>
              </a:ext>
            </a:extLst>
          </p:cNvPr>
          <p:cNvSpPr txBox="1"/>
          <p:nvPr/>
        </p:nvSpPr>
        <p:spPr>
          <a:xfrm>
            <a:off x="7264400" y="1554480"/>
            <a:ext cx="4429760" cy="4832092"/>
          </a:xfrm>
          <a:prstGeom prst="rect">
            <a:avLst/>
          </a:prstGeom>
          <a:noFill/>
        </p:spPr>
        <p:txBody>
          <a:bodyPr wrap="square">
            <a:spAutoFit/>
          </a:bodyPr>
          <a:lstStyle/>
          <a:p>
            <a:r>
              <a:rPr lang="en-US" sz="2800" dirty="0"/>
              <a:t>Exponential Search also known as finger search, searches for an element in a sorted array by jumping 2^i elements every iteration where </a:t>
            </a:r>
            <a:r>
              <a:rPr lang="en-US" sz="2800" dirty="0" err="1"/>
              <a:t>i</a:t>
            </a:r>
            <a:r>
              <a:rPr lang="en-US" sz="2800" dirty="0"/>
              <a:t> represents the value of loop control variable, and then verifying if the search element is present between last jump and the current jump.</a:t>
            </a:r>
          </a:p>
        </p:txBody>
      </p:sp>
    </p:spTree>
    <p:extLst>
      <p:ext uri="{BB962C8B-B14F-4D97-AF65-F5344CB8AC3E}">
        <p14:creationId xmlns:p14="http://schemas.microsoft.com/office/powerpoint/2010/main" val="127487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04EE-31BA-42BE-8B2E-82D7B6F33029}"/>
              </a:ext>
            </a:extLst>
          </p:cNvPr>
          <p:cNvSpPr>
            <a:spLocks noGrp="1"/>
          </p:cNvSpPr>
          <p:nvPr>
            <p:ph type="title"/>
          </p:nvPr>
        </p:nvSpPr>
        <p:spPr>
          <a:xfrm>
            <a:off x="1371600" y="264160"/>
            <a:ext cx="9601200" cy="1907540"/>
          </a:xfrm>
        </p:spPr>
        <p:txBody>
          <a:bodyPr>
            <a:normAutofit/>
          </a:bodyPr>
          <a:lstStyle/>
          <a:p>
            <a:r>
              <a:rPr lang="en-US" sz="4800" dirty="0">
                <a:solidFill>
                  <a:srgbClr val="00B0F0"/>
                </a:solidFill>
              </a:rPr>
              <a:t>Fibonacci Search</a:t>
            </a:r>
          </a:p>
        </p:txBody>
      </p:sp>
      <p:sp>
        <p:nvSpPr>
          <p:cNvPr id="7" name="TextBox 6">
            <a:extLst>
              <a:ext uri="{FF2B5EF4-FFF2-40B4-BE49-F238E27FC236}">
                <a16:creationId xmlns:a16="http://schemas.microsoft.com/office/drawing/2014/main" id="{7244466F-AE95-4EE9-816A-B20138035FB4}"/>
              </a:ext>
            </a:extLst>
          </p:cNvPr>
          <p:cNvSpPr txBox="1"/>
          <p:nvPr/>
        </p:nvSpPr>
        <p:spPr>
          <a:xfrm>
            <a:off x="988203" y="1163657"/>
            <a:ext cx="11074400" cy="1231106"/>
          </a:xfrm>
          <a:prstGeom prst="rect">
            <a:avLst/>
          </a:prstGeom>
          <a:noFill/>
        </p:spPr>
        <p:txBody>
          <a:bodyPr wrap="square">
            <a:spAutoFit/>
          </a:bodyPr>
          <a:lstStyle/>
          <a:p>
            <a:r>
              <a:rPr lang="en-US" dirty="0"/>
              <a:t> </a:t>
            </a:r>
            <a:r>
              <a:rPr lang="en-US" sz="2000" dirty="0"/>
              <a:t>Mathematically, we can define the Fibonacci numbers with the following recurrence equation:</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2A73DBA2-400B-41F1-8EC8-43FB2D8B0566}"/>
              </a:ext>
            </a:extLst>
          </p:cNvPr>
          <p:cNvPicPr>
            <a:picLocks noChangeAspect="1"/>
          </p:cNvPicPr>
          <p:nvPr/>
        </p:nvPicPr>
        <p:blipFill>
          <a:blip r:embed="rId2"/>
          <a:stretch>
            <a:fillRect/>
          </a:stretch>
        </p:blipFill>
        <p:spPr>
          <a:xfrm>
            <a:off x="5424774" y="1608907"/>
            <a:ext cx="1687892" cy="454688"/>
          </a:xfrm>
          <a:prstGeom prst="rect">
            <a:avLst/>
          </a:prstGeom>
        </p:spPr>
      </p:pic>
      <p:sp>
        <p:nvSpPr>
          <p:cNvPr id="23" name="Content Placeholder 22">
            <a:extLst>
              <a:ext uri="{FF2B5EF4-FFF2-40B4-BE49-F238E27FC236}">
                <a16:creationId xmlns:a16="http://schemas.microsoft.com/office/drawing/2014/main" id="{615F13D8-5049-4A9E-9B87-3B7B04DD52A5}"/>
              </a:ext>
            </a:extLst>
          </p:cNvPr>
          <p:cNvSpPr>
            <a:spLocks noGrp="1"/>
          </p:cNvSpPr>
          <p:nvPr>
            <p:ph sz="half" idx="1"/>
          </p:nvPr>
        </p:nvSpPr>
        <p:spPr>
          <a:xfrm>
            <a:off x="988202" y="2063595"/>
            <a:ext cx="5300837" cy="4794405"/>
          </a:xfrm>
        </p:spPr>
        <p:txBody>
          <a:bodyPr>
            <a:noAutofit/>
          </a:bodyPr>
          <a:lstStyle/>
          <a:p>
            <a:r>
              <a:rPr lang="en-US" sz="1600" dirty="0"/>
              <a:t>From here, we invoke the Fibonacci search to find key 101.</a:t>
            </a:r>
          </a:p>
          <a:p>
            <a:r>
              <a:rPr lang="en-US" sz="1600" dirty="0"/>
              <a:t>Iteration 1: We start with full array so n=12 and offset=-1. So, the smallest Fibonacci number &gt;= 12 is 13. From this, we find F_{k}=13, F_{k-1}=8, and F_{k-2}=5. Next, we compute index=min{(</a:t>
            </a:r>
            <a:r>
              <a:rPr lang="en-US" sz="1600" dirty="0" err="1"/>
              <a:t>offset+F</a:t>
            </a:r>
            <a:r>
              <a:rPr lang="en-US" sz="1600" dirty="0"/>
              <a:t>_{k-2}), n-1)}=min((-1+5), 11)=4. The element at index 4 in </a:t>
            </a:r>
            <a:r>
              <a:rPr lang="en-US" sz="1600" dirty="0" err="1"/>
              <a:t>arr</a:t>
            </a:r>
            <a:r>
              <a:rPr lang="en-US" sz="1600" dirty="0"/>
              <a:t> is 47. Since 101&gt;=47, we move one Fibonacci number down.</a:t>
            </a:r>
          </a:p>
          <a:p>
            <a:r>
              <a:rPr lang="en-US" sz="1600" dirty="0"/>
              <a:t>Iteration 2: F_{k}=8, F_{k-1}=5, F_{k-2}=3. We compute index=min{(</a:t>
            </a:r>
            <a:r>
              <a:rPr lang="en-US" sz="1600" dirty="0" err="1"/>
              <a:t>offset+F</a:t>
            </a:r>
            <a:r>
              <a:rPr lang="en-US" sz="1600" dirty="0"/>
              <a:t>_{k-2}), n-1)}=min((4+3), 11)=7. The element at index 7 in </a:t>
            </a:r>
            <a:r>
              <a:rPr lang="en-US" sz="1600" dirty="0" err="1"/>
              <a:t>arr</a:t>
            </a:r>
            <a:r>
              <a:rPr lang="en-US" sz="1600" dirty="0"/>
              <a:t> is 88. Since 101&gt;= 88, we move one Fibonacci number down.</a:t>
            </a:r>
          </a:p>
          <a:p>
            <a:r>
              <a:rPr lang="en-US" sz="1600" dirty="0"/>
              <a:t>Iteration 3: F_{k}=5, F_{k-1}=3, F_{k-2}=2. We compute index=min{(</a:t>
            </a:r>
            <a:r>
              <a:rPr lang="en-US" sz="1600" dirty="0" err="1"/>
              <a:t>offset+F</a:t>
            </a:r>
            <a:r>
              <a:rPr lang="en-US" sz="1600" dirty="0"/>
              <a:t>_{k-2}), n-1)}=min((7+2), 11)=9. The element at index 9 in </a:t>
            </a:r>
            <a:r>
              <a:rPr lang="en-US" sz="1600" dirty="0" err="1"/>
              <a:t>arr</a:t>
            </a:r>
            <a:r>
              <a:rPr lang="en-US" sz="1600" dirty="0"/>
              <a:t> is 101. Since 101=101, we return index and stop.</a:t>
            </a:r>
          </a:p>
        </p:txBody>
      </p:sp>
      <p:pic>
        <p:nvPicPr>
          <p:cNvPr id="27" name="Content Placeholder 26">
            <a:extLst>
              <a:ext uri="{FF2B5EF4-FFF2-40B4-BE49-F238E27FC236}">
                <a16:creationId xmlns:a16="http://schemas.microsoft.com/office/drawing/2014/main" id="{3D86CD0F-E1C8-4C77-972D-39A6EC6AC938}"/>
              </a:ext>
            </a:extLst>
          </p:cNvPr>
          <p:cNvPicPr>
            <a:picLocks noGrp="1" noChangeAspect="1"/>
          </p:cNvPicPr>
          <p:nvPr>
            <p:ph sz="half" idx="2"/>
          </p:nvPr>
        </p:nvPicPr>
        <p:blipFill>
          <a:blip r:embed="rId3"/>
          <a:stretch>
            <a:fillRect/>
          </a:stretch>
        </p:blipFill>
        <p:spPr>
          <a:xfrm>
            <a:off x="6524625" y="2635074"/>
            <a:ext cx="5537978" cy="3816526"/>
          </a:xfrm>
        </p:spPr>
      </p:pic>
    </p:spTree>
    <p:extLst>
      <p:ext uri="{BB962C8B-B14F-4D97-AF65-F5344CB8AC3E}">
        <p14:creationId xmlns:p14="http://schemas.microsoft.com/office/powerpoint/2010/main" val="9031331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big o notation</Template>
  <TotalTime>5</TotalTime>
  <Words>1091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source-serif-pro</vt:lpstr>
      <vt:lpstr>Crop</vt:lpstr>
      <vt:lpstr>big o notation</vt:lpstr>
      <vt:lpstr>                   INTRODUCTION</vt:lpstr>
      <vt:lpstr>To measure the efficiency of an algorithm, we need to measure the two things.  1.Time complexity:How much time is needed to run an algorithm.  2.Space Complexity:How much space is needed to run an algorithm.</vt:lpstr>
      <vt:lpstr>Linear Search example</vt:lpstr>
      <vt:lpstr>ILLUSTRATION of Binary Search Algorithm</vt:lpstr>
      <vt:lpstr>Jump Search Algorithm</vt:lpstr>
      <vt:lpstr>Interpolation Search</vt:lpstr>
      <vt:lpstr>Exponential Search</vt:lpstr>
      <vt:lpstr>Fibonacci Search</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o notation</dc:title>
  <dc:creator>User</dc:creator>
  <cp:lastModifiedBy>User</cp:lastModifiedBy>
  <cp:revision>1</cp:revision>
  <dcterms:created xsi:type="dcterms:W3CDTF">2023-03-20T12:06:57Z</dcterms:created>
  <dcterms:modified xsi:type="dcterms:W3CDTF">2023-03-20T12:12:41Z</dcterms:modified>
</cp:coreProperties>
</file>