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mizing Ad Copy for High CTR" id="{5751596F-C106-47D2-A95C-1E077553020C}">
          <p14:sldIdLst>
            <p14:sldId id="2561"/>
            <p14:sldId id="2562"/>
          </p14:sldIdLst>
        </p14:section>
        <p14:section name="Crafting Compelling Ad Copy" id="{E795E76A-B6F2-4A24-AC5A-4F95EA65D744}">
          <p14:sldIdLst>
            <p14:sldId id="2563"/>
            <p14:sldId id="2564"/>
            <p14:sldId id="2565"/>
          </p14:sldIdLst>
        </p14:section>
        <p14:section name="Targeting Customer Segments" id="{D8F62EE1-824F-4853-A8CC-1323D056F93F}">
          <p14:sldIdLst>
            <p14:sldId id="2566"/>
            <p14:sldId id="2567"/>
            <p14:sldId id="2568"/>
          </p14:sldIdLst>
        </p14:section>
        <p14:section name="Ad Copy Variants for Enhanced CTR" id="{7AA61414-254C-4D10-B014-5E598C35F89A}">
          <p14:sldIdLst>
            <p14:sldId id="2569"/>
            <p14:sldId id="2570"/>
            <p14:sldId id="2571"/>
          </p14:sldIdLst>
        </p14:section>
        <p14:section name="Conclusion" id="{D7A1071E-401E-4ED7-89A2-9A97E49ABC6B}">
          <p14:sldIdLst>
            <p14:sldId id="25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7" autoAdjust="0"/>
    <p:restoredTop sz="94660"/>
  </p:normalViewPr>
  <p:slideViewPr>
    <p:cSldViewPr snapToGrid="0">
      <p:cViewPr varScale="1">
        <p:scale>
          <a:sx n="67" d="100"/>
          <a:sy n="67" d="100"/>
        </p:scale>
        <p:origin x="4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E7475-A04C-4C73-B7B6-F410774FBC08}"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IE"/>
        </a:p>
      </dgm:t>
    </dgm:pt>
    <dgm:pt modelId="{8E75D8DE-7E5F-4D2D-9447-AE33819ABFC2}">
      <dgm:prSet/>
      <dgm:spPr/>
      <dgm:t>
        <a:bodyPr/>
        <a:lstStyle/>
        <a:p>
          <a:pPr>
            <a:lnSpc>
              <a:spcPct val="100000"/>
            </a:lnSpc>
            <a:defRPr b="1"/>
          </a:pPr>
          <a:r>
            <a:rPr lang="en-IE"/>
            <a:t>Value of Descriptive Ad Copy</a:t>
          </a:r>
        </a:p>
      </dgm:t>
    </dgm:pt>
    <dgm:pt modelId="{DED81204-1EC5-4BA5-8881-5455CB46FAC1}" type="parTrans" cxnId="{9D643ABC-332F-4F76-8927-EC4E8A85E823}">
      <dgm:prSet/>
      <dgm:spPr/>
      <dgm:t>
        <a:bodyPr/>
        <a:lstStyle/>
        <a:p>
          <a:endParaRPr lang="en-IE"/>
        </a:p>
      </dgm:t>
    </dgm:pt>
    <dgm:pt modelId="{A8D40170-71E4-42F6-81D9-05A986D1A440}" type="sibTrans" cxnId="{9D643ABC-332F-4F76-8927-EC4E8A85E823}">
      <dgm:prSet/>
      <dgm:spPr/>
      <dgm:t>
        <a:bodyPr/>
        <a:lstStyle/>
        <a:p>
          <a:pPr>
            <a:lnSpc>
              <a:spcPct val="100000"/>
            </a:lnSpc>
            <a:defRPr b="1"/>
          </a:pPr>
          <a:endParaRPr lang="en-IE"/>
        </a:p>
      </dgm:t>
    </dgm:pt>
    <dgm:pt modelId="{26F3FDA6-FA0A-494C-A2AF-0CB43AE380ED}">
      <dgm:prSet/>
      <dgm:spPr/>
      <dgm:t>
        <a:bodyPr/>
        <a:lstStyle/>
        <a:p>
          <a:pPr>
            <a:lnSpc>
              <a:spcPct val="100000"/>
            </a:lnSpc>
          </a:pPr>
          <a:r>
            <a:rPr lang="en-IE"/>
            <a:t>Descriptive ad copy provides valuable information about products or services, helping users make informed decisions. It highlights key benefits and features in a clear and concise manner.</a:t>
          </a:r>
        </a:p>
      </dgm:t>
    </dgm:pt>
    <dgm:pt modelId="{029504C5-28FA-47E6-BCEE-4F4BA9060B9D}" type="parTrans" cxnId="{E6C8DA80-1B51-48D1-995B-0ADB4456F92D}">
      <dgm:prSet/>
      <dgm:spPr/>
      <dgm:t>
        <a:bodyPr/>
        <a:lstStyle/>
        <a:p>
          <a:endParaRPr lang="en-IE"/>
        </a:p>
      </dgm:t>
    </dgm:pt>
    <dgm:pt modelId="{F6E68424-3459-4841-940E-A63CEC7A2262}" type="sibTrans" cxnId="{E6C8DA80-1B51-48D1-995B-0ADB4456F92D}">
      <dgm:prSet/>
      <dgm:spPr/>
      <dgm:t>
        <a:bodyPr/>
        <a:lstStyle/>
        <a:p>
          <a:endParaRPr lang="en-IE"/>
        </a:p>
      </dgm:t>
    </dgm:pt>
    <dgm:pt modelId="{19D47269-8912-4D88-B9DC-32443715956C}">
      <dgm:prSet/>
      <dgm:spPr/>
      <dgm:t>
        <a:bodyPr/>
        <a:lstStyle/>
        <a:p>
          <a:pPr>
            <a:lnSpc>
              <a:spcPct val="100000"/>
            </a:lnSpc>
            <a:defRPr b="1"/>
          </a:pPr>
          <a:r>
            <a:rPr lang="en-IE"/>
            <a:t>Resonating with Target Audience</a:t>
          </a:r>
        </a:p>
      </dgm:t>
    </dgm:pt>
    <dgm:pt modelId="{B0626F1B-1876-4510-B549-1C40D0EF0F03}" type="parTrans" cxnId="{6800126F-5590-4890-98E3-7C4029493F96}">
      <dgm:prSet/>
      <dgm:spPr/>
      <dgm:t>
        <a:bodyPr/>
        <a:lstStyle/>
        <a:p>
          <a:endParaRPr lang="en-IE"/>
        </a:p>
      </dgm:t>
    </dgm:pt>
    <dgm:pt modelId="{5C953068-7943-4263-8D1D-4613ED04B816}" type="sibTrans" cxnId="{6800126F-5590-4890-98E3-7C4029493F96}">
      <dgm:prSet/>
      <dgm:spPr/>
      <dgm:t>
        <a:bodyPr/>
        <a:lstStyle/>
        <a:p>
          <a:pPr>
            <a:lnSpc>
              <a:spcPct val="100000"/>
            </a:lnSpc>
            <a:defRPr b="1"/>
          </a:pPr>
          <a:endParaRPr lang="en-IE"/>
        </a:p>
      </dgm:t>
    </dgm:pt>
    <dgm:pt modelId="{B3031C14-5EDA-4A18-8A26-18462F929C4D}">
      <dgm:prSet/>
      <dgm:spPr/>
      <dgm:t>
        <a:bodyPr/>
        <a:lstStyle/>
        <a:p>
          <a:pPr>
            <a:lnSpc>
              <a:spcPct val="100000"/>
            </a:lnSpc>
          </a:pPr>
          <a:r>
            <a:rPr lang="en-IE"/>
            <a:t>Engaging ad copy resonates with the target audience by addressing their needs and preferences. It uses language that connects with users on a personal level, increasing the likelihood of a positive response.</a:t>
          </a:r>
        </a:p>
      </dgm:t>
    </dgm:pt>
    <dgm:pt modelId="{0894BA79-058E-464B-B669-1CB6032FF638}" type="parTrans" cxnId="{38718D2F-EC7A-4BC2-B633-085F8AB9F7D1}">
      <dgm:prSet/>
      <dgm:spPr/>
      <dgm:t>
        <a:bodyPr/>
        <a:lstStyle/>
        <a:p>
          <a:endParaRPr lang="en-IE"/>
        </a:p>
      </dgm:t>
    </dgm:pt>
    <dgm:pt modelId="{E4B653C0-D887-444F-A0E4-DD43D39FB57D}" type="sibTrans" cxnId="{38718D2F-EC7A-4BC2-B633-085F8AB9F7D1}">
      <dgm:prSet/>
      <dgm:spPr/>
      <dgm:t>
        <a:bodyPr/>
        <a:lstStyle/>
        <a:p>
          <a:endParaRPr lang="en-IE"/>
        </a:p>
      </dgm:t>
    </dgm:pt>
    <dgm:pt modelId="{BE92276B-6287-4CB5-9D8A-D7CF3DC36CA2}">
      <dgm:prSet/>
      <dgm:spPr/>
      <dgm:t>
        <a:bodyPr/>
        <a:lstStyle/>
        <a:p>
          <a:pPr>
            <a:lnSpc>
              <a:spcPct val="100000"/>
            </a:lnSpc>
            <a:defRPr b="1"/>
          </a:pPr>
          <a:r>
            <a:rPr lang="en-IE"/>
            <a:t>Call to Action</a:t>
          </a:r>
        </a:p>
      </dgm:t>
    </dgm:pt>
    <dgm:pt modelId="{957996F4-282C-4884-9D3D-146F78CFF1E7}" type="parTrans" cxnId="{DFB73611-0D3B-4A7B-8B37-735E6E75CC4D}">
      <dgm:prSet/>
      <dgm:spPr/>
      <dgm:t>
        <a:bodyPr/>
        <a:lstStyle/>
        <a:p>
          <a:endParaRPr lang="en-IE"/>
        </a:p>
      </dgm:t>
    </dgm:pt>
    <dgm:pt modelId="{5C2BAF33-B958-488F-9313-CC82EEC92F26}" type="sibTrans" cxnId="{DFB73611-0D3B-4A7B-8B37-735E6E75CC4D}">
      <dgm:prSet/>
      <dgm:spPr/>
      <dgm:t>
        <a:bodyPr/>
        <a:lstStyle/>
        <a:p>
          <a:endParaRPr lang="en-IE"/>
        </a:p>
      </dgm:t>
    </dgm:pt>
    <dgm:pt modelId="{C0464D65-F467-499E-9471-02736B617AB5}">
      <dgm:prSet/>
      <dgm:spPr/>
      <dgm:t>
        <a:bodyPr/>
        <a:lstStyle/>
        <a:p>
          <a:pPr>
            <a:lnSpc>
              <a:spcPct val="100000"/>
            </a:lnSpc>
          </a:pPr>
          <a:r>
            <a:rPr lang="en-IE"/>
            <a:t>Compelling descriptions persuade users to take action by prompting them to engage further with the product or service. A clear call to action motivates users to make a decision, leading to increased conversions.</a:t>
          </a:r>
        </a:p>
      </dgm:t>
    </dgm:pt>
    <dgm:pt modelId="{47397A03-29A5-4326-98D6-7BFD19FEED58}" type="parTrans" cxnId="{52492A7B-740E-44AE-AEA7-EAE2DDD132CC}">
      <dgm:prSet/>
      <dgm:spPr/>
      <dgm:t>
        <a:bodyPr/>
        <a:lstStyle/>
        <a:p>
          <a:endParaRPr lang="en-IE"/>
        </a:p>
      </dgm:t>
    </dgm:pt>
    <dgm:pt modelId="{4A61AFAD-F343-4E67-B66C-3739FD03A402}" type="sibTrans" cxnId="{52492A7B-740E-44AE-AEA7-EAE2DDD132CC}">
      <dgm:prSet/>
      <dgm:spPr/>
      <dgm:t>
        <a:bodyPr/>
        <a:lstStyle/>
        <a:p>
          <a:endParaRPr lang="en-IE"/>
        </a:p>
      </dgm:t>
    </dgm:pt>
    <dgm:pt modelId="{8F92268E-273A-47F3-81B9-DE42C682A547}" type="pres">
      <dgm:prSet presAssocID="{631E7475-A04C-4C73-B7B6-F410774FBC08}" presName="Root" presStyleCnt="0">
        <dgm:presLayoutVars>
          <dgm:dir/>
          <dgm:resizeHandles val="exact"/>
        </dgm:presLayoutVars>
      </dgm:prSet>
      <dgm:spPr/>
    </dgm:pt>
    <dgm:pt modelId="{9869BDED-5077-40E5-B024-752D6A9B93E0}" type="pres">
      <dgm:prSet presAssocID="{8E75D8DE-7E5F-4D2D-9447-AE33819ABFC2}" presName="Composite" presStyleCnt="0"/>
      <dgm:spPr/>
    </dgm:pt>
    <dgm:pt modelId="{28FA3DB7-5BD1-4C7B-B195-532B90B2EDF3}" type="pres">
      <dgm:prSet presAssocID="{8E75D8DE-7E5F-4D2D-9447-AE33819ABFC2}"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l="-20000" r="-20000"/>
          </a:stretch>
        </a:blipFill>
      </dgm:spPr>
      <dgm:extLst>
        <a:ext uri="{E40237B7-FDA0-4F09-8148-C483321AD2D9}">
          <dgm14:cNvPr xmlns:dgm14="http://schemas.microsoft.com/office/drawing/2010/diagram" id="0" name="" descr="Concept of file sharing"/>
        </a:ext>
      </dgm:extLst>
    </dgm:pt>
    <dgm:pt modelId="{3C70DA1E-AEB6-4609-B4A2-A75F136FC245}" type="pres">
      <dgm:prSet presAssocID="{8E75D8DE-7E5F-4D2D-9447-AE33819ABFC2}" presName="Subtitle" presStyleLbl="revTx" presStyleIdx="0" presStyleCnt="6">
        <dgm:presLayoutVars>
          <dgm:chMax val="0"/>
          <dgm:bulletEnabled/>
        </dgm:presLayoutVars>
      </dgm:prSet>
      <dgm:spPr/>
    </dgm:pt>
    <dgm:pt modelId="{F20AE85E-ABA0-44BF-A783-27AC92A4C9B4}" type="pres">
      <dgm:prSet presAssocID="{8E75D8DE-7E5F-4D2D-9447-AE33819ABFC2}" presName="Description" presStyleLbl="revTx" presStyleIdx="1" presStyleCnt="6">
        <dgm:presLayoutVars>
          <dgm:bulletEnabled/>
        </dgm:presLayoutVars>
      </dgm:prSet>
      <dgm:spPr/>
    </dgm:pt>
    <dgm:pt modelId="{0F743AC0-A285-42C2-81E9-70D12E402A63}" type="pres">
      <dgm:prSet presAssocID="{A8D40170-71E4-42F6-81D9-05A986D1A440}" presName="sibTrans" presStyleLbl="sibTrans2D1" presStyleIdx="0" presStyleCnt="0"/>
      <dgm:spPr/>
    </dgm:pt>
    <dgm:pt modelId="{B5AC755F-FF71-48F4-9BCE-58FD0156E7F6}" type="pres">
      <dgm:prSet presAssocID="{19D47269-8912-4D88-B9DC-32443715956C}" presName="Composite" presStyleCnt="0"/>
      <dgm:spPr/>
    </dgm:pt>
    <dgm:pt modelId="{D567F40A-2814-4DB8-BAB6-F8F689CC57F7}" type="pres">
      <dgm:prSet presAssocID="{19D47269-8912-4D88-B9DC-32443715956C}"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tretch>
            <a:fillRect l="-25000" r="-25000"/>
          </a:stretch>
        </a:blipFill>
      </dgm:spPr>
      <dgm:extLst>
        <a:ext uri="{E40237B7-FDA0-4F09-8148-C483321AD2D9}">
          <dgm14:cNvPr xmlns:dgm14="http://schemas.microsoft.com/office/drawing/2010/diagram" id="0" name="" descr="Multi-ethnic group of excited happy screaming adult people standing above blank white table for your text. Human emotions, facial expression concept."/>
        </a:ext>
      </dgm:extLst>
    </dgm:pt>
    <dgm:pt modelId="{4D686A9E-9F06-40D9-BAFC-CA4569B48783}" type="pres">
      <dgm:prSet presAssocID="{19D47269-8912-4D88-B9DC-32443715956C}" presName="Subtitle" presStyleLbl="revTx" presStyleIdx="2" presStyleCnt="6">
        <dgm:presLayoutVars>
          <dgm:chMax val="0"/>
          <dgm:bulletEnabled/>
        </dgm:presLayoutVars>
      </dgm:prSet>
      <dgm:spPr/>
    </dgm:pt>
    <dgm:pt modelId="{56181F4D-7769-45B9-B394-68C9DCA926BE}" type="pres">
      <dgm:prSet presAssocID="{19D47269-8912-4D88-B9DC-32443715956C}" presName="Description" presStyleLbl="revTx" presStyleIdx="3" presStyleCnt="6">
        <dgm:presLayoutVars>
          <dgm:bulletEnabled/>
        </dgm:presLayoutVars>
      </dgm:prSet>
      <dgm:spPr/>
    </dgm:pt>
    <dgm:pt modelId="{48C9E954-FE67-4AEA-AB8D-A2690913D496}" type="pres">
      <dgm:prSet presAssocID="{5C953068-7943-4263-8D1D-4613ED04B816}" presName="sibTrans" presStyleLbl="sibTrans2D1" presStyleIdx="0" presStyleCnt="0"/>
      <dgm:spPr/>
    </dgm:pt>
    <dgm:pt modelId="{3819B62D-FA5B-4913-AB1B-458F26B7810D}" type="pres">
      <dgm:prSet presAssocID="{BE92276B-6287-4CB5-9D8A-D7CF3DC36CA2}" presName="Composite" presStyleCnt="0"/>
      <dgm:spPr/>
    </dgm:pt>
    <dgm:pt modelId="{0E0CB670-9188-4AFD-B3FD-8A96544923B0}" type="pres">
      <dgm:prSet presAssocID="{BE92276B-6287-4CB5-9D8A-D7CF3DC36CA2}"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tretch>
            <a:fillRect l="-25000" r="-25000"/>
          </a:stretch>
        </a:blipFill>
      </dgm:spPr>
      <dgm:extLst>
        <a:ext uri="{E40237B7-FDA0-4F09-8148-C483321AD2D9}">
          <dgm14:cNvPr xmlns:dgm14="http://schemas.microsoft.com/office/drawing/2010/diagram" id="0" name="" descr="Freeance Work"/>
        </a:ext>
      </dgm:extLst>
    </dgm:pt>
    <dgm:pt modelId="{7C937B1B-1A82-4806-B278-42504FC3284D}" type="pres">
      <dgm:prSet presAssocID="{BE92276B-6287-4CB5-9D8A-D7CF3DC36CA2}" presName="Subtitle" presStyleLbl="revTx" presStyleIdx="4" presStyleCnt="6">
        <dgm:presLayoutVars>
          <dgm:chMax val="0"/>
          <dgm:bulletEnabled/>
        </dgm:presLayoutVars>
      </dgm:prSet>
      <dgm:spPr/>
    </dgm:pt>
    <dgm:pt modelId="{BFCFFADF-1F82-44F0-9BD9-61D93334D45F}" type="pres">
      <dgm:prSet presAssocID="{BE92276B-6287-4CB5-9D8A-D7CF3DC36CA2}" presName="Description" presStyleLbl="revTx" presStyleIdx="5" presStyleCnt="6">
        <dgm:presLayoutVars>
          <dgm:bulletEnabled/>
        </dgm:presLayoutVars>
      </dgm:prSet>
      <dgm:spPr/>
    </dgm:pt>
  </dgm:ptLst>
  <dgm:cxnLst>
    <dgm:cxn modelId="{E9AB8903-C4C8-42EA-89E5-D808D4ABB716}" type="presOf" srcId="{BE92276B-6287-4CB5-9D8A-D7CF3DC36CA2}" destId="{7C937B1B-1A82-4806-B278-42504FC3284D}" srcOrd="0" destOrd="0" presId="urn:microsoft.com/office/officeart/2024/3/layout/verticalVisualTextBlock1"/>
    <dgm:cxn modelId="{DFB73611-0D3B-4A7B-8B37-735E6E75CC4D}" srcId="{631E7475-A04C-4C73-B7B6-F410774FBC08}" destId="{BE92276B-6287-4CB5-9D8A-D7CF3DC36CA2}" srcOrd="2" destOrd="0" parTransId="{957996F4-282C-4884-9D3D-146F78CFF1E7}" sibTransId="{5C2BAF33-B958-488F-9313-CC82EEC92F26}"/>
    <dgm:cxn modelId="{DDCACB25-1C71-4D0F-87AD-DC99897C49F3}" type="presOf" srcId="{B3031C14-5EDA-4A18-8A26-18462F929C4D}" destId="{56181F4D-7769-45B9-B394-68C9DCA926BE}" srcOrd="0" destOrd="0" presId="urn:microsoft.com/office/officeart/2024/3/layout/verticalVisualTextBlock1"/>
    <dgm:cxn modelId="{38718D2F-EC7A-4BC2-B633-085F8AB9F7D1}" srcId="{19D47269-8912-4D88-B9DC-32443715956C}" destId="{B3031C14-5EDA-4A18-8A26-18462F929C4D}" srcOrd="0" destOrd="0" parTransId="{0894BA79-058E-464B-B669-1CB6032FF638}" sibTransId="{E4B653C0-D887-444F-A0E4-DD43D39FB57D}"/>
    <dgm:cxn modelId="{6800126F-5590-4890-98E3-7C4029493F96}" srcId="{631E7475-A04C-4C73-B7B6-F410774FBC08}" destId="{19D47269-8912-4D88-B9DC-32443715956C}" srcOrd="1" destOrd="0" parTransId="{B0626F1B-1876-4510-B549-1C40D0EF0F03}" sibTransId="{5C953068-7943-4263-8D1D-4613ED04B816}"/>
    <dgm:cxn modelId="{52492A7B-740E-44AE-AEA7-EAE2DDD132CC}" srcId="{BE92276B-6287-4CB5-9D8A-D7CF3DC36CA2}" destId="{C0464D65-F467-499E-9471-02736B617AB5}" srcOrd="0" destOrd="0" parTransId="{47397A03-29A5-4326-98D6-7BFD19FEED58}" sibTransId="{4A61AFAD-F343-4E67-B66C-3739FD03A402}"/>
    <dgm:cxn modelId="{DA510F80-03DC-4053-B8EF-76AA49CEC6D6}" type="presOf" srcId="{A8D40170-71E4-42F6-81D9-05A986D1A440}" destId="{0F743AC0-A285-42C2-81E9-70D12E402A63}" srcOrd="0" destOrd="0" presId="urn:microsoft.com/office/officeart/2024/3/layout/verticalVisualTextBlock1"/>
    <dgm:cxn modelId="{E6C8DA80-1B51-48D1-995B-0ADB4456F92D}" srcId="{8E75D8DE-7E5F-4D2D-9447-AE33819ABFC2}" destId="{26F3FDA6-FA0A-494C-A2AF-0CB43AE380ED}" srcOrd="0" destOrd="0" parTransId="{029504C5-28FA-47E6-BCEE-4F4BA9060B9D}" sibTransId="{F6E68424-3459-4841-940E-A63CEC7A2262}"/>
    <dgm:cxn modelId="{ED57E786-C4F4-4AE6-BED3-B65B0A4BA8AD}" type="presOf" srcId="{631E7475-A04C-4C73-B7B6-F410774FBC08}" destId="{8F92268E-273A-47F3-81B9-DE42C682A547}" srcOrd="0" destOrd="0" presId="urn:microsoft.com/office/officeart/2024/3/layout/verticalVisualTextBlock1"/>
    <dgm:cxn modelId="{97570196-5585-49BC-9887-4601FAE43F5F}" type="presOf" srcId="{C0464D65-F467-499E-9471-02736B617AB5}" destId="{BFCFFADF-1F82-44F0-9BD9-61D93334D45F}" srcOrd="0" destOrd="0" presId="urn:microsoft.com/office/officeart/2024/3/layout/verticalVisualTextBlock1"/>
    <dgm:cxn modelId="{C744CAA3-C222-4D6C-B46E-8F6DBFB51510}" type="presOf" srcId="{5C953068-7943-4263-8D1D-4613ED04B816}" destId="{48C9E954-FE67-4AEA-AB8D-A2690913D496}" srcOrd="0" destOrd="0" presId="urn:microsoft.com/office/officeart/2024/3/layout/verticalVisualTextBlock1"/>
    <dgm:cxn modelId="{A81258A8-3F33-4FE9-9AAE-551E4BF5BD49}" type="presOf" srcId="{26F3FDA6-FA0A-494C-A2AF-0CB43AE380ED}" destId="{F20AE85E-ABA0-44BF-A783-27AC92A4C9B4}" srcOrd="0" destOrd="0" presId="urn:microsoft.com/office/officeart/2024/3/layout/verticalVisualTextBlock1"/>
    <dgm:cxn modelId="{9D643ABC-332F-4F76-8927-EC4E8A85E823}" srcId="{631E7475-A04C-4C73-B7B6-F410774FBC08}" destId="{8E75D8DE-7E5F-4D2D-9447-AE33819ABFC2}" srcOrd="0" destOrd="0" parTransId="{DED81204-1EC5-4BA5-8881-5455CB46FAC1}" sibTransId="{A8D40170-71E4-42F6-81D9-05A986D1A440}"/>
    <dgm:cxn modelId="{9E91C6CD-CAC3-48B5-852F-5942E6DCC5FD}" type="presOf" srcId="{8E75D8DE-7E5F-4D2D-9447-AE33819ABFC2}" destId="{3C70DA1E-AEB6-4609-B4A2-A75F136FC245}" srcOrd="0" destOrd="0" presId="urn:microsoft.com/office/officeart/2024/3/layout/verticalVisualTextBlock1"/>
    <dgm:cxn modelId="{2497C7FB-67F6-49F3-86F7-B268E8512F79}" type="presOf" srcId="{19D47269-8912-4D88-B9DC-32443715956C}" destId="{4D686A9E-9F06-40D9-BAFC-CA4569B48783}" srcOrd="0" destOrd="0" presId="urn:microsoft.com/office/officeart/2024/3/layout/verticalVisualTextBlock1"/>
    <dgm:cxn modelId="{CC1DE4A1-F38B-4ABB-8040-E342DF234145}" type="presParOf" srcId="{8F92268E-273A-47F3-81B9-DE42C682A547}" destId="{9869BDED-5077-40E5-B024-752D6A9B93E0}" srcOrd="0" destOrd="0" presId="urn:microsoft.com/office/officeart/2024/3/layout/verticalVisualTextBlock1"/>
    <dgm:cxn modelId="{7546495B-BC66-4470-83D4-783C3209B846}" type="presParOf" srcId="{9869BDED-5077-40E5-B024-752D6A9B93E0}" destId="{28FA3DB7-5BD1-4C7B-B195-532B90B2EDF3}" srcOrd="0" destOrd="0" presId="urn:microsoft.com/office/officeart/2024/3/layout/verticalVisualTextBlock1"/>
    <dgm:cxn modelId="{E1EEF1A2-4782-4155-BE6C-24C757D6FF07}" type="presParOf" srcId="{9869BDED-5077-40E5-B024-752D6A9B93E0}" destId="{3C70DA1E-AEB6-4609-B4A2-A75F136FC245}" srcOrd="1" destOrd="0" presId="urn:microsoft.com/office/officeart/2024/3/layout/verticalVisualTextBlock1"/>
    <dgm:cxn modelId="{2E395815-33E4-400E-A399-86B80C429431}" type="presParOf" srcId="{9869BDED-5077-40E5-B024-752D6A9B93E0}" destId="{F20AE85E-ABA0-44BF-A783-27AC92A4C9B4}" srcOrd="2" destOrd="0" presId="urn:microsoft.com/office/officeart/2024/3/layout/verticalVisualTextBlock1"/>
    <dgm:cxn modelId="{2406DD50-86B9-44E7-A027-0D7D6F2848EC}" type="presParOf" srcId="{8F92268E-273A-47F3-81B9-DE42C682A547}" destId="{0F743AC0-A285-42C2-81E9-70D12E402A63}" srcOrd="1" destOrd="0" presId="urn:microsoft.com/office/officeart/2024/3/layout/verticalVisualTextBlock1"/>
    <dgm:cxn modelId="{8DFF31CE-0797-4F9F-ACD5-74FFEFD3970A}" type="presParOf" srcId="{8F92268E-273A-47F3-81B9-DE42C682A547}" destId="{B5AC755F-FF71-48F4-9BCE-58FD0156E7F6}" srcOrd="2" destOrd="0" presId="urn:microsoft.com/office/officeart/2024/3/layout/verticalVisualTextBlock1"/>
    <dgm:cxn modelId="{13B8186D-17D4-411C-A386-8B8906E36F11}" type="presParOf" srcId="{B5AC755F-FF71-48F4-9BCE-58FD0156E7F6}" destId="{D567F40A-2814-4DB8-BAB6-F8F689CC57F7}" srcOrd="0" destOrd="0" presId="urn:microsoft.com/office/officeart/2024/3/layout/verticalVisualTextBlock1"/>
    <dgm:cxn modelId="{B36BFAB6-53A3-4E18-BB0D-9A4DC5820FE1}" type="presParOf" srcId="{B5AC755F-FF71-48F4-9BCE-58FD0156E7F6}" destId="{4D686A9E-9F06-40D9-BAFC-CA4569B48783}" srcOrd="1" destOrd="0" presId="urn:microsoft.com/office/officeart/2024/3/layout/verticalVisualTextBlock1"/>
    <dgm:cxn modelId="{A0EE8EA3-D5A4-4E9A-BF0C-2F5A079E6EA9}" type="presParOf" srcId="{B5AC755F-FF71-48F4-9BCE-58FD0156E7F6}" destId="{56181F4D-7769-45B9-B394-68C9DCA926BE}" srcOrd="2" destOrd="0" presId="urn:microsoft.com/office/officeart/2024/3/layout/verticalVisualTextBlock1"/>
    <dgm:cxn modelId="{4B54B6EF-8B9E-4E5D-96F6-F584FBB72568}" type="presParOf" srcId="{8F92268E-273A-47F3-81B9-DE42C682A547}" destId="{48C9E954-FE67-4AEA-AB8D-A2690913D496}" srcOrd="3" destOrd="0" presId="urn:microsoft.com/office/officeart/2024/3/layout/verticalVisualTextBlock1"/>
    <dgm:cxn modelId="{54F2ACDD-CCBF-445A-AF3E-BA6F9285A427}" type="presParOf" srcId="{8F92268E-273A-47F3-81B9-DE42C682A547}" destId="{3819B62D-FA5B-4913-AB1B-458F26B7810D}" srcOrd="4" destOrd="0" presId="urn:microsoft.com/office/officeart/2024/3/layout/verticalVisualTextBlock1"/>
    <dgm:cxn modelId="{2C77A43E-71B5-4367-8E53-59D5402B57D5}" type="presParOf" srcId="{3819B62D-FA5B-4913-AB1B-458F26B7810D}" destId="{0E0CB670-9188-4AFD-B3FD-8A96544923B0}" srcOrd="0" destOrd="0" presId="urn:microsoft.com/office/officeart/2024/3/layout/verticalVisualTextBlock1"/>
    <dgm:cxn modelId="{DB9A0E48-93E1-4FE3-9A6C-D83006F574D8}" type="presParOf" srcId="{3819B62D-FA5B-4913-AB1B-458F26B7810D}" destId="{7C937B1B-1A82-4806-B278-42504FC3284D}" srcOrd="1" destOrd="0" presId="urn:microsoft.com/office/officeart/2024/3/layout/verticalVisualTextBlock1"/>
    <dgm:cxn modelId="{55254418-30C9-42D0-8990-3A4919F23B44}" type="presParOf" srcId="{3819B62D-FA5B-4913-AB1B-458F26B7810D}" destId="{BFCFFADF-1F82-44F0-9BD9-61D93334D45F}"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39464C-635F-4D2D-8C5B-94F781CB8A4C}" type="doc">
      <dgm:prSet loTypeId="urn:microsoft.com/office/officeart/2024/3/layout/hArchList1" loCatId="List" qsTypeId="urn:microsoft.com/office/officeart/2005/8/quickstyle/simple5" qsCatId="simple" csTypeId="urn:microsoft.com/office/officeart/2005/8/colors/accent0_1" csCatId="mainScheme" phldr="1"/>
      <dgm:spPr/>
      <dgm:t>
        <a:bodyPr/>
        <a:lstStyle/>
        <a:p>
          <a:endParaRPr lang="en-US"/>
        </a:p>
      </dgm:t>
    </dgm:pt>
    <dgm:pt modelId="{0B77A244-0ADB-48D5-ADCB-88E15AC02A72}">
      <dgm:prSet/>
      <dgm:spPr/>
      <dgm:t>
        <a:bodyPr/>
        <a:lstStyle/>
        <a:p>
          <a:pPr>
            <a:lnSpc>
              <a:spcPct val="100000"/>
            </a:lnSpc>
            <a:defRPr b="1"/>
          </a:pPr>
          <a:r>
            <a:rPr lang="en-GB"/>
            <a:t>Crafting Compelling Ad Copy</a:t>
          </a:r>
          <a:endParaRPr lang="en-US"/>
        </a:p>
      </dgm:t>
    </dgm:pt>
    <dgm:pt modelId="{FAC00C02-BF43-4B67-9929-E174B27D133F}" type="parTrans" cxnId="{E1C8C2E0-3E64-4C31-B564-DA9C7DF43EE0}">
      <dgm:prSet/>
      <dgm:spPr/>
      <dgm:t>
        <a:bodyPr/>
        <a:lstStyle/>
        <a:p>
          <a:endParaRPr lang="en-US"/>
        </a:p>
      </dgm:t>
    </dgm:pt>
    <dgm:pt modelId="{76DDD1AA-BB41-40AC-9B60-08B849A58641}" type="sibTrans" cxnId="{E1C8C2E0-3E64-4C31-B564-DA9C7DF43EE0}">
      <dgm:prSet/>
      <dgm:spPr/>
      <dgm:t>
        <a:bodyPr/>
        <a:lstStyle/>
        <a:p>
          <a:pPr>
            <a:lnSpc>
              <a:spcPct val="100000"/>
            </a:lnSpc>
            <a:defRPr b="1"/>
          </a:pPr>
          <a:endParaRPr lang="en-US"/>
        </a:p>
      </dgm:t>
    </dgm:pt>
    <dgm:pt modelId="{E71BD813-0CAF-4952-8F7D-D4090896406F}">
      <dgm:prSet/>
      <dgm:spPr/>
      <dgm:t>
        <a:bodyPr/>
        <a:lstStyle/>
        <a:p>
          <a:pPr>
            <a:lnSpc>
              <a:spcPct val="100000"/>
            </a:lnSpc>
          </a:pPr>
          <a:r>
            <a:rPr lang="en-GB"/>
            <a:t>Crafting compelling ad copy is crucial for attracting and engaging your target audience, ultimately driving conversions and increasing click-through rates.</a:t>
          </a:r>
          <a:endParaRPr lang="en-US"/>
        </a:p>
      </dgm:t>
    </dgm:pt>
    <dgm:pt modelId="{7A146A83-B50F-495B-AC65-B2186DF0177B}" type="parTrans" cxnId="{8E10C6FC-3576-408B-8AC6-F0CB945AC475}">
      <dgm:prSet/>
      <dgm:spPr/>
      <dgm:t>
        <a:bodyPr/>
        <a:lstStyle/>
        <a:p>
          <a:endParaRPr lang="en-US"/>
        </a:p>
      </dgm:t>
    </dgm:pt>
    <dgm:pt modelId="{E6CDB025-CCA0-4601-9DE1-D312A22C2D5F}" type="sibTrans" cxnId="{8E10C6FC-3576-408B-8AC6-F0CB945AC475}">
      <dgm:prSet/>
      <dgm:spPr/>
      <dgm:t>
        <a:bodyPr/>
        <a:lstStyle/>
        <a:p>
          <a:endParaRPr lang="en-US"/>
        </a:p>
      </dgm:t>
    </dgm:pt>
    <dgm:pt modelId="{93EF96BA-4125-4BD6-AD0E-D668344C1A17}">
      <dgm:prSet/>
      <dgm:spPr/>
      <dgm:t>
        <a:bodyPr/>
        <a:lstStyle/>
        <a:p>
          <a:pPr>
            <a:lnSpc>
              <a:spcPct val="100000"/>
            </a:lnSpc>
            <a:defRPr b="1"/>
          </a:pPr>
          <a:r>
            <a:rPr lang="en-GB"/>
            <a:t>Targeting Specific Customer Segments</a:t>
          </a:r>
          <a:endParaRPr lang="en-US"/>
        </a:p>
      </dgm:t>
    </dgm:pt>
    <dgm:pt modelId="{6E7DD403-7672-4678-9868-4D74A410565C}" type="parTrans" cxnId="{25544003-5862-4B8A-BBD7-208B7319E23E}">
      <dgm:prSet/>
      <dgm:spPr/>
      <dgm:t>
        <a:bodyPr/>
        <a:lstStyle/>
        <a:p>
          <a:endParaRPr lang="en-US"/>
        </a:p>
      </dgm:t>
    </dgm:pt>
    <dgm:pt modelId="{699EE431-53CD-4509-B1D4-BCFB6AF2C8FA}" type="sibTrans" cxnId="{25544003-5862-4B8A-BBD7-208B7319E23E}">
      <dgm:prSet/>
      <dgm:spPr/>
      <dgm:t>
        <a:bodyPr/>
        <a:lstStyle/>
        <a:p>
          <a:endParaRPr lang="en-US"/>
        </a:p>
      </dgm:t>
    </dgm:pt>
    <dgm:pt modelId="{8BCA6E12-59FC-4212-A4DB-D7488D37EC81}">
      <dgm:prSet/>
      <dgm:spPr/>
      <dgm:t>
        <a:bodyPr/>
        <a:lstStyle/>
        <a:p>
          <a:pPr>
            <a:lnSpc>
              <a:spcPct val="100000"/>
            </a:lnSpc>
          </a:pPr>
          <a:r>
            <a:rPr lang="en-GB"/>
            <a:t>Targeting specific customer segments allows you to tailor your ad copy to meet the unique needs and preferences of different audience groups, maximizing the impact of your campaigns.</a:t>
          </a:r>
          <a:endParaRPr lang="en-US"/>
        </a:p>
      </dgm:t>
    </dgm:pt>
    <dgm:pt modelId="{5534547B-5669-46CB-A545-19CECECE4167}" type="parTrans" cxnId="{CA118B37-BF1C-4751-8BCA-A110C051D9F4}">
      <dgm:prSet/>
      <dgm:spPr/>
      <dgm:t>
        <a:bodyPr/>
        <a:lstStyle/>
        <a:p>
          <a:endParaRPr lang="en-US"/>
        </a:p>
      </dgm:t>
    </dgm:pt>
    <dgm:pt modelId="{C28FF9C1-3D31-4AEC-B2BA-C4D26B0963D1}" type="sibTrans" cxnId="{CA118B37-BF1C-4751-8BCA-A110C051D9F4}">
      <dgm:prSet/>
      <dgm:spPr/>
      <dgm:t>
        <a:bodyPr/>
        <a:lstStyle/>
        <a:p>
          <a:endParaRPr lang="en-US"/>
        </a:p>
      </dgm:t>
    </dgm:pt>
    <dgm:pt modelId="{F9FA31DD-F4FE-41B5-BA42-F38A8C49ED03}" type="pres">
      <dgm:prSet presAssocID="{A139464C-635F-4D2D-8C5B-94F781CB8A4C}" presName="Name0" presStyleCnt="0">
        <dgm:presLayoutVars>
          <dgm:dir/>
          <dgm:resizeHandles val="exact"/>
        </dgm:presLayoutVars>
      </dgm:prSet>
      <dgm:spPr/>
    </dgm:pt>
    <dgm:pt modelId="{CC52A872-F1EC-48E8-B0AA-674E27870251}" type="pres">
      <dgm:prSet presAssocID="{0B77A244-0ADB-48D5-ADCB-88E15AC02A72}" presName="compNode" presStyleCnt="0"/>
      <dgm:spPr/>
    </dgm:pt>
    <dgm:pt modelId="{A4455D90-CD87-4776-B320-363FE7CC8323}" type="pres">
      <dgm:prSet presAssocID="{0B77A244-0ADB-48D5-ADCB-88E15AC02A72}" presName="pictRect" presStyleLbl="revTx" presStyleIdx="0" presStyleCnt="4">
        <dgm:presLayoutVars>
          <dgm:chMax val="0"/>
          <dgm:bulletEnabled/>
        </dgm:presLayoutVars>
      </dgm:prSet>
      <dgm:spPr/>
    </dgm:pt>
    <dgm:pt modelId="{17F436B8-D4C4-45A4-99B1-D9D85F17D41B}" type="pres">
      <dgm:prSet presAssocID="{0B77A244-0ADB-48D5-ADCB-88E15AC02A72}" presName="textRect" presStyleLbl="revTx" presStyleIdx="1" presStyleCnt="4">
        <dgm:presLayoutVars>
          <dgm:bulletEnabled/>
        </dgm:presLayoutVars>
      </dgm:prSet>
      <dgm:spPr/>
    </dgm:pt>
    <dgm:pt modelId="{BB167909-775C-4AA4-814D-0DD3426B862D}" type="pres">
      <dgm:prSet presAssocID="{76DDD1AA-BB41-40AC-9B60-08B849A58641}" presName="sibTrans" presStyleLbl="sibTrans2D1" presStyleIdx="0" presStyleCnt="0"/>
      <dgm:spPr/>
    </dgm:pt>
    <dgm:pt modelId="{664BE810-331E-4D0D-9C28-DC1E1AAAC7C2}" type="pres">
      <dgm:prSet presAssocID="{93EF96BA-4125-4BD6-AD0E-D668344C1A17}" presName="compNode" presStyleCnt="0"/>
      <dgm:spPr/>
    </dgm:pt>
    <dgm:pt modelId="{AF3E458B-70F1-46AB-8140-DDF9F7177FB2}" type="pres">
      <dgm:prSet presAssocID="{93EF96BA-4125-4BD6-AD0E-D668344C1A17}" presName="pictRect" presStyleLbl="revTx" presStyleIdx="2" presStyleCnt="4">
        <dgm:presLayoutVars>
          <dgm:chMax val="0"/>
          <dgm:bulletEnabled/>
        </dgm:presLayoutVars>
      </dgm:prSet>
      <dgm:spPr/>
    </dgm:pt>
    <dgm:pt modelId="{ED7EEE7D-429E-4BD0-9E0E-876D9B9BC1D9}" type="pres">
      <dgm:prSet presAssocID="{93EF96BA-4125-4BD6-AD0E-D668344C1A17}" presName="textRect" presStyleLbl="revTx" presStyleIdx="3" presStyleCnt="4">
        <dgm:presLayoutVars>
          <dgm:bulletEnabled/>
        </dgm:presLayoutVars>
      </dgm:prSet>
      <dgm:spPr/>
    </dgm:pt>
  </dgm:ptLst>
  <dgm:cxnLst>
    <dgm:cxn modelId="{25544003-5862-4B8A-BBD7-208B7319E23E}" srcId="{A139464C-635F-4D2D-8C5B-94F781CB8A4C}" destId="{93EF96BA-4125-4BD6-AD0E-D668344C1A17}" srcOrd="1" destOrd="0" parTransId="{6E7DD403-7672-4678-9868-4D74A410565C}" sibTransId="{699EE431-53CD-4509-B1D4-BCFB6AF2C8FA}"/>
    <dgm:cxn modelId="{AF218925-0225-4730-9DAE-E89612A4C14C}" type="presOf" srcId="{8BCA6E12-59FC-4212-A4DB-D7488D37EC81}" destId="{ED7EEE7D-429E-4BD0-9E0E-876D9B9BC1D9}" srcOrd="0" destOrd="0" presId="urn:microsoft.com/office/officeart/2024/3/layout/hArchList1"/>
    <dgm:cxn modelId="{48A7DF36-0DFF-4D2B-8A24-BB75CECB9BCC}" type="presOf" srcId="{A139464C-635F-4D2D-8C5B-94F781CB8A4C}" destId="{F9FA31DD-F4FE-41B5-BA42-F38A8C49ED03}" srcOrd="0" destOrd="0" presId="urn:microsoft.com/office/officeart/2024/3/layout/hArchList1"/>
    <dgm:cxn modelId="{CA118B37-BF1C-4751-8BCA-A110C051D9F4}" srcId="{93EF96BA-4125-4BD6-AD0E-D668344C1A17}" destId="{8BCA6E12-59FC-4212-A4DB-D7488D37EC81}" srcOrd="0" destOrd="0" parTransId="{5534547B-5669-46CB-A545-19CECECE4167}" sibTransId="{C28FF9C1-3D31-4AEC-B2BA-C4D26B0963D1}"/>
    <dgm:cxn modelId="{37A9C14F-0D57-483D-852D-D5BCA0614B64}" type="presOf" srcId="{93EF96BA-4125-4BD6-AD0E-D668344C1A17}" destId="{AF3E458B-70F1-46AB-8140-DDF9F7177FB2}" srcOrd="0" destOrd="0" presId="urn:microsoft.com/office/officeart/2024/3/layout/hArchList1"/>
    <dgm:cxn modelId="{0782BE84-43A0-4F7D-A7B5-F828BA0567D4}" type="presOf" srcId="{0B77A244-0ADB-48D5-ADCB-88E15AC02A72}" destId="{A4455D90-CD87-4776-B320-363FE7CC8323}" srcOrd="0" destOrd="0" presId="urn:microsoft.com/office/officeart/2024/3/layout/hArchList1"/>
    <dgm:cxn modelId="{C79B9AB5-5716-414D-BF59-33C0E443E123}" type="presOf" srcId="{76DDD1AA-BB41-40AC-9B60-08B849A58641}" destId="{BB167909-775C-4AA4-814D-0DD3426B862D}" srcOrd="0" destOrd="0" presId="urn:microsoft.com/office/officeart/2024/3/layout/hArchList1"/>
    <dgm:cxn modelId="{E1C8C2E0-3E64-4C31-B564-DA9C7DF43EE0}" srcId="{A139464C-635F-4D2D-8C5B-94F781CB8A4C}" destId="{0B77A244-0ADB-48D5-ADCB-88E15AC02A72}" srcOrd="0" destOrd="0" parTransId="{FAC00C02-BF43-4B67-9929-E174B27D133F}" sibTransId="{76DDD1AA-BB41-40AC-9B60-08B849A58641}"/>
    <dgm:cxn modelId="{243622E5-A2E8-49C1-9CF9-69800BE68A11}" type="presOf" srcId="{E71BD813-0CAF-4952-8F7D-D4090896406F}" destId="{17F436B8-D4C4-45A4-99B1-D9D85F17D41B}" srcOrd="0" destOrd="0" presId="urn:microsoft.com/office/officeart/2024/3/layout/hArchList1"/>
    <dgm:cxn modelId="{8E10C6FC-3576-408B-8AC6-F0CB945AC475}" srcId="{0B77A244-0ADB-48D5-ADCB-88E15AC02A72}" destId="{E71BD813-0CAF-4952-8F7D-D4090896406F}" srcOrd="0" destOrd="0" parTransId="{7A146A83-B50F-495B-AC65-B2186DF0177B}" sibTransId="{E6CDB025-CCA0-4601-9DE1-D312A22C2D5F}"/>
    <dgm:cxn modelId="{B1C657E3-5408-4C19-8342-1F9F62E4D30B}" type="presParOf" srcId="{F9FA31DD-F4FE-41B5-BA42-F38A8C49ED03}" destId="{CC52A872-F1EC-48E8-B0AA-674E27870251}" srcOrd="0" destOrd="0" presId="urn:microsoft.com/office/officeart/2024/3/layout/hArchList1"/>
    <dgm:cxn modelId="{B1B44397-E50B-420F-AD9E-0E8C042888F1}" type="presParOf" srcId="{CC52A872-F1EC-48E8-B0AA-674E27870251}" destId="{A4455D90-CD87-4776-B320-363FE7CC8323}" srcOrd="0" destOrd="0" presId="urn:microsoft.com/office/officeart/2024/3/layout/hArchList1"/>
    <dgm:cxn modelId="{15EF3EA2-1276-4BF4-913E-03A2252B624A}" type="presParOf" srcId="{CC52A872-F1EC-48E8-B0AA-674E27870251}" destId="{17F436B8-D4C4-45A4-99B1-D9D85F17D41B}" srcOrd="1" destOrd="0" presId="urn:microsoft.com/office/officeart/2024/3/layout/hArchList1"/>
    <dgm:cxn modelId="{E633234C-C506-4242-9A21-59A4AEE94D65}" type="presParOf" srcId="{F9FA31DD-F4FE-41B5-BA42-F38A8C49ED03}" destId="{BB167909-775C-4AA4-814D-0DD3426B862D}" srcOrd="1" destOrd="0" presId="urn:microsoft.com/office/officeart/2024/3/layout/hArchList1"/>
    <dgm:cxn modelId="{A495D60C-2C63-4E38-839D-0FF66E4B0B2F}" type="presParOf" srcId="{F9FA31DD-F4FE-41B5-BA42-F38A8C49ED03}" destId="{664BE810-331E-4D0D-9C28-DC1E1AAAC7C2}" srcOrd="2" destOrd="0" presId="urn:microsoft.com/office/officeart/2024/3/layout/hArchList1"/>
    <dgm:cxn modelId="{9A369A54-61B4-401A-8B52-0FBEED24B0C7}" type="presParOf" srcId="{664BE810-331E-4D0D-9C28-DC1E1AAAC7C2}" destId="{AF3E458B-70F1-46AB-8140-DDF9F7177FB2}" srcOrd="0" destOrd="0" presId="urn:microsoft.com/office/officeart/2024/3/layout/hArchList1"/>
    <dgm:cxn modelId="{0867C5B1-BE24-4400-89C5-7A6F2950254E}" type="presParOf" srcId="{664BE810-331E-4D0D-9C28-DC1E1AAAC7C2}" destId="{ED7EEE7D-429E-4BD0-9E0E-876D9B9BC1D9}"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A3DB7-5BD1-4C7B-B195-532B90B2EDF3}">
      <dsp:nvSpPr>
        <dsp:cNvPr id="0" name=""/>
        <dsp:cNvSpPr/>
      </dsp:nvSpPr>
      <dsp:spPr>
        <a:xfrm>
          <a:off x="0" y="0"/>
          <a:ext cx="1673240" cy="167324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l="-20000" r="-20000"/>
          </a:stretch>
        </a:blipFill>
        <a:ln>
          <a:noFill/>
        </a:ln>
        <a:effectLst/>
      </dsp:spPr>
      <dsp:style>
        <a:lnRef idx="0">
          <a:scrgbClr r="0" g="0" b="0"/>
        </a:lnRef>
        <a:fillRef idx="3">
          <a:scrgbClr r="0" g="0" b="0"/>
        </a:fillRef>
        <a:effectRef idx="2">
          <a:scrgbClr r="0" g="0" b="0"/>
        </a:effectRef>
        <a:fontRef idx="minor">
          <a:schemeClr val="lt1"/>
        </a:fontRef>
      </dsp:style>
    </dsp:sp>
    <dsp:sp modelId="{3C70DA1E-AEB6-4609-B4A2-A75F136FC245}">
      <dsp:nvSpPr>
        <dsp:cNvPr id="0" name=""/>
        <dsp:cNvSpPr/>
      </dsp:nvSpPr>
      <dsp:spPr>
        <a:xfrm>
          <a:off x="1853240" y="0"/>
          <a:ext cx="5352231" cy="35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Value of Descriptive Ad Copy</a:t>
          </a:r>
        </a:p>
      </dsp:txBody>
      <dsp:txXfrm>
        <a:off x="1853240" y="0"/>
        <a:ext cx="5352231" cy="352346"/>
      </dsp:txXfrm>
    </dsp:sp>
    <dsp:sp modelId="{F20AE85E-ABA0-44BF-A783-27AC92A4C9B4}">
      <dsp:nvSpPr>
        <dsp:cNvPr id="0" name=""/>
        <dsp:cNvSpPr/>
      </dsp:nvSpPr>
      <dsp:spPr>
        <a:xfrm>
          <a:off x="1853240" y="352346"/>
          <a:ext cx="5352231" cy="132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Descriptive ad copy provides valuable information about products or services, helping users make informed decisions. It highlights key benefits and features in a clear and concise manner.</a:t>
          </a:r>
        </a:p>
      </dsp:txBody>
      <dsp:txXfrm>
        <a:off x="1853240" y="352346"/>
        <a:ext cx="5352231" cy="1320894"/>
      </dsp:txXfrm>
    </dsp:sp>
    <dsp:sp modelId="{D567F40A-2814-4DB8-BAB6-F8F689CC57F7}">
      <dsp:nvSpPr>
        <dsp:cNvPr id="0" name=""/>
        <dsp:cNvSpPr/>
      </dsp:nvSpPr>
      <dsp:spPr>
        <a:xfrm>
          <a:off x="0" y="1807099"/>
          <a:ext cx="1673240" cy="16732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4D686A9E-9F06-40D9-BAFC-CA4569B48783}">
      <dsp:nvSpPr>
        <dsp:cNvPr id="0" name=""/>
        <dsp:cNvSpPr/>
      </dsp:nvSpPr>
      <dsp:spPr>
        <a:xfrm>
          <a:off x="1853240" y="1807099"/>
          <a:ext cx="5352231" cy="35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Resonating with Target Audience</a:t>
          </a:r>
        </a:p>
      </dsp:txBody>
      <dsp:txXfrm>
        <a:off x="1853240" y="1807099"/>
        <a:ext cx="5352231" cy="352346"/>
      </dsp:txXfrm>
    </dsp:sp>
    <dsp:sp modelId="{56181F4D-7769-45B9-B394-68C9DCA926BE}">
      <dsp:nvSpPr>
        <dsp:cNvPr id="0" name=""/>
        <dsp:cNvSpPr/>
      </dsp:nvSpPr>
      <dsp:spPr>
        <a:xfrm>
          <a:off x="1853240" y="2159445"/>
          <a:ext cx="5352231" cy="132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Engaging ad copy resonates with the target audience by addressing their needs and preferences. It uses language that connects with users on a personal level, increasing the likelihood of a positive response.</a:t>
          </a:r>
        </a:p>
      </dsp:txBody>
      <dsp:txXfrm>
        <a:off x="1853240" y="2159445"/>
        <a:ext cx="5352231" cy="1320894"/>
      </dsp:txXfrm>
    </dsp:sp>
    <dsp:sp modelId="{0E0CB670-9188-4AFD-B3FD-8A96544923B0}">
      <dsp:nvSpPr>
        <dsp:cNvPr id="0" name=""/>
        <dsp:cNvSpPr/>
      </dsp:nvSpPr>
      <dsp:spPr>
        <a:xfrm>
          <a:off x="0" y="3614199"/>
          <a:ext cx="1673240" cy="167324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7C937B1B-1A82-4806-B278-42504FC3284D}">
      <dsp:nvSpPr>
        <dsp:cNvPr id="0" name=""/>
        <dsp:cNvSpPr/>
      </dsp:nvSpPr>
      <dsp:spPr>
        <a:xfrm>
          <a:off x="1853240" y="3614199"/>
          <a:ext cx="5352231" cy="35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Call to Action</a:t>
          </a:r>
        </a:p>
      </dsp:txBody>
      <dsp:txXfrm>
        <a:off x="1853240" y="3614199"/>
        <a:ext cx="5352231" cy="352346"/>
      </dsp:txXfrm>
    </dsp:sp>
    <dsp:sp modelId="{BFCFFADF-1F82-44F0-9BD9-61D93334D45F}">
      <dsp:nvSpPr>
        <dsp:cNvPr id="0" name=""/>
        <dsp:cNvSpPr/>
      </dsp:nvSpPr>
      <dsp:spPr>
        <a:xfrm>
          <a:off x="1853240" y="3966545"/>
          <a:ext cx="5352231" cy="132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Compelling descriptions persuade users to take action by prompting them to engage further with the product or service. A clear call to action motivates users to make a decision, leading to increased conversions.</a:t>
          </a:r>
        </a:p>
      </dsp:txBody>
      <dsp:txXfrm>
        <a:off x="1853240" y="3966545"/>
        <a:ext cx="5352231" cy="1320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55D90-CD87-4776-B320-363FE7CC8323}">
      <dsp:nvSpPr>
        <dsp:cNvPr id="0" name=""/>
        <dsp:cNvSpPr/>
      </dsp:nvSpPr>
      <dsp:spPr>
        <a:xfrm>
          <a:off x="0" y="0"/>
          <a:ext cx="5145509" cy="36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Crafting Compelling Ad Copy</a:t>
          </a:r>
          <a:endParaRPr lang="en-US" sz="1800" kern="1200"/>
        </a:p>
      </dsp:txBody>
      <dsp:txXfrm>
        <a:off x="0" y="0"/>
        <a:ext cx="5145509" cy="364381"/>
      </dsp:txXfrm>
    </dsp:sp>
    <dsp:sp modelId="{17F436B8-D4C4-45A4-99B1-D9D85F17D41B}">
      <dsp:nvSpPr>
        <dsp:cNvPr id="0" name=""/>
        <dsp:cNvSpPr/>
      </dsp:nvSpPr>
      <dsp:spPr>
        <a:xfrm>
          <a:off x="0" y="364381"/>
          <a:ext cx="5145509"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a:t>Crafting compelling ad copy is crucial for attracting and engaging your target audience, ultimately driving conversions and increasing click-through rates.</a:t>
          </a:r>
          <a:endParaRPr lang="en-US" sz="1400" kern="1200"/>
        </a:p>
      </dsp:txBody>
      <dsp:txXfrm>
        <a:off x="0" y="364381"/>
        <a:ext cx="5145509" cy="2135895"/>
      </dsp:txXfrm>
    </dsp:sp>
    <dsp:sp modelId="{AF3E458B-70F1-46AB-8140-DDF9F7177FB2}">
      <dsp:nvSpPr>
        <dsp:cNvPr id="0" name=""/>
        <dsp:cNvSpPr/>
      </dsp:nvSpPr>
      <dsp:spPr>
        <a:xfrm>
          <a:off x="5660060" y="0"/>
          <a:ext cx="5145509" cy="36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Targeting Specific Customer Segments</a:t>
          </a:r>
          <a:endParaRPr lang="en-US" sz="1800" kern="1200"/>
        </a:p>
      </dsp:txBody>
      <dsp:txXfrm>
        <a:off x="5660060" y="0"/>
        <a:ext cx="5145509" cy="364381"/>
      </dsp:txXfrm>
    </dsp:sp>
    <dsp:sp modelId="{ED7EEE7D-429E-4BD0-9E0E-876D9B9BC1D9}">
      <dsp:nvSpPr>
        <dsp:cNvPr id="0" name=""/>
        <dsp:cNvSpPr/>
      </dsp:nvSpPr>
      <dsp:spPr>
        <a:xfrm>
          <a:off x="5660060" y="364381"/>
          <a:ext cx="5145509"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a:t>Targeting specific customer segments allows you to tailor your ad copy to meet the unique needs and preferences of different audience groups, maximizing the impact of your campaigns.</a:t>
          </a:r>
          <a:endParaRPr lang="en-US" sz="1400" kern="1200"/>
        </a:p>
      </dsp:txBody>
      <dsp:txXfrm>
        <a:off x="5660060" y="364381"/>
        <a:ext cx="5145509" cy="213589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F8F1E-2AB7-4F88-BC66-06935D8BA631}" type="datetimeFigureOut">
              <a:rPr lang="en-IE" smtClean="0"/>
              <a:t>07/11/2024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5221B-7346-4B1E-88A7-CBB6C504DF39}" type="slidenum">
              <a:rPr lang="en-IE" smtClean="0"/>
              <a:t>‹#›</a:t>
            </a:fld>
            <a:endParaRPr lang="en-IE"/>
          </a:p>
        </p:txBody>
      </p:sp>
    </p:spTree>
    <p:extLst>
      <p:ext uri="{BB962C8B-B14F-4D97-AF65-F5344CB8AC3E}">
        <p14:creationId xmlns:p14="http://schemas.microsoft.com/office/powerpoint/2010/main" val="2981721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Crafting effective ad copy is essential for maximizing click-through rates and engaging with targeted customer segments. In this presentation, we will explore different ad copy variations and strategies to enhance CTR and resonate with specific customer profiles.</a:t>
            </a:r>
          </a:p>
        </p:txBody>
      </p:sp>
      <p:sp>
        <p:nvSpPr>
          <p:cNvPr id="4" name="Slide Number Placeholder 3"/>
          <p:cNvSpPr>
            <a:spLocks noGrp="1"/>
          </p:cNvSpPr>
          <p:nvPr>
            <p:ph type="sldNum" sz="quarter" idx="5"/>
          </p:nvPr>
        </p:nvSpPr>
        <p:spPr/>
        <p:txBody>
          <a:bodyPr/>
          <a:lstStyle/>
          <a:p>
            <a:fld id="{5BF325BA-D8FE-4D6E-9396-8A96424CEC17}" type="slidenum">
              <a:rPr lang="en-IE" smtClean="0"/>
              <a:t>1</a:t>
            </a:fld>
            <a:endParaRPr lang="en-IE"/>
          </a:p>
        </p:txBody>
      </p:sp>
    </p:spTree>
    <p:extLst>
      <p:ext uri="{BB962C8B-B14F-4D97-AF65-F5344CB8AC3E}">
        <p14:creationId xmlns:p14="http://schemas.microsoft.com/office/powerpoint/2010/main" val="362573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Appealing to users' emotions can be a powerful way to connect with them on a deeper level. Using emotional language and storytelling in your ad copy can evoke feelings that resonate with your audience and drive engagement.</a:t>
            </a:r>
          </a:p>
        </p:txBody>
      </p:sp>
      <p:sp>
        <p:nvSpPr>
          <p:cNvPr id="4" name="Slide Number Placeholder 3"/>
          <p:cNvSpPr>
            <a:spLocks noGrp="1"/>
          </p:cNvSpPr>
          <p:nvPr>
            <p:ph type="sldNum" sz="quarter" idx="5"/>
          </p:nvPr>
        </p:nvSpPr>
        <p:spPr/>
        <p:txBody>
          <a:bodyPr/>
          <a:lstStyle/>
          <a:p>
            <a:fld id="{5BF325BA-D8FE-4D6E-9396-8A96424CEC17}" type="slidenum">
              <a:rPr lang="en-IE" smtClean="0"/>
              <a:t>10</a:t>
            </a:fld>
            <a:endParaRPr lang="en-IE"/>
          </a:p>
        </p:txBody>
      </p:sp>
    </p:spTree>
    <p:extLst>
      <p:ext uri="{BB962C8B-B14F-4D97-AF65-F5344CB8AC3E}">
        <p14:creationId xmlns:p14="http://schemas.microsoft.com/office/powerpoint/2010/main" val="417330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The call-to-action (CTA) is a critical component of ad copy that prompts users to take the desired action. By testing different CTAs, such as 'Shop Now' or 'Learn More,' you can determine which variants drive the highest CTR and conversion rates.</a:t>
            </a:r>
          </a:p>
        </p:txBody>
      </p:sp>
      <p:sp>
        <p:nvSpPr>
          <p:cNvPr id="4" name="Slide Number Placeholder 3"/>
          <p:cNvSpPr>
            <a:spLocks noGrp="1"/>
          </p:cNvSpPr>
          <p:nvPr>
            <p:ph type="sldNum" sz="quarter" idx="5"/>
          </p:nvPr>
        </p:nvSpPr>
        <p:spPr/>
        <p:txBody>
          <a:bodyPr/>
          <a:lstStyle/>
          <a:p>
            <a:fld id="{5BF325BA-D8FE-4D6E-9396-8A96424CEC17}" type="slidenum">
              <a:rPr lang="en-IE" smtClean="0"/>
              <a:t>11</a:t>
            </a:fld>
            <a:endParaRPr lang="en-IE"/>
          </a:p>
        </p:txBody>
      </p:sp>
    </p:spTree>
    <p:extLst>
      <p:ext uri="{BB962C8B-B14F-4D97-AF65-F5344CB8AC3E}">
        <p14:creationId xmlns:p14="http://schemas.microsoft.com/office/powerpoint/2010/main" val="299186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Optimizing ad copy variants is essential for improving click-through rates and driving conversions. By crafting compelling ad copy, targeting specific customer segments, and testing different variants, you can create impactful campaigns that resonate with your audience and drive results.</a:t>
            </a:r>
          </a:p>
        </p:txBody>
      </p:sp>
      <p:sp>
        <p:nvSpPr>
          <p:cNvPr id="4" name="Slide Number Placeholder 3"/>
          <p:cNvSpPr>
            <a:spLocks noGrp="1"/>
          </p:cNvSpPr>
          <p:nvPr>
            <p:ph type="sldNum" sz="quarter" idx="5"/>
          </p:nvPr>
        </p:nvSpPr>
        <p:spPr/>
        <p:txBody>
          <a:bodyPr/>
          <a:lstStyle/>
          <a:p>
            <a:fld id="{5BF325BA-D8FE-4D6E-9396-8A96424CEC17}" type="slidenum">
              <a:rPr lang="en-IE" smtClean="0"/>
              <a:t>12</a:t>
            </a:fld>
            <a:endParaRPr lang="en-IE"/>
          </a:p>
        </p:txBody>
      </p:sp>
    </p:spTree>
    <p:extLst>
      <p:ext uri="{BB962C8B-B14F-4D97-AF65-F5344CB8AC3E}">
        <p14:creationId xmlns:p14="http://schemas.microsoft.com/office/powerpoint/2010/main" val="9569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will begin by discussing the key elements of compelling ad copy, including powerful headlines and engaging descriptions. Next, we will delve into targeting specific customer segments and the importance of personalized messaging. Finally, we will explore various ad copy variants designed to boost CTR and drive conversions.</a:t>
            </a:r>
          </a:p>
        </p:txBody>
      </p:sp>
      <p:sp>
        <p:nvSpPr>
          <p:cNvPr id="4" name="Slide Number Placeholder 3"/>
          <p:cNvSpPr>
            <a:spLocks noGrp="1"/>
          </p:cNvSpPr>
          <p:nvPr>
            <p:ph type="sldNum" sz="quarter" idx="5"/>
          </p:nvPr>
        </p:nvSpPr>
        <p:spPr/>
        <p:txBody>
          <a:bodyPr/>
          <a:lstStyle/>
          <a:p>
            <a:fld id="{5BF325BA-D8FE-4D6E-9396-8A96424CEC17}" type="slidenum">
              <a:rPr lang="en-IE" smtClean="0"/>
              <a:t>2</a:t>
            </a:fld>
            <a:endParaRPr lang="en-IE"/>
          </a:p>
        </p:txBody>
      </p:sp>
    </p:spTree>
    <p:extLst>
      <p:ext uri="{BB962C8B-B14F-4D97-AF65-F5344CB8AC3E}">
        <p14:creationId xmlns:p14="http://schemas.microsoft.com/office/powerpoint/2010/main" val="20802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Effective ad copy should grab attention and generate interest. Powerful headlines and engaging descriptions are crucial components of ad copy that can entice users to click and learn more about your products or services.</a:t>
            </a:r>
          </a:p>
        </p:txBody>
      </p:sp>
      <p:sp>
        <p:nvSpPr>
          <p:cNvPr id="4" name="Slide Number Placeholder 3"/>
          <p:cNvSpPr>
            <a:spLocks noGrp="1"/>
          </p:cNvSpPr>
          <p:nvPr>
            <p:ph type="sldNum" sz="quarter" idx="5"/>
          </p:nvPr>
        </p:nvSpPr>
        <p:spPr/>
        <p:txBody>
          <a:bodyPr/>
          <a:lstStyle/>
          <a:p>
            <a:fld id="{5BF325BA-D8FE-4D6E-9396-8A96424CEC17}" type="slidenum">
              <a:rPr lang="en-IE" smtClean="0"/>
              <a:t>3</a:t>
            </a:fld>
            <a:endParaRPr lang="en-IE"/>
          </a:p>
        </p:txBody>
      </p:sp>
    </p:spTree>
    <p:extLst>
      <p:ext uri="{BB962C8B-B14F-4D97-AF65-F5344CB8AC3E}">
        <p14:creationId xmlns:p14="http://schemas.microsoft.com/office/powerpoint/2010/main" val="274894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Headlines are the first thing users see in your ad copy. They need to be concise, relevant, and compelling to capture the audience's attention and encourage them to read further. A strong headline can pique curiosity and drive clicks.</a:t>
            </a:r>
          </a:p>
        </p:txBody>
      </p:sp>
      <p:sp>
        <p:nvSpPr>
          <p:cNvPr id="4" name="Slide Number Placeholder 3"/>
          <p:cNvSpPr>
            <a:spLocks noGrp="1"/>
          </p:cNvSpPr>
          <p:nvPr>
            <p:ph type="sldNum" sz="quarter" idx="5"/>
          </p:nvPr>
        </p:nvSpPr>
        <p:spPr/>
        <p:txBody>
          <a:bodyPr/>
          <a:lstStyle/>
          <a:p>
            <a:fld id="{5BF325BA-D8FE-4D6E-9396-8A96424CEC17}" type="slidenum">
              <a:rPr lang="en-IE" smtClean="0"/>
              <a:t>4</a:t>
            </a:fld>
            <a:endParaRPr lang="en-IE"/>
          </a:p>
        </p:txBody>
      </p:sp>
    </p:spTree>
    <p:extLst>
      <p:ext uri="{BB962C8B-B14F-4D97-AF65-F5344CB8AC3E}">
        <p14:creationId xmlns:p14="http://schemas.microsoft.com/office/powerpoint/2010/main" val="141375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Descriptive and engaging ad copy can provide users with valuable information about your offerings. Use clear, concise language to highlight key benefits and features that resonate with your target audience. Compelling descriptions can persuade users to take action.</a:t>
            </a:r>
          </a:p>
        </p:txBody>
      </p:sp>
      <p:sp>
        <p:nvSpPr>
          <p:cNvPr id="4" name="Slide Number Placeholder 3"/>
          <p:cNvSpPr>
            <a:spLocks noGrp="1"/>
          </p:cNvSpPr>
          <p:nvPr>
            <p:ph type="sldNum" sz="quarter" idx="5"/>
          </p:nvPr>
        </p:nvSpPr>
        <p:spPr/>
        <p:txBody>
          <a:bodyPr/>
          <a:lstStyle/>
          <a:p>
            <a:fld id="{5BF325BA-D8FE-4D6E-9396-8A96424CEC17}" type="slidenum">
              <a:rPr lang="en-IE" smtClean="0"/>
              <a:t>5</a:t>
            </a:fld>
            <a:endParaRPr lang="en-IE"/>
          </a:p>
        </p:txBody>
      </p:sp>
    </p:spTree>
    <p:extLst>
      <p:ext uri="{BB962C8B-B14F-4D97-AF65-F5344CB8AC3E}">
        <p14:creationId xmlns:p14="http://schemas.microsoft.com/office/powerpoint/2010/main" val="47996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Understanding your target audience is essential for creating relevant ad copy. By segmenting your customers based on demographics, behavior, or preferences, you can tailor your messaging to address their specific needs and interests.</a:t>
            </a:r>
          </a:p>
        </p:txBody>
      </p:sp>
      <p:sp>
        <p:nvSpPr>
          <p:cNvPr id="4" name="Slide Number Placeholder 3"/>
          <p:cNvSpPr>
            <a:spLocks noGrp="1"/>
          </p:cNvSpPr>
          <p:nvPr>
            <p:ph type="sldNum" sz="quarter" idx="5"/>
          </p:nvPr>
        </p:nvSpPr>
        <p:spPr/>
        <p:txBody>
          <a:bodyPr/>
          <a:lstStyle/>
          <a:p>
            <a:fld id="{5BF325BA-D8FE-4D6E-9396-8A96424CEC17}" type="slidenum">
              <a:rPr lang="en-IE" smtClean="0"/>
              <a:t>6</a:t>
            </a:fld>
            <a:endParaRPr lang="en-IE"/>
          </a:p>
        </p:txBody>
      </p:sp>
    </p:spTree>
    <p:extLst>
      <p:ext uri="{BB962C8B-B14F-4D97-AF65-F5344CB8AC3E}">
        <p14:creationId xmlns:p14="http://schemas.microsoft.com/office/powerpoint/2010/main" val="157966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Segmentation allows you to divide your audience into distinct groups with common characteristics. By targeting these segments with personalized ad copy that speaks to their unique preferences, you can increase engagement and conversions.</a:t>
            </a:r>
          </a:p>
        </p:txBody>
      </p:sp>
      <p:sp>
        <p:nvSpPr>
          <p:cNvPr id="4" name="Slide Number Placeholder 3"/>
          <p:cNvSpPr>
            <a:spLocks noGrp="1"/>
          </p:cNvSpPr>
          <p:nvPr>
            <p:ph type="sldNum" sz="quarter" idx="5"/>
          </p:nvPr>
        </p:nvSpPr>
        <p:spPr/>
        <p:txBody>
          <a:bodyPr/>
          <a:lstStyle/>
          <a:p>
            <a:fld id="{5BF325BA-D8FE-4D6E-9396-8A96424CEC17}" type="slidenum">
              <a:rPr lang="en-IE" smtClean="0"/>
              <a:t>7</a:t>
            </a:fld>
            <a:endParaRPr lang="en-IE"/>
          </a:p>
        </p:txBody>
      </p:sp>
    </p:spTree>
    <p:extLst>
      <p:ext uri="{BB962C8B-B14F-4D97-AF65-F5344CB8AC3E}">
        <p14:creationId xmlns:p14="http://schemas.microsoft.com/office/powerpoint/2010/main" val="229915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Personalizing ad copy involves addressing users by name, referencing their past interactions with your brand, or offering customized recommendations. Personalized messages can enhance relevance and create a more personalized experience for customers.</a:t>
            </a:r>
          </a:p>
        </p:txBody>
      </p:sp>
      <p:sp>
        <p:nvSpPr>
          <p:cNvPr id="4" name="Slide Number Placeholder 3"/>
          <p:cNvSpPr>
            <a:spLocks noGrp="1"/>
          </p:cNvSpPr>
          <p:nvPr>
            <p:ph type="sldNum" sz="quarter" idx="5"/>
          </p:nvPr>
        </p:nvSpPr>
        <p:spPr/>
        <p:txBody>
          <a:bodyPr/>
          <a:lstStyle/>
          <a:p>
            <a:fld id="{5BF325BA-D8FE-4D6E-9396-8A96424CEC17}" type="slidenum">
              <a:rPr lang="en-IE" smtClean="0"/>
              <a:t>8</a:t>
            </a:fld>
            <a:endParaRPr lang="en-IE"/>
          </a:p>
        </p:txBody>
      </p:sp>
    </p:spTree>
    <p:extLst>
      <p:ext uri="{BB962C8B-B14F-4D97-AF65-F5344CB8AC3E}">
        <p14:creationId xmlns:p14="http://schemas.microsoft.com/office/powerpoint/2010/main" val="187220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Creating different ad copy variations can help you test and optimize your messaging for higher click-through rates. By experimenting with various elements such as emotional appeal and call-to-action variants, you can find the most effective ad copy for your target audience.</a:t>
            </a:r>
          </a:p>
        </p:txBody>
      </p:sp>
      <p:sp>
        <p:nvSpPr>
          <p:cNvPr id="4" name="Slide Number Placeholder 3"/>
          <p:cNvSpPr>
            <a:spLocks noGrp="1"/>
          </p:cNvSpPr>
          <p:nvPr>
            <p:ph type="sldNum" sz="quarter" idx="5"/>
          </p:nvPr>
        </p:nvSpPr>
        <p:spPr/>
        <p:txBody>
          <a:bodyPr/>
          <a:lstStyle/>
          <a:p>
            <a:fld id="{5BF325BA-D8FE-4D6E-9396-8A96424CEC17}" type="slidenum">
              <a:rPr lang="en-IE" smtClean="0"/>
              <a:t>9</a:t>
            </a:fld>
            <a:endParaRPr lang="en-IE"/>
          </a:p>
        </p:txBody>
      </p:sp>
    </p:spTree>
    <p:extLst>
      <p:ext uri="{BB962C8B-B14F-4D97-AF65-F5344CB8AC3E}">
        <p14:creationId xmlns:p14="http://schemas.microsoft.com/office/powerpoint/2010/main" val="218857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11/7/2024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3654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11/7/2024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485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11/7/2024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52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11/7/2024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8071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11/7/2024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4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11/7/2024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89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11/7/2024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5151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11/7/2024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9609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11/7/2024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9264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11/7/2024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3432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11/7/2024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5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11/7/2024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70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AF2E1AE-1DE1-80B3-C8EB-24DDF65F0311}"/>
              </a:ext>
            </a:extLst>
          </p:cNvPr>
          <p:cNvSpPr>
            <a:spLocks noGrp="1"/>
          </p:cNvSpPr>
          <p:nvPr>
            <p:ph type="ctrTitle"/>
          </p:nvPr>
        </p:nvSpPr>
        <p:spPr>
          <a:xfrm>
            <a:off x="574400" y="997527"/>
            <a:ext cx="4053018" cy="3505057"/>
          </a:xfrm>
        </p:spPr>
        <p:txBody>
          <a:bodyPr anchor="t">
            <a:normAutofit/>
          </a:bodyPr>
          <a:lstStyle/>
          <a:p>
            <a:r>
              <a:rPr lang="en-IE" sz="5200"/>
              <a:t>Optimizing Ad Copy for High CTR</a:t>
            </a:r>
          </a:p>
        </p:txBody>
      </p:sp>
      <p:sp>
        <p:nvSpPr>
          <p:cNvPr id="3" name="Subtitle 2">
            <a:extLst>
              <a:ext uri="{FF2B5EF4-FFF2-40B4-BE49-F238E27FC236}">
                <a16:creationId xmlns:a16="http://schemas.microsoft.com/office/drawing/2014/main" id="{56892767-CA68-12CC-BCF8-56AB4C3839DF}"/>
              </a:ext>
            </a:extLst>
          </p:cNvPr>
          <p:cNvSpPr>
            <a:spLocks noGrp="1"/>
          </p:cNvSpPr>
          <p:nvPr>
            <p:ph type="subTitle" idx="1"/>
          </p:nvPr>
        </p:nvSpPr>
        <p:spPr>
          <a:xfrm>
            <a:off x="574399" y="4608945"/>
            <a:ext cx="3919961" cy="1334655"/>
          </a:xfrm>
        </p:spPr>
        <p:txBody>
          <a:bodyPr anchor="b">
            <a:normAutofit/>
          </a:bodyPr>
          <a:lstStyle/>
          <a:p>
            <a:r>
              <a:rPr lang="en-IE"/>
              <a:t>Crafting compelling variations to boost engagement</a:t>
            </a:r>
          </a:p>
        </p:txBody>
      </p:sp>
      <p:pic>
        <p:nvPicPr>
          <p:cNvPr id="4" name="Picture 3" descr="Social media marketing network communication tablet">
            <a:extLst>
              <a:ext uri="{FF2B5EF4-FFF2-40B4-BE49-F238E27FC236}">
                <a16:creationId xmlns:a16="http://schemas.microsoft.com/office/drawing/2014/main" id="{92E1B816-A4C3-403D-A523-756A1832F5DC}"/>
              </a:ext>
            </a:extLst>
          </p:cNvPr>
          <p:cNvPicPr>
            <a:picLocks noChangeAspect="1"/>
          </p:cNvPicPr>
          <p:nvPr/>
        </p:nvPicPr>
        <p:blipFill>
          <a:blip r:embed="rId3"/>
          <a:srcRect l="21543" r="267" b="-1"/>
          <a:stretch/>
        </p:blipFill>
        <p:spPr>
          <a:xfrm>
            <a:off x="5218980" y="672912"/>
            <a:ext cx="6973019" cy="5596128"/>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215128" y="6274446"/>
            <a:ext cx="697687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1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ulti-ethnic group of young people over white wall making silly faces. 3x3 grid.">
            <a:extLst>
              <a:ext uri="{FF2B5EF4-FFF2-40B4-BE49-F238E27FC236}">
                <a16:creationId xmlns:a16="http://schemas.microsoft.com/office/drawing/2014/main" id="{A7A39D03-110B-4A65-B881-11A3D0896146}"/>
              </a:ext>
            </a:extLst>
          </p:cNvPr>
          <p:cNvPicPr>
            <a:picLocks noGrp="1" noChangeAspect="1"/>
          </p:cNvPicPr>
          <p:nvPr>
            <p:ph sz="half" idx="1"/>
          </p:nvPr>
        </p:nvPicPr>
        <p:blipFill>
          <a:blip r:embed="rId3"/>
          <a:srcRect t="14728" r="2" b="2315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EE30DE-16B4-69CC-05F3-B7CF4BC8116B}"/>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Emotional Appeal</a:t>
            </a:r>
          </a:p>
        </p:txBody>
      </p:sp>
      <p:sp>
        <p:nvSpPr>
          <p:cNvPr id="4" name="Content Placeholder 3">
            <a:extLst>
              <a:ext uri="{FF2B5EF4-FFF2-40B4-BE49-F238E27FC236}">
                <a16:creationId xmlns:a16="http://schemas.microsoft.com/office/drawing/2014/main" id="{31EAB3DD-C650-77ED-0F8A-B126E5CFA31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GB" sz="1400" b="1"/>
              <a:t>Power of Emotional Connection</a:t>
            </a:r>
          </a:p>
          <a:p>
            <a:pPr marL="0" lvl="1" indent="0">
              <a:buNone/>
            </a:pPr>
            <a:r>
              <a:rPr lang="en-GB" sz="1400"/>
              <a:t>Emotional appeal in advertising can create a strong connection with the audience on a deeper level, driving engagement and brand loyalty.</a:t>
            </a:r>
          </a:p>
          <a:p>
            <a:pPr marL="0" indent="0">
              <a:spcBef>
                <a:spcPts val="2500"/>
              </a:spcBef>
              <a:buNone/>
            </a:pPr>
            <a:r>
              <a:rPr lang="en-GB" sz="1400" b="1"/>
              <a:t>Impact of Emotional Language</a:t>
            </a:r>
          </a:p>
          <a:p>
            <a:pPr marL="0" lvl="1" indent="0">
              <a:buNone/>
            </a:pPr>
            <a:r>
              <a:rPr lang="en-GB" sz="1400"/>
              <a:t>Using emotional language and storytelling in ad copy can evoke feelings that resonate with the audience, leading to increased interest and engagement.</a:t>
            </a:r>
            <a:endParaRPr lang="en-IE" sz="1400"/>
          </a:p>
        </p:txBody>
      </p:sp>
    </p:spTree>
    <p:extLst>
      <p:ext uri="{BB962C8B-B14F-4D97-AF65-F5344CB8AC3E}">
        <p14:creationId xmlns:p14="http://schemas.microsoft.com/office/powerpoint/2010/main" val="324227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etter cube texts on black bakground">
            <a:extLst>
              <a:ext uri="{FF2B5EF4-FFF2-40B4-BE49-F238E27FC236}">
                <a16:creationId xmlns:a16="http://schemas.microsoft.com/office/drawing/2014/main" id="{744931E5-1BA5-4337-8418-BA28027D38B9}"/>
              </a:ext>
            </a:extLst>
          </p:cNvPr>
          <p:cNvPicPr>
            <a:picLocks noGrp="1" noChangeAspect="1"/>
          </p:cNvPicPr>
          <p:nvPr>
            <p:ph sz="half" idx="1"/>
          </p:nvPr>
        </p:nvPicPr>
        <p:blipFill>
          <a:blip r:embed="rId3"/>
          <a:srcRect r="18391" b="1"/>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E95858-7BA0-B7C3-0112-27F0C0EE1B13}"/>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Call-to-Action Variants</a:t>
            </a:r>
          </a:p>
        </p:txBody>
      </p:sp>
      <p:sp>
        <p:nvSpPr>
          <p:cNvPr id="4" name="Content Placeholder 3">
            <a:extLst>
              <a:ext uri="{FF2B5EF4-FFF2-40B4-BE49-F238E27FC236}">
                <a16:creationId xmlns:a16="http://schemas.microsoft.com/office/drawing/2014/main" id="{1304D721-5D29-AA22-0167-DAA3EECC8DC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GB" sz="1400" b="1"/>
              <a:t>Importance of Call-to-Action</a:t>
            </a:r>
          </a:p>
          <a:p>
            <a:pPr marL="0" lvl="1" indent="0">
              <a:buNone/>
            </a:pPr>
            <a:r>
              <a:rPr lang="en-GB" sz="1400"/>
              <a:t>The call-to-action (CTA) is a pivotal element of ad copy that encourages users to perform a specific action, driving engagement and conversions.</a:t>
            </a:r>
          </a:p>
          <a:p>
            <a:pPr marL="0" indent="0">
              <a:spcBef>
                <a:spcPts val="2500"/>
              </a:spcBef>
              <a:buNone/>
            </a:pPr>
            <a:r>
              <a:rPr lang="en-GB" sz="1400" b="1"/>
              <a:t>Testing Different CTAs</a:t>
            </a:r>
          </a:p>
          <a:p>
            <a:pPr marL="0" lvl="1" indent="0">
              <a:buNone/>
            </a:pPr>
            <a:r>
              <a:rPr lang="en-GB" sz="1400"/>
              <a:t>By experimenting with various call-to-action variants like 'Shop Now' and 'Learn More,' marketers can analyze which CTAs result in higher click-through rates and conversions.</a:t>
            </a:r>
            <a:endParaRPr lang="en-IE" sz="1400"/>
          </a:p>
        </p:txBody>
      </p:sp>
    </p:spTree>
    <p:extLst>
      <p:ext uri="{BB962C8B-B14F-4D97-AF65-F5344CB8AC3E}">
        <p14:creationId xmlns:p14="http://schemas.microsoft.com/office/powerpoint/2010/main" val="33235800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ABBB60-173D-3315-4F47-F9E4F1813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AEA699E-D85D-7753-7FD4-4AC81648A9D2}"/>
              </a:ext>
            </a:extLst>
          </p:cNvPr>
          <p:cNvSpPr>
            <a:spLocks noGrp="1"/>
          </p:cNvSpPr>
          <p:nvPr>
            <p:ph type="title"/>
          </p:nvPr>
        </p:nvSpPr>
        <p:spPr>
          <a:xfrm>
            <a:off x="640079" y="1572768"/>
            <a:ext cx="8162176" cy="1406993"/>
          </a:xfrm>
        </p:spPr>
        <p:txBody>
          <a:bodyPr anchor="b">
            <a:normAutofit/>
          </a:bodyPr>
          <a:lstStyle/>
          <a:p>
            <a:r>
              <a:rPr lang="en-IE" sz="6000"/>
              <a:t>Conclusion</a:t>
            </a:r>
          </a:p>
        </p:txBody>
      </p:sp>
      <p:cxnSp>
        <p:nvCxnSpPr>
          <p:cNvPr id="13" name="Straight Connector 12">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4" name="Content Placeholder 2">
            <a:extLst>
              <a:ext uri="{FF2B5EF4-FFF2-40B4-BE49-F238E27FC236}">
                <a16:creationId xmlns:a16="http://schemas.microsoft.com/office/drawing/2014/main" id="{3C46E137-50CA-E29E-FD15-573F85C6FCEB}"/>
              </a:ext>
            </a:extLst>
          </p:cNvPr>
          <p:cNvGraphicFramePr>
            <a:graphicFrameLocks noGrp="1"/>
          </p:cNvGraphicFramePr>
          <p:nvPr>
            <p:ph idx="1"/>
            <p:extLst>
              <p:ext uri="{D42A27DB-BD31-4B8C-83A1-F6EECF244321}">
                <p14:modId xmlns:p14="http://schemas.microsoft.com/office/powerpoint/2010/main" val="395766986"/>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56547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aper plane flyıng around an orange bull's eye target on blue background, Target concept.">
            <a:extLst>
              <a:ext uri="{FF2B5EF4-FFF2-40B4-BE49-F238E27FC236}">
                <a16:creationId xmlns:a16="http://schemas.microsoft.com/office/drawing/2014/main" id="{96F1657A-D294-4C4A-A3A0-C203C0C31C91}"/>
              </a:ext>
            </a:extLst>
          </p:cNvPr>
          <p:cNvPicPr>
            <a:picLocks noGrp="1" noChangeAspect="1"/>
          </p:cNvPicPr>
          <p:nvPr>
            <p:ph sz="half" idx="1"/>
          </p:nvPr>
        </p:nvPicPr>
        <p:blipFill>
          <a:blip r:embed="rId3"/>
          <a:srcRect l="6697" r="10299"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C9A8AF0-BB6C-9557-BAC1-09F5A6183DBF}"/>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Agenda Items</a:t>
            </a:r>
          </a:p>
        </p:txBody>
      </p:sp>
      <p:sp>
        <p:nvSpPr>
          <p:cNvPr id="4" name="Content Placeholder 3">
            <a:extLst>
              <a:ext uri="{FF2B5EF4-FFF2-40B4-BE49-F238E27FC236}">
                <a16:creationId xmlns:a16="http://schemas.microsoft.com/office/drawing/2014/main" id="{4F1BA592-06CB-9EDD-6877-FC6F1600CD39}"/>
              </a:ext>
            </a:extLst>
          </p:cNvPr>
          <p:cNvSpPr>
            <a:spLocks noGrp="1"/>
          </p:cNvSpPr>
          <p:nvPr>
            <p:ph sz="half" idx="2"/>
          </p:nvPr>
        </p:nvSpPr>
        <p:spPr>
          <a:xfrm>
            <a:off x="7269905" y="2176036"/>
            <a:ext cx="4261104" cy="4121887"/>
          </a:xfrm>
        </p:spPr>
        <p:txBody>
          <a:bodyPr vert="horz" lIns="91440" tIns="45720" rIns="91440" bIns="45720" rtlCol="0">
            <a:normAutofit/>
          </a:bodyPr>
          <a:lstStyle/>
          <a:p>
            <a:r>
              <a:rPr lang="en-US"/>
              <a:t>Crafting Compelling Ad Copy</a:t>
            </a:r>
          </a:p>
          <a:p>
            <a:r>
              <a:rPr lang="en-US"/>
              <a:t>Targeting Customer Segments</a:t>
            </a:r>
          </a:p>
          <a:p>
            <a:r>
              <a:rPr lang="en-US"/>
              <a:t>Ad Copy Variants for Enhanced CTR</a:t>
            </a:r>
          </a:p>
        </p:txBody>
      </p:sp>
    </p:spTree>
    <p:extLst>
      <p:ext uri="{BB962C8B-B14F-4D97-AF65-F5344CB8AC3E}">
        <p14:creationId xmlns:p14="http://schemas.microsoft.com/office/powerpoint/2010/main" val="4262499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F1D6EFF-E05B-68F1-9166-175FD8632BAA}"/>
              </a:ext>
            </a:extLst>
          </p:cNvPr>
          <p:cNvSpPr>
            <a:spLocks noGrp="1"/>
          </p:cNvSpPr>
          <p:nvPr>
            <p:ph type="ctrTitle"/>
          </p:nvPr>
        </p:nvSpPr>
        <p:spPr>
          <a:xfrm>
            <a:off x="559219" y="1115844"/>
            <a:ext cx="7680960" cy="4631911"/>
          </a:xfrm>
        </p:spPr>
        <p:txBody>
          <a:bodyPr anchor="b">
            <a:normAutofit/>
          </a:bodyPr>
          <a:lstStyle/>
          <a:p>
            <a:r>
              <a:rPr lang="en-IE" sz="6500"/>
              <a:t>Crafting Compelling Ad Copy</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20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nk billboard sign and empty sky">
            <a:extLst>
              <a:ext uri="{FF2B5EF4-FFF2-40B4-BE49-F238E27FC236}">
                <a16:creationId xmlns:a16="http://schemas.microsoft.com/office/drawing/2014/main" id="{4FD5FDBE-119B-4063-A8C4-2ADB9A8C3125}"/>
              </a:ext>
            </a:extLst>
          </p:cNvPr>
          <p:cNvPicPr>
            <a:picLocks noGrp="1" noChangeAspect="1"/>
          </p:cNvPicPr>
          <p:nvPr>
            <p:ph sz="half" idx="1"/>
          </p:nvPr>
        </p:nvPicPr>
        <p:blipFill>
          <a:blip r:embed="rId3"/>
          <a:srcRect l="9669" r="502" b="3"/>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783E36E-6878-B3FB-6712-CCE504D0CB99}"/>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600"/>
              <a:t>Powerful Headlines</a:t>
            </a:r>
          </a:p>
        </p:txBody>
      </p:sp>
      <p:sp>
        <p:nvSpPr>
          <p:cNvPr id="4" name="Content Placeholder 3">
            <a:extLst>
              <a:ext uri="{FF2B5EF4-FFF2-40B4-BE49-F238E27FC236}">
                <a16:creationId xmlns:a16="http://schemas.microsoft.com/office/drawing/2014/main" id="{7A7F2941-40D0-206B-D5E4-05CD956694F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GB" sz="1400" b="1"/>
              <a:t>Importance of Headlines</a:t>
            </a:r>
          </a:p>
          <a:p>
            <a:pPr marL="0" lvl="1" indent="0">
              <a:buNone/>
            </a:pPr>
            <a:r>
              <a:rPr lang="en-GB" sz="1400"/>
              <a:t>Headlines are crucial in ad copy as they are the first point of contact with the audience. They must be concise, relevant, and compelling to drive engagement.</a:t>
            </a:r>
          </a:p>
          <a:p>
            <a:pPr marL="0" indent="0">
              <a:spcBef>
                <a:spcPts val="2500"/>
              </a:spcBef>
              <a:buNone/>
            </a:pPr>
            <a:r>
              <a:rPr lang="en-GB" sz="1400" b="1"/>
              <a:t>Capturing Audience Attention</a:t>
            </a:r>
          </a:p>
          <a:p>
            <a:pPr marL="0" lvl="1" indent="0">
              <a:buNone/>
            </a:pPr>
            <a:r>
              <a:rPr lang="en-GB" sz="1400"/>
              <a:t>A strong headline can capture the audience's attention and entice them to read further, increasing the chances of engagement and click-through.</a:t>
            </a:r>
            <a:endParaRPr lang="en-IE" sz="1400"/>
          </a:p>
        </p:txBody>
      </p:sp>
    </p:spTree>
    <p:extLst>
      <p:ext uri="{BB962C8B-B14F-4D97-AF65-F5344CB8AC3E}">
        <p14:creationId xmlns:p14="http://schemas.microsoft.com/office/powerpoint/2010/main" val="35587391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cxnSp>
        <p:nvCxnSpPr>
          <p:cNvPr id="11" name="Straight Connector 10">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373989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D1ED71-B530-BA9E-62FC-95D5C19D94B3}"/>
              </a:ext>
            </a:extLst>
          </p:cNvPr>
          <p:cNvSpPr>
            <a:spLocks noGrp="1"/>
          </p:cNvSpPr>
          <p:nvPr>
            <p:ph type="title"/>
          </p:nvPr>
        </p:nvSpPr>
        <p:spPr>
          <a:xfrm>
            <a:off x="640080" y="914401"/>
            <a:ext cx="3099816" cy="1477817"/>
          </a:xfrm>
        </p:spPr>
        <p:txBody>
          <a:bodyPr>
            <a:normAutofit/>
          </a:bodyPr>
          <a:lstStyle/>
          <a:p>
            <a:r>
              <a:rPr lang="en-IE" sz="3600"/>
              <a:t>Engaging Descriptions</a:t>
            </a:r>
          </a:p>
        </p:txBody>
      </p:sp>
      <p:graphicFrame>
        <p:nvGraphicFramePr>
          <p:cNvPr id="4" name="Content Placeholder 4">
            <a:extLst>
              <a:ext uri="{FF2B5EF4-FFF2-40B4-BE49-F238E27FC236}">
                <a16:creationId xmlns:a16="http://schemas.microsoft.com/office/drawing/2014/main" id="{2611A58A-C326-4042-A6BF-A8DF3EE2AA86}"/>
              </a:ext>
            </a:extLst>
          </p:cNvPr>
          <p:cNvGraphicFramePr>
            <a:graphicFrameLocks noGrp="1"/>
          </p:cNvGraphicFramePr>
          <p:nvPr>
            <p:ph idx="1"/>
            <p:extLst>
              <p:ext uri="{D42A27DB-BD31-4B8C-83A1-F6EECF244321}">
                <p14:modId xmlns:p14="http://schemas.microsoft.com/office/powerpoint/2010/main" val="1383961150"/>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325537" y="1014984"/>
          <a:ext cx="7205472" cy="5288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668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3926FD5F-F4CC-890F-B388-BCF2C94C0E7F}"/>
              </a:ext>
            </a:extLst>
          </p:cNvPr>
          <p:cNvSpPr>
            <a:spLocks noGrp="1"/>
          </p:cNvSpPr>
          <p:nvPr>
            <p:ph type="ctrTitle"/>
          </p:nvPr>
        </p:nvSpPr>
        <p:spPr>
          <a:xfrm>
            <a:off x="559219" y="1115844"/>
            <a:ext cx="7680960" cy="4631911"/>
          </a:xfrm>
        </p:spPr>
        <p:txBody>
          <a:bodyPr anchor="b">
            <a:normAutofit/>
          </a:bodyPr>
          <a:lstStyle/>
          <a:p>
            <a:r>
              <a:rPr lang="en-IE" sz="6500"/>
              <a:t>Targeting Customer Segments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ople Search">
            <a:extLst>
              <a:ext uri="{FF2B5EF4-FFF2-40B4-BE49-F238E27FC236}">
                <a16:creationId xmlns:a16="http://schemas.microsoft.com/office/drawing/2014/main" id="{994B6B54-5D2A-4E6D-9393-B93DC546A321}"/>
              </a:ext>
            </a:extLst>
          </p:cNvPr>
          <p:cNvPicPr>
            <a:picLocks noGrp="1" noChangeAspect="1"/>
          </p:cNvPicPr>
          <p:nvPr>
            <p:ph sz="half" idx="1"/>
          </p:nvPr>
        </p:nvPicPr>
        <p:blipFill>
          <a:blip r:embed="rId3"/>
          <a:srcRect l="18695" r="2"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5548393-9DA3-48A8-5532-08255EF8DC19}"/>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Segmentation Strategies</a:t>
            </a:r>
          </a:p>
        </p:txBody>
      </p:sp>
      <p:sp>
        <p:nvSpPr>
          <p:cNvPr id="4" name="Content Placeholder 3">
            <a:extLst>
              <a:ext uri="{FF2B5EF4-FFF2-40B4-BE49-F238E27FC236}">
                <a16:creationId xmlns:a16="http://schemas.microsoft.com/office/drawing/2014/main" id="{21905242-7D83-AEB4-C3FC-CFB9E1FCDA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GB" sz="1400" b="1"/>
              <a:t>Audience Segmentation</a:t>
            </a:r>
          </a:p>
          <a:p>
            <a:pPr marL="0" lvl="1" indent="0">
              <a:buNone/>
            </a:pPr>
            <a:r>
              <a:rPr lang="en-GB" sz="1400"/>
              <a:t>Divide your audience into distinct groups based on common characteristics to tailor marketing strategies effectively.</a:t>
            </a:r>
          </a:p>
          <a:p>
            <a:pPr marL="0" indent="0">
              <a:spcBef>
                <a:spcPts val="2500"/>
              </a:spcBef>
              <a:buNone/>
            </a:pPr>
            <a:r>
              <a:rPr lang="en-GB" sz="1400" b="1"/>
              <a:t>Personalized Ad Copy</a:t>
            </a:r>
          </a:p>
          <a:p>
            <a:pPr marL="0" lvl="1" indent="0">
              <a:buNone/>
            </a:pPr>
            <a:r>
              <a:rPr lang="en-GB" sz="1400"/>
              <a:t>Craft ad copy that speaks to the unique preferences of each segmented group to drive higher engagement and conversions.</a:t>
            </a:r>
            <a:endParaRPr lang="en-IE" sz="1400"/>
          </a:p>
        </p:txBody>
      </p:sp>
    </p:spTree>
    <p:extLst>
      <p:ext uri="{BB962C8B-B14F-4D97-AF65-F5344CB8AC3E}">
        <p14:creationId xmlns:p14="http://schemas.microsoft.com/office/powerpoint/2010/main" val="2247531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oden blocks with people icon on blue background">
            <a:extLst>
              <a:ext uri="{FF2B5EF4-FFF2-40B4-BE49-F238E27FC236}">
                <a16:creationId xmlns:a16="http://schemas.microsoft.com/office/drawing/2014/main" id="{CBE24B46-AD06-41E3-BE29-965963FE873A}"/>
              </a:ext>
            </a:extLst>
          </p:cNvPr>
          <p:cNvPicPr>
            <a:picLocks noGrp="1" noChangeAspect="1"/>
          </p:cNvPicPr>
          <p:nvPr>
            <p:ph sz="half" idx="1"/>
          </p:nvPr>
        </p:nvPicPr>
        <p:blipFill>
          <a:blip r:embed="rId3"/>
          <a:srcRect l="5562" r="552" b="1"/>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DEC41D0-DCCC-3302-9C4D-F61E0D27CA9B}"/>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Personalization Techniques</a:t>
            </a:r>
          </a:p>
        </p:txBody>
      </p:sp>
      <p:sp>
        <p:nvSpPr>
          <p:cNvPr id="4" name="Content Placeholder 3">
            <a:extLst>
              <a:ext uri="{FF2B5EF4-FFF2-40B4-BE49-F238E27FC236}">
                <a16:creationId xmlns:a16="http://schemas.microsoft.com/office/drawing/2014/main" id="{8653CFC9-7204-BE11-1C79-C07B43202A3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GB" sz="1400" b="1"/>
              <a:t>Addressing Users by Name</a:t>
            </a:r>
          </a:p>
          <a:p>
            <a:pPr marL="0" lvl="1" indent="0">
              <a:buNone/>
            </a:pPr>
            <a:r>
              <a:rPr lang="en-GB" sz="1400"/>
              <a:t>Personalization techniques include addressing users by their name in ad copy, creating a more engaging and personalized interaction with the audience.</a:t>
            </a:r>
          </a:p>
          <a:p>
            <a:pPr marL="0" indent="0">
              <a:spcBef>
                <a:spcPts val="2500"/>
              </a:spcBef>
              <a:buNone/>
            </a:pPr>
            <a:r>
              <a:rPr lang="en-GB" sz="1400" b="1"/>
              <a:t>Referencing Past Interactions</a:t>
            </a:r>
          </a:p>
          <a:p>
            <a:pPr marL="0" lvl="1" indent="0">
              <a:buNone/>
            </a:pPr>
            <a:r>
              <a:rPr lang="en-GB" sz="1400"/>
              <a:t>Referencing users' past interactions with your brand can help tailor messages to their preferences, increasing engagement and brand loyalty.</a:t>
            </a:r>
            <a:endParaRPr lang="en-IE" sz="1400"/>
          </a:p>
        </p:txBody>
      </p:sp>
    </p:spTree>
    <p:extLst>
      <p:ext uri="{BB962C8B-B14F-4D97-AF65-F5344CB8AC3E}">
        <p14:creationId xmlns:p14="http://schemas.microsoft.com/office/powerpoint/2010/main" val="3366339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2B1153B-B83B-5F94-EB3D-77504CC9E4E8}"/>
              </a:ext>
            </a:extLst>
          </p:cNvPr>
          <p:cNvSpPr>
            <a:spLocks noGrp="1"/>
          </p:cNvSpPr>
          <p:nvPr>
            <p:ph type="ctrTitle"/>
          </p:nvPr>
        </p:nvSpPr>
        <p:spPr>
          <a:xfrm>
            <a:off x="559219" y="1115844"/>
            <a:ext cx="7680960" cy="4631911"/>
          </a:xfrm>
        </p:spPr>
        <p:txBody>
          <a:bodyPr anchor="b">
            <a:normAutofit/>
          </a:bodyPr>
          <a:lstStyle/>
          <a:p>
            <a:r>
              <a:rPr lang="en-IE" sz="6500"/>
              <a:t>Ad Copy Variants for Enhanced CTR</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61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Grandview Display</vt:lpstr>
      <vt:lpstr>DashVTI</vt:lpstr>
      <vt:lpstr>Optimizing Ad Copy for High CTR</vt:lpstr>
      <vt:lpstr>Agenda Items</vt:lpstr>
      <vt:lpstr>Crafting Compelling Ad Copy</vt:lpstr>
      <vt:lpstr>Powerful Headlines</vt:lpstr>
      <vt:lpstr>Engaging Descriptions</vt:lpstr>
      <vt:lpstr>Targeting Customer Segments</vt:lpstr>
      <vt:lpstr>Segmentation Strategies</vt:lpstr>
      <vt:lpstr>Personalization Techniques</vt:lpstr>
      <vt:lpstr>Ad Copy Variants for Enhanced CTR</vt:lpstr>
      <vt:lpstr>Emotional Appeal</vt:lpstr>
      <vt:lpstr>Call-to-Action Variants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Purnima Bhuyan (ALLEN RECRUITMENT CONSULTING)</dc:creator>
  <cp:lastModifiedBy>Purnima Bhuyan (ALLEN RECRUITMENT CONSULTING)</cp:lastModifiedBy>
  <cp:revision>1</cp:revision>
  <dcterms:created xsi:type="dcterms:W3CDTF">2024-11-07T14:02:34Z</dcterms:created>
  <dcterms:modified xsi:type="dcterms:W3CDTF">2024-11-07T14:10:03Z</dcterms:modified>
</cp:coreProperties>
</file>