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1BCC"/>
    <a:srgbClr val="5F2750"/>
    <a:srgbClr val="2CCE6A"/>
    <a:srgbClr val="4B5E55"/>
    <a:srgbClr val="76707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098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120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3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DCAF2-DD29-493A-9AB8-828452B944E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4E55-D084-4E4D-B710-35CED42233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2690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e912fa6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e912fa6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36e89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36e89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013c0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013c07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536e89a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536e89a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3F6B4-D493-43BD-98FA-26C8DA6CC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24" y="1264248"/>
            <a:ext cx="3261815" cy="421715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4A4653-EE89-4ADC-8DD8-88E10102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2774157"/>
            <a:ext cx="6122158" cy="11973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755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56F5A-6EDC-4FAA-894A-EC8C651D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FF4543-4153-4C2D-83EB-2C66A2AA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F88EA-8577-426A-9D82-CC9A051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CD5355-1B93-455F-A511-2E48DD87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01756-C13A-464F-A142-A2FA0CBA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5377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AA1959-831A-47A3-80C3-D0E89EBDF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F73682-79D0-4DC0-A73B-7FD18D1EC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7C3FF6-4F7F-4B91-8AE5-97E148CA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ED6A0D-58B6-466A-935B-A21B2AA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C2AE9A-C5BB-4B08-B0A6-C5D05C2D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340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3561D-BE32-4351-8ED4-14E0EB22B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A8214D-0E58-4225-9143-744C4E98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6E02AA-6F5D-4530-B6CA-D008AAC4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2A57E0-D838-4DD1-99E5-5DB17E54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730CAF-6DAA-479A-89F5-0D5A46F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6122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C3FFA-14CF-4596-9FE3-7096592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9DA3A-B02A-483B-B014-3983A336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A1949-108F-4873-B1F9-2D0C92DF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B84D-D63B-421A-954B-6DA4F70B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ACBB67-78BE-47A7-8100-81289D57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883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62D3-A819-4344-BE71-6EB7EC3F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ED6592-7B6D-4510-A447-F08253BD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38C0AC-723B-4135-BAC4-D6CF7169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EDD7F8-3A02-4096-83BD-77DDE4B4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D63AC5-1BFA-4393-89AE-92F3EF58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9689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DE25C-B210-4FA6-81AF-07B2D6F7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BA654-75B6-4DA6-BBB2-4CC76FCA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64AADF-CD5F-4810-85AA-2A4A797D1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DB88E2-F488-478F-80EA-20FF03CD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171A57-8353-4357-B53C-3617DB6C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834C8B-0E10-45E0-A68C-F71E48E9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40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02DB1-C323-4BC6-8464-E70655FB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9E979F-132E-444F-964C-3CDE44DA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220D9A-ABD9-4A3F-BABA-B134BCAF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F68395-9ADD-4F25-8431-1618CB01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34072F-33EF-4E8B-85A9-BD19C85AE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E3495FB-19EE-41E6-A607-0469B732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6770EFA-1E09-46F2-8855-9D1D0B2F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BE3C4C-4E3E-48CE-8080-9C52042A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2332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D07808-23FC-411C-9564-FC0D2A64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D2CD539-53AE-463E-91CA-58A31F32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97264F-87A0-45B8-BDDE-A679010A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94D096-DFFF-46DD-BEE0-CBA323EC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6351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F3B399-08C1-4C8B-AAB8-24830AF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31FB3C-C989-46B1-B3A6-0BBED75B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74920B-25A2-4BD0-A26E-04C279ED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77186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749AC-45C1-48D6-9494-C38BDDC8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3689CD-C8EF-4019-AFEA-F39A99D5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3A5D81-34BB-4E13-BDC4-27B1915F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C311EC-B734-47AC-9C2F-30D474D9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6BA1F6-2EF4-4F4D-9BEA-CE1A33FF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F94410-6035-4E72-A6D8-695B9993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753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16CD2-0021-436D-9F55-F240F4B0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99322-E507-4B1B-9BF0-5CBA4EFD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862662-5A6C-448D-8954-AEFFB1BE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6732E-4D04-4F15-A826-B8572FF0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31DB77-91BF-4A49-92D2-06534D28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9478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26011-6DFC-4557-A382-75FD9465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1F84E52-64F6-4638-B58C-56202BD0A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B036D5-AA17-48E3-8FBD-C4E572B2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65F55A-447A-45A5-9B42-61C270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72DDA-49A4-47BA-B006-BB7D9347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553BEA-5488-4958-8379-8C1D7693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6399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07263-2C81-40D5-9E7E-DAA9EB4C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2A7AF3-53CD-4B2F-9857-E668657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0F431-6546-4A7F-8543-6C015760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8A7E9C-8490-4F48-8520-5AC1B182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F6DA17-95CC-46D9-9B35-4BBCD05D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316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CB239A-4E0D-4586-8212-A3BB8FF64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0E0DD7-8604-47E2-8CA2-B051E4F6B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F75309-03F6-4448-BBFD-7A18E6E5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F1394-BF90-4FA6-B8A9-FAF064F4BE5F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FAAB79-581A-492D-A9B1-1DE2CB7A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99263-ED70-4F53-B418-23DF92E1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D5A400-1319-456E-9D1B-B61180DEBB8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847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9600" y="2949100"/>
            <a:ext cx="3566800" cy="351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00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00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00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391208" y="2949100"/>
            <a:ext cx="3566800" cy="3517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×"/>
              <a:defRPr sz="21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00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00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×"/>
              <a:defRPr sz="2100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96827-F5AC-4667-878A-EC6ED758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93EC97-0DD9-4419-B38C-1FEE2C35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9BDAD7-2822-4B03-909C-313FA30C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6AB5D-F120-4BFE-885B-463DE3D0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23C962-568C-452B-B388-208F13A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1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F6919-48DB-4611-A7F1-F8C0B037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76384-3E0B-4514-9208-8A440FAEB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36BD8C-C5F0-47FA-88A5-B895DDDD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EC4A14-9CCE-4C34-A24A-55624027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F9FCF7-40D1-43E2-A3BF-ADB4A70E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194702-5F40-4BE2-BBD3-DEA32AD5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206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0FB8D-2735-411E-82E4-8A921875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8F31E-0224-4B76-B9C8-B9EDF99D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B818B6-80BB-4BB0-8959-0B61D865D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4A4B18-B5DA-4046-B51D-83DB4A9B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8B2DA4-3336-4C7B-9662-5055CBB4F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6276752-FCBF-43C8-B935-F93323E3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F50214-6031-4D0F-B253-98A24910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CFE776E-FFA6-44B5-9A91-D2E93FD5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27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A91AD-F6DB-4288-8AED-906E7897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670A93-707A-4AE7-877C-BD694B9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C1E2A-A387-4DE4-B97C-146EA90A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9687C5-884E-4229-BFDD-AEB6C0E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13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5FF457-D3D1-49B9-AA2B-F82A5887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99D7D00-6792-4F3F-B973-3103179A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7CA269-C6BD-404D-B542-F4514F38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7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673FF-B562-4674-A215-7D7A6294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24E88-87CE-4B71-B628-F0385BE2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0D0625-BE5B-4ADD-96C8-32E4A820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D014FF-3DA2-4270-BF8B-3469F7AB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C9E3A0-C13D-436F-BD61-D8B80B9B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B3E138-C0C5-4B81-8CEC-5A19CB51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479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C8B897-DF95-4C1D-A36B-E0BCDEFE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2E44B1-17FA-458B-AD8F-7727668A1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3C58C6-1A66-4DF4-B8B1-111FD4781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759875-4100-4D57-BDA9-F64F50A1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2BB99E-FE1A-4B7C-8FB8-5F6BA794D6F9}" type="datetimeFigureOut">
              <a:rPr lang="en-IN" smtClean="0"/>
              <a:pPr/>
              <a:t>17-09-2022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154F2C-0E94-47C5-A4C7-6E8970D8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D5EF42-9949-4A3F-86CF-64F3708F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205498-39D2-46B6-B10B-45EEF5050A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38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D6B64F-B880-4D7B-9918-35B57D19FCF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389937-350C-4F48-B964-6A40FA763D1E}"/>
              </a:ext>
            </a:extLst>
          </p:cNvPr>
          <p:cNvSpPr/>
          <p:nvPr userDrawn="1"/>
        </p:nvSpPr>
        <p:spPr>
          <a:xfrm>
            <a:off x="7027818" y="104502"/>
            <a:ext cx="1358536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64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173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6A9DBE7-93F2-4BA9-8E1C-923D4050D8F8}"/>
              </a:ext>
            </a:extLst>
          </p:cNvPr>
          <p:cNvSpPr txBox="1"/>
          <p:nvPr/>
        </p:nvSpPr>
        <p:spPr>
          <a:xfrm>
            <a:off x="0" y="3718236"/>
            <a:ext cx="3280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on </a:t>
            </a:r>
            <a:endParaRPr lang="en-IN" sz="24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F8F4BC-88BC-4263-AE71-AEB3C0DE114E}"/>
              </a:ext>
            </a:extLst>
          </p:cNvPr>
          <p:cNvSpPr txBox="1"/>
          <p:nvPr/>
        </p:nvSpPr>
        <p:spPr>
          <a:xfrm>
            <a:off x="4599709" y="2967335"/>
            <a:ext cx="663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HEART DISEASE DATA ANALYSIS USING PYTHON</a:t>
            </a:r>
            <a:endParaRPr lang="en-US" sz="2400" b="1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5D2048E-A56B-4ADB-B1DE-BDE412F19194}"/>
              </a:ext>
            </a:extLst>
          </p:cNvPr>
          <p:cNvSpPr txBox="1"/>
          <p:nvPr/>
        </p:nvSpPr>
        <p:spPr>
          <a:xfrm>
            <a:off x="7744137" y="4474369"/>
            <a:ext cx="3838263" cy="2383631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Under the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Guidance </a:t>
            </a:r>
            <a:endParaRPr lang="en-US" b="1" dirty="0">
              <a:solidFill>
                <a:schemeClr val="tx1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Prof.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NAWFAL  MD</a:t>
            </a:r>
            <a:endParaRPr lang="en-US" b="1" dirty="0">
              <a:solidFill>
                <a:srgbClr val="C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AUDAZ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PUNITH   S              :   4AD19ME025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indent="-342900" algn="ctr">
              <a:buAutoNum type="arabicPeriod"/>
            </a:pP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HEMANTH   R        :  4AD20ME412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RAVI  R                     :  4AD20ME428</a:t>
            </a:r>
            <a:endParaRPr lang="en-US" sz="1400" b="1" dirty="0">
              <a:solidFill>
                <a:srgbClr val="C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indent="-342900" algn="ctr">
              <a:buFontTx/>
              <a:buAutoNum type="arabicPeriod"/>
            </a:pPr>
            <a:r>
              <a:rPr lang="en-US" sz="1400" b="1" dirty="0" smtClean="0">
                <a:solidFill>
                  <a:srgbClr val="C0000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BASAVAKIRAN  G  :  4AD20ME404</a:t>
            </a:r>
            <a:endParaRPr lang="en-US" sz="1400" b="1" dirty="0" smtClean="0">
              <a:solidFill>
                <a:srgbClr val="C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indent="-342900" algn="ctr">
              <a:buAutoNum type="arabicPeriod"/>
            </a:pPr>
            <a:endParaRPr lang="en-US" sz="1400" b="1" dirty="0">
              <a:solidFill>
                <a:srgbClr val="C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12567A-39B4-488D-8BF3-977D94986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621" y="1837088"/>
            <a:ext cx="1673634" cy="16736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7793334-2FFF-4C40-8B19-BB78CD327481}"/>
              </a:ext>
            </a:extLst>
          </p:cNvPr>
          <p:cNvSpPr/>
          <p:nvPr/>
        </p:nvSpPr>
        <p:spPr>
          <a:xfrm>
            <a:off x="7921335" y="1795525"/>
            <a:ext cx="2819897" cy="41563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Project Batch: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7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C:\Users\user\Downloads\WhatsApp Image 2022-09-10 at 4.57.06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891" y="0"/>
            <a:ext cx="3166196" cy="1233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204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2608632" y="1105907"/>
            <a:ext cx="7348400" cy="1143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00" b="1" dirty="0" smtClean="0">
                <a:latin typeface="PrODUCT SANS "/>
              </a:rPr>
              <a:t>3 STEP PROCESS</a:t>
            </a:r>
            <a:endParaRPr lang="en-US" sz="5300" b="1" dirty="0">
              <a:latin typeface="PrODUCT SANS 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10</a:t>
            </a:fld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2081561" y="2888152"/>
            <a:ext cx="2973117" cy="19944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Split the </a:t>
            </a:r>
            <a:r>
              <a:rPr lang="en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dataset  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5129563" y="2917887"/>
            <a:ext cx="3033131" cy="19944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Train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8189019" y="2873283"/>
            <a:ext cx="2739175" cy="19944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Compare </a:t>
            </a:r>
            <a:r>
              <a:rPr lang="en" dirty="0" smtClean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Algorithms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11</a:t>
            </a:fld>
            <a:endParaRPr lang="en" dirty="0"/>
          </a:p>
        </p:txBody>
      </p:sp>
      <p:sp>
        <p:nvSpPr>
          <p:cNvPr id="13" name="TextBox 12"/>
          <p:cNvSpPr txBox="1"/>
          <p:nvPr/>
        </p:nvSpPr>
        <p:spPr>
          <a:xfrm>
            <a:off x="460917" y="1397619"/>
            <a:ext cx="10928195" cy="344709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IN" sz="2400" dirty="0" smtClean="0">
                <a:latin typeface="PrODUCT SANS "/>
              </a:rPr>
              <a:t> </a:t>
            </a:r>
            <a:endParaRPr lang="en-US" sz="2400" dirty="0" smtClean="0">
              <a:latin typeface="PrODUCT SANS "/>
            </a:endParaRPr>
          </a:p>
          <a:p>
            <a:pPr lvl="0"/>
            <a:r>
              <a:rPr lang="en-IN" sz="2400" b="1" i="1" dirty="0" smtClean="0">
                <a:latin typeface="PrODUCT SANS "/>
              </a:rPr>
              <a:t>Logistic Regression</a:t>
            </a:r>
            <a:r>
              <a:rPr lang="en-IN" sz="2400" b="1" i="1" dirty="0" smtClean="0">
                <a:latin typeface="PrODUCT SANS "/>
                <a:sym typeface="Wingdings" pitchFamily="2" charset="2"/>
              </a:rPr>
              <a:t> : </a:t>
            </a:r>
            <a:endParaRPr lang="en-IN" sz="2400" b="1" i="1" dirty="0" smtClean="0">
              <a:latin typeface="PrODUCT SANS "/>
              <a:sym typeface="Wingdings" pitchFamily="2" charset="2"/>
            </a:endParaRPr>
          </a:p>
          <a:p>
            <a:pPr lvl="0"/>
            <a:endParaRPr lang="en-IN" sz="2400" b="1" i="1" dirty="0" smtClean="0">
              <a:latin typeface="PrODUCT SANS "/>
              <a:sym typeface="Wingdings" pitchFamily="2" charset="2"/>
            </a:endParaRPr>
          </a:p>
          <a:p>
            <a:pPr lvl="0">
              <a:buFont typeface="Wingdings" pitchFamily="2" charset="2"/>
              <a:buChar char="v"/>
            </a:pPr>
            <a:r>
              <a:rPr lang="en-IN" sz="2400" dirty="0" smtClean="0">
                <a:latin typeface="PrODUCT SANS "/>
              </a:rPr>
              <a:t>It </a:t>
            </a:r>
            <a:r>
              <a:rPr lang="en-IN" sz="2400" dirty="0" smtClean="0">
                <a:latin typeface="PrODUCT SANS "/>
              </a:rPr>
              <a:t>is a basic classification algorithm which predicts the probability of a target variable.</a:t>
            </a:r>
            <a:endParaRPr lang="en-US" sz="2400" dirty="0" smtClean="0">
              <a:latin typeface="PrODUCT SANS "/>
            </a:endParaRPr>
          </a:p>
          <a:p>
            <a:r>
              <a:rPr lang="en-IN" sz="2400" dirty="0" smtClean="0">
                <a:latin typeface="PrODUCT SANS "/>
              </a:rPr>
              <a:t> </a:t>
            </a:r>
            <a:endParaRPr lang="en-US" sz="2400" dirty="0" smtClean="0">
              <a:latin typeface="PrODUCT SANS "/>
            </a:endParaRPr>
          </a:p>
          <a:p>
            <a:r>
              <a:rPr lang="en-IN" sz="2400" dirty="0" smtClean="0">
                <a:latin typeface="PrODUCT SANS "/>
              </a:rPr>
              <a:t> </a:t>
            </a:r>
            <a:endParaRPr lang="en-US" sz="2400" dirty="0" smtClean="0">
              <a:latin typeface="PrODUCT SANS "/>
            </a:endParaRPr>
          </a:p>
          <a:p>
            <a:r>
              <a:rPr lang="en-IN" sz="2400" dirty="0" smtClean="0">
                <a:latin typeface="PrODUCT SANS "/>
              </a:rPr>
              <a:t> </a:t>
            </a:r>
            <a:endParaRPr lang="en-US" sz="2400" dirty="0" smtClean="0">
              <a:latin typeface="PrODUCT SANS "/>
            </a:endParaRPr>
          </a:p>
          <a:p>
            <a:endParaRPr lang="en-US" sz="2400" dirty="0">
              <a:latin typeface="PrODUCT SANS 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6000" y="332510"/>
            <a:ext cx="8712820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C00000"/>
                </a:solidFill>
                <a:latin typeface="PrODUCT SANS "/>
              </a:rPr>
              <a:t> </a:t>
            </a:r>
            <a:endParaRPr lang="en-US" sz="2400" dirty="0" smtClean="0">
              <a:solidFill>
                <a:srgbClr val="C00000"/>
              </a:solidFill>
              <a:latin typeface="PrODUCT SANS "/>
            </a:endParaRPr>
          </a:p>
          <a:p>
            <a:pPr algn="ctr"/>
            <a:r>
              <a:rPr lang="en-IN" sz="2400" b="1" dirty="0" smtClean="0">
                <a:solidFill>
                  <a:srgbClr val="C00000"/>
                </a:solidFill>
                <a:latin typeface="PrODUCT SANS "/>
              </a:rPr>
              <a:t>MACHINE LEARNING MODELS</a:t>
            </a:r>
            <a:endParaRPr lang="en-US" sz="2400" dirty="0" smtClean="0">
              <a:solidFill>
                <a:srgbClr val="C00000"/>
              </a:solidFill>
              <a:latin typeface="PrODUCT SANS "/>
            </a:endParaRPr>
          </a:p>
          <a:p>
            <a:pPr algn="ctr"/>
            <a:endParaRPr lang="en-US" sz="2400" dirty="0">
              <a:solidFill>
                <a:srgbClr val="C00000"/>
              </a:solidFill>
              <a:latin typeface="PrODUCT SANS 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 cstate="print">
            <a:lum contrast="20000"/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808988" y="3560618"/>
            <a:ext cx="4406758" cy="25468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240596" y="953936"/>
            <a:ext cx="10140176" cy="432425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IN" sz="2000" b="1" i="1" dirty="0" smtClean="0">
                <a:latin typeface="PrODUCT SANS "/>
              </a:rPr>
              <a:t>     K-Nearest </a:t>
            </a:r>
            <a:r>
              <a:rPr lang="en-IN" sz="2000" b="1" i="1" dirty="0" smtClean="0">
                <a:latin typeface="PrODUCT SANS "/>
              </a:rPr>
              <a:t>Neighbours</a:t>
            </a:r>
            <a:r>
              <a:rPr lang="en-IN" sz="2000" b="1" i="1" dirty="0" smtClean="0">
                <a:latin typeface="PrODUCT SANS "/>
                <a:sym typeface="Wingdings" pitchFamily="2" charset="2"/>
              </a:rPr>
              <a:t> : </a:t>
            </a:r>
            <a:r>
              <a:rPr lang="en-IN" sz="2000" dirty="0" smtClean="0">
                <a:latin typeface="PrODUCT SANS "/>
              </a:rPr>
              <a:t> </a:t>
            </a:r>
            <a:endParaRPr lang="en-IN" sz="2000" dirty="0" smtClean="0">
              <a:latin typeface="PrODUCT SANS 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PrODUCT SANS "/>
              </a:rPr>
              <a:t>It's </a:t>
            </a:r>
            <a:r>
              <a:rPr lang="en-IN" dirty="0" smtClean="0">
                <a:latin typeface="PrODUCT SANS "/>
              </a:rPr>
              <a:t>a machine learning algorithm that's supervised. </a:t>
            </a:r>
            <a:endParaRPr lang="en-IN" dirty="0" smtClean="0">
              <a:latin typeface="PrODUCT SANS 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PrODUCT SANS "/>
              </a:rPr>
              <a:t>The </a:t>
            </a:r>
            <a:r>
              <a:rPr lang="en-IN" dirty="0" smtClean="0">
                <a:latin typeface="PrODUCT SANS "/>
              </a:rPr>
              <a:t>idea behind nearest neighbour methods is to find a predetermined number of training samples that are closest in distance to the new point and use them to predict the mark</a:t>
            </a:r>
            <a:r>
              <a:rPr lang="en-IN" dirty="0" smtClean="0">
                <a:latin typeface="PrODUCT SANS "/>
              </a:rPr>
              <a:t>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PrODUCT SANS "/>
              </a:rPr>
              <a:t> </a:t>
            </a:r>
            <a:r>
              <a:rPr lang="en-IN" dirty="0" smtClean="0">
                <a:latin typeface="PrODUCT SANS "/>
              </a:rPr>
              <a:t>It makes no assumptions about the data and is typically used for classification tasks where little to no prior knowledge of the data distribution is available</a:t>
            </a:r>
            <a:r>
              <a:rPr lang="en-IN" dirty="0" smtClean="0">
                <a:latin typeface="PrODUCT SANS "/>
              </a:rPr>
              <a:t>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>
                <a:latin typeface="PrODUCT SANS "/>
              </a:rPr>
              <a:t> </a:t>
            </a:r>
            <a:r>
              <a:rPr lang="en-IN" dirty="0" smtClean="0">
                <a:latin typeface="PrODUCT SANS "/>
              </a:rPr>
              <a:t>Finding the k closest data points in the training set to the data point for which a target value is unavailable and assigning the average value of the identified data points to it is the aim of this algorithm.</a:t>
            </a:r>
            <a:endParaRPr lang="en-US" dirty="0" smtClean="0">
              <a:latin typeface="PrODUCT SANS "/>
            </a:endParaRPr>
          </a:p>
          <a:p>
            <a:pPr>
              <a:lnSpc>
                <a:spcPct val="150000"/>
              </a:lnSpc>
            </a:pPr>
            <a:endParaRPr lang="en-US" dirty="0">
              <a:latin typeface="PrODUCT SANS "/>
            </a:endParaRPr>
          </a:p>
        </p:txBody>
      </p:sp>
      <p:pic>
        <p:nvPicPr>
          <p:cNvPr id="6" name="Picture 5" descr="See the source image"/>
          <p:cNvPicPr/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862946" y="4433453"/>
            <a:ext cx="3879272" cy="198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13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386576" y="282498"/>
            <a:ext cx="11552664" cy="344709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PrODUCT SANS "/>
              </a:rPr>
              <a:t> </a:t>
            </a:r>
            <a:endParaRPr lang="en-US" sz="2400" dirty="0" smtClean="0">
              <a:latin typeface="PrODUCT SANS "/>
            </a:endParaRPr>
          </a:p>
          <a:p>
            <a:pPr>
              <a:lnSpc>
                <a:spcPct val="150000"/>
              </a:lnSpc>
            </a:pPr>
            <a:r>
              <a:rPr lang="en-IN" sz="2400" b="1" i="1" dirty="0" smtClean="0">
                <a:latin typeface="PrODUCT SANS "/>
              </a:rPr>
              <a:t>Random Forest </a:t>
            </a:r>
            <a:r>
              <a:rPr lang="en-IN" sz="2400" b="1" i="1" dirty="0" smtClean="0">
                <a:latin typeface="PrODUCT SANS 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PrODUCT SANS "/>
              </a:rPr>
              <a:t> </a:t>
            </a:r>
            <a:r>
              <a:rPr lang="en-IN" sz="2400" dirty="0" smtClean="0">
                <a:latin typeface="PrODUCT SANS "/>
              </a:rPr>
              <a:t>Random forest is a supervised machine learning algorithm that can be used to solve problems in both classification and regression</a:t>
            </a:r>
            <a:r>
              <a:rPr lang="en-IN" sz="2400" dirty="0" smtClean="0">
                <a:latin typeface="PrODUCT SANS 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dirty="0" smtClean="0">
                <a:latin typeface="PrODUCT SANS "/>
              </a:rPr>
              <a:t> </a:t>
            </a:r>
            <a:r>
              <a:rPr lang="en-IN" sz="2400" dirty="0" smtClean="0">
                <a:latin typeface="PrODUCT SANS "/>
              </a:rPr>
              <a:t>It builds decision trees out of data samples, then gets predictions from each of them before voting on the best solution</a:t>
            </a:r>
            <a:endParaRPr lang="en-US" sz="2400" dirty="0">
              <a:latin typeface="PrODUCT SANS "/>
            </a:endParaRPr>
          </a:p>
        </p:txBody>
      </p:sp>
      <p:pic>
        <p:nvPicPr>
          <p:cNvPr id="5" name="Picture 4" descr="See the source imag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409249" y="3214254"/>
            <a:ext cx="4868349" cy="317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14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490653" y="282498"/>
            <a:ext cx="10690303" cy="60324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 smtClean="0">
                <a:latin typeface="PrODUCT SANS "/>
              </a:rPr>
              <a:t> </a:t>
            </a:r>
            <a:endParaRPr lang="en-US" sz="3200" dirty="0" smtClean="0">
              <a:latin typeface="PrODUCT SANS "/>
            </a:endParaRPr>
          </a:p>
          <a:p>
            <a:pPr algn="ctr">
              <a:lnSpc>
                <a:spcPct val="150000"/>
              </a:lnSpc>
            </a:pPr>
            <a:r>
              <a:rPr lang="en-IN" sz="3200" b="1" dirty="0" smtClean="0">
                <a:solidFill>
                  <a:srgbClr val="C00000"/>
                </a:solidFill>
                <a:latin typeface="PrODUCT SANS "/>
              </a:rPr>
              <a:t>RESULTS OBTAINED BY MACHINE LEARNING MODELS</a:t>
            </a:r>
            <a:endParaRPr lang="en-US" sz="3200" dirty="0" smtClean="0">
              <a:solidFill>
                <a:srgbClr val="C00000"/>
              </a:solidFill>
              <a:latin typeface="PrODUCT SANS "/>
            </a:endParaRPr>
          </a:p>
          <a:p>
            <a:pPr algn="ctr">
              <a:lnSpc>
                <a:spcPct val="150000"/>
              </a:lnSpc>
            </a:pPr>
            <a:r>
              <a:rPr lang="en-IN" sz="3200" dirty="0" smtClean="0">
                <a:latin typeface="PrODUCT SANS "/>
              </a:rPr>
              <a:t> </a:t>
            </a:r>
            <a:endParaRPr lang="en-US" sz="3200" dirty="0" smtClean="0">
              <a:latin typeface="PrODUCT SANS "/>
            </a:endParaRPr>
          </a:p>
          <a:p>
            <a:pPr lvl="0">
              <a:lnSpc>
                <a:spcPct val="150000"/>
              </a:lnSpc>
            </a:pPr>
            <a:r>
              <a:rPr lang="en-IN" sz="3200" b="1" dirty="0" smtClean="0">
                <a:latin typeface="PrODUCT SANS "/>
              </a:rPr>
              <a:t>LOGISTIC REGRESSION </a:t>
            </a:r>
            <a:r>
              <a:rPr lang="en-IN" sz="3200" b="1" dirty="0" smtClean="0">
                <a:latin typeface="PrODUCT SANS "/>
                <a:sym typeface="Wingdings" pitchFamily="2" charset="2"/>
              </a:rPr>
              <a:t></a:t>
            </a:r>
            <a:r>
              <a:rPr lang="en-IN" sz="3200" b="1" dirty="0" smtClean="0">
                <a:latin typeface="PrODUCT SANS "/>
              </a:rPr>
              <a:t> 0.8852459016393442</a:t>
            </a:r>
            <a:endParaRPr lang="en-US" sz="3200" b="1" dirty="0" smtClean="0">
              <a:latin typeface="PrODUCT SANS "/>
            </a:endParaRPr>
          </a:p>
          <a:p>
            <a:pPr lvl="0">
              <a:lnSpc>
                <a:spcPct val="150000"/>
              </a:lnSpc>
            </a:pPr>
            <a:r>
              <a:rPr lang="en-IN" sz="3200" b="1" dirty="0" smtClean="0">
                <a:latin typeface="PrODUCT SANS "/>
              </a:rPr>
              <a:t>KNN </a:t>
            </a:r>
            <a:r>
              <a:rPr lang="en-IN" sz="3200" b="1" dirty="0" smtClean="0">
                <a:latin typeface="PrODUCT SANS "/>
                <a:sym typeface="Wingdings" pitchFamily="2" charset="2"/>
              </a:rPr>
              <a:t></a:t>
            </a:r>
            <a:r>
              <a:rPr lang="en-IN" sz="3200" b="1" dirty="0" smtClean="0">
                <a:latin typeface="PrODUCT SANS "/>
              </a:rPr>
              <a:t> 0.6885245901639344</a:t>
            </a:r>
            <a:endParaRPr lang="en-US" sz="3200" b="1" dirty="0" smtClean="0">
              <a:latin typeface="PrODUCT SANS "/>
            </a:endParaRPr>
          </a:p>
          <a:p>
            <a:pPr lvl="0">
              <a:lnSpc>
                <a:spcPct val="150000"/>
              </a:lnSpc>
            </a:pPr>
            <a:r>
              <a:rPr lang="en-IN" sz="3200" b="1" dirty="0" smtClean="0">
                <a:latin typeface="PrODUCT SANS "/>
              </a:rPr>
              <a:t>RANDOM FOREST </a:t>
            </a:r>
            <a:r>
              <a:rPr lang="en-IN" sz="3200" b="1" dirty="0" smtClean="0">
                <a:latin typeface="PrODUCT SANS "/>
                <a:sym typeface="Wingdings" pitchFamily="2" charset="2"/>
              </a:rPr>
              <a:t></a:t>
            </a:r>
            <a:r>
              <a:rPr lang="en-IN" sz="3200" b="1" dirty="0" smtClean="0">
                <a:latin typeface="PrODUCT SANS "/>
              </a:rPr>
              <a:t> 0.8360655737704918</a:t>
            </a:r>
            <a:endParaRPr lang="en-US" sz="3200" b="1" dirty="0" smtClean="0">
              <a:latin typeface="PrODUCT SANS "/>
            </a:endParaRPr>
          </a:p>
          <a:p>
            <a:pPr algn="ctr">
              <a:lnSpc>
                <a:spcPct val="150000"/>
              </a:lnSpc>
            </a:pPr>
            <a:endParaRPr lang="en-US" sz="3200" dirty="0">
              <a:latin typeface="PrODUCT SANS 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15</a:t>
            </a:fld>
            <a:endParaRPr lang="en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579081" y="851888"/>
            <a:ext cx="9283882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17" tIns="60958" rIns="121917" bIns="60958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tabLst>
                <a:tab pos="228594" algn="l"/>
                <a:tab pos="3047924" algn="l"/>
              </a:tabLst>
            </a:pPr>
            <a:r>
              <a:rPr lang="en-US" sz="3200" b="1" dirty="0" smtClean="0">
                <a:solidFill>
                  <a:srgbClr val="C00000"/>
                </a:solidFill>
                <a:latin typeface="Product Sans" charset="0"/>
                <a:ea typeface="Times New Roman" pitchFamily="18" charset="0"/>
                <a:cs typeface="Arial" pitchFamily="34" charset="0"/>
              </a:rPr>
              <a:t>COMPARE WITH  MODELS AND ACCURACIES</a:t>
            </a:r>
            <a:endParaRPr lang="en-US" sz="37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8895" y="1763420"/>
            <a:ext cx="6848687" cy="395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16</a:t>
            </a:fld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061" y="1709853"/>
            <a:ext cx="4724400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512" y="1911867"/>
            <a:ext cx="49784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17</a:t>
            </a:fld>
            <a:endParaRPr lang="e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31" y="1250268"/>
            <a:ext cx="4213303" cy="412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9877" y="1270621"/>
            <a:ext cx="4902200" cy="42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18</a:t>
            </a:fld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103" y="1184995"/>
            <a:ext cx="48387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9707" y="1372919"/>
            <a:ext cx="49657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19</a:t>
            </a:fld>
            <a:endParaRPr/>
          </a:p>
        </p:txBody>
      </p:sp>
      <p:pic>
        <p:nvPicPr>
          <p:cNvPr id="138" name="Google Shape;138;p25" descr="Image result for nump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33" y="1352955"/>
            <a:ext cx="5568231" cy="220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descr="Image result for pandas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413" y="2697100"/>
            <a:ext cx="5437120" cy="113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descr="Relate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733" y="4704101"/>
            <a:ext cx="6613099" cy="16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descr="Image result for seaborn pytho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8629" y="4341542"/>
            <a:ext cx="3797907" cy="186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descr="Image result for scikit-learn logo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6214946" y="670763"/>
            <a:ext cx="3506009" cy="14763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0" y="664682"/>
            <a:ext cx="6839415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PrODUCT SANS "/>
              </a:rPr>
              <a:t>    5.  TECHNOLOGIES USED </a:t>
            </a:r>
            <a:endParaRPr lang="en-US" sz="3200" b="1" dirty="0">
              <a:solidFill>
                <a:srgbClr val="C00000"/>
              </a:solidFill>
              <a:latin typeface="PrODUCT SANS 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82615" y="1177636"/>
            <a:ext cx="9367967" cy="5029200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marL="609585">
              <a:lnSpc>
                <a:spcPct val="20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PrODUCT SANS "/>
                <a:ea typeface="Garamond"/>
                <a:cs typeface="Garamond"/>
                <a:sym typeface="Rockwell"/>
              </a:rPr>
              <a:t/>
            </a:r>
            <a:br>
              <a:rPr lang="en-US" sz="3600" b="1" dirty="0" smtClean="0">
                <a:solidFill>
                  <a:srgbClr val="C00000"/>
                </a:solidFill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3600" b="1" dirty="0" smtClean="0">
                <a:solidFill>
                  <a:srgbClr val="C00000"/>
                </a:solidFill>
                <a:latin typeface="PrODUCT SANS "/>
                <a:ea typeface="Garamond"/>
                <a:cs typeface="Garamond"/>
                <a:sym typeface="Rockwell"/>
              </a:rPr>
              <a:t>CONTENTS</a:t>
            </a:r>
            <a:r>
              <a:rPr lang="en-US" sz="2400" b="1" dirty="0" smtClean="0">
                <a:solidFill>
                  <a:srgbClr val="000000"/>
                </a:solidFill>
                <a:latin typeface="PrODUCT SANS "/>
                <a:ea typeface="Garamond"/>
                <a:cs typeface="Garamond"/>
                <a:sym typeface="Rockwell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1.  </a:t>
            </a: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INTRODUCTION</a:t>
            </a:r>
            <a:b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2.  PROBLEM STATEMENT</a:t>
            </a:r>
            <a:b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3.  ALOGORITH &amp; METHODOLOGY</a:t>
            </a:r>
            <a:b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4.  WORKING OF THE PROJECT</a:t>
            </a:r>
            <a:b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5.  TECHNOLOGIES USED</a:t>
            </a:r>
            <a:b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</a:br>
            <a:r>
              <a:rPr lang="en-US" sz="2400" b="1" dirty="0" smtClean="0">
                <a:latin typeface="PrODUCT SANS "/>
                <a:ea typeface="Garamond"/>
                <a:cs typeface="Garamond"/>
                <a:sym typeface="Rockwell"/>
              </a:rPr>
              <a:t>6.  SUMMARY</a:t>
            </a:r>
            <a:endParaRPr sz="2400" b="1">
              <a:latin typeface="PrODUCT SANS "/>
              <a:ea typeface="Garamond"/>
              <a:cs typeface="Garamond"/>
              <a:sym typeface="Garamond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71707" y="877230"/>
            <a:ext cx="11329640" cy="59400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endParaRPr lang="en-US" sz="2100" dirty="0" smtClean="0">
              <a:latin typeface="PrODUCT SANS 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100" dirty="0" smtClean="0">
                <a:latin typeface="PrODUCT SANS "/>
              </a:rPr>
              <a:t>With the rising number of deaths due to heart disease, it is becoming increasingly important to build a system that can effectively and accurately forecast heart disease.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100" dirty="0" smtClean="0">
                <a:latin typeface="PrODUCT SANS "/>
              </a:rPr>
              <a:t>The motivation for the study was to find the most efficient ML algorithm for detection of heart diseases.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100" dirty="0" smtClean="0">
                <a:latin typeface="PrODUCT SANS "/>
              </a:rPr>
              <a:t>This  compares the accuracy score of KNN, Logistic Regression and Random Forest for predicting heart disease using UCI machine learning repository dataset.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100" dirty="0" smtClean="0">
                <a:latin typeface="PrODUCT SANS "/>
              </a:rPr>
              <a:t>The result of this study indicates that the Logistic regression algorithm is the most efficient algorithm with accuracy score of 89% for prediction of heart disease.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100" dirty="0" smtClean="0">
                <a:latin typeface="PrODUCT SANS "/>
              </a:rPr>
              <a:t> Accuracy of the algorithms in machine learning depends upon the dataset that used for training and testing purpose.</a:t>
            </a:r>
            <a:endParaRPr lang="en-US" sz="2100" dirty="0" smtClean="0">
              <a:latin typeface="PrODUCT SANS "/>
            </a:endParaRPr>
          </a:p>
          <a:p>
            <a:pPr>
              <a:lnSpc>
                <a:spcPct val="150000"/>
              </a:lnSpc>
            </a:pPr>
            <a:endParaRPr lang="en-US" sz="2100" dirty="0">
              <a:latin typeface="PrODUCT SANS 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5344" y="778221"/>
            <a:ext cx="5099824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PrODUCT SANS "/>
              </a:rPr>
              <a:t>6. SUMMARY</a:t>
            </a:r>
            <a:endParaRPr lang="en-US" sz="3200" b="1" dirty="0">
              <a:solidFill>
                <a:srgbClr val="C00000"/>
              </a:solidFill>
              <a:latin typeface="PrODUCT SANS 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algn="r"/>
            <a:fld id="{00000000-1234-1234-1234-123412341234}" type="slidenum">
              <a:rPr lang="en" smtClean="0"/>
              <a:pPr algn="r"/>
              <a:t>21</a:t>
            </a:fld>
            <a:endParaRPr lang="en" dirty="0"/>
          </a:p>
        </p:txBody>
      </p:sp>
      <p:pic>
        <p:nvPicPr>
          <p:cNvPr id="3" name="Picture 8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</a:t>
            </a:fld>
            <a:endParaRPr lang="en" dirty="0"/>
          </a:p>
        </p:txBody>
      </p:sp>
      <p:sp>
        <p:nvSpPr>
          <p:cNvPr id="7" name="TextBox 6"/>
          <p:cNvSpPr txBox="1"/>
          <p:nvPr/>
        </p:nvSpPr>
        <p:spPr>
          <a:xfrm>
            <a:off x="3782290" y="753448"/>
            <a:ext cx="4139259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PrODUCT SANS "/>
              </a:rPr>
              <a:t>1.INTRODUCTION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957" y="1607128"/>
            <a:ext cx="11394252" cy="466851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500" dirty="0" smtClean="0">
                <a:latin typeface="PrODUCT SANS "/>
              </a:rPr>
              <a:t>We are going to use various machine learning algorithms to predict the target.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500" dirty="0" smtClean="0">
                <a:latin typeface="PrODUCT SANS "/>
              </a:rPr>
              <a:t> We will be using a number of different features about a person to predict whether they have heart disease or not.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500" dirty="0" smtClean="0">
                <a:latin typeface="PrODUCT SANS "/>
              </a:rPr>
              <a:t> The dependent variable is whether or not a patient has heart disease, while the independent variables are the patient's many medical characteristics.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500" dirty="0" smtClean="0">
                <a:latin typeface="PrODUCT SANS "/>
              </a:rPr>
              <a:t>The various machine learning algorithms used for our model will be Logistic Regression, K-Nearest Neighbours, and Random Forest. </a:t>
            </a:r>
            <a:endParaRPr lang="en-US" sz="2500" dirty="0">
              <a:latin typeface="PrODUCT SANS 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4</a:t>
            </a:fld>
            <a:endParaRPr lang="en" dirty="0"/>
          </a:p>
        </p:txBody>
      </p:sp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" y="0"/>
            <a:ext cx="24630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17" tIns="60958" rIns="121917" bIns="60958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507" y="1727094"/>
            <a:ext cx="11048060" cy="466851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PrODUCT SANS "/>
                <a:sym typeface="Wingdings" panose="05000000000000000000" pitchFamily="2" charset="2"/>
              </a:rPr>
              <a:t> </a:t>
            </a:r>
            <a:r>
              <a:rPr lang="en-US" sz="2500" dirty="0" smtClean="0">
                <a:latin typeface="PrODUCT SANS "/>
              </a:rPr>
              <a:t>Now a Days A major challenge facing in Healthcare organizations(hospitals , medical centers)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PrODUCT SANS "/>
              </a:rPr>
              <a:t>Is to provide Quality of services at affordable costs. Quality of Service is mainly depends on correct prediction of doctor .  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PrODUCT SANS "/>
                <a:sym typeface="Wingdings" panose="05000000000000000000" pitchFamily="2" charset="2"/>
              </a:rPr>
              <a:t> </a:t>
            </a:r>
            <a:r>
              <a:rPr lang="en-US" sz="2500" dirty="0" smtClean="0">
                <a:latin typeface="PrODUCT SANS "/>
              </a:rPr>
              <a:t>Poor clinical decisions can lead to disastrous consequences which are unacceptable.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PrODUCT SANS "/>
                <a:sym typeface="Wingdings" panose="05000000000000000000" pitchFamily="2" charset="2"/>
              </a:rPr>
              <a:t> </a:t>
            </a:r>
            <a:r>
              <a:rPr lang="en-US" sz="2500" dirty="0" smtClean="0">
                <a:latin typeface="PrODUCT SANS "/>
              </a:rPr>
              <a:t>So to Reduce the cost of clinical tests , organizations need computer based information for prediction of best decision.</a:t>
            </a:r>
            <a:endParaRPr lang="en-US" sz="2500" dirty="0">
              <a:latin typeface="PrODUCT SANS 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3717" y="792616"/>
            <a:ext cx="6938904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PrODUCT SANS "/>
              </a:rPr>
              <a:t>2.  PROBLEM STATEMENT</a:t>
            </a:r>
            <a:r>
              <a:rPr lang="en-US" sz="3200" dirty="0" smtClean="0">
                <a:latin typeface="PrODUCT SANS "/>
              </a:rPr>
              <a:t/>
            </a:r>
            <a:br>
              <a:rPr lang="en-US" sz="3200" dirty="0" smtClean="0">
                <a:latin typeface="PrODUCT SANS "/>
              </a:rPr>
            </a:br>
            <a:endParaRPr lang="en-US" sz="3200" dirty="0">
              <a:latin typeface="PrODUCT SANS 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5</a:t>
            </a:fld>
            <a:endParaRPr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507293" y="1437596"/>
            <a:ext cx="7490767" cy="493039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74152" y="627885"/>
            <a:ext cx="7043717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PrODUCT SANS "/>
                <a:ea typeface="Garamond"/>
                <a:cs typeface="Garamond"/>
                <a:sym typeface="Rockwell"/>
              </a:rPr>
              <a:t>3.  ALOGORITH &amp; METHODOLOGY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8745" y="713947"/>
            <a:ext cx="7002967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PrODUCT SANS "/>
              </a:rPr>
              <a:t>4.  WORKING OF THE PROJECT</a:t>
            </a:r>
            <a:endParaRPr lang="en-US" sz="3200" b="1" dirty="0">
              <a:solidFill>
                <a:srgbClr val="C00000"/>
              </a:solidFill>
              <a:latin typeface="PrODUCT SANS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0254" y="1025913"/>
            <a:ext cx="9634655" cy="67710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>We're Going To Take The Following Approach:</a:t>
            </a:r>
          </a:p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>1. Data</a:t>
            </a:r>
          </a:p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>2. Evaluation</a:t>
            </a:r>
          </a:p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>3. Features</a:t>
            </a:r>
          </a:p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>4. Modelling</a:t>
            </a:r>
          </a:p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>5. Results</a:t>
            </a:r>
          </a:p>
          <a:p>
            <a:pPr>
              <a:lnSpc>
                <a:spcPct val="200000"/>
              </a:lnSpc>
            </a:pPr>
            <a:r>
              <a:rPr lang="en-US" sz="2700" dirty="0" smtClean="0">
                <a:latin typeface="PrODUCT SANS "/>
              </a:rPr>
              <a:t/>
            </a:r>
            <a:br>
              <a:rPr lang="en-US" sz="2700" dirty="0" smtClean="0">
                <a:latin typeface="PrODUCT SANS "/>
              </a:rPr>
            </a:br>
            <a:endParaRPr lang="en-US" sz="2700" dirty="0">
              <a:latin typeface="PrODUCT SANS 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337808" y="1367881"/>
            <a:ext cx="4673600" cy="701295"/>
          </a:xfrm>
          <a:prstGeom prst="rect">
            <a:avLst/>
          </a:prstGeom>
        </p:spPr>
        <p:txBody>
          <a:bodyPr spcFirstLastPara="1" wrap="square" lIns="121897" tIns="121897" rIns="121897" bIns="121897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200" b="1" dirty="0" smtClean="0">
                <a:latin typeface="PrODUCT SANS "/>
                <a:ea typeface="Rockwell"/>
                <a:cs typeface="Rockwell"/>
                <a:sym typeface="Rockwell"/>
              </a:rPr>
              <a:t>DATASET</a:t>
            </a:r>
            <a:r>
              <a:rPr lang="en-US" dirty="0" smtClean="0">
                <a:solidFill>
                  <a:schemeClr val="tx1"/>
                </a:solidFill>
                <a:latin typeface="PrODUCT SANS "/>
                <a:ea typeface="Rockwell"/>
                <a:cs typeface="Rockwell"/>
                <a:sym typeface="Rockwell"/>
              </a:rPr>
              <a:t> </a:t>
            </a:r>
            <a:endParaRPr lang="en-US" dirty="0">
              <a:solidFill>
                <a:schemeClr val="tx1"/>
              </a:solidFill>
              <a:latin typeface="PrODUCT SANS "/>
              <a:ea typeface="Rockwell"/>
              <a:cs typeface="Rockwell"/>
              <a:sym typeface="Rockwel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7</a:t>
            </a:fld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32791"/>
          <a:stretch/>
        </p:blipFill>
        <p:spPr>
          <a:xfrm>
            <a:off x="573676" y="2098407"/>
            <a:ext cx="10392200" cy="34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869582" y="627173"/>
            <a:ext cx="5397191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3200" b="1" dirty="0" smtClean="0">
                <a:latin typeface="PrODUCT SANS "/>
              </a:rPr>
              <a:t>TARGETS FOUND</a:t>
            </a:r>
            <a:endParaRPr lang="en-US" sz="3200" b="1" dirty="0">
              <a:latin typeface="PrODUCT SANS "/>
            </a:endParaRP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443" y="1590909"/>
            <a:ext cx="5464508" cy="357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85893" y="5352587"/>
            <a:ext cx="3940097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189" indent="-457189"/>
            <a:r>
              <a:rPr lang="en-US" sz="3200" b="1" dirty="0" smtClean="0">
                <a:latin typeface="PrODUCT SANS "/>
              </a:rPr>
              <a:t>1  </a:t>
            </a:r>
            <a:r>
              <a:rPr lang="en-US" sz="3200" b="1" dirty="0" smtClean="0">
                <a:latin typeface="PrODUCT SANS "/>
                <a:sym typeface="Wingdings" pitchFamily="2" charset="2"/>
              </a:rPr>
              <a:t>  </a:t>
            </a:r>
            <a:r>
              <a:rPr lang="en-US" sz="3200" b="1" dirty="0" smtClean="0">
                <a:latin typeface="PrODUCT SANS "/>
              </a:rPr>
              <a:t>165</a:t>
            </a:r>
          </a:p>
          <a:p>
            <a:pPr marL="457189" indent="-457189"/>
            <a:r>
              <a:rPr lang="en-US" sz="3200" b="1" dirty="0" smtClean="0">
                <a:latin typeface="PrODUCT SANS "/>
              </a:rPr>
              <a:t>0  </a:t>
            </a:r>
            <a:r>
              <a:rPr lang="en-US" sz="3200" b="1" dirty="0" smtClean="0">
                <a:latin typeface="PrODUCT SANS "/>
                <a:sym typeface="Wingdings" pitchFamily="2" charset="2"/>
              </a:rPr>
              <a:t>  </a:t>
            </a:r>
            <a:r>
              <a:rPr lang="en-US" sz="3200" b="1" dirty="0" smtClean="0">
                <a:latin typeface="PrODUCT SANS "/>
              </a:rPr>
              <a:t>138</a:t>
            </a:r>
            <a:endParaRPr lang="en-US" sz="3200" b="1" dirty="0">
              <a:latin typeface="PrODUCT SANS 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A6FF52E-A529-4E47-99BA-30F52C2EDBE8}"/>
              </a:ext>
            </a:extLst>
          </p:cNvPr>
          <p:cNvSpPr/>
          <p:nvPr/>
        </p:nvSpPr>
        <p:spPr>
          <a:xfrm>
            <a:off x="3297892" y="797525"/>
            <a:ext cx="5729188" cy="69762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vl="0" algn="ctr"/>
            <a:r>
              <a:rPr lang="en-US" sz="3700" b="1" dirty="0" smtClean="0">
                <a:latin typeface="PrODUCT SANS "/>
                <a:ea typeface="Rockwell"/>
                <a:cs typeface="Rockwell"/>
                <a:sym typeface="Rockwell"/>
              </a:rPr>
              <a:t>CORRELATION PLOT</a:t>
            </a:r>
            <a:endParaRPr lang="en-US" sz="3700" b="1" dirty="0">
              <a:latin typeface="PrODUCT SANS "/>
              <a:ea typeface="Rockwell"/>
              <a:cs typeface="Rockwell"/>
              <a:sym typeface="Rockwell"/>
            </a:endParaRP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6745" y="1620983"/>
            <a:ext cx="7405803" cy="48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518</Words>
  <Application>Microsoft Office PowerPoint</Application>
  <PresentationFormat>Custom</PresentationFormat>
  <Paragraphs>92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Slide 1</vt:lpstr>
      <vt:lpstr> CONTENTS 1.  INTRODUCTION 2.  PROBLEM STATEMENT 3.  ALOGORITH &amp; METHODOLOGY 4.  WORKING OF THE PROJECT 5.  TECHNOLOGIES USED 6.  SUMMARY</vt:lpstr>
      <vt:lpstr>Slide 3</vt:lpstr>
      <vt:lpstr>Slide 4</vt:lpstr>
      <vt:lpstr>Slide 5</vt:lpstr>
      <vt:lpstr>Slide 6</vt:lpstr>
      <vt:lpstr>DATASET </vt:lpstr>
      <vt:lpstr>Slide 8</vt:lpstr>
      <vt:lpstr>Slide 9</vt:lpstr>
      <vt:lpstr>3 STEP PROCESS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Thejkumar J</dc:creator>
  <cp:lastModifiedBy>user</cp:lastModifiedBy>
  <cp:revision>374</cp:revision>
  <dcterms:created xsi:type="dcterms:W3CDTF">2020-09-02T14:22:46Z</dcterms:created>
  <dcterms:modified xsi:type="dcterms:W3CDTF">2022-09-17T03:27:12Z</dcterms:modified>
</cp:coreProperties>
</file>