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79" r:id="rId3"/>
    <p:sldId id="280" r:id="rId4"/>
    <p:sldId id="259" r:id="rId5"/>
    <p:sldId id="284" r:id="rId6"/>
    <p:sldId id="285" r:id="rId7"/>
    <p:sldId id="267" r:id="rId8"/>
    <p:sldId id="287" r:id="rId9"/>
    <p:sldId id="298" r:id="rId10"/>
    <p:sldId id="299" r:id="rId11"/>
    <p:sldId id="289" r:id="rId12"/>
    <p:sldId id="300" r:id="rId13"/>
    <p:sldId id="29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4">
          <p15:clr>
            <a:srgbClr val="A4A3A4"/>
          </p15:clr>
        </p15:guide>
        <p15:guide id="2" pos="2879">
          <p15:clr>
            <a:srgbClr val="A4A3A4"/>
          </p15:clr>
        </p15:guide>
        <p15:guide id="3" orient="horz" pos="1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E40"/>
    <a:srgbClr val="F7B8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990" y="60"/>
      </p:cViewPr>
      <p:guideLst>
        <p:guide orient="horz" pos="1624"/>
        <p:guide pos="2879"/>
        <p:guide orient="horz" pos="1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8CE7D09B-D39A-4616-8388-15C7F50B95BB}"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4C772-48CC-4874-8327-555D02B444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CE7D09B-D39A-4616-8388-15C7F50B95BB}" type="datetimeFigureOut">
              <a:rPr lang="zh-CN" altLang="en-US" smtClean="0"/>
              <a:t>2023/2/28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5B4C772-48CC-4874-8327-555D02B444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onflow.org/post/flow-blockchain-cadence-programming-language-resources-assets"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onflow.org/post/flow-blockchain-multi-node-architecture-advantages" TargetMode="External"/><Relationship Id="rId4" Type="http://schemas.openxmlformats.org/officeDocument/2006/relationships/hyperlink" Target="https://www.onflow.org/prim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7" name="文本框 6"/>
          <p:cNvSpPr txBox="1"/>
          <p:nvPr/>
        </p:nvSpPr>
        <p:spPr>
          <a:xfrm>
            <a:off x="5059566" y="2387334"/>
            <a:ext cx="3971290" cy="768350"/>
          </a:xfrm>
          <a:prstGeom prst="rect">
            <a:avLst/>
          </a:prstGeom>
          <a:noFill/>
        </p:spPr>
        <p:txBody>
          <a:bodyPr wrap="none" rtlCol="0">
            <a:spAutoFit/>
          </a:bodyPr>
          <a:lstStyle/>
          <a:p>
            <a:pPr algn="r"/>
            <a:r>
              <a:rPr lang="en-US" altLang="zh-CN" sz="4400" dirty="0">
                <a:solidFill>
                  <a:schemeClr val="tx1">
                    <a:lumMod val="75000"/>
                    <a:lumOff val="25000"/>
                  </a:schemeClr>
                </a:solidFill>
                <a:latin typeface="+mj-lt"/>
              </a:rPr>
              <a:t> BLOCKCHAIN</a:t>
            </a:r>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299835" y="1755201"/>
            <a:ext cx="2757170" cy="829945"/>
          </a:xfrm>
          <a:prstGeom prst="rect">
            <a:avLst/>
          </a:prstGeom>
          <a:noFill/>
        </p:spPr>
        <p:txBody>
          <a:bodyPr wrap="none" rtlCol="0">
            <a:spAutoFit/>
          </a:bodyPr>
          <a:lstStyle/>
          <a:p>
            <a:pPr algn="r"/>
            <a:r>
              <a:rPr lang="en-US" altLang="zh-CN" sz="4800">
                <a:solidFill>
                  <a:srgbClr val="F7B801"/>
                </a:solidFill>
                <a:latin typeface="+mj-lt"/>
              </a:rPr>
              <a:t>COLORS</a:t>
            </a:r>
          </a:p>
        </p:txBody>
      </p:sp>
      <p:sp>
        <p:nvSpPr>
          <p:cNvPr id="3" name="椭圆 2"/>
          <p:cNvSpPr/>
          <p:nvPr/>
        </p:nvSpPr>
        <p:spPr>
          <a:xfrm>
            <a:off x="8608941" y="182019"/>
            <a:ext cx="349820" cy="3498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047350" y="3726194"/>
            <a:ext cx="296333" cy="296333"/>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flow"/>
          <p:cNvPicPr>
            <a:picLocks noChangeAspect="1"/>
          </p:cNvPicPr>
          <p:nvPr/>
        </p:nvPicPr>
        <p:blipFill>
          <a:blip r:embed="rId3"/>
          <a:stretch>
            <a:fillRect/>
          </a:stretch>
        </p:blipFill>
        <p:spPr>
          <a:xfrm>
            <a:off x="5917707" y="376220"/>
            <a:ext cx="2682939" cy="1349945"/>
          </a:xfrm>
          <a:prstGeom prst="rect">
            <a:avLst/>
          </a:prstGeom>
        </p:spPr>
      </p:pic>
      <p:sp>
        <p:nvSpPr>
          <p:cNvPr id="6" name="Text Box 5"/>
          <p:cNvSpPr txBox="1"/>
          <p:nvPr/>
        </p:nvSpPr>
        <p:spPr>
          <a:xfrm>
            <a:off x="6391910" y="3726180"/>
            <a:ext cx="2665095" cy="368300"/>
          </a:xfrm>
          <a:prstGeom prst="rect">
            <a:avLst/>
          </a:prstGeom>
          <a:noFill/>
        </p:spPr>
        <p:txBody>
          <a:bodyPr wrap="square" rtlCol="0">
            <a:spAutoFit/>
          </a:bodyPr>
          <a:lstStyle/>
          <a:p>
            <a:r>
              <a:rPr lang="en-US" b="1" dirty="0"/>
              <a:t>TEAM</a:t>
            </a:r>
            <a:r>
              <a:rPr lang="en-US" dirty="0"/>
              <a:t>-</a:t>
            </a:r>
            <a:r>
              <a:rPr lang="en-US" b="1" dirty="0">
                <a:ln/>
                <a:solidFill>
                  <a:srgbClr val="0070C0"/>
                </a:solidFill>
                <a:effectLst>
                  <a:outerShdw blurRad="38100" dist="25400" dir="5400000" algn="ctr" rotWithShape="0">
                    <a:srgbClr val="6E747A">
                      <a:alpha val="43000"/>
                    </a:srgbClr>
                  </a:outerShdw>
                </a:effectLst>
              </a:rPr>
              <a:t>ANGEL SPOILS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
                                        </p:tgtEl>
                                        <p:attrNameLst>
                                          <p:attrName>style.visibility</p:attrName>
                                        </p:attrNameLst>
                                      </p:cBhvr>
                                      <p:to>
                                        <p:strVal val="visible"/>
                                      </p:to>
                                    </p:set>
                                    <p:anim calcmode="discrete" valueType="clr">
                                      <p:cBhvr override="childStyle">
                                        <p:cTn id="14"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gtEl>
                                        <p:attrNameLst>
                                          <p:attrName>fillcolor</p:attrName>
                                        </p:attrNameLst>
                                      </p:cBhvr>
                                      <p:tavLst>
                                        <p:tav tm="0">
                                          <p:val>
                                            <p:clrVal>
                                              <a:schemeClr val="accent2"/>
                                            </p:clrVal>
                                          </p:val>
                                        </p:tav>
                                        <p:tav tm="50000">
                                          <p:val>
                                            <p:clrVal>
                                              <a:schemeClr val="hlink"/>
                                            </p:clrVal>
                                          </p:val>
                                        </p:tav>
                                      </p:tavLst>
                                    </p:anim>
                                    <p:set>
                                      <p:cBhvr>
                                        <p:cTn id="16"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37" grpId="0"/>
      <p:bldP spid="3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xresdefault"/>
          <p:cNvPicPr>
            <a:picLocks noGrp="1" noChangeAspect="1"/>
          </p:cNvPicPr>
          <p:nvPr>
            <p:ph idx="1"/>
          </p:nvPr>
        </p:nvPicPr>
        <p:blipFill>
          <a:blip r:embed="rId2"/>
          <a:stretch>
            <a:fillRect/>
          </a:stretch>
        </p:blipFill>
        <p:spPr>
          <a:xfrm>
            <a:off x="1508760" y="730250"/>
            <a:ext cx="6182995" cy="3653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7" name="文本框 6"/>
          <p:cNvSpPr txBox="1"/>
          <p:nvPr/>
        </p:nvSpPr>
        <p:spPr>
          <a:xfrm>
            <a:off x="5854260" y="2347098"/>
            <a:ext cx="3230880" cy="645160"/>
          </a:xfrm>
          <a:prstGeom prst="rect">
            <a:avLst/>
          </a:prstGeom>
          <a:noFill/>
        </p:spPr>
        <p:txBody>
          <a:bodyPr wrap="none" rtlCol="0">
            <a:spAutoFit/>
          </a:bodyPr>
          <a:lstStyle/>
          <a:p>
            <a:pPr algn="r"/>
            <a:r>
              <a:rPr lang="en-US" altLang="zh-CN" sz="3600">
                <a:solidFill>
                  <a:schemeClr val="tx1">
                    <a:lumMod val="75000"/>
                    <a:lumOff val="25000"/>
                  </a:schemeClr>
                </a:solidFill>
                <a:latin typeface="+mj-lt"/>
              </a:rPr>
              <a:t>CONCLUSION</a:t>
            </a:r>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874552" y="1264748"/>
            <a:ext cx="1210588" cy="1200329"/>
          </a:xfrm>
          <a:prstGeom prst="rect">
            <a:avLst/>
          </a:prstGeom>
          <a:noFill/>
        </p:spPr>
        <p:txBody>
          <a:bodyPr wrap="none" rtlCol="0">
            <a:spAutoFit/>
          </a:bodyPr>
          <a:lstStyle/>
          <a:p>
            <a:pPr algn="r"/>
            <a:r>
              <a:rPr lang="en-US" altLang="zh-CN" sz="7200">
                <a:solidFill>
                  <a:srgbClr val="F7B801"/>
                </a:solidFill>
                <a:latin typeface="+mj-lt"/>
              </a:rPr>
              <a:t>04</a:t>
            </a:r>
            <a:endParaRPr lang="zh-CN" altLang="en-US" sz="7200">
              <a:solidFill>
                <a:srgbClr val="F7B80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AA079-CE5E-296D-905C-99324B77FC3B}"/>
              </a:ext>
            </a:extLst>
          </p:cNvPr>
          <p:cNvSpPr txBox="1"/>
          <p:nvPr/>
        </p:nvSpPr>
        <p:spPr>
          <a:xfrm>
            <a:off x="79023" y="173209"/>
            <a:ext cx="8636000" cy="5078313"/>
          </a:xfrm>
          <a:prstGeom prst="rect">
            <a:avLst/>
          </a:prstGeom>
          <a:noFill/>
        </p:spPr>
        <p:txBody>
          <a:bodyPr wrap="square">
            <a:spAutoFit/>
          </a:bodyPr>
          <a:lstStyle/>
          <a:p>
            <a:pPr algn="l">
              <a:buFont typeface="Arial" panose="020B0604020202020204" pitchFamily="34" charset="0"/>
              <a:buChar char="•"/>
            </a:pPr>
            <a:r>
              <a:rPr lang="en-US" b="1" i="0" dirty="0" err="1">
                <a:solidFill>
                  <a:srgbClr val="374151"/>
                </a:solidFill>
                <a:effectLst/>
                <a:latin typeface="Acumin Pro"/>
              </a:rPr>
              <a:t>Dapp</a:t>
            </a:r>
            <a:r>
              <a:rPr lang="en-US" b="1" i="0" dirty="0">
                <a:solidFill>
                  <a:srgbClr val="374151"/>
                </a:solidFill>
                <a:effectLst/>
                <a:latin typeface="Acumin Pro"/>
              </a:rPr>
              <a:t> Client:</a:t>
            </a:r>
            <a:r>
              <a:rPr lang="en-US" b="0" i="0" dirty="0">
                <a:solidFill>
                  <a:srgbClr val="374151"/>
                </a:solidFill>
                <a:effectLst/>
                <a:latin typeface="Acumin Pro"/>
              </a:rPr>
              <a:t> The </a:t>
            </a:r>
            <a:r>
              <a:rPr lang="en-US" b="0" i="0" dirty="0" err="1">
                <a:solidFill>
                  <a:srgbClr val="374151"/>
                </a:solidFill>
                <a:effectLst/>
                <a:latin typeface="Acumin Pro"/>
              </a:rPr>
              <a:t>dapp</a:t>
            </a:r>
            <a:r>
              <a:rPr lang="en-US" b="0" i="0" dirty="0">
                <a:solidFill>
                  <a:srgbClr val="374151"/>
                </a:solidFill>
                <a:effectLst/>
                <a:latin typeface="Acumin Pro"/>
              </a:rPr>
              <a:t> client is the interface through which users interact with your </a:t>
            </a:r>
            <a:r>
              <a:rPr lang="en-US" b="0" i="0" dirty="0" err="1">
                <a:solidFill>
                  <a:srgbClr val="374151"/>
                </a:solidFill>
                <a:effectLst/>
                <a:latin typeface="Acumin Pro"/>
              </a:rPr>
              <a:t>dapp</a:t>
            </a:r>
            <a:r>
              <a:rPr lang="en-US" b="0" i="0" dirty="0">
                <a:solidFill>
                  <a:srgbClr val="374151"/>
                </a:solidFill>
                <a:effectLst/>
                <a:latin typeface="Acumin Pro"/>
              </a:rPr>
              <a:t>. Web and mobile applications are typical examples of </a:t>
            </a:r>
            <a:r>
              <a:rPr lang="en-US" b="0" i="0" dirty="0" err="1">
                <a:solidFill>
                  <a:srgbClr val="374151"/>
                </a:solidFill>
                <a:effectLst/>
                <a:latin typeface="Acumin Pro"/>
              </a:rPr>
              <a:t>dapp</a:t>
            </a:r>
            <a:r>
              <a:rPr lang="en-US" b="0" i="0" dirty="0">
                <a:solidFill>
                  <a:srgbClr val="374151"/>
                </a:solidFill>
                <a:effectLst/>
                <a:latin typeface="Acumin Pro"/>
              </a:rPr>
              <a:t> clients.</a:t>
            </a:r>
          </a:p>
          <a:p>
            <a:pPr algn="l">
              <a:buFont typeface="Arial" panose="020B0604020202020204" pitchFamily="34" charset="0"/>
              <a:buChar char="•"/>
            </a:pPr>
            <a:endParaRPr lang="en-US" b="0" i="0" dirty="0">
              <a:solidFill>
                <a:srgbClr val="374151"/>
              </a:solidFill>
              <a:effectLst/>
              <a:latin typeface="Acumin Pro"/>
            </a:endParaRPr>
          </a:p>
          <a:p>
            <a:pPr algn="l">
              <a:buFont typeface="Arial" panose="020B0604020202020204" pitchFamily="34" charset="0"/>
              <a:buChar char="•"/>
            </a:pPr>
            <a:r>
              <a:rPr lang="en-US" b="1" i="0" dirty="0">
                <a:solidFill>
                  <a:srgbClr val="374151"/>
                </a:solidFill>
                <a:effectLst/>
                <a:latin typeface="Acumin Pro"/>
              </a:rPr>
              <a:t>Smart Contract:</a:t>
            </a:r>
            <a:r>
              <a:rPr lang="en-US" b="0" i="0" dirty="0">
                <a:solidFill>
                  <a:srgbClr val="374151"/>
                </a:solidFill>
                <a:effectLst/>
                <a:latin typeface="Acumin Pro"/>
              </a:rPr>
              <a:t> A smart contract is a collection of code deployed to a permanent location on the blockchain that defines the core logic for a </a:t>
            </a:r>
            <a:r>
              <a:rPr lang="en-US" b="0" i="0" dirty="0" err="1">
                <a:solidFill>
                  <a:srgbClr val="374151"/>
                </a:solidFill>
                <a:effectLst/>
                <a:latin typeface="Acumin Pro"/>
              </a:rPr>
              <a:t>dapp</a:t>
            </a:r>
            <a:r>
              <a:rPr lang="en-US" b="0" i="0" dirty="0">
                <a:solidFill>
                  <a:srgbClr val="374151"/>
                </a:solidFill>
                <a:effectLst/>
                <a:latin typeface="Acumin Pro"/>
              </a:rPr>
              <a:t>.</a:t>
            </a:r>
          </a:p>
          <a:p>
            <a:pPr algn="l">
              <a:buFont typeface="Arial" panose="020B0604020202020204" pitchFamily="34" charset="0"/>
              <a:buChar char="•"/>
            </a:pPr>
            <a:endParaRPr lang="en-US" b="0" i="0" dirty="0">
              <a:solidFill>
                <a:srgbClr val="374151"/>
              </a:solidFill>
              <a:effectLst/>
              <a:latin typeface="Acumin Pro"/>
            </a:endParaRPr>
          </a:p>
          <a:p>
            <a:pPr algn="l">
              <a:buFont typeface="Arial" panose="020B0604020202020204" pitchFamily="34" charset="0"/>
              <a:buChar char="•"/>
            </a:pPr>
            <a:r>
              <a:rPr lang="en-US" b="1" i="0" dirty="0">
                <a:solidFill>
                  <a:srgbClr val="374151"/>
                </a:solidFill>
                <a:effectLst/>
                <a:latin typeface="Acumin Pro"/>
              </a:rPr>
              <a:t>User Account:</a:t>
            </a:r>
            <a:r>
              <a:rPr lang="en-US" b="0" i="0" dirty="0">
                <a:solidFill>
                  <a:srgbClr val="374151"/>
                </a:solidFill>
                <a:effectLst/>
                <a:latin typeface="Acumin Pro"/>
              </a:rPr>
              <a:t> A user account is a record on the blockchain that stores the digital assets owned by a single user.</a:t>
            </a:r>
          </a:p>
          <a:p>
            <a:pPr algn="l">
              <a:buFont typeface="Arial" panose="020B0604020202020204" pitchFamily="34" charset="0"/>
              <a:buChar char="•"/>
            </a:pPr>
            <a:endParaRPr lang="en-US" b="0" i="0" dirty="0">
              <a:solidFill>
                <a:srgbClr val="374151"/>
              </a:solidFill>
              <a:effectLst/>
              <a:latin typeface="Acumin Pro"/>
            </a:endParaRPr>
          </a:p>
          <a:p>
            <a:pPr algn="l">
              <a:buFont typeface="Arial" panose="020B0604020202020204" pitchFamily="34" charset="0"/>
              <a:buChar char="•"/>
            </a:pPr>
            <a:r>
              <a:rPr lang="en-US" b="1" i="0" dirty="0">
                <a:solidFill>
                  <a:srgbClr val="374151"/>
                </a:solidFill>
                <a:effectLst/>
                <a:latin typeface="Acumin Pro"/>
              </a:rPr>
              <a:t>Transaction:</a:t>
            </a:r>
            <a:r>
              <a:rPr lang="en-US" b="0" i="0" dirty="0">
                <a:solidFill>
                  <a:srgbClr val="374151"/>
                </a:solidFill>
                <a:effectLst/>
                <a:latin typeface="Acumin Pro"/>
              </a:rPr>
              <a:t> A transaction is a code submitted to the blockchain that mutates the state of one or more user accounts and smart contracts.</a:t>
            </a:r>
          </a:p>
          <a:p>
            <a:pPr algn="l">
              <a:buFont typeface="Arial" panose="020B0604020202020204" pitchFamily="34" charset="0"/>
              <a:buChar char="•"/>
            </a:pPr>
            <a:endParaRPr lang="en-US" b="0" i="0" dirty="0">
              <a:solidFill>
                <a:srgbClr val="374151"/>
              </a:solidFill>
              <a:effectLst/>
              <a:latin typeface="Acumin Pro"/>
            </a:endParaRPr>
          </a:p>
          <a:p>
            <a:pPr algn="l">
              <a:buFont typeface="Arial" panose="020B0604020202020204" pitchFamily="34" charset="0"/>
              <a:buChar char="•"/>
            </a:pPr>
            <a:r>
              <a:rPr lang="en-US" b="1" i="0" dirty="0">
                <a:solidFill>
                  <a:srgbClr val="374151"/>
                </a:solidFill>
                <a:effectLst/>
                <a:latin typeface="Acumin Pro"/>
              </a:rPr>
              <a:t>User Wallet:</a:t>
            </a:r>
            <a:r>
              <a:rPr lang="en-US" b="0" i="0" dirty="0">
                <a:solidFill>
                  <a:srgbClr val="374151"/>
                </a:solidFill>
                <a:effectLst/>
                <a:latin typeface="Acumin Pro"/>
              </a:rPr>
              <a:t> A user wallet is software or hardware that controls access to a user's account on the blockchain.</a:t>
            </a:r>
          </a:p>
          <a:p>
            <a:pPr algn="l">
              <a:buFont typeface="Arial" panose="020B0604020202020204" pitchFamily="34" charset="0"/>
              <a:buChar char="•"/>
            </a:pPr>
            <a:endParaRPr lang="en-US" b="0" i="0" dirty="0">
              <a:solidFill>
                <a:srgbClr val="374151"/>
              </a:solidFill>
              <a:effectLst/>
              <a:latin typeface="Acumin Pro"/>
            </a:endParaRPr>
          </a:p>
          <a:p>
            <a:pPr>
              <a:buFont typeface="Arial" panose="020B0604020202020204" pitchFamily="34" charset="0"/>
              <a:buChar char="•"/>
            </a:pPr>
            <a:r>
              <a:rPr lang="en-US" b="1" i="0" dirty="0">
                <a:solidFill>
                  <a:srgbClr val="374151"/>
                </a:solidFill>
                <a:effectLst/>
                <a:latin typeface="Acumin Pro"/>
              </a:rPr>
              <a:t>Flow Client Library (FCL):</a:t>
            </a:r>
            <a:r>
              <a:rPr lang="en-US" b="0" i="0" dirty="0">
                <a:solidFill>
                  <a:srgbClr val="374151"/>
                </a:solidFill>
                <a:effectLst/>
                <a:latin typeface="Acumin Pro"/>
              </a:rPr>
              <a:t> The Flow Client Library is a framework that provides a standard interface to connect client applications and user wallets.</a:t>
            </a:r>
          </a:p>
          <a:p>
            <a:pPr algn="l">
              <a:buFont typeface="Arial" panose="020B0604020202020204" pitchFamily="34" charset="0"/>
              <a:buChar char="•"/>
            </a:pPr>
            <a:endParaRPr lang="en-US" b="0" i="0" dirty="0">
              <a:solidFill>
                <a:srgbClr val="374151"/>
              </a:solidFill>
              <a:effectLst/>
              <a:latin typeface="Acumi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10" name="椭圆 9"/>
          <p:cNvSpPr/>
          <p:nvPr/>
        </p:nvSpPr>
        <p:spPr>
          <a:xfrm>
            <a:off x="8677798" y="4620630"/>
            <a:ext cx="296333" cy="296333"/>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2369" y="133936"/>
            <a:ext cx="349820" cy="3498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ow To Write A Thank You Note In Five Easy Steps">
            <a:extLst>
              <a:ext uri="{FF2B5EF4-FFF2-40B4-BE49-F238E27FC236}">
                <a16:creationId xmlns:a16="http://schemas.microsoft.com/office/drawing/2014/main" id="{8A499FA7-3A60-4329-EA83-71C3A6963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556" y="2350151"/>
            <a:ext cx="4211242" cy="2366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1201210"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4" name="椭圆 3"/>
          <p:cNvSpPr/>
          <p:nvPr/>
        </p:nvSpPr>
        <p:spPr>
          <a:xfrm>
            <a:off x="-1809977"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809977"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1969142"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779718"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862540" y="1"/>
            <a:ext cx="590749" cy="423680"/>
            <a:chOff x="4470420" y="-7951"/>
            <a:chExt cx="1122770" cy="805240"/>
          </a:xfrm>
          <a:solidFill>
            <a:schemeClr val="accent1"/>
          </a:solidFill>
        </p:grpSpPr>
        <p:sp>
          <p:nvSpPr>
            <p:cNvPr id="32" name="直角三角形 31"/>
            <p:cNvSpPr/>
            <p:nvPr/>
          </p:nvSpPr>
          <p:spPr>
            <a:xfrm rot="5400000">
              <a:off x="4909878" y="113976"/>
              <a:ext cx="805240" cy="56138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3198078"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353832"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810567" y="756080"/>
            <a:ext cx="3145028" cy="369332"/>
          </a:xfrm>
          <a:prstGeom prst="rect">
            <a:avLst/>
          </a:prstGeom>
        </p:spPr>
        <p:txBody>
          <a:bodyPr wrap="none">
            <a:spAutoFit/>
          </a:bodyPr>
          <a:lstStyle/>
          <a:p>
            <a:r>
              <a:rPr lang="en-US" altLang="zh-CN" sz="1800" b="1" dirty="0">
                <a:ln/>
                <a:solidFill>
                  <a:schemeClr val="tx1"/>
                </a:solidFill>
                <a:effectLst>
                  <a:outerShdw blurRad="38100" dist="19050" dir="2700000" algn="tl" rotWithShape="0">
                    <a:schemeClr val="dk1">
                      <a:alpha val="40000"/>
                    </a:schemeClr>
                  </a:outerShdw>
                </a:effectLst>
                <a:latin typeface="+mj-ea"/>
                <a:ea typeface="+mj-ea"/>
                <a:sym typeface="+mn-lt"/>
              </a:rPr>
              <a:t>INTRODUCTION to FLOW</a:t>
            </a:r>
          </a:p>
        </p:txBody>
      </p:sp>
      <p:sp>
        <p:nvSpPr>
          <p:cNvPr id="38" name="矩形 37"/>
          <p:cNvSpPr/>
          <p:nvPr/>
        </p:nvSpPr>
        <p:spPr>
          <a:xfrm>
            <a:off x="5810567" y="1896836"/>
            <a:ext cx="1732915" cy="368300"/>
          </a:xfrm>
          <a:prstGeom prst="rect">
            <a:avLst/>
          </a:prstGeom>
        </p:spPr>
        <p:txBody>
          <a:bodyPr wrap="none">
            <a:spAutoFit/>
          </a:bodyPr>
          <a:lstStyle/>
          <a:p>
            <a:r>
              <a:rPr lang="en-US" altLang="zh-CN" sz="1800" b="1">
                <a:ln/>
                <a:solidFill>
                  <a:schemeClr val="tx1"/>
                </a:solidFill>
                <a:effectLst>
                  <a:outerShdw blurRad="38100" dist="19050" dir="2700000" algn="tl" rotWithShape="0">
                    <a:schemeClr val="dk1">
                      <a:alpha val="40000"/>
                    </a:schemeClr>
                  </a:outerShdw>
                </a:effectLst>
                <a:latin typeface="+mj-ea"/>
                <a:ea typeface="+mj-ea"/>
                <a:sym typeface="+mn-lt"/>
              </a:rPr>
              <a:t>BLOCKCHAIN</a:t>
            </a:r>
          </a:p>
        </p:txBody>
      </p:sp>
      <p:sp>
        <p:nvSpPr>
          <p:cNvPr id="40" name="矩形 39"/>
          <p:cNvSpPr/>
          <p:nvPr/>
        </p:nvSpPr>
        <p:spPr>
          <a:xfrm>
            <a:off x="5810567" y="4126774"/>
            <a:ext cx="1760855" cy="368300"/>
          </a:xfrm>
          <a:prstGeom prst="rect">
            <a:avLst/>
          </a:prstGeom>
        </p:spPr>
        <p:txBody>
          <a:bodyPr wrap="none">
            <a:spAutoFit/>
          </a:bodyPr>
          <a:lstStyle/>
          <a:p>
            <a:r>
              <a:rPr lang="en-US" altLang="zh-CN" sz="1800" b="1">
                <a:ln/>
                <a:solidFill>
                  <a:schemeClr val="tx1"/>
                </a:solidFill>
                <a:effectLst>
                  <a:outerShdw blurRad="38100" dist="19050" dir="2700000" algn="tl" rotWithShape="0">
                    <a:schemeClr val="dk1">
                      <a:alpha val="40000"/>
                    </a:schemeClr>
                  </a:outerShdw>
                </a:effectLst>
                <a:latin typeface="+mj-ea"/>
                <a:ea typeface="+mj-ea"/>
                <a:sym typeface="+mn-lt"/>
              </a:rPr>
              <a:t>CONCLUSION</a:t>
            </a:r>
          </a:p>
        </p:txBody>
      </p:sp>
      <p:sp>
        <p:nvSpPr>
          <p:cNvPr id="43" name="矩形 42"/>
          <p:cNvSpPr/>
          <p:nvPr/>
        </p:nvSpPr>
        <p:spPr>
          <a:xfrm>
            <a:off x="5810567" y="2198600"/>
            <a:ext cx="2646219" cy="275590"/>
          </a:xfrm>
          <a:prstGeom prst="rect">
            <a:avLst/>
          </a:prstGeom>
        </p:spPr>
        <p:txBody>
          <a:bodyPr wrap="square">
            <a:spAutoFit/>
          </a:bodyPr>
          <a:lstStyle/>
          <a:p>
            <a:pPr lvl="0" fontAlgn="base">
              <a:lnSpc>
                <a:spcPct val="150000"/>
              </a:lnSpc>
              <a:spcBef>
                <a:spcPct val="0"/>
              </a:spcBef>
              <a:spcAft>
                <a:spcPct val="0"/>
              </a:spcAft>
            </a:pPr>
            <a:r>
              <a:rPr lang="en-US" altLang="zh-CN" sz="800">
                <a:solidFill>
                  <a:srgbClr val="3C3E40"/>
                </a:solidFill>
                <a:ea typeface="Microsoft YaHei" panose="020B0503020204020204" pitchFamily="34" charset="-122"/>
                <a:cs typeface="Arial" panose="020B0604020202020204" pitchFamily="34" charset="0"/>
                <a:sym typeface="Calibri" panose="020F0502020204030204" pitchFamily="34" charset="0"/>
              </a:rPr>
              <a:t>. </a:t>
            </a:r>
          </a:p>
        </p:txBody>
      </p:sp>
      <p:sp>
        <p:nvSpPr>
          <p:cNvPr id="45" name="椭圆 44"/>
          <p:cNvSpPr/>
          <p:nvPr/>
        </p:nvSpPr>
        <p:spPr>
          <a:xfrm>
            <a:off x="5271836" y="719011"/>
            <a:ext cx="442622" cy="442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71836" y="1859144"/>
            <a:ext cx="442622" cy="442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47" name="椭圆 46"/>
          <p:cNvSpPr/>
          <p:nvPr/>
        </p:nvSpPr>
        <p:spPr>
          <a:xfrm>
            <a:off x="5271836" y="2999277"/>
            <a:ext cx="442622" cy="442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48" name="椭圆 47"/>
          <p:cNvSpPr/>
          <p:nvPr/>
        </p:nvSpPr>
        <p:spPr>
          <a:xfrm>
            <a:off x="5271836" y="4139411"/>
            <a:ext cx="442622" cy="442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 name="矩形 37"/>
          <p:cNvSpPr/>
          <p:nvPr/>
        </p:nvSpPr>
        <p:spPr>
          <a:xfrm>
            <a:off x="5810567" y="3011896"/>
            <a:ext cx="1366520" cy="368300"/>
          </a:xfrm>
          <a:prstGeom prst="rect">
            <a:avLst/>
          </a:prstGeom>
        </p:spPr>
        <p:txBody>
          <a:bodyPr wrap="none">
            <a:spAutoFit/>
          </a:bodyPr>
          <a:lstStyle/>
          <a:p>
            <a:r>
              <a:rPr lang="en-US" altLang="zh-CN" sz="1800" b="1">
                <a:solidFill>
                  <a:schemeClr val="tx1"/>
                </a:solidFill>
                <a:effectLst>
                  <a:outerShdw blurRad="38100" dist="19050" dir="2700000" algn="tl" rotWithShape="0">
                    <a:schemeClr val="dk1">
                      <a:alpha val="40000"/>
                    </a:schemeClr>
                  </a:outerShdw>
                </a:effectLst>
                <a:latin typeface="+mj-ea"/>
                <a:ea typeface="+mj-ea"/>
                <a:sym typeface="+mn-lt"/>
              </a:rPr>
              <a:t> CADENCE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plus(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7" name="文本框 6"/>
          <p:cNvSpPr txBox="1"/>
          <p:nvPr/>
        </p:nvSpPr>
        <p:spPr>
          <a:xfrm>
            <a:off x="5007170" y="2347098"/>
            <a:ext cx="4077970" cy="706755"/>
          </a:xfrm>
          <a:prstGeom prst="rect">
            <a:avLst/>
          </a:prstGeom>
          <a:noFill/>
        </p:spPr>
        <p:txBody>
          <a:bodyPr wrap="none" rtlCol="0">
            <a:spAutoFit/>
          </a:bodyPr>
          <a:lstStyle/>
          <a:p>
            <a:pPr algn="r"/>
            <a:r>
              <a:rPr lang="en-US" altLang="zh-CN" sz="4000">
                <a:solidFill>
                  <a:schemeClr val="tx1">
                    <a:lumMod val="75000"/>
                    <a:lumOff val="25000"/>
                  </a:schemeClr>
                </a:solidFill>
                <a:latin typeface="+mj-lt"/>
              </a:rPr>
              <a:t>INTRODUCTION</a:t>
            </a:r>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874552" y="1264748"/>
            <a:ext cx="1210588" cy="1200329"/>
          </a:xfrm>
          <a:prstGeom prst="rect">
            <a:avLst/>
          </a:prstGeom>
          <a:noFill/>
        </p:spPr>
        <p:txBody>
          <a:bodyPr wrap="none" rtlCol="0">
            <a:spAutoFit/>
          </a:bodyPr>
          <a:lstStyle/>
          <a:p>
            <a:pPr algn="r"/>
            <a:r>
              <a:rPr lang="en-US" altLang="zh-CN" sz="7200">
                <a:solidFill>
                  <a:srgbClr val="F7B801"/>
                </a:solidFill>
                <a:latin typeface="+mj-lt"/>
              </a:rPr>
              <a:t>01</a:t>
            </a:r>
            <a:endParaRPr lang="zh-CN" altLang="en-US" sz="7200">
              <a:solidFill>
                <a:srgbClr val="F7B80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597" y="205676"/>
            <a:ext cx="2941831" cy="369332"/>
          </a:xfrm>
          <a:prstGeom prst="rect">
            <a:avLst/>
          </a:prstGeom>
          <a:noFill/>
        </p:spPr>
        <p:txBody>
          <a:bodyPr wrap="none" rtlCol="0">
            <a:spAutoFit/>
          </a:bodyPr>
          <a:lstStyle/>
          <a:p>
            <a:r>
              <a:rPr lang="en-US" altLang="zh-CN" dirty="0">
                <a:latin typeface="+mj-lt"/>
              </a:rPr>
              <a:t>INTRODUCTION to FLOW</a:t>
            </a:r>
          </a:p>
        </p:txBody>
      </p:sp>
      <p:sp>
        <p:nvSpPr>
          <p:cNvPr id="2" name="矩形 1"/>
          <p:cNvSpPr/>
          <p:nvPr/>
        </p:nvSpPr>
        <p:spPr>
          <a:xfrm>
            <a:off x="0" y="0"/>
            <a:ext cx="396240" cy="830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6397"/>
            <a:ext cx="4572000" cy="3051048"/>
          </a:xfrm>
          <a:prstGeom prst="rect">
            <a:avLst/>
          </a:prstGeom>
        </p:spPr>
      </p:pic>
      <p:sp>
        <p:nvSpPr>
          <p:cNvPr id="9" name="矩形 8"/>
          <p:cNvSpPr/>
          <p:nvPr/>
        </p:nvSpPr>
        <p:spPr>
          <a:xfrm>
            <a:off x="3796496" y="1386397"/>
            <a:ext cx="791827" cy="30510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4962525" y="1356995"/>
            <a:ext cx="3933190" cy="368300"/>
          </a:xfrm>
          <a:prstGeom prst="rect">
            <a:avLst/>
          </a:prstGeom>
          <a:noFill/>
        </p:spPr>
        <p:txBody>
          <a:bodyPr wrap="square" rtlCol="0">
            <a:spAutoFit/>
          </a:bodyPr>
          <a:lstStyle/>
          <a:p>
            <a:pPr marL="285750" indent="-285750">
              <a:buFont typeface="Arial" panose="020B0604020202020204" pitchFamily="34" charset="0"/>
              <a:buChar char="•"/>
            </a:pPr>
            <a:endParaRPr lang="en-US"/>
          </a:p>
        </p:txBody>
      </p:sp>
      <p:sp>
        <p:nvSpPr>
          <p:cNvPr id="6" name="TextBox 5">
            <a:extLst>
              <a:ext uri="{FF2B5EF4-FFF2-40B4-BE49-F238E27FC236}">
                <a16:creationId xmlns:a16="http://schemas.microsoft.com/office/drawing/2014/main" id="{D2623CA6-C415-5349-7E61-1B616835D757}"/>
              </a:ext>
            </a:extLst>
          </p:cNvPr>
          <p:cNvSpPr txBox="1"/>
          <p:nvPr/>
        </p:nvSpPr>
        <p:spPr>
          <a:xfrm>
            <a:off x="4978847" y="1279088"/>
            <a:ext cx="3785561" cy="3416320"/>
          </a:xfrm>
          <a:prstGeom prst="rect">
            <a:avLst/>
          </a:prstGeom>
          <a:noFill/>
        </p:spPr>
        <p:txBody>
          <a:bodyPr wrap="square">
            <a:spAutoFit/>
          </a:bodyPr>
          <a:lstStyle/>
          <a:p>
            <a:r>
              <a:rPr lang="en-US" sz="2000" b="1" i="0" dirty="0">
                <a:solidFill>
                  <a:srgbClr val="374151"/>
                </a:solidFill>
                <a:effectLst/>
                <a:latin typeface="Acumin Pro"/>
              </a:rPr>
              <a:t>‍Flow </a:t>
            </a:r>
            <a:r>
              <a:rPr lang="en-US" b="0" i="0" dirty="0">
                <a:solidFill>
                  <a:srgbClr val="374151"/>
                </a:solidFill>
                <a:effectLst/>
                <a:latin typeface="Acumin Pro"/>
              </a:rPr>
              <a:t>is a fast, decentralized, and developer-friendly blockchain, designed as the foundation for a new generation of games, apps, and the </a:t>
            </a:r>
            <a:r>
              <a:rPr lang="en-US" b="0" i="0" u="sng" dirty="0">
                <a:effectLst/>
                <a:latin typeface="Acumin Pro"/>
                <a:hlinkClick r:id="rId3"/>
              </a:rPr>
              <a:t>digital assets</a:t>
            </a:r>
            <a:r>
              <a:rPr lang="en-US" b="0" i="0" dirty="0">
                <a:solidFill>
                  <a:srgbClr val="374151"/>
                </a:solidFill>
                <a:effectLst/>
                <a:latin typeface="Acumin Pro"/>
              </a:rPr>
              <a:t> that power them. It is based on a unique, </a:t>
            </a:r>
            <a:r>
              <a:rPr lang="en-US" b="0" i="0" u="sng" dirty="0">
                <a:effectLst/>
                <a:latin typeface="Acumin Pro"/>
                <a:hlinkClick r:id="rId4"/>
              </a:rPr>
              <a:t>multi-role architecture</a:t>
            </a:r>
            <a:r>
              <a:rPr lang="en-US" b="0" i="0" dirty="0">
                <a:solidFill>
                  <a:srgbClr val="374151"/>
                </a:solidFill>
                <a:effectLst/>
                <a:latin typeface="Acumin Pro"/>
              </a:rPr>
              <a:t>, and designed to </a:t>
            </a:r>
            <a:r>
              <a:rPr lang="en-US" b="0" i="0" u="sng" dirty="0">
                <a:effectLst/>
                <a:latin typeface="Acumin Pro"/>
                <a:hlinkClick r:id="rId5"/>
              </a:rPr>
              <a:t>scale without </a:t>
            </a:r>
            <a:r>
              <a:rPr lang="en-US" b="0" i="0" u="sng" dirty="0" err="1">
                <a:effectLst/>
                <a:latin typeface="Acumin Pro"/>
                <a:hlinkClick r:id="rId5"/>
              </a:rPr>
              <a:t>sharding</a:t>
            </a:r>
            <a:r>
              <a:rPr lang="en-US" b="0" i="0" dirty="0">
                <a:solidFill>
                  <a:srgbClr val="374151"/>
                </a:solidFill>
                <a:effectLst/>
                <a:latin typeface="Acumin Pro"/>
              </a:rPr>
              <a:t>, allowing for massive improvements in speed and throughput while preserving a developer-friendly, ACID-compliant environment.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7" name="文本框 6"/>
          <p:cNvSpPr txBox="1"/>
          <p:nvPr/>
        </p:nvSpPr>
        <p:spPr>
          <a:xfrm>
            <a:off x="5930460" y="2347098"/>
            <a:ext cx="3154680" cy="645160"/>
          </a:xfrm>
          <a:prstGeom prst="rect">
            <a:avLst/>
          </a:prstGeom>
          <a:noFill/>
        </p:spPr>
        <p:txBody>
          <a:bodyPr wrap="none" rtlCol="0">
            <a:spAutoFit/>
          </a:bodyPr>
          <a:lstStyle/>
          <a:p>
            <a:pPr algn="r"/>
            <a:r>
              <a:rPr lang="en-US" altLang="zh-CN" sz="3600">
                <a:solidFill>
                  <a:schemeClr val="tx1">
                    <a:lumMod val="75000"/>
                    <a:lumOff val="25000"/>
                  </a:schemeClr>
                </a:solidFill>
                <a:latin typeface="+mj-lt"/>
              </a:rPr>
              <a:t>BLOCKCHAIN</a:t>
            </a:r>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874552" y="1264748"/>
            <a:ext cx="1210588" cy="1200329"/>
          </a:xfrm>
          <a:prstGeom prst="rect">
            <a:avLst/>
          </a:prstGeom>
          <a:noFill/>
        </p:spPr>
        <p:txBody>
          <a:bodyPr wrap="none" rtlCol="0">
            <a:spAutoFit/>
          </a:bodyPr>
          <a:lstStyle/>
          <a:p>
            <a:pPr algn="r"/>
            <a:r>
              <a:rPr lang="en-US" altLang="zh-CN" sz="7200">
                <a:solidFill>
                  <a:srgbClr val="F7B801"/>
                </a:solidFill>
                <a:latin typeface="+mj-lt"/>
              </a:rPr>
              <a:t>02</a:t>
            </a:r>
            <a:endParaRPr lang="zh-CN" altLang="en-US" sz="7200">
              <a:solidFill>
                <a:srgbClr val="F7B80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597" y="205676"/>
            <a:ext cx="1668780" cy="368300"/>
          </a:xfrm>
          <a:prstGeom prst="rect">
            <a:avLst/>
          </a:prstGeom>
          <a:noFill/>
        </p:spPr>
        <p:txBody>
          <a:bodyPr wrap="none" rtlCol="0">
            <a:spAutoFit/>
          </a:bodyPr>
          <a:lstStyle/>
          <a:p>
            <a:r>
              <a:rPr lang="en-US" altLang="zh-CN">
                <a:latin typeface="+mj-lt"/>
              </a:rPr>
              <a:t>BLOCKCHAIN</a:t>
            </a:r>
          </a:p>
        </p:txBody>
      </p:sp>
      <p:sp>
        <p:nvSpPr>
          <p:cNvPr id="2" name="矩形 1"/>
          <p:cNvSpPr/>
          <p:nvPr/>
        </p:nvSpPr>
        <p:spPr>
          <a:xfrm>
            <a:off x="0" y="0"/>
            <a:ext cx="396240" cy="830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25000" r="25000"/>
          <a:stretch>
            <a:fillRect/>
          </a:stretch>
        </p:blipFill>
        <p:spPr>
          <a:xfrm>
            <a:off x="5290184" y="0"/>
            <a:ext cx="3857625" cy="5143500"/>
          </a:xfrm>
          <a:prstGeom prst="rect">
            <a:avLst/>
          </a:prstGeom>
        </p:spPr>
      </p:pic>
      <p:sp>
        <p:nvSpPr>
          <p:cNvPr id="9" name="矩形 8"/>
          <p:cNvSpPr/>
          <p:nvPr/>
        </p:nvSpPr>
        <p:spPr>
          <a:xfrm>
            <a:off x="8417859" y="0"/>
            <a:ext cx="72614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635" y="831215"/>
            <a:ext cx="5073650" cy="4015105"/>
          </a:xfrm>
          <a:prstGeom prst="rect">
            <a:avLst/>
          </a:prstGeom>
          <a:noFill/>
        </p:spPr>
        <p:txBody>
          <a:bodyPr wrap="square" rtlCol="0">
            <a:spAutoFit/>
          </a:bodyPr>
          <a:lstStyle/>
          <a:p>
            <a:pPr marL="285750" indent="-285750" algn="just">
              <a:buFont typeface="Arial" panose="020B0604020202020204" pitchFamily="34" charset="0"/>
              <a:buChar char="•"/>
            </a:pPr>
            <a:r>
              <a:rPr lang="en-US" sz="1500">
                <a:latin typeface="Arial" panose="020B0604020202020204" pitchFamily="34" charset="0"/>
                <a:cs typeface="Arial" panose="020B0604020202020204" pitchFamily="34" charset="0"/>
              </a:rPr>
              <a:t>Blockchain is a shared, immutable ledger that facilitates the process of recording transactions and tracking assets in a business network. An asset can be tangible (a house, car, cash, land) or intangible (intellectual property, patents, copyrights, branding). </a:t>
            </a:r>
          </a:p>
          <a:p>
            <a:pPr marL="285750" indent="-285750" algn="just">
              <a:buFont typeface="Arial" panose="020B0604020202020204" pitchFamily="34" charset="0"/>
              <a:buChar char="•"/>
            </a:pPr>
            <a:endParaRPr lang="en-US" sz="150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a:latin typeface="Arial" panose="020B0604020202020204" pitchFamily="34" charset="0"/>
                <a:cs typeface="Arial" panose="020B0604020202020204" pitchFamily="34" charset="0"/>
              </a:rPr>
              <a:t>Virtually anything of value can be tracked and traded on a blockchain network, reducing risk and cutting costs for all involved.</a:t>
            </a:r>
          </a:p>
          <a:p>
            <a:pPr marL="285750" indent="-285750" algn="just">
              <a:buFont typeface="Arial" panose="020B0604020202020204" pitchFamily="34" charset="0"/>
              <a:buChar char="•"/>
            </a:pPr>
            <a:endParaRPr lang="en-US" sz="150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a:latin typeface="Arial" panose="020B0604020202020204" pitchFamily="34" charset="0"/>
                <a:cs typeface="Arial" panose="020B0604020202020204" pitchFamily="34" charset="0"/>
              </a:rPr>
              <a:t>Business runs on information. The faster it’s received and the more accurate it is, the better. Blockchain is ideal for delivering that information because it provides immediate, shared and completely transparent information stored on an immutable ledger that can be accessed only by permissioned network members.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9e9d68d7cf438b91ef959ecb14fc25d26BBA7F7DBC18E55DFF4014AF651F0BF2569D4B6C1DA7F1A4683A481403BD872FC687266AD13265C1DE7C373772FD8728ABDD69ADD03BFF5BE2862BC891DBB79E93EE4F712FE137491F2BAE94083BFD9E04AE03C75F5B006FFBE2A72818D9E8036551BE217D1CDE75DD1946A81C59FAA635D432FE3951E25CD63E638CD0F4A494"/>
          <p:cNvSpPr txBox="1"/>
          <p:nvPr/>
        </p:nvSpPr>
        <p:spPr>
          <a:xfrm>
            <a:off x="3721424" y="1675108"/>
            <a:ext cx="1804527" cy="1200329"/>
          </a:xfrm>
          <a:prstGeom prst="rect">
            <a:avLst/>
          </a:prstGeom>
          <a:noFill/>
        </p:spPr>
        <p:txBody>
          <a:bodyPr wrap="square" rtlCol="0">
            <a:spAutoFit/>
          </a:bodyPr>
          <a:lstStyle/>
          <a:p>
            <a:pPr algn="ctr"/>
            <a:r>
              <a:rPr lang="en-US" altLang="zh-CN" sz="7200">
                <a:solidFill>
                  <a:schemeClr val="bg1"/>
                </a:solidFill>
                <a:latin typeface="+mj-lt"/>
                <a:ea typeface="+mj-ea"/>
              </a:rPr>
              <a:t>58</a:t>
            </a:r>
            <a:r>
              <a:rPr lang="en-US" altLang="zh-CN" sz="4800">
                <a:solidFill>
                  <a:schemeClr val="bg1"/>
                </a:solidFill>
                <a:latin typeface="+mj-lt"/>
                <a:ea typeface="+mj-ea"/>
              </a:rPr>
              <a:t>%</a:t>
            </a:r>
            <a:endParaRPr lang="zh-CN" altLang="en-US" sz="7200">
              <a:solidFill>
                <a:schemeClr val="bg1"/>
              </a:solidFill>
              <a:latin typeface="+mj-lt"/>
              <a:ea typeface="+mj-ea"/>
            </a:endParaRPr>
          </a:p>
        </p:txBody>
      </p:sp>
      <p:sp>
        <p:nvSpPr>
          <p:cNvPr id="28" name="矩形 27" descr="e7d195523061f1c09e9d68d7cf438b91ef959ecb14fc25d26BBA7F7DBC18E55DFF4014AF651F0BF2569D4B6C1DA7F1A4683A481403BD872FC687266AD13265C1DE7C373772FD8728ABDD69ADD03BFF5BE2862BC891DBB79E3B16A08475943759FD6A3265B13A1EEC715B7CF4A7C47A40C508E88E4AAC9E3113FF33E4EB98A9EF579DFC2022DF9CB7589B46A0F2FE7CD1"/>
          <p:cNvSpPr/>
          <p:nvPr/>
        </p:nvSpPr>
        <p:spPr>
          <a:xfrm>
            <a:off x="3270085" y="2778797"/>
            <a:ext cx="2707204" cy="552011"/>
          </a:xfrm>
          <a:prstGeom prst="rect">
            <a:avLst/>
          </a:prstGeom>
        </p:spPr>
        <p:txBody>
          <a:bodyPr wrap="square">
            <a:spAutoFit/>
          </a:bodyPr>
          <a:lstStyle/>
          <a:p>
            <a:pPr algn="ctr">
              <a:lnSpc>
                <a:spcPct val="150000"/>
              </a:lnSpc>
            </a:pPr>
            <a:r>
              <a:rPr lang="en-US" altLang="zh-CN" sz="1050">
                <a:solidFill>
                  <a:schemeClr val="bg1"/>
                </a:solidFill>
              </a:rPr>
              <a:t>Lorem ipsum dolor sit amet, consectetuer adipiscing elit. </a:t>
            </a:r>
            <a:endParaRPr lang="zh-CN" altLang="en-US">
              <a:solidFill>
                <a:schemeClr val="bg1"/>
              </a:solidFill>
            </a:endParaRPr>
          </a:p>
        </p:txBody>
      </p:sp>
      <p:sp>
        <p:nvSpPr>
          <p:cNvPr id="20" name="文本框 19"/>
          <p:cNvSpPr txBox="1"/>
          <p:nvPr/>
        </p:nvSpPr>
        <p:spPr>
          <a:xfrm>
            <a:off x="462597" y="205676"/>
            <a:ext cx="1668780" cy="368300"/>
          </a:xfrm>
          <a:prstGeom prst="rect">
            <a:avLst/>
          </a:prstGeom>
          <a:noFill/>
        </p:spPr>
        <p:txBody>
          <a:bodyPr wrap="none" rtlCol="0">
            <a:spAutoFit/>
          </a:bodyPr>
          <a:lstStyle/>
          <a:p>
            <a:r>
              <a:rPr lang="en-US" altLang="zh-CN">
                <a:latin typeface="+mj-lt"/>
              </a:rPr>
              <a:t>BLOCKCHAIN</a:t>
            </a:r>
          </a:p>
        </p:txBody>
      </p:sp>
      <p:sp>
        <p:nvSpPr>
          <p:cNvPr id="25" name="矩形 24"/>
          <p:cNvSpPr/>
          <p:nvPr/>
        </p:nvSpPr>
        <p:spPr>
          <a:xfrm>
            <a:off x="0" y="0"/>
            <a:ext cx="396240" cy="830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descr="e7d195523061f1c09e9d68d7cf438b91ef959ecb14fc25d26BBA7F7DBC18E55DFF4014AF651F0BF2569D4B6C1DA7F1A4683A481403BD872FC687266AD13265C1DE7C373772FD8728ABDD69ADD03BFF5BE2862BC891DBB79E93EE4F712FE137491F2BAE94083BFD9E04AE03C75F5B006FFBE2A72818D9E8036551BE217D1CDE75DD1946A81C59FAA635D432FE3951E25CD63E638CD0F4A494"/>
          <p:cNvSpPr txBox="1"/>
          <p:nvPr/>
        </p:nvSpPr>
        <p:spPr>
          <a:xfrm>
            <a:off x="6807779" y="2163292"/>
            <a:ext cx="1804527" cy="830997"/>
          </a:xfrm>
          <a:prstGeom prst="rect">
            <a:avLst/>
          </a:prstGeom>
          <a:noFill/>
        </p:spPr>
        <p:txBody>
          <a:bodyPr wrap="square" rtlCol="0">
            <a:spAutoFit/>
          </a:bodyPr>
          <a:lstStyle/>
          <a:p>
            <a:pPr algn="ctr"/>
            <a:r>
              <a:rPr lang="en-US" altLang="zh-CN" sz="4800">
                <a:solidFill>
                  <a:schemeClr val="bg1"/>
                </a:solidFill>
                <a:latin typeface="+mj-lt"/>
                <a:ea typeface="+mj-ea"/>
              </a:rPr>
              <a:t>28</a:t>
            </a:r>
            <a:r>
              <a:rPr lang="en-US" altLang="zh-CN" sz="2800">
                <a:solidFill>
                  <a:schemeClr val="bg1"/>
                </a:solidFill>
                <a:latin typeface="+mj-lt"/>
                <a:ea typeface="+mj-ea"/>
              </a:rPr>
              <a:t>%</a:t>
            </a:r>
            <a:endParaRPr lang="zh-CN" altLang="en-US" sz="4800">
              <a:solidFill>
                <a:schemeClr val="bg1"/>
              </a:solidFill>
              <a:latin typeface="+mj-lt"/>
              <a:ea typeface="+mj-ea"/>
            </a:endParaRPr>
          </a:p>
        </p:txBody>
      </p:sp>
      <p:sp>
        <p:nvSpPr>
          <p:cNvPr id="2" name="Text Box 1"/>
          <p:cNvSpPr txBox="1"/>
          <p:nvPr/>
        </p:nvSpPr>
        <p:spPr>
          <a:xfrm>
            <a:off x="185420" y="931545"/>
            <a:ext cx="8772525" cy="3692525"/>
          </a:xfrm>
          <a:prstGeom prst="rect">
            <a:avLst/>
          </a:prstGeom>
          <a:noFill/>
        </p:spPr>
        <p:txBody>
          <a:bodyPr wrap="square" rtlCol="0">
            <a:spAutoFit/>
          </a:bodyPr>
          <a:lstStyle/>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Content Placeholder 6" descr="49174Blockchain-Technology"/>
          <p:cNvPicPr>
            <a:picLocks noGrp="1" noChangeAspect="1"/>
          </p:cNvPicPr>
          <p:nvPr>
            <p:ph idx="1"/>
          </p:nvPr>
        </p:nvPicPr>
        <p:blipFill>
          <a:blip r:embed="rId2"/>
          <a:stretch>
            <a:fillRect/>
          </a:stretch>
        </p:blipFill>
        <p:spPr>
          <a:xfrm>
            <a:off x="1002030" y="1360170"/>
            <a:ext cx="6938645" cy="326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l="37809"/>
          <a:stretch>
            <a:fillRect/>
          </a:stretch>
        </p:blipFill>
        <p:spPr>
          <a:xfrm>
            <a:off x="-32167" y="0"/>
            <a:ext cx="5686732" cy="5143500"/>
          </a:xfrm>
          <a:custGeom>
            <a:avLst/>
            <a:gdLst>
              <a:gd name="connsiteX0" fmla="*/ 0 w 5686732"/>
              <a:gd name="connsiteY0" fmla="*/ 0 h 5143500"/>
              <a:gd name="connsiteX1" fmla="*/ 5686732 w 5686732"/>
              <a:gd name="connsiteY1" fmla="*/ 0 h 5143500"/>
              <a:gd name="connsiteX2" fmla="*/ 2256738 w 5686732"/>
              <a:gd name="connsiteY2" fmla="*/ 5143500 h 5143500"/>
              <a:gd name="connsiteX3" fmla="*/ 0 w 568673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86732" h="5143500">
                <a:moveTo>
                  <a:pt x="0" y="0"/>
                </a:moveTo>
                <a:lnTo>
                  <a:pt x="5686732" y="0"/>
                </a:lnTo>
                <a:lnTo>
                  <a:pt x="2256738" y="5143500"/>
                </a:lnTo>
                <a:lnTo>
                  <a:pt x="0" y="5143500"/>
                </a:lnTo>
                <a:close/>
              </a:path>
            </a:pathLst>
          </a:custGeom>
        </p:spPr>
      </p:pic>
      <p:sp>
        <p:nvSpPr>
          <p:cNvPr id="7" name="文本框 6"/>
          <p:cNvSpPr txBox="1"/>
          <p:nvPr/>
        </p:nvSpPr>
        <p:spPr>
          <a:xfrm>
            <a:off x="6667060" y="2347098"/>
            <a:ext cx="2418080" cy="645160"/>
          </a:xfrm>
          <a:prstGeom prst="rect">
            <a:avLst/>
          </a:prstGeom>
          <a:noFill/>
        </p:spPr>
        <p:txBody>
          <a:bodyPr wrap="none" rtlCol="0">
            <a:spAutoFit/>
          </a:bodyPr>
          <a:lstStyle/>
          <a:p>
            <a:pPr algn="r"/>
            <a:r>
              <a:rPr lang="en-US" altLang="zh-CN" sz="3600">
                <a:solidFill>
                  <a:schemeClr val="tx1">
                    <a:lumMod val="75000"/>
                    <a:lumOff val="25000"/>
                  </a:schemeClr>
                </a:solidFill>
                <a:latin typeface="+mj-lt"/>
              </a:rPr>
              <a:t>CADENCE</a:t>
            </a:r>
          </a:p>
        </p:txBody>
      </p:sp>
      <p:sp>
        <p:nvSpPr>
          <p:cNvPr id="4" name="椭圆 3"/>
          <p:cNvSpPr/>
          <p:nvPr/>
        </p:nvSpPr>
        <p:spPr>
          <a:xfrm>
            <a:off x="-640934" y="945931"/>
            <a:ext cx="546538" cy="546538"/>
          </a:xfrm>
          <a:prstGeom prst="ellipse">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0934" y="1755228"/>
            <a:ext cx="546538" cy="546538"/>
          </a:xfrm>
          <a:prstGeom prst="ellipse">
            <a:avLst/>
          </a:prstGeom>
          <a:solidFill>
            <a:srgbClr val="F7B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3138185" y="0"/>
            <a:ext cx="2966508" cy="3615559"/>
          </a:xfrm>
          <a:prstGeom prst="parallelogram">
            <a:avLst>
              <a:gd name="adj" fmla="val 83493"/>
            </a:avLst>
          </a:prstGeom>
          <a:solidFill>
            <a:srgbClr val="3C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a:off x="1948761" y="2606104"/>
            <a:ext cx="2081893" cy="2537396"/>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031583" y="1"/>
            <a:ext cx="590749" cy="423680"/>
            <a:chOff x="4470420" y="-7951"/>
            <a:chExt cx="1122770" cy="805240"/>
          </a:xfrm>
        </p:grpSpPr>
        <p:sp>
          <p:nvSpPr>
            <p:cNvPr id="32" name="直角三角形 31"/>
            <p:cNvSpPr/>
            <p:nvPr/>
          </p:nvSpPr>
          <p:spPr>
            <a:xfrm rot="5400000">
              <a:off x="4909878"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flipH="1">
              <a:off x="4348493" y="113976"/>
              <a:ext cx="805240" cy="5613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平行四边形 34"/>
          <p:cNvSpPr/>
          <p:nvPr/>
        </p:nvSpPr>
        <p:spPr>
          <a:xfrm>
            <a:off x="4367121" y="663888"/>
            <a:ext cx="1383553" cy="1686264"/>
          </a:xfrm>
          <a:prstGeom prst="parallelogram">
            <a:avLst>
              <a:gd name="adj" fmla="val 83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a:off x="-184789" y="152622"/>
            <a:ext cx="979643" cy="6743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874552" y="1264748"/>
            <a:ext cx="1210588" cy="1200329"/>
          </a:xfrm>
          <a:prstGeom prst="rect">
            <a:avLst/>
          </a:prstGeom>
          <a:noFill/>
        </p:spPr>
        <p:txBody>
          <a:bodyPr wrap="none" rtlCol="0">
            <a:spAutoFit/>
          </a:bodyPr>
          <a:lstStyle/>
          <a:p>
            <a:pPr algn="r"/>
            <a:r>
              <a:rPr lang="en-US" altLang="zh-CN" sz="7200">
                <a:solidFill>
                  <a:srgbClr val="F7B801"/>
                </a:solidFill>
                <a:latin typeface="+mj-lt"/>
              </a:rPr>
              <a:t>03</a:t>
            </a:r>
            <a:endParaRPr lang="zh-CN" altLang="en-US" sz="7200">
              <a:solidFill>
                <a:srgbClr val="F7B80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83210"/>
            <a:ext cx="7886700" cy="4349115"/>
          </a:xfrm>
        </p:spPr>
        <p:txBody>
          <a:bodyPr/>
          <a:lstStyle/>
          <a:p>
            <a:pPr algn="just"/>
            <a:r>
              <a:rPr lang="en-US" sz="1800">
                <a:latin typeface="Arial" panose="020B0604020202020204" pitchFamily="34" charset="0"/>
                <a:cs typeface="Arial" panose="020B0604020202020204" pitchFamily="34" charset="0"/>
              </a:rPr>
              <a:t>Cadence Technologies provides sanitary equipment, instrumentation, and services to the food, beverage, and pharmaceutical industries. Our mission is to serve our clients by providing high purity process equipment and systems with specialty engineering and strategic consulting to help them succeed in their marketplace.</a:t>
            </a:r>
          </a:p>
          <a:p>
            <a:pPr algn="just"/>
            <a:endParaRPr lang="en-US" sz="1800">
              <a:latin typeface="Arial" panose="020B0604020202020204" pitchFamily="34" charset="0"/>
              <a:cs typeface="Arial" panose="020B0604020202020204" pitchFamily="34" charset="0"/>
            </a:endParaRPr>
          </a:p>
          <a:p>
            <a:pPr algn="just"/>
            <a:r>
              <a:rPr lang="en-US" sz="1800">
                <a:latin typeface="Arial" panose="020B0604020202020204" pitchFamily="34" charset="0"/>
                <a:cs typeface="Arial" panose="020B0604020202020204" pitchFamily="34" charset="0"/>
              </a:rPr>
              <a:t>Cadence software is used to lay out photomask designs used to created integrated optics structures as well as MEMS and NEMS structures.</a:t>
            </a:r>
          </a:p>
          <a:p>
            <a:pPr algn="just"/>
            <a:endParaRPr lang="en-US" sz="1800">
              <a:latin typeface="Arial" panose="020B0604020202020204" pitchFamily="34" charset="0"/>
              <a:cs typeface="Arial" panose="020B0604020202020204" pitchFamily="34" charset="0"/>
            </a:endParaRPr>
          </a:p>
          <a:p>
            <a:pPr algn="just"/>
            <a:r>
              <a:rPr lang="en-US" sz="1800">
                <a:latin typeface="Arial" panose="020B0604020202020204" pitchFamily="34" charset="0"/>
                <a:cs typeface="Arial" panose="020B0604020202020204" pitchFamily="34" charset="0"/>
              </a:rPr>
              <a:t>Perhaps the most straightforward example of cadence is to notice how voice inflection changes when asking a question. In English, questions usually end with vocal inflections going up and this signifies to a listener that a question has been fully asked and they may now respond. Sarcasm is another common example.</a:t>
            </a:r>
          </a:p>
        </p:txBody>
      </p:sp>
    </p:spTree>
  </p:cSld>
  <p:clrMapOvr>
    <a:masterClrMapping/>
  </p:clrMapOvr>
</p:sld>
</file>

<file path=ppt/theme/theme1.xml><?xml version="1.0" encoding="utf-8"?>
<a:theme xmlns:a="http://schemas.openxmlformats.org/drawingml/2006/main" name="Office Theme">
  <a:themeElements>
    <a:clrScheme name="1黑黄1">
      <a:dk1>
        <a:sysClr val="windowText" lastClr="000000"/>
      </a:dk1>
      <a:lt1>
        <a:sysClr val="window" lastClr="FFFFFF"/>
      </a:lt1>
      <a:dk2>
        <a:srgbClr val="000000"/>
      </a:dk2>
      <a:lt2>
        <a:srgbClr val="F8F8F8"/>
      </a:lt2>
      <a:accent1>
        <a:srgbClr val="F7B801"/>
      </a:accent1>
      <a:accent2>
        <a:srgbClr val="3C3E40"/>
      </a:accent2>
      <a:accent3>
        <a:srgbClr val="3F3F3F"/>
      </a:accent3>
      <a:accent4>
        <a:srgbClr val="595959"/>
      </a:accent4>
      <a:accent5>
        <a:srgbClr val="5F5F5F"/>
      </a:accent5>
      <a:accent6>
        <a:srgbClr val="4D4D4D"/>
      </a:accent6>
      <a:hlink>
        <a:srgbClr val="000000"/>
      </a:hlink>
      <a:folHlink>
        <a:srgbClr val="919191"/>
      </a:folHlink>
    </a:clrScheme>
    <a:fontScheme name="标准1">
      <a:majorFont>
        <a:latin typeface="Arial"/>
        <a:ea typeface="微软雅黑"/>
        <a:cs typeface=""/>
      </a:majorFont>
      <a:minorFont>
        <a:latin typeface="Calibri Light"/>
        <a:ea typeface="微软雅黑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510</Words>
  <Application>Microsoft Office PowerPoint</Application>
  <PresentationFormat>On-screen Show (16:9)</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微软雅黑</vt:lpstr>
      <vt:lpstr>Acumin Pro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Vishnu Priya P</cp:lastModifiedBy>
  <cp:revision>110</cp:revision>
  <dcterms:created xsi:type="dcterms:W3CDTF">2018-12-05T07:33:00Z</dcterms:created>
  <dcterms:modified xsi:type="dcterms:W3CDTF">2023-02-28T17:25:34Z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5092A1817668497FB78BB82D574B06E0</vt:lpwstr>
  </property>
</Properties>
</file>