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67" r:id="rId3"/>
    <p:sldId id="258" r:id="rId4"/>
    <p:sldId id="257" r:id="rId5"/>
    <p:sldId id="261" r:id="rId6"/>
    <p:sldId id="268" r:id="rId7"/>
    <p:sldId id="262" r:id="rId8"/>
    <p:sldId id="310" r:id="rId9"/>
    <p:sldId id="305" r:id="rId10"/>
    <p:sldId id="306" r:id="rId11"/>
    <p:sldId id="307" r:id="rId12"/>
    <p:sldId id="309" r:id="rId13"/>
    <p:sldId id="297" r:id="rId14"/>
    <p:sldId id="281" r:id="rId15"/>
    <p:sldId id="282" r:id="rId16"/>
    <p:sldId id="283" r:id="rId17"/>
    <p:sldId id="284" r:id="rId18"/>
    <p:sldId id="292" r:id="rId19"/>
    <p:sldId id="285" r:id="rId20"/>
    <p:sldId id="293" r:id="rId21"/>
    <p:sldId id="295" r:id="rId22"/>
    <p:sldId id="296" r:id="rId23"/>
    <p:sldId id="263" r:id="rId24"/>
    <p:sldId id="298" r:id="rId25"/>
    <p:sldId id="299" r:id="rId26"/>
    <p:sldId id="300" r:id="rId27"/>
    <p:sldId id="301" r:id="rId28"/>
    <p:sldId id="264" r:id="rId29"/>
    <p:sldId id="276" r:id="rId30"/>
    <p:sldId id="277" r:id="rId31"/>
    <p:sldId id="279" r:id="rId32"/>
    <p:sldId id="278" r:id="rId33"/>
    <p:sldId id="280" r:id="rId34"/>
    <p:sldId id="302" r:id="rId35"/>
    <p:sldId id="265" r:id="rId36"/>
    <p:sldId id="30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7B0"/>
    <a:srgbClr val="F1E391"/>
    <a:srgbClr val="88E0FC"/>
    <a:srgbClr val="ADEAFD"/>
    <a:srgbClr val="FFE697"/>
    <a:srgbClr val="4FD2FB"/>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36C3E4-5225-4546-A438-EEEF247EB0A4}"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6C0A5306-4E02-49A3-B844-08B24E5433B9}">
      <dgm:prSet/>
      <dgm:spPr/>
      <dgm:t>
        <a:bodyPr/>
        <a:lstStyle/>
        <a:p>
          <a:r>
            <a:rPr lang="en-IN" dirty="0">
              <a:ln>
                <a:solidFill>
                  <a:schemeClr val="tx1"/>
                </a:solidFill>
              </a:ln>
              <a:solidFill>
                <a:schemeClr val="tx1"/>
              </a:solidFill>
            </a:rPr>
            <a:t>Introduction</a:t>
          </a:r>
        </a:p>
      </dgm:t>
    </dgm:pt>
    <dgm:pt modelId="{47498F77-9988-4F97-B5E5-E764FEED472B}" type="parTrans" cxnId="{02A6E190-5721-4CBC-A5A4-4522DD41641F}">
      <dgm:prSet/>
      <dgm:spPr/>
      <dgm:t>
        <a:bodyPr/>
        <a:lstStyle/>
        <a:p>
          <a:endParaRPr lang="en-IN"/>
        </a:p>
      </dgm:t>
    </dgm:pt>
    <dgm:pt modelId="{0590FE4F-A8BB-4318-8EB8-D7023CF78C0C}" type="sibTrans" cxnId="{02A6E190-5721-4CBC-A5A4-4522DD41641F}">
      <dgm:prSet/>
      <dgm:spPr/>
      <dgm:t>
        <a:bodyPr/>
        <a:lstStyle/>
        <a:p>
          <a:endParaRPr lang="en-IN"/>
        </a:p>
      </dgm:t>
    </dgm:pt>
    <dgm:pt modelId="{377AA44C-753A-4EC0-948F-C04999F26709}">
      <dgm:prSet/>
      <dgm:spPr/>
      <dgm:t>
        <a:bodyPr/>
        <a:lstStyle/>
        <a:p>
          <a:r>
            <a:rPr lang="en-IN">
              <a:ln>
                <a:solidFill>
                  <a:schemeClr val="tx1"/>
                </a:solidFill>
              </a:ln>
            </a:rPr>
            <a:t>Problem Statement</a:t>
          </a:r>
        </a:p>
      </dgm:t>
    </dgm:pt>
    <dgm:pt modelId="{B2BB4001-D38E-40F6-80B5-0FAB5E7ECD12}" type="parTrans" cxnId="{EFA988B7-B1BC-414C-B559-4A47737CA36C}">
      <dgm:prSet/>
      <dgm:spPr/>
      <dgm:t>
        <a:bodyPr/>
        <a:lstStyle/>
        <a:p>
          <a:endParaRPr lang="en-IN"/>
        </a:p>
      </dgm:t>
    </dgm:pt>
    <dgm:pt modelId="{9E9BE404-5FBA-4369-B88C-20CCE5A4DDAB}" type="sibTrans" cxnId="{EFA988B7-B1BC-414C-B559-4A47737CA36C}">
      <dgm:prSet/>
      <dgm:spPr/>
      <dgm:t>
        <a:bodyPr/>
        <a:lstStyle/>
        <a:p>
          <a:endParaRPr lang="en-IN"/>
        </a:p>
      </dgm:t>
    </dgm:pt>
    <dgm:pt modelId="{DB421D25-7E81-4F9A-B50B-A600F946E548}">
      <dgm:prSet/>
      <dgm:spPr/>
      <dgm:t>
        <a:bodyPr/>
        <a:lstStyle/>
        <a:p>
          <a:r>
            <a:rPr lang="en-IN">
              <a:ln>
                <a:solidFill>
                  <a:schemeClr val="tx1"/>
                </a:solidFill>
              </a:ln>
            </a:rPr>
            <a:t>Dashboard overview</a:t>
          </a:r>
        </a:p>
      </dgm:t>
    </dgm:pt>
    <dgm:pt modelId="{1BD7C5CC-D613-4E2B-B727-AD107D1FDAB5}" type="parTrans" cxnId="{4438D1EA-A1FC-4F1B-8DA8-8FAC2323A365}">
      <dgm:prSet/>
      <dgm:spPr/>
      <dgm:t>
        <a:bodyPr/>
        <a:lstStyle/>
        <a:p>
          <a:endParaRPr lang="en-IN"/>
        </a:p>
      </dgm:t>
    </dgm:pt>
    <dgm:pt modelId="{410E3406-7095-474F-98A5-98FB9BDEE2E6}" type="sibTrans" cxnId="{4438D1EA-A1FC-4F1B-8DA8-8FAC2323A365}">
      <dgm:prSet/>
      <dgm:spPr/>
      <dgm:t>
        <a:bodyPr/>
        <a:lstStyle/>
        <a:p>
          <a:endParaRPr lang="en-IN"/>
        </a:p>
      </dgm:t>
    </dgm:pt>
    <dgm:pt modelId="{31211552-84EA-41A6-B2D1-7DA7EA3C91A6}">
      <dgm:prSet/>
      <dgm:spPr/>
      <dgm:t>
        <a:bodyPr/>
        <a:lstStyle/>
        <a:p>
          <a:r>
            <a:rPr lang="en-IN">
              <a:ln>
                <a:solidFill>
                  <a:schemeClr val="tx1"/>
                </a:solidFill>
              </a:ln>
            </a:rPr>
            <a:t>Primary Research </a:t>
          </a:r>
        </a:p>
      </dgm:t>
    </dgm:pt>
    <dgm:pt modelId="{8F42FE7F-F2E1-4AA4-9351-E662D65ABD7A}" type="parTrans" cxnId="{FCDD0BAB-CD7E-4651-83D0-CBF9F71BF27B}">
      <dgm:prSet/>
      <dgm:spPr/>
      <dgm:t>
        <a:bodyPr/>
        <a:lstStyle/>
        <a:p>
          <a:endParaRPr lang="en-IN"/>
        </a:p>
      </dgm:t>
    </dgm:pt>
    <dgm:pt modelId="{1101C66A-7F67-4349-8D9F-5205ADE5D2A8}" type="sibTrans" cxnId="{FCDD0BAB-CD7E-4651-83D0-CBF9F71BF27B}">
      <dgm:prSet/>
      <dgm:spPr/>
      <dgm:t>
        <a:bodyPr/>
        <a:lstStyle/>
        <a:p>
          <a:endParaRPr lang="en-IN"/>
        </a:p>
      </dgm:t>
    </dgm:pt>
    <dgm:pt modelId="{37CF68FB-D188-45EF-A149-96C262C928A2}">
      <dgm:prSet/>
      <dgm:spPr/>
      <dgm:t>
        <a:bodyPr/>
        <a:lstStyle/>
        <a:p>
          <a:r>
            <a:rPr lang="en-IN" dirty="0">
              <a:ln>
                <a:solidFill>
                  <a:schemeClr val="tx1"/>
                </a:solidFill>
              </a:ln>
            </a:rPr>
            <a:t>Secondary Research</a:t>
          </a:r>
        </a:p>
      </dgm:t>
    </dgm:pt>
    <dgm:pt modelId="{3C402343-FA34-4D73-85FA-6E8EF166A4D5}" type="parTrans" cxnId="{7B7122F8-B979-457D-BF74-D18D3526A4BF}">
      <dgm:prSet/>
      <dgm:spPr/>
      <dgm:t>
        <a:bodyPr/>
        <a:lstStyle/>
        <a:p>
          <a:endParaRPr lang="en-IN"/>
        </a:p>
      </dgm:t>
    </dgm:pt>
    <dgm:pt modelId="{1089C413-9D99-4D9C-8E14-6D0BE8E92E92}" type="sibTrans" cxnId="{7B7122F8-B979-457D-BF74-D18D3526A4BF}">
      <dgm:prSet/>
      <dgm:spPr/>
      <dgm:t>
        <a:bodyPr/>
        <a:lstStyle/>
        <a:p>
          <a:endParaRPr lang="en-IN"/>
        </a:p>
      </dgm:t>
    </dgm:pt>
    <dgm:pt modelId="{148D1D42-6D7B-4F24-9470-6C9C3F032673}">
      <dgm:prSet/>
      <dgm:spPr/>
      <dgm:t>
        <a:bodyPr/>
        <a:lstStyle/>
        <a:p>
          <a:r>
            <a:rPr lang="en-IN">
              <a:ln>
                <a:solidFill>
                  <a:schemeClr val="tx1"/>
                </a:solidFill>
              </a:ln>
            </a:rPr>
            <a:t>Adhoc Queries</a:t>
          </a:r>
        </a:p>
      </dgm:t>
    </dgm:pt>
    <dgm:pt modelId="{4792A873-6E49-4E26-AC8D-F547A86A26DE}" type="parTrans" cxnId="{C2A3D702-1D99-4D82-8DA0-7FFB72E8719A}">
      <dgm:prSet/>
      <dgm:spPr/>
      <dgm:t>
        <a:bodyPr/>
        <a:lstStyle/>
        <a:p>
          <a:endParaRPr lang="en-IN"/>
        </a:p>
      </dgm:t>
    </dgm:pt>
    <dgm:pt modelId="{F54DE352-2879-455D-A499-311AA8700E92}" type="sibTrans" cxnId="{C2A3D702-1D99-4D82-8DA0-7FFB72E8719A}">
      <dgm:prSet/>
      <dgm:spPr/>
      <dgm:t>
        <a:bodyPr/>
        <a:lstStyle/>
        <a:p>
          <a:endParaRPr lang="en-IN"/>
        </a:p>
      </dgm:t>
    </dgm:pt>
    <dgm:pt modelId="{F96CC133-475E-402E-8C40-7176538E1BBC}">
      <dgm:prSet/>
      <dgm:spPr/>
      <dgm:t>
        <a:bodyPr/>
        <a:lstStyle/>
        <a:p>
          <a:r>
            <a:rPr lang="en-IN" dirty="0">
              <a:ln>
                <a:solidFill>
                  <a:schemeClr val="tx1"/>
                </a:solidFill>
              </a:ln>
            </a:rPr>
            <a:t>Recommendations</a:t>
          </a:r>
        </a:p>
      </dgm:t>
    </dgm:pt>
    <dgm:pt modelId="{23F30FA7-AE40-4119-8642-C203EAF43D2C}" type="parTrans" cxnId="{EB2A8644-2607-468B-A474-10BCA114B2D7}">
      <dgm:prSet/>
      <dgm:spPr/>
      <dgm:t>
        <a:bodyPr/>
        <a:lstStyle/>
        <a:p>
          <a:endParaRPr lang="en-IN"/>
        </a:p>
      </dgm:t>
    </dgm:pt>
    <dgm:pt modelId="{164C0F91-2922-442C-ABF3-770F43BF8E6D}" type="sibTrans" cxnId="{EB2A8644-2607-468B-A474-10BCA114B2D7}">
      <dgm:prSet/>
      <dgm:spPr/>
      <dgm:t>
        <a:bodyPr/>
        <a:lstStyle/>
        <a:p>
          <a:endParaRPr lang="en-IN"/>
        </a:p>
      </dgm:t>
    </dgm:pt>
    <dgm:pt modelId="{1CA8D097-5CAF-4804-933A-2E53EAFB1D9F}">
      <dgm:prSet/>
      <dgm:spPr/>
      <dgm:t>
        <a:bodyPr/>
        <a:lstStyle/>
        <a:p>
          <a:r>
            <a:rPr lang="en-IN" dirty="0">
              <a:ln>
                <a:solidFill>
                  <a:schemeClr val="tx1"/>
                </a:solidFill>
              </a:ln>
            </a:rPr>
            <a:t>Conclusion</a:t>
          </a:r>
        </a:p>
      </dgm:t>
    </dgm:pt>
    <dgm:pt modelId="{263978E4-C5BE-443B-B40C-A9FAE519E9E0}" type="parTrans" cxnId="{7779F187-2E07-4177-B298-E212C48ABDEE}">
      <dgm:prSet/>
      <dgm:spPr/>
      <dgm:t>
        <a:bodyPr/>
        <a:lstStyle/>
        <a:p>
          <a:endParaRPr lang="en-IN"/>
        </a:p>
      </dgm:t>
    </dgm:pt>
    <dgm:pt modelId="{3A10BD97-ECD5-4187-96AF-D4B13255248E}" type="sibTrans" cxnId="{7779F187-2E07-4177-B298-E212C48ABDEE}">
      <dgm:prSet/>
      <dgm:spPr/>
      <dgm:t>
        <a:bodyPr/>
        <a:lstStyle/>
        <a:p>
          <a:endParaRPr lang="en-IN"/>
        </a:p>
      </dgm:t>
    </dgm:pt>
    <dgm:pt modelId="{AFA5F901-F90A-4850-9F0F-68093A5AE8AF}" type="pres">
      <dgm:prSet presAssocID="{1636C3E4-5225-4546-A438-EEEF247EB0A4}" presName="compositeShape" presStyleCnt="0">
        <dgm:presLayoutVars>
          <dgm:dir/>
          <dgm:resizeHandles/>
        </dgm:presLayoutVars>
      </dgm:prSet>
      <dgm:spPr/>
    </dgm:pt>
    <dgm:pt modelId="{D1EBACB3-DA41-4DA4-9B3C-DF64DBE42639}" type="pres">
      <dgm:prSet presAssocID="{1636C3E4-5225-4546-A438-EEEF247EB0A4}" presName="pyramid" presStyleLbl="node1" presStyleIdx="0" presStyleCnt="1"/>
      <dgm:spPr>
        <a:solidFill>
          <a:srgbClr val="FFE697"/>
        </a:solidFill>
      </dgm:spPr>
    </dgm:pt>
    <dgm:pt modelId="{0C1456AC-6615-4777-9AFF-071DCDADC0C4}" type="pres">
      <dgm:prSet presAssocID="{1636C3E4-5225-4546-A438-EEEF247EB0A4}" presName="theList" presStyleCnt="0"/>
      <dgm:spPr/>
    </dgm:pt>
    <dgm:pt modelId="{6559EAB7-E4E7-473C-AA10-80572E111CA7}" type="pres">
      <dgm:prSet presAssocID="{6C0A5306-4E02-49A3-B844-08B24E5433B9}" presName="aNode" presStyleLbl="fgAcc1" presStyleIdx="0" presStyleCnt="8">
        <dgm:presLayoutVars>
          <dgm:bulletEnabled val="1"/>
        </dgm:presLayoutVars>
      </dgm:prSet>
      <dgm:spPr/>
    </dgm:pt>
    <dgm:pt modelId="{3640F142-E4AC-43F2-9B69-5409A9984FF0}" type="pres">
      <dgm:prSet presAssocID="{6C0A5306-4E02-49A3-B844-08B24E5433B9}" presName="aSpace" presStyleCnt="0"/>
      <dgm:spPr/>
    </dgm:pt>
    <dgm:pt modelId="{1C7A6B77-DACE-4839-817C-720CD43C0B4C}" type="pres">
      <dgm:prSet presAssocID="{377AA44C-753A-4EC0-948F-C04999F26709}" presName="aNode" presStyleLbl="fgAcc1" presStyleIdx="1" presStyleCnt="8">
        <dgm:presLayoutVars>
          <dgm:bulletEnabled val="1"/>
        </dgm:presLayoutVars>
      </dgm:prSet>
      <dgm:spPr/>
    </dgm:pt>
    <dgm:pt modelId="{E91A15B7-EE10-495B-96CE-647B6E0D94E5}" type="pres">
      <dgm:prSet presAssocID="{377AA44C-753A-4EC0-948F-C04999F26709}" presName="aSpace" presStyleCnt="0"/>
      <dgm:spPr/>
    </dgm:pt>
    <dgm:pt modelId="{CAD91AB9-8521-483A-A0A5-999D1512E8E9}" type="pres">
      <dgm:prSet presAssocID="{DB421D25-7E81-4F9A-B50B-A600F946E548}" presName="aNode" presStyleLbl="fgAcc1" presStyleIdx="2" presStyleCnt="8">
        <dgm:presLayoutVars>
          <dgm:bulletEnabled val="1"/>
        </dgm:presLayoutVars>
      </dgm:prSet>
      <dgm:spPr/>
    </dgm:pt>
    <dgm:pt modelId="{03DD63DC-5411-4AA7-B0A1-828EC156D4D0}" type="pres">
      <dgm:prSet presAssocID="{DB421D25-7E81-4F9A-B50B-A600F946E548}" presName="aSpace" presStyleCnt="0"/>
      <dgm:spPr/>
    </dgm:pt>
    <dgm:pt modelId="{0EB3A706-E1A2-4F35-AED4-F1446D7C7236}" type="pres">
      <dgm:prSet presAssocID="{31211552-84EA-41A6-B2D1-7DA7EA3C91A6}" presName="aNode" presStyleLbl="fgAcc1" presStyleIdx="3" presStyleCnt="8">
        <dgm:presLayoutVars>
          <dgm:bulletEnabled val="1"/>
        </dgm:presLayoutVars>
      </dgm:prSet>
      <dgm:spPr/>
    </dgm:pt>
    <dgm:pt modelId="{B6B16637-3B48-4DB1-8303-4F18E0025ACF}" type="pres">
      <dgm:prSet presAssocID="{31211552-84EA-41A6-B2D1-7DA7EA3C91A6}" presName="aSpace" presStyleCnt="0"/>
      <dgm:spPr/>
    </dgm:pt>
    <dgm:pt modelId="{E98548CD-2776-4728-8521-28555E437DD9}" type="pres">
      <dgm:prSet presAssocID="{37CF68FB-D188-45EF-A149-96C262C928A2}" presName="aNode" presStyleLbl="fgAcc1" presStyleIdx="4" presStyleCnt="8">
        <dgm:presLayoutVars>
          <dgm:bulletEnabled val="1"/>
        </dgm:presLayoutVars>
      </dgm:prSet>
      <dgm:spPr/>
    </dgm:pt>
    <dgm:pt modelId="{185FB82B-07A9-487A-A855-B3708FE50ED8}" type="pres">
      <dgm:prSet presAssocID="{37CF68FB-D188-45EF-A149-96C262C928A2}" presName="aSpace" presStyleCnt="0"/>
      <dgm:spPr/>
    </dgm:pt>
    <dgm:pt modelId="{D3B17CD1-A662-4E09-88E5-9579B068431E}" type="pres">
      <dgm:prSet presAssocID="{148D1D42-6D7B-4F24-9470-6C9C3F032673}" presName="aNode" presStyleLbl="fgAcc1" presStyleIdx="5" presStyleCnt="8">
        <dgm:presLayoutVars>
          <dgm:bulletEnabled val="1"/>
        </dgm:presLayoutVars>
      </dgm:prSet>
      <dgm:spPr/>
    </dgm:pt>
    <dgm:pt modelId="{C400F1F2-BE29-47F2-A6BA-A6A971297E85}" type="pres">
      <dgm:prSet presAssocID="{148D1D42-6D7B-4F24-9470-6C9C3F032673}" presName="aSpace" presStyleCnt="0"/>
      <dgm:spPr/>
    </dgm:pt>
    <dgm:pt modelId="{939BE0D0-C1D7-47BB-B48D-DD5262CC0A98}" type="pres">
      <dgm:prSet presAssocID="{F96CC133-475E-402E-8C40-7176538E1BBC}" presName="aNode" presStyleLbl="fgAcc1" presStyleIdx="6" presStyleCnt="8">
        <dgm:presLayoutVars>
          <dgm:bulletEnabled val="1"/>
        </dgm:presLayoutVars>
      </dgm:prSet>
      <dgm:spPr/>
    </dgm:pt>
    <dgm:pt modelId="{7A336DC9-2620-4F68-9E9A-4EC676377700}" type="pres">
      <dgm:prSet presAssocID="{F96CC133-475E-402E-8C40-7176538E1BBC}" presName="aSpace" presStyleCnt="0"/>
      <dgm:spPr/>
    </dgm:pt>
    <dgm:pt modelId="{91A0CAC7-DAEE-46B9-9670-018E1585999B}" type="pres">
      <dgm:prSet presAssocID="{1CA8D097-5CAF-4804-933A-2E53EAFB1D9F}" presName="aNode" presStyleLbl="fgAcc1" presStyleIdx="7" presStyleCnt="8">
        <dgm:presLayoutVars>
          <dgm:bulletEnabled val="1"/>
        </dgm:presLayoutVars>
      </dgm:prSet>
      <dgm:spPr/>
    </dgm:pt>
    <dgm:pt modelId="{D23FE86C-1450-4C30-9273-55209BDA43B5}" type="pres">
      <dgm:prSet presAssocID="{1CA8D097-5CAF-4804-933A-2E53EAFB1D9F}" presName="aSpace" presStyleCnt="0"/>
      <dgm:spPr/>
    </dgm:pt>
  </dgm:ptLst>
  <dgm:cxnLst>
    <dgm:cxn modelId="{C2A3D702-1D99-4D82-8DA0-7FFB72E8719A}" srcId="{1636C3E4-5225-4546-A438-EEEF247EB0A4}" destId="{148D1D42-6D7B-4F24-9470-6C9C3F032673}" srcOrd="5" destOrd="0" parTransId="{4792A873-6E49-4E26-AC8D-F547A86A26DE}" sibTransId="{F54DE352-2879-455D-A499-311AA8700E92}"/>
    <dgm:cxn modelId="{D5475B0B-5844-4CF4-946D-782691E35E71}" type="presOf" srcId="{37CF68FB-D188-45EF-A149-96C262C928A2}" destId="{E98548CD-2776-4728-8521-28555E437DD9}" srcOrd="0" destOrd="0" presId="urn:microsoft.com/office/officeart/2005/8/layout/pyramid2"/>
    <dgm:cxn modelId="{3FA47213-94DC-40BF-BC0D-CCFFC720D127}" type="presOf" srcId="{377AA44C-753A-4EC0-948F-C04999F26709}" destId="{1C7A6B77-DACE-4839-817C-720CD43C0B4C}" srcOrd="0" destOrd="0" presId="urn:microsoft.com/office/officeart/2005/8/layout/pyramid2"/>
    <dgm:cxn modelId="{B6A8C934-63C6-4BB8-B2A6-C6010F898B2C}" type="presOf" srcId="{DB421D25-7E81-4F9A-B50B-A600F946E548}" destId="{CAD91AB9-8521-483A-A0A5-999D1512E8E9}" srcOrd="0" destOrd="0" presId="urn:microsoft.com/office/officeart/2005/8/layout/pyramid2"/>
    <dgm:cxn modelId="{9A2A3F36-18DC-4806-9AFD-E62B123706C9}" type="presOf" srcId="{148D1D42-6D7B-4F24-9470-6C9C3F032673}" destId="{D3B17CD1-A662-4E09-88E5-9579B068431E}" srcOrd="0" destOrd="0" presId="urn:microsoft.com/office/officeart/2005/8/layout/pyramid2"/>
    <dgm:cxn modelId="{EB901963-FB67-4231-B585-F20AE90F182A}" type="presOf" srcId="{1636C3E4-5225-4546-A438-EEEF247EB0A4}" destId="{AFA5F901-F90A-4850-9F0F-68093A5AE8AF}" srcOrd="0" destOrd="0" presId="urn:microsoft.com/office/officeart/2005/8/layout/pyramid2"/>
    <dgm:cxn modelId="{EB2A8644-2607-468B-A474-10BCA114B2D7}" srcId="{1636C3E4-5225-4546-A438-EEEF247EB0A4}" destId="{F96CC133-475E-402E-8C40-7176538E1BBC}" srcOrd="6" destOrd="0" parTransId="{23F30FA7-AE40-4119-8642-C203EAF43D2C}" sibTransId="{164C0F91-2922-442C-ABF3-770F43BF8E6D}"/>
    <dgm:cxn modelId="{14770446-7E9A-4D0E-ABD2-42A490F55B23}" type="presOf" srcId="{1CA8D097-5CAF-4804-933A-2E53EAFB1D9F}" destId="{91A0CAC7-DAEE-46B9-9670-018E1585999B}" srcOrd="0" destOrd="0" presId="urn:microsoft.com/office/officeart/2005/8/layout/pyramid2"/>
    <dgm:cxn modelId="{23DE376A-A03D-4A0B-9F8B-4E56588B6E1E}" type="presOf" srcId="{6C0A5306-4E02-49A3-B844-08B24E5433B9}" destId="{6559EAB7-E4E7-473C-AA10-80572E111CA7}" srcOrd="0" destOrd="0" presId="urn:microsoft.com/office/officeart/2005/8/layout/pyramid2"/>
    <dgm:cxn modelId="{4315F259-9A2B-48D4-9CEB-168F9E663F1F}" type="presOf" srcId="{31211552-84EA-41A6-B2D1-7DA7EA3C91A6}" destId="{0EB3A706-E1A2-4F35-AED4-F1446D7C7236}" srcOrd="0" destOrd="0" presId="urn:microsoft.com/office/officeart/2005/8/layout/pyramid2"/>
    <dgm:cxn modelId="{7779F187-2E07-4177-B298-E212C48ABDEE}" srcId="{1636C3E4-5225-4546-A438-EEEF247EB0A4}" destId="{1CA8D097-5CAF-4804-933A-2E53EAFB1D9F}" srcOrd="7" destOrd="0" parTransId="{263978E4-C5BE-443B-B40C-A9FAE519E9E0}" sibTransId="{3A10BD97-ECD5-4187-96AF-D4B13255248E}"/>
    <dgm:cxn modelId="{02A6E190-5721-4CBC-A5A4-4522DD41641F}" srcId="{1636C3E4-5225-4546-A438-EEEF247EB0A4}" destId="{6C0A5306-4E02-49A3-B844-08B24E5433B9}" srcOrd="0" destOrd="0" parTransId="{47498F77-9988-4F97-B5E5-E764FEED472B}" sibTransId="{0590FE4F-A8BB-4318-8EB8-D7023CF78C0C}"/>
    <dgm:cxn modelId="{E8CC21A3-681E-4CE5-B23A-B17D69B720D8}" type="presOf" srcId="{F96CC133-475E-402E-8C40-7176538E1BBC}" destId="{939BE0D0-C1D7-47BB-B48D-DD5262CC0A98}" srcOrd="0" destOrd="0" presId="urn:microsoft.com/office/officeart/2005/8/layout/pyramid2"/>
    <dgm:cxn modelId="{FCDD0BAB-CD7E-4651-83D0-CBF9F71BF27B}" srcId="{1636C3E4-5225-4546-A438-EEEF247EB0A4}" destId="{31211552-84EA-41A6-B2D1-7DA7EA3C91A6}" srcOrd="3" destOrd="0" parTransId="{8F42FE7F-F2E1-4AA4-9351-E662D65ABD7A}" sibTransId="{1101C66A-7F67-4349-8D9F-5205ADE5D2A8}"/>
    <dgm:cxn modelId="{EFA988B7-B1BC-414C-B559-4A47737CA36C}" srcId="{1636C3E4-5225-4546-A438-EEEF247EB0A4}" destId="{377AA44C-753A-4EC0-948F-C04999F26709}" srcOrd="1" destOrd="0" parTransId="{B2BB4001-D38E-40F6-80B5-0FAB5E7ECD12}" sibTransId="{9E9BE404-5FBA-4369-B88C-20CCE5A4DDAB}"/>
    <dgm:cxn modelId="{4438D1EA-A1FC-4F1B-8DA8-8FAC2323A365}" srcId="{1636C3E4-5225-4546-A438-EEEF247EB0A4}" destId="{DB421D25-7E81-4F9A-B50B-A600F946E548}" srcOrd="2" destOrd="0" parTransId="{1BD7C5CC-D613-4E2B-B727-AD107D1FDAB5}" sibTransId="{410E3406-7095-474F-98A5-98FB9BDEE2E6}"/>
    <dgm:cxn modelId="{7B7122F8-B979-457D-BF74-D18D3526A4BF}" srcId="{1636C3E4-5225-4546-A438-EEEF247EB0A4}" destId="{37CF68FB-D188-45EF-A149-96C262C928A2}" srcOrd="4" destOrd="0" parTransId="{3C402343-FA34-4D73-85FA-6E8EF166A4D5}" sibTransId="{1089C413-9D99-4D9C-8E14-6D0BE8E92E92}"/>
    <dgm:cxn modelId="{59122D63-9994-4EFC-8883-12570A5365AD}" type="presParOf" srcId="{AFA5F901-F90A-4850-9F0F-68093A5AE8AF}" destId="{D1EBACB3-DA41-4DA4-9B3C-DF64DBE42639}" srcOrd="0" destOrd="0" presId="urn:microsoft.com/office/officeart/2005/8/layout/pyramid2"/>
    <dgm:cxn modelId="{C50C2887-8D10-4B16-83EA-91992F026B5C}" type="presParOf" srcId="{AFA5F901-F90A-4850-9F0F-68093A5AE8AF}" destId="{0C1456AC-6615-4777-9AFF-071DCDADC0C4}" srcOrd="1" destOrd="0" presId="urn:microsoft.com/office/officeart/2005/8/layout/pyramid2"/>
    <dgm:cxn modelId="{F956B7A4-2D91-430C-BF24-3B69D48F04E1}" type="presParOf" srcId="{0C1456AC-6615-4777-9AFF-071DCDADC0C4}" destId="{6559EAB7-E4E7-473C-AA10-80572E111CA7}" srcOrd="0" destOrd="0" presId="urn:microsoft.com/office/officeart/2005/8/layout/pyramid2"/>
    <dgm:cxn modelId="{7F768FFE-FEF7-432B-858E-C5F8296323AF}" type="presParOf" srcId="{0C1456AC-6615-4777-9AFF-071DCDADC0C4}" destId="{3640F142-E4AC-43F2-9B69-5409A9984FF0}" srcOrd="1" destOrd="0" presId="urn:microsoft.com/office/officeart/2005/8/layout/pyramid2"/>
    <dgm:cxn modelId="{0C713D74-AFA5-452A-AFDC-E280223AF25E}" type="presParOf" srcId="{0C1456AC-6615-4777-9AFF-071DCDADC0C4}" destId="{1C7A6B77-DACE-4839-817C-720CD43C0B4C}" srcOrd="2" destOrd="0" presId="urn:microsoft.com/office/officeart/2005/8/layout/pyramid2"/>
    <dgm:cxn modelId="{C0CDA668-2335-4AA5-BC38-211C53608986}" type="presParOf" srcId="{0C1456AC-6615-4777-9AFF-071DCDADC0C4}" destId="{E91A15B7-EE10-495B-96CE-647B6E0D94E5}" srcOrd="3" destOrd="0" presId="urn:microsoft.com/office/officeart/2005/8/layout/pyramid2"/>
    <dgm:cxn modelId="{52107B4F-C927-4EF7-8ECB-A347C9B5E650}" type="presParOf" srcId="{0C1456AC-6615-4777-9AFF-071DCDADC0C4}" destId="{CAD91AB9-8521-483A-A0A5-999D1512E8E9}" srcOrd="4" destOrd="0" presId="urn:microsoft.com/office/officeart/2005/8/layout/pyramid2"/>
    <dgm:cxn modelId="{2CE90EC9-90BC-4625-B07B-AE33977FA854}" type="presParOf" srcId="{0C1456AC-6615-4777-9AFF-071DCDADC0C4}" destId="{03DD63DC-5411-4AA7-B0A1-828EC156D4D0}" srcOrd="5" destOrd="0" presId="urn:microsoft.com/office/officeart/2005/8/layout/pyramid2"/>
    <dgm:cxn modelId="{E58A4EC4-EDBE-4B86-A46A-08348C58229A}" type="presParOf" srcId="{0C1456AC-6615-4777-9AFF-071DCDADC0C4}" destId="{0EB3A706-E1A2-4F35-AED4-F1446D7C7236}" srcOrd="6" destOrd="0" presId="urn:microsoft.com/office/officeart/2005/8/layout/pyramid2"/>
    <dgm:cxn modelId="{156D6E06-651E-43AE-A2CF-F51498AB0683}" type="presParOf" srcId="{0C1456AC-6615-4777-9AFF-071DCDADC0C4}" destId="{B6B16637-3B48-4DB1-8303-4F18E0025ACF}" srcOrd="7" destOrd="0" presId="urn:microsoft.com/office/officeart/2005/8/layout/pyramid2"/>
    <dgm:cxn modelId="{214FFF0D-94F1-41F6-8225-7CCC541AF0EE}" type="presParOf" srcId="{0C1456AC-6615-4777-9AFF-071DCDADC0C4}" destId="{E98548CD-2776-4728-8521-28555E437DD9}" srcOrd="8" destOrd="0" presId="urn:microsoft.com/office/officeart/2005/8/layout/pyramid2"/>
    <dgm:cxn modelId="{BC729C23-09B8-43BB-B436-CE236028ABEF}" type="presParOf" srcId="{0C1456AC-6615-4777-9AFF-071DCDADC0C4}" destId="{185FB82B-07A9-487A-A855-B3708FE50ED8}" srcOrd="9" destOrd="0" presId="urn:microsoft.com/office/officeart/2005/8/layout/pyramid2"/>
    <dgm:cxn modelId="{388EC20E-E50C-4D6D-8695-DC43CDC5AB9E}" type="presParOf" srcId="{0C1456AC-6615-4777-9AFF-071DCDADC0C4}" destId="{D3B17CD1-A662-4E09-88E5-9579B068431E}" srcOrd="10" destOrd="0" presId="urn:microsoft.com/office/officeart/2005/8/layout/pyramid2"/>
    <dgm:cxn modelId="{C281B532-5085-46A3-A1DD-B551BC836B73}" type="presParOf" srcId="{0C1456AC-6615-4777-9AFF-071DCDADC0C4}" destId="{C400F1F2-BE29-47F2-A6BA-A6A971297E85}" srcOrd="11" destOrd="0" presId="urn:microsoft.com/office/officeart/2005/8/layout/pyramid2"/>
    <dgm:cxn modelId="{D1B647ED-7FBC-42A5-9E0F-C569B84A363D}" type="presParOf" srcId="{0C1456AC-6615-4777-9AFF-071DCDADC0C4}" destId="{939BE0D0-C1D7-47BB-B48D-DD5262CC0A98}" srcOrd="12" destOrd="0" presId="urn:microsoft.com/office/officeart/2005/8/layout/pyramid2"/>
    <dgm:cxn modelId="{11957515-A494-4ECB-9790-712B7A148933}" type="presParOf" srcId="{0C1456AC-6615-4777-9AFF-071DCDADC0C4}" destId="{7A336DC9-2620-4F68-9E9A-4EC676377700}" srcOrd="13" destOrd="0" presId="urn:microsoft.com/office/officeart/2005/8/layout/pyramid2"/>
    <dgm:cxn modelId="{D4B57366-7792-4E7C-BFB6-38A876375851}" type="presParOf" srcId="{0C1456AC-6615-4777-9AFF-071DCDADC0C4}" destId="{91A0CAC7-DAEE-46B9-9670-018E1585999B}" srcOrd="14" destOrd="0" presId="urn:microsoft.com/office/officeart/2005/8/layout/pyramid2"/>
    <dgm:cxn modelId="{76D011D2-A958-4DF8-998B-0D71E1B5C323}" type="presParOf" srcId="{0C1456AC-6615-4777-9AFF-071DCDADC0C4}" destId="{D23FE86C-1450-4C30-9273-55209BDA43B5}"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BACB3-DA41-4DA4-9B3C-DF64DBE42639}">
      <dsp:nvSpPr>
        <dsp:cNvPr id="0" name=""/>
        <dsp:cNvSpPr/>
      </dsp:nvSpPr>
      <dsp:spPr>
        <a:xfrm>
          <a:off x="2775577" y="0"/>
          <a:ext cx="3521774" cy="3521774"/>
        </a:xfrm>
        <a:prstGeom prst="triangle">
          <a:avLst/>
        </a:prstGeom>
        <a:solidFill>
          <a:srgbClr val="FFE69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59EAB7-E4E7-473C-AA10-80572E111CA7}">
      <dsp:nvSpPr>
        <dsp:cNvPr id="0" name=""/>
        <dsp:cNvSpPr/>
      </dsp:nvSpPr>
      <dsp:spPr>
        <a:xfrm>
          <a:off x="4536464" y="352521"/>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n>
                <a:solidFill>
                  <a:schemeClr val="tx1"/>
                </a:solidFill>
              </a:ln>
              <a:solidFill>
                <a:schemeClr val="tx1"/>
              </a:solidFill>
            </a:rPr>
            <a:t>Introduction</a:t>
          </a:r>
        </a:p>
      </dsp:txBody>
      <dsp:txXfrm>
        <a:off x="4551742" y="367799"/>
        <a:ext cx="2258597" cy="282414"/>
      </dsp:txXfrm>
    </dsp:sp>
    <dsp:sp modelId="{1C7A6B77-DACE-4839-817C-720CD43C0B4C}">
      <dsp:nvSpPr>
        <dsp:cNvPr id="0" name=""/>
        <dsp:cNvSpPr/>
      </dsp:nvSpPr>
      <dsp:spPr>
        <a:xfrm>
          <a:off x="4536464" y="704612"/>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n>
                <a:solidFill>
                  <a:schemeClr val="tx1"/>
                </a:solidFill>
              </a:ln>
            </a:rPr>
            <a:t>Problem Statement</a:t>
          </a:r>
        </a:p>
      </dsp:txBody>
      <dsp:txXfrm>
        <a:off x="4551742" y="719890"/>
        <a:ext cx="2258597" cy="282414"/>
      </dsp:txXfrm>
    </dsp:sp>
    <dsp:sp modelId="{CAD91AB9-8521-483A-A0A5-999D1512E8E9}">
      <dsp:nvSpPr>
        <dsp:cNvPr id="0" name=""/>
        <dsp:cNvSpPr/>
      </dsp:nvSpPr>
      <dsp:spPr>
        <a:xfrm>
          <a:off x="4536464" y="1056704"/>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n>
                <a:solidFill>
                  <a:schemeClr val="tx1"/>
                </a:solidFill>
              </a:ln>
            </a:rPr>
            <a:t>Dashboard overview</a:t>
          </a:r>
        </a:p>
      </dsp:txBody>
      <dsp:txXfrm>
        <a:off x="4551742" y="1071982"/>
        <a:ext cx="2258597" cy="282414"/>
      </dsp:txXfrm>
    </dsp:sp>
    <dsp:sp modelId="{0EB3A706-E1A2-4F35-AED4-F1446D7C7236}">
      <dsp:nvSpPr>
        <dsp:cNvPr id="0" name=""/>
        <dsp:cNvSpPr/>
      </dsp:nvSpPr>
      <dsp:spPr>
        <a:xfrm>
          <a:off x="4536464" y="1408795"/>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n>
                <a:solidFill>
                  <a:schemeClr val="tx1"/>
                </a:solidFill>
              </a:ln>
            </a:rPr>
            <a:t>Primary Research </a:t>
          </a:r>
        </a:p>
      </dsp:txBody>
      <dsp:txXfrm>
        <a:off x="4551742" y="1424073"/>
        <a:ext cx="2258597" cy="282414"/>
      </dsp:txXfrm>
    </dsp:sp>
    <dsp:sp modelId="{E98548CD-2776-4728-8521-28555E437DD9}">
      <dsp:nvSpPr>
        <dsp:cNvPr id="0" name=""/>
        <dsp:cNvSpPr/>
      </dsp:nvSpPr>
      <dsp:spPr>
        <a:xfrm>
          <a:off x="4536464" y="1760886"/>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n>
                <a:solidFill>
                  <a:schemeClr val="tx1"/>
                </a:solidFill>
              </a:ln>
            </a:rPr>
            <a:t>Secondary Research</a:t>
          </a:r>
        </a:p>
      </dsp:txBody>
      <dsp:txXfrm>
        <a:off x="4551742" y="1776164"/>
        <a:ext cx="2258597" cy="282414"/>
      </dsp:txXfrm>
    </dsp:sp>
    <dsp:sp modelId="{D3B17CD1-A662-4E09-88E5-9579B068431E}">
      <dsp:nvSpPr>
        <dsp:cNvPr id="0" name=""/>
        <dsp:cNvSpPr/>
      </dsp:nvSpPr>
      <dsp:spPr>
        <a:xfrm>
          <a:off x="4536464" y="2112978"/>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ln>
                <a:solidFill>
                  <a:schemeClr val="tx1"/>
                </a:solidFill>
              </a:ln>
            </a:rPr>
            <a:t>Adhoc Queries</a:t>
          </a:r>
        </a:p>
      </dsp:txBody>
      <dsp:txXfrm>
        <a:off x="4551742" y="2128256"/>
        <a:ext cx="2258597" cy="282414"/>
      </dsp:txXfrm>
    </dsp:sp>
    <dsp:sp modelId="{939BE0D0-C1D7-47BB-B48D-DD5262CC0A98}">
      <dsp:nvSpPr>
        <dsp:cNvPr id="0" name=""/>
        <dsp:cNvSpPr/>
      </dsp:nvSpPr>
      <dsp:spPr>
        <a:xfrm>
          <a:off x="4536464" y="2465069"/>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n>
                <a:solidFill>
                  <a:schemeClr val="tx1"/>
                </a:solidFill>
              </a:ln>
            </a:rPr>
            <a:t>Recommendations</a:t>
          </a:r>
        </a:p>
      </dsp:txBody>
      <dsp:txXfrm>
        <a:off x="4551742" y="2480347"/>
        <a:ext cx="2258597" cy="282414"/>
      </dsp:txXfrm>
    </dsp:sp>
    <dsp:sp modelId="{91A0CAC7-DAEE-46B9-9670-018E1585999B}">
      <dsp:nvSpPr>
        <dsp:cNvPr id="0" name=""/>
        <dsp:cNvSpPr/>
      </dsp:nvSpPr>
      <dsp:spPr>
        <a:xfrm>
          <a:off x="4536464" y="2817161"/>
          <a:ext cx="2289153" cy="312970"/>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ln>
                <a:solidFill>
                  <a:schemeClr val="tx1"/>
                </a:solidFill>
              </a:ln>
            </a:rPr>
            <a:t>Conclusion</a:t>
          </a:r>
        </a:p>
      </dsp:txBody>
      <dsp:txXfrm>
        <a:off x="4551742" y="2832439"/>
        <a:ext cx="2258597" cy="28241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9551AA9-8DD8-43CC-8D85-81E9C10FDCC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154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5104-97E5-457F-9BE4-2E0D5398F4D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141162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944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815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680847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06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85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63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2472384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55104-97E5-457F-9BE4-2E0D5398F4D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551AA9-8DD8-43CC-8D85-81E9C10FDCC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64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55104-97E5-457F-9BE4-2E0D5398F4D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83630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55104-97E5-457F-9BE4-2E0D5398F4D2}"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551AA9-8DD8-43CC-8D85-81E9C10FDCC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12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55104-97E5-457F-9BE4-2E0D5398F4D2}"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551AA9-8DD8-43CC-8D85-81E9C10FDCC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85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5104-97E5-457F-9BE4-2E0D5398F4D2}"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304488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5104-97E5-457F-9BE4-2E0D5398F4D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51AA9-8DD8-43CC-8D85-81E9C10FDCC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53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55104-97E5-457F-9BE4-2E0D5398F4D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551AA9-8DD8-43CC-8D85-81E9C10FDCC1}" type="slidenum">
              <a:rPr lang="en-IN" smtClean="0"/>
              <a:t>‹#›</a:t>
            </a:fld>
            <a:endParaRPr lang="en-IN"/>
          </a:p>
        </p:txBody>
      </p:sp>
    </p:spTree>
    <p:extLst>
      <p:ext uri="{BB962C8B-B14F-4D97-AF65-F5344CB8AC3E}">
        <p14:creationId xmlns:p14="http://schemas.microsoft.com/office/powerpoint/2010/main" val="60367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E55104-97E5-457F-9BE4-2E0D5398F4D2}" type="datetimeFigureOut">
              <a:rPr lang="en-IN" smtClean="0"/>
              <a:t>13-12-2024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551AA9-8DD8-43CC-8D85-81E9C10FDCC1}" type="slidenum">
              <a:rPr lang="en-IN" smtClean="0"/>
              <a:t>‹#›</a:t>
            </a:fld>
            <a:endParaRPr lang="en-IN"/>
          </a:p>
        </p:txBody>
      </p:sp>
    </p:spTree>
    <p:extLst>
      <p:ext uri="{BB962C8B-B14F-4D97-AF65-F5344CB8AC3E}">
        <p14:creationId xmlns:p14="http://schemas.microsoft.com/office/powerpoint/2010/main" val="4931651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taxi-cab-png/download/12676"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4193-0C83-6496-20B6-A5B8470218ED}"/>
              </a:ext>
            </a:extLst>
          </p:cNvPr>
          <p:cNvSpPr>
            <a:spLocks noGrp="1"/>
          </p:cNvSpPr>
          <p:nvPr>
            <p:ph type="ctrTitle"/>
          </p:nvPr>
        </p:nvSpPr>
        <p:spPr>
          <a:solidFill>
            <a:schemeClr val="bg2"/>
          </a:solidFill>
        </p:spPr>
        <p:txBody>
          <a:bodyPr/>
          <a:lstStyle/>
          <a:p>
            <a:r>
              <a:rPr lang="en-IN" b="1" dirty="0"/>
              <a:t>Mobility Trends and Performance Analysis</a:t>
            </a:r>
          </a:p>
        </p:txBody>
      </p:sp>
      <p:sp>
        <p:nvSpPr>
          <p:cNvPr id="3" name="Subtitle 2">
            <a:extLst>
              <a:ext uri="{FF2B5EF4-FFF2-40B4-BE49-F238E27FC236}">
                <a16:creationId xmlns:a16="http://schemas.microsoft.com/office/drawing/2014/main" id="{556F82C7-9113-D6BC-B704-B4C2ACC262C1}"/>
              </a:ext>
            </a:extLst>
          </p:cNvPr>
          <p:cNvSpPr>
            <a:spLocks noGrp="1"/>
          </p:cNvSpPr>
          <p:nvPr>
            <p:ph type="subTitle" idx="1"/>
          </p:nvPr>
        </p:nvSpPr>
        <p:spPr>
          <a:solidFill>
            <a:schemeClr val="bg2"/>
          </a:solidFill>
        </p:spPr>
        <p:txBody>
          <a:bodyPr/>
          <a:lstStyle/>
          <a:p>
            <a:endParaRPr lang="en-IN" dirty="0"/>
          </a:p>
          <a:p>
            <a:r>
              <a:rPr lang="en-IN" dirty="0"/>
              <a:t>By Immaculate Punitha</a:t>
            </a:r>
          </a:p>
        </p:txBody>
      </p:sp>
    </p:spTree>
    <p:extLst>
      <p:ext uri="{BB962C8B-B14F-4D97-AF65-F5344CB8AC3E}">
        <p14:creationId xmlns:p14="http://schemas.microsoft.com/office/powerpoint/2010/main" val="102021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7EC992-BE53-9EC1-76D7-66DAD34EF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09" y="1224793"/>
            <a:ext cx="10173582" cy="5012420"/>
          </a:xfrm>
          <a:prstGeom prst="rect">
            <a:avLst/>
          </a:prstGeom>
        </p:spPr>
      </p:pic>
      <p:sp>
        <p:nvSpPr>
          <p:cNvPr id="4" name="TextBox 3">
            <a:extLst>
              <a:ext uri="{FF2B5EF4-FFF2-40B4-BE49-F238E27FC236}">
                <a16:creationId xmlns:a16="http://schemas.microsoft.com/office/drawing/2014/main" id="{91BDB10C-AC78-AC00-69C2-1C3BAAB42EFC}"/>
              </a:ext>
            </a:extLst>
          </p:cNvPr>
          <p:cNvSpPr txBox="1"/>
          <p:nvPr/>
        </p:nvSpPr>
        <p:spPr>
          <a:xfrm>
            <a:off x="4527258" y="620787"/>
            <a:ext cx="3137483" cy="584775"/>
          </a:xfrm>
          <a:prstGeom prst="rect">
            <a:avLst/>
          </a:prstGeom>
          <a:noFill/>
        </p:spPr>
        <p:txBody>
          <a:bodyPr wrap="square" rtlCol="0">
            <a:spAutoFit/>
          </a:bodyPr>
          <a:lstStyle/>
          <a:p>
            <a:pPr algn="ctr"/>
            <a:r>
              <a:rPr lang="en-IN" sz="3200" b="1" dirty="0"/>
              <a:t>Trip Metrics</a:t>
            </a:r>
          </a:p>
        </p:txBody>
      </p:sp>
    </p:spTree>
    <p:extLst>
      <p:ext uri="{BB962C8B-B14F-4D97-AF65-F5344CB8AC3E}">
        <p14:creationId xmlns:p14="http://schemas.microsoft.com/office/powerpoint/2010/main" val="151874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0CBE6A-89BF-4273-0A88-4D2A3939A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881" y="1241571"/>
            <a:ext cx="10120237" cy="4984211"/>
          </a:xfrm>
          <a:prstGeom prst="rect">
            <a:avLst/>
          </a:prstGeom>
        </p:spPr>
      </p:pic>
      <p:sp>
        <p:nvSpPr>
          <p:cNvPr id="4" name="TextBox 3">
            <a:extLst>
              <a:ext uri="{FF2B5EF4-FFF2-40B4-BE49-F238E27FC236}">
                <a16:creationId xmlns:a16="http://schemas.microsoft.com/office/drawing/2014/main" id="{59A21CB9-1751-CB02-4161-B2C92872B238}"/>
              </a:ext>
            </a:extLst>
          </p:cNvPr>
          <p:cNvSpPr txBox="1"/>
          <p:nvPr/>
        </p:nvSpPr>
        <p:spPr>
          <a:xfrm>
            <a:off x="3858936" y="645952"/>
            <a:ext cx="4160939" cy="584775"/>
          </a:xfrm>
          <a:prstGeom prst="rect">
            <a:avLst/>
          </a:prstGeom>
          <a:noFill/>
        </p:spPr>
        <p:txBody>
          <a:bodyPr wrap="square" rtlCol="0">
            <a:spAutoFit/>
          </a:bodyPr>
          <a:lstStyle/>
          <a:p>
            <a:pPr algn="ctr"/>
            <a:r>
              <a:rPr lang="en-IN" sz="3200" b="1" dirty="0"/>
              <a:t>Passenger Metrics</a:t>
            </a:r>
          </a:p>
        </p:txBody>
      </p:sp>
    </p:spTree>
    <p:extLst>
      <p:ext uri="{BB962C8B-B14F-4D97-AF65-F5344CB8AC3E}">
        <p14:creationId xmlns:p14="http://schemas.microsoft.com/office/powerpoint/2010/main" val="108006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C569D3-1B8C-FDF8-3417-9D826036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50" y="1400960"/>
            <a:ext cx="10143099" cy="4843873"/>
          </a:xfrm>
          <a:prstGeom prst="rect">
            <a:avLst/>
          </a:prstGeom>
        </p:spPr>
      </p:pic>
      <p:sp>
        <p:nvSpPr>
          <p:cNvPr id="4" name="TextBox 3">
            <a:extLst>
              <a:ext uri="{FF2B5EF4-FFF2-40B4-BE49-F238E27FC236}">
                <a16:creationId xmlns:a16="http://schemas.microsoft.com/office/drawing/2014/main" id="{77E00684-BAAE-51E6-C997-10F30A9A69A0}"/>
              </a:ext>
            </a:extLst>
          </p:cNvPr>
          <p:cNvSpPr txBox="1"/>
          <p:nvPr/>
        </p:nvSpPr>
        <p:spPr>
          <a:xfrm>
            <a:off x="3565321" y="679508"/>
            <a:ext cx="4664279" cy="584775"/>
          </a:xfrm>
          <a:prstGeom prst="rect">
            <a:avLst/>
          </a:prstGeom>
          <a:noFill/>
        </p:spPr>
        <p:txBody>
          <a:bodyPr wrap="square" rtlCol="0">
            <a:spAutoFit/>
          </a:bodyPr>
          <a:lstStyle/>
          <a:p>
            <a:pPr algn="ctr"/>
            <a:r>
              <a:rPr lang="en-IN" sz="3200" b="1" dirty="0"/>
              <a:t>Target Metrics</a:t>
            </a:r>
          </a:p>
        </p:txBody>
      </p:sp>
    </p:spTree>
    <p:extLst>
      <p:ext uri="{BB962C8B-B14F-4D97-AF65-F5344CB8AC3E}">
        <p14:creationId xmlns:p14="http://schemas.microsoft.com/office/powerpoint/2010/main" val="93621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CBD-4F1A-258E-A58C-A2C123B6855B}"/>
              </a:ext>
            </a:extLst>
          </p:cNvPr>
          <p:cNvSpPr>
            <a:spLocks noGrp="1"/>
          </p:cNvSpPr>
          <p:nvPr>
            <p:ph type="title"/>
          </p:nvPr>
        </p:nvSpPr>
        <p:spPr/>
        <p:txBody>
          <a:bodyPr/>
          <a:lstStyle/>
          <a:p>
            <a:r>
              <a:rPr lang="en-IN" dirty="0"/>
              <a:t>Primary Research</a:t>
            </a:r>
          </a:p>
        </p:txBody>
      </p:sp>
    </p:spTree>
    <p:extLst>
      <p:ext uri="{BB962C8B-B14F-4D97-AF65-F5344CB8AC3E}">
        <p14:creationId xmlns:p14="http://schemas.microsoft.com/office/powerpoint/2010/main" val="289498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9C80-C122-3444-A2B8-2EE4C0B175E4}"/>
              </a:ext>
            </a:extLst>
          </p:cNvPr>
          <p:cNvSpPr>
            <a:spLocks noGrp="1"/>
          </p:cNvSpPr>
          <p:nvPr>
            <p:ph type="title"/>
          </p:nvPr>
        </p:nvSpPr>
        <p:spPr>
          <a:xfrm>
            <a:off x="1566152" y="1060316"/>
            <a:ext cx="9145619" cy="1448117"/>
          </a:xfrm>
        </p:spPr>
        <p:txBody>
          <a:bodyPr>
            <a:normAutofit fontScale="90000"/>
          </a:bodyPr>
          <a:lstStyle/>
          <a:p>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Top and Bottom Performing cities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8F85AA85-E4CD-D8FC-F5FF-0EF1D15118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1642" y="2508434"/>
            <a:ext cx="3582099" cy="3413899"/>
          </a:xfrm>
        </p:spPr>
      </p:pic>
      <p:sp>
        <p:nvSpPr>
          <p:cNvPr id="13" name="Content Placeholder 12">
            <a:extLst>
              <a:ext uri="{FF2B5EF4-FFF2-40B4-BE49-F238E27FC236}">
                <a16:creationId xmlns:a16="http://schemas.microsoft.com/office/drawing/2014/main" id="{D0926585-CA75-878E-01FB-91A43BAC6BDE}"/>
              </a:ext>
            </a:extLst>
          </p:cNvPr>
          <p:cNvSpPr>
            <a:spLocks noGrp="1"/>
          </p:cNvSpPr>
          <p:nvPr>
            <p:ph sz="half" idx="2"/>
          </p:nvPr>
        </p:nvSpPr>
        <p:spPr>
          <a:xfrm>
            <a:off x="6210527" y="3053900"/>
            <a:ext cx="4718304" cy="2063384"/>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Top 3 Performing Cities (by Total Trips): Surat (Gujarat),Vadodara and Vishakhapatnam(AP)</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Bottom 3 Performing Cities (by Total Trips): Mysore (Karnataka), Coimbatore (Tamil Nadu), Vishakhapatnam (Andhra Pradesh).</a:t>
            </a:r>
          </a:p>
          <a:p>
            <a:endParaRPr lang="en-IN" dirty="0"/>
          </a:p>
        </p:txBody>
      </p:sp>
    </p:spTree>
    <p:extLst>
      <p:ext uri="{BB962C8B-B14F-4D97-AF65-F5344CB8AC3E}">
        <p14:creationId xmlns:p14="http://schemas.microsoft.com/office/powerpoint/2010/main" val="266871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269E-9204-4B01-E8F0-FA3F4F0E31F9}"/>
              </a:ext>
            </a:extLst>
          </p:cNvPr>
          <p:cNvSpPr>
            <a:spLocks noGrp="1"/>
          </p:cNvSpPr>
          <p:nvPr>
            <p:ph type="title"/>
          </p:nvPr>
        </p:nvSpPr>
        <p:spPr>
          <a:xfrm>
            <a:off x="763399" y="1786854"/>
            <a:ext cx="4860022" cy="989902"/>
          </a:xfrm>
        </p:spPr>
        <p:txBody>
          <a:bodyPr>
            <a:normAutofit fontScale="90000"/>
          </a:bodyPr>
          <a:lstStyle/>
          <a:p>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Average fare per trip</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30A31D3B-3AF4-18B1-F555-4AA822FD1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8580" y="1535186"/>
            <a:ext cx="4437775" cy="3422708"/>
          </a:xfrm>
        </p:spPr>
      </p:pic>
      <p:sp>
        <p:nvSpPr>
          <p:cNvPr id="4" name="Text Placeholder 3">
            <a:extLst>
              <a:ext uri="{FF2B5EF4-FFF2-40B4-BE49-F238E27FC236}">
                <a16:creationId xmlns:a16="http://schemas.microsoft.com/office/drawing/2014/main" id="{1043340B-10C8-A55D-AE8F-DCBC2587AF50}"/>
              </a:ext>
            </a:extLst>
          </p:cNvPr>
          <p:cNvSpPr>
            <a:spLocks noGrp="1"/>
          </p:cNvSpPr>
          <p:nvPr>
            <p:ph type="body" sz="half" idx="2"/>
          </p:nvPr>
        </p:nvSpPr>
        <p:spPr>
          <a:xfrm>
            <a:off x="763399" y="3031065"/>
            <a:ext cx="4860022" cy="2202416"/>
          </a:xfrm>
        </p:spPr>
        <p:txBody>
          <a:bodyPr>
            <a:normAutofit fontScale="77500" lnSpcReduction="20000"/>
          </a:bodyPr>
          <a:lstStyle/>
          <a:p>
            <a:pPr>
              <a:lnSpc>
                <a:spcPct val="107000"/>
              </a:lnSpc>
              <a:spcAft>
                <a:spcPts val="800"/>
              </a:spcAft>
            </a:pPr>
            <a:r>
              <a:rPr lang="en-IN" sz="2100" kern="100" dirty="0">
                <a:effectLst/>
                <a:latin typeface="Calibri" panose="020F0502020204030204" pitchFamily="34" charset="0"/>
                <a:ea typeface="Calibri" panose="020F0502020204030204" pitchFamily="34" charset="0"/>
                <a:cs typeface="Times New Roman" panose="02020603050405020304" pitchFamily="18" charset="0"/>
              </a:rPr>
              <a:t>Cities with the Highest Average Fare per Trip: Jaipur (₹484) — indicates premium pricing or longer trips.</a:t>
            </a:r>
          </a:p>
          <a:p>
            <a:pPr>
              <a:lnSpc>
                <a:spcPct val="107000"/>
              </a:lnSpc>
              <a:spcAft>
                <a:spcPts val="800"/>
              </a:spcAft>
            </a:pPr>
            <a:r>
              <a:rPr lang="en-IN" sz="2100" kern="100" dirty="0">
                <a:effectLst/>
                <a:latin typeface="Calibri" panose="020F0502020204030204" pitchFamily="34" charset="0"/>
                <a:ea typeface="Calibri" panose="020F0502020204030204" pitchFamily="34" charset="0"/>
                <a:cs typeface="Times New Roman" panose="02020603050405020304" pitchFamily="18" charset="0"/>
              </a:rPr>
              <a:t>Cities with the Lowest Average Fare per Trip: Surat (₹117) — suggests low pricing or inefficiencies.</a:t>
            </a:r>
          </a:p>
          <a:p>
            <a:pPr>
              <a:lnSpc>
                <a:spcPct val="107000"/>
              </a:lnSpc>
              <a:spcAft>
                <a:spcPts val="800"/>
              </a:spcAft>
            </a:pPr>
            <a:r>
              <a:rPr lang="en-IN" sz="2100" kern="100" dirty="0">
                <a:effectLst/>
                <a:latin typeface="Calibri" panose="020F0502020204030204" pitchFamily="34" charset="0"/>
                <a:ea typeface="Calibri" panose="020F0502020204030204" pitchFamily="34" charset="0"/>
                <a:cs typeface="Times New Roman" panose="02020603050405020304" pitchFamily="18" charset="0"/>
              </a:rPr>
              <a:t>Comparison Insight: As the average trip distance increases, fares generally align proportionally, ensuring pricing efficiency.</a:t>
            </a:r>
          </a:p>
          <a:p>
            <a:endParaRPr lang="en-IN" dirty="0"/>
          </a:p>
        </p:txBody>
      </p:sp>
    </p:spTree>
    <p:extLst>
      <p:ext uri="{BB962C8B-B14F-4D97-AF65-F5344CB8AC3E}">
        <p14:creationId xmlns:p14="http://schemas.microsoft.com/office/powerpoint/2010/main" val="262392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7FE1-C95D-159C-D1EE-AD96D99FC5DE}"/>
              </a:ext>
            </a:extLst>
          </p:cNvPr>
          <p:cNvSpPr>
            <a:spLocks noGrp="1"/>
          </p:cNvSpPr>
          <p:nvPr>
            <p:ph type="title"/>
          </p:nvPr>
        </p:nvSpPr>
        <p:spPr>
          <a:xfrm>
            <a:off x="956345" y="1455490"/>
            <a:ext cx="4387443" cy="1371600"/>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Average Ratings by city and Passenger Type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478633D9-92BF-ABE3-EB24-7217AF9C7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543574"/>
            <a:ext cx="5470525" cy="3858936"/>
          </a:xfrm>
        </p:spPr>
      </p:pic>
      <p:sp>
        <p:nvSpPr>
          <p:cNvPr id="4" name="Text Placeholder 3">
            <a:extLst>
              <a:ext uri="{FF2B5EF4-FFF2-40B4-BE49-F238E27FC236}">
                <a16:creationId xmlns:a16="http://schemas.microsoft.com/office/drawing/2014/main" id="{89F1A28F-34AC-5F10-031C-4B1665C4B835}"/>
              </a:ext>
            </a:extLst>
          </p:cNvPr>
          <p:cNvSpPr>
            <a:spLocks noGrp="1"/>
          </p:cNvSpPr>
          <p:nvPr>
            <p:ph type="body" sz="half" idx="2"/>
          </p:nvPr>
        </p:nvSpPr>
        <p:spPr>
          <a:xfrm>
            <a:off x="1293811" y="3031065"/>
            <a:ext cx="3718455" cy="2610978"/>
          </a:xfrm>
        </p:spPr>
        <p:txBody>
          <a:bodyPr>
            <a:normAutofit fontScale="85000" lnSpcReduction="10000"/>
          </a:bodyPr>
          <a:lstStyle/>
          <a:p>
            <a:r>
              <a:rPr lang="en-IN" sz="1800" dirty="0"/>
              <a:t>Highest Average Passenger Rating: Mysore.</a:t>
            </a:r>
          </a:p>
          <a:p>
            <a:r>
              <a:rPr lang="en-IN" sz="1800" dirty="0"/>
              <a:t>Highest Average Driver Rating: Vishakhapatnam.</a:t>
            </a:r>
          </a:p>
          <a:p>
            <a:r>
              <a:rPr lang="en-IN" sz="1800" dirty="0"/>
              <a:t>Passenger Type Insights:</a:t>
            </a:r>
          </a:p>
          <a:p>
            <a:r>
              <a:rPr lang="en-IN" sz="1800" dirty="0"/>
              <a:t>New Passengers: Highest ratings in Jaipur (Drivers: 8.99) and Kochi (Passengers: 8.99).</a:t>
            </a:r>
          </a:p>
          <a:p>
            <a:r>
              <a:rPr lang="en-IN" sz="1800" dirty="0"/>
              <a:t>Repeat Passengers: Consistently high ratings in Jaipur and Kochi.</a:t>
            </a:r>
          </a:p>
          <a:p>
            <a:endParaRPr lang="en-IN" dirty="0"/>
          </a:p>
        </p:txBody>
      </p:sp>
    </p:spTree>
    <p:extLst>
      <p:ext uri="{BB962C8B-B14F-4D97-AF65-F5344CB8AC3E}">
        <p14:creationId xmlns:p14="http://schemas.microsoft.com/office/powerpoint/2010/main" val="2772817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8DF9-AC0D-B338-6046-A993CF82AF2C}"/>
              </a:ext>
            </a:extLst>
          </p:cNvPr>
          <p:cNvSpPr>
            <a:spLocks noGrp="1"/>
          </p:cNvSpPr>
          <p:nvPr>
            <p:ph type="title"/>
          </p:nvPr>
        </p:nvSpPr>
        <p:spPr>
          <a:xfrm>
            <a:off x="1293811" y="1388534"/>
            <a:ext cx="3982864" cy="1371600"/>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Peak and Low demand months by city</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pic>
        <p:nvPicPr>
          <p:cNvPr id="6" name="Content Placeholder 5">
            <a:extLst>
              <a:ext uri="{FF2B5EF4-FFF2-40B4-BE49-F238E27FC236}">
                <a16:creationId xmlns:a16="http://schemas.microsoft.com/office/drawing/2014/main" id="{F7C8FD34-3582-4EBB-D38F-C5A0D9149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1044390"/>
            <a:ext cx="4656222" cy="2203880"/>
          </a:xfrm>
        </p:spPr>
      </p:pic>
      <p:sp>
        <p:nvSpPr>
          <p:cNvPr id="4" name="Text Placeholder 3">
            <a:extLst>
              <a:ext uri="{FF2B5EF4-FFF2-40B4-BE49-F238E27FC236}">
                <a16:creationId xmlns:a16="http://schemas.microsoft.com/office/drawing/2014/main" id="{861361A3-A2B8-EB31-FFEB-E208BBA90CF9}"/>
              </a:ext>
            </a:extLst>
          </p:cNvPr>
          <p:cNvSpPr>
            <a:spLocks noGrp="1"/>
          </p:cNvSpPr>
          <p:nvPr>
            <p:ph type="body" sz="half" idx="2"/>
          </p:nvPr>
        </p:nvSpPr>
        <p:spPr/>
        <p:txBody>
          <a:bodyPr>
            <a:normAutofit fontScale="70000" lnSpcReduction="20000"/>
          </a:bodyPr>
          <a:lstStyle/>
          <a:p>
            <a:r>
              <a:rPr lang="en-US" sz="2300" dirty="0"/>
              <a:t>Peak Demand Months: April and May — potentially due to holiday seasons or events.</a:t>
            </a:r>
          </a:p>
          <a:p>
            <a:r>
              <a:rPr lang="en-US" sz="2300" dirty="0"/>
              <a:t>Low Demand Months: June and January — likely reflecting off-season periods.</a:t>
            </a:r>
          </a:p>
          <a:p>
            <a:r>
              <a:rPr lang="en-US" sz="2300" dirty="0"/>
              <a:t>Seasonal Trends:</a:t>
            </a:r>
          </a:p>
          <a:p>
            <a:r>
              <a:rPr lang="en-US" sz="2300" dirty="0"/>
              <a:t>Most cities exhibit similar seasonal patterns.</a:t>
            </a:r>
          </a:p>
          <a:p>
            <a:r>
              <a:rPr lang="en-US" sz="2300" dirty="0"/>
              <a:t>Resource allocation can be optimized based on these insights.</a:t>
            </a:r>
          </a:p>
          <a:p>
            <a:endParaRPr lang="en-IN" dirty="0"/>
          </a:p>
        </p:txBody>
      </p:sp>
      <p:pic>
        <p:nvPicPr>
          <p:cNvPr id="8" name="Picture 7">
            <a:extLst>
              <a:ext uri="{FF2B5EF4-FFF2-40B4-BE49-F238E27FC236}">
                <a16:creationId xmlns:a16="http://schemas.microsoft.com/office/drawing/2014/main" id="{63DE0B66-51B4-900E-2319-32419347D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75206"/>
            <a:ext cx="4656223" cy="2438404"/>
          </a:xfrm>
          <a:prstGeom prst="rect">
            <a:avLst/>
          </a:prstGeom>
        </p:spPr>
      </p:pic>
    </p:spTree>
    <p:extLst>
      <p:ext uri="{BB962C8B-B14F-4D97-AF65-F5344CB8AC3E}">
        <p14:creationId xmlns:p14="http://schemas.microsoft.com/office/powerpoint/2010/main" val="375488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A153-6CED-67E6-D12E-55430F3005F5}"/>
              </a:ext>
            </a:extLst>
          </p:cNvPr>
          <p:cNvSpPr>
            <a:spLocks noGrp="1"/>
          </p:cNvSpPr>
          <p:nvPr>
            <p:ph type="title"/>
          </p:nvPr>
        </p:nvSpPr>
        <p:spPr>
          <a:xfrm>
            <a:off x="1275088" y="1572547"/>
            <a:ext cx="4503142" cy="908006"/>
          </a:xfrm>
        </p:spPr>
        <p:txBody>
          <a:bodyPr>
            <a:norm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Weekend Vs Weekday trip demand by city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8131F187-E146-EC2A-8D7A-5F89E57C4B04}"/>
              </a:ext>
            </a:extLst>
          </p:cNvPr>
          <p:cNvSpPr>
            <a:spLocks noGrp="1"/>
          </p:cNvSpPr>
          <p:nvPr>
            <p:ph type="body" sz="half" idx="2"/>
          </p:nvPr>
        </p:nvSpPr>
        <p:spPr>
          <a:xfrm>
            <a:off x="1295399" y="2709644"/>
            <a:ext cx="4482831" cy="3061982"/>
          </a:xfrm>
        </p:spPr>
        <p:txBody>
          <a:bodyPr>
            <a:normAutofit/>
          </a:bodyPr>
          <a:lstStyle/>
          <a:p>
            <a:r>
              <a:rPr lang="en-US" dirty="0"/>
              <a:t>Cities with Higher Weekend Demand: Jaipur, Kochi, Mysore — tourism-driven cities.</a:t>
            </a:r>
          </a:p>
          <a:p>
            <a:r>
              <a:rPr lang="en-US" dirty="0"/>
              <a:t>Cities with Higher Weekday Demand: Lucknow, Surat — business-driven cities.</a:t>
            </a:r>
          </a:p>
          <a:p>
            <a:r>
              <a:rPr lang="en-US" dirty="0"/>
              <a:t>Demand Trends:</a:t>
            </a:r>
          </a:p>
          <a:p>
            <a:r>
              <a:rPr lang="en-US" dirty="0"/>
              <a:t>Weekend trips dominate in tourism-heavy locations.</a:t>
            </a:r>
          </a:p>
          <a:p>
            <a:r>
              <a:rPr lang="en-US" dirty="0"/>
              <a:t>Weekday trips are preferred in business hubs.</a:t>
            </a:r>
          </a:p>
          <a:p>
            <a:endParaRPr lang="en-IN" dirty="0"/>
          </a:p>
        </p:txBody>
      </p:sp>
      <p:pic>
        <p:nvPicPr>
          <p:cNvPr id="10" name="Picture Placeholder 9">
            <a:extLst>
              <a:ext uri="{FF2B5EF4-FFF2-40B4-BE49-F238E27FC236}">
                <a16:creationId xmlns:a16="http://schemas.microsoft.com/office/drawing/2014/main" id="{DD356424-69B4-918E-8EB5-5ACF2EFB8B6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29" t="2746" r="4194" b="2164"/>
          <a:stretch/>
        </p:blipFill>
        <p:spPr>
          <a:xfrm>
            <a:off x="6096000" y="1284051"/>
            <a:ext cx="5275634" cy="4698459"/>
          </a:xfrm>
        </p:spPr>
      </p:pic>
    </p:spTree>
    <p:extLst>
      <p:ext uri="{BB962C8B-B14F-4D97-AF65-F5344CB8AC3E}">
        <p14:creationId xmlns:p14="http://schemas.microsoft.com/office/powerpoint/2010/main" val="422107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D1A-1B0B-99E5-38CC-6E63C8FD7F25}"/>
              </a:ext>
            </a:extLst>
          </p:cNvPr>
          <p:cNvSpPr>
            <a:spLocks noGrp="1"/>
          </p:cNvSpPr>
          <p:nvPr>
            <p:ph type="title"/>
          </p:nvPr>
        </p:nvSpPr>
        <p:spPr>
          <a:xfrm>
            <a:off x="1295399" y="1249960"/>
            <a:ext cx="6241816" cy="855677"/>
          </a:xfrm>
        </p:spPr>
        <p:txBody>
          <a:bodyPr>
            <a:norm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Top and Bottom Performing cities</a:t>
            </a:r>
            <a:endParaRPr lang="en-IN" sz="1800" b="1" dirty="0"/>
          </a:p>
        </p:txBody>
      </p:sp>
      <p:sp>
        <p:nvSpPr>
          <p:cNvPr id="4" name="Text Placeholder 3">
            <a:extLst>
              <a:ext uri="{FF2B5EF4-FFF2-40B4-BE49-F238E27FC236}">
                <a16:creationId xmlns:a16="http://schemas.microsoft.com/office/drawing/2014/main" id="{1862C0E0-83A7-CFFB-F73C-8CCEC27F0B3D}"/>
              </a:ext>
            </a:extLst>
          </p:cNvPr>
          <p:cNvSpPr>
            <a:spLocks noGrp="1"/>
          </p:cNvSpPr>
          <p:nvPr>
            <p:ph type="body" sz="half" idx="2"/>
          </p:nvPr>
        </p:nvSpPr>
        <p:spPr>
          <a:xfrm>
            <a:off x="1295399" y="2457974"/>
            <a:ext cx="6241816" cy="3300800"/>
          </a:xfrm>
        </p:spPr>
        <p:txBody>
          <a:bodyPr>
            <a:normAutofit/>
          </a:bodyPr>
          <a:lstStyle/>
          <a:p>
            <a:r>
              <a:rPr lang="en-IN" dirty="0"/>
              <a:t>Tourism-Focused Cities:</a:t>
            </a:r>
          </a:p>
          <a:p>
            <a:r>
              <a:rPr lang="en-IN" dirty="0"/>
              <a:t>Lower repeat passenger rates and trip frequencies: Jaipur, Mysore, Vishakhapatnam.</a:t>
            </a:r>
          </a:p>
          <a:p>
            <a:r>
              <a:rPr lang="en-IN" dirty="0"/>
              <a:t>Focus on enhancing experiences for one-time passengers.</a:t>
            </a:r>
          </a:p>
          <a:p>
            <a:r>
              <a:rPr lang="en-IN" dirty="0"/>
              <a:t>Business-Focused Cities:</a:t>
            </a:r>
          </a:p>
          <a:p>
            <a:r>
              <a:rPr lang="en-IN" dirty="0"/>
              <a:t>Higher repeat passenger rates and trip frequencies: Surat, Lucknow, Coimbatore, Vadodara.</a:t>
            </a:r>
          </a:p>
          <a:p>
            <a:r>
              <a:rPr lang="en-IN" dirty="0"/>
              <a:t>Incentivize frequent passengers through loyalty programs.</a:t>
            </a:r>
          </a:p>
          <a:p>
            <a:endParaRPr lang="en-IN" dirty="0"/>
          </a:p>
        </p:txBody>
      </p:sp>
      <p:pic>
        <p:nvPicPr>
          <p:cNvPr id="14" name="Picture Placeholder 13">
            <a:extLst>
              <a:ext uri="{FF2B5EF4-FFF2-40B4-BE49-F238E27FC236}">
                <a16:creationId xmlns:a16="http://schemas.microsoft.com/office/drawing/2014/main" id="{DBD17F83-26FF-A93C-3BC1-566B635080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6" r="146"/>
          <a:stretch>
            <a:fillRect/>
          </a:stretch>
        </p:blipFill>
        <p:spPr>
          <a:xfrm>
            <a:off x="7835900" y="901700"/>
            <a:ext cx="3440113" cy="5054600"/>
          </a:xfrm>
        </p:spPr>
      </p:pic>
    </p:spTree>
    <p:extLst>
      <p:ext uri="{BB962C8B-B14F-4D97-AF65-F5344CB8AC3E}">
        <p14:creationId xmlns:p14="http://schemas.microsoft.com/office/powerpoint/2010/main" val="315921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42741C-1069-1574-D2B9-B0213BE99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000" y="875489"/>
            <a:ext cx="9216000" cy="5175116"/>
          </a:xfrm>
          <a:prstGeom prst="rect">
            <a:avLst/>
          </a:prstGeom>
        </p:spPr>
      </p:pic>
    </p:spTree>
    <p:extLst>
      <p:ext uri="{BB962C8B-B14F-4D97-AF65-F5344CB8AC3E}">
        <p14:creationId xmlns:p14="http://schemas.microsoft.com/office/powerpoint/2010/main" val="78469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6382-F007-3E07-A99C-D1031B8ABCF6}"/>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Repeat Passenger Frequency </a:t>
            </a:r>
            <a:endParaRPr lang="en-IN" dirty="0"/>
          </a:p>
        </p:txBody>
      </p:sp>
      <p:sp>
        <p:nvSpPr>
          <p:cNvPr id="3" name="Content Placeholder 2">
            <a:extLst>
              <a:ext uri="{FF2B5EF4-FFF2-40B4-BE49-F238E27FC236}">
                <a16:creationId xmlns:a16="http://schemas.microsoft.com/office/drawing/2014/main" id="{A07E7430-69F1-9FC8-7404-ED4072605047}"/>
              </a:ext>
            </a:extLst>
          </p:cNvPr>
          <p:cNvSpPr>
            <a:spLocks noGrp="1"/>
          </p:cNvSpPr>
          <p:nvPr>
            <p:ph sz="half" idx="1"/>
          </p:nvPr>
        </p:nvSpPr>
        <p:spPr/>
        <p:txBody>
          <a:bodyPr>
            <a:normAutofit fontScale="85000" lnSpcReduction="10000"/>
          </a:bodyPr>
          <a:lstStyle/>
          <a:p>
            <a:endParaRPr lang="en-IN" dirty="0"/>
          </a:p>
          <a:p>
            <a:r>
              <a:rPr lang="en-US" dirty="0"/>
              <a:t>Cities with lower trip frequencies could indicate tourist-focused locations, while higher frequencies may point to business hubs.</a:t>
            </a:r>
          </a:p>
          <a:p>
            <a:r>
              <a:rPr lang="en-US" dirty="0"/>
              <a:t>Lower frequency – Jaipur, Mysore, Vishakhapatnam – Tourism Focused Cities</a:t>
            </a:r>
          </a:p>
          <a:p>
            <a:r>
              <a:rPr lang="en-US" dirty="0"/>
              <a:t>High Frequency – Coimbatore, Lucknow, Surat , Vadodara – Business Focused cities</a:t>
            </a:r>
            <a:endParaRPr lang="en-IN" dirty="0"/>
          </a:p>
        </p:txBody>
      </p:sp>
      <p:pic>
        <p:nvPicPr>
          <p:cNvPr id="8" name="Content Placeholder 7">
            <a:extLst>
              <a:ext uri="{FF2B5EF4-FFF2-40B4-BE49-F238E27FC236}">
                <a16:creationId xmlns:a16="http://schemas.microsoft.com/office/drawing/2014/main" id="{C710FC40-467B-DA38-73CD-59A5719DB7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6180" y="2560638"/>
            <a:ext cx="3609139" cy="3309937"/>
          </a:xfrm>
        </p:spPr>
      </p:pic>
    </p:spTree>
    <p:extLst>
      <p:ext uri="{BB962C8B-B14F-4D97-AF65-F5344CB8AC3E}">
        <p14:creationId xmlns:p14="http://schemas.microsoft.com/office/powerpoint/2010/main" val="310479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892C-1D66-7E02-CB9B-95F9641D608D}"/>
              </a:ext>
            </a:extLst>
          </p:cNvPr>
          <p:cNvSpPr>
            <a:spLocks noGrp="1"/>
          </p:cNvSpPr>
          <p:nvPr>
            <p:ph type="title"/>
          </p:nvPr>
        </p:nvSpPr>
        <p:spPr>
          <a:xfrm>
            <a:off x="1293811" y="1828801"/>
            <a:ext cx="3718455" cy="1417738"/>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Monthly Target Achievement analysis for key metrics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47DB1FA0-BED6-3149-3D26-2885EB9303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9124" y="1828801"/>
            <a:ext cx="6011693" cy="2966935"/>
          </a:xfrm>
        </p:spPr>
      </p:pic>
      <p:sp>
        <p:nvSpPr>
          <p:cNvPr id="4" name="Text Placeholder 3">
            <a:extLst>
              <a:ext uri="{FF2B5EF4-FFF2-40B4-BE49-F238E27FC236}">
                <a16:creationId xmlns:a16="http://schemas.microsoft.com/office/drawing/2014/main" id="{B7187B15-7E44-71E2-DF95-36485FAE88C1}"/>
              </a:ext>
            </a:extLst>
          </p:cNvPr>
          <p:cNvSpPr>
            <a:spLocks noGrp="1"/>
          </p:cNvSpPr>
          <p:nvPr>
            <p:ph type="body" sz="half" idx="2"/>
          </p:nvPr>
        </p:nvSpPr>
        <p:spPr>
          <a:xfrm>
            <a:off x="1293811" y="3031064"/>
            <a:ext cx="3718455" cy="2966935"/>
          </a:xfrm>
        </p:spPr>
        <p:txBody>
          <a:bodyPr>
            <a:normAutofit fontScale="92500" lnSpcReduction="20000"/>
          </a:bodyPr>
          <a:lstStyle/>
          <a:p>
            <a:r>
              <a:rPr lang="en-US" sz="1800" dirty="0"/>
              <a:t>Tourist Cities:</a:t>
            </a:r>
          </a:p>
          <a:p>
            <a:r>
              <a:rPr lang="en-US" sz="1800" dirty="0"/>
              <a:t>Tend to exceed targets for new passengers.</a:t>
            </a:r>
          </a:p>
          <a:p>
            <a:r>
              <a:rPr lang="en-US" sz="1800" dirty="0"/>
              <a:t>Often fall short on trip targets — suggesting seasonal fluctuations.</a:t>
            </a:r>
          </a:p>
          <a:p>
            <a:r>
              <a:rPr lang="en-US" sz="1800" dirty="0"/>
              <a:t>Business Cities:</a:t>
            </a:r>
          </a:p>
          <a:p>
            <a:r>
              <a:rPr lang="en-US" sz="1800" dirty="0"/>
              <a:t>Excel in trip targets but show slower growth in new passengers.</a:t>
            </a:r>
          </a:p>
          <a:p>
            <a:r>
              <a:rPr lang="en-US" sz="1800" dirty="0"/>
              <a:t>Targeted marketing can enhance passenger acquisition.</a:t>
            </a:r>
          </a:p>
          <a:p>
            <a:endParaRPr lang="en-IN" dirty="0"/>
          </a:p>
        </p:txBody>
      </p:sp>
    </p:spTree>
    <p:extLst>
      <p:ext uri="{BB962C8B-B14F-4D97-AF65-F5344CB8AC3E}">
        <p14:creationId xmlns:p14="http://schemas.microsoft.com/office/powerpoint/2010/main" val="389493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BB04-CCB7-E6B2-CE80-9C0F6A2AC01C}"/>
              </a:ext>
            </a:extLst>
          </p:cNvPr>
          <p:cNvSpPr>
            <a:spLocks noGrp="1"/>
          </p:cNvSpPr>
          <p:nvPr>
            <p:ph type="title"/>
          </p:nvPr>
        </p:nvSpPr>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Highest and Lowest repeat passenger rate(RPR%) by city and month</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0D9F9AF1-A310-B9DB-C164-AF6E0A0DA8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362" y="972766"/>
            <a:ext cx="4163438" cy="4635743"/>
          </a:xfrm>
        </p:spPr>
      </p:pic>
      <p:sp>
        <p:nvSpPr>
          <p:cNvPr id="4" name="Text Placeholder 3">
            <a:extLst>
              <a:ext uri="{FF2B5EF4-FFF2-40B4-BE49-F238E27FC236}">
                <a16:creationId xmlns:a16="http://schemas.microsoft.com/office/drawing/2014/main" id="{708C5E25-7C61-6AB0-6003-648A6866783D}"/>
              </a:ext>
            </a:extLst>
          </p:cNvPr>
          <p:cNvSpPr>
            <a:spLocks noGrp="1"/>
          </p:cNvSpPr>
          <p:nvPr>
            <p:ph type="body" sz="half" idx="2"/>
          </p:nvPr>
        </p:nvSpPr>
        <p:spPr>
          <a:xfrm>
            <a:off x="836579" y="3031064"/>
            <a:ext cx="4756825" cy="2844441"/>
          </a:xfrm>
        </p:spPr>
        <p:txBody>
          <a:bodyPr>
            <a:normAutofit fontScale="92500" lnSpcReduction="20000"/>
          </a:bodyPr>
          <a:lstStyle/>
          <a:p>
            <a:r>
              <a:rPr lang="en-US" sz="1800" dirty="0"/>
              <a:t>Top Cities: Surat and Lucknow — strongest RPR%, indicating effective retention strategies.</a:t>
            </a:r>
          </a:p>
          <a:p>
            <a:r>
              <a:rPr lang="en-US" sz="1800" dirty="0"/>
              <a:t>Bottom Cities: Mysore and Jaipur — weaker RPR%, highlighting areas for improvement.</a:t>
            </a:r>
          </a:p>
          <a:p>
            <a:r>
              <a:rPr lang="en-US" sz="1800" dirty="0"/>
              <a:t>Monthly Insights:</a:t>
            </a:r>
          </a:p>
          <a:p>
            <a:r>
              <a:rPr lang="en-US" sz="1800" dirty="0"/>
              <a:t>Months with the highest RPR%: March.</a:t>
            </a:r>
          </a:p>
          <a:p>
            <a:r>
              <a:rPr lang="en-US" sz="1800" dirty="0"/>
              <a:t>Months with the lowest RPR%: June.</a:t>
            </a:r>
          </a:p>
          <a:p>
            <a:r>
              <a:rPr lang="en-US" sz="1800" dirty="0"/>
              <a:t>Seasonal analysis can guide strategies for improving passenger loyalty.</a:t>
            </a:r>
          </a:p>
          <a:p>
            <a:endParaRPr lang="en-IN" dirty="0"/>
          </a:p>
        </p:txBody>
      </p:sp>
    </p:spTree>
    <p:extLst>
      <p:ext uri="{BB962C8B-B14F-4D97-AF65-F5344CB8AC3E}">
        <p14:creationId xmlns:p14="http://schemas.microsoft.com/office/powerpoint/2010/main" val="3932259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B01C-EFE9-C95E-A7CD-945E9400F2CA}"/>
              </a:ext>
            </a:extLst>
          </p:cNvPr>
          <p:cNvSpPr>
            <a:spLocks noGrp="1"/>
          </p:cNvSpPr>
          <p:nvPr>
            <p:ph type="title"/>
          </p:nvPr>
        </p:nvSpPr>
        <p:spPr/>
        <p:txBody>
          <a:bodyPr/>
          <a:lstStyle/>
          <a:p>
            <a:r>
              <a:rPr lang="en-IN" dirty="0"/>
              <a:t>Secondary Research</a:t>
            </a:r>
          </a:p>
        </p:txBody>
      </p:sp>
      <p:sp>
        <p:nvSpPr>
          <p:cNvPr id="3" name="Content Placeholder 2">
            <a:extLst>
              <a:ext uri="{FF2B5EF4-FFF2-40B4-BE49-F238E27FC236}">
                <a16:creationId xmlns:a16="http://schemas.microsoft.com/office/drawing/2014/main" id="{DD0F2AA8-DCB4-C976-641D-55CCE7992623}"/>
              </a:ext>
            </a:extLst>
          </p:cNvPr>
          <p:cNvSpPr>
            <a:spLocks noGrp="1"/>
          </p:cNvSpPr>
          <p:nvPr>
            <p:ph idx="1"/>
          </p:nvPr>
        </p:nvSpPr>
        <p:spPr/>
        <p:txBody>
          <a:bodyPr>
            <a:normAutofit fontScale="92500"/>
          </a:bodyPr>
          <a:lstStyle/>
          <a:p>
            <a:pPr marL="628650" indent="0">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Factors Influencing Repeat Passenger Rates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Clr>
                <a:srgbClr val="FFFF00"/>
              </a:buClr>
              <a:buSzPts val="1000"/>
              <a:buBlip>
                <a:blip r:embed="rId2">
                  <a:extLst>
                    <a:ext uri="{837473B0-CC2E-450A-ABE3-18F120FF3D39}">
                      <a1611:picAttrSrcUrl xmlns:a1611="http://schemas.microsoft.com/office/drawing/2016/11/main" r:id="rId3"/>
                    </a:ext>
                  </a:extLst>
                </a:blip>
              </a:buBlip>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Driver and Passenger Ratings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Cities with higher average ratings (e.g., Kochi) correlate with stronger repeat passenger rates. Enhancing driver training and rewarding high-rated drivers could improve RPR%.</a:t>
            </a:r>
          </a:p>
          <a:p>
            <a:pPr>
              <a:lnSpc>
                <a:spcPct val="107000"/>
              </a:lnSpc>
              <a:buClr>
                <a:srgbClr val="FFFF00"/>
              </a:buClr>
              <a:buSzPts val="1000"/>
              <a:buBlip>
                <a:blip r:embed="rId2">
                  <a:extLst>
                    <a:ext uri="{837473B0-CC2E-450A-ABE3-18F120FF3D39}">
                      <a1611:picAttrSrcUrl xmlns:a1611="http://schemas.microsoft.com/office/drawing/2016/11/main" r:id="rId3"/>
                    </a:ext>
                  </a:extLst>
                </a:blip>
              </a:buBlip>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Pricing and Affordability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Low average fare cities like Surat show stronger passenger retention. Reviewing pricing strategies for cost-sensitive regions can further enhance loyalty.</a:t>
            </a:r>
          </a:p>
          <a:p>
            <a:pPr>
              <a:lnSpc>
                <a:spcPct val="107000"/>
              </a:lnSpc>
              <a:buClr>
                <a:srgbClr val="FFFF00"/>
              </a:buClr>
              <a:buSzPts val="1000"/>
              <a:buBlip>
                <a:blip r:embed="rId2">
                  <a:extLst>
                    <a:ext uri="{837473B0-CC2E-450A-ABE3-18F120FF3D39}">
                      <a1611:picAttrSrcUrl xmlns:a1611="http://schemas.microsoft.com/office/drawing/2016/11/main" r:id="rId3"/>
                    </a:ext>
                  </a:extLst>
                </a:blip>
              </a:buBlip>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Experience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Tourism-heavy cities (e.g., Mysore) with lower RPR% highlight the importance of personalized experiences for one-time passengers.</a:t>
            </a:r>
          </a:p>
          <a:p>
            <a:pPr>
              <a:lnSpc>
                <a:spcPct val="107000"/>
              </a:lnSpc>
              <a:spcAft>
                <a:spcPts val="800"/>
              </a:spcAft>
              <a:buClr>
                <a:srgbClr val="FFFF00"/>
              </a:buClr>
              <a:buSzPts val="1000"/>
              <a:buBlip>
                <a:blip r:embed="rId2">
                  <a:extLst>
                    <a:ext uri="{837473B0-CC2E-450A-ABE3-18F120FF3D39}">
                      <a1611:picAttrSrcUrl xmlns:a1611="http://schemas.microsoft.com/office/drawing/2016/11/main" r:id="rId3"/>
                    </a:ext>
                  </a:extLst>
                </a:blip>
              </a:buBlip>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Actionable Suggestion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Leverage customer feedback and loyalty incentives to convert one-time users into repeat customers.</a:t>
            </a:r>
          </a:p>
          <a:p>
            <a:endParaRPr lang="en-IN" dirty="0"/>
          </a:p>
        </p:txBody>
      </p:sp>
    </p:spTree>
    <p:extLst>
      <p:ext uri="{BB962C8B-B14F-4D97-AF65-F5344CB8AC3E}">
        <p14:creationId xmlns:p14="http://schemas.microsoft.com/office/powerpoint/2010/main" val="371514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E771-EE10-2513-50BD-323B39F6D07E}"/>
              </a:ext>
            </a:extLst>
          </p:cNvPr>
          <p:cNvSpPr>
            <a:spLocks noGrp="1"/>
          </p:cNvSpPr>
          <p:nvPr>
            <p:ph type="title"/>
          </p:nvPr>
        </p:nvSpPr>
        <p:spPr>
          <a:xfrm>
            <a:off x="1295402" y="1568741"/>
            <a:ext cx="9601196" cy="830510"/>
          </a:xfrm>
        </p:spPr>
        <p:txBody>
          <a:bodyPr>
            <a:normAutofit fontScale="90000"/>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Tourism vs. Business Demand Impact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3FC5C9-6F58-8F75-5915-1DEAAE20E3C0}"/>
              </a:ext>
            </a:extLst>
          </p:cNvPr>
          <p:cNvSpPr>
            <a:spLocks noGrp="1"/>
          </p:cNvSpPr>
          <p:nvPr>
            <p:ph idx="1"/>
          </p:nvPr>
        </p:nvSpPr>
        <p:spPr/>
        <p:txBody>
          <a:bodyPr>
            <a:normAutofit/>
          </a:bodyPr>
          <a:lstStyle/>
          <a:p>
            <a:pPr lvl="0">
              <a:lnSpc>
                <a:spcPct val="107000"/>
              </a:lnSpc>
              <a:buSzPts val="1000"/>
              <a:buFont typeface="Wingdings" panose="05000000000000000000" pitchFamily="2" charset="2"/>
              <a:buChar char="Ø"/>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Tourism-Centric Cities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buClr>
                <a:srgbClr val="8497B0"/>
              </a:buClr>
              <a:buSzPts val="1000"/>
              <a:buFont typeface="Wingdings" panose="05000000000000000000" pitchFamily="2" charset="2"/>
              <a:buChar char="Ø"/>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Higher weekend trip volumes but lower repeat passenger rates (e.g., Jaipur, Mysore).</a:t>
            </a:r>
          </a:p>
          <a:p>
            <a:pPr lvl="1">
              <a:lnSpc>
                <a:spcPct val="107000"/>
              </a:lnSpc>
              <a:buClr>
                <a:srgbClr val="8497B0"/>
              </a:buClr>
              <a:buSzPts val="1000"/>
              <a:buFont typeface="Wingdings" panose="05000000000000000000" pitchFamily="2" charset="2"/>
              <a:buChar char="Ø"/>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Seasonal peaks demand flexible fleet management strategies.</a:t>
            </a:r>
          </a:p>
          <a:p>
            <a:pPr lvl="0">
              <a:lnSpc>
                <a:spcPct val="107000"/>
              </a:lnSpc>
              <a:buClr>
                <a:srgbClr val="8497B0"/>
              </a:buClr>
              <a:buSzPts val="1000"/>
              <a:buFont typeface="Wingdings" panose="05000000000000000000" pitchFamily="2" charset="2"/>
              <a:buChar char="Ø"/>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Business-Centric Cities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buClr>
                <a:srgbClr val="8497B0"/>
              </a:buClr>
              <a:buSzPts val="1000"/>
              <a:buFont typeface="Wingdings" panose="05000000000000000000" pitchFamily="2" charset="2"/>
              <a:buChar char="Ø"/>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Consistent weekday demand and higher repeat passengers (e.g., Surat, Lucknow).</a:t>
            </a:r>
          </a:p>
          <a:p>
            <a:pPr lvl="1">
              <a:lnSpc>
                <a:spcPct val="107000"/>
              </a:lnSpc>
              <a:buClr>
                <a:srgbClr val="8497B0"/>
              </a:buClr>
              <a:buSzPts val="1000"/>
              <a:buFont typeface="Wingdings" panose="05000000000000000000" pitchFamily="2" charset="2"/>
              <a:buChar char="Ø"/>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Demand for affordable, dependable rides necessitates competitive pricing and corporate tie-ups.</a:t>
            </a:r>
          </a:p>
          <a:p>
            <a:pPr lvl="0">
              <a:lnSpc>
                <a:spcPct val="107000"/>
              </a:lnSpc>
              <a:spcAft>
                <a:spcPts val="800"/>
              </a:spcAft>
              <a:buClr>
                <a:srgbClr val="8497B0"/>
              </a:buClr>
              <a:buSzPts val="1000"/>
              <a:buFont typeface="Wingdings" panose="05000000000000000000" pitchFamily="2" charset="2"/>
              <a:buChar char="Ø"/>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Actionable Suggestion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Customize city-specific strategies — promote weekend discounts in tourism cities and loyalty programs in business hubs.</a:t>
            </a:r>
          </a:p>
        </p:txBody>
      </p:sp>
    </p:spTree>
    <p:extLst>
      <p:ext uri="{BB962C8B-B14F-4D97-AF65-F5344CB8AC3E}">
        <p14:creationId xmlns:p14="http://schemas.microsoft.com/office/powerpoint/2010/main" val="331533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2E17-FDEE-853B-3011-A97D129816CF}"/>
              </a:ext>
            </a:extLst>
          </p:cNvPr>
          <p:cNvSpPr>
            <a:spLocks noGrp="1"/>
          </p:cNvSpPr>
          <p:nvPr>
            <p:ph type="title"/>
          </p:nvPr>
        </p:nvSpPr>
        <p:spPr>
          <a:xfrm>
            <a:off x="1295402" y="1652631"/>
            <a:ext cx="9601196" cy="729842"/>
          </a:xfrm>
        </p:spPr>
        <p:txBody>
          <a:bodyPr>
            <a:normAutofit fontScale="90000"/>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Emerging Mobility Trends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Goodcabs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Adaptation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E8C7D22-8C2E-8ED8-9B4F-9A916A5A56D2}"/>
              </a:ext>
            </a:extLst>
          </p:cNvPr>
          <p:cNvSpPr>
            <a:spLocks noGrp="1"/>
          </p:cNvSpPr>
          <p:nvPr>
            <p:ph idx="1"/>
          </p:nvPr>
        </p:nvSpPr>
        <p:spPr/>
        <p:txBody>
          <a:bodyPr/>
          <a:lstStyle/>
          <a:p>
            <a:pPr lvl="0">
              <a:lnSpc>
                <a:spcPct val="107000"/>
              </a:lnSpc>
              <a:buClr>
                <a:schemeClr val="tx1">
                  <a:lumMod val="50000"/>
                  <a:lumOff val="50000"/>
                </a:schemeClr>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Ridesharing and Micro-Mobility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Growing trends in shared rides and e-mobility demand an adaptive approach.</a:t>
            </a:r>
          </a:p>
          <a:p>
            <a:pPr lvl="0">
              <a:lnSpc>
                <a:spcPct val="107000"/>
              </a:lnSpc>
              <a:buClr>
                <a:schemeClr val="tx1">
                  <a:lumMod val="50000"/>
                  <a:lumOff val="50000"/>
                </a:schemeClr>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Eco-Conscious Choices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Promoting electric or hybrid cabs aligns with sustainability goals and attracts environmentally conscious customers.</a:t>
            </a:r>
          </a:p>
          <a:p>
            <a:pPr lvl="0">
              <a:lnSpc>
                <a:spcPct val="107000"/>
              </a:lnSpc>
              <a:buClr>
                <a:schemeClr val="tx1">
                  <a:lumMod val="50000"/>
                  <a:lumOff val="50000"/>
                </a:schemeClr>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Tech Integration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Implementing real-time tracking, predictive analytics, and app-based recommendations can enhance customer trust and operational efficiency.</a:t>
            </a:r>
          </a:p>
          <a:p>
            <a:pPr lvl="0">
              <a:lnSpc>
                <a:spcPct val="107000"/>
              </a:lnSpc>
              <a:spcAft>
                <a:spcPts val="800"/>
              </a:spcAft>
              <a:buClr>
                <a:schemeClr val="tx1">
                  <a:lumMod val="50000"/>
                  <a:lumOff val="50000"/>
                </a:schemeClr>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Actionable Suggestion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Stay agile in adopting trends like EVs and ridesharing to cater to emerging customer preferences.</a:t>
            </a:r>
          </a:p>
          <a:p>
            <a:endParaRPr lang="en-IN" dirty="0"/>
          </a:p>
          <a:p>
            <a:endParaRPr lang="en-IN" dirty="0"/>
          </a:p>
        </p:txBody>
      </p:sp>
    </p:spTree>
    <p:extLst>
      <p:ext uri="{BB962C8B-B14F-4D97-AF65-F5344CB8AC3E}">
        <p14:creationId xmlns:p14="http://schemas.microsoft.com/office/powerpoint/2010/main" val="47060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05D-6C94-633E-A54B-42F21E86D550}"/>
              </a:ext>
            </a:extLst>
          </p:cNvPr>
          <p:cNvSpPr>
            <a:spLocks noGrp="1"/>
          </p:cNvSpPr>
          <p:nvPr>
            <p:ph type="title"/>
          </p:nvPr>
        </p:nvSpPr>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 Partnership Opportunity with Local Businesses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E1E2CA-264E-C1EB-ADF7-4EAF7054F6D1}"/>
              </a:ext>
            </a:extLst>
          </p:cNvPr>
          <p:cNvSpPr>
            <a:spLocks noGrp="1"/>
          </p:cNvSpPr>
          <p:nvPr>
            <p:ph idx="1"/>
          </p:nvPr>
        </p:nvSpPr>
        <p:spPr>
          <a:xfrm>
            <a:off x="1295401" y="2556932"/>
            <a:ext cx="9601196" cy="2702965"/>
          </a:xfrm>
        </p:spPr>
        <p:txBody>
          <a:bodyPr/>
          <a:lstStyle/>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Collaborations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Tie-ups with hotels, travel agencies, and local businesses can boost visibility and demand in tourism-heavy cities.</a:t>
            </a:r>
          </a:p>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Corporate Accounts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Business-centric cities can benefit from partnerships with corporates, offering packages for employee transport or conferences.</a:t>
            </a:r>
          </a:p>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Co-Marketing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Joint promotional campaigns with local brands can attract mutual benefits.</a:t>
            </a:r>
          </a:p>
          <a:p>
            <a:pPr lvl="0">
              <a:lnSpc>
                <a:spcPct val="107000"/>
              </a:lnSpc>
              <a:spcAft>
                <a:spcPts val="800"/>
              </a:spcAft>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Actionable Suggestion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Build city-specific partnerships to tap into established customer bases and increase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Goodcabs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presence.</a:t>
            </a:r>
          </a:p>
        </p:txBody>
      </p:sp>
    </p:spTree>
    <p:extLst>
      <p:ext uri="{BB962C8B-B14F-4D97-AF65-F5344CB8AC3E}">
        <p14:creationId xmlns:p14="http://schemas.microsoft.com/office/powerpoint/2010/main" val="2272148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B13E-6B39-4085-0B47-E19A1DED94AE}"/>
              </a:ext>
            </a:extLst>
          </p:cNvPr>
          <p:cNvSpPr>
            <a:spLocks noGrp="1"/>
          </p:cNvSpPr>
          <p:nvPr>
            <p:ph type="title"/>
          </p:nvPr>
        </p:nvSpPr>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5. Data Collection for Enhanced Data-Driven Decisions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4418590-A2BC-CC4C-D0A2-FE0AF64ECCA3}"/>
              </a:ext>
            </a:extLst>
          </p:cNvPr>
          <p:cNvSpPr>
            <a:spLocks noGrp="1"/>
          </p:cNvSpPr>
          <p:nvPr>
            <p:ph idx="1"/>
          </p:nvPr>
        </p:nvSpPr>
        <p:spPr/>
        <p:txBody>
          <a:bodyPr/>
          <a:lstStyle/>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Passenger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Collect data on booking patterns, trip preferences, and feedback to tailor offerings.</a:t>
            </a:r>
          </a:p>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Driver Performance Metrics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Monitor and optimize driver ratings, trip completion rates, and average fare efficiency.</a:t>
            </a:r>
          </a:p>
          <a:p>
            <a:pPr lvl="0">
              <a:lnSpc>
                <a:spcPct val="107000"/>
              </a:lnSpc>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External Factors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weather, event, and tourism data to predict demand surges and optimize fleet allocation.</a:t>
            </a:r>
          </a:p>
          <a:p>
            <a:pPr lvl="0">
              <a:lnSpc>
                <a:spcPct val="107000"/>
              </a:lnSpc>
              <a:spcAft>
                <a:spcPts val="800"/>
              </a:spcAft>
              <a:buClr>
                <a:srgbClr val="8497B0"/>
              </a:buClr>
              <a:buSzPts val="1000"/>
              <a:buFont typeface="Wingdings" panose="05000000000000000000" pitchFamily="2" charset="2"/>
              <a:buChar char="Ø"/>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Actionable Suggestion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Invest in advanced analytics tools and machine learning models to derive actionable insights from diverse data sources.</a:t>
            </a:r>
          </a:p>
        </p:txBody>
      </p:sp>
    </p:spTree>
    <p:extLst>
      <p:ext uri="{BB962C8B-B14F-4D97-AF65-F5344CB8AC3E}">
        <p14:creationId xmlns:p14="http://schemas.microsoft.com/office/powerpoint/2010/main" val="1329327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FABB-4C7F-63FB-CD86-24FAD5440773}"/>
              </a:ext>
            </a:extLst>
          </p:cNvPr>
          <p:cNvSpPr>
            <a:spLocks noGrp="1"/>
          </p:cNvSpPr>
          <p:nvPr>
            <p:ph type="title"/>
          </p:nvPr>
        </p:nvSpPr>
        <p:spPr/>
        <p:txBody>
          <a:bodyPr/>
          <a:lstStyle/>
          <a:p>
            <a:r>
              <a:rPr lang="en-IN" dirty="0"/>
              <a:t>SQL</a:t>
            </a:r>
          </a:p>
        </p:txBody>
      </p:sp>
      <p:sp>
        <p:nvSpPr>
          <p:cNvPr id="3" name="Content Placeholder 2">
            <a:extLst>
              <a:ext uri="{FF2B5EF4-FFF2-40B4-BE49-F238E27FC236}">
                <a16:creationId xmlns:a16="http://schemas.microsoft.com/office/drawing/2014/main" id="{90FC7325-6E40-AA18-EDFA-9D9D60FC3C35}"/>
              </a:ext>
            </a:extLst>
          </p:cNvPr>
          <p:cNvSpPr>
            <a:spLocks noGrp="1"/>
          </p:cNvSpPr>
          <p:nvPr>
            <p:ph idx="1"/>
          </p:nvPr>
        </p:nvSpPr>
        <p:spPr>
          <a:xfrm>
            <a:off x="1295401" y="2556932"/>
            <a:ext cx="9601196" cy="1382770"/>
          </a:xfrm>
        </p:spPr>
        <p:txBody>
          <a:bodyPr/>
          <a:lstStyle/>
          <a:p>
            <a:r>
              <a:rPr lang="en-IN" dirty="0"/>
              <a:t>Business Request</a:t>
            </a:r>
          </a:p>
          <a:p>
            <a:r>
              <a:rPr lang="en-IN" dirty="0"/>
              <a:t>Databases – </a:t>
            </a:r>
            <a:r>
              <a:rPr lang="en-IN" dirty="0" err="1"/>
              <a:t>trips_db</a:t>
            </a:r>
            <a:r>
              <a:rPr lang="en-IN" dirty="0"/>
              <a:t>, </a:t>
            </a:r>
            <a:r>
              <a:rPr lang="en-IN" dirty="0" err="1"/>
              <a:t>targets_db</a:t>
            </a:r>
            <a:endParaRPr lang="en-IN" dirty="0"/>
          </a:p>
          <a:p>
            <a:endParaRPr lang="en-IN" dirty="0"/>
          </a:p>
        </p:txBody>
      </p:sp>
    </p:spTree>
    <p:extLst>
      <p:ext uri="{BB962C8B-B14F-4D97-AF65-F5344CB8AC3E}">
        <p14:creationId xmlns:p14="http://schemas.microsoft.com/office/powerpoint/2010/main" val="3528536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8C7-53A6-9229-7534-FDB5648ACF06}"/>
              </a:ext>
            </a:extLst>
          </p:cNvPr>
          <p:cNvSpPr>
            <a:spLocks noGrp="1"/>
          </p:cNvSpPr>
          <p:nvPr>
            <p:ph type="title"/>
          </p:nvPr>
        </p:nvSpPr>
        <p:spPr>
          <a:solidFill>
            <a:srgbClr val="F1E391"/>
          </a:solidFill>
        </p:spPr>
        <p:txBody>
          <a:bodyPr>
            <a:normAutofit fontScale="90000"/>
          </a:bodyPr>
          <a:lstStyle/>
          <a:p>
            <a:pPr marL="457200">
              <a:lnSpc>
                <a:spcPct val="107000"/>
              </a:lnSpc>
            </a:pPr>
            <a:r>
              <a:rPr lang="en-US" sz="1600" b="1" kern="100" dirty="0">
                <a:effectLst/>
                <a:latin typeface="Bahnschrift SemiBold" panose="020B0502040204020203" pitchFamily="34" charset="0"/>
                <a:ea typeface="Calibri" panose="020F0502020204030204" pitchFamily="34" charset="0"/>
                <a:cs typeface="Times New Roman" panose="02020603050405020304" pitchFamily="18" charset="0"/>
              </a:rPr>
              <a:t>city level fare and trip summary report. </a:t>
            </a:r>
            <a:br>
              <a:rPr lang="en-US" sz="1600" b="1" kern="100" dirty="0">
                <a:effectLst/>
                <a:latin typeface="Bahnschrift SemiBold" panose="020B0502040204020203" pitchFamily="34" charset="0"/>
                <a:ea typeface="Calibri" panose="020F0502020204030204" pitchFamily="34" charset="0"/>
                <a:cs typeface="Times New Roman" panose="02020603050405020304" pitchFamily="18" charset="0"/>
              </a:rPr>
            </a:br>
            <a:b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Generate REPORT that displays total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trips,avg</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fare per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km,avg</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fare per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trip,and</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 contribution of each city's trip to the over all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trips.this</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report will help in assessing trip volume, pricing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effiency</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and each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citys</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contribution to overall trip count. Fields -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city_name,total_trips,avg_fare_per_km</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avg_fare_per_trip</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300" b="1" kern="100" dirty="0" err="1">
                <a:effectLst/>
                <a:latin typeface="Bahnschrift SemiBold" panose="020B0502040204020203" pitchFamily="34" charset="0"/>
                <a:ea typeface="Calibri" panose="020F0502020204030204" pitchFamily="34" charset="0"/>
                <a:cs typeface="Times New Roman" panose="02020603050405020304" pitchFamily="18" charset="0"/>
              </a:rPr>
              <a:t>contribution_of_total_trips</a:t>
            </a:r>
            <a:r>
              <a:rPr lang="en-US" sz="1300" b="1" kern="100" dirty="0">
                <a:effectLst/>
                <a:latin typeface="Bahnschrift SemiBold" panose="020B0502040204020203" pitchFamily="34" charset="0"/>
                <a:ea typeface="Calibri" panose="020F0502020204030204" pitchFamily="34" charset="0"/>
                <a:cs typeface="Times New Roman" panose="02020603050405020304" pitchFamily="18" charset="0"/>
              </a:rPr>
              <a:t>.</a:t>
            </a: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endParaRPr lang="en-IN" sz="1300" b="1"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D0841BD0-CDEF-3C00-C95F-E703BE61AA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71920" y="2461100"/>
            <a:ext cx="3827856" cy="3696512"/>
          </a:xfrm>
        </p:spPr>
      </p:pic>
      <p:graphicFrame>
        <p:nvGraphicFramePr>
          <p:cNvPr id="14" name="Content Placeholder 13">
            <a:extLst>
              <a:ext uri="{FF2B5EF4-FFF2-40B4-BE49-F238E27FC236}">
                <a16:creationId xmlns:a16="http://schemas.microsoft.com/office/drawing/2014/main" id="{A7381846-809A-BF96-B4E2-EE5BFF4764FD}"/>
              </a:ext>
            </a:extLst>
          </p:cNvPr>
          <p:cNvGraphicFramePr>
            <a:graphicFrameLocks noGrp="1"/>
          </p:cNvGraphicFramePr>
          <p:nvPr>
            <p:ph sz="half" idx="1"/>
            <p:extLst>
              <p:ext uri="{D42A27DB-BD31-4B8C-83A1-F6EECF244321}">
                <p14:modId xmlns:p14="http://schemas.microsoft.com/office/powerpoint/2010/main" val="17138794"/>
              </p:ext>
            </p:extLst>
          </p:nvPr>
        </p:nvGraphicFramePr>
        <p:xfrm>
          <a:off x="645952" y="2461100"/>
          <a:ext cx="6143955" cy="3696512"/>
        </p:xfrm>
        <a:graphic>
          <a:graphicData uri="http://schemas.openxmlformats.org/drawingml/2006/table">
            <a:tbl>
              <a:tblPr>
                <a:tableStyleId>{5C22544A-7EE6-4342-B048-85BDC9FD1C3A}</a:tableStyleId>
              </a:tblPr>
              <a:tblGrid>
                <a:gridCol w="859506">
                  <a:extLst>
                    <a:ext uri="{9D8B030D-6E8A-4147-A177-3AD203B41FA5}">
                      <a16:colId xmlns:a16="http://schemas.microsoft.com/office/drawing/2014/main" val="2867972182"/>
                    </a:ext>
                  </a:extLst>
                </a:gridCol>
                <a:gridCol w="712365">
                  <a:extLst>
                    <a:ext uri="{9D8B030D-6E8A-4147-A177-3AD203B41FA5}">
                      <a16:colId xmlns:a16="http://schemas.microsoft.com/office/drawing/2014/main" val="3041346598"/>
                    </a:ext>
                  </a:extLst>
                </a:gridCol>
                <a:gridCol w="1463584">
                  <a:extLst>
                    <a:ext uri="{9D8B030D-6E8A-4147-A177-3AD203B41FA5}">
                      <a16:colId xmlns:a16="http://schemas.microsoft.com/office/drawing/2014/main" val="1177398055"/>
                    </a:ext>
                  </a:extLst>
                </a:gridCol>
                <a:gridCol w="1113880">
                  <a:extLst>
                    <a:ext uri="{9D8B030D-6E8A-4147-A177-3AD203B41FA5}">
                      <a16:colId xmlns:a16="http://schemas.microsoft.com/office/drawing/2014/main" val="4072370984"/>
                    </a:ext>
                  </a:extLst>
                </a:gridCol>
                <a:gridCol w="1994620">
                  <a:extLst>
                    <a:ext uri="{9D8B030D-6E8A-4147-A177-3AD203B41FA5}">
                      <a16:colId xmlns:a16="http://schemas.microsoft.com/office/drawing/2014/main" val="100296740"/>
                    </a:ext>
                  </a:extLst>
                </a:gridCol>
              </a:tblGrid>
              <a:tr h="347416">
                <a:tc>
                  <a:txBody>
                    <a:bodyPr/>
                    <a:lstStyle/>
                    <a:p>
                      <a:pPr algn="ctr" fontAlgn="b"/>
                      <a:r>
                        <a:rPr lang="en-IN" sz="900" u="none" strike="noStrike" baseline="0" dirty="0" err="1">
                          <a:effectLst/>
                          <a:latin typeface="Arial Black" panose="020B0A04020102020204" pitchFamily="34" charset="0"/>
                        </a:rPr>
                        <a:t>City_Name</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err="1">
                          <a:effectLst/>
                          <a:latin typeface="Arial Black" panose="020B0A04020102020204" pitchFamily="34" charset="0"/>
                        </a:rPr>
                        <a:t>Total_trips</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err="1">
                          <a:effectLst/>
                          <a:latin typeface="Arial Black" panose="020B0A04020102020204" pitchFamily="34" charset="0"/>
                        </a:rPr>
                        <a:t>Avg_Fare_Per_KM</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Avg_fare_per_trip</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%_Contribution_of_Total_Trips</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2888501922"/>
                  </a:ext>
                </a:extLst>
              </a:tr>
              <a:tr h="333520">
                <a:tc>
                  <a:txBody>
                    <a:bodyPr/>
                    <a:lstStyle/>
                    <a:p>
                      <a:pPr algn="ctr" fontAlgn="b"/>
                      <a:r>
                        <a:rPr lang="en-IN" sz="900" u="none" strike="noStrike" baseline="0" dirty="0">
                          <a:effectLst/>
                          <a:latin typeface="Arial Black" panose="020B0A04020102020204" pitchFamily="34" charset="0"/>
                        </a:rPr>
                        <a:t>Jaipur</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76888</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16.12</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37207497</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18.05</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2093435793"/>
                  </a:ext>
                </a:extLst>
              </a:tr>
              <a:tr h="333520">
                <a:tc>
                  <a:txBody>
                    <a:bodyPr/>
                    <a:lstStyle/>
                    <a:p>
                      <a:pPr algn="ctr" fontAlgn="b"/>
                      <a:r>
                        <a:rPr lang="en-IN" sz="900" u="none" strike="noStrike" baseline="0">
                          <a:effectLst/>
                          <a:latin typeface="Arial Black" panose="020B0A04020102020204" pitchFamily="34" charset="0"/>
                        </a:rPr>
                        <a:t>Lucknow</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64299</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11.76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9463551</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15.1</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3179163078"/>
                  </a:ext>
                </a:extLst>
              </a:tr>
              <a:tr h="333520">
                <a:tc>
                  <a:txBody>
                    <a:bodyPr/>
                    <a:lstStyle/>
                    <a:p>
                      <a:pPr algn="ctr" fontAlgn="b"/>
                      <a:r>
                        <a:rPr lang="en-IN" sz="900" u="none" strike="noStrike" baseline="0">
                          <a:effectLst/>
                          <a:latin typeface="Arial Black" panose="020B0A04020102020204" pitchFamily="34" charset="0"/>
                        </a:rPr>
                        <a:t>Surat</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54843</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10.66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6431599</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12.88</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3339375129"/>
                  </a:ext>
                </a:extLst>
              </a:tr>
              <a:tr h="333520">
                <a:tc>
                  <a:txBody>
                    <a:bodyPr/>
                    <a:lstStyle/>
                    <a:p>
                      <a:pPr algn="ctr" fontAlgn="b"/>
                      <a:r>
                        <a:rPr lang="en-IN" sz="900" u="none" strike="noStrike" baseline="0">
                          <a:effectLst/>
                          <a:latin typeface="Arial Black" panose="020B0A04020102020204" pitchFamily="34" charset="0"/>
                        </a:rPr>
                        <a:t>Kochi</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50702</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13.93</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16997596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11.9</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1178025637"/>
                  </a:ext>
                </a:extLst>
              </a:tr>
              <a:tr h="333520">
                <a:tc>
                  <a:txBody>
                    <a:bodyPr/>
                    <a:lstStyle/>
                    <a:p>
                      <a:pPr algn="ctr" fontAlgn="b"/>
                      <a:r>
                        <a:rPr lang="en-IN" sz="900" u="none" strike="noStrike" baseline="0">
                          <a:effectLst/>
                          <a:latin typeface="Arial Black" panose="020B0A04020102020204" pitchFamily="34" charset="0"/>
                        </a:rPr>
                        <a:t>Indore</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42456</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10.9</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7635228</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9.97</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1520971011"/>
                  </a:ext>
                </a:extLst>
              </a:tr>
              <a:tr h="333520">
                <a:tc>
                  <a:txBody>
                    <a:bodyPr/>
                    <a:lstStyle/>
                    <a:p>
                      <a:pPr algn="ctr" fontAlgn="b"/>
                      <a:r>
                        <a:rPr lang="en-IN" sz="900" u="none" strike="noStrike" baseline="0">
                          <a:effectLst/>
                          <a:latin typeface="Arial Black" panose="020B0A04020102020204" pitchFamily="34" charset="0"/>
                        </a:rPr>
                        <a:t>Chandigarh</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38981</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12.06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11058401</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9.15</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2813326690"/>
                  </a:ext>
                </a:extLst>
              </a:tr>
              <a:tr h="333520">
                <a:tc>
                  <a:txBody>
                    <a:bodyPr/>
                    <a:lstStyle/>
                    <a:p>
                      <a:pPr algn="ctr" fontAlgn="b"/>
                      <a:r>
                        <a:rPr lang="en-IN" sz="900" u="none" strike="noStrike" baseline="0">
                          <a:effectLst/>
                          <a:latin typeface="Arial Black" panose="020B0A04020102020204" pitchFamily="34" charset="0"/>
                        </a:rPr>
                        <a:t>Vadodara</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32026</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10.29</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3797200</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7.52</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810928919"/>
                  </a:ext>
                </a:extLst>
              </a:tr>
              <a:tr h="333520">
                <a:tc>
                  <a:txBody>
                    <a:bodyPr/>
                    <a:lstStyle/>
                    <a:p>
                      <a:pPr algn="ctr" fontAlgn="b"/>
                      <a:r>
                        <a:rPr lang="en-IN" sz="900" u="none" strike="noStrike" baseline="0">
                          <a:effectLst/>
                          <a:latin typeface="Arial Black" panose="020B0A04020102020204" pitchFamily="34" charset="0"/>
                        </a:rPr>
                        <a:t>Visakhapatnam</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28366</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12.53</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8018282</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6.66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3173390487"/>
                  </a:ext>
                </a:extLst>
              </a:tr>
              <a:tr h="333520">
                <a:tc>
                  <a:txBody>
                    <a:bodyPr/>
                    <a:lstStyle/>
                    <a:p>
                      <a:pPr algn="ctr" fontAlgn="b"/>
                      <a:r>
                        <a:rPr lang="en-IN" sz="900" u="none" strike="noStrike" baseline="0">
                          <a:effectLst/>
                          <a:latin typeface="Arial Black" panose="020B0A04020102020204" pitchFamily="34" charset="0"/>
                        </a:rPr>
                        <a:t>Coimbatore</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21104</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11.15</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3523992</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4.96</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3261828647"/>
                  </a:ext>
                </a:extLst>
              </a:tr>
              <a:tr h="347416">
                <a:tc>
                  <a:txBody>
                    <a:bodyPr/>
                    <a:lstStyle/>
                    <a:p>
                      <a:pPr algn="ctr" fontAlgn="b"/>
                      <a:r>
                        <a:rPr lang="en-IN" sz="900" u="none" strike="noStrike" baseline="0">
                          <a:effectLst/>
                          <a:latin typeface="Arial Black" panose="020B0A04020102020204" pitchFamily="34" charset="0"/>
                        </a:rPr>
                        <a:t>Mysore</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16238</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15.14</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a:effectLst/>
                          <a:latin typeface="Arial Black" panose="020B0A04020102020204" pitchFamily="34" charset="0"/>
                        </a:rPr>
                        <a:t>4054745</a:t>
                      </a:r>
                      <a:endParaRPr lang="en-IN" sz="900" b="1" i="0" u="none" strike="noStrike" baseline="0">
                        <a:solidFill>
                          <a:srgbClr val="000000"/>
                        </a:solidFill>
                        <a:effectLst/>
                        <a:latin typeface="Arial Black" panose="020B0A04020102020204" pitchFamily="34" charset="0"/>
                      </a:endParaRPr>
                    </a:p>
                  </a:txBody>
                  <a:tcPr marL="5813" marR="5813" marT="5813" marB="0" anchor="b">
                    <a:solidFill>
                      <a:schemeClr val="bg1"/>
                    </a:solidFill>
                  </a:tcPr>
                </a:tc>
                <a:tc>
                  <a:txBody>
                    <a:bodyPr/>
                    <a:lstStyle/>
                    <a:p>
                      <a:pPr algn="ctr" fontAlgn="b"/>
                      <a:r>
                        <a:rPr lang="en-IN" sz="900" u="none" strike="noStrike" baseline="0" dirty="0">
                          <a:effectLst/>
                          <a:latin typeface="Arial Black" panose="020B0A04020102020204" pitchFamily="34" charset="0"/>
                        </a:rPr>
                        <a:t>3.81</a:t>
                      </a:r>
                      <a:endParaRPr lang="en-IN" sz="900" b="1" i="0" u="none" strike="noStrike" baseline="0" dirty="0">
                        <a:solidFill>
                          <a:srgbClr val="000000"/>
                        </a:solidFill>
                        <a:effectLst/>
                        <a:latin typeface="Arial Black" panose="020B0A04020102020204" pitchFamily="34" charset="0"/>
                      </a:endParaRPr>
                    </a:p>
                  </a:txBody>
                  <a:tcPr marL="5813" marR="5813" marT="5813" marB="0" anchor="b">
                    <a:solidFill>
                      <a:schemeClr val="bg1"/>
                    </a:solidFill>
                  </a:tcPr>
                </a:tc>
                <a:extLst>
                  <a:ext uri="{0D108BD9-81ED-4DB2-BD59-A6C34878D82A}">
                    <a16:rowId xmlns:a16="http://schemas.microsoft.com/office/drawing/2014/main" val="1646140137"/>
                  </a:ext>
                </a:extLst>
              </a:tr>
            </a:tbl>
          </a:graphicData>
        </a:graphic>
      </p:graphicFrame>
    </p:spTree>
    <p:extLst>
      <p:ext uri="{BB962C8B-B14F-4D97-AF65-F5344CB8AC3E}">
        <p14:creationId xmlns:p14="http://schemas.microsoft.com/office/powerpoint/2010/main" val="377921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0D48-2E4F-8787-D543-1DE2CA7F7D60}"/>
              </a:ext>
            </a:extLst>
          </p:cNvPr>
          <p:cNvSpPr>
            <a:spLocks noGrp="1"/>
          </p:cNvSpPr>
          <p:nvPr>
            <p:ph type="title"/>
          </p:nvPr>
        </p:nvSpPr>
        <p:spPr/>
        <p:txBody>
          <a:bodyPr/>
          <a:lstStyle/>
          <a:p>
            <a:r>
              <a:rPr lang="en-IN" dirty="0"/>
              <a:t>Content</a:t>
            </a:r>
          </a:p>
        </p:txBody>
      </p:sp>
      <p:graphicFrame>
        <p:nvGraphicFramePr>
          <p:cNvPr id="4" name="Content Placeholder 3">
            <a:extLst>
              <a:ext uri="{FF2B5EF4-FFF2-40B4-BE49-F238E27FC236}">
                <a16:creationId xmlns:a16="http://schemas.microsoft.com/office/drawing/2014/main" id="{814A8704-6F42-9278-5449-93C2AD5B3CC1}"/>
              </a:ext>
            </a:extLst>
          </p:cNvPr>
          <p:cNvGraphicFramePr>
            <a:graphicFrameLocks noGrp="1"/>
          </p:cNvGraphicFramePr>
          <p:nvPr>
            <p:ph idx="1"/>
            <p:extLst>
              <p:ext uri="{D42A27DB-BD31-4B8C-83A1-F6EECF244321}">
                <p14:modId xmlns:p14="http://schemas.microsoft.com/office/powerpoint/2010/main" val="803183749"/>
              </p:ext>
            </p:extLst>
          </p:nvPr>
        </p:nvGraphicFramePr>
        <p:xfrm>
          <a:off x="1295401" y="2354094"/>
          <a:ext cx="9601196" cy="352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72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49B3-5D82-F0C4-6971-5F4804A870A2}"/>
              </a:ext>
            </a:extLst>
          </p:cNvPr>
          <p:cNvSpPr>
            <a:spLocks noGrp="1"/>
          </p:cNvSpPr>
          <p:nvPr>
            <p:ph type="title"/>
          </p:nvPr>
        </p:nvSpPr>
        <p:spPr>
          <a:solidFill>
            <a:srgbClr val="F1E391"/>
          </a:solidFill>
        </p:spPr>
        <p:txBody>
          <a:bodyPr>
            <a:normAutofit/>
          </a:bodyPr>
          <a:lstStyle/>
          <a:p>
            <a:pPr marL="457200">
              <a:lnSpc>
                <a:spcPct val="107000"/>
              </a:lnSpc>
            </a:pPr>
            <a:r>
              <a:rPr lang="en-US" sz="1400" kern="100" dirty="0">
                <a:effectLst/>
                <a:latin typeface="Bahnschrift SemiBold" panose="020B0502040204020203" pitchFamily="34" charset="0"/>
                <a:ea typeface="Calibri" panose="020F0502020204030204" pitchFamily="34" charset="0"/>
                <a:cs typeface="Times New Roman" panose="02020603050405020304" pitchFamily="18" charset="0"/>
              </a:rPr>
              <a:t>Monthly city level Trips target performance report</a:t>
            </a:r>
            <a:br>
              <a:rPr lang="en-IN" sz="12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US" sz="1200" b="1" kern="100" dirty="0">
                <a:effectLst/>
                <a:latin typeface="Bahnschrift SemiBold" panose="020B0502040204020203" pitchFamily="34" charset="0"/>
                <a:ea typeface="Calibri" panose="020F0502020204030204" pitchFamily="34" charset="0"/>
                <a:cs typeface="Times New Roman" panose="02020603050405020304" pitchFamily="18" charset="0"/>
              </a:rPr>
              <a:t> </a:t>
            </a:r>
            <a:br>
              <a:rPr lang="en-IN" sz="12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US" sz="1200" b="1" dirty="0">
                <a:effectLst/>
                <a:latin typeface="Bahnschrift SemiBold" panose="020B0502040204020203" pitchFamily="34" charset="0"/>
                <a:ea typeface="Calibri" panose="020F0502020204030204" pitchFamily="34" charset="0"/>
                <a:cs typeface="Times New Roman" panose="02020603050405020304" pitchFamily="18" charset="0"/>
              </a:rPr>
              <a:t>Generate a report that evaluates the target performance for trips at the monthly and city level. For each city and month, compare the actual total trips with the target trips and categories the performance </a:t>
            </a:r>
            <a:endParaRPr lang="en-IN" sz="1200" b="1" dirty="0">
              <a:latin typeface="Bahnschrift SemiBold" panose="020B0502040204020203" pitchFamily="34" charset="0"/>
            </a:endParaRPr>
          </a:p>
        </p:txBody>
      </p:sp>
      <p:pic>
        <p:nvPicPr>
          <p:cNvPr id="10" name="Content Placeholder 9">
            <a:extLst>
              <a:ext uri="{FF2B5EF4-FFF2-40B4-BE49-F238E27FC236}">
                <a16:creationId xmlns:a16="http://schemas.microsoft.com/office/drawing/2014/main" id="{024228C1-A6C4-D901-A3DD-813B553078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6494" y="2560320"/>
            <a:ext cx="4162570" cy="3310128"/>
          </a:xfrm>
        </p:spPr>
      </p:pic>
      <p:pic>
        <p:nvPicPr>
          <p:cNvPr id="8" name="Content Placeholder 7">
            <a:extLst>
              <a:ext uri="{FF2B5EF4-FFF2-40B4-BE49-F238E27FC236}">
                <a16:creationId xmlns:a16="http://schemas.microsoft.com/office/drawing/2014/main" id="{5998DC33-1B32-DD00-0289-6071C45B0F2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98575" y="2560320"/>
            <a:ext cx="4718050" cy="3310128"/>
          </a:xfrm>
          <a:solidFill>
            <a:schemeClr val="bg1"/>
          </a:solidFill>
        </p:spPr>
      </p:pic>
    </p:spTree>
    <p:extLst>
      <p:ext uri="{BB962C8B-B14F-4D97-AF65-F5344CB8AC3E}">
        <p14:creationId xmlns:p14="http://schemas.microsoft.com/office/powerpoint/2010/main" val="189436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ED1-8FAC-CBCD-B50D-7BEB1A402855}"/>
              </a:ext>
            </a:extLst>
          </p:cNvPr>
          <p:cNvSpPr>
            <a:spLocks noGrp="1"/>
          </p:cNvSpPr>
          <p:nvPr>
            <p:ph type="title"/>
          </p:nvPr>
        </p:nvSpPr>
        <p:spPr>
          <a:xfrm>
            <a:off x="1295402" y="982132"/>
            <a:ext cx="9601196" cy="973127"/>
          </a:xfrm>
          <a:solidFill>
            <a:srgbClr val="F1E391"/>
          </a:solidFill>
        </p:spPr>
        <p:txBody>
          <a:bodyPr>
            <a:normAutofit fontScale="90000"/>
          </a:bodyPr>
          <a:lstStyle/>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City Level Repeat Passenger trip Frequency report</a:t>
            </a: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t>Generate report that shows the percentage distribution of repeat passenger by the number of trips they have taken in each city.</a:t>
            </a: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t>Calculate the percentage of repeat passengers who tool 2 trips,3 trips and so on up to 10 trips.</a:t>
            </a: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endParaRPr lang="en-IN" sz="1300" b="1" dirty="0">
              <a:latin typeface="Bahnschrift SemiBold" panose="020B0502040204020203" pitchFamily="34" charset="0"/>
            </a:endParaRPr>
          </a:p>
        </p:txBody>
      </p:sp>
      <p:graphicFrame>
        <p:nvGraphicFramePr>
          <p:cNvPr id="6" name="Content Placeholder 5">
            <a:extLst>
              <a:ext uri="{FF2B5EF4-FFF2-40B4-BE49-F238E27FC236}">
                <a16:creationId xmlns:a16="http://schemas.microsoft.com/office/drawing/2014/main" id="{7ECAF9FF-2AA1-4016-79F1-7869EA982147}"/>
              </a:ext>
            </a:extLst>
          </p:cNvPr>
          <p:cNvGraphicFramePr>
            <a:graphicFrameLocks noGrp="1"/>
          </p:cNvGraphicFramePr>
          <p:nvPr>
            <p:ph sz="half" idx="1"/>
            <p:extLst>
              <p:ext uri="{D42A27DB-BD31-4B8C-83A1-F6EECF244321}">
                <p14:modId xmlns:p14="http://schemas.microsoft.com/office/powerpoint/2010/main" val="213146339"/>
              </p:ext>
            </p:extLst>
          </p:nvPr>
        </p:nvGraphicFramePr>
        <p:xfrm>
          <a:off x="1298575" y="2560320"/>
          <a:ext cx="4718049" cy="3310131"/>
        </p:xfrm>
        <a:graphic>
          <a:graphicData uri="http://schemas.openxmlformats.org/drawingml/2006/table">
            <a:tbl>
              <a:tblPr/>
              <a:tblGrid>
                <a:gridCol w="874156">
                  <a:extLst>
                    <a:ext uri="{9D8B030D-6E8A-4147-A177-3AD203B41FA5}">
                      <a16:colId xmlns:a16="http://schemas.microsoft.com/office/drawing/2014/main" val="4133818039"/>
                    </a:ext>
                  </a:extLst>
                </a:gridCol>
                <a:gridCol w="419116">
                  <a:extLst>
                    <a:ext uri="{9D8B030D-6E8A-4147-A177-3AD203B41FA5}">
                      <a16:colId xmlns:a16="http://schemas.microsoft.com/office/drawing/2014/main" val="2572990128"/>
                    </a:ext>
                  </a:extLst>
                </a:gridCol>
                <a:gridCol w="419116">
                  <a:extLst>
                    <a:ext uri="{9D8B030D-6E8A-4147-A177-3AD203B41FA5}">
                      <a16:colId xmlns:a16="http://schemas.microsoft.com/office/drawing/2014/main" val="3688895095"/>
                    </a:ext>
                  </a:extLst>
                </a:gridCol>
                <a:gridCol w="419116">
                  <a:extLst>
                    <a:ext uri="{9D8B030D-6E8A-4147-A177-3AD203B41FA5}">
                      <a16:colId xmlns:a16="http://schemas.microsoft.com/office/drawing/2014/main" val="2654362297"/>
                    </a:ext>
                  </a:extLst>
                </a:gridCol>
                <a:gridCol w="419116">
                  <a:extLst>
                    <a:ext uri="{9D8B030D-6E8A-4147-A177-3AD203B41FA5}">
                      <a16:colId xmlns:a16="http://schemas.microsoft.com/office/drawing/2014/main" val="2358936466"/>
                    </a:ext>
                  </a:extLst>
                </a:gridCol>
                <a:gridCol w="419116">
                  <a:extLst>
                    <a:ext uri="{9D8B030D-6E8A-4147-A177-3AD203B41FA5}">
                      <a16:colId xmlns:a16="http://schemas.microsoft.com/office/drawing/2014/main" val="3258583955"/>
                    </a:ext>
                  </a:extLst>
                </a:gridCol>
                <a:gridCol w="419116">
                  <a:extLst>
                    <a:ext uri="{9D8B030D-6E8A-4147-A177-3AD203B41FA5}">
                      <a16:colId xmlns:a16="http://schemas.microsoft.com/office/drawing/2014/main" val="3294220440"/>
                    </a:ext>
                  </a:extLst>
                </a:gridCol>
                <a:gridCol w="419116">
                  <a:extLst>
                    <a:ext uri="{9D8B030D-6E8A-4147-A177-3AD203B41FA5}">
                      <a16:colId xmlns:a16="http://schemas.microsoft.com/office/drawing/2014/main" val="2757374851"/>
                    </a:ext>
                  </a:extLst>
                </a:gridCol>
                <a:gridCol w="419116">
                  <a:extLst>
                    <a:ext uri="{9D8B030D-6E8A-4147-A177-3AD203B41FA5}">
                      <a16:colId xmlns:a16="http://schemas.microsoft.com/office/drawing/2014/main" val="1302581825"/>
                    </a:ext>
                  </a:extLst>
                </a:gridCol>
                <a:gridCol w="490965">
                  <a:extLst>
                    <a:ext uri="{9D8B030D-6E8A-4147-A177-3AD203B41FA5}">
                      <a16:colId xmlns:a16="http://schemas.microsoft.com/office/drawing/2014/main" val="3520364364"/>
                    </a:ext>
                  </a:extLst>
                </a:gridCol>
              </a:tblGrid>
              <a:tr h="300921">
                <a:tc>
                  <a:txBody>
                    <a:bodyPr/>
                    <a:lstStyle/>
                    <a:p>
                      <a:pPr algn="l" fontAlgn="b"/>
                      <a:r>
                        <a:rPr lang="en-IN" sz="1000" b="1" i="0" u="none" strike="noStrike">
                          <a:solidFill>
                            <a:srgbClr val="000000"/>
                          </a:solidFill>
                          <a:effectLst/>
                          <a:latin typeface="Calibri" panose="020F0502020204030204" pitchFamily="34" charset="0"/>
                        </a:rPr>
                        <a:t>City_Name</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2-Trips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3-Trips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4-Trips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5-Trips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6-Trips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7-Trips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8-Trips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9-Trips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IN" sz="1000" b="1" i="0" u="none" strike="noStrike">
                          <a:solidFill>
                            <a:srgbClr val="000000"/>
                          </a:solidFill>
                          <a:effectLst/>
                          <a:latin typeface="Calibri" panose="020F0502020204030204" pitchFamily="34" charset="0"/>
                        </a:rPr>
                        <a:t>10-Trips</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94681797"/>
                  </a:ext>
                </a:extLst>
              </a:tr>
              <a:tr h="300921">
                <a:tc>
                  <a:txBody>
                    <a:bodyPr/>
                    <a:lstStyle/>
                    <a:p>
                      <a:pPr algn="l" fontAlgn="b"/>
                      <a:r>
                        <a:rPr lang="en-IN" sz="1000" b="0" i="0" u="none" strike="noStrike" dirty="0">
                          <a:solidFill>
                            <a:srgbClr val="000000"/>
                          </a:solidFill>
                          <a:effectLst/>
                          <a:latin typeface="Calibri" panose="020F0502020204030204" pitchFamily="34" charset="0"/>
                        </a:rPr>
                        <a:t>Chandigarh</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32.31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19.25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15.74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12.21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7.42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5.48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3.47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2.33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1.79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5203140"/>
                  </a:ext>
                </a:extLst>
              </a:tr>
              <a:tr h="300921">
                <a:tc>
                  <a:txBody>
                    <a:bodyPr/>
                    <a:lstStyle/>
                    <a:p>
                      <a:pPr algn="l" fontAlgn="b"/>
                      <a:r>
                        <a:rPr lang="en-IN" sz="1000" b="0" i="0" u="none" strike="noStrike">
                          <a:solidFill>
                            <a:srgbClr val="000000"/>
                          </a:solidFill>
                          <a:effectLst/>
                          <a:latin typeface="Calibri" panose="020F0502020204030204" pitchFamily="34" charset="0"/>
                        </a:rPr>
                        <a:t>Coimbatore</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11.21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14.82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15.56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20.62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17.64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10.47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6.15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2.31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93302002"/>
                  </a:ext>
                </a:extLst>
              </a:tr>
              <a:tr h="300921">
                <a:tc>
                  <a:txBody>
                    <a:bodyPr/>
                    <a:lstStyle/>
                    <a:p>
                      <a:pPr algn="l" fontAlgn="b"/>
                      <a:r>
                        <a:rPr lang="en-IN" sz="1000" b="0" i="0" u="none" strike="noStrike">
                          <a:solidFill>
                            <a:srgbClr val="000000"/>
                          </a:solidFill>
                          <a:effectLst/>
                          <a:latin typeface="Calibri" panose="020F0502020204030204" pitchFamily="34" charset="0"/>
                        </a:rPr>
                        <a:t>Indore</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34.34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22.69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13.4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10.34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6.85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5.24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3.26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2.38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1.51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6994138"/>
                  </a:ext>
                </a:extLst>
              </a:tr>
              <a:tr h="300921">
                <a:tc>
                  <a:txBody>
                    <a:bodyPr/>
                    <a:lstStyle/>
                    <a:p>
                      <a:pPr algn="l" fontAlgn="b"/>
                      <a:r>
                        <a:rPr lang="en-IN" sz="1000" b="0" i="0" u="none" strike="noStrike">
                          <a:solidFill>
                            <a:srgbClr val="000000"/>
                          </a:solidFill>
                          <a:effectLst/>
                          <a:latin typeface="Calibri" panose="020F0502020204030204" pitchFamily="34" charset="0"/>
                        </a:rPr>
                        <a:t>Jaipur</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50.14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20.73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12.12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6.29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4.13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2.52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0.97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59928589"/>
                  </a:ext>
                </a:extLst>
              </a:tr>
              <a:tr h="300921">
                <a:tc>
                  <a:txBody>
                    <a:bodyPr/>
                    <a:lstStyle/>
                    <a:p>
                      <a:pPr algn="l" fontAlgn="b"/>
                      <a:r>
                        <a:rPr lang="en-IN" sz="1000" b="0" i="0" u="none" strike="noStrike">
                          <a:solidFill>
                            <a:srgbClr val="000000"/>
                          </a:solidFill>
                          <a:effectLst/>
                          <a:latin typeface="Calibri" panose="020F0502020204030204" pitchFamily="34" charset="0"/>
                        </a:rPr>
                        <a:t>Kochi</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47.67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24.35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11.81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6.48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3.91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2.11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1.65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0.81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41622221"/>
                  </a:ext>
                </a:extLst>
              </a:tr>
              <a:tr h="300921">
                <a:tc>
                  <a:txBody>
                    <a:bodyPr/>
                    <a:lstStyle/>
                    <a:p>
                      <a:pPr algn="l" fontAlgn="b"/>
                      <a:r>
                        <a:rPr lang="en-IN" sz="1000" b="0" i="0" u="none" strike="noStrike">
                          <a:solidFill>
                            <a:srgbClr val="000000"/>
                          </a:solidFill>
                          <a:effectLst/>
                          <a:latin typeface="Calibri" panose="020F0502020204030204" pitchFamily="34" charset="0"/>
                        </a:rPr>
                        <a:t>Lucknow</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9.66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14.77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16.2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18.42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20.18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11.33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6.43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73114195"/>
                  </a:ext>
                </a:extLst>
              </a:tr>
              <a:tr h="300921">
                <a:tc>
                  <a:txBody>
                    <a:bodyPr/>
                    <a:lstStyle/>
                    <a:p>
                      <a:pPr algn="l" fontAlgn="b"/>
                      <a:r>
                        <a:rPr lang="en-IN" sz="1000" b="0" i="0" u="none" strike="noStrike">
                          <a:solidFill>
                            <a:srgbClr val="000000"/>
                          </a:solidFill>
                          <a:effectLst/>
                          <a:latin typeface="Calibri" panose="020F0502020204030204" pitchFamily="34" charset="0"/>
                        </a:rPr>
                        <a:t>Mysore</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48.75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24.44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12.73</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5.82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4.06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1.76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1.42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0.54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0.47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08176853"/>
                  </a:ext>
                </a:extLst>
              </a:tr>
              <a:tr h="300921">
                <a:tc>
                  <a:txBody>
                    <a:bodyPr/>
                    <a:lstStyle/>
                    <a:p>
                      <a:pPr algn="l" fontAlgn="b"/>
                      <a:r>
                        <a:rPr lang="en-IN" sz="1000" b="0" i="0" u="none" strike="noStrike">
                          <a:solidFill>
                            <a:srgbClr val="000000"/>
                          </a:solidFill>
                          <a:effectLst/>
                          <a:latin typeface="Calibri" panose="020F0502020204030204" pitchFamily="34" charset="0"/>
                        </a:rPr>
                        <a:t>Surat</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9.76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14.26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16.55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19.75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18.45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11.89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6.24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1.74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1.35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83013455"/>
                  </a:ext>
                </a:extLst>
              </a:tr>
              <a:tr h="300921">
                <a:tc>
                  <a:txBody>
                    <a:bodyPr/>
                    <a:lstStyle/>
                    <a:p>
                      <a:pPr algn="l" fontAlgn="b"/>
                      <a:r>
                        <a:rPr lang="en-IN" sz="1000" b="0" i="0" u="none" strike="noStrike">
                          <a:solidFill>
                            <a:srgbClr val="000000"/>
                          </a:solidFill>
                          <a:effectLst/>
                          <a:latin typeface="Calibri" panose="020F0502020204030204" pitchFamily="34" charset="0"/>
                        </a:rPr>
                        <a:t>Vadodara</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9.87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14.17</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16.52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18.06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19.08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12.86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5.78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2.05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1.61</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3739846"/>
                  </a:ext>
                </a:extLst>
              </a:tr>
              <a:tr h="300921">
                <a:tc>
                  <a:txBody>
                    <a:bodyPr/>
                    <a:lstStyle/>
                    <a:p>
                      <a:pPr algn="l" fontAlgn="b"/>
                      <a:r>
                        <a:rPr lang="en-IN" sz="1000" b="0" i="0" u="none" strike="noStrike">
                          <a:solidFill>
                            <a:srgbClr val="000000"/>
                          </a:solidFill>
                          <a:effectLst/>
                          <a:latin typeface="Calibri" panose="020F0502020204030204" pitchFamily="34" charset="0"/>
                        </a:rPr>
                        <a:t>Visakhapatnam</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51.25</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24.96</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9.98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5.44</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3.19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1.98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1.39</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a:solidFill>
                            <a:srgbClr val="000000"/>
                          </a:solidFill>
                          <a:effectLst/>
                          <a:latin typeface="Calibri" panose="020F0502020204030204" pitchFamily="34" charset="0"/>
                        </a:rPr>
                        <a:t>0.88</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0.92</a:t>
                      </a:r>
                    </a:p>
                  </a:txBody>
                  <a:tcPr marL="7185" marR="7185" marT="7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87573049"/>
                  </a:ext>
                </a:extLst>
              </a:tr>
            </a:tbl>
          </a:graphicData>
        </a:graphic>
      </p:graphicFrame>
      <p:pic>
        <p:nvPicPr>
          <p:cNvPr id="5" name="Content Placeholder 4">
            <a:extLst>
              <a:ext uri="{FF2B5EF4-FFF2-40B4-BE49-F238E27FC236}">
                <a16:creationId xmlns:a16="http://schemas.microsoft.com/office/drawing/2014/main" id="{CD266101-5D1C-35D3-166A-B5D886BD2B9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9799" y="2560638"/>
            <a:ext cx="4643626" cy="3309937"/>
          </a:xfrm>
        </p:spPr>
      </p:pic>
    </p:spTree>
    <p:extLst>
      <p:ext uri="{BB962C8B-B14F-4D97-AF65-F5344CB8AC3E}">
        <p14:creationId xmlns:p14="http://schemas.microsoft.com/office/powerpoint/2010/main" val="63000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748B-C48D-BDA6-0FC5-E3B0DC9BDB46}"/>
              </a:ext>
            </a:extLst>
          </p:cNvPr>
          <p:cNvSpPr>
            <a:spLocks noGrp="1"/>
          </p:cNvSpPr>
          <p:nvPr>
            <p:ph type="title"/>
          </p:nvPr>
        </p:nvSpPr>
        <p:spPr>
          <a:solidFill>
            <a:srgbClr val="F1E391"/>
          </a:solidFill>
        </p:spPr>
        <p:txBody>
          <a:bodyPr>
            <a:normAutofit fontScale="90000"/>
          </a:bodyPr>
          <a:lstStyle/>
          <a:p>
            <a:pPr marL="457200">
              <a:lnSpc>
                <a:spcPct val="107000"/>
              </a:lnSpc>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100" dirty="0">
                <a:effectLst/>
                <a:latin typeface="Bahnschrift SemiBold" panose="020B0502040204020203" pitchFamily="34" charset="0"/>
                <a:ea typeface="Calibri" panose="020F0502020204030204" pitchFamily="34" charset="0"/>
                <a:cs typeface="Times New Roman" panose="02020603050405020304" pitchFamily="18" charset="0"/>
              </a:rPr>
              <a:t>Identify cities with highest and lowest total new passengers</a:t>
            </a:r>
            <a: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t>.</a:t>
            </a: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b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IN" sz="1300" b="1" kern="100" dirty="0">
                <a:effectLst/>
                <a:latin typeface="Bahnschrift SemiBold" panose="020B0502040204020203" pitchFamily="34" charset="0"/>
                <a:ea typeface="Calibri" panose="020F0502020204030204" pitchFamily="34" charset="0"/>
                <a:cs typeface="Times New Roman" panose="02020603050405020304" pitchFamily="18" charset="0"/>
              </a:rPr>
              <a:t>Generate a report that calculates the total new passengers for each city and ranks them based on this value. Identify the top 3 cities with the highest number of new passengers as well as bottom 3 cities with lowest number of new passengers. Categorising them as Top3 and Bottom3 accordingly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693F8962-57F5-439E-B6B9-9FEE4C392CC3}"/>
              </a:ext>
            </a:extLst>
          </p:cNvPr>
          <p:cNvGraphicFramePr>
            <a:graphicFrameLocks noGrp="1"/>
          </p:cNvGraphicFramePr>
          <p:nvPr>
            <p:ph sz="half" idx="1"/>
            <p:extLst>
              <p:ext uri="{D42A27DB-BD31-4B8C-83A1-F6EECF244321}">
                <p14:modId xmlns:p14="http://schemas.microsoft.com/office/powerpoint/2010/main" val="185378222"/>
              </p:ext>
            </p:extLst>
          </p:nvPr>
        </p:nvGraphicFramePr>
        <p:xfrm>
          <a:off x="1643974" y="2704288"/>
          <a:ext cx="3531141" cy="3073938"/>
        </p:xfrm>
        <a:graphic>
          <a:graphicData uri="http://schemas.openxmlformats.org/drawingml/2006/table">
            <a:tbl>
              <a:tblPr/>
              <a:tblGrid>
                <a:gridCol w="1034375">
                  <a:extLst>
                    <a:ext uri="{9D8B030D-6E8A-4147-A177-3AD203B41FA5}">
                      <a16:colId xmlns:a16="http://schemas.microsoft.com/office/drawing/2014/main" val="4190180493"/>
                    </a:ext>
                  </a:extLst>
                </a:gridCol>
                <a:gridCol w="1301885">
                  <a:extLst>
                    <a:ext uri="{9D8B030D-6E8A-4147-A177-3AD203B41FA5}">
                      <a16:colId xmlns:a16="http://schemas.microsoft.com/office/drawing/2014/main" val="1595802936"/>
                    </a:ext>
                  </a:extLst>
                </a:gridCol>
                <a:gridCol w="1194881">
                  <a:extLst>
                    <a:ext uri="{9D8B030D-6E8A-4147-A177-3AD203B41FA5}">
                      <a16:colId xmlns:a16="http://schemas.microsoft.com/office/drawing/2014/main" val="1118973824"/>
                    </a:ext>
                  </a:extLst>
                </a:gridCol>
              </a:tblGrid>
              <a:tr h="439134">
                <a:tc>
                  <a:txBody>
                    <a:bodyPr/>
                    <a:lstStyle/>
                    <a:p>
                      <a:pPr algn="ctr" fontAlgn="b"/>
                      <a:r>
                        <a:rPr lang="en-IN" sz="1100" b="1" i="0" u="none" strike="noStrike">
                          <a:solidFill>
                            <a:srgbClr val="000000"/>
                          </a:solidFill>
                          <a:effectLst/>
                          <a:latin typeface="Calibri" panose="020F0502020204030204" pitchFamily="34" charset="0"/>
                        </a:rPr>
                        <a:t>City_Name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1" i="0" u="none" strike="noStrike">
                          <a:solidFill>
                            <a:srgbClr val="000000"/>
                          </a:solidFill>
                          <a:effectLst/>
                          <a:latin typeface="Calibri" panose="020F0502020204030204" pitchFamily="34" charset="0"/>
                        </a:rPr>
                        <a:t>TotalPassenger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1" i="0" u="none" strike="noStrike">
                          <a:solidFill>
                            <a:srgbClr val="000000"/>
                          </a:solidFill>
                          <a:effectLst/>
                          <a:latin typeface="Calibri" panose="020F0502020204030204" pitchFamily="34" charset="0"/>
                        </a:rPr>
                        <a:t>City_Category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6115592"/>
                  </a:ext>
                </a:extLst>
              </a:tr>
              <a:tr h="439134">
                <a:tc>
                  <a:txBody>
                    <a:bodyPr/>
                    <a:lstStyle/>
                    <a:p>
                      <a:pPr algn="ctr" fontAlgn="b"/>
                      <a:r>
                        <a:rPr lang="en-IN" sz="1100" b="0" i="0" u="none" strike="noStrike" dirty="0">
                          <a:solidFill>
                            <a:srgbClr val="000000"/>
                          </a:solidFill>
                          <a:effectLst/>
                          <a:latin typeface="Calibri" panose="020F0502020204030204" pitchFamily="34" charset="0"/>
                        </a:rPr>
                        <a:t>Surat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10500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Bottom3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36126173"/>
                  </a:ext>
                </a:extLst>
              </a:tr>
              <a:tr h="439134">
                <a:tc>
                  <a:txBody>
                    <a:bodyPr/>
                    <a:lstStyle/>
                    <a:p>
                      <a:pPr algn="ctr" fontAlgn="b"/>
                      <a:r>
                        <a:rPr lang="en-IN" sz="1100" b="0" i="0" u="none" strike="noStrike">
                          <a:solidFill>
                            <a:srgbClr val="000000"/>
                          </a:solidFill>
                          <a:effectLst/>
                          <a:latin typeface="Calibri" panose="020F0502020204030204" pitchFamily="34" charset="0"/>
                        </a:rPr>
                        <a:t>Vadodara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9900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Bottom3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53243224"/>
                  </a:ext>
                </a:extLst>
              </a:tr>
              <a:tr h="439134">
                <a:tc>
                  <a:txBody>
                    <a:bodyPr/>
                    <a:lstStyle/>
                    <a:p>
                      <a:pPr algn="ctr" fontAlgn="b"/>
                      <a:r>
                        <a:rPr lang="en-IN" sz="1100" b="0" i="0" u="none" strike="noStrike">
                          <a:solidFill>
                            <a:srgbClr val="000000"/>
                          </a:solidFill>
                          <a:effectLst/>
                          <a:latin typeface="Calibri" panose="020F0502020204030204" pitchFamily="34" charset="0"/>
                        </a:rPr>
                        <a:t>Coimbatore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Bottom3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9740761"/>
                  </a:ext>
                </a:extLst>
              </a:tr>
              <a:tr h="439134">
                <a:tc>
                  <a:txBody>
                    <a:bodyPr/>
                    <a:lstStyle/>
                    <a:p>
                      <a:pPr algn="ctr" fontAlgn="b"/>
                      <a:r>
                        <a:rPr lang="en-IN" sz="1100" b="0" i="0" u="none" strike="noStrike">
                          <a:solidFill>
                            <a:srgbClr val="000000"/>
                          </a:solidFill>
                          <a:effectLst/>
                          <a:latin typeface="Calibri" panose="020F0502020204030204" pitchFamily="34" charset="0"/>
                        </a:rPr>
                        <a:t>Jaipur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54000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Top3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40995031"/>
                  </a:ext>
                </a:extLst>
              </a:tr>
              <a:tr h="439134">
                <a:tc>
                  <a:txBody>
                    <a:bodyPr/>
                    <a:lstStyle/>
                    <a:p>
                      <a:pPr algn="ctr" fontAlgn="b"/>
                      <a:r>
                        <a:rPr lang="en-IN" sz="1100" b="0" i="0" u="none" strike="noStrike">
                          <a:solidFill>
                            <a:srgbClr val="000000"/>
                          </a:solidFill>
                          <a:effectLst/>
                          <a:latin typeface="Calibri" panose="020F0502020204030204" pitchFamily="34" charset="0"/>
                        </a:rPr>
                        <a:t>Kochi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27000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Top3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22428979"/>
                  </a:ext>
                </a:extLst>
              </a:tr>
              <a:tr h="439134">
                <a:tc>
                  <a:txBody>
                    <a:bodyPr/>
                    <a:lstStyle/>
                    <a:p>
                      <a:pPr algn="ctr" fontAlgn="b"/>
                      <a:r>
                        <a:rPr lang="en-IN" sz="1100" b="0" i="0" u="none" strike="noStrike">
                          <a:solidFill>
                            <a:srgbClr val="000000"/>
                          </a:solidFill>
                          <a:effectLst/>
                          <a:latin typeface="Calibri" panose="020F0502020204030204" pitchFamily="34" charset="0"/>
                        </a:rPr>
                        <a:t>Chandigarh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Top3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555799"/>
                  </a:ext>
                </a:extLst>
              </a:tr>
            </a:tbl>
          </a:graphicData>
        </a:graphic>
      </p:graphicFrame>
      <p:pic>
        <p:nvPicPr>
          <p:cNvPr id="6" name="Content Placeholder 5">
            <a:extLst>
              <a:ext uri="{FF2B5EF4-FFF2-40B4-BE49-F238E27FC236}">
                <a16:creationId xmlns:a16="http://schemas.microsoft.com/office/drawing/2014/main" id="{8794B2C0-C977-C123-9BE3-87E61BC7E1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3671" y="2785145"/>
            <a:ext cx="3894157" cy="2885813"/>
          </a:xfrm>
        </p:spPr>
      </p:pic>
    </p:spTree>
    <p:extLst>
      <p:ext uri="{BB962C8B-B14F-4D97-AF65-F5344CB8AC3E}">
        <p14:creationId xmlns:p14="http://schemas.microsoft.com/office/powerpoint/2010/main" val="599944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26A5-FAE2-8EA9-63B5-24B8F0FD0CD3}"/>
              </a:ext>
            </a:extLst>
          </p:cNvPr>
          <p:cNvSpPr>
            <a:spLocks noGrp="1"/>
          </p:cNvSpPr>
          <p:nvPr>
            <p:ph type="title"/>
          </p:nvPr>
        </p:nvSpPr>
        <p:spPr>
          <a:solidFill>
            <a:srgbClr val="F1E391"/>
          </a:solidFill>
        </p:spPr>
        <p:txBody>
          <a:bodyPr>
            <a:normAutofit fontScale="90000"/>
          </a:bodyPr>
          <a:lstStyle/>
          <a:p>
            <a:pPr marL="457200">
              <a:lnSpc>
                <a:spcPct val="107000"/>
              </a:lnSpc>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Identify Month with Highest Revenue for each city</a:t>
            </a:r>
            <a:br>
              <a:rPr lang="en-IN" sz="16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br>
            <a:br>
              <a:rPr lang="en-IN" sz="16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br>
            <a: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Generate report that identifies the month with the highest revenue for each city.</a:t>
            </a:r>
            <a:b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br>
            <a: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For each city display the </a:t>
            </a:r>
            <a:r>
              <a:rPr lang="en-IN" sz="1300" b="1" kern="100" dirty="0" err="1">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monthname</a:t>
            </a:r>
            <a: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 the revenue </a:t>
            </a:r>
            <a:r>
              <a:rPr lang="en-IN" sz="1300" b="1" kern="100" dirty="0" err="1">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amont</a:t>
            </a:r>
            <a: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 for that month, and the percentage contribution of that months revenue to the </a:t>
            </a:r>
            <a:r>
              <a:rPr lang="en-IN" sz="1300" b="1" kern="100" dirty="0" err="1">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citys</a:t>
            </a:r>
            <a: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 total revenue.</a:t>
            </a:r>
            <a:br>
              <a:rPr lang="en-IN" sz="1300" b="1" kern="1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b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graphicFrame>
        <p:nvGraphicFramePr>
          <p:cNvPr id="5" name="Content Placeholder 4">
            <a:extLst>
              <a:ext uri="{FF2B5EF4-FFF2-40B4-BE49-F238E27FC236}">
                <a16:creationId xmlns:a16="http://schemas.microsoft.com/office/drawing/2014/main" id="{F30D0AAC-6484-A063-906A-825A591BF8DF}"/>
              </a:ext>
            </a:extLst>
          </p:cNvPr>
          <p:cNvGraphicFramePr>
            <a:graphicFrameLocks noGrp="1"/>
          </p:cNvGraphicFramePr>
          <p:nvPr>
            <p:ph sz="half" idx="1"/>
            <p:extLst>
              <p:ext uri="{D42A27DB-BD31-4B8C-83A1-F6EECF244321}">
                <p14:modId xmlns:p14="http://schemas.microsoft.com/office/powerpoint/2010/main" val="907400206"/>
              </p:ext>
            </p:extLst>
          </p:nvPr>
        </p:nvGraphicFramePr>
        <p:xfrm>
          <a:off x="1466850" y="2560316"/>
          <a:ext cx="4629150" cy="3310131"/>
        </p:xfrm>
        <a:graphic>
          <a:graphicData uri="http://schemas.openxmlformats.org/drawingml/2006/table">
            <a:tbl>
              <a:tblPr/>
              <a:tblGrid>
                <a:gridCol w="979501">
                  <a:extLst>
                    <a:ext uri="{9D8B030D-6E8A-4147-A177-3AD203B41FA5}">
                      <a16:colId xmlns:a16="http://schemas.microsoft.com/office/drawing/2014/main" val="2649123690"/>
                    </a:ext>
                  </a:extLst>
                </a:gridCol>
                <a:gridCol w="1583303">
                  <a:extLst>
                    <a:ext uri="{9D8B030D-6E8A-4147-A177-3AD203B41FA5}">
                      <a16:colId xmlns:a16="http://schemas.microsoft.com/office/drawing/2014/main" val="3725104902"/>
                    </a:ext>
                  </a:extLst>
                </a:gridCol>
                <a:gridCol w="576967">
                  <a:extLst>
                    <a:ext uri="{9D8B030D-6E8A-4147-A177-3AD203B41FA5}">
                      <a16:colId xmlns:a16="http://schemas.microsoft.com/office/drawing/2014/main" val="1593880940"/>
                    </a:ext>
                  </a:extLst>
                </a:gridCol>
                <a:gridCol w="1489379">
                  <a:extLst>
                    <a:ext uri="{9D8B030D-6E8A-4147-A177-3AD203B41FA5}">
                      <a16:colId xmlns:a16="http://schemas.microsoft.com/office/drawing/2014/main" val="3069303291"/>
                    </a:ext>
                  </a:extLst>
                </a:gridCol>
              </a:tblGrid>
              <a:tr h="300921">
                <a:tc>
                  <a:txBody>
                    <a:bodyPr/>
                    <a:lstStyle/>
                    <a:p>
                      <a:pPr algn="ctr" fontAlgn="b"/>
                      <a:r>
                        <a:rPr lang="en-IN" sz="1100" b="1" i="0" u="none" strike="noStrike">
                          <a:solidFill>
                            <a:srgbClr val="000000"/>
                          </a:solidFill>
                          <a:effectLst/>
                          <a:latin typeface="Calibri" panose="020F0502020204030204" pitchFamily="34" charset="0"/>
                        </a:rPr>
                        <a:t>City_Name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1" i="0" u="none" strike="noStrike">
                          <a:solidFill>
                            <a:srgbClr val="000000"/>
                          </a:solidFill>
                          <a:effectLst/>
                          <a:latin typeface="Calibri" panose="020F0502020204030204" pitchFamily="34" charset="0"/>
                        </a:rPr>
                        <a:t>Highest_Revenue_Month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1" i="0" u="none" strike="noStrike">
                          <a:solidFill>
                            <a:srgbClr val="000000"/>
                          </a:solidFill>
                          <a:effectLst/>
                          <a:latin typeface="Calibri" panose="020F0502020204030204" pitchFamily="34" charset="0"/>
                        </a:rPr>
                        <a:t>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1" i="0" u="none" strike="noStrike">
                          <a:solidFill>
                            <a:srgbClr val="000000"/>
                          </a:solidFill>
                          <a:effectLst/>
                          <a:latin typeface="Calibri" panose="020F0502020204030204" pitchFamily="34" charset="0"/>
                        </a:rPr>
                        <a:t>PercentageContribution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05613995"/>
                  </a:ext>
                </a:extLst>
              </a:tr>
              <a:tr h="300921">
                <a:tc>
                  <a:txBody>
                    <a:bodyPr/>
                    <a:lstStyle/>
                    <a:p>
                      <a:pPr algn="ctr" fontAlgn="b"/>
                      <a:r>
                        <a:rPr lang="en-IN" sz="1100" b="0" i="0" u="none" strike="noStrike">
                          <a:solidFill>
                            <a:srgbClr val="000000"/>
                          </a:solidFill>
                          <a:effectLst/>
                          <a:latin typeface="Calibri" panose="020F0502020204030204" pitchFamily="34" charset="0"/>
                        </a:rPr>
                        <a:t>Chandigarh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February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2108290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19.07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19149548"/>
                  </a:ext>
                </a:extLst>
              </a:tr>
              <a:tr h="300921">
                <a:tc>
                  <a:txBody>
                    <a:bodyPr/>
                    <a:lstStyle/>
                    <a:p>
                      <a:pPr algn="ctr" fontAlgn="b"/>
                      <a:r>
                        <a:rPr lang="en-IN" sz="1100" b="0" i="0" u="none" strike="noStrike">
                          <a:solidFill>
                            <a:srgbClr val="000000"/>
                          </a:solidFill>
                          <a:effectLst/>
                          <a:latin typeface="Calibri" panose="020F0502020204030204" pitchFamily="34" charset="0"/>
                        </a:rPr>
                        <a:t>Coimbatore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April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612431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40920290"/>
                  </a:ext>
                </a:extLst>
              </a:tr>
              <a:tr h="300921">
                <a:tc>
                  <a:txBody>
                    <a:bodyPr/>
                    <a:lstStyle/>
                    <a:p>
                      <a:pPr algn="ctr" fontAlgn="b"/>
                      <a:r>
                        <a:rPr lang="en-IN" sz="1100" b="0" i="0" u="none" strike="noStrike">
                          <a:solidFill>
                            <a:srgbClr val="000000"/>
                          </a:solidFill>
                          <a:effectLst/>
                          <a:latin typeface="Calibri" panose="020F0502020204030204" pitchFamily="34" charset="0"/>
                        </a:rPr>
                        <a:t>Indore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May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1380996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30381642"/>
                  </a:ext>
                </a:extLst>
              </a:tr>
              <a:tr h="300921">
                <a:tc>
                  <a:txBody>
                    <a:bodyPr/>
                    <a:lstStyle/>
                    <a:p>
                      <a:pPr algn="ctr" fontAlgn="b"/>
                      <a:r>
                        <a:rPr lang="en-IN" sz="1100" b="0" i="0" u="none" strike="noStrike">
                          <a:solidFill>
                            <a:srgbClr val="000000"/>
                          </a:solidFill>
                          <a:effectLst/>
                          <a:latin typeface="Calibri" panose="020F0502020204030204" pitchFamily="34" charset="0"/>
                        </a:rPr>
                        <a:t>Jaipur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February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7747202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20.82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96321923"/>
                  </a:ext>
                </a:extLst>
              </a:tr>
              <a:tr h="300921">
                <a:tc>
                  <a:txBody>
                    <a:bodyPr/>
                    <a:lstStyle/>
                    <a:p>
                      <a:pPr algn="ctr" fontAlgn="b"/>
                      <a:r>
                        <a:rPr lang="en-IN" sz="1100" b="0" i="0" u="none" strike="noStrike">
                          <a:solidFill>
                            <a:srgbClr val="000000"/>
                          </a:solidFill>
                          <a:effectLst/>
                          <a:latin typeface="Calibri" panose="020F0502020204030204" pitchFamily="34" charset="0"/>
                        </a:rPr>
                        <a:t>Kochi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May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3333746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19.61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5740459"/>
                  </a:ext>
                </a:extLst>
              </a:tr>
              <a:tr h="300921">
                <a:tc>
                  <a:txBody>
                    <a:bodyPr/>
                    <a:lstStyle/>
                    <a:p>
                      <a:pPr algn="ctr" fontAlgn="b"/>
                      <a:r>
                        <a:rPr lang="en-IN" sz="1100" b="0" i="0" u="none" strike="noStrike">
                          <a:solidFill>
                            <a:srgbClr val="000000"/>
                          </a:solidFill>
                          <a:effectLst/>
                          <a:latin typeface="Calibri" panose="020F0502020204030204" pitchFamily="34" charset="0"/>
                        </a:rPr>
                        <a:t>Lucknow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February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1777269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6604283"/>
                  </a:ext>
                </a:extLst>
              </a:tr>
              <a:tr h="300921">
                <a:tc>
                  <a:txBody>
                    <a:bodyPr/>
                    <a:lstStyle/>
                    <a:p>
                      <a:pPr algn="ctr" fontAlgn="b"/>
                      <a:r>
                        <a:rPr lang="en-IN" sz="1100" b="0" i="0" u="none" strike="noStrike">
                          <a:solidFill>
                            <a:srgbClr val="000000"/>
                          </a:solidFill>
                          <a:effectLst/>
                          <a:latin typeface="Calibri" panose="020F0502020204030204" pitchFamily="34" charset="0"/>
                        </a:rPr>
                        <a:t>Mysore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May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745170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636138862"/>
                  </a:ext>
                </a:extLst>
              </a:tr>
              <a:tr h="300921">
                <a:tc>
                  <a:txBody>
                    <a:bodyPr/>
                    <a:lstStyle/>
                    <a:p>
                      <a:pPr algn="ctr" fontAlgn="b"/>
                      <a:r>
                        <a:rPr lang="en-IN" sz="1100" b="0" i="0" u="none" strike="noStrike">
                          <a:solidFill>
                            <a:srgbClr val="000000"/>
                          </a:solidFill>
                          <a:effectLst/>
                          <a:latin typeface="Calibri" panose="020F0502020204030204" pitchFamily="34" charset="0"/>
                        </a:rPr>
                        <a:t>Surat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April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1154909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17.96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30489246"/>
                  </a:ext>
                </a:extLst>
              </a:tr>
              <a:tr h="300921">
                <a:tc>
                  <a:txBody>
                    <a:bodyPr/>
                    <a:lstStyle/>
                    <a:p>
                      <a:pPr algn="ctr" fontAlgn="b"/>
                      <a:r>
                        <a:rPr lang="en-IN" sz="1100" b="0" i="0" u="none" strike="noStrike">
                          <a:solidFill>
                            <a:srgbClr val="000000"/>
                          </a:solidFill>
                          <a:effectLst/>
                          <a:latin typeface="Calibri" panose="020F0502020204030204" pitchFamily="34" charset="0"/>
                        </a:rPr>
                        <a:t>Vadodara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April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706250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25478122"/>
                  </a:ext>
                </a:extLst>
              </a:tr>
              <a:tr h="300921">
                <a:tc>
                  <a:txBody>
                    <a:bodyPr/>
                    <a:lstStyle/>
                    <a:p>
                      <a:pPr algn="ctr" fontAlgn="b"/>
                      <a:r>
                        <a:rPr lang="en-IN" sz="1100" b="0" i="0" u="none" strike="noStrike">
                          <a:solidFill>
                            <a:srgbClr val="000000"/>
                          </a:solidFill>
                          <a:effectLst/>
                          <a:latin typeface="Calibri" panose="020F0502020204030204" pitchFamily="34" charset="0"/>
                        </a:rPr>
                        <a:t>Visakhapatnam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April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1390682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79229253"/>
                  </a:ext>
                </a:extLst>
              </a:tr>
            </a:tbl>
          </a:graphicData>
        </a:graphic>
      </p:graphicFrame>
      <p:pic>
        <p:nvPicPr>
          <p:cNvPr id="6" name="Content Placeholder 5">
            <a:extLst>
              <a:ext uri="{FF2B5EF4-FFF2-40B4-BE49-F238E27FC236}">
                <a16:creationId xmlns:a16="http://schemas.microsoft.com/office/drawing/2014/main" id="{BE111D33-A70C-ABC9-7BB1-F50E518E2A6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1469" y="2560316"/>
            <a:ext cx="3959688" cy="3310131"/>
          </a:xfrm>
        </p:spPr>
      </p:pic>
    </p:spTree>
    <p:extLst>
      <p:ext uri="{BB962C8B-B14F-4D97-AF65-F5344CB8AC3E}">
        <p14:creationId xmlns:p14="http://schemas.microsoft.com/office/powerpoint/2010/main" val="363777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2772-C85B-6ABA-A08F-FEAF57819EC7}"/>
              </a:ext>
            </a:extLst>
          </p:cNvPr>
          <p:cNvSpPr>
            <a:spLocks noGrp="1"/>
          </p:cNvSpPr>
          <p:nvPr>
            <p:ph type="title"/>
          </p:nvPr>
        </p:nvSpPr>
        <p:spPr>
          <a:solidFill>
            <a:srgbClr val="F1E391"/>
          </a:solidFill>
        </p:spPr>
        <p:txBody>
          <a:bodyPr>
            <a:normAutofit fontScale="90000"/>
          </a:bodyPr>
          <a:lstStyle/>
          <a:p>
            <a:pPr marL="4572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kern="100" dirty="0">
                <a:effectLst/>
                <a:latin typeface="Bahnschrift SemiBold Condensed" panose="020B0502040204020203" pitchFamily="34" charset="0"/>
                <a:ea typeface="Calibri" panose="020F0502020204030204" pitchFamily="34" charset="0"/>
                <a:cs typeface="Times New Roman" panose="02020603050405020304" pitchFamily="18" charset="0"/>
              </a:rPr>
              <a:t>Repeat Passenger Rate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Bahnschrift SemiCondensed" panose="020B0502040204020203" pitchFamily="34" charset="0"/>
                <a:ea typeface="Calibri" panose="020F0502020204030204" pitchFamily="34" charset="0"/>
                <a:cs typeface="Times New Roman" panose="02020603050405020304" pitchFamily="18" charset="0"/>
              </a:rPr>
              <a:t>Monthly repeat Passenger Rate :Calculate the repeat passenger rate for each city and month by comparing the number of repeat passengers to the total passengers.</a:t>
            </a:r>
            <a:br>
              <a:rPr lang="en-IN" sz="1800" kern="100" dirty="0">
                <a:effectLst/>
                <a:latin typeface="Bahnschrift SemiCondensed" panose="020B0502040204020203" pitchFamily="34" charset="0"/>
                <a:ea typeface="Calibri" panose="020F0502020204030204" pitchFamily="34" charset="0"/>
                <a:cs typeface="Times New Roman" panose="02020603050405020304" pitchFamily="18" charset="0"/>
              </a:rPr>
            </a:br>
            <a:endParaRPr lang="en-IN" sz="1800" dirty="0">
              <a:latin typeface="Bahnschrift SemiCondensed" panose="020B0502040204020203" pitchFamily="34" charset="0"/>
            </a:endParaRPr>
          </a:p>
        </p:txBody>
      </p:sp>
      <p:pic>
        <p:nvPicPr>
          <p:cNvPr id="10" name="Content Placeholder 9">
            <a:extLst>
              <a:ext uri="{FF2B5EF4-FFF2-40B4-BE49-F238E27FC236}">
                <a16:creationId xmlns:a16="http://schemas.microsoft.com/office/drawing/2014/main" id="{CC9CEE0C-8280-99F9-4909-EDF2C96E8F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684832"/>
            <a:ext cx="4718050" cy="3005847"/>
          </a:xfrm>
          <a:solidFill>
            <a:schemeClr val="bg1"/>
          </a:solidFill>
        </p:spPr>
      </p:pic>
      <p:pic>
        <p:nvPicPr>
          <p:cNvPr id="8" name="Content Placeholder 7">
            <a:extLst>
              <a:ext uri="{FF2B5EF4-FFF2-40B4-BE49-F238E27FC236}">
                <a16:creationId xmlns:a16="http://schemas.microsoft.com/office/drawing/2014/main" id="{9F9F94EE-2720-9CA0-5063-45F932BA0F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1072" y="2684833"/>
            <a:ext cx="4502479" cy="3005847"/>
          </a:xfrm>
        </p:spPr>
      </p:pic>
    </p:spTree>
    <p:extLst>
      <p:ext uri="{BB962C8B-B14F-4D97-AF65-F5344CB8AC3E}">
        <p14:creationId xmlns:p14="http://schemas.microsoft.com/office/powerpoint/2010/main" val="366003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9513-F5C5-3718-4387-57C41EACE19A}"/>
              </a:ext>
            </a:extLst>
          </p:cNvPr>
          <p:cNvSpPr>
            <a:spLocks noGrp="1"/>
          </p:cNvSpPr>
          <p:nvPr>
            <p:ph type="title"/>
          </p:nvPr>
        </p:nvSpPr>
        <p:spPr>
          <a:xfrm>
            <a:off x="1295402" y="1501629"/>
            <a:ext cx="9601196" cy="956345"/>
          </a:xfrm>
        </p:spPr>
        <p:txBody>
          <a:bodyPr>
            <a:normAutofit fontScale="90000"/>
          </a:bodyPr>
          <a:lstStyle/>
          <a:p>
            <a:br>
              <a:rPr lang="en-IN" dirty="0"/>
            </a:br>
            <a:r>
              <a:rPr lang="en-IN" dirty="0"/>
              <a:t>Recommendations</a:t>
            </a:r>
            <a:br>
              <a:rPr lang="en-IN" dirty="0"/>
            </a:br>
            <a:br>
              <a:rPr lang="en-IN" dirty="0"/>
            </a:br>
            <a:endParaRPr lang="en-IN" dirty="0"/>
          </a:p>
        </p:txBody>
      </p:sp>
      <p:sp>
        <p:nvSpPr>
          <p:cNvPr id="3" name="Content Placeholder 2">
            <a:extLst>
              <a:ext uri="{FF2B5EF4-FFF2-40B4-BE49-F238E27FC236}">
                <a16:creationId xmlns:a16="http://schemas.microsoft.com/office/drawing/2014/main" id="{CC0CE318-CA44-149D-EA53-E626694CE3BF}"/>
              </a:ext>
            </a:extLst>
          </p:cNvPr>
          <p:cNvSpPr>
            <a:spLocks noGrp="1"/>
          </p:cNvSpPr>
          <p:nvPr>
            <p:ph idx="1"/>
          </p:nvPr>
        </p:nvSpPr>
        <p:spPr/>
        <p:txBody>
          <a:bodyPr>
            <a:normAutofit fontScale="77500" lnSpcReduction="20000"/>
          </a:bodyPr>
          <a:lstStyle/>
          <a:p>
            <a:pPr marL="0" lvl="0" indent="0">
              <a:lnSpc>
                <a:spcPct val="107000"/>
              </a:lnSpc>
              <a:buNone/>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How to Make </a:t>
            </a:r>
            <a:r>
              <a:rPr lang="en-IN" sz="2400" b="1" kern="100" dirty="0" err="1">
                <a:effectLst/>
                <a:latin typeface="Calibri" panose="020F0502020204030204" pitchFamily="34" charset="0"/>
                <a:ea typeface="Calibri" panose="020F0502020204030204" pitchFamily="34" charset="0"/>
                <a:cs typeface="Times New Roman" panose="02020603050405020304" pitchFamily="18" charset="0"/>
              </a:rPr>
              <a:t>Goodcabs</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More Data-Driven and Improve Performance Across Key Metrics</a:t>
            </a:r>
          </a:p>
          <a:p>
            <a:pPr marL="342900" lvl="0" indent="-342900">
              <a:lnSpc>
                <a:spcPct val="107000"/>
              </a:lnSpc>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KPI Tracking</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Establish clear KPIs such as RPR%, average trip fare, and on-time performance.</a:t>
            </a:r>
          </a:p>
          <a:p>
            <a:pPr marL="342900" lvl="0" indent="-342900">
              <a:lnSpc>
                <a:spcPct val="107000"/>
              </a:lnSpc>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Real-Time Dashboards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Use tools like Power BI to track and visualize data in real time.</a:t>
            </a:r>
          </a:p>
          <a:p>
            <a:pPr marL="342900" lvl="0" indent="-342900">
              <a:lnSpc>
                <a:spcPct val="107000"/>
              </a:lnSpc>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Predictive Analytics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Employ machine learning to anticipate demand surges and improve fleet utilization.</a:t>
            </a:r>
          </a:p>
          <a:p>
            <a:pPr marL="342900" lvl="0" indent="-342900">
              <a:lnSpc>
                <a:spcPct val="107000"/>
              </a:lnSpc>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Feedback Integration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Use structured and unstructured customer feedback to enhance service quality.</a:t>
            </a:r>
          </a:p>
          <a:p>
            <a:pPr marL="342900" lvl="0" indent="-342900">
              <a:lnSpc>
                <a:spcPct val="107000"/>
              </a:lnSpc>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Incentive Programs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Create data-backed incentives for high-performing drivers and loyal passengers.</a:t>
            </a:r>
          </a:p>
          <a:p>
            <a:endParaRPr lang="en-IN" dirty="0"/>
          </a:p>
        </p:txBody>
      </p:sp>
    </p:spTree>
    <p:extLst>
      <p:ext uri="{BB962C8B-B14F-4D97-AF65-F5344CB8AC3E}">
        <p14:creationId xmlns:p14="http://schemas.microsoft.com/office/powerpoint/2010/main" val="1052478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3A53C5-FFEA-4CCB-3207-8E5A70B80831}"/>
              </a:ext>
            </a:extLst>
          </p:cNvPr>
          <p:cNvSpPr/>
          <p:nvPr/>
        </p:nvSpPr>
        <p:spPr>
          <a:xfrm>
            <a:off x="2843990" y="2967335"/>
            <a:ext cx="6504025" cy="1323439"/>
          </a:xfrm>
          <a:prstGeom prst="rect">
            <a:avLst/>
          </a:prstGeom>
          <a:noFill/>
        </p:spPr>
        <p:txBody>
          <a:bodyPr wrap="none" lIns="91440" tIns="45720" rIns="91440" bIns="45720">
            <a:spAutoFit/>
          </a:bodyPr>
          <a:lstStyle/>
          <a:p>
            <a:pPr algn="ctr"/>
            <a:r>
              <a:rPr lang="en-US" sz="8000" b="1" cap="none" spc="0" dirty="0">
                <a:ln w="12700">
                  <a:solidFill>
                    <a:schemeClr val="accent1"/>
                  </a:solidFill>
                  <a:prstDash val="solid"/>
                </a:ln>
                <a:solidFill>
                  <a:srgbClr val="8497B0"/>
                </a:solid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04300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4F2-6D2F-A4F8-40A8-9C5379FE1B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94A97C8-882E-EA0D-2365-D0D814DE1B88}"/>
              </a:ext>
            </a:extLst>
          </p:cNvPr>
          <p:cNvSpPr>
            <a:spLocks noGrp="1"/>
          </p:cNvSpPr>
          <p:nvPr>
            <p:ph idx="1"/>
          </p:nvPr>
        </p:nvSpPr>
        <p:spPr>
          <a:xfrm>
            <a:off x="1295401" y="2556931"/>
            <a:ext cx="9601196" cy="2518407"/>
          </a:xfrm>
        </p:spPr>
        <p:txBody>
          <a:bodyPr/>
          <a:lstStyle/>
          <a:p>
            <a:pPr marL="0" indent="0">
              <a:buNone/>
            </a:pPr>
            <a:r>
              <a:rPr lang="en-US" dirty="0"/>
              <a:t> I’m excited to present my analysis of Good Cabs' operational data. The objective of this project was to uncover insights into trip trends, passenger behavior, and target achievements to optimize their performance.</a:t>
            </a:r>
            <a:endParaRPr lang="en-IN" dirty="0"/>
          </a:p>
        </p:txBody>
      </p:sp>
    </p:spTree>
    <p:extLst>
      <p:ext uri="{BB962C8B-B14F-4D97-AF65-F5344CB8AC3E}">
        <p14:creationId xmlns:p14="http://schemas.microsoft.com/office/powerpoint/2010/main" val="131046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11F3-9ACE-9A73-F375-CC89C86D677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0F02F1E-1805-3A7C-8782-27A5A8A143EF}"/>
              </a:ext>
            </a:extLst>
          </p:cNvPr>
          <p:cNvSpPr>
            <a:spLocks noGrp="1"/>
          </p:cNvSpPr>
          <p:nvPr>
            <p:ph idx="1"/>
          </p:nvPr>
        </p:nvSpPr>
        <p:spPr>
          <a:xfrm>
            <a:off x="1295401" y="2556931"/>
            <a:ext cx="9601196" cy="3189527"/>
          </a:xfrm>
        </p:spPr>
        <p:txBody>
          <a:bodyPr>
            <a:normAutofit fontScale="92500"/>
          </a:bodyPr>
          <a:lstStyle/>
          <a:p>
            <a:r>
              <a:rPr lang="en-US" dirty="0" err="1"/>
              <a:t>Goodcabs</a:t>
            </a:r>
            <a:r>
              <a:rPr lang="en-US" dirty="0"/>
              <a:t>, a leading cab service in tier-2 Indian cities, aims to evaluate its 2024 performance targets across key metrics like trip volume, passenger satisfaction, and repeat passenger rates. With the Chief of Operations requiring actionable insights urgently, the task was assigned to data analyst to provide a comprehensive performance assessment and support growth strategies.</a:t>
            </a:r>
            <a:br>
              <a:rPr lang="en-US" dirty="0"/>
            </a:br>
            <a:endParaRPr lang="en-US" dirty="0"/>
          </a:p>
          <a:p>
            <a:pPr marL="0" indent="0">
              <a:buNone/>
            </a:pPr>
            <a:br>
              <a:rPr lang="en-US" dirty="0"/>
            </a:br>
            <a:endParaRPr lang="en-IN" dirty="0"/>
          </a:p>
        </p:txBody>
      </p:sp>
    </p:spTree>
    <p:extLst>
      <p:ext uri="{BB962C8B-B14F-4D97-AF65-F5344CB8AC3E}">
        <p14:creationId xmlns:p14="http://schemas.microsoft.com/office/powerpoint/2010/main" val="118257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37F4-15EC-6FC4-BCCA-2EBEF7D9C3F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886F8AB-FCC0-1375-CFB1-E26373FAD074}"/>
              </a:ext>
            </a:extLst>
          </p:cNvPr>
          <p:cNvSpPr>
            <a:spLocks noGrp="1"/>
          </p:cNvSpPr>
          <p:nvPr>
            <p:ph idx="1"/>
          </p:nvPr>
        </p:nvSpPr>
        <p:spPr/>
        <p:txBody>
          <a:bodyPr/>
          <a:lstStyle/>
          <a:p>
            <a:r>
              <a:rPr lang="en-US" dirty="0"/>
              <a:t>This analysis aimed to evaluate trip demand patterns, passenger behaviors, and target achievement rates. We focused on identifying opportunities for improving operational efficiency and customer satisfaction.</a:t>
            </a:r>
            <a:endParaRPr lang="en-IN" dirty="0"/>
          </a:p>
        </p:txBody>
      </p:sp>
    </p:spTree>
    <p:extLst>
      <p:ext uri="{BB962C8B-B14F-4D97-AF65-F5344CB8AC3E}">
        <p14:creationId xmlns:p14="http://schemas.microsoft.com/office/powerpoint/2010/main" val="262803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497B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AF7A-F35F-A448-CE00-5F59FD9559B1}"/>
              </a:ext>
            </a:extLst>
          </p:cNvPr>
          <p:cNvSpPr>
            <a:spLocks noGrp="1"/>
          </p:cNvSpPr>
          <p:nvPr>
            <p:ph type="title"/>
          </p:nvPr>
        </p:nvSpPr>
        <p:spPr/>
        <p:txBody>
          <a:bodyPr/>
          <a:lstStyle/>
          <a:p>
            <a:r>
              <a:rPr lang="en-IN" dirty="0"/>
              <a:t>Data Model</a:t>
            </a:r>
          </a:p>
        </p:txBody>
      </p:sp>
      <p:pic>
        <p:nvPicPr>
          <p:cNvPr id="5" name="Content Placeholder 4">
            <a:extLst>
              <a:ext uri="{FF2B5EF4-FFF2-40B4-BE49-F238E27FC236}">
                <a16:creationId xmlns:a16="http://schemas.microsoft.com/office/drawing/2014/main" id="{A40F0F5B-C61C-7C28-60A6-30B48EFC8C2D}"/>
              </a:ext>
            </a:extLst>
          </p:cNvPr>
          <p:cNvPicPr>
            <a:picLocks noGrp="1" noChangeAspect="1"/>
          </p:cNvPicPr>
          <p:nvPr>
            <p:ph idx="1"/>
          </p:nvPr>
        </p:nvPicPr>
        <p:blipFill>
          <a:blip r:embed="rId2"/>
          <a:stretch>
            <a:fillRect/>
          </a:stretch>
        </p:blipFill>
        <p:spPr>
          <a:xfrm>
            <a:off x="2665379" y="2557463"/>
            <a:ext cx="6517532" cy="3317875"/>
          </a:xfrm>
        </p:spPr>
      </p:pic>
    </p:spTree>
    <p:extLst>
      <p:ext uri="{BB962C8B-B14F-4D97-AF65-F5344CB8AC3E}">
        <p14:creationId xmlns:p14="http://schemas.microsoft.com/office/powerpoint/2010/main" val="206024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BCAD7-E2C2-4BC9-788E-8690820C7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19" y="1333849"/>
            <a:ext cx="10165961" cy="4899553"/>
          </a:xfrm>
          <a:prstGeom prst="rect">
            <a:avLst/>
          </a:prstGeom>
        </p:spPr>
      </p:pic>
      <p:sp>
        <p:nvSpPr>
          <p:cNvPr id="5" name="TextBox 4">
            <a:extLst>
              <a:ext uri="{FF2B5EF4-FFF2-40B4-BE49-F238E27FC236}">
                <a16:creationId xmlns:a16="http://schemas.microsoft.com/office/drawing/2014/main" id="{9CE86712-A609-1319-6FE5-562241BCC78F}"/>
              </a:ext>
            </a:extLst>
          </p:cNvPr>
          <p:cNvSpPr txBox="1"/>
          <p:nvPr/>
        </p:nvSpPr>
        <p:spPr>
          <a:xfrm>
            <a:off x="2751590" y="624598"/>
            <a:ext cx="7029974" cy="584775"/>
          </a:xfrm>
          <a:prstGeom prst="rect">
            <a:avLst/>
          </a:prstGeom>
          <a:noFill/>
        </p:spPr>
        <p:txBody>
          <a:bodyPr wrap="square" rtlCol="0">
            <a:spAutoFit/>
          </a:bodyPr>
          <a:lstStyle/>
          <a:p>
            <a:pPr algn="ctr"/>
            <a:r>
              <a:rPr lang="en-IN" sz="3200" b="1" dirty="0"/>
              <a:t>Dashboard Design – General Metrics</a:t>
            </a:r>
          </a:p>
        </p:txBody>
      </p:sp>
    </p:spTree>
    <p:extLst>
      <p:ext uri="{BB962C8B-B14F-4D97-AF65-F5344CB8AC3E}">
        <p14:creationId xmlns:p14="http://schemas.microsoft.com/office/powerpoint/2010/main" val="168349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BC9FA-63CF-0E21-1DEC-B982E3089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43" y="1098958"/>
            <a:ext cx="10074513" cy="5130634"/>
          </a:xfrm>
          <a:prstGeom prst="rect">
            <a:avLst/>
          </a:prstGeom>
        </p:spPr>
      </p:pic>
      <p:sp>
        <p:nvSpPr>
          <p:cNvPr id="4" name="TextBox 3">
            <a:extLst>
              <a:ext uri="{FF2B5EF4-FFF2-40B4-BE49-F238E27FC236}">
                <a16:creationId xmlns:a16="http://schemas.microsoft.com/office/drawing/2014/main" id="{A50B7FA7-DA0A-F063-BDEB-03853D7BD60A}"/>
              </a:ext>
            </a:extLst>
          </p:cNvPr>
          <p:cNvSpPr txBox="1"/>
          <p:nvPr/>
        </p:nvSpPr>
        <p:spPr>
          <a:xfrm>
            <a:off x="4555223" y="514183"/>
            <a:ext cx="2827090" cy="584775"/>
          </a:xfrm>
          <a:prstGeom prst="rect">
            <a:avLst/>
          </a:prstGeom>
          <a:noFill/>
        </p:spPr>
        <p:txBody>
          <a:bodyPr wrap="square" rtlCol="0">
            <a:spAutoFit/>
          </a:bodyPr>
          <a:lstStyle/>
          <a:p>
            <a:pPr algn="ctr"/>
            <a:r>
              <a:rPr lang="en-IN" sz="3200" b="1" dirty="0"/>
              <a:t>Rating Metrics</a:t>
            </a:r>
          </a:p>
        </p:txBody>
      </p:sp>
    </p:spTree>
    <p:extLst>
      <p:ext uri="{BB962C8B-B14F-4D97-AF65-F5344CB8AC3E}">
        <p14:creationId xmlns:p14="http://schemas.microsoft.com/office/powerpoint/2010/main" val="38525042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1546</TotalTime>
  <Words>1878</Words>
  <Application>Microsoft Office PowerPoint</Application>
  <PresentationFormat>Widescreen</PresentationFormat>
  <Paragraphs>353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Bahnschrift SemiBold</vt:lpstr>
      <vt:lpstr>Bahnschrift SemiBold Condensed</vt:lpstr>
      <vt:lpstr>Bahnschrift SemiCondensed</vt:lpstr>
      <vt:lpstr>Calibri</vt:lpstr>
      <vt:lpstr>Garamond</vt:lpstr>
      <vt:lpstr>Wingdings</vt:lpstr>
      <vt:lpstr>Organic</vt:lpstr>
      <vt:lpstr>Mobility Trends and Performance Analysis</vt:lpstr>
      <vt:lpstr>PowerPoint Presentation</vt:lpstr>
      <vt:lpstr>Content</vt:lpstr>
      <vt:lpstr>Introduction</vt:lpstr>
      <vt:lpstr>Problem Statement</vt:lpstr>
      <vt:lpstr>Objective</vt:lpstr>
      <vt:lpstr>Data Model</vt:lpstr>
      <vt:lpstr>PowerPoint Presentation</vt:lpstr>
      <vt:lpstr>PowerPoint Presentation</vt:lpstr>
      <vt:lpstr>PowerPoint Presentation</vt:lpstr>
      <vt:lpstr>PowerPoint Presentation</vt:lpstr>
      <vt:lpstr>PowerPoint Presentation</vt:lpstr>
      <vt:lpstr>Primary Research</vt:lpstr>
      <vt:lpstr>  Top and Bottom Performing cities </vt:lpstr>
      <vt:lpstr>  Average fare per trip </vt:lpstr>
      <vt:lpstr>Average Ratings by city and Passenger Type </vt:lpstr>
      <vt:lpstr>Peak and Low demand months by city </vt:lpstr>
      <vt:lpstr>Weekend Vs Weekday trip demand by city </vt:lpstr>
      <vt:lpstr>Top and Bottom Performing cities</vt:lpstr>
      <vt:lpstr>Repeat Passenger Frequency </vt:lpstr>
      <vt:lpstr>Monthly Target Achievement analysis for key metrics  </vt:lpstr>
      <vt:lpstr>Highest and Lowest repeat passenger rate(RPR%) by city and month </vt:lpstr>
      <vt:lpstr>Secondary Research</vt:lpstr>
      <vt:lpstr> Tourism vs. Business Demand Impact </vt:lpstr>
      <vt:lpstr>Emerging Mobility Trends and Goodcabs’ Adaptation </vt:lpstr>
      <vt:lpstr>4. Partnership Opportunity with Local Businesses </vt:lpstr>
      <vt:lpstr>5. Data Collection for Enhanced Data-Driven Decisions </vt:lpstr>
      <vt:lpstr>SQL</vt:lpstr>
      <vt:lpstr>city level fare and trip summary report.   Generate REPORT that displays total trips,avg fare per km,avg fare per trip,and % contribution of each city's trip to the over all trips.this report will help in assessing trip volume, pricing effiency, and each citys contribution to overall trip count. Fields - city_name,total_trips,avg_fare_per_km, avg_fare_per_trip, %contribution_of_total_trips. </vt:lpstr>
      <vt:lpstr>Monthly city level Trips target performance report   Generate a report that evaluates the target performance for trips at the monthly and city level. For each city and month, compare the actual total trips with the target trips and categories the performance </vt:lpstr>
      <vt:lpstr>. City Level Repeat Passenger trip Frequency report  Generate report that shows the percentage distribution of repeat passenger by the number of trips they have taken in each city. Calculate the percentage of repeat passengers who tool 2 trips,3 trips and so on up to 10 trips. </vt:lpstr>
      <vt:lpstr>   Identify cities with highest and lowest total new passengers.  Generate a report that calculates the total new passengers for each city and ranks them based on this value. Identify the top 3 cities with the highest number of new passengers as well as bottom 3 cities with lowest number of new passengers. Categorising them as Top3 and Bottom3 accordingly. </vt:lpstr>
      <vt:lpstr>    Identify Month with Highest Revenue for each city  Generate report that identifies the month with the highest revenue for each city. For each city display the monthname, the revenue amont for that month, and the percentage contribution of that months revenue to the citys total revenue.   </vt:lpstr>
      <vt:lpstr>   Repeat Passenger Rate Analysis  Monthly repeat Passenger Rate :Calculate the repeat passenger rate for each city and month by comparing the number of repeat passengers to the total passengers. </vt:lpstr>
      <vt:lpstr>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Immaculate Punitha</dc:creator>
  <cp:lastModifiedBy>Immaculate Punitha</cp:lastModifiedBy>
  <cp:revision>45</cp:revision>
  <dcterms:created xsi:type="dcterms:W3CDTF">2024-12-09T08:03:09Z</dcterms:created>
  <dcterms:modified xsi:type="dcterms:W3CDTF">2024-12-13T12:30:57Z</dcterms:modified>
</cp:coreProperties>
</file>