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  <p:embeddedFont>
      <p:font typeface="Canva Sans 1 Italics" charset="1" panose="020B0503030501040103"/>
      <p:regular r:id="rId16"/>
    </p:embeddedFont>
    <p:embeddedFont>
      <p:font typeface="Canva Sans 1 Bold Italics" charset="1" panose="020B0803030501040103"/>
      <p:regular r:id="rId17"/>
    </p:embeddedFont>
    <p:embeddedFont>
      <p:font typeface="Canva Sans 2" charset="1" panose="020B0503030501040103"/>
      <p:regular r:id="rId18"/>
    </p:embeddedFont>
    <p:embeddedFont>
      <p:font typeface="Canva Sans 2 Bold" charset="1" panose="020B0803030501040103"/>
      <p:regular r:id="rId19"/>
    </p:embeddedFont>
    <p:embeddedFont>
      <p:font typeface="Canva Sans 2 Italics" charset="1" panose="020B0503030501040103"/>
      <p:regular r:id="rId20"/>
    </p:embeddedFont>
    <p:embeddedFont>
      <p:font typeface="Canva Sans 2 Bold Italics" charset="1" panose="020B0803030501040103"/>
      <p:regular r:id="rId21"/>
    </p:embeddedFont>
    <p:embeddedFont>
      <p:font typeface="Canva Sans 2 Medium" charset="1" panose="020B0603030501040103"/>
      <p:regular r:id="rId22"/>
    </p:embeddedFont>
    <p:embeddedFont>
      <p:font typeface="Canva Sans 2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216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90152" y="2896214"/>
            <a:ext cx="9146069" cy="414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764"/>
              </a:lnSpc>
            </a:pPr>
            <a:r>
              <a:rPr lang="en-US" sz="10764">
                <a:solidFill>
                  <a:srgbClr val="FFFFFF"/>
                </a:solidFill>
                <a:latin typeface="DM Sans Bold"/>
              </a:rPr>
              <a:t>SIGN LANGUAGE DETECTION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1871" y="8082277"/>
            <a:ext cx="572211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Team : bug slayers.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3988" y="3694130"/>
            <a:ext cx="13943487" cy="144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9"/>
              </a:lnSpc>
            </a:pPr>
            <a:r>
              <a:rPr lang="en-US" sz="8449">
                <a:solidFill>
                  <a:srgbClr val="FFFFFF"/>
                </a:solidFill>
                <a:latin typeface="Canva Sans 2 Bold"/>
              </a:rPr>
              <a:t>“Every Hand</a:t>
            </a:r>
            <a:r>
              <a:rPr lang="en-US" sz="8449">
                <a:solidFill>
                  <a:srgbClr val="FFFFFF"/>
                </a:solidFill>
                <a:latin typeface="Canva Sans 2 Bold"/>
              </a:rPr>
              <a:t> Tells A Story”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80189" y="2069558"/>
            <a:ext cx="11276283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>
                <a:solidFill>
                  <a:srgbClr val="FFFFFF"/>
                </a:solidFill>
                <a:latin typeface="DM Sans Bold"/>
              </a:rPr>
              <a:t>AIM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911014"/>
            <a:ext cx="16031971" cy="252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2"/>
              </a:lnSpc>
            </a:pPr>
            <a:r>
              <a:rPr lang="en-US" sz="4520">
                <a:solidFill>
                  <a:srgbClr val="FFFFFF"/>
                </a:solidFill>
                <a:latin typeface="DM Sans"/>
              </a:rPr>
              <a:t>Develop an accurate and efficient sign language detector with the aim of enabling real-time translation and interpretation for the deaf and hard of hearing community."</a:t>
            </a:r>
          </a:p>
          <a:p>
            <a:pPr algn="ctr">
              <a:lnSpc>
                <a:spcPts val="497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84817" y="2614561"/>
            <a:ext cx="6402074" cy="7312155"/>
          </a:xfrm>
          <a:custGeom>
            <a:avLst/>
            <a:gdLst/>
            <a:ahLst/>
            <a:cxnLst/>
            <a:rect r="r" b="b" t="t" l="l"/>
            <a:pathLst>
              <a:path h="7312155" w="6402074">
                <a:moveTo>
                  <a:pt x="0" y="0"/>
                </a:moveTo>
                <a:lnTo>
                  <a:pt x="6402074" y="0"/>
                </a:lnTo>
                <a:lnTo>
                  <a:pt x="6402074" y="7312154"/>
                </a:lnTo>
                <a:lnTo>
                  <a:pt x="0" y="7312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661" t="-33720" r="-41235" b="-262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396" y="563577"/>
            <a:ext cx="10973421" cy="153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2"/>
              </a:lnSpc>
            </a:pPr>
            <a:r>
              <a:rPr lang="en-US" sz="5429">
                <a:solidFill>
                  <a:srgbClr val="8CA9AD"/>
                </a:solidFill>
                <a:latin typeface="DM Sans Bold"/>
              </a:rPr>
              <a:t>SIGN DETECTION USING WEB CAMERA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1396" y="2643136"/>
            <a:ext cx="10384799" cy="74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Detecting sign language using a webcam involves several steps:</a:t>
            </a:r>
          </a:p>
          <a:p>
            <a:pPr>
              <a:lnSpc>
                <a:spcPts val="3267"/>
              </a:lnSpc>
            </a:pPr>
          </a:p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Capture Video: Access the webcam feed </a:t>
            </a:r>
          </a:p>
          <a:p>
            <a:pPr>
              <a:lnSpc>
                <a:spcPts val="3267"/>
              </a:lnSpc>
            </a:pPr>
          </a:p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Hand Detection:  detect and localize hands in the video frames.</a:t>
            </a:r>
          </a:p>
          <a:p>
            <a:pPr>
              <a:lnSpc>
                <a:spcPts val="3267"/>
              </a:lnSpc>
            </a:pPr>
          </a:p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Hand Tracking: Once the hands are detected, track them across consecutive frames to follow their movements.</a:t>
            </a:r>
          </a:p>
          <a:p>
            <a:pPr>
              <a:lnSpc>
                <a:spcPts val="3267"/>
              </a:lnSpc>
            </a:pPr>
          </a:p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Gesture Recognition: Analyze the hand movements and gestures to recognize sign language signs. </a:t>
            </a:r>
          </a:p>
          <a:p>
            <a:pPr>
              <a:lnSpc>
                <a:spcPts val="3267"/>
              </a:lnSpc>
            </a:pPr>
          </a:p>
          <a:p>
            <a:pPr>
              <a:lnSpc>
                <a:spcPts val="3267"/>
              </a:lnSpc>
            </a:pPr>
            <a:r>
              <a:rPr lang="en-US" sz="2970">
                <a:solidFill>
                  <a:srgbClr val="737373"/>
                </a:solidFill>
                <a:latin typeface="DM Sans"/>
              </a:rPr>
              <a:t>Feedback: Provide feedback to the user, such as displaying the recognized signs or translating them into text or speech.</a:t>
            </a:r>
          </a:p>
          <a:p>
            <a:pPr>
              <a:lnSpc>
                <a:spcPts val="326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7713" y="723897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7713" y="1920695"/>
            <a:ext cx="16811587" cy="724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Real-time Detection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: The system should be able to detect and recognize sign language gestures in real-time, providing immediate feedback to the user.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Multi-language Support: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 Support for recognizing multiple sign languages to cater to a diverse user base.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Accuracy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: High accuracy in detecting and interpreting sign language signs to ensure effective communication.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Customizable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: Ability to customize and train the system with new signs or gestures to expand its vocabulary.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User Interface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: A user-friendly interface that displays recognized signs, translates them into text or speech, and provides feedback to the user.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Robustness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: The system should be robust to variations in lighting conditions, hand orientations, and backgrounds to perform reliably in different environments.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Accessibility: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 Designed to be accessible to users with disabilities, with options for visual and auditory feedback.</a:t>
            </a:r>
          </a:p>
          <a:p>
            <a:pPr>
              <a:lnSpc>
                <a:spcPts val="2871"/>
              </a:lnSpc>
            </a:pPr>
          </a:p>
          <a:p>
            <a:pPr>
              <a:lnSpc>
                <a:spcPts val="2871"/>
              </a:lnSpc>
            </a:pPr>
            <a:r>
              <a:rPr lang="en-US" sz="2610">
                <a:solidFill>
                  <a:srgbClr val="737373"/>
                </a:solidFill>
                <a:latin typeface="DM Sans Bold"/>
              </a:rPr>
              <a:t>Privacy: </a:t>
            </a:r>
            <a:r>
              <a:rPr lang="en-US" sz="2610">
                <a:solidFill>
                  <a:srgbClr val="737373"/>
                </a:solidFill>
                <a:latin typeface="DM Sans"/>
              </a:rPr>
              <a:t>Respect user privacy by proc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3963481" y="-952500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6619" y="8128213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63481" y="8128213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5661" y="1771650"/>
            <a:ext cx="5216232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Communication Barrier:</a:t>
            </a:r>
            <a:r>
              <a:rPr lang="en-US" sz="3000">
                <a:solidFill>
                  <a:srgbClr val="737373"/>
                </a:solidFill>
                <a:latin typeface="DM Sans"/>
              </a:rPr>
              <a:t> Addressing the significant communication barrier faced by the hearing-impaired community due to the lack of widespread understanding of sign language.</a:t>
            </a:r>
          </a:p>
          <a:p>
            <a:pPr algn="ctr">
              <a:lnSpc>
                <a:spcPts val="33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12146619" y="-952500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95661" y="6068044"/>
            <a:ext cx="6404968" cy="337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8"/>
              </a:lnSpc>
            </a:pPr>
            <a:r>
              <a:rPr lang="en-US" sz="3016">
                <a:solidFill>
                  <a:srgbClr val="000000"/>
                </a:solidFill>
                <a:latin typeface="DM Sans Bold"/>
              </a:rPr>
              <a:t>Inclusivity: </a:t>
            </a:r>
            <a:r>
              <a:rPr lang="en-US" sz="3016">
                <a:solidFill>
                  <a:srgbClr val="737373"/>
                </a:solidFill>
                <a:latin typeface="DM Sans"/>
              </a:rPr>
              <a:t>Promoting inclusivity and equal participation in various aspects of society, including education, social interactions, by bridging the gap between the hearing and hearing-impaired communities.</a:t>
            </a:r>
          </a:p>
          <a:p>
            <a:pPr algn="ctr">
              <a:lnSpc>
                <a:spcPts val="331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20279" y="1771650"/>
            <a:ext cx="5216232" cy="379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Independence: </a:t>
            </a:r>
            <a:r>
              <a:rPr lang="en-US" sz="3000">
                <a:solidFill>
                  <a:srgbClr val="737373"/>
                </a:solidFill>
                <a:latin typeface="DM Sans"/>
              </a:rPr>
              <a:t>Empowering  individuals to communicate independently without relying solely on interpreters or written text, thereby fostering autonomy and self-confidence.</a:t>
            </a:r>
          </a:p>
          <a:p>
            <a:pPr algn="ctr">
              <a:lnSpc>
                <a:spcPts val="3300"/>
              </a:lnSpc>
            </a:pPr>
          </a:p>
          <a:p>
            <a:pPr algn="ctr">
              <a:lnSpc>
                <a:spcPts val="33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20279" y="6068044"/>
            <a:ext cx="5216232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Advancements in Technology:</a:t>
            </a:r>
            <a:r>
              <a:rPr lang="en-US" sz="3000">
                <a:solidFill>
                  <a:srgbClr val="737373"/>
                </a:solidFill>
                <a:latin typeface="DM Sans"/>
              </a:rPr>
              <a:t> Leveraging advancements in computer vision and machine learning technologies to develop innovative solutions that improve the quality of life for individuals with disabilities.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36511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63239" y="159703"/>
            <a:ext cx="425704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8CA9AD"/>
                </a:solidFill>
                <a:latin typeface="Canva Sans 2 Bold"/>
              </a:rPr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419457" y="6125117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061889" y="-806818"/>
            <a:ext cx="4165223" cy="5950318"/>
          </a:xfrm>
          <a:custGeom>
            <a:avLst/>
            <a:gdLst/>
            <a:ahLst/>
            <a:cxnLst/>
            <a:rect r="r" b="b" t="t" l="l"/>
            <a:pathLst>
              <a:path h="5950318" w="4165223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421999"/>
            <a:ext cx="8885072" cy="7865001"/>
          </a:xfrm>
          <a:custGeom>
            <a:avLst/>
            <a:gdLst/>
            <a:ahLst/>
            <a:cxnLst/>
            <a:rect r="r" b="b" t="t" l="l"/>
            <a:pathLst>
              <a:path h="7865001" w="8885072">
                <a:moveTo>
                  <a:pt x="0" y="0"/>
                </a:moveTo>
                <a:lnTo>
                  <a:pt x="8885072" y="0"/>
                </a:lnTo>
                <a:lnTo>
                  <a:pt x="8885072" y="7865001"/>
                </a:lnTo>
                <a:lnTo>
                  <a:pt x="0" y="78650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217" t="0" r="-454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9988" y="3225749"/>
            <a:ext cx="8295385" cy="451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8"/>
              </a:lnSpc>
            </a:pPr>
            <a:r>
              <a:rPr lang="en-US" sz="8025">
                <a:solidFill>
                  <a:srgbClr val="8CA9AD"/>
                </a:solidFill>
                <a:latin typeface="DM Sans Bold"/>
              </a:rPr>
              <a:t>SIGN DETECTION USING </a:t>
            </a:r>
          </a:p>
          <a:p>
            <a:pPr>
              <a:lnSpc>
                <a:spcPts val="8828"/>
              </a:lnSpc>
            </a:pPr>
            <a:r>
              <a:rPr lang="en-US" sz="8025">
                <a:solidFill>
                  <a:srgbClr val="8CA9AD"/>
                </a:solidFill>
                <a:latin typeface="DM Sans Bold"/>
              </a:rPr>
              <a:t>SENSOR GLOVE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10220" y="857301"/>
            <a:ext cx="8790306" cy="95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6"/>
              </a:lnSpc>
            </a:pPr>
            <a:r>
              <a:rPr lang="en-US" sz="6910">
                <a:solidFill>
                  <a:srgbClr val="000000"/>
                </a:solidFill>
                <a:latin typeface="DM Sans Bold"/>
              </a:rPr>
              <a:t>FUTURE WORK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86747" y="2162510"/>
            <a:ext cx="19061493" cy="553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8"/>
              </a:lnSpc>
            </a:pPr>
            <a:r>
              <a:rPr lang="en-US" sz="13098">
                <a:solidFill>
                  <a:srgbClr val="FFFFFF"/>
                </a:solidFill>
                <a:latin typeface="DM Sans Bold"/>
              </a:rPr>
              <a:t>“HANDS THAT SPEAK, BRING HEARTS TOGETHER.”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3156322" y="7153817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32689" y="4201065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5152" y="7171450"/>
            <a:ext cx="5722116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DAF-2R5PHuM</dc:identifier>
  <dcterms:modified xsi:type="dcterms:W3CDTF">2011-08-01T06:04:30Z</dcterms:modified>
  <cp:revision>1</cp:revision>
  <dc:title>SIGN LANGUAGEDETECTOR</dc:title>
</cp:coreProperties>
</file>