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57" r:id="rId5"/>
    <p:sldId id="483" r:id="rId6"/>
    <p:sldId id="270" r:id="rId7"/>
    <p:sldId id="312" r:id="rId8"/>
    <p:sldId id="491" r:id="rId9"/>
    <p:sldId id="313" r:id="rId10"/>
    <p:sldId id="485" r:id="rId11"/>
    <p:sldId id="314" r:id="rId12"/>
    <p:sldId id="487" r:id="rId13"/>
    <p:sldId id="276" r:id="rId14"/>
    <p:sldId id="489" r:id="rId15"/>
    <p:sldId id="390" r:id="rId16"/>
    <p:sldId id="488" r:id="rId17"/>
    <p:sldId id="482" r:id="rId18"/>
    <p:sldId id="490" r:id="rId19"/>
    <p:sldId id="486" r:id="rId20"/>
    <p:sldId id="4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10/31/2023</a:t>
            </a:fld>
            <a:endParaRPr lang="en-US" dirty="0"/>
          </a:p>
        </p:txBody>
      </p:sp>
      <p:sp>
        <p:nvSpPr>
          <p:cNvPr id="4" name="Footer Placeholder 3">
            <a:extLst>
              <a:ext uri="{FF2B5EF4-FFF2-40B4-BE49-F238E27FC236}">
                <a16:creationId xmlns=""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10/31/2023 7:45 PM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10/31/2023 7:45 PM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10/31/2023 7:45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47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20D11B3-3F18-4FD1-BAEF-D15CC2EE16C2}" type="datetime8">
              <a:rPr lang="en-US" noProof="0" smtClean="0"/>
              <a:t>10/31/2023 7:45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35304F6-55F4-45F8-BBB4-727BFFEADAA0}" type="datetime8">
              <a:rPr lang="en-US" noProof="0" smtClean="0"/>
              <a:t>10/31/2023 7:45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10/31/2023 7:45 PM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F0AE2A5-5D3B-4ECC-9A5D-868F6C887DEE}" type="datetime8">
              <a:rPr lang="en-US" noProof="0" smtClean="0"/>
              <a:t>10/31/2023 7:45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10/31/2023 7:45 PM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 xmlns:a16="http://schemas.microsoft.com/office/drawing/2014/main" id="{E2328988-0888-4C1A-8F73-17D455B6F882}"/>
              </a:ext>
              <a:ext uri="{C183D7F6-B498-43B3-948B-1728B52AA6E4}">
                <adec:decorative xmlns=""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 xmlns:a16="http://schemas.microsoft.com/office/drawing/2014/main" id="{D81892BA-72AB-4029-BF58-4D6F90C43628}"/>
              </a:ext>
              <a:ext uri="{C183D7F6-B498-43B3-948B-1728B52AA6E4}">
                <adec:decorative xmlns=""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10/31/2023 7:45 PM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10/31/2023 7:45 PM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10/31/2023 7:45 PM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10/31/2023 7:45 PM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 id="2147483674"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mazon.in/"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a:extLst>
              <a:ext uri="{FF2B5EF4-FFF2-40B4-BE49-F238E27FC236}">
                <a16:creationId xmlns="" xmlns:a16="http://schemas.microsoft.com/office/drawing/2014/main" id="{1CF94250-8D97-401F-A36C-5B5DB39DDD59}"/>
              </a:ext>
            </a:extLst>
          </p:cNvPr>
          <p:cNvSpPr>
            <a:spLocks noGrp="1"/>
          </p:cNvSpPr>
          <p:nvPr>
            <p:ph type="ctrTitle"/>
          </p:nvPr>
        </p:nvSpPr>
        <p:spPr/>
        <p:txBody>
          <a:bodyPr/>
          <a:lstStyle/>
          <a:p>
            <a:r>
              <a:rPr lang="en-US" dirty="0" smtClean="0"/>
              <a:t>Amazon Project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528647"/>
            <a:ext cx="6362700" cy="188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07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9BDC046-F4B4-44E1-B2D1-F76DBB5D46CE}"/>
              </a:ext>
            </a:extLst>
          </p:cNvPr>
          <p:cNvSpPr txBox="1"/>
          <p:nvPr/>
        </p:nvSpPr>
        <p:spPr>
          <a:xfrm>
            <a:off x="551384" y="548680"/>
            <a:ext cx="11017224" cy="5355312"/>
          </a:xfrm>
          <a:prstGeom prst="rect">
            <a:avLst/>
          </a:prstGeom>
          <a:noFill/>
        </p:spPr>
        <p:txBody>
          <a:bodyPr wrap="square">
            <a:spAutoFit/>
          </a:bodyPr>
          <a:lstStyle/>
          <a:p>
            <a:pPr algn="ctr"/>
            <a:r>
              <a:rPr lang="en-IN" sz="4000" b="1" u="sng" dirty="0"/>
              <a:t>Searching for a </a:t>
            </a:r>
            <a:r>
              <a:rPr lang="en-IN" sz="4000" b="1" u="sng" dirty="0" smtClean="0"/>
              <a:t>Product</a:t>
            </a:r>
            <a:endParaRPr lang="en-US" sz="4000" b="1" i="0" u="sng" dirty="0">
              <a:solidFill>
                <a:srgbClr val="0A0A0A"/>
              </a:solidFill>
              <a:effectLst/>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search the product on search bar</a:t>
            </a:r>
          </a:p>
          <a:p>
            <a:pPr marL="457200" indent="-457200" algn="just" fontAlgn="base">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search for products using keywords, filters, and categories</a:t>
            </a:r>
            <a:r>
              <a:rPr lang="en-US" sz="1600" b="1" dirty="0" smtClean="0">
                <a:solidFill>
                  <a:srgbClr val="202122"/>
                </a:solidFill>
                <a:latin typeface="Calibri" panose="020F0502020204030204" pitchFamily="34" charset="0"/>
                <a:cs typeface="Calibri" panose="020F0502020204030204" pitchFamily="34" charset="0"/>
              </a:rPr>
              <a:t>.</a:t>
            </a:r>
          </a:p>
          <a:p>
            <a:pPr marL="457200" indent="-457200" algn="just" fontAlgn="base">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a:p>
            <a:r>
              <a:rPr lang="en-US" sz="1400" dirty="0"/>
              <a:t>1.Initialize WebDriver:Inside the test method, initialize the WebDriver. This could be done by specifying which browser Chrome and providing the path to the browser driver executable </a:t>
            </a:r>
            <a:r>
              <a:rPr lang="en-US" sz="1400" dirty="0" err="1"/>
              <a:t>ChromeDriver</a:t>
            </a:r>
            <a:endParaRPr lang="en-US" sz="1400" dirty="0"/>
          </a:p>
          <a:p>
            <a:endParaRPr lang="en-US" sz="1400" dirty="0"/>
          </a:p>
          <a:p>
            <a:r>
              <a:rPr lang="en-US" sz="1400" dirty="0"/>
              <a:t>2.Navigate to </a:t>
            </a:r>
            <a:r>
              <a:rPr lang="en-US" sz="1400" dirty="0" err="1"/>
              <a:t>Amazon:Use</a:t>
            </a:r>
            <a:r>
              <a:rPr lang="en-US" sz="1400" dirty="0"/>
              <a:t> the get method to navigate to the Amazon website by providing its URL.</a:t>
            </a:r>
          </a:p>
          <a:p>
            <a:endParaRPr lang="en-US" sz="1400" dirty="0"/>
          </a:p>
          <a:p>
            <a:r>
              <a:rPr lang="en-IN" sz="1400" dirty="0"/>
              <a:t>3.Locate the Search Box:</a:t>
            </a:r>
            <a:r>
              <a:rPr lang="en-US" sz="1400" dirty="0"/>
              <a:t>Use Selenium's </a:t>
            </a:r>
            <a:r>
              <a:rPr lang="en-US" sz="1400" dirty="0" err="1"/>
              <a:t>findElement</a:t>
            </a:r>
            <a:r>
              <a:rPr lang="en-US" sz="1400" dirty="0"/>
              <a:t> method to locate the search input field on the Amazon website. You can use various locators like By.id</a:t>
            </a:r>
          </a:p>
          <a:p>
            <a:endParaRPr lang="en-US" sz="1400" dirty="0"/>
          </a:p>
          <a:p>
            <a:r>
              <a:rPr lang="en-US" sz="1400" dirty="0"/>
              <a:t>4..Enter Search </a:t>
            </a:r>
            <a:r>
              <a:rPr lang="en-US" sz="1400" dirty="0" err="1"/>
              <a:t>Query:Use</a:t>
            </a:r>
            <a:r>
              <a:rPr lang="en-US" sz="1400" dirty="0"/>
              <a:t> the </a:t>
            </a:r>
            <a:r>
              <a:rPr lang="en-US" sz="1400" dirty="0" err="1"/>
              <a:t>sendKeys</a:t>
            </a:r>
            <a:r>
              <a:rPr lang="en-US" sz="1400" dirty="0"/>
              <a:t> method to enter the search query (Puma Sneakers for Men) into the search input field.</a:t>
            </a:r>
          </a:p>
          <a:p>
            <a:endParaRPr lang="en-US" sz="1400" dirty="0"/>
          </a:p>
          <a:p>
            <a:r>
              <a:rPr lang="en-US" sz="1400" dirty="0"/>
              <a:t>5..Submit the Search: Use the submit method on the search input field element to initiate the search. Alternatively, you can locate the search button and click on it.</a:t>
            </a:r>
          </a:p>
          <a:p>
            <a:endParaRPr lang="en-US" sz="1400" dirty="0"/>
          </a:p>
          <a:p>
            <a:r>
              <a:rPr lang="en-US" sz="1400" dirty="0"/>
              <a:t>6.Assertion: After submitting the search, you can assert that the search results page has loaded successfully. You can check for specific elements on the search results page to ensure that the search was successful.</a:t>
            </a:r>
          </a:p>
          <a:p>
            <a:endParaRPr lang="en-US" sz="1400" dirty="0"/>
          </a:p>
          <a:p>
            <a:r>
              <a:rPr lang="en-US" sz="1400" dirty="0"/>
              <a:t>7.Close WebDriver: Finally, close the WebDriver instance to clean up resources.</a:t>
            </a:r>
          </a:p>
          <a:p>
            <a:pPr marL="457200" indent="-457200" algn="just" fontAlgn="base">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82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23" y="3837397"/>
            <a:ext cx="5232674" cy="30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278" y="3893216"/>
            <a:ext cx="4630616" cy="296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745" y="597877"/>
            <a:ext cx="6930902" cy="311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34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407368" y="517564"/>
            <a:ext cx="11377264" cy="7817525"/>
          </a:xfrm>
          <a:prstGeom prst="rect">
            <a:avLst/>
          </a:prstGeom>
          <a:noFill/>
        </p:spPr>
        <p:txBody>
          <a:bodyPr wrap="square" rtlCol="0">
            <a:spAutoFit/>
          </a:bodyPr>
          <a:lstStyle/>
          <a:p>
            <a:pPr algn="ctr"/>
            <a:r>
              <a:rPr lang="en-US" sz="4000" b="1" u="sng" dirty="0" smtClean="0"/>
              <a:t>Add to Cart</a:t>
            </a:r>
            <a:endParaRPr lang="en-US"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User Can add the product into the cart.</a:t>
            </a: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Select the product with quantity.</a:t>
            </a: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Click on add to cart.</a:t>
            </a: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Product will be added into the cart Successfully.</a:t>
            </a: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r>
              <a:rPr lang="en-US" sz="1400" dirty="0"/>
              <a:t>1.Initialize </a:t>
            </a:r>
            <a:r>
              <a:rPr lang="en-US" sz="1400" dirty="0" err="1"/>
              <a:t>WebDriver</a:t>
            </a:r>
            <a:r>
              <a:rPr lang="en-US" sz="1400" dirty="0" smtClean="0"/>
              <a:t>: Inside </a:t>
            </a:r>
            <a:r>
              <a:rPr lang="en-US" sz="1400" dirty="0"/>
              <a:t>the test method, initialize the </a:t>
            </a:r>
            <a:r>
              <a:rPr lang="en-US" sz="1400" dirty="0" smtClean="0"/>
              <a:t>Web Driver</a:t>
            </a:r>
            <a:r>
              <a:rPr lang="en-US" sz="1400" dirty="0"/>
              <a:t>. This could be done by specifying which browser Chrome and providing the path to the browser driver executable </a:t>
            </a:r>
            <a:r>
              <a:rPr lang="en-US" sz="1400" dirty="0" smtClean="0"/>
              <a:t>Chrome Driver</a:t>
            </a:r>
            <a:endParaRPr lang="en-US" sz="1400" dirty="0"/>
          </a:p>
          <a:p>
            <a:endParaRPr lang="en-US" sz="1400" dirty="0"/>
          </a:p>
          <a:p>
            <a:r>
              <a:rPr lang="en-US" sz="1400" dirty="0"/>
              <a:t>2.Navigate to Amazon</a:t>
            </a:r>
            <a:r>
              <a:rPr lang="en-US" sz="1400" dirty="0" smtClean="0"/>
              <a:t>: Use </a:t>
            </a:r>
            <a:r>
              <a:rPr lang="en-US" sz="1400" dirty="0"/>
              <a:t>the get method to navigate to the Amazon website by providing its URL.</a:t>
            </a:r>
          </a:p>
          <a:p>
            <a:endParaRPr lang="en-US" sz="1400" dirty="0"/>
          </a:p>
          <a:p>
            <a:r>
              <a:rPr lang="en-IN" sz="1400" dirty="0"/>
              <a:t>3.Locate the Search Box:</a:t>
            </a:r>
            <a:r>
              <a:rPr lang="en-US" sz="1400" dirty="0"/>
              <a:t>Use Selenium's </a:t>
            </a:r>
            <a:r>
              <a:rPr lang="en-US" sz="1400" dirty="0" smtClean="0"/>
              <a:t>find Element </a:t>
            </a:r>
            <a:r>
              <a:rPr lang="en-US" sz="1400" dirty="0"/>
              <a:t>method to locate the search input field on the Amazon website. You can use various locators like </a:t>
            </a:r>
            <a:r>
              <a:rPr lang="en-US" sz="1400" dirty="0" smtClean="0"/>
              <a:t>By.id. Use </a:t>
            </a:r>
            <a:r>
              <a:rPr lang="en-US" sz="1400" dirty="0"/>
              <a:t>the </a:t>
            </a:r>
            <a:r>
              <a:rPr lang="en-US" sz="1400" dirty="0" smtClean="0"/>
              <a:t>send Keys </a:t>
            </a:r>
            <a:r>
              <a:rPr lang="en-US" sz="1400" dirty="0"/>
              <a:t>method to enter the search query (Puma Sneakers for Men) into the search input field.</a:t>
            </a:r>
          </a:p>
          <a:p>
            <a:endParaRPr lang="en-US" sz="1400" dirty="0"/>
          </a:p>
          <a:p>
            <a:r>
              <a:rPr lang="en-US" sz="1400" dirty="0" smtClean="0"/>
              <a:t>4.</a:t>
            </a:r>
            <a:r>
              <a:rPr lang="en-IN" sz="1400" dirty="0"/>
              <a:t>Select a Product </a:t>
            </a:r>
            <a:r>
              <a:rPr lang="en-US" sz="1400" dirty="0" smtClean="0"/>
              <a:t>: </a:t>
            </a:r>
            <a:r>
              <a:rPr lang="en-US" sz="1400" dirty="0"/>
              <a:t>On the search results page, locate and click on a product that you want to add to the cart. Use </a:t>
            </a:r>
            <a:r>
              <a:rPr lang="en-US" sz="1400" dirty="0" err="1"/>
              <a:t>findElement</a:t>
            </a:r>
            <a:r>
              <a:rPr lang="en-US" sz="1400" dirty="0"/>
              <a:t> and click methods for this</a:t>
            </a:r>
            <a:r>
              <a:rPr lang="en-US" sz="1400" dirty="0" smtClean="0"/>
              <a:t>.</a:t>
            </a:r>
          </a:p>
          <a:p>
            <a:r>
              <a:rPr lang="en-US" sz="1400" dirty="0"/>
              <a:t>5.Add to Cart: Once you're on the product page, locate the "Add to Cart" or "Buy Now" button. Use </a:t>
            </a:r>
            <a:r>
              <a:rPr lang="en-US" sz="1400" dirty="0" err="1"/>
              <a:t>findElement</a:t>
            </a:r>
            <a:r>
              <a:rPr lang="en-US" sz="1400" dirty="0"/>
              <a:t> to locate it and then use the click method to add the item to the cart</a:t>
            </a:r>
            <a:r>
              <a:rPr lang="en-US" sz="1400" dirty="0" smtClean="0"/>
              <a:t>.</a:t>
            </a:r>
          </a:p>
          <a:p>
            <a:endParaRPr lang="en-US" sz="1400" dirty="0"/>
          </a:p>
          <a:p>
            <a:r>
              <a:rPr lang="en-US" sz="1400" dirty="0"/>
              <a:t>6.Assertion: After adding the item to the cart, you can add assertions to verify that the item has been successfully added to the cart. You may check for elements or messages that confirm the addition.</a:t>
            </a:r>
          </a:p>
          <a:p>
            <a:endParaRPr lang="en-US" sz="1400" dirty="0"/>
          </a:p>
          <a:p>
            <a:r>
              <a:rPr lang="en-US" sz="1400" dirty="0"/>
              <a:t>7.Close </a:t>
            </a:r>
            <a:r>
              <a:rPr lang="en-US" sz="1400" dirty="0" smtClean="0"/>
              <a:t>Web Driver</a:t>
            </a:r>
            <a:r>
              <a:rPr lang="en-US" sz="1400" dirty="0"/>
              <a:t>: Finally, close the </a:t>
            </a:r>
            <a:r>
              <a:rPr lang="en-US" sz="1400" dirty="0" smtClean="0"/>
              <a:t>Web Driver </a:t>
            </a:r>
            <a:r>
              <a:rPr lang="en-US" sz="1400" dirty="0"/>
              <a:t>instance to clean up resources.</a:t>
            </a: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endParaRPr lang="en-US" sz="1600" dirty="0"/>
          </a:p>
          <a:p>
            <a:endParaRPr lang="en-US" sz="1600" dirty="0"/>
          </a:p>
          <a:p>
            <a:endParaRPr lang="en-US" sz="1600" dirty="0" smtClean="0">
              <a:solidFill>
                <a:srgbClr val="0645AD"/>
              </a:solidFill>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28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5" y="4402013"/>
            <a:ext cx="5849815" cy="24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307" y="4402014"/>
            <a:ext cx="5685693" cy="24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3" y="556845"/>
            <a:ext cx="7534275" cy="351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01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407368" y="822364"/>
            <a:ext cx="11377264" cy="6463308"/>
          </a:xfrm>
          <a:prstGeom prst="rect">
            <a:avLst/>
          </a:prstGeom>
          <a:noFill/>
        </p:spPr>
        <p:txBody>
          <a:bodyPr wrap="square" rtlCol="0">
            <a:spAutoFit/>
          </a:bodyPr>
          <a:lstStyle/>
          <a:p>
            <a:pPr algn="ctr"/>
            <a:r>
              <a:rPr lang="en-US" sz="4000" b="1" u="sng" dirty="0" smtClean="0"/>
              <a:t>Buy Now</a:t>
            </a:r>
            <a:endParaRPr lang="en-US"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Buy the product.</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Click on proceed to buy product.</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Add the delivery address.</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Choose the payment Option</a:t>
            </a:r>
            <a:r>
              <a:rPr lang="en-US" sz="1600" b="1" dirty="0" smtClean="0">
                <a:solidFill>
                  <a:srgbClr val="202122"/>
                </a:solidFill>
                <a:latin typeface="Calibri" panose="020F0502020204030204" pitchFamily="34" charset="0"/>
                <a:cs typeface="Calibri" panose="020F0502020204030204" pitchFamily="34" charset="0"/>
              </a:rPr>
              <a:t>.</a:t>
            </a:r>
          </a:p>
          <a:p>
            <a:pPr marL="457200" indent="-457200" algn="just">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a:p>
            <a:r>
              <a:rPr lang="en-US" sz="1400" dirty="0" smtClean="0"/>
              <a:t>1.Initialize </a:t>
            </a:r>
            <a:r>
              <a:rPr lang="en-US" sz="1400" dirty="0" err="1"/>
              <a:t>WebDriver</a:t>
            </a:r>
            <a:r>
              <a:rPr lang="en-US" sz="1400" dirty="0"/>
              <a:t>: Inside your test method, initialize the </a:t>
            </a:r>
            <a:r>
              <a:rPr lang="en-US" sz="1400" dirty="0" err="1"/>
              <a:t>WebDriver</a:t>
            </a:r>
            <a:r>
              <a:rPr lang="en-US" sz="1400" dirty="0"/>
              <a:t>. Specify the browser you intend to use (e.g., Chrome, Firefox) and provide the path to the browser driver executable </a:t>
            </a:r>
            <a:r>
              <a:rPr lang="en-US" sz="1400" dirty="0" err="1" smtClean="0"/>
              <a:t>ChromeDriverNavigate</a:t>
            </a:r>
            <a:r>
              <a:rPr lang="en-US" sz="1400" dirty="0" smtClean="0"/>
              <a:t> </a:t>
            </a:r>
            <a:r>
              <a:rPr lang="en-US" sz="1400" dirty="0"/>
              <a:t>to Amazon: Use the get method to navigate to the Amazon website</a:t>
            </a:r>
            <a:r>
              <a:rPr lang="en-US" sz="1400" dirty="0" smtClean="0"/>
              <a:t>.</a:t>
            </a:r>
          </a:p>
          <a:p>
            <a:endParaRPr lang="en-US" sz="1400" dirty="0"/>
          </a:p>
          <a:p>
            <a:r>
              <a:rPr lang="en-US" sz="1400" dirty="0" smtClean="0"/>
              <a:t>2.Search </a:t>
            </a:r>
            <a:r>
              <a:rPr lang="en-US" sz="1400" dirty="0"/>
              <a:t>for a Product: </a:t>
            </a:r>
            <a:r>
              <a:rPr lang="en-US" sz="1400" dirty="0" smtClean="0"/>
              <a:t>Locate </a:t>
            </a:r>
            <a:r>
              <a:rPr lang="en-US" sz="1400" dirty="0"/>
              <a:t>the search input field using Selenium's </a:t>
            </a:r>
            <a:r>
              <a:rPr lang="en-US" sz="1400" dirty="0" err="1"/>
              <a:t>findElement</a:t>
            </a:r>
            <a:r>
              <a:rPr lang="en-US" sz="1400" dirty="0"/>
              <a:t> method, specifying a locator such as By.id, By.name, or </a:t>
            </a:r>
            <a:r>
              <a:rPr lang="en-US" sz="1400" dirty="0" err="1" smtClean="0"/>
              <a:t>By.xpath.Enter</a:t>
            </a:r>
            <a:r>
              <a:rPr lang="en-US" sz="1400" dirty="0" smtClean="0"/>
              <a:t> </a:t>
            </a:r>
            <a:r>
              <a:rPr lang="en-US" sz="1400" dirty="0"/>
              <a:t>your search query into the input field using the </a:t>
            </a:r>
            <a:r>
              <a:rPr lang="en-US" sz="1400" dirty="0" err="1"/>
              <a:t>sendKeys</a:t>
            </a:r>
            <a:r>
              <a:rPr lang="en-US" sz="1400" dirty="0"/>
              <a:t> </a:t>
            </a:r>
            <a:r>
              <a:rPr lang="en-US" sz="1400" dirty="0" err="1" smtClean="0"/>
              <a:t>method.Submit</a:t>
            </a:r>
            <a:r>
              <a:rPr lang="en-US" sz="1400" dirty="0" smtClean="0"/>
              <a:t> </a:t>
            </a:r>
            <a:r>
              <a:rPr lang="en-US" sz="1400" dirty="0"/>
              <a:t>the search by either pressing Enter or clicking a search button</a:t>
            </a:r>
            <a:r>
              <a:rPr lang="en-US" sz="1400" dirty="0" smtClean="0"/>
              <a:t>.</a:t>
            </a:r>
            <a:endParaRPr lang="en-US" sz="1400" dirty="0"/>
          </a:p>
          <a:p>
            <a:r>
              <a:rPr lang="en-US" sz="1400" dirty="0" smtClean="0"/>
              <a:t>3.Select </a:t>
            </a:r>
            <a:r>
              <a:rPr lang="en-US" sz="1400" dirty="0"/>
              <a:t>a Product: On the search results page or the product page, locate and click on the product that you want to purchase. Use the </a:t>
            </a:r>
            <a:r>
              <a:rPr lang="en-US" sz="1400" dirty="0" err="1"/>
              <a:t>findElement</a:t>
            </a:r>
            <a:r>
              <a:rPr lang="en-US" sz="1400" dirty="0"/>
              <a:t> and click methods for </a:t>
            </a:r>
            <a:r>
              <a:rPr lang="en-US" sz="1400" dirty="0" err="1" smtClean="0"/>
              <a:t>this.Click</a:t>
            </a:r>
            <a:r>
              <a:rPr lang="en-US" sz="1400" dirty="0" smtClean="0"/>
              <a:t> </a:t>
            </a:r>
            <a:r>
              <a:rPr lang="en-US" sz="1400" dirty="0"/>
              <a:t>"Buy Now": Once you're on the product page, locate and click the "Buy Now" button. Use the </a:t>
            </a:r>
            <a:r>
              <a:rPr lang="en-US" sz="1400" dirty="0" err="1"/>
              <a:t>findElement</a:t>
            </a:r>
            <a:r>
              <a:rPr lang="en-US" sz="1400" dirty="0"/>
              <a:t> and click methods to perform this action</a:t>
            </a:r>
            <a:r>
              <a:rPr lang="en-US" sz="1400" dirty="0" smtClean="0"/>
              <a:t>.</a:t>
            </a:r>
          </a:p>
          <a:p>
            <a:endParaRPr lang="en-US" sz="1400" dirty="0"/>
          </a:p>
          <a:p>
            <a:r>
              <a:rPr lang="en-US" sz="1400" dirty="0" smtClean="0"/>
              <a:t>4..Place </a:t>
            </a:r>
            <a:r>
              <a:rPr lang="en-US" sz="1400" dirty="0"/>
              <a:t>the Order: Locate the "Place your order" or "Buy Now" button (the final confirmation step) and use the click method to place the order</a:t>
            </a:r>
            <a:r>
              <a:rPr lang="en-US" sz="1400" dirty="0" smtClean="0"/>
              <a:t>.</a:t>
            </a:r>
          </a:p>
          <a:p>
            <a:endParaRPr lang="en-US" sz="1400" dirty="0"/>
          </a:p>
          <a:p>
            <a:r>
              <a:rPr lang="en-US" sz="1400" dirty="0"/>
              <a:t>5</a:t>
            </a:r>
            <a:r>
              <a:rPr lang="en-US" sz="1400" dirty="0" smtClean="0"/>
              <a:t>.Assertion </a:t>
            </a:r>
            <a:r>
              <a:rPr lang="en-US" sz="1400" dirty="0"/>
              <a:t>(Optional): After placing the order, you can add assertions to verify that the purchase was successful. You may check for elements or messages that confirm the order</a:t>
            </a:r>
            <a:r>
              <a:rPr lang="en-US" sz="1400" dirty="0" smtClean="0"/>
              <a:t>.</a:t>
            </a:r>
          </a:p>
          <a:p>
            <a:endParaRPr lang="en-US" sz="1400" dirty="0"/>
          </a:p>
          <a:p>
            <a:r>
              <a:rPr lang="en-US" sz="1400" dirty="0"/>
              <a:t>6</a:t>
            </a:r>
            <a:r>
              <a:rPr lang="en-US" sz="1400" dirty="0" smtClean="0"/>
              <a:t>.Close </a:t>
            </a:r>
            <a:r>
              <a:rPr lang="en-US" sz="1400" dirty="0" err="1"/>
              <a:t>WebDriver</a:t>
            </a:r>
            <a:r>
              <a:rPr lang="en-US" sz="1400" dirty="0"/>
              <a:t>: Finally, close the </a:t>
            </a:r>
            <a:r>
              <a:rPr lang="en-US" sz="1400" dirty="0" err="1"/>
              <a:t>WebDriver</a:t>
            </a:r>
            <a:r>
              <a:rPr lang="en-US" sz="1400" dirty="0"/>
              <a:t> instance to release system resources and terminate the test.</a:t>
            </a:r>
          </a:p>
          <a:p>
            <a:r>
              <a:rPr lang="en-US" sz="1400" dirty="0"/>
              <a:t/>
            </a:r>
            <a:br>
              <a:rPr lang="en-US" sz="1400" dirty="0"/>
            </a:br>
            <a:endParaRPr lang="en-US" sz="1400" dirty="0"/>
          </a:p>
          <a:p>
            <a:pPr algn="just"/>
            <a:endParaRPr lang="en-IN" sz="1400" dirty="0"/>
          </a:p>
          <a:p>
            <a:pPr algn="just"/>
            <a:endParaRPr lang="en-IN" sz="1400" dirty="0"/>
          </a:p>
        </p:txBody>
      </p:sp>
    </p:spTree>
    <p:extLst>
      <p:ext uri="{BB962C8B-B14F-4D97-AF65-F5344CB8AC3E}">
        <p14:creationId xmlns:p14="http://schemas.microsoft.com/office/powerpoint/2010/main" val="282895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642938"/>
            <a:ext cx="7658100" cy="349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75" y="4426889"/>
            <a:ext cx="6424612" cy="243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6572" y="4426888"/>
            <a:ext cx="5237731" cy="243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531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548157"/>
          </a:xfrm>
        </p:spPr>
        <p:txBody>
          <a:bodyPr>
            <a:normAutofit fontScale="90000"/>
          </a:bodyPr>
          <a:lstStyle/>
          <a:p>
            <a:r>
              <a:rPr lang="en-US" dirty="0" smtClean="0"/>
              <a:t>PRESENTATION TAKEAWAYS</a:t>
            </a:r>
            <a:endParaRPr lang="en-IN" dirty="0"/>
          </a:p>
        </p:txBody>
      </p:sp>
      <p:sp>
        <p:nvSpPr>
          <p:cNvPr id="3" name="TextBox 2"/>
          <p:cNvSpPr txBox="1"/>
          <p:nvPr/>
        </p:nvSpPr>
        <p:spPr>
          <a:xfrm>
            <a:off x="0" y="2262554"/>
            <a:ext cx="12192000" cy="3046988"/>
          </a:xfrm>
          <a:prstGeom prst="rect">
            <a:avLst/>
          </a:prstGeom>
          <a:noFill/>
        </p:spPr>
        <p:txBody>
          <a:bodyPr wrap="square" rtlCol="0">
            <a:spAutoFit/>
          </a:bodyPr>
          <a:lstStyle/>
          <a:p>
            <a:r>
              <a:rPr lang="en-US" sz="1600" b="1" dirty="0"/>
              <a:t>Automation Streamlines Online Shopping:</a:t>
            </a:r>
            <a:r>
              <a:rPr lang="en-US" sz="1600" dirty="0"/>
              <a:t> Automation can significantly enhance the online shopping experience on Amazon by making tasks like login, product searching, adding to cart, and purchasing more efficient and accurate.</a:t>
            </a:r>
          </a:p>
          <a:p>
            <a:r>
              <a:rPr lang="en-US" sz="1600" b="1" dirty="0"/>
              <a:t>Selenium is a Powerful Tool:</a:t>
            </a:r>
            <a:r>
              <a:rPr lang="en-US" sz="1600" dirty="0"/>
              <a:t> Selenium is a robust and widely-used automation testing framework that can be employed to automate web interactions, making it an ideal choice for automating Amazon.</a:t>
            </a:r>
          </a:p>
          <a:p>
            <a:r>
              <a:rPr lang="en-US" sz="1600" b="1" dirty="0"/>
              <a:t>Benefits of Automation:</a:t>
            </a:r>
            <a:r>
              <a:rPr lang="en-US" sz="1600" dirty="0"/>
              <a:t> Automation offers numerous advantages, including improved accuracy, faster execution, and the reduction of manual effort, ultimately enhancing the user experience on Amazon.</a:t>
            </a:r>
          </a:p>
          <a:p>
            <a:r>
              <a:rPr lang="en-US" sz="1600" b="1" dirty="0" smtClean="0"/>
              <a:t>Test </a:t>
            </a:r>
            <a:r>
              <a:rPr lang="en-US" sz="1600" b="1" dirty="0"/>
              <a:t>Environment Setup:</a:t>
            </a:r>
            <a:r>
              <a:rPr lang="en-US" sz="1600" dirty="0"/>
              <a:t> A proper test environment setup is essential for Selenium automation, including installing necessary drivers and dependencies</a:t>
            </a:r>
            <a:r>
              <a:rPr lang="en-US" sz="1600" dirty="0" smtClean="0"/>
              <a:t>..</a:t>
            </a:r>
            <a:endParaRPr lang="en-US" sz="1600" dirty="0"/>
          </a:p>
          <a:p>
            <a:r>
              <a:rPr lang="en-US" sz="1600" b="1" dirty="0"/>
              <a:t>Enhancing Efficiency:</a:t>
            </a:r>
            <a:r>
              <a:rPr lang="en-US" sz="1600" dirty="0"/>
              <a:t> Automation not only reduces manual work but also enhances the overall efficiency of the shopping process, saving time and effort</a:t>
            </a:r>
            <a:r>
              <a:rPr lang="en-US" sz="1600" dirty="0" smtClean="0"/>
              <a:t>.</a:t>
            </a:r>
            <a:endParaRPr lang="en-US" sz="1600" dirty="0"/>
          </a:p>
          <a:p>
            <a:r>
              <a:rPr lang="en-US" sz="1600" b="1" dirty="0"/>
              <a:t>Future Possibilities:</a:t>
            </a:r>
            <a:r>
              <a:rPr lang="en-US" sz="1600" dirty="0"/>
              <a:t> The skills learned in this presentation can be extended to automate other aspects of Amazon shopping or applied to automate interactions on other websites</a:t>
            </a:r>
            <a:r>
              <a:rPr lang="en-US" sz="1600" dirty="0" smtClean="0"/>
              <a:t>.</a:t>
            </a:r>
            <a:endParaRPr lang="en-US" sz="1600" dirty="0"/>
          </a:p>
        </p:txBody>
      </p:sp>
    </p:spTree>
    <p:extLst>
      <p:ext uri="{BB962C8B-B14F-4D97-AF65-F5344CB8AC3E}">
        <p14:creationId xmlns:p14="http://schemas.microsoft.com/office/powerpoint/2010/main" val="220036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endParaRPr lang="en-US" dirty="0"/>
          </a:p>
        </p:txBody>
      </p:sp>
      <p:sp>
        <p:nvSpPr>
          <p:cNvPr id="8" name="TextBox 7">
            <a:hlinkClick r:id="rId2"/>
            <a:extLst>
              <a:ext uri="{FF2B5EF4-FFF2-40B4-BE49-F238E27FC236}">
                <a16:creationId xmlns=""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endParaRPr lang="en-US" sz="6000" u="sng" dirty="0">
              <a:solidFill>
                <a:srgbClr val="0070C0"/>
              </a:solidFill>
            </a:endParaRPr>
          </a:p>
        </p:txBody>
      </p:sp>
      <p:pic>
        <p:nvPicPr>
          <p:cNvPr id="1026" name="Picture 2" descr="Thank You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98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43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Name- </a:t>
            </a:r>
            <a:r>
              <a:rPr lang="en-US" dirty="0" err="1" smtClean="0"/>
              <a:t>Puneet</a:t>
            </a:r>
            <a:r>
              <a:rPr lang="en-US" dirty="0" smtClean="0"/>
              <a:t> Jindal</a:t>
            </a:r>
          </a:p>
          <a:p>
            <a:r>
              <a:rPr lang="en-US" dirty="0" smtClean="0"/>
              <a:t>Enrolment Number-</a:t>
            </a:r>
            <a:r>
              <a:rPr lang="en-US" dirty="0" smtClean="0">
                <a:latin typeface="Calibri" pitchFamily="34" charset="0"/>
                <a:cs typeface="Calibri" pitchFamily="34" charset="0"/>
              </a:rPr>
              <a:t>EBEONO523757705</a:t>
            </a:r>
          </a:p>
          <a:p>
            <a:r>
              <a:rPr lang="en-US" dirty="0" smtClean="0">
                <a:latin typeface="Calibri" pitchFamily="34" charset="0"/>
                <a:cs typeface="Calibri" pitchFamily="34" charset="0"/>
              </a:rPr>
              <a:t>Project Name- Automation and Manual Project on Amazon (</a:t>
            </a:r>
            <a:r>
              <a:rPr lang="en-US" dirty="0" err="1" smtClean="0">
                <a:latin typeface="Calibri" pitchFamily="34" charset="0"/>
                <a:cs typeface="Calibri" pitchFamily="34" charset="0"/>
              </a:rPr>
              <a:t>login,Search</a:t>
            </a:r>
            <a:r>
              <a:rPr lang="en-US" dirty="0" smtClean="0">
                <a:latin typeface="Calibri" pitchFamily="34" charset="0"/>
                <a:cs typeface="Calibri" pitchFamily="34" charset="0"/>
              </a:rPr>
              <a:t> </a:t>
            </a:r>
            <a:r>
              <a:rPr lang="en-US" dirty="0" err="1" smtClean="0">
                <a:latin typeface="Calibri" pitchFamily="34" charset="0"/>
                <a:cs typeface="Calibri" pitchFamily="34" charset="0"/>
              </a:rPr>
              <a:t>Product,Add</a:t>
            </a:r>
            <a:r>
              <a:rPr lang="en-US" dirty="0" smtClean="0">
                <a:latin typeface="Calibri" pitchFamily="34" charset="0"/>
                <a:cs typeface="Calibri" pitchFamily="34" charset="0"/>
              </a:rPr>
              <a:t> to Cart and Buy Now) Using Selenium  by Test-Ng.</a:t>
            </a:r>
          </a:p>
          <a:p>
            <a:r>
              <a:rPr lang="en-US" dirty="0" smtClean="0">
                <a:latin typeface="Calibri" pitchFamily="34" charset="0"/>
                <a:cs typeface="Calibri" pitchFamily="34" charset="0"/>
              </a:rPr>
              <a:t>Created Date-20-10-23</a:t>
            </a:r>
          </a:p>
          <a:p>
            <a:r>
              <a:rPr lang="en-US" dirty="0" smtClean="0">
                <a:latin typeface="Calibri" pitchFamily="34" charset="0"/>
                <a:cs typeface="Calibri" pitchFamily="34" charset="0"/>
              </a:rPr>
              <a:t>Submission Date-</a:t>
            </a:r>
          </a:p>
          <a:p>
            <a:endParaRPr lang="en-US" dirty="0" smtClean="0">
              <a:latin typeface="Calibri" pitchFamily="34" charset="0"/>
              <a:cs typeface="Calibri" pitchFamily="34" charset="0"/>
            </a:endParaRPr>
          </a:p>
          <a:p>
            <a:endParaRPr lang="en-IN"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smtClean="0"/>
              <a:t>Project Details</a:t>
            </a:r>
            <a:endParaRPr lang="en-IN" dirty="0"/>
          </a:p>
        </p:txBody>
      </p:sp>
    </p:spTree>
    <p:extLst>
      <p:ext uri="{BB962C8B-B14F-4D97-AF65-F5344CB8AC3E}">
        <p14:creationId xmlns:p14="http://schemas.microsoft.com/office/powerpoint/2010/main" val="344713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43EBA675-9033-44D6-BEF6-CB05BCE25498}"/>
              </a:ext>
            </a:extLst>
          </p:cNvPr>
          <p:cNvSpPr txBox="1"/>
          <p:nvPr/>
        </p:nvSpPr>
        <p:spPr>
          <a:xfrm>
            <a:off x="188291" y="542410"/>
            <a:ext cx="11734077" cy="3170099"/>
          </a:xfrm>
          <a:prstGeom prst="rect">
            <a:avLst/>
          </a:prstGeom>
          <a:noFill/>
        </p:spPr>
        <p:txBody>
          <a:bodyPr wrap="square" rtlCol="0">
            <a:spAutoFit/>
          </a:bodyPr>
          <a:lstStyle/>
          <a:p>
            <a:pPr algn="ctr"/>
            <a:r>
              <a:rPr lang="en-US" sz="4000" dirty="0" smtClean="0">
                <a:solidFill>
                  <a:schemeClr val="accent1">
                    <a:lumMod val="50000"/>
                  </a:schemeClr>
                </a:solidFill>
              </a:rPr>
              <a:t>Title</a:t>
            </a:r>
          </a:p>
          <a:p>
            <a:pPr algn="ctr"/>
            <a:r>
              <a:rPr lang="en-IN" sz="4000" dirty="0"/>
              <a:t>"Amazon Shopping </a:t>
            </a:r>
            <a:r>
              <a:rPr lang="en-IN" sz="4000" dirty="0" smtClean="0"/>
              <a:t>Experience“</a:t>
            </a:r>
          </a:p>
          <a:p>
            <a:pPr algn="ctr"/>
            <a:endParaRPr lang="en-US" sz="4000" dirty="0">
              <a:solidFill>
                <a:srgbClr val="4A4A4A"/>
              </a:solidFill>
              <a:latin typeface="Open Sans"/>
            </a:endParaRPr>
          </a:p>
          <a:p>
            <a:pPr algn="ctr"/>
            <a:endParaRPr lang="en-US" sz="4000" dirty="0">
              <a:solidFill>
                <a:srgbClr val="4A4A4A"/>
              </a:solidFill>
              <a:latin typeface="Open Sans"/>
            </a:endParaRPr>
          </a:p>
          <a:p>
            <a:pPr algn="ctr"/>
            <a:endParaRPr lang="en-US" sz="4000" dirty="0">
              <a:solidFill>
                <a:schemeClr val="accent1">
                  <a:lumMod val="50000"/>
                </a:schemeClr>
              </a:solidFill>
            </a:endParaRPr>
          </a:p>
        </p:txBody>
      </p:sp>
      <p:sp>
        <p:nvSpPr>
          <p:cNvPr id="2" name="TextBox 1"/>
          <p:cNvSpPr txBox="1"/>
          <p:nvPr/>
        </p:nvSpPr>
        <p:spPr>
          <a:xfrm>
            <a:off x="3798276" y="2265885"/>
            <a:ext cx="4454769" cy="707886"/>
          </a:xfrm>
          <a:prstGeom prst="rect">
            <a:avLst/>
          </a:prstGeom>
          <a:noFill/>
        </p:spPr>
        <p:txBody>
          <a:bodyPr wrap="square" rtlCol="0">
            <a:spAutoFit/>
          </a:bodyPr>
          <a:lstStyle/>
          <a:p>
            <a:pPr algn="ctr"/>
            <a:r>
              <a:rPr lang="en-US" sz="4000" dirty="0">
                <a:solidFill>
                  <a:schemeClr val="accent1">
                    <a:lumMod val="50000"/>
                  </a:schemeClr>
                </a:solidFill>
              </a:rPr>
              <a:t>Subtitle</a:t>
            </a:r>
            <a:endParaRPr lang="en-IN" sz="4000" dirty="0">
              <a:solidFill>
                <a:schemeClr val="accent1">
                  <a:lumMod val="50000"/>
                </a:schemeClr>
              </a:solidFill>
            </a:endParaRPr>
          </a:p>
        </p:txBody>
      </p:sp>
      <p:sp>
        <p:nvSpPr>
          <p:cNvPr id="3" name="TextBox 2"/>
          <p:cNvSpPr txBox="1"/>
          <p:nvPr/>
        </p:nvSpPr>
        <p:spPr>
          <a:xfrm>
            <a:off x="1612283" y="3244388"/>
            <a:ext cx="8886092" cy="1938992"/>
          </a:xfrm>
          <a:prstGeom prst="rect">
            <a:avLst/>
          </a:prstGeom>
          <a:noFill/>
        </p:spPr>
        <p:txBody>
          <a:bodyPr wrap="square" rtlCol="0">
            <a:spAutoFit/>
          </a:bodyPr>
          <a:lstStyle/>
          <a:p>
            <a:pPr algn="ctr"/>
            <a:r>
              <a:rPr lang="en-US" sz="4000" dirty="0" smtClean="0"/>
              <a:t>“Parallel test execution by using selenium with test-</a:t>
            </a:r>
            <a:r>
              <a:rPr lang="en-US" sz="4000" dirty="0" err="1" smtClean="0"/>
              <a:t>ng</a:t>
            </a:r>
            <a:r>
              <a:rPr lang="en-US" sz="4000" dirty="0" smtClean="0"/>
              <a:t> Login, Search, Add to Cart, Buy Now"</a:t>
            </a:r>
            <a:endParaRPr lang="en-IN" sz="4000" dirty="0"/>
          </a:p>
        </p:txBody>
      </p:sp>
    </p:spTree>
    <p:extLst>
      <p:ext uri="{BB962C8B-B14F-4D97-AF65-F5344CB8AC3E}">
        <p14:creationId xmlns:p14="http://schemas.microsoft.com/office/powerpoint/2010/main" val="227681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43EBA675-9033-44D6-BEF6-CB05BCE25498}"/>
              </a:ext>
            </a:extLst>
          </p:cNvPr>
          <p:cNvSpPr txBox="1"/>
          <p:nvPr/>
        </p:nvSpPr>
        <p:spPr>
          <a:xfrm>
            <a:off x="164541" y="1020359"/>
            <a:ext cx="11161240" cy="6124754"/>
          </a:xfrm>
          <a:prstGeom prst="rect">
            <a:avLst/>
          </a:prstGeom>
          <a:noFill/>
        </p:spPr>
        <p:txBody>
          <a:bodyPr wrap="square" rtlCol="0">
            <a:spAutoFit/>
          </a:bodyPr>
          <a:lstStyle/>
          <a:p>
            <a:r>
              <a:rPr lang="en-US" sz="4000" dirty="0">
                <a:solidFill>
                  <a:schemeClr val="accent1">
                    <a:lumMod val="50000"/>
                  </a:schemeClr>
                </a:solidFill>
              </a:rPr>
              <a:t> </a:t>
            </a:r>
            <a:r>
              <a:rPr lang="en-US" sz="4000" dirty="0" smtClean="0">
                <a:solidFill>
                  <a:schemeClr val="accent1">
                    <a:lumMod val="50000"/>
                  </a:schemeClr>
                </a:solidFill>
              </a:rPr>
              <a:t>                                    Introduction</a:t>
            </a:r>
          </a:p>
          <a:p>
            <a:r>
              <a:rPr lang="en-US" sz="4000" dirty="0" smtClean="0">
                <a:solidFill>
                  <a:schemeClr val="accent1">
                    <a:lumMod val="50000"/>
                  </a:schemeClr>
                </a:solidFill>
              </a:rPr>
              <a:t/>
            </a:r>
            <a:br>
              <a:rPr lang="en-US" sz="4000" dirty="0" smtClean="0">
                <a:solidFill>
                  <a:schemeClr val="accent1">
                    <a:lumMod val="50000"/>
                  </a:schemeClr>
                </a:solidFill>
              </a:rPr>
            </a:br>
            <a:r>
              <a:rPr lang="en-US" sz="2000" dirty="0" smtClean="0">
                <a:solidFill>
                  <a:schemeClr val="accent1">
                    <a:lumMod val="50000"/>
                  </a:schemeClr>
                </a:solidFill>
              </a:rPr>
              <a:t>Title:-</a:t>
            </a:r>
            <a:r>
              <a:rPr lang="en-US" sz="2000" dirty="0" smtClean="0"/>
              <a:t> Parallel test execution by using selenium with test-</a:t>
            </a:r>
            <a:r>
              <a:rPr lang="en-US" sz="2000" dirty="0" err="1" smtClean="0"/>
              <a:t>ng</a:t>
            </a:r>
            <a:r>
              <a:rPr lang="en-US" sz="2000" dirty="0" smtClean="0"/>
              <a:t> Login, Search, Add to Cart, Buy Now.</a:t>
            </a:r>
            <a:br>
              <a:rPr lang="en-US" sz="2000" dirty="0" smtClean="0"/>
            </a:br>
            <a:r>
              <a:rPr lang="en-US" sz="2000" dirty="0" smtClean="0"/>
              <a:t/>
            </a:r>
            <a:br>
              <a:rPr lang="en-US" sz="2000" dirty="0" smtClean="0"/>
            </a:br>
            <a:r>
              <a:rPr lang="en-US" sz="2000" dirty="0" smtClean="0"/>
              <a:t>1.Welcome to our presentation on automating key Amazon shopping actions using Selenium and </a:t>
            </a:r>
            <a:r>
              <a:rPr lang="en-US" sz="2000" dirty="0" err="1" smtClean="0"/>
              <a:t>TestNG</a:t>
            </a:r>
            <a:r>
              <a:rPr lang="en-US" sz="2000" dirty="0" smtClean="0"/>
              <a:t>.</a:t>
            </a:r>
            <a:br>
              <a:rPr lang="en-US" sz="2000" dirty="0" smtClean="0"/>
            </a:br>
            <a:endParaRPr lang="en-US" sz="2000" dirty="0" smtClean="0"/>
          </a:p>
          <a:p>
            <a:r>
              <a:rPr lang="en-US" sz="2000" dirty="0" smtClean="0"/>
              <a:t>2. Parallel test execution is a software testing technique where multiple test cases or test suites are executed simultaneously on multiple computing resources. This approach is often used to improve the efficiency and speed of the testing process.</a:t>
            </a:r>
            <a:br>
              <a:rPr lang="en-US" sz="2000" dirty="0" smtClean="0"/>
            </a:br>
            <a:endParaRPr lang="en-US" sz="2000" dirty="0" smtClean="0"/>
          </a:p>
          <a:p>
            <a:r>
              <a:rPr lang="en-US" sz="2000" dirty="0" smtClean="0"/>
              <a:t>3.Automating tasks on Amazon can save time and improve efficiency, and this presentation will demonstrate how to do just that.</a:t>
            </a:r>
            <a:br>
              <a:rPr lang="en-US" sz="2000" dirty="0" smtClean="0"/>
            </a:br>
            <a:endParaRPr lang="en-US" sz="2000" dirty="0" smtClean="0"/>
          </a:p>
          <a:p>
            <a:r>
              <a:rPr lang="en-US" sz="2000" dirty="0" smtClean="0"/>
              <a:t>4.We will focus on four critical aspects of the Amazon shopping experience: Logging in, Searching for Products, Adding Items to the Cart, and Making a Purchase.</a:t>
            </a:r>
          </a:p>
          <a:p>
            <a:pPr algn="ctr"/>
            <a:endParaRPr lang="en-US" sz="3200" dirty="0">
              <a:solidFill>
                <a:schemeClr val="accent1">
                  <a:lumMod val="50000"/>
                </a:schemeClr>
              </a:solidFill>
            </a:endParaRPr>
          </a:p>
        </p:txBody>
      </p:sp>
    </p:spTree>
    <p:extLst>
      <p:ext uri="{BB962C8B-B14F-4D97-AF65-F5344CB8AC3E}">
        <p14:creationId xmlns:p14="http://schemas.microsoft.com/office/powerpoint/2010/main" val="142316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5139" y="549038"/>
            <a:ext cx="11113476" cy="5570756"/>
          </a:xfrm>
          <a:prstGeom prst="rect">
            <a:avLst/>
          </a:prstGeom>
        </p:spPr>
        <p:txBody>
          <a:bodyPr wrap="square">
            <a:spAutoFit/>
          </a:bodyPr>
          <a:lstStyle/>
          <a:p>
            <a:r>
              <a:rPr lang="en-US" sz="3600" dirty="0" smtClean="0">
                <a:solidFill>
                  <a:schemeClr val="accent1">
                    <a:lumMod val="50000"/>
                  </a:schemeClr>
                </a:solidFill>
              </a:rPr>
              <a:t>                                          Objectives</a:t>
            </a:r>
            <a:r>
              <a:rPr lang="en-US" sz="3600" dirty="0">
                <a:solidFill>
                  <a:schemeClr val="accent1">
                    <a:lumMod val="50000"/>
                  </a:schemeClr>
                </a:solidFill>
              </a:rPr>
              <a:t/>
            </a:r>
            <a:br>
              <a:rPr lang="en-US" sz="3600" dirty="0">
                <a:solidFill>
                  <a:schemeClr val="accent1">
                    <a:lumMod val="50000"/>
                  </a:schemeClr>
                </a:solidFill>
              </a:rPr>
            </a:br>
            <a:r>
              <a:rPr lang="en-US" sz="1600" b="1" dirty="0"/>
              <a:t>Faster Test Execution</a:t>
            </a:r>
            <a:r>
              <a:rPr lang="en-US" sz="1600" dirty="0"/>
              <a:t>: The primary objective is to speed up the testing process by executing multiple test cases or test suites simultaneously. This helps in reducing the total test execution time, providing faster feedback to the development team</a:t>
            </a:r>
            <a:r>
              <a:rPr lang="en-US" sz="1600" dirty="0" smtClean="0"/>
              <a:t>.</a:t>
            </a:r>
            <a:br>
              <a:rPr lang="en-US" sz="1600" dirty="0" smtClean="0"/>
            </a:br>
            <a:r>
              <a:rPr lang="en-US" sz="1600" dirty="0" smtClean="0"/>
              <a:t/>
            </a:r>
            <a:br>
              <a:rPr lang="en-US" sz="1600" dirty="0" smtClean="0"/>
            </a:br>
            <a:r>
              <a:rPr lang="en-US" sz="1600" b="1" dirty="0"/>
              <a:t>Efficient Resource Utilization</a:t>
            </a:r>
            <a:r>
              <a:rPr lang="en-US" sz="1600" dirty="0"/>
              <a:t>: Parallel execution allows efficient use of computing resources, including CPU cores and machines, leading to cost savings and faster test completion</a:t>
            </a:r>
            <a:r>
              <a:rPr lang="en-US" sz="1600" dirty="0" smtClean="0"/>
              <a:t>.</a:t>
            </a:r>
          </a:p>
          <a:p>
            <a:endParaRPr lang="en-US" sz="1600" dirty="0"/>
          </a:p>
          <a:p>
            <a:r>
              <a:rPr lang="en-US" sz="1600" b="1" dirty="0"/>
              <a:t>Scalability</a:t>
            </a:r>
            <a:r>
              <a:rPr lang="en-US" sz="1600" dirty="0"/>
              <a:t>: Parallel testing is scalable, which means it can handle an increasing number of test cases or test data without a linear increase in execution time</a:t>
            </a:r>
            <a:r>
              <a:rPr lang="en-US" sz="1600" dirty="0" smtClean="0"/>
              <a:t>.</a:t>
            </a:r>
          </a:p>
          <a:p>
            <a:endParaRPr lang="en-US" sz="1600" dirty="0"/>
          </a:p>
          <a:p>
            <a:r>
              <a:rPr lang="en-US" sz="1600" b="1" dirty="0"/>
              <a:t>Improved Test Coverage</a:t>
            </a:r>
            <a:r>
              <a:rPr lang="en-US" sz="1600" dirty="0"/>
              <a:t>: By executing different test cases concurrently, parallel testing helps achieve better test coverage. It ensures that a wide range of scenarios and conditions are tested.</a:t>
            </a:r>
            <a:br>
              <a:rPr lang="en-US" sz="1600" dirty="0"/>
            </a:br>
            <a:endParaRPr lang="en-US" sz="1600" dirty="0" smtClean="0"/>
          </a:p>
          <a:p>
            <a:r>
              <a:rPr lang="en-US" sz="1600" b="1" dirty="0"/>
              <a:t>Improved Test Parallelization</a:t>
            </a:r>
            <a:r>
              <a:rPr lang="en-US" sz="1600" dirty="0"/>
              <a:t>: Ensuring that test cases can run in parallel can lead to a more efficient and organized testing process, where dependencies are minimized</a:t>
            </a:r>
            <a:r>
              <a:rPr lang="en-US" sz="1600" dirty="0" smtClean="0"/>
              <a:t>.</a:t>
            </a:r>
          </a:p>
          <a:p>
            <a:endParaRPr lang="en-US" sz="1600" dirty="0"/>
          </a:p>
          <a:p>
            <a:r>
              <a:rPr lang="en-US" sz="1600" b="1" dirty="0"/>
              <a:t>Cost-Efficiency</a:t>
            </a:r>
            <a:r>
              <a:rPr lang="en-US" sz="1600" dirty="0"/>
              <a:t>: Parallel test execution optimizes resource usage, which can lead to cost savings in terms of infrastructure and reduced testing time</a:t>
            </a:r>
            <a:r>
              <a:rPr lang="en-US" sz="1600" dirty="0" smtClean="0"/>
              <a:t>.</a:t>
            </a:r>
          </a:p>
          <a:p>
            <a:endParaRPr lang="en-US" sz="1600" dirty="0"/>
          </a:p>
          <a:p>
            <a:r>
              <a:rPr lang="en-US" sz="1600" b="1" dirty="0"/>
              <a:t>Early Bug Detection</a:t>
            </a:r>
            <a:r>
              <a:rPr lang="en-US" sz="1600" dirty="0"/>
              <a:t>: Faster test execution allows for the early detection of bugs and issues, enabling quicker bug fixes and reducing the cost of addressing defects later in the development cycle.</a:t>
            </a:r>
          </a:p>
        </p:txBody>
      </p:sp>
    </p:spTree>
    <p:extLst>
      <p:ext uri="{BB962C8B-B14F-4D97-AF65-F5344CB8AC3E}">
        <p14:creationId xmlns:p14="http://schemas.microsoft.com/office/powerpoint/2010/main" val="253375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371364" y="1151453"/>
            <a:ext cx="11449272" cy="3939540"/>
          </a:xfrm>
          <a:prstGeom prst="rect">
            <a:avLst/>
          </a:prstGeom>
          <a:noFill/>
        </p:spPr>
        <p:txBody>
          <a:bodyPr wrap="square" rtlCol="0">
            <a:spAutoFit/>
          </a:bodyPr>
          <a:lstStyle/>
          <a:p>
            <a:pPr algn="ctr"/>
            <a:r>
              <a:rPr lang="en-US" sz="4000" b="1" u="sng" dirty="0" smtClean="0">
                <a:latin typeface="Calibri" panose="020F0502020204030204" pitchFamily="34" charset="0"/>
                <a:cs typeface="Calibri" panose="020F0502020204030204" pitchFamily="34" charset="0"/>
              </a:rPr>
              <a:t>Modules</a:t>
            </a:r>
          </a:p>
          <a:p>
            <a:pPr algn="ctr"/>
            <a:endParaRPr lang="en-US" sz="4000" b="1" u="sng" dirty="0">
              <a:latin typeface="Calibri" panose="020F0502020204030204" pitchFamily="34" charset="0"/>
              <a:cs typeface="Calibri" panose="020F0502020204030204" pitchFamily="34" charset="0"/>
            </a:endParaRPr>
          </a:p>
          <a:p>
            <a:r>
              <a:rPr lang="en-IN" sz="2000" b="1" dirty="0" smtClean="0"/>
              <a:t>1. Login</a:t>
            </a:r>
            <a:r>
              <a:rPr lang="en-IN" sz="2000" b="1" dirty="0"/>
              <a:t>: </a:t>
            </a:r>
            <a:r>
              <a:rPr lang="en-US" dirty="0" smtClean="0">
                <a:latin typeface="Calibri" panose="020F0502020204030204" pitchFamily="34" charset="0"/>
                <a:cs typeface="Calibri" panose="020F0502020204030204" pitchFamily="34" charset="0"/>
              </a:rPr>
              <a:t>-  </a:t>
            </a:r>
            <a:r>
              <a:rPr lang="en-US" b="1" i="1" dirty="0"/>
              <a:t>How to login  into an Amazon </a:t>
            </a:r>
            <a:r>
              <a:rPr lang="en-US" b="1" i="1" dirty="0" smtClean="0"/>
              <a:t>Account</a:t>
            </a:r>
            <a:endParaRPr lang="en-US" b="1" i="1" dirty="0"/>
          </a:p>
          <a:p>
            <a:endParaRPr lang="en-US" b="1"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r>
              <a:rPr lang="en-US" sz="2000" b="1" dirty="0"/>
              <a:t>2.</a:t>
            </a:r>
            <a:r>
              <a:rPr lang="en-IN" sz="2000" b="1" dirty="0" smtClean="0"/>
              <a:t>Product </a:t>
            </a:r>
            <a:r>
              <a:rPr lang="en-IN" sz="2000" b="1" dirty="0"/>
              <a:t>Search</a:t>
            </a:r>
            <a:r>
              <a:rPr lang="en-IN" b="1" i="1" dirty="0" smtClean="0"/>
              <a:t>: </a:t>
            </a:r>
            <a:r>
              <a:rPr lang="en-US" b="1" i="1" dirty="0" smtClean="0"/>
              <a:t>Demonstrating how to search for products effectively, utilize filters, and navigate  categories to      find desired items.</a:t>
            </a:r>
          </a:p>
          <a:p>
            <a:endParaRPr lang="en-US" b="1" i="1" dirty="0" smtClean="0"/>
          </a:p>
          <a:p>
            <a:r>
              <a:rPr lang="en-US" sz="2000" b="1" dirty="0"/>
              <a:t>3. </a:t>
            </a:r>
            <a:r>
              <a:rPr lang="en-US" sz="2000" b="1" dirty="0" smtClean="0"/>
              <a:t>Adding Items to the Cart</a:t>
            </a:r>
            <a:r>
              <a:rPr lang="en-US" dirty="0" smtClean="0"/>
              <a:t>: </a:t>
            </a:r>
            <a:r>
              <a:rPr lang="en-US" b="1" i="1" dirty="0"/>
              <a:t>Instructing users on how to add products to their shopping cart.</a:t>
            </a:r>
          </a:p>
          <a:p>
            <a:endParaRPr lang="en-US" dirty="0" smtClean="0"/>
          </a:p>
          <a:p>
            <a:r>
              <a:rPr lang="en-US" sz="2000" b="1" dirty="0"/>
              <a:t>4.</a:t>
            </a:r>
            <a:r>
              <a:rPr lang="en-IN" sz="2000" b="1" dirty="0"/>
              <a:t> Buy Product</a:t>
            </a:r>
            <a:r>
              <a:rPr lang="en-IN" dirty="0" smtClean="0"/>
              <a:t>: </a:t>
            </a:r>
            <a:r>
              <a:rPr lang="en-IN" b="1" i="1" dirty="0"/>
              <a:t>Show to buy the product and </a:t>
            </a:r>
            <a:r>
              <a:rPr lang="en-US" b="1" i="1" dirty="0"/>
              <a:t>Walking through the steps involved in the checkout </a:t>
            </a:r>
            <a:r>
              <a:rPr lang="en-US" b="1" i="1" dirty="0" smtClean="0"/>
              <a:t>process</a:t>
            </a:r>
            <a:endParaRPr lang="en-US"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25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371364" y="856357"/>
            <a:ext cx="11449272" cy="3908762"/>
          </a:xfrm>
          <a:prstGeom prst="rect">
            <a:avLst/>
          </a:prstGeom>
          <a:noFill/>
        </p:spPr>
        <p:txBody>
          <a:bodyPr wrap="square" rtlCol="0">
            <a:spAutoFit/>
          </a:bodyPr>
          <a:lstStyle/>
          <a:p>
            <a:pPr algn="ctr"/>
            <a:r>
              <a:rPr lang="en-IN" sz="3200" b="1" u="sng" dirty="0"/>
              <a:t>Navigating the </a:t>
            </a:r>
            <a:r>
              <a:rPr lang="en-IN" sz="3200" b="1" u="sng" dirty="0" smtClean="0"/>
              <a:t>Website</a:t>
            </a:r>
          </a:p>
          <a:p>
            <a:pPr algn="ctr"/>
            <a:endParaRPr lang="en-US" sz="3200" b="1" i="0" u="sng" dirty="0">
              <a:solidFill>
                <a:srgbClr val="0A0A0A"/>
              </a:solidFill>
              <a:effectLst/>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r>
              <a:rPr lang="en-US" sz="2400" dirty="0">
                <a:solidFill>
                  <a:srgbClr val="202122"/>
                </a:solidFill>
                <a:latin typeface="Calibri" panose="020F0502020204030204" pitchFamily="34" charset="0"/>
                <a:cs typeface="Calibri" panose="020F0502020204030204" pitchFamily="34" charset="0"/>
              </a:rPr>
              <a:t>Navigate the website by clicking the </a:t>
            </a:r>
            <a:r>
              <a:rPr lang="en-US" sz="2400" dirty="0" err="1">
                <a:solidFill>
                  <a:srgbClr val="202122"/>
                </a:solidFill>
                <a:latin typeface="Calibri" panose="020F0502020204030204" pitchFamily="34" charset="0"/>
                <a:cs typeface="Calibri" panose="020F0502020204030204" pitchFamily="34" charset="0"/>
              </a:rPr>
              <a:t>url</a:t>
            </a:r>
            <a:r>
              <a:rPr lang="en-US" sz="2400" dirty="0">
                <a:solidFill>
                  <a:srgbClr val="202122"/>
                </a:solidFill>
                <a:latin typeface="Calibri" panose="020F0502020204030204" pitchFamily="34" charset="0"/>
                <a:cs typeface="Calibri" panose="020F0502020204030204" pitchFamily="34" charset="0"/>
              </a:rPr>
              <a:t>. </a:t>
            </a:r>
            <a:r>
              <a:rPr lang="en-US" sz="2400" dirty="0">
                <a:solidFill>
                  <a:srgbClr val="202122"/>
                </a:solidFill>
                <a:latin typeface="Calibri" panose="020F0502020204030204" pitchFamily="34" charset="0"/>
                <a:cs typeface="Calibri" panose="020F0502020204030204" pitchFamily="34" charset="0"/>
                <a:hlinkClick r:id="rId2"/>
              </a:rPr>
              <a:t>https://www.amazon.in</a:t>
            </a:r>
            <a:r>
              <a:rPr lang="en-US" sz="2400" dirty="0" smtClean="0">
                <a:solidFill>
                  <a:srgbClr val="202122"/>
                </a:solidFill>
                <a:latin typeface="Calibri" panose="020F0502020204030204" pitchFamily="34" charset="0"/>
                <a:cs typeface="Calibri" panose="020F0502020204030204" pitchFamily="34" charset="0"/>
                <a:hlinkClick r:id="rId2"/>
              </a:rPr>
              <a:t>/</a:t>
            </a:r>
            <a:endParaRPr lang="en-US" sz="2400" dirty="0" smtClean="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smtClean="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a:solidFill>
                <a:srgbClr val="202122"/>
              </a:solidFill>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IN" sz="3200" dirty="0">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104" y="2810738"/>
            <a:ext cx="5777516" cy="296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10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208076" y="669964"/>
            <a:ext cx="11377264" cy="6894195"/>
          </a:xfrm>
          <a:prstGeom prst="rect">
            <a:avLst/>
          </a:prstGeom>
          <a:noFill/>
        </p:spPr>
        <p:txBody>
          <a:bodyPr wrap="square" rtlCol="0">
            <a:spAutoFit/>
          </a:bodyPr>
          <a:lstStyle/>
          <a:p>
            <a:pPr algn="ctr"/>
            <a:r>
              <a:rPr lang="en-IN" sz="4000" b="1" u="sng" dirty="0" smtClean="0"/>
              <a:t>Login </a:t>
            </a:r>
            <a:r>
              <a:rPr lang="en-IN" sz="4000" b="1" u="sng" dirty="0"/>
              <a:t>to </a:t>
            </a:r>
            <a:r>
              <a:rPr lang="en-IN" sz="4000" b="1" u="sng" dirty="0" smtClean="0"/>
              <a:t>Amazon</a:t>
            </a:r>
          </a:p>
          <a:p>
            <a:endParaRPr lang="en-US"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login with Email-id and Password</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Enter a valid email-id</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Enter a valid password</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Click on </a:t>
            </a:r>
            <a:r>
              <a:rPr lang="en-US" sz="1600" b="1" dirty="0" smtClean="0">
                <a:solidFill>
                  <a:srgbClr val="202122"/>
                </a:solidFill>
                <a:latin typeface="Calibri" panose="020F0502020204030204" pitchFamily="34" charset="0"/>
                <a:cs typeface="Calibri" panose="020F0502020204030204" pitchFamily="34" charset="0"/>
              </a:rPr>
              <a:t>sign-in</a:t>
            </a: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r>
              <a:rPr lang="en-US" sz="1400" dirty="0"/>
              <a:t>1.Initialize WebDriver:Inside the test method, initialize the WebDriver. This could be done by specifying which browser Chrome and providing the path to the browser driver executable </a:t>
            </a:r>
            <a:r>
              <a:rPr lang="en-US" sz="1400" dirty="0" err="1" smtClean="0"/>
              <a:t>gecko</a:t>
            </a:r>
            <a:r>
              <a:rPr lang="en-US" sz="1400" dirty="0" err="1" smtClean="0"/>
              <a:t>Driver</a:t>
            </a:r>
            <a:endParaRPr lang="en-US" sz="1400" dirty="0"/>
          </a:p>
          <a:p>
            <a:endParaRPr lang="en-US" sz="1400" dirty="0"/>
          </a:p>
          <a:p>
            <a:r>
              <a:rPr lang="en-US" sz="1400" dirty="0"/>
              <a:t>2.Navigate to </a:t>
            </a:r>
            <a:r>
              <a:rPr lang="en-US" sz="1400" dirty="0" err="1"/>
              <a:t>Amazon:Use</a:t>
            </a:r>
            <a:r>
              <a:rPr lang="en-US" sz="1400" dirty="0"/>
              <a:t> the get method to navigate to the Amazon website by providing its URL.</a:t>
            </a:r>
          </a:p>
          <a:p>
            <a:endParaRPr lang="en-US" sz="1400" dirty="0"/>
          </a:p>
          <a:p>
            <a:r>
              <a:rPr lang="en-IN" sz="1400" dirty="0"/>
              <a:t>3.Locate Username and Password </a:t>
            </a:r>
            <a:r>
              <a:rPr lang="en-IN" sz="1400" dirty="0" smtClean="0"/>
              <a:t>Fields: </a:t>
            </a:r>
            <a:r>
              <a:rPr lang="en-US" sz="1400" dirty="0" smtClean="0"/>
              <a:t>Use </a:t>
            </a:r>
            <a:r>
              <a:rPr lang="en-US" sz="1400" dirty="0"/>
              <a:t>Selenium's </a:t>
            </a:r>
            <a:r>
              <a:rPr lang="en-US" sz="1400" dirty="0" err="1"/>
              <a:t>findElement</a:t>
            </a:r>
            <a:r>
              <a:rPr lang="en-US" sz="1400" dirty="0"/>
              <a:t> method to locate the username and password input fields on the Amazon login page. You can use locators like </a:t>
            </a:r>
            <a:r>
              <a:rPr lang="en-US" sz="1400" dirty="0" smtClean="0"/>
              <a:t>By.id</a:t>
            </a:r>
          </a:p>
          <a:p>
            <a:endParaRPr lang="en-US" sz="1400" dirty="0"/>
          </a:p>
          <a:p>
            <a:r>
              <a:rPr lang="en-US" sz="1400" dirty="0" smtClean="0"/>
              <a:t>4</a:t>
            </a:r>
            <a:r>
              <a:rPr lang="en-US" sz="1400" dirty="0"/>
              <a:t>Enter Username and </a:t>
            </a:r>
            <a:r>
              <a:rPr lang="en-US" sz="1400" dirty="0" smtClean="0"/>
              <a:t>Password: Use </a:t>
            </a:r>
            <a:r>
              <a:rPr lang="en-US" sz="1400" dirty="0"/>
              <a:t>the </a:t>
            </a:r>
            <a:r>
              <a:rPr lang="en-US" sz="1400" dirty="0" err="1"/>
              <a:t>sendKeys</a:t>
            </a:r>
            <a:r>
              <a:rPr lang="en-US" sz="1400" dirty="0"/>
              <a:t> method to enter the username and password into their respective input fields.</a:t>
            </a:r>
          </a:p>
          <a:p>
            <a:endParaRPr lang="en-US" sz="1400" dirty="0"/>
          </a:p>
          <a:p>
            <a:r>
              <a:rPr lang="en-US" sz="1400" dirty="0" smtClean="0"/>
              <a:t>5.Click </a:t>
            </a:r>
            <a:r>
              <a:rPr lang="en-US" sz="1400" dirty="0"/>
              <a:t>the Login </a:t>
            </a:r>
            <a:r>
              <a:rPr lang="en-US" sz="1400" dirty="0" err="1"/>
              <a:t>Button:Locate</a:t>
            </a:r>
            <a:r>
              <a:rPr lang="en-US" sz="1400" dirty="0"/>
              <a:t> and click the login button, which will submit the login credentials for authentication.</a:t>
            </a:r>
          </a:p>
          <a:p>
            <a:endParaRPr lang="en-US" sz="1400" dirty="0"/>
          </a:p>
          <a:p>
            <a:r>
              <a:rPr lang="en-US" sz="1400" dirty="0"/>
              <a:t>6.Assertion: After clicking the login button, you can add assertions to verify whether the login was successful. You can check for elements or messages that confirm the successful login.</a:t>
            </a:r>
            <a:r>
              <a:rPr lang="en-US" sz="1400" dirty="0" smtClean="0"/>
              <a:t>.</a:t>
            </a:r>
            <a:endParaRPr lang="en-US" sz="1400" dirty="0"/>
          </a:p>
          <a:p>
            <a:endParaRPr lang="en-US" sz="1400" dirty="0"/>
          </a:p>
          <a:p>
            <a:r>
              <a:rPr lang="en-US" sz="1400" dirty="0"/>
              <a:t>7.Close WebDriver: Finally, close the WebDriver instance to clean up resources.</a:t>
            </a:r>
          </a:p>
          <a:p>
            <a:pPr marL="457200" indent="-457200" algn="just">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874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62" y="4396154"/>
            <a:ext cx="4240091" cy="246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004" y="4396154"/>
            <a:ext cx="4368842" cy="246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047" y="539263"/>
            <a:ext cx="5072062" cy="376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129339"/>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531C3B7-F137-4B62-A714-55F90281BDA7}">
  <ds:schemaRefs>
    <ds:schemaRef ds:uri="http://schemas.microsoft.com/sharepoint/v3/contenttype/forms"/>
  </ds:schemaRefs>
</ds:datastoreItem>
</file>

<file path=customXml/itemProps2.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732F72-BAE4-4D8F-B5A8-4D4D584BF69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Looks like, sounds like</Template>
  <TotalTime>16115</TotalTime>
  <Words>1270</Words>
  <Application>Microsoft Office PowerPoint</Application>
  <PresentationFormat>Custom</PresentationFormat>
  <Paragraphs>128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lpstr>
      <vt:lpstr>Amazon Project</vt:lpstr>
      <vt:lpstr>Project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 TAKEAWAYS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vinay.riyat@outlook.com</dc:creator>
  <cp:lastModifiedBy>hp</cp:lastModifiedBy>
  <cp:revision>154</cp:revision>
  <dcterms:created xsi:type="dcterms:W3CDTF">2021-06-25T14:34:24Z</dcterms:created>
  <dcterms:modified xsi:type="dcterms:W3CDTF">2023-11-01T14:31:55Z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