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57" r:id="rId5"/>
    <p:sldId id="483" r:id="rId6"/>
    <p:sldId id="270" r:id="rId7"/>
    <p:sldId id="312" r:id="rId8"/>
    <p:sldId id="313" r:id="rId9"/>
    <p:sldId id="485" r:id="rId10"/>
    <p:sldId id="314" r:id="rId11"/>
    <p:sldId id="487" r:id="rId12"/>
    <p:sldId id="276" r:id="rId13"/>
    <p:sldId id="489" r:id="rId14"/>
    <p:sldId id="390" r:id="rId15"/>
    <p:sldId id="488" r:id="rId16"/>
    <p:sldId id="482" r:id="rId17"/>
    <p:sldId id="490" r:id="rId18"/>
    <p:sldId id="486" r:id="rId19"/>
    <p:sldId id="4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0C1F"/>
    <a:srgbClr val="903163"/>
    <a:srgbClr val="E1E1E1"/>
    <a:srgbClr val="AA2C71"/>
    <a:srgbClr val="A62C6F"/>
    <a:srgbClr val="F9E7F1"/>
    <a:srgbClr val="852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1B538F6-AC32-4C48-A241-2C319D94E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02BACE3-EC2D-4898-B64D-08C196DE61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4D88D5-0AB9-479B-891B-76FAA2CC9968}" type="datetimeFigureOut">
              <a:rPr lang="en-US" smtClean="0"/>
              <a:t>10/20/2023</a:t>
            </a:fld>
            <a:endParaRPr lang="en-US" dirty="0"/>
          </a:p>
        </p:txBody>
      </p:sp>
      <p:sp>
        <p:nvSpPr>
          <p:cNvPr id="4" name="Footer Placeholder 3">
            <a:extLst>
              <a:ext uri="{FF2B5EF4-FFF2-40B4-BE49-F238E27FC236}">
                <a16:creationId xmlns="" xmlns:a16="http://schemas.microsoft.com/office/drawing/2014/main" id="{AF7CC0CC-D9A9-4658-833D-7168A941E9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D66B70F4-8768-4C94-98DC-BDBE0D5884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20114-DE68-48DB-98CA-3A246173CE7D}" type="slidenum">
              <a:rPr lang="en-US" smtClean="0"/>
              <a:t>‹#›</a:t>
            </a:fld>
            <a:endParaRPr lang="en-US" dirty="0"/>
          </a:p>
        </p:txBody>
      </p:sp>
    </p:spTree>
    <p:extLst>
      <p:ext uri="{BB962C8B-B14F-4D97-AF65-F5344CB8AC3E}">
        <p14:creationId xmlns:p14="http://schemas.microsoft.com/office/powerpoint/2010/main" val="3071631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95F94-0189-4A23-9895-35FA752439AB}" type="datetimeFigureOut">
              <a:rPr lang="en-US" smtClean="0"/>
              <a:t>10/20/2023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E1C88-3939-4832-BAAB-091D6FA96EB5}" type="slidenum">
              <a:rPr lang="en-US" smtClean="0"/>
              <a:t>‹#›</a:t>
            </a:fld>
            <a:endParaRPr lang="en-US" dirty="0"/>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464567" y="3085765"/>
            <a:ext cx="11262866" cy="3304800"/>
          </a:xfrm>
          <a:prstGeom prst="rect">
            <a:avLst/>
          </a:prstGeom>
          <a:gradFill flip="none" rotWithShape="1">
            <a:gsLst>
              <a:gs pos="100000">
                <a:schemeClr val="accent2"/>
              </a:gs>
              <a:gs pos="58000">
                <a:schemeClr val="accent2">
                  <a:lumMod val="7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99226" y="1020431"/>
            <a:ext cx="10993549" cy="1475013"/>
          </a:xfrm>
          <a:effectLst/>
        </p:spPr>
        <p:txBody>
          <a:bodyPr anchor="ctr" anchorCtr="0">
            <a:normAutofit/>
          </a:bodyPr>
          <a:lstStyle>
            <a:lvl1pPr algn="ctr">
              <a:defRPr sz="5400">
                <a:solidFill>
                  <a:schemeClr val="accent1"/>
                </a:solidFill>
              </a:defRPr>
            </a:lvl1pPr>
          </a:lstStyle>
          <a:p>
            <a:r>
              <a:rPr lang="en-US" noProof="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ctr">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bg1"/>
                </a:solidFill>
              </a:defRPr>
            </a:lvl1pPr>
          </a:lstStyle>
          <a:p>
            <a:fld id="{77D86AA0-B889-4FC0-8908-A1A591CF11C0}" type="datetime8">
              <a:rPr lang="en-US" noProof="0" smtClean="0"/>
              <a:pPr/>
              <a:t>10/20/2023 10:06 PM</a:t>
            </a:fld>
            <a:endParaRPr lang="en-US" noProof="0"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16884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bwMode="white">
          <a:xfrm>
            <a:off x="447817" y="5141973"/>
            <a:ext cx="11298200" cy="1274702"/>
          </a:xfrm>
          <a:prstGeom prst="rect">
            <a:avLst/>
          </a:prstGeom>
          <a:gradFill flip="none" rotWithShape="1">
            <a:gsLst>
              <a:gs pos="100000">
                <a:schemeClr val="accent2"/>
              </a:gs>
              <a:gs pos="59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noProof="0"/>
              <a:t>Click to edit Master title style</a:t>
            </a:r>
          </a:p>
        </p:txBody>
      </p:sp>
      <p:sp>
        <p:nvSpPr>
          <p:cNvPr id="3" name="Content Placeholder 2"/>
          <p:cNvSpPr>
            <a:spLocks noGrp="1"/>
          </p:cNvSpPr>
          <p:nvPr>
            <p:ph idx="1"/>
          </p:nvPr>
        </p:nvSpPr>
        <p:spPr>
          <a:xfrm>
            <a:off x="447816" y="601200"/>
            <a:ext cx="11292840" cy="4204800"/>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99E538E-6783-48BF-9DAA-8D73DA1DF735}" type="datetime8">
              <a:rPr lang="en-US" noProof="0" smtClean="0"/>
              <a:pPr/>
              <a:t>10/20/2023 10:06 PM</a:t>
            </a:fld>
            <a:endParaRPr lang="en-US" noProof="0"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14169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DE2CD03-0ACB-4458-BBFE-1F9AEE665C1A}" type="datetime8">
              <a:rPr lang="en-US" noProof="0" smtClean="0"/>
              <a:t>10/20/2023 10:06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6921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847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33C994CB-2BC6-164B-80D4-304B4CB6D8C3}"/>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E20D11B3-3F18-4FD1-BAEF-D15CC2EE16C2}" type="datetime8">
              <a:rPr lang="en-US" noProof="0" smtClean="0"/>
              <a:t>10/20/2023 10:06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 xmlns:a16="http://schemas.microsoft.com/office/drawing/2014/main" id="{B5BE0FDB-DB48-E242-8A1F-5B06F79B404A}"/>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25466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mage and Caption">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5655714" cy="5244392"/>
          </a:xfrm>
          <a:prstGeom prst="rect">
            <a:avLst/>
          </a:prstGeom>
          <a:gradFill flip="none" rotWithShape="1">
            <a:gsLst>
              <a:gs pos="100000">
                <a:schemeClr val="accent2"/>
              </a:gs>
              <a:gs pos="65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5292" y="773724"/>
            <a:ext cx="5315516" cy="4958862"/>
          </a:xfrm>
        </p:spPr>
        <p:txBody>
          <a:bodyPr anchor="ctr" anchorCtr="0"/>
          <a:lstStyle>
            <a:lvl1pPr>
              <a:defRPr>
                <a:solidFill>
                  <a:schemeClr val="accent1"/>
                </a:solidFill>
              </a:defRPr>
            </a:lvl1pPr>
          </a:lstStyle>
          <a:p>
            <a:r>
              <a:rPr lang="en-US" noProof="0"/>
              <a:t>Click to edit Master title style</a:t>
            </a:r>
          </a:p>
        </p:txBody>
      </p:sp>
      <p:sp>
        <p:nvSpPr>
          <p:cNvPr id="3" name="Content Placeholder 2"/>
          <p:cNvSpPr>
            <a:spLocks noGrp="1"/>
          </p:cNvSpPr>
          <p:nvPr>
            <p:ph idx="1"/>
          </p:nvPr>
        </p:nvSpPr>
        <p:spPr>
          <a:xfrm>
            <a:off x="581192" y="773724"/>
            <a:ext cx="5388785" cy="49588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35304F6-55F4-45F8-BBB4-727BFFEADAA0}" type="datetime8">
              <a:rPr lang="en-US" noProof="0" smtClean="0"/>
              <a:t>10/20/2023 10:06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3782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bwMode="white">
          <a:xfrm>
            <a:off x="447817" y="5141974"/>
            <a:ext cx="11290860" cy="1258827"/>
          </a:xfrm>
          <a:prstGeom prst="rect">
            <a:avLst/>
          </a:prstGeom>
          <a:gradFill flip="none" rotWithShape="1">
            <a:gsLst>
              <a:gs pos="100000">
                <a:srgbClr val="903163"/>
              </a:gs>
              <a:gs pos="60000">
                <a:schemeClr val="accent1">
                  <a:lumMod val="95000"/>
                  <a:lumOff val="5000"/>
                </a:schemeClr>
              </a:gs>
              <a:gs pos="100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3B20C59B-4134-42ED-BEFA-FCBF7FC8D035}" type="datetime8">
              <a:rPr lang="en-US" noProof="0" smtClean="0"/>
              <a:pPr/>
              <a:t>10/20/2023 10:06 PM</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924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F0AE2A5-5D3B-4ECC-9A5D-868F6C887DEE}" type="datetime8">
              <a:rPr lang="en-US" noProof="0" smtClean="0"/>
              <a:t>10/20/2023 10:06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423696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67739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10/20/2023 10:06 PM</a:t>
            </a:fld>
            <a:endParaRPr lang="en-US" noProof="0" dirty="0"/>
          </a:p>
        </p:txBody>
      </p:sp>
      <p:sp>
        <p:nvSpPr>
          <p:cNvPr id="8" name="Footer Placeholder 7"/>
          <p:cNvSpPr>
            <a:spLocks noGrp="1"/>
          </p:cNvSpPr>
          <p:nvPr>
            <p:ph type="ftr" sz="quarter" idx="11"/>
          </p:nvPr>
        </p:nvSpPr>
        <p:spPr>
          <a:xfrm>
            <a:off x="581192" y="5951811"/>
            <a:ext cx="6917210" cy="365125"/>
          </a:xfrm>
        </p:spPr>
        <p:txBody>
          <a:bodyPr/>
          <a:lstStyle>
            <a:lvl1pPr>
              <a:defRPr>
                <a:solidFill>
                  <a:srgbClr val="903163"/>
                </a:solidFill>
              </a:defRPr>
            </a:lvl1pPr>
          </a:lstStyle>
          <a:p>
            <a:r>
              <a:rPr lang="en-US" noProof="0" dirty="0"/>
              <a:t>ADD A FOOTER</a:t>
            </a:r>
          </a:p>
        </p:txBody>
      </p:sp>
      <p:sp>
        <p:nvSpPr>
          <p:cNvPr id="23" name="Content Placeholder 3">
            <a:extLst>
              <a:ext uri="{FF2B5EF4-FFF2-40B4-BE49-F238E27FC236}">
                <a16:creationId xmlns="" xmlns:a16="http://schemas.microsoft.com/office/drawing/2014/main" id="{6D289ABA-BA71-41AF-AA30-58CB8F426F6C}"/>
              </a:ext>
            </a:extLst>
          </p:cNvPr>
          <p:cNvSpPr>
            <a:spLocks noGrp="1"/>
          </p:cNvSpPr>
          <p:nvPr>
            <p:ph sz="half" idx="15"/>
          </p:nvPr>
        </p:nvSpPr>
        <p:spPr>
          <a:xfrm>
            <a:off x="8145430"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22" name="Content Placeholder 3">
            <a:extLst>
              <a:ext uri="{FF2B5EF4-FFF2-40B4-BE49-F238E27FC236}">
                <a16:creationId xmlns="" xmlns:a16="http://schemas.microsoft.com/office/drawing/2014/main" id="{C06DFC81-3912-4844-B25C-E1D7CBCD80A0}"/>
              </a:ext>
            </a:extLst>
          </p:cNvPr>
          <p:cNvSpPr>
            <a:spLocks noGrp="1"/>
          </p:cNvSpPr>
          <p:nvPr>
            <p:ph sz="half" idx="14"/>
          </p:nvPr>
        </p:nvSpPr>
        <p:spPr>
          <a:xfrm>
            <a:off x="440041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2">
            <a:extLst>
              <a:ext uri="{FF2B5EF4-FFF2-40B4-BE49-F238E27FC236}">
                <a16:creationId xmlns="" xmlns:a16="http://schemas.microsoft.com/office/drawing/2014/main" id="{11556C46-FD2A-4916-B30C-DB066CAEA471}"/>
              </a:ext>
            </a:extLst>
          </p:cNvPr>
          <p:cNvSpPr>
            <a:spLocks noGrp="1"/>
          </p:cNvSpPr>
          <p:nvPr>
            <p:ph type="body" idx="16"/>
          </p:nvPr>
        </p:nvSpPr>
        <p:spPr>
          <a:xfrm>
            <a:off x="8241852"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9" name="Straight Connector 18">
            <a:extLst>
              <a:ext uri="{FF2B5EF4-FFF2-40B4-BE49-F238E27FC236}">
                <a16:creationId xmlns="" xmlns:a16="http://schemas.microsoft.com/office/drawing/2014/main" id="{E2328988-0888-4C1A-8F73-17D455B6F882}"/>
              </a:ext>
              <a:ext uri="{C183D7F6-B498-43B3-948B-1728B52AA6E4}">
                <adec:decorative xmlns="" xmlns:adec="http://schemas.microsoft.com/office/drawing/2017/decorative" val="1"/>
              </a:ext>
            </a:extLst>
          </p:cNvPr>
          <p:cNvCxnSpPr>
            <a:cxnSpLocks/>
          </p:cNvCxnSpPr>
          <p:nvPr userDrawn="1"/>
        </p:nvCxnSpPr>
        <p:spPr>
          <a:xfrm>
            <a:off x="4180115"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 xmlns:a16="http://schemas.microsoft.com/office/drawing/2014/main" id="{D81892BA-72AB-4029-BF58-4D6F90C43628}"/>
              </a:ext>
              <a:ext uri="{C183D7F6-B498-43B3-948B-1728B52AA6E4}">
                <adec:decorative xmlns="" xmlns:adec="http://schemas.microsoft.com/office/drawing/2017/decorative" val="1"/>
              </a:ext>
            </a:extLst>
          </p:cNvPr>
          <p:cNvCxnSpPr>
            <a:cxnSpLocks/>
          </p:cNvCxnSpPr>
          <p:nvPr userDrawn="1"/>
        </p:nvCxnSpPr>
        <p:spPr>
          <a:xfrm>
            <a:off x="7962123"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sp>
        <p:nvSpPr>
          <p:cNvPr id="21" name="Text Placeholder 2">
            <a:extLst>
              <a:ext uri="{FF2B5EF4-FFF2-40B4-BE49-F238E27FC236}">
                <a16:creationId xmlns="" xmlns:a16="http://schemas.microsoft.com/office/drawing/2014/main" id="{8E232301-6803-418F-8637-ABBAC64416DA}"/>
              </a:ext>
            </a:extLst>
          </p:cNvPr>
          <p:cNvSpPr>
            <a:spLocks noGrp="1"/>
          </p:cNvSpPr>
          <p:nvPr>
            <p:ph type="body" idx="13"/>
          </p:nvPr>
        </p:nvSpPr>
        <p:spPr>
          <a:xfrm>
            <a:off x="449683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711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581193" y="2250892"/>
            <a:ext cx="5393102" cy="536005"/>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17707" y="2250892"/>
            <a:ext cx="5393102" cy="553373"/>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10/20/2023 10:06 PM</a:t>
            </a:fld>
            <a:endParaRPr lang="en-US" noProof="0" dirty="0"/>
          </a:p>
        </p:txBody>
      </p:sp>
      <p:sp>
        <p:nvSpPr>
          <p:cNvPr id="8" name="Footer Placeholder 7"/>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1669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a:spLocks noChangeAspect="1"/>
          </p:cNvSpPr>
          <p:nvPr/>
        </p:nvSpPr>
        <p:spPr bwMode="white">
          <a:xfrm>
            <a:off x="440683"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p:cNvSpPr>
            <a:spLocks noGrp="1"/>
          </p:cNvSpPr>
          <p:nvPr>
            <p:ph type="dt" sz="half" idx="10"/>
          </p:nvPr>
        </p:nvSpPr>
        <p:spPr/>
        <p:txBody>
          <a:bodyPr/>
          <a:lstStyle/>
          <a:p>
            <a:fld id="{357A1812-3FD3-44A5-B738-8F3425664C1B}" type="datetime8">
              <a:rPr lang="en-US" noProof="0" smtClean="0"/>
              <a:t>10/20/2023 10:06 PM</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 xmlns:a16="http://schemas.microsoft.com/office/drawing/2014/main" id="{5CEC16FA-81A4-6F41-9FCE-6262A4533E5C}"/>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154544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903163"/>
                </a:solidFill>
              </a:defRPr>
            </a:lvl1pPr>
          </a:lstStyle>
          <a:p>
            <a:fld id="{E2E361C1-C0E3-47DF-8509-372F2F8B74E4}" type="datetime8">
              <a:rPr lang="en-US" noProof="0" smtClean="0"/>
              <a:pPr/>
              <a:t>10/20/2023 10:06 PM</a:t>
            </a:fld>
            <a:endParaRPr lang="en-US" noProof="0" dirty="0"/>
          </a:p>
        </p:txBody>
      </p:sp>
      <p:sp>
        <p:nvSpPr>
          <p:cNvPr id="3" name="Footer Placeholder 2"/>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4" name="Slide Number Placeholder 3"/>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5" name="Title 4">
            <a:extLst>
              <a:ext uri="{FF2B5EF4-FFF2-40B4-BE49-F238E27FC236}">
                <a16:creationId xmlns="" xmlns:a16="http://schemas.microsoft.com/office/drawing/2014/main" id="{DFBB0525-CFF9-4A39-B5EA-579253994F60}"/>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78586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E4BA81B-A36E-46D5-918F-749D311F4B4A}" type="datetime8">
              <a:rPr lang="en-US" noProof="0" smtClean="0"/>
              <a:t>10/20/2023 10:06 PM</a:t>
            </a:fld>
            <a:endParaRPr lang="en-US" noProof="0"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noProof="0" dirty="0"/>
              <a:t>ADD A FOOTER</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C3056E-1632-4A65-A24F-3F10A1450A6E}" type="slidenum">
              <a:rPr lang="en-US" noProof="0" smtClean="0"/>
              <a:t>‹#›</a:t>
            </a:fld>
            <a:endParaRPr lang="en-US"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0731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73" r:id="rId7"/>
    <p:sldLayoutId id="2147483666" r:id="rId8"/>
    <p:sldLayoutId id="2147483667" r:id="rId9"/>
    <p:sldLayoutId id="2147483668" r:id="rId10"/>
    <p:sldLayoutId id="2147483669" r:id="rId11"/>
    <p:sldLayoutId id="2147483674" r:id="rId12"/>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mazon.in/"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a:extLst>
              <a:ext uri="{FF2B5EF4-FFF2-40B4-BE49-F238E27FC236}">
                <a16:creationId xmlns="" xmlns:a16="http://schemas.microsoft.com/office/drawing/2014/main" id="{1CF94250-8D97-401F-A36C-5B5DB39DDD59}"/>
              </a:ext>
            </a:extLst>
          </p:cNvPr>
          <p:cNvSpPr>
            <a:spLocks noGrp="1"/>
          </p:cNvSpPr>
          <p:nvPr>
            <p:ph type="ctrTitle"/>
          </p:nvPr>
        </p:nvSpPr>
        <p:spPr/>
        <p:txBody>
          <a:bodyPr/>
          <a:lstStyle/>
          <a:p>
            <a:r>
              <a:rPr lang="en-US" dirty="0" smtClean="0"/>
              <a:t>Amazon Project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3528647"/>
            <a:ext cx="6362700" cy="1887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075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23" y="3837397"/>
            <a:ext cx="5232674" cy="30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278" y="3893216"/>
            <a:ext cx="4630616" cy="296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745" y="597877"/>
            <a:ext cx="6930902" cy="311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344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2A673DA-9C3C-41CA-A570-F4530550D626}"/>
              </a:ext>
            </a:extLst>
          </p:cNvPr>
          <p:cNvSpPr txBox="1"/>
          <p:nvPr/>
        </p:nvSpPr>
        <p:spPr>
          <a:xfrm>
            <a:off x="407368" y="517564"/>
            <a:ext cx="11377264" cy="7817525"/>
          </a:xfrm>
          <a:prstGeom prst="rect">
            <a:avLst/>
          </a:prstGeom>
          <a:noFill/>
        </p:spPr>
        <p:txBody>
          <a:bodyPr wrap="square" rtlCol="0">
            <a:spAutoFit/>
          </a:bodyPr>
          <a:lstStyle/>
          <a:p>
            <a:pPr algn="ctr"/>
            <a:r>
              <a:rPr lang="en-US" sz="4000" b="1" u="sng" dirty="0" smtClean="0"/>
              <a:t>Add to </a:t>
            </a:r>
            <a:r>
              <a:rPr lang="en-US" sz="4000" b="1" u="sng" dirty="0" smtClean="0"/>
              <a:t>Cart</a:t>
            </a:r>
            <a:endParaRPr lang="en-US"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1600" b="1" dirty="0" smtClean="0">
                <a:solidFill>
                  <a:srgbClr val="202122"/>
                </a:solidFill>
                <a:latin typeface="Calibri" panose="020F0502020204030204" pitchFamily="34" charset="0"/>
                <a:cs typeface="Calibri" panose="020F0502020204030204" pitchFamily="34" charset="0"/>
              </a:rPr>
              <a:t>User Can add the product into the cart.</a:t>
            </a:r>
          </a:p>
          <a:p>
            <a:pPr marL="457200" indent="-457200" algn="just">
              <a:buFont typeface="Arial" panose="020B0604020202020204" pitchFamily="34" charset="0"/>
              <a:buChar char="•"/>
            </a:pPr>
            <a:r>
              <a:rPr lang="en-US" sz="1600" b="1" dirty="0" smtClean="0">
                <a:solidFill>
                  <a:srgbClr val="202122"/>
                </a:solidFill>
                <a:latin typeface="Calibri" panose="020F0502020204030204" pitchFamily="34" charset="0"/>
                <a:cs typeface="Calibri" panose="020F0502020204030204" pitchFamily="34" charset="0"/>
              </a:rPr>
              <a:t>Select the product with quantity.</a:t>
            </a:r>
          </a:p>
          <a:p>
            <a:pPr marL="457200" indent="-457200" algn="just">
              <a:buFont typeface="Arial" panose="020B0604020202020204" pitchFamily="34" charset="0"/>
              <a:buChar char="•"/>
            </a:pPr>
            <a:r>
              <a:rPr lang="en-US" sz="1600" b="1" dirty="0" smtClean="0">
                <a:solidFill>
                  <a:srgbClr val="202122"/>
                </a:solidFill>
                <a:latin typeface="Calibri" panose="020F0502020204030204" pitchFamily="34" charset="0"/>
                <a:cs typeface="Calibri" panose="020F0502020204030204" pitchFamily="34" charset="0"/>
              </a:rPr>
              <a:t>Click on add to cart.</a:t>
            </a:r>
          </a:p>
          <a:p>
            <a:pPr marL="457200" indent="-457200" algn="just">
              <a:buFont typeface="Arial" panose="020B0604020202020204" pitchFamily="34" charset="0"/>
              <a:buChar char="•"/>
            </a:pPr>
            <a:r>
              <a:rPr lang="en-US" sz="1600" b="1" dirty="0" smtClean="0">
                <a:solidFill>
                  <a:srgbClr val="202122"/>
                </a:solidFill>
                <a:latin typeface="Calibri" panose="020F0502020204030204" pitchFamily="34" charset="0"/>
                <a:cs typeface="Calibri" panose="020F0502020204030204" pitchFamily="34" charset="0"/>
              </a:rPr>
              <a:t>Product will be added into the cart Successfully</a:t>
            </a:r>
            <a:r>
              <a:rPr lang="en-US" sz="1600" b="1" dirty="0" smtClean="0">
                <a:solidFill>
                  <a:srgbClr val="202122"/>
                </a:solidFill>
                <a:latin typeface="Calibri" panose="020F0502020204030204" pitchFamily="34" charset="0"/>
                <a:cs typeface="Calibri" panose="020F0502020204030204" pitchFamily="34" charset="0"/>
              </a:rPr>
              <a:t>.</a:t>
            </a:r>
          </a:p>
          <a:p>
            <a:pPr marL="457200" indent="-457200" algn="just">
              <a:buFont typeface="Arial" panose="020B0604020202020204" pitchFamily="34" charset="0"/>
              <a:buChar char="•"/>
            </a:pPr>
            <a:endParaRPr lang="en-US" sz="1600" b="1" dirty="0" smtClean="0">
              <a:solidFill>
                <a:srgbClr val="202122"/>
              </a:solidFill>
              <a:latin typeface="Calibri" panose="020F0502020204030204" pitchFamily="34" charset="0"/>
              <a:cs typeface="Calibri" panose="020F0502020204030204" pitchFamily="34" charset="0"/>
            </a:endParaRPr>
          </a:p>
          <a:p>
            <a:r>
              <a:rPr lang="en-US" sz="1400" dirty="0"/>
              <a:t>1.Initialize </a:t>
            </a:r>
            <a:r>
              <a:rPr lang="en-US" sz="1400" dirty="0" err="1"/>
              <a:t>WebDriver</a:t>
            </a:r>
            <a:r>
              <a:rPr lang="en-US" sz="1400" dirty="0" smtClean="0"/>
              <a:t>: Inside </a:t>
            </a:r>
            <a:r>
              <a:rPr lang="en-US" sz="1400" dirty="0"/>
              <a:t>the test method, initialize the </a:t>
            </a:r>
            <a:r>
              <a:rPr lang="en-US" sz="1400" dirty="0" smtClean="0"/>
              <a:t>Web Driver</a:t>
            </a:r>
            <a:r>
              <a:rPr lang="en-US" sz="1400" dirty="0"/>
              <a:t>. This could be done by specifying which browser Chrome and providing the path to the browser driver executable </a:t>
            </a:r>
            <a:r>
              <a:rPr lang="en-US" sz="1400" dirty="0" smtClean="0"/>
              <a:t>Chrome Driver</a:t>
            </a:r>
            <a:endParaRPr lang="en-US" sz="1400" dirty="0"/>
          </a:p>
          <a:p>
            <a:endParaRPr lang="en-US" sz="1400" dirty="0"/>
          </a:p>
          <a:p>
            <a:r>
              <a:rPr lang="en-US" sz="1400" dirty="0"/>
              <a:t>2.Navigate to Amazon</a:t>
            </a:r>
            <a:r>
              <a:rPr lang="en-US" sz="1400" dirty="0" smtClean="0"/>
              <a:t>: Use </a:t>
            </a:r>
            <a:r>
              <a:rPr lang="en-US" sz="1400" dirty="0"/>
              <a:t>the get method to navigate to the Amazon website by providing its URL.</a:t>
            </a:r>
          </a:p>
          <a:p>
            <a:endParaRPr lang="en-US" sz="1400" dirty="0"/>
          </a:p>
          <a:p>
            <a:r>
              <a:rPr lang="en-IN" sz="1400" dirty="0"/>
              <a:t>3.Locate the Search Box:</a:t>
            </a:r>
            <a:r>
              <a:rPr lang="en-US" sz="1400" dirty="0"/>
              <a:t>Use Selenium's </a:t>
            </a:r>
            <a:r>
              <a:rPr lang="en-US" sz="1400" dirty="0" smtClean="0"/>
              <a:t>find Element </a:t>
            </a:r>
            <a:r>
              <a:rPr lang="en-US" sz="1400" dirty="0"/>
              <a:t>method to locate the search input field on the Amazon website. You can use various locators like </a:t>
            </a:r>
            <a:r>
              <a:rPr lang="en-US" sz="1400" dirty="0" smtClean="0"/>
              <a:t>By.id. Use </a:t>
            </a:r>
            <a:r>
              <a:rPr lang="en-US" sz="1400" dirty="0"/>
              <a:t>the </a:t>
            </a:r>
            <a:r>
              <a:rPr lang="en-US" sz="1400" dirty="0" smtClean="0"/>
              <a:t>send Keys </a:t>
            </a:r>
            <a:r>
              <a:rPr lang="en-US" sz="1400" dirty="0"/>
              <a:t>method to enter the search query (Puma Sneakers for Men) into the search input field.</a:t>
            </a:r>
          </a:p>
          <a:p>
            <a:endParaRPr lang="en-US" sz="1400" dirty="0"/>
          </a:p>
          <a:p>
            <a:r>
              <a:rPr lang="en-US" sz="1400" dirty="0" smtClean="0"/>
              <a:t>4.</a:t>
            </a:r>
            <a:r>
              <a:rPr lang="en-IN" sz="1400" dirty="0"/>
              <a:t>Select </a:t>
            </a:r>
            <a:r>
              <a:rPr lang="en-IN" sz="1400" dirty="0"/>
              <a:t>a Product </a:t>
            </a:r>
            <a:r>
              <a:rPr lang="en-US" sz="1400" dirty="0" smtClean="0"/>
              <a:t>: </a:t>
            </a:r>
            <a:r>
              <a:rPr lang="en-US" sz="1400" dirty="0"/>
              <a:t>On the search results page, locate and click on a product that you want to add to the cart. Use </a:t>
            </a:r>
            <a:r>
              <a:rPr lang="en-US" sz="1400" dirty="0" err="1"/>
              <a:t>findElement</a:t>
            </a:r>
            <a:r>
              <a:rPr lang="en-US" sz="1400" dirty="0"/>
              <a:t> and </a:t>
            </a:r>
            <a:r>
              <a:rPr lang="en-US" sz="1400" dirty="0"/>
              <a:t>click</a:t>
            </a:r>
            <a:r>
              <a:rPr lang="en-US" sz="1400" dirty="0"/>
              <a:t> methods for this</a:t>
            </a:r>
            <a:r>
              <a:rPr lang="en-US" sz="1400" dirty="0" smtClean="0"/>
              <a:t>.</a:t>
            </a:r>
          </a:p>
          <a:p>
            <a:r>
              <a:rPr lang="en-US" sz="1400" dirty="0"/>
              <a:t>5</a:t>
            </a:r>
            <a:r>
              <a:rPr lang="en-US" sz="1400" dirty="0"/>
              <a:t>.Add </a:t>
            </a:r>
            <a:r>
              <a:rPr lang="en-US" sz="1400" dirty="0"/>
              <a:t>to Cart</a:t>
            </a:r>
            <a:r>
              <a:rPr lang="en-US" sz="1400" dirty="0"/>
              <a:t>: Once you're on the product page, locate the "Add to Cart" or "Buy Now" button. Use </a:t>
            </a:r>
            <a:r>
              <a:rPr lang="en-US" sz="1400" dirty="0" err="1"/>
              <a:t>findElement</a:t>
            </a:r>
            <a:r>
              <a:rPr lang="en-US" sz="1400" dirty="0"/>
              <a:t> to locate it and then use the </a:t>
            </a:r>
            <a:r>
              <a:rPr lang="en-US" sz="1400" dirty="0"/>
              <a:t>click</a:t>
            </a:r>
            <a:r>
              <a:rPr lang="en-US" sz="1400" dirty="0"/>
              <a:t> method to add the item to the cart</a:t>
            </a:r>
            <a:r>
              <a:rPr lang="en-US" sz="1400" dirty="0" smtClean="0"/>
              <a:t>.</a:t>
            </a:r>
          </a:p>
          <a:p>
            <a:endParaRPr lang="en-US" sz="1400" dirty="0"/>
          </a:p>
          <a:p>
            <a:r>
              <a:rPr lang="en-US" sz="1400" dirty="0"/>
              <a:t>6.Assertion: After adding the item to the cart, you can add assertions to verify that the item has been successfully added to the cart. You may check for elements or messages that confirm the addition.</a:t>
            </a:r>
          </a:p>
          <a:p>
            <a:endParaRPr lang="en-US" sz="1400" dirty="0"/>
          </a:p>
          <a:p>
            <a:r>
              <a:rPr lang="en-US" sz="1400" dirty="0"/>
              <a:t>7.Close </a:t>
            </a:r>
            <a:r>
              <a:rPr lang="en-US" sz="1400" dirty="0" smtClean="0"/>
              <a:t>Web Driver</a:t>
            </a:r>
            <a:r>
              <a:rPr lang="en-US" sz="1400" dirty="0"/>
              <a:t>: Finally, close the </a:t>
            </a:r>
            <a:r>
              <a:rPr lang="en-US" sz="1400" dirty="0" smtClean="0"/>
              <a:t>Web Driver </a:t>
            </a:r>
            <a:r>
              <a:rPr lang="en-US" sz="1400" dirty="0"/>
              <a:t>instance to clean up resources.</a:t>
            </a:r>
          </a:p>
          <a:p>
            <a:pPr marL="457200" indent="-457200" algn="just">
              <a:buFont typeface="Arial" panose="020B0604020202020204" pitchFamily="34" charset="0"/>
              <a:buChar char="•"/>
            </a:pPr>
            <a:endParaRPr lang="en-US" sz="1600" b="1" dirty="0" smtClean="0">
              <a:solidFill>
                <a:srgbClr val="202122"/>
              </a:solidFill>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endParaRPr lang="en-US" sz="1600" b="1" dirty="0" smtClean="0">
              <a:solidFill>
                <a:srgbClr val="202122"/>
              </a:solidFill>
              <a:latin typeface="Calibri" panose="020F0502020204030204" pitchFamily="34" charset="0"/>
              <a:cs typeface="Calibri" panose="020F0502020204030204" pitchFamily="34" charset="0"/>
            </a:endParaRPr>
          </a:p>
          <a:p>
            <a:endParaRPr lang="en-US" sz="1600" dirty="0"/>
          </a:p>
          <a:p>
            <a:endParaRPr lang="en-US" sz="1600" dirty="0"/>
          </a:p>
          <a:p>
            <a:endParaRPr lang="en-US" sz="1600" dirty="0" smtClean="0">
              <a:solidFill>
                <a:srgbClr val="0645AD"/>
              </a:solidFill>
              <a:latin typeface="Calibri" panose="020F0502020204030204" pitchFamily="34" charset="0"/>
              <a:cs typeface="Calibri" panose="020F0502020204030204" pitchFamily="34" charset="0"/>
            </a:endParaRPr>
          </a:p>
          <a:p>
            <a:pPr algn="just"/>
            <a:endParaRPr lang="en-IN" sz="3200" dirty="0">
              <a:latin typeface="Calibri" panose="020F0502020204030204" pitchFamily="34" charset="0"/>
              <a:cs typeface="Calibri" panose="020F0502020204030204" pitchFamily="34" charset="0"/>
            </a:endParaRPr>
          </a:p>
          <a:p>
            <a:pPr algn="just"/>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284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5" y="4402013"/>
            <a:ext cx="5849815" cy="245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307" y="4402014"/>
            <a:ext cx="5685693" cy="245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863" y="556845"/>
            <a:ext cx="7534275" cy="351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01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2A673DA-9C3C-41CA-A570-F4530550D626}"/>
              </a:ext>
            </a:extLst>
          </p:cNvPr>
          <p:cNvSpPr txBox="1"/>
          <p:nvPr/>
        </p:nvSpPr>
        <p:spPr>
          <a:xfrm>
            <a:off x="407368" y="822364"/>
            <a:ext cx="11377264" cy="6463308"/>
          </a:xfrm>
          <a:prstGeom prst="rect">
            <a:avLst/>
          </a:prstGeom>
          <a:noFill/>
        </p:spPr>
        <p:txBody>
          <a:bodyPr wrap="square" rtlCol="0">
            <a:spAutoFit/>
          </a:bodyPr>
          <a:lstStyle/>
          <a:p>
            <a:pPr algn="ctr"/>
            <a:r>
              <a:rPr lang="en-US" sz="4000" b="1" u="sng" dirty="0" smtClean="0"/>
              <a:t>Buy </a:t>
            </a:r>
            <a:r>
              <a:rPr lang="en-US" sz="4000" b="1" u="sng" dirty="0" smtClean="0"/>
              <a:t>Now</a:t>
            </a:r>
            <a:endParaRPr lang="en-US"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User Can Buy the product.</a:t>
            </a: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Click on proceed to buy product.</a:t>
            </a: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Add the delivery address.</a:t>
            </a: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Choose the payment Option</a:t>
            </a:r>
            <a:r>
              <a:rPr lang="en-US" sz="1600" b="1" dirty="0" smtClean="0">
                <a:solidFill>
                  <a:srgbClr val="202122"/>
                </a:solidFill>
                <a:latin typeface="Calibri" panose="020F0502020204030204" pitchFamily="34" charset="0"/>
                <a:cs typeface="Calibri" panose="020F0502020204030204" pitchFamily="34" charset="0"/>
              </a:rPr>
              <a:t>.</a:t>
            </a:r>
          </a:p>
          <a:p>
            <a:pPr marL="457200" indent="-457200" algn="just">
              <a:buFont typeface="Arial" panose="020B0604020202020204" pitchFamily="34" charset="0"/>
              <a:buChar char="•"/>
            </a:pPr>
            <a:endParaRPr lang="en-US" sz="1600" b="1" dirty="0">
              <a:solidFill>
                <a:srgbClr val="202122"/>
              </a:solidFill>
              <a:latin typeface="Calibri" panose="020F0502020204030204" pitchFamily="34" charset="0"/>
              <a:cs typeface="Calibri" panose="020F0502020204030204" pitchFamily="34" charset="0"/>
            </a:endParaRPr>
          </a:p>
          <a:p>
            <a:r>
              <a:rPr lang="en-US" sz="1400" dirty="0" smtClean="0"/>
              <a:t>1.Initialize </a:t>
            </a:r>
            <a:r>
              <a:rPr lang="en-US" sz="1400" dirty="0" err="1"/>
              <a:t>WebDriver</a:t>
            </a:r>
            <a:r>
              <a:rPr lang="en-US" sz="1400" dirty="0"/>
              <a:t>: Inside your test method, initialize the </a:t>
            </a:r>
            <a:r>
              <a:rPr lang="en-US" sz="1400" dirty="0" err="1"/>
              <a:t>WebDriver</a:t>
            </a:r>
            <a:r>
              <a:rPr lang="en-US" sz="1400" dirty="0"/>
              <a:t>. </a:t>
            </a:r>
            <a:r>
              <a:rPr lang="en-US" sz="1400" dirty="0"/>
              <a:t>Specify the browser you intend to use (e.g., Chrome, Firefox) and provide the path to the browser driver executable </a:t>
            </a:r>
            <a:r>
              <a:rPr lang="en-US" sz="1400" dirty="0" err="1" smtClean="0"/>
              <a:t>ChromeDriverNavigate</a:t>
            </a:r>
            <a:r>
              <a:rPr lang="en-US" sz="1400" dirty="0" smtClean="0"/>
              <a:t> </a:t>
            </a:r>
            <a:r>
              <a:rPr lang="en-US" sz="1400" dirty="0"/>
              <a:t>to Amazon: Use the get method to navigate to the Amazon website</a:t>
            </a:r>
            <a:r>
              <a:rPr lang="en-US" sz="1400" dirty="0" smtClean="0"/>
              <a:t>.</a:t>
            </a:r>
          </a:p>
          <a:p>
            <a:endParaRPr lang="en-US" sz="1400" dirty="0"/>
          </a:p>
          <a:p>
            <a:r>
              <a:rPr lang="en-US" sz="1400" dirty="0" smtClean="0"/>
              <a:t>2.Search </a:t>
            </a:r>
            <a:r>
              <a:rPr lang="en-US" sz="1400" dirty="0"/>
              <a:t>for a Product: </a:t>
            </a:r>
            <a:r>
              <a:rPr lang="en-US" sz="1400" dirty="0" smtClean="0"/>
              <a:t>Locate </a:t>
            </a:r>
            <a:r>
              <a:rPr lang="en-US" sz="1400" dirty="0"/>
              <a:t>the search input field using Selenium's </a:t>
            </a:r>
            <a:r>
              <a:rPr lang="en-US" sz="1400" dirty="0" err="1"/>
              <a:t>findElement</a:t>
            </a:r>
            <a:r>
              <a:rPr lang="en-US" sz="1400" dirty="0"/>
              <a:t> method, specifying a locator such as By.id, By.name, or </a:t>
            </a:r>
            <a:r>
              <a:rPr lang="en-US" sz="1400" dirty="0" err="1" smtClean="0"/>
              <a:t>By.xpath.Enter</a:t>
            </a:r>
            <a:r>
              <a:rPr lang="en-US" sz="1400" dirty="0" smtClean="0"/>
              <a:t> </a:t>
            </a:r>
            <a:r>
              <a:rPr lang="en-US" sz="1400" dirty="0"/>
              <a:t>your search query into the input field using the </a:t>
            </a:r>
            <a:r>
              <a:rPr lang="en-US" sz="1400" dirty="0" err="1"/>
              <a:t>sendKeys</a:t>
            </a:r>
            <a:r>
              <a:rPr lang="en-US" sz="1400" dirty="0"/>
              <a:t> </a:t>
            </a:r>
            <a:r>
              <a:rPr lang="en-US" sz="1400" dirty="0" err="1" smtClean="0"/>
              <a:t>method.Submit</a:t>
            </a:r>
            <a:r>
              <a:rPr lang="en-US" sz="1400" dirty="0" smtClean="0"/>
              <a:t> </a:t>
            </a:r>
            <a:r>
              <a:rPr lang="en-US" sz="1400" dirty="0"/>
              <a:t>the search by either pressing Enter or clicking a search button</a:t>
            </a:r>
            <a:r>
              <a:rPr lang="en-US" sz="1400" dirty="0" smtClean="0"/>
              <a:t>.</a:t>
            </a:r>
            <a:endParaRPr lang="en-US" sz="1400" dirty="0"/>
          </a:p>
          <a:p>
            <a:r>
              <a:rPr lang="en-US" sz="1400" dirty="0" smtClean="0"/>
              <a:t>3.Select </a:t>
            </a:r>
            <a:r>
              <a:rPr lang="en-US" sz="1400" dirty="0"/>
              <a:t>a Product: On the search results page or the product page, locate and click on the product that you want to purchase. </a:t>
            </a:r>
            <a:r>
              <a:rPr lang="en-US" sz="1400" dirty="0"/>
              <a:t>Use the </a:t>
            </a:r>
            <a:r>
              <a:rPr lang="en-US" sz="1400" dirty="0" err="1"/>
              <a:t>findElement</a:t>
            </a:r>
            <a:r>
              <a:rPr lang="en-US" sz="1400" dirty="0"/>
              <a:t> and click methods for </a:t>
            </a:r>
            <a:r>
              <a:rPr lang="en-US" sz="1400" dirty="0" err="1" smtClean="0"/>
              <a:t>this.Click</a:t>
            </a:r>
            <a:r>
              <a:rPr lang="en-US" sz="1400" dirty="0" smtClean="0"/>
              <a:t> </a:t>
            </a:r>
            <a:r>
              <a:rPr lang="en-US" sz="1400" dirty="0"/>
              <a:t>"Buy Now": Once you're on the product page, locate and click the "Buy Now" button. </a:t>
            </a:r>
            <a:r>
              <a:rPr lang="en-US" sz="1400" dirty="0"/>
              <a:t>Use the </a:t>
            </a:r>
            <a:r>
              <a:rPr lang="en-US" sz="1400" dirty="0" err="1"/>
              <a:t>findElement</a:t>
            </a:r>
            <a:r>
              <a:rPr lang="en-US" sz="1400" dirty="0"/>
              <a:t> and click methods to perform this action</a:t>
            </a:r>
            <a:r>
              <a:rPr lang="en-US" sz="1400" dirty="0" smtClean="0"/>
              <a:t>.</a:t>
            </a:r>
          </a:p>
          <a:p>
            <a:endParaRPr lang="en-US" sz="1400" dirty="0"/>
          </a:p>
          <a:p>
            <a:r>
              <a:rPr lang="en-US" sz="1400" dirty="0" smtClean="0"/>
              <a:t>4..Place </a:t>
            </a:r>
            <a:r>
              <a:rPr lang="en-US" sz="1400" dirty="0"/>
              <a:t>the Order: Locate the "Place your order" or "Buy Now" button (the final confirmation step) and use the click method to place the order</a:t>
            </a:r>
            <a:r>
              <a:rPr lang="en-US" sz="1400" dirty="0" smtClean="0"/>
              <a:t>.</a:t>
            </a:r>
          </a:p>
          <a:p>
            <a:endParaRPr lang="en-US" sz="1400" dirty="0"/>
          </a:p>
          <a:p>
            <a:r>
              <a:rPr lang="en-US" sz="1400" dirty="0"/>
              <a:t>5</a:t>
            </a:r>
            <a:r>
              <a:rPr lang="en-US" sz="1400" dirty="0" smtClean="0"/>
              <a:t>.Assertion </a:t>
            </a:r>
            <a:r>
              <a:rPr lang="en-US" sz="1400" dirty="0"/>
              <a:t>(Optional): After placing the order, you can add assertions to verify that the purchase was successful. You may check for elements or messages that confirm the order</a:t>
            </a:r>
            <a:r>
              <a:rPr lang="en-US" sz="1400" dirty="0" smtClean="0"/>
              <a:t>.</a:t>
            </a:r>
          </a:p>
          <a:p>
            <a:endParaRPr lang="en-US" sz="1400" dirty="0"/>
          </a:p>
          <a:p>
            <a:r>
              <a:rPr lang="en-US" sz="1400" dirty="0"/>
              <a:t>6</a:t>
            </a:r>
            <a:r>
              <a:rPr lang="en-US" sz="1400" dirty="0" smtClean="0"/>
              <a:t>.Close </a:t>
            </a:r>
            <a:r>
              <a:rPr lang="en-US" sz="1400" dirty="0" err="1"/>
              <a:t>WebDriver</a:t>
            </a:r>
            <a:r>
              <a:rPr lang="en-US" sz="1400" dirty="0"/>
              <a:t>: Finally, close the </a:t>
            </a:r>
            <a:r>
              <a:rPr lang="en-US" sz="1400" dirty="0" err="1"/>
              <a:t>WebDriver</a:t>
            </a:r>
            <a:r>
              <a:rPr lang="en-US" sz="1400" dirty="0"/>
              <a:t> instance to release system resources and terminate the test.</a:t>
            </a:r>
          </a:p>
          <a:p>
            <a:r>
              <a:rPr lang="en-US" sz="1400" dirty="0"/>
              <a:t/>
            </a:r>
            <a:br>
              <a:rPr lang="en-US" sz="1400" dirty="0"/>
            </a:br>
            <a:endParaRPr lang="en-US" sz="1400" dirty="0"/>
          </a:p>
          <a:p>
            <a:pPr algn="just"/>
            <a:endParaRPr lang="en-IN" sz="1400" dirty="0"/>
          </a:p>
          <a:p>
            <a:pPr algn="just"/>
            <a:endParaRPr lang="en-IN" sz="1400" dirty="0"/>
          </a:p>
        </p:txBody>
      </p:sp>
    </p:spTree>
    <p:extLst>
      <p:ext uri="{BB962C8B-B14F-4D97-AF65-F5344CB8AC3E}">
        <p14:creationId xmlns:p14="http://schemas.microsoft.com/office/powerpoint/2010/main" val="2828953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642938"/>
            <a:ext cx="7658100" cy="349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75" y="4426889"/>
            <a:ext cx="6424612" cy="243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6572" y="4426888"/>
            <a:ext cx="5237731" cy="243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531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548157"/>
          </a:xfrm>
        </p:spPr>
        <p:txBody>
          <a:bodyPr>
            <a:normAutofit fontScale="90000"/>
          </a:bodyPr>
          <a:lstStyle/>
          <a:p>
            <a:r>
              <a:rPr lang="en-US" dirty="0" smtClean="0"/>
              <a:t>PRESENTATION TAKEAWAYS</a:t>
            </a:r>
            <a:endParaRPr lang="en-IN" dirty="0"/>
          </a:p>
        </p:txBody>
      </p:sp>
      <p:sp>
        <p:nvSpPr>
          <p:cNvPr id="3" name="TextBox 2"/>
          <p:cNvSpPr txBox="1"/>
          <p:nvPr/>
        </p:nvSpPr>
        <p:spPr>
          <a:xfrm>
            <a:off x="0" y="2262554"/>
            <a:ext cx="12192000" cy="3539430"/>
          </a:xfrm>
          <a:prstGeom prst="rect">
            <a:avLst/>
          </a:prstGeom>
          <a:noFill/>
        </p:spPr>
        <p:txBody>
          <a:bodyPr wrap="square" rtlCol="0">
            <a:spAutoFit/>
          </a:bodyPr>
          <a:lstStyle/>
          <a:p>
            <a:r>
              <a:rPr lang="en-US" sz="1600" b="1" dirty="0"/>
              <a:t>Automation Streamlines Online Shopping:</a:t>
            </a:r>
            <a:r>
              <a:rPr lang="en-US" sz="1600" dirty="0"/>
              <a:t> Automation can significantly enhance the online shopping experience on Amazon by making tasks like login, product searching, adding to cart, and purchasing more efficient and accurate.</a:t>
            </a:r>
          </a:p>
          <a:p>
            <a:r>
              <a:rPr lang="en-US" sz="1600" b="1" dirty="0"/>
              <a:t>Selenium is a Powerful Tool:</a:t>
            </a:r>
            <a:r>
              <a:rPr lang="en-US" sz="1600" dirty="0"/>
              <a:t> Selenium is a robust and widely-used automation testing framework that can be employed to automate web interactions, making it an ideal choice for automating Amazon.</a:t>
            </a:r>
          </a:p>
          <a:p>
            <a:r>
              <a:rPr lang="en-US" sz="1600" b="1" dirty="0"/>
              <a:t>Benefits of Automation:</a:t>
            </a:r>
            <a:r>
              <a:rPr lang="en-US" sz="1600" dirty="0"/>
              <a:t> Automation offers numerous advantages, including improved accuracy, faster execution, and the reduction of manual effort, ultimately enhancing the user experience on Amazon.</a:t>
            </a:r>
          </a:p>
          <a:p>
            <a:r>
              <a:rPr lang="en-US" sz="1600" b="1" dirty="0"/>
              <a:t>Step-by-Step Automation:</a:t>
            </a:r>
            <a:r>
              <a:rPr lang="en-US" sz="1600" dirty="0"/>
              <a:t> The presentation provides a step-by-step guide on how to automate each key action on Amazon, complete with code snippets and visual aids.</a:t>
            </a:r>
          </a:p>
          <a:p>
            <a:r>
              <a:rPr lang="en-US" sz="1600" b="1" dirty="0"/>
              <a:t>Test Environment Setup:</a:t>
            </a:r>
            <a:r>
              <a:rPr lang="en-US" sz="1600" dirty="0"/>
              <a:t> A proper test environment setup is essential for Selenium automation, including installing necessary drivers and dependencies</a:t>
            </a:r>
            <a:r>
              <a:rPr lang="en-US" sz="1600" dirty="0" smtClean="0"/>
              <a:t>..</a:t>
            </a:r>
            <a:endParaRPr lang="en-US" sz="1600" dirty="0"/>
          </a:p>
          <a:p>
            <a:r>
              <a:rPr lang="en-US" sz="1600" b="1" dirty="0"/>
              <a:t>Enhancing Efficiency:</a:t>
            </a:r>
            <a:r>
              <a:rPr lang="en-US" sz="1600" dirty="0"/>
              <a:t> Automation not only reduces manual work but also enhances the overall efficiency of the shopping process, saving time and effort</a:t>
            </a:r>
            <a:r>
              <a:rPr lang="en-US" sz="1600" dirty="0" smtClean="0"/>
              <a:t>.</a:t>
            </a:r>
            <a:endParaRPr lang="en-US" sz="1600" dirty="0"/>
          </a:p>
          <a:p>
            <a:r>
              <a:rPr lang="en-US" sz="1600" b="1" dirty="0"/>
              <a:t>Future Possibilities:</a:t>
            </a:r>
            <a:r>
              <a:rPr lang="en-US" sz="1600" dirty="0"/>
              <a:t> The skills learned in this presentation can be extended to automate other aspects of Amazon shopping or applied to automate interactions on other websites</a:t>
            </a:r>
            <a:r>
              <a:rPr lang="en-US" sz="1600" dirty="0" smtClean="0"/>
              <a:t>.</a:t>
            </a:r>
            <a:endParaRPr lang="en-US" sz="1600" dirty="0"/>
          </a:p>
        </p:txBody>
      </p:sp>
    </p:spTree>
    <p:extLst>
      <p:ext uri="{BB962C8B-B14F-4D97-AF65-F5344CB8AC3E}">
        <p14:creationId xmlns:p14="http://schemas.microsoft.com/office/powerpoint/2010/main" val="220036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endParaRPr lang="en-US" dirty="0"/>
          </a:p>
        </p:txBody>
      </p:sp>
      <p:sp>
        <p:nvSpPr>
          <p:cNvPr id="8" name="TextBox 7">
            <a:hlinkClick r:id="rId2"/>
            <a:extLst>
              <a:ext uri="{FF2B5EF4-FFF2-40B4-BE49-F238E27FC236}">
                <a16:creationId xmlns=""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noAutofit/>
          </a:bodyPr>
          <a:lstStyle/>
          <a:p>
            <a:pPr algn="ctr"/>
            <a:endParaRPr lang="en-US" sz="6000" u="sng" dirty="0">
              <a:solidFill>
                <a:srgbClr val="0070C0"/>
              </a:solidFill>
            </a:endParaRPr>
          </a:p>
        </p:txBody>
      </p:sp>
      <p:pic>
        <p:nvPicPr>
          <p:cNvPr id="1026" name="Picture 2" descr="Thank You Images - Free Download o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986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43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Name- </a:t>
            </a:r>
            <a:r>
              <a:rPr lang="en-US" dirty="0" err="1" smtClean="0"/>
              <a:t>Puneet</a:t>
            </a:r>
            <a:r>
              <a:rPr lang="en-US" dirty="0" smtClean="0"/>
              <a:t> Jindal</a:t>
            </a:r>
          </a:p>
          <a:p>
            <a:r>
              <a:rPr lang="en-US" dirty="0" smtClean="0"/>
              <a:t>Enrolment Number-</a:t>
            </a:r>
            <a:r>
              <a:rPr lang="en-US" dirty="0" smtClean="0">
                <a:latin typeface="Calibri" pitchFamily="34" charset="0"/>
                <a:cs typeface="Calibri" pitchFamily="34" charset="0"/>
              </a:rPr>
              <a:t>EBEONO523757705</a:t>
            </a:r>
          </a:p>
          <a:p>
            <a:r>
              <a:rPr lang="en-US" dirty="0" smtClean="0">
                <a:latin typeface="Calibri" pitchFamily="34" charset="0"/>
                <a:cs typeface="Calibri" pitchFamily="34" charset="0"/>
              </a:rPr>
              <a:t>Project Name- Automation and Manual Project on Amazon (</a:t>
            </a:r>
            <a:r>
              <a:rPr lang="en-US" dirty="0" err="1" smtClean="0">
                <a:latin typeface="Calibri" pitchFamily="34" charset="0"/>
                <a:cs typeface="Calibri" pitchFamily="34" charset="0"/>
              </a:rPr>
              <a:t>login,Search</a:t>
            </a:r>
            <a:r>
              <a:rPr lang="en-US" dirty="0" smtClean="0">
                <a:latin typeface="Calibri" pitchFamily="34" charset="0"/>
                <a:cs typeface="Calibri" pitchFamily="34" charset="0"/>
              </a:rPr>
              <a:t> </a:t>
            </a:r>
            <a:r>
              <a:rPr lang="en-US" dirty="0" err="1" smtClean="0">
                <a:latin typeface="Calibri" pitchFamily="34" charset="0"/>
                <a:cs typeface="Calibri" pitchFamily="34" charset="0"/>
              </a:rPr>
              <a:t>Product,Add</a:t>
            </a:r>
            <a:r>
              <a:rPr lang="en-US" dirty="0" smtClean="0">
                <a:latin typeface="Calibri" pitchFamily="34" charset="0"/>
                <a:cs typeface="Calibri" pitchFamily="34" charset="0"/>
              </a:rPr>
              <a:t> to Cart and Buy Now) Using Selenium  by Test-Ng.</a:t>
            </a:r>
          </a:p>
          <a:p>
            <a:r>
              <a:rPr lang="en-US" dirty="0" smtClean="0">
                <a:latin typeface="Calibri" pitchFamily="34" charset="0"/>
                <a:cs typeface="Calibri" pitchFamily="34" charset="0"/>
              </a:rPr>
              <a:t>Created Date-20-10-23</a:t>
            </a:r>
          </a:p>
          <a:p>
            <a:r>
              <a:rPr lang="en-US" dirty="0" smtClean="0">
                <a:latin typeface="Calibri" pitchFamily="34" charset="0"/>
                <a:cs typeface="Calibri" pitchFamily="34" charset="0"/>
              </a:rPr>
              <a:t>Submission Date-</a:t>
            </a:r>
          </a:p>
          <a:p>
            <a:endParaRPr lang="en-US" dirty="0" smtClean="0">
              <a:latin typeface="Calibri" pitchFamily="34" charset="0"/>
              <a:cs typeface="Calibri" pitchFamily="34" charset="0"/>
            </a:endParaRPr>
          </a:p>
          <a:p>
            <a:endParaRPr lang="en-IN" dirty="0">
              <a:latin typeface="Calibri" pitchFamily="34" charset="0"/>
              <a:cs typeface="Calibri" pitchFamily="34" charset="0"/>
            </a:endParaRPr>
          </a:p>
        </p:txBody>
      </p:sp>
      <p:sp>
        <p:nvSpPr>
          <p:cNvPr id="3" name="Title 2"/>
          <p:cNvSpPr>
            <a:spLocks noGrp="1"/>
          </p:cNvSpPr>
          <p:nvPr>
            <p:ph type="title"/>
          </p:nvPr>
        </p:nvSpPr>
        <p:spPr/>
        <p:txBody>
          <a:bodyPr/>
          <a:lstStyle/>
          <a:p>
            <a:r>
              <a:rPr lang="en-US" dirty="0" smtClean="0"/>
              <a:t>Project Details</a:t>
            </a:r>
            <a:endParaRPr lang="en-IN" dirty="0"/>
          </a:p>
        </p:txBody>
      </p:sp>
    </p:spTree>
    <p:extLst>
      <p:ext uri="{BB962C8B-B14F-4D97-AF65-F5344CB8AC3E}">
        <p14:creationId xmlns:p14="http://schemas.microsoft.com/office/powerpoint/2010/main" val="344713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43EBA675-9033-44D6-BEF6-CB05BCE25498}"/>
              </a:ext>
            </a:extLst>
          </p:cNvPr>
          <p:cNvSpPr txBox="1"/>
          <p:nvPr/>
        </p:nvSpPr>
        <p:spPr>
          <a:xfrm>
            <a:off x="188292" y="1433364"/>
            <a:ext cx="11921645" cy="1938992"/>
          </a:xfrm>
          <a:prstGeom prst="rect">
            <a:avLst/>
          </a:prstGeom>
          <a:noFill/>
        </p:spPr>
        <p:txBody>
          <a:bodyPr wrap="square" rtlCol="0">
            <a:spAutoFit/>
          </a:bodyPr>
          <a:lstStyle/>
          <a:p>
            <a:pPr algn="ctr"/>
            <a:r>
              <a:rPr lang="en-US" sz="4000" dirty="0" smtClean="0">
                <a:solidFill>
                  <a:schemeClr val="accent1">
                    <a:lumMod val="50000"/>
                  </a:schemeClr>
                </a:solidFill>
              </a:rPr>
              <a:t>Title</a:t>
            </a:r>
            <a:endParaRPr lang="en-US" sz="4000" dirty="0">
              <a:solidFill>
                <a:schemeClr val="accent1">
                  <a:lumMod val="50000"/>
                </a:schemeClr>
              </a:solidFill>
            </a:endParaRPr>
          </a:p>
          <a:p>
            <a:pPr algn="ctr"/>
            <a:endParaRPr lang="en-US" sz="4000" dirty="0">
              <a:solidFill>
                <a:schemeClr val="accent1">
                  <a:lumMod val="50000"/>
                </a:schemeClr>
              </a:solidFill>
            </a:endParaRPr>
          </a:p>
          <a:p>
            <a:pPr algn="ctr"/>
            <a:r>
              <a:rPr lang="en-IN" sz="4000" dirty="0"/>
              <a:t>"Amazon Shopping Experience"</a:t>
            </a:r>
            <a:endParaRPr lang="en-US" sz="4000" dirty="0">
              <a:solidFill>
                <a:srgbClr val="4A4A4A"/>
              </a:solidFill>
              <a:latin typeface="Open Sans"/>
            </a:endParaRPr>
          </a:p>
        </p:txBody>
      </p:sp>
      <p:sp>
        <p:nvSpPr>
          <p:cNvPr id="2" name="TextBox 1"/>
          <p:cNvSpPr txBox="1"/>
          <p:nvPr/>
        </p:nvSpPr>
        <p:spPr>
          <a:xfrm>
            <a:off x="3763108" y="3833446"/>
            <a:ext cx="4454769" cy="707886"/>
          </a:xfrm>
          <a:prstGeom prst="rect">
            <a:avLst/>
          </a:prstGeom>
          <a:noFill/>
        </p:spPr>
        <p:txBody>
          <a:bodyPr wrap="square" rtlCol="0">
            <a:spAutoFit/>
          </a:bodyPr>
          <a:lstStyle/>
          <a:p>
            <a:pPr algn="ctr"/>
            <a:r>
              <a:rPr lang="en-US" sz="4000" dirty="0">
                <a:solidFill>
                  <a:schemeClr val="accent1">
                    <a:lumMod val="50000"/>
                  </a:schemeClr>
                </a:solidFill>
              </a:rPr>
              <a:t>Subtitle</a:t>
            </a:r>
            <a:endParaRPr lang="en-IN" sz="4000" dirty="0">
              <a:solidFill>
                <a:schemeClr val="accent1">
                  <a:lumMod val="50000"/>
                </a:schemeClr>
              </a:solidFill>
            </a:endParaRPr>
          </a:p>
        </p:txBody>
      </p:sp>
      <p:sp>
        <p:nvSpPr>
          <p:cNvPr id="3" name="TextBox 2"/>
          <p:cNvSpPr txBox="1"/>
          <p:nvPr/>
        </p:nvSpPr>
        <p:spPr>
          <a:xfrm>
            <a:off x="1582616" y="5038019"/>
            <a:ext cx="8886092" cy="707886"/>
          </a:xfrm>
          <a:prstGeom prst="rect">
            <a:avLst/>
          </a:prstGeom>
          <a:noFill/>
        </p:spPr>
        <p:txBody>
          <a:bodyPr wrap="square" rtlCol="0">
            <a:spAutoFit/>
          </a:bodyPr>
          <a:lstStyle/>
          <a:p>
            <a:pPr algn="ctr"/>
            <a:r>
              <a:rPr lang="en-US" sz="4000" dirty="0" smtClean="0"/>
              <a:t>"Login, Search, Add to Cart, Buy Now"</a:t>
            </a:r>
            <a:endParaRPr lang="en-IN" sz="4000" dirty="0"/>
          </a:p>
        </p:txBody>
      </p:sp>
    </p:spTree>
    <p:extLst>
      <p:ext uri="{BB962C8B-B14F-4D97-AF65-F5344CB8AC3E}">
        <p14:creationId xmlns:p14="http://schemas.microsoft.com/office/powerpoint/2010/main" val="227681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43EBA675-9033-44D6-BEF6-CB05BCE25498}"/>
              </a:ext>
            </a:extLst>
          </p:cNvPr>
          <p:cNvSpPr txBox="1"/>
          <p:nvPr/>
        </p:nvSpPr>
        <p:spPr>
          <a:xfrm>
            <a:off x="164541" y="1020359"/>
            <a:ext cx="11161240" cy="5816977"/>
          </a:xfrm>
          <a:prstGeom prst="rect">
            <a:avLst/>
          </a:prstGeom>
          <a:noFill/>
        </p:spPr>
        <p:txBody>
          <a:bodyPr wrap="square" rtlCol="0">
            <a:spAutoFit/>
          </a:bodyPr>
          <a:lstStyle/>
          <a:p>
            <a:r>
              <a:rPr lang="en-US" sz="4000" dirty="0">
                <a:solidFill>
                  <a:schemeClr val="accent1">
                    <a:lumMod val="50000"/>
                  </a:schemeClr>
                </a:solidFill>
              </a:rPr>
              <a:t> </a:t>
            </a:r>
            <a:r>
              <a:rPr lang="en-US" sz="4000" dirty="0" smtClean="0">
                <a:solidFill>
                  <a:schemeClr val="accent1">
                    <a:lumMod val="50000"/>
                  </a:schemeClr>
                </a:solidFill>
              </a:rPr>
              <a:t>                                    Introduction</a:t>
            </a:r>
          </a:p>
          <a:p>
            <a:r>
              <a:rPr lang="en-US" sz="4000" dirty="0" smtClean="0">
                <a:solidFill>
                  <a:schemeClr val="accent1">
                    <a:lumMod val="50000"/>
                  </a:schemeClr>
                </a:solidFill>
              </a:rPr>
              <a:t/>
            </a:r>
            <a:br>
              <a:rPr lang="en-US" sz="4000" dirty="0" smtClean="0">
                <a:solidFill>
                  <a:schemeClr val="accent1">
                    <a:lumMod val="50000"/>
                  </a:schemeClr>
                </a:solidFill>
              </a:rPr>
            </a:br>
            <a:r>
              <a:rPr lang="en-US" sz="2000" dirty="0" smtClean="0">
                <a:solidFill>
                  <a:schemeClr val="accent1">
                    <a:lumMod val="50000"/>
                  </a:schemeClr>
                </a:solidFill>
              </a:rPr>
              <a:t>Title:-</a:t>
            </a:r>
            <a:r>
              <a:rPr lang="en-US" sz="2000" dirty="0" smtClean="0"/>
              <a:t>Automating </a:t>
            </a:r>
            <a:r>
              <a:rPr lang="en-US" sz="2000" dirty="0"/>
              <a:t>Amazon Shopping Workflow with Selenium and </a:t>
            </a:r>
            <a:r>
              <a:rPr lang="en-US" sz="2000" dirty="0" err="1" smtClean="0"/>
              <a:t>TestNG</a:t>
            </a:r>
            <a:r>
              <a:rPr lang="en-US" sz="2000" dirty="0" smtClean="0"/>
              <a:t/>
            </a:r>
            <a:br>
              <a:rPr lang="en-US" sz="2000" dirty="0" smtClean="0"/>
            </a:br>
            <a:r>
              <a:rPr lang="en-US" sz="2000" dirty="0" smtClean="0"/>
              <a:t/>
            </a:r>
            <a:br>
              <a:rPr lang="en-US" sz="2000" dirty="0" smtClean="0"/>
            </a:br>
            <a:r>
              <a:rPr lang="en-US" sz="2000" dirty="0" smtClean="0"/>
              <a:t>1.Welcome </a:t>
            </a:r>
            <a:r>
              <a:rPr lang="en-US" sz="2000" dirty="0"/>
              <a:t>to our presentation on automating key Amazon shopping actions using Selenium and </a:t>
            </a:r>
            <a:r>
              <a:rPr lang="en-US" sz="2000" dirty="0" err="1"/>
              <a:t>TestNG</a:t>
            </a:r>
            <a:r>
              <a:rPr lang="en-US" sz="2000" dirty="0" smtClean="0"/>
              <a:t>.</a:t>
            </a:r>
            <a:br>
              <a:rPr lang="en-US" sz="2000" dirty="0" smtClean="0"/>
            </a:br>
            <a:endParaRPr lang="en-US" sz="2000" dirty="0"/>
          </a:p>
          <a:p>
            <a:r>
              <a:rPr lang="en-US" sz="2000" dirty="0" smtClean="0"/>
              <a:t>2.In </a:t>
            </a:r>
            <a:r>
              <a:rPr lang="en-US" sz="2000" dirty="0"/>
              <a:t>today's digital age, online shopping has become an integral part of our lives, and Amazon stands as one of the largest and most popular e-commerce platforms</a:t>
            </a:r>
            <a:r>
              <a:rPr lang="en-US" sz="2000" dirty="0" smtClean="0"/>
              <a:t>.</a:t>
            </a:r>
            <a:br>
              <a:rPr lang="en-US" sz="2000" dirty="0" smtClean="0"/>
            </a:br>
            <a:endParaRPr lang="en-US" sz="2000" dirty="0"/>
          </a:p>
          <a:p>
            <a:r>
              <a:rPr lang="en-US" sz="2000" dirty="0" smtClean="0"/>
              <a:t>3.Automating </a:t>
            </a:r>
            <a:r>
              <a:rPr lang="en-US" sz="2000" dirty="0"/>
              <a:t>tasks on Amazon can save time and improve efficiency, and this presentation will demonstrate how to do just that</a:t>
            </a:r>
            <a:r>
              <a:rPr lang="en-US" sz="2000" dirty="0" smtClean="0"/>
              <a:t>.</a:t>
            </a:r>
            <a:br>
              <a:rPr lang="en-US" sz="2000" dirty="0" smtClean="0"/>
            </a:br>
            <a:endParaRPr lang="en-US" sz="2000" dirty="0"/>
          </a:p>
          <a:p>
            <a:r>
              <a:rPr lang="en-US" sz="2000" dirty="0" smtClean="0"/>
              <a:t>4.We </a:t>
            </a:r>
            <a:r>
              <a:rPr lang="en-US" sz="2000" dirty="0"/>
              <a:t>will focus on four critical aspects of the Amazon shopping experience: Logging in, Searching for Products, Adding Items to the Cart, and Making a Purchase.</a:t>
            </a:r>
          </a:p>
          <a:p>
            <a:pPr algn="ctr"/>
            <a:endParaRPr lang="en-US" sz="3200" dirty="0">
              <a:solidFill>
                <a:schemeClr val="accent1">
                  <a:lumMod val="50000"/>
                </a:schemeClr>
              </a:solidFill>
            </a:endParaRPr>
          </a:p>
        </p:txBody>
      </p:sp>
    </p:spTree>
    <p:extLst>
      <p:ext uri="{BB962C8B-B14F-4D97-AF65-F5344CB8AC3E}">
        <p14:creationId xmlns:p14="http://schemas.microsoft.com/office/powerpoint/2010/main" val="1423166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2A673DA-9C3C-41CA-A570-F4530550D626}"/>
              </a:ext>
            </a:extLst>
          </p:cNvPr>
          <p:cNvSpPr txBox="1"/>
          <p:nvPr/>
        </p:nvSpPr>
        <p:spPr>
          <a:xfrm>
            <a:off x="371364" y="1151453"/>
            <a:ext cx="11449272" cy="3939540"/>
          </a:xfrm>
          <a:prstGeom prst="rect">
            <a:avLst/>
          </a:prstGeom>
          <a:noFill/>
        </p:spPr>
        <p:txBody>
          <a:bodyPr wrap="square" rtlCol="0">
            <a:spAutoFit/>
          </a:bodyPr>
          <a:lstStyle/>
          <a:p>
            <a:pPr algn="ctr"/>
            <a:r>
              <a:rPr lang="en-US" sz="4000" b="1" u="sng" dirty="0" smtClean="0">
                <a:latin typeface="Calibri" panose="020F0502020204030204" pitchFamily="34" charset="0"/>
                <a:cs typeface="Calibri" panose="020F0502020204030204" pitchFamily="34" charset="0"/>
              </a:rPr>
              <a:t>Modules</a:t>
            </a:r>
          </a:p>
          <a:p>
            <a:pPr algn="ctr"/>
            <a:endParaRPr lang="en-US" sz="4000" b="1" u="sng" dirty="0">
              <a:latin typeface="Calibri" panose="020F0502020204030204" pitchFamily="34" charset="0"/>
              <a:cs typeface="Calibri" panose="020F0502020204030204" pitchFamily="34" charset="0"/>
            </a:endParaRPr>
          </a:p>
          <a:p>
            <a:r>
              <a:rPr lang="en-IN" sz="2000" b="1" dirty="0" smtClean="0"/>
              <a:t>1. Login</a:t>
            </a:r>
            <a:r>
              <a:rPr lang="en-IN" sz="2000" b="1" dirty="0"/>
              <a:t>: </a:t>
            </a:r>
            <a:r>
              <a:rPr lang="en-US" dirty="0" smtClean="0">
                <a:latin typeface="Calibri" panose="020F0502020204030204" pitchFamily="34" charset="0"/>
                <a:cs typeface="Calibri" panose="020F0502020204030204" pitchFamily="34" charset="0"/>
              </a:rPr>
              <a:t>-  </a:t>
            </a:r>
            <a:r>
              <a:rPr lang="en-US" b="1" i="1" dirty="0"/>
              <a:t>How to login  into an Amazon </a:t>
            </a:r>
            <a:r>
              <a:rPr lang="en-US" b="1" i="1" dirty="0" smtClean="0"/>
              <a:t>Account</a:t>
            </a:r>
            <a:endParaRPr lang="en-US" b="1" i="1" dirty="0"/>
          </a:p>
          <a:p>
            <a:endParaRPr lang="en-US" b="1"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a:t>
            </a:r>
            <a:r>
              <a:rPr lang="en-US" sz="2000" b="1" dirty="0"/>
              <a:t>2.</a:t>
            </a:r>
            <a:r>
              <a:rPr lang="en-IN" sz="2000" b="1" dirty="0" smtClean="0"/>
              <a:t>Product </a:t>
            </a:r>
            <a:r>
              <a:rPr lang="en-IN" sz="2000" b="1" dirty="0"/>
              <a:t>Search</a:t>
            </a:r>
            <a:r>
              <a:rPr lang="en-IN" b="1" i="1" dirty="0" smtClean="0"/>
              <a:t>: </a:t>
            </a:r>
            <a:r>
              <a:rPr lang="en-US" b="1" i="1" dirty="0" smtClean="0"/>
              <a:t>Demonstrating how to search for products effectively, utilize filters, and navigate  categories to      find desired items.</a:t>
            </a:r>
          </a:p>
          <a:p>
            <a:endParaRPr lang="en-US" b="1" i="1" dirty="0" smtClean="0"/>
          </a:p>
          <a:p>
            <a:r>
              <a:rPr lang="en-US" sz="2000" b="1" dirty="0"/>
              <a:t>3. </a:t>
            </a:r>
            <a:r>
              <a:rPr lang="en-US" sz="2000" b="1" dirty="0" smtClean="0"/>
              <a:t>Adding Items to the Cart</a:t>
            </a:r>
            <a:r>
              <a:rPr lang="en-US" dirty="0" smtClean="0"/>
              <a:t>: </a:t>
            </a:r>
            <a:r>
              <a:rPr lang="en-US" b="1" i="1" dirty="0"/>
              <a:t>Instructing users on how to add products to their shopping cart.</a:t>
            </a:r>
          </a:p>
          <a:p>
            <a:endParaRPr lang="en-US" dirty="0" smtClean="0"/>
          </a:p>
          <a:p>
            <a:r>
              <a:rPr lang="en-US" sz="2000" b="1" dirty="0"/>
              <a:t>4.</a:t>
            </a:r>
            <a:r>
              <a:rPr lang="en-IN" sz="2000" b="1" dirty="0"/>
              <a:t> Buy Product</a:t>
            </a:r>
            <a:r>
              <a:rPr lang="en-IN" dirty="0" smtClean="0"/>
              <a:t>: </a:t>
            </a:r>
            <a:r>
              <a:rPr lang="en-IN" b="1" i="1" dirty="0"/>
              <a:t>Show to buy the product and </a:t>
            </a:r>
            <a:r>
              <a:rPr lang="en-US" b="1" i="1" dirty="0"/>
              <a:t>Walking through the steps involved in the checkout </a:t>
            </a:r>
            <a:r>
              <a:rPr lang="en-US" b="1" i="1" dirty="0" smtClean="0"/>
              <a:t>process</a:t>
            </a:r>
            <a:endParaRPr lang="en-US"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4251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2A673DA-9C3C-41CA-A570-F4530550D626}"/>
              </a:ext>
            </a:extLst>
          </p:cNvPr>
          <p:cNvSpPr txBox="1"/>
          <p:nvPr/>
        </p:nvSpPr>
        <p:spPr>
          <a:xfrm>
            <a:off x="371364" y="856357"/>
            <a:ext cx="11449272" cy="3908762"/>
          </a:xfrm>
          <a:prstGeom prst="rect">
            <a:avLst/>
          </a:prstGeom>
          <a:noFill/>
        </p:spPr>
        <p:txBody>
          <a:bodyPr wrap="square" rtlCol="0">
            <a:spAutoFit/>
          </a:bodyPr>
          <a:lstStyle/>
          <a:p>
            <a:pPr algn="ctr"/>
            <a:r>
              <a:rPr lang="en-IN" sz="3200" b="1" u="sng" dirty="0"/>
              <a:t>Navigating the </a:t>
            </a:r>
            <a:r>
              <a:rPr lang="en-IN" sz="3200" b="1" u="sng" dirty="0" smtClean="0"/>
              <a:t>Website</a:t>
            </a:r>
          </a:p>
          <a:p>
            <a:pPr algn="ctr"/>
            <a:endParaRPr lang="en-US" sz="3200" b="1" i="0" u="sng" dirty="0">
              <a:solidFill>
                <a:srgbClr val="0A0A0A"/>
              </a:solidFill>
              <a:effectLst/>
              <a:latin typeface="Calibri" panose="020F0502020204030204" pitchFamily="34" charset="0"/>
              <a:cs typeface="Calibri" panose="020F0502020204030204" pitchFamily="34" charset="0"/>
            </a:endParaRPr>
          </a:p>
          <a:p>
            <a:pPr marL="457200" indent="-457200" algn="just" fontAlgn="base">
              <a:buFont typeface="Arial" panose="020B0604020202020204" pitchFamily="34" charset="0"/>
              <a:buChar char="•"/>
            </a:pPr>
            <a:r>
              <a:rPr lang="en-US" sz="2400" dirty="0">
                <a:solidFill>
                  <a:srgbClr val="202122"/>
                </a:solidFill>
                <a:latin typeface="Calibri" panose="020F0502020204030204" pitchFamily="34" charset="0"/>
                <a:cs typeface="Calibri" panose="020F0502020204030204" pitchFamily="34" charset="0"/>
              </a:rPr>
              <a:t>Navigate the website by clicking the </a:t>
            </a:r>
            <a:r>
              <a:rPr lang="en-US" sz="2400" dirty="0" err="1">
                <a:solidFill>
                  <a:srgbClr val="202122"/>
                </a:solidFill>
                <a:latin typeface="Calibri" panose="020F0502020204030204" pitchFamily="34" charset="0"/>
                <a:cs typeface="Calibri" panose="020F0502020204030204" pitchFamily="34" charset="0"/>
              </a:rPr>
              <a:t>url</a:t>
            </a:r>
            <a:r>
              <a:rPr lang="en-US" sz="2400" dirty="0">
                <a:solidFill>
                  <a:srgbClr val="202122"/>
                </a:solidFill>
                <a:latin typeface="Calibri" panose="020F0502020204030204" pitchFamily="34" charset="0"/>
                <a:cs typeface="Calibri" panose="020F0502020204030204" pitchFamily="34" charset="0"/>
              </a:rPr>
              <a:t>. </a:t>
            </a:r>
            <a:r>
              <a:rPr lang="en-US" sz="2400" dirty="0">
                <a:solidFill>
                  <a:srgbClr val="202122"/>
                </a:solidFill>
                <a:latin typeface="Calibri" panose="020F0502020204030204" pitchFamily="34" charset="0"/>
                <a:cs typeface="Calibri" panose="020F0502020204030204" pitchFamily="34" charset="0"/>
                <a:hlinkClick r:id="rId2"/>
              </a:rPr>
              <a:t>https://www.amazon.in</a:t>
            </a:r>
            <a:r>
              <a:rPr lang="en-US" sz="2400" dirty="0" smtClean="0">
                <a:solidFill>
                  <a:srgbClr val="202122"/>
                </a:solidFill>
                <a:latin typeface="Calibri" panose="020F0502020204030204" pitchFamily="34" charset="0"/>
                <a:cs typeface="Calibri" panose="020F0502020204030204" pitchFamily="34" charset="0"/>
                <a:hlinkClick r:id="rId2"/>
              </a:rPr>
              <a:t>/</a:t>
            </a:r>
            <a:endParaRPr lang="en-US" sz="2400" dirty="0" smtClean="0">
              <a:solidFill>
                <a:srgbClr val="202122"/>
              </a:solidFill>
              <a:latin typeface="Calibri" panose="020F0502020204030204" pitchFamily="34" charset="0"/>
              <a:cs typeface="Calibri" panose="020F0502020204030204" pitchFamily="34" charset="0"/>
            </a:endParaRPr>
          </a:p>
          <a:p>
            <a:pPr marL="457200" indent="-457200" algn="just" fontAlgn="base">
              <a:buFont typeface="Arial" panose="020B0604020202020204" pitchFamily="34" charset="0"/>
              <a:buChar char="•"/>
            </a:pPr>
            <a:endParaRPr lang="en-US" sz="2400" dirty="0">
              <a:solidFill>
                <a:srgbClr val="202122"/>
              </a:solidFill>
              <a:latin typeface="Calibri" panose="020F0502020204030204" pitchFamily="34" charset="0"/>
              <a:cs typeface="Calibri" panose="020F0502020204030204" pitchFamily="34" charset="0"/>
            </a:endParaRPr>
          </a:p>
          <a:p>
            <a:pPr marL="457200" indent="-457200" algn="just" fontAlgn="base">
              <a:buFont typeface="Arial" panose="020B0604020202020204" pitchFamily="34" charset="0"/>
              <a:buChar char="•"/>
            </a:pPr>
            <a:endParaRPr lang="en-US" sz="2400" dirty="0" smtClean="0">
              <a:solidFill>
                <a:srgbClr val="202122"/>
              </a:solidFill>
              <a:latin typeface="Calibri" panose="020F0502020204030204" pitchFamily="34" charset="0"/>
              <a:cs typeface="Calibri" panose="020F0502020204030204" pitchFamily="34" charset="0"/>
            </a:endParaRPr>
          </a:p>
          <a:p>
            <a:pPr marL="457200" indent="-457200" algn="just" fontAlgn="base">
              <a:buFont typeface="Arial" panose="020B0604020202020204" pitchFamily="34" charset="0"/>
              <a:buChar char="•"/>
            </a:pPr>
            <a:endParaRPr lang="en-US" sz="2400" dirty="0">
              <a:solidFill>
                <a:srgbClr val="202122"/>
              </a:solidFill>
              <a:latin typeface="Calibri" panose="020F0502020204030204" pitchFamily="34" charset="0"/>
              <a:cs typeface="Calibri" panose="020F0502020204030204" pitchFamily="34" charset="0"/>
            </a:endParaRPr>
          </a:p>
          <a:p>
            <a:pPr marL="457200" indent="-457200" algn="just" fontAlgn="base">
              <a:buFont typeface="Arial" panose="020B0604020202020204" pitchFamily="34" charset="0"/>
              <a:buChar char="•"/>
            </a:pPr>
            <a:endParaRPr lang="en-US" sz="2400" dirty="0">
              <a:solidFill>
                <a:srgbClr val="202122"/>
              </a:solidFill>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endParaRPr lang="en-IN" sz="3200" dirty="0">
              <a:latin typeface="Calibri" panose="020F0502020204030204" pitchFamily="34" charset="0"/>
              <a:cs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8104" y="2810738"/>
            <a:ext cx="5777516" cy="296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10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2A673DA-9C3C-41CA-A570-F4530550D626}"/>
              </a:ext>
            </a:extLst>
          </p:cNvPr>
          <p:cNvSpPr txBox="1"/>
          <p:nvPr/>
        </p:nvSpPr>
        <p:spPr>
          <a:xfrm>
            <a:off x="208076" y="669964"/>
            <a:ext cx="11377264" cy="6894195"/>
          </a:xfrm>
          <a:prstGeom prst="rect">
            <a:avLst/>
          </a:prstGeom>
          <a:noFill/>
        </p:spPr>
        <p:txBody>
          <a:bodyPr wrap="square" rtlCol="0">
            <a:spAutoFit/>
          </a:bodyPr>
          <a:lstStyle/>
          <a:p>
            <a:pPr algn="ctr"/>
            <a:r>
              <a:rPr lang="en-IN" sz="4000" b="1" u="sng" dirty="0" smtClean="0"/>
              <a:t>Login </a:t>
            </a:r>
            <a:r>
              <a:rPr lang="en-IN" sz="4000" b="1" u="sng" dirty="0"/>
              <a:t>to </a:t>
            </a:r>
            <a:r>
              <a:rPr lang="en-IN" sz="4000" b="1" u="sng" dirty="0" smtClean="0"/>
              <a:t>Amazon</a:t>
            </a:r>
          </a:p>
          <a:p>
            <a:endParaRPr lang="en-US"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User can login with Email-id and Password</a:t>
            </a: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Enter a valid email-id</a:t>
            </a: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Enter a valid password</a:t>
            </a:r>
          </a:p>
          <a:p>
            <a:pPr marL="457200" indent="-457200" algn="just">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Click on </a:t>
            </a:r>
            <a:r>
              <a:rPr lang="en-US" sz="1600" b="1" dirty="0" smtClean="0">
                <a:solidFill>
                  <a:srgbClr val="202122"/>
                </a:solidFill>
                <a:latin typeface="Calibri" panose="020F0502020204030204" pitchFamily="34" charset="0"/>
                <a:cs typeface="Calibri" panose="020F0502020204030204" pitchFamily="34" charset="0"/>
              </a:rPr>
              <a:t>sign-in</a:t>
            </a:r>
          </a:p>
          <a:p>
            <a:pPr marL="457200" indent="-457200" algn="just">
              <a:buFont typeface="Arial" panose="020B0604020202020204" pitchFamily="34" charset="0"/>
              <a:buChar char="•"/>
            </a:pPr>
            <a:endParaRPr lang="en-US" sz="1600" b="1" dirty="0" smtClean="0">
              <a:solidFill>
                <a:srgbClr val="202122"/>
              </a:solidFill>
              <a:latin typeface="Calibri" panose="020F0502020204030204" pitchFamily="34" charset="0"/>
              <a:cs typeface="Calibri" panose="020F0502020204030204" pitchFamily="34" charset="0"/>
            </a:endParaRPr>
          </a:p>
          <a:p>
            <a:r>
              <a:rPr lang="en-US" sz="1400" dirty="0"/>
              <a:t>1.Initialize WebDriver:Inside the test method, initialize the WebDriver. This could be done by specifying which browser Chrome and providing the path to the browser driver executable </a:t>
            </a:r>
            <a:r>
              <a:rPr lang="en-US" sz="1400" dirty="0" err="1"/>
              <a:t>ChromeDriver</a:t>
            </a:r>
            <a:endParaRPr lang="en-US" sz="1400" dirty="0"/>
          </a:p>
          <a:p>
            <a:endParaRPr lang="en-US" sz="1400" dirty="0"/>
          </a:p>
          <a:p>
            <a:r>
              <a:rPr lang="en-US" sz="1400" dirty="0"/>
              <a:t>2.Navigate to </a:t>
            </a:r>
            <a:r>
              <a:rPr lang="en-US" sz="1400" dirty="0" err="1"/>
              <a:t>Amazon:Use</a:t>
            </a:r>
            <a:r>
              <a:rPr lang="en-US" sz="1400" dirty="0"/>
              <a:t> the get method to navigate to the Amazon website by providing its URL.</a:t>
            </a:r>
          </a:p>
          <a:p>
            <a:endParaRPr lang="en-US" sz="1400" dirty="0"/>
          </a:p>
          <a:p>
            <a:r>
              <a:rPr lang="en-IN" sz="1400" dirty="0"/>
              <a:t>3.Locate Username and Password </a:t>
            </a:r>
            <a:r>
              <a:rPr lang="en-IN" sz="1400" dirty="0" smtClean="0"/>
              <a:t>Fields: </a:t>
            </a:r>
            <a:r>
              <a:rPr lang="en-US" sz="1400" dirty="0" smtClean="0"/>
              <a:t>Use </a:t>
            </a:r>
            <a:r>
              <a:rPr lang="en-US" sz="1400" dirty="0"/>
              <a:t>Selenium's </a:t>
            </a:r>
            <a:r>
              <a:rPr lang="en-US" sz="1400" dirty="0" err="1"/>
              <a:t>findElement</a:t>
            </a:r>
            <a:r>
              <a:rPr lang="en-US" sz="1400" dirty="0"/>
              <a:t> method to locate the username and password input fields on the Amazon login page. You can use locators like </a:t>
            </a:r>
            <a:r>
              <a:rPr lang="en-US" sz="1400" dirty="0" smtClean="0"/>
              <a:t>By.id</a:t>
            </a:r>
          </a:p>
          <a:p>
            <a:endParaRPr lang="en-US" sz="1400" dirty="0"/>
          </a:p>
          <a:p>
            <a:r>
              <a:rPr lang="en-US" sz="1400" dirty="0" smtClean="0"/>
              <a:t>4</a:t>
            </a:r>
            <a:r>
              <a:rPr lang="en-US" sz="1400" dirty="0"/>
              <a:t>Enter Username and </a:t>
            </a:r>
            <a:r>
              <a:rPr lang="en-US" sz="1400" dirty="0" smtClean="0"/>
              <a:t>Password: Use </a:t>
            </a:r>
            <a:r>
              <a:rPr lang="en-US" sz="1400" dirty="0"/>
              <a:t>the </a:t>
            </a:r>
            <a:r>
              <a:rPr lang="en-US" sz="1400" dirty="0" err="1"/>
              <a:t>sendKeys</a:t>
            </a:r>
            <a:r>
              <a:rPr lang="en-US" sz="1400" dirty="0"/>
              <a:t> method to enter the username and password into their respective input fields.</a:t>
            </a:r>
          </a:p>
          <a:p>
            <a:endParaRPr lang="en-US" sz="1400" dirty="0"/>
          </a:p>
          <a:p>
            <a:r>
              <a:rPr lang="en-US" sz="1400" dirty="0" smtClean="0"/>
              <a:t>5.Click </a:t>
            </a:r>
            <a:r>
              <a:rPr lang="en-US" sz="1400" dirty="0"/>
              <a:t>the Login </a:t>
            </a:r>
            <a:r>
              <a:rPr lang="en-US" sz="1400" dirty="0" err="1"/>
              <a:t>Button:Locate</a:t>
            </a:r>
            <a:r>
              <a:rPr lang="en-US" sz="1400" dirty="0"/>
              <a:t> and click the login button, which will submit the login credentials for authentication.</a:t>
            </a:r>
          </a:p>
          <a:p>
            <a:endParaRPr lang="en-US" sz="1400" dirty="0"/>
          </a:p>
          <a:p>
            <a:r>
              <a:rPr lang="en-US" sz="1400" dirty="0"/>
              <a:t>6.Assertion: After clicking the login button, you can add assertions to verify whether the login was successful. You can check for elements or messages that confirm the successful login.</a:t>
            </a:r>
            <a:r>
              <a:rPr lang="en-US" sz="1400" dirty="0" smtClean="0"/>
              <a:t>.</a:t>
            </a:r>
            <a:endParaRPr lang="en-US" sz="1400" dirty="0"/>
          </a:p>
          <a:p>
            <a:endParaRPr lang="en-US" sz="1400" dirty="0"/>
          </a:p>
          <a:p>
            <a:r>
              <a:rPr lang="en-US" sz="1400" dirty="0"/>
              <a:t>7.Close WebDriver: Finally, close the WebDriver instance to clean up resources.</a:t>
            </a:r>
          </a:p>
          <a:p>
            <a:pPr marL="457200" indent="-457200" algn="just">
              <a:buFont typeface="Arial" panose="020B0604020202020204" pitchFamily="34" charset="0"/>
              <a:buChar char="•"/>
            </a:pPr>
            <a:endParaRPr lang="en-US" sz="1600" b="1" dirty="0">
              <a:solidFill>
                <a:srgbClr val="202122"/>
              </a:solidFill>
              <a:latin typeface="Calibri" panose="020F0502020204030204" pitchFamily="34" charset="0"/>
              <a:cs typeface="Calibri" panose="020F0502020204030204" pitchFamily="34" charset="0"/>
            </a:endParaRPr>
          </a:p>
          <a:p>
            <a:pPr algn="just"/>
            <a:endParaRPr lang="en-IN" sz="3200" dirty="0">
              <a:latin typeface="Calibri" panose="020F0502020204030204" pitchFamily="34" charset="0"/>
              <a:cs typeface="Calibri" panose="020F0502020204030204" pitchFamily="34" charset="0"/>
            </a:endParaRPr>
          </a:p>
          <a:p>
            <a:pPr algn="just"/>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874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462" y="4396154"/>
            <a:ext cx="4240091" cy="246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3004" y="4396154"/>
            <a:ext cx="4368842" cy="246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300" y="597878"/>
            <a:ext cx="6629400" cy="3528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12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9BDC046-F4B4-44E1-B2D1-F76DBB5D46CE}"/>
              </a:ext>
            </a:extLst>
          </p:cNvPr>
          <p:cNvSpPr txBox="1"/>
          <p:nvPr/>
        </p:nvSpPr>
        <p:spPr>
          <a:xfrm>
            <a:off x="551384" y="548680"/>
            <a:ext cx="11017224" cy="5355312"/>
          </a:xfrm>
          <a:prstGeom prst="rect">
            <a:avLst/>
          </a:prstGeom>
          <a:noFill/>
        </p:spPr>
        <p:txBody>
          <a:bodyPr wrap="square">
            <a:spAutoFit/>
          </a:bodyPr>
          <a:lstStyle/>
          <a:p>
            <a:pPr algn="ctr"/>
            <a:r>
              <a:rPr lang="en-IN" sz="4000" b="1" u="sng" dirty="0"/>
              <a:t>Searching for a </a:t>
            </a:r>
            <a:r>
              <a:rPr lang="en-IN" sz="4000" b="1" u="sng" dirty="0" smtClean="0"/>
              <a:t>Product</a:t>
            </a:r>
            <a:endParaRPr lang="en-US" sz="4000" b="1" i="0" u="sng" dirty="0">
              <a:solidFill>
                <a:srgbClr val="0A0A0A"/>
              </a:solidFill>
              <a:effectLst/>
              <a:latin typeface="Calibri" panose="020F0502020204030204" pitchFamily="34" charset="0"/>
              <a:cs typeface="Calibri" panose="020F0502020204030204" pitchFamily="34" charset="0"/>
            </a:endParaRPr>
          </a:p>
          <a:p>
            <a:pPr marL="457200" indent="-457200" algn="just" fontAlgn="base">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User can search the product on search bar</a:t>
            </a:r>
          </a:p>
          <a:p>
            <a:pPr marL="457200" indent="-457200" algn="just" fontAlgn="base">
              <a:buFont typeface="Arial" panose="020B0604020202020204" pitchFamily="34" charset="0"/>
              <a:buChar char="•"/>
            </a:pPr>
            <a:r>
              <a:rPr lang="en-US" sz="1600" b="1" dirty="0">
                <a:solidFill>
                  <a:srgbClr val="202122"/>
                </a:solidFill>
                <a:latin typeface="Calibri" panose="020F0502020204030204" pitchFamily="34" charset="0"/>
                <a:cs typeface="Calibri" panose="020F0502020204030204" pitchFamily="34" charset="0"/>
              </a:rPr>
              <a:t>User can search for products using keywords, filters, and categories</a:t>
            </a:r>
            <a:r>
              <a:rPr lang="en-US" sz="1600" b="1" dirty="0" smtClean="0">
                <a:solidFill>
                  <a:srgbClr val="202122"/>
                </a:solidFill>
                <a:latin typeface="Calibri" panose="020F0502020204030204" pitchFamily="34" charset="0"/>
                <a:cs typeface="Calibri" panose="020F0502020204030204" pitchFamily="34" charset="0"/>
              </a:rPr>
              <a:t>.</a:t>
            </a:r>
          </a:p>
          <a:p>
            <a:pPr marL="457200" indent="-457200" algn="just" fontAlgn="base">
              <a:buFont typeface="Arial" panose="020B0604020202020204" pitchFamily="34" charset="0"/>
              <a:buChar char="•"/>
            </a:pPr>
            <a:endParaRPr lang="en-US" sz="1600" b="1" dirty="0">
              <a:solidFill>
                <a:srgbClr val="202122"/>
              </a:solidFill>
              <a:latin typeface="Calibri" panose="020F0502020204030204" pitchFamily="34" charset="0"/>
              <a:cs typeface="Calibri" panose="020F0502020204030204" pitchFamily="34" charset="0"/>
            </a:endParaRPr>
          </a:p>
          <a:p>
            <a:r>
              <a:rPr lang="en-US" sz="1400" dirty="0"/>
              <a:t>1.Initialize WebDriver:Inside the test method, initialize the WebDriver. This could be done by specifying which browser Chrome and providing the path to the browser driver executable </a:t>
            </a:r>
            <a:r>
              <a:rPr lang="en-US" sz="1400" dirty="0" err="1"/>
              <a:t>ChromeDriver</a:t>
            </a:r>
            <a:endParaRPr lang="en-US" sz="1400" dirty="0"/>
          </a:p>
          <a:p>
            <a:endParaRPr lang="en-US" sz="1400" dirty="0"/>
          </a:p>
          <a:p>
            <a:r>
              <a:rPr lang="en-US" sz="1400" dirty="0"/>
              <a:t>2.Navigate to </a:t>
            </a:r>
            <a:r>
              <a:rPr lang="en-US" sz="1400" dirty="0" err="1"/>
              <a:t>Amazon:Use</a:t>
            </a:r>
            <a:r>
              <a:rPr lang="en-US" sz="1400" dirty="0"/>
              <a:t> the get method to navigate to the Amazon website by providing its URL.</a:t>
            </a:r>
          </a:p>
          <a:p>
            <a:endParaRPr lang="en-US" sz="1400" dirty="0"/>
          </a:p>
          <a:p>
            <a:r>
              <a:rPr lang="en-IN" sz="1400" dirty="0"/>
              <a:t>3.Locate the Search Box:</a:t>
            </a:r>
            <a:r>
              <a:rPr lang="en-US" sz="1400" dirty="0"/>
              <a:t>Use Selenium's </a:t>
            </a:r>
            <a:r>
              <a:rPr lang="en-US" sz="1400" dirty="0" err="1"/>
              <a:t>findElement</a:t>
            </a:r>
            <a:r>
              <a:rPr lang="en-US" sz="1400" dirty="0"/>
              <a:t> method to locate the search input field on the Amazon website. You can use various locators like By.id</a:t>
            </a:r>
          </a:p>
          <a:p>
            <a:endParaRPr lang="en-US" sz="1400" dirty="0"/>
          </a:p>
          <a:p>
            <a:r>
              <a:rPr lang="en-US" sz="1400" dirty="0"/>
              <a:t>4..Enter Search </a:t>
            </a:r>
            <a:r>
              <a:rPr lang="en-US" sz="1400" dirty="0" err="1"/>
              <a:t>Query:Use</a:t>
            </a:r>
            <a:r>
              <a:rPr lang="en-US" sz="1400" dirty="0"/>
              <a:t> the </a:t>
            </a:r>
            <a:r>
              <a:rPr lang="en-US" sz="1400" dirty="0" err="1"/>
              <a:t>sendKeys</a:t>
            </a:r>
            <a:r>
              <a:rPr lang="en-US" sz="1400" dirty="0"/>
              <a:t> method to enter the search query (Puma Sneakers for Men) into the search input field.</a:t>
            </a:r>
          </a:p>
          <a:p>
            <a:endParaRPr lang="en-US" sz="1400" dirty="0"/>
          </a:p>
          <a:p>
            <a:r>
              <a:rPr lang="en-US" sz="1400" dirty="0"/>
              <a:t>5..Submit the Search: Use the submit method on the search input field element to initiate the search. Alternatively, you can locate the search button and click on it.</a:t>
            </a:r>
          </a:p>
          <a:p>
            <a:endParaRPr lang="en-US" sz="1400" dirty="0"/>
          </a:p>
          <a:p>
            <a:r>
              <a:rPr lang="en-US" sz="1400" dirty="0"/>
              <a:t>6.Assertion: After submitting the search, you can assert that the search results page has loaded successfully. You can check for specific elements on the search results page to ensure that the search was successful.</a:t>
            </a:r>
          </a:p>
          <a:p>
            <a:endParaRPr lang="en-US" sz="1400" dirty="0"/>
          </a:p>
          <a:p>
            <a:r>
              <a:rPr lang="en-US" sz="1400" dirty="0"/>
              <a:t>7.Close WebDriver: Finally, close the WebDriver instance to clean up resources.</a:t>
            </a:r>
          </a:p>
          <a:p>
            <a:pPr marL="457200" indent="-457200" algn="just" fontAlgn="base">
              <a:buFont typeface="Arial" panose="020B0604020202020204" pitchFamily="34" charset="0"/>
              <a:buChar char="•"/>
            </a:pPr>
            <a:endParaRPr lang="en-US" sz="1600" b="1" dirty="0">
              <a:solidFill>
                <a:srgbClr val="20212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0826201"/>
      </p:ext>
    </p:extLst>
  </p:cSld>
  <p:clrMapOvr>
    <a:masterClrMapping/>
  </p:clrMapOvr>
</p:sld>
</file>

<file path=ppt/theme/theme1.xml><?xml version="1.0" encoding="utf-8"?>
<a:theme xmlns:a="http://schemas.openxmlformats.org/drawingml/2006/main" name="Dividend">
  <a:themeElements>
    <a:clrScheme name="Custom 11">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ustom 2">
      <a:majorFont>
        <a:latin typeface="Candara"/>
        <a:ea typeface=""/>
        <a:cs typeface=""/>
      </a:majorFont>
      <a:minorFont>
        <a:latin typeface="Candar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 xmlns:thm15="http://schemas.microsoft.com/office/thememl/2012/main" name="Presentation1" id="{F529A05C-9967-417B-A795-0EE2DA56A977}" vid="{B371D623-29EC-4410-98F2-D4F69349AE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531C3B7-F137-4B62-A714-55F90281BDA7}">
  <ds:schemaRefs>
    <ds:schemaRef ds:uri="http://schemas.microsoft.com/sharepoint/v3/contenttype/forms"/>
  </ds:schemaRefs>
</ds:datastoreItem>
</file>

<file path=customXml/itemProps2.xml><?xml version="1.0" encoding="utf-8"?>
<ds:datastoreItem xmlns:ds="http://schemas.openxmlformats.org/officeDocument/2006/customXml" ds:itemID="{0B8FDF75-6DB0-420B-9CE9-4E2094004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732F72-BAE4-4D8F-B5A8-4D4D584BF69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Looks like, sounds like</Template>
  <TotalTime>14403</TotalTime>
  <Words>1287</Words>
  <Application>Microsoft Office PowerPoint</Application>
  <PresentationFormat>Custom</PresentationFormat>
  <Paragraphs>119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lpstr>
      <vt:lpstr>Amazon Project</vt:lpstr>
      <vt:lpstr>Project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PRESENTATION TAKEAWAYS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vinay.riyat@outlook.com</dc:creator>
  <cp:lastModifiedBy>hp</cp:lastModifiedBy>
  <cp:revision>146</cp:revision>
  <dcterms:created xsi:type="dcterms:W3CDTF">2021-06-25T14:34:24Z</dcterms:created>
  <dcterms:modified xsi:type="dcterms:W3CDTF">2023-10-22T09:15:25Z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