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mp3" ContentType="audio/mp3"/>
  <Default Extension="rels" ContentType="application/vnd.openxmlformats-package.relationships+xml"/>
  <Override PartName="/customXml/itemProps297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sldIdLst>
    <p:sldId id="260" r:id="rId4"/>
    <p:sldId id="262" r:id="rId5"/>
    <p:sldId id="263" r:id="rId6"/>
    <p:sldId id="265" r:id="rId7"/>
    <p:sldId id="266" r:id="rId8"/>
    <p:sldId id="264" r:id="rId9"/>
    <p:sldId id="267" r:id="rId10"/>
    <p:sldId id="270" r:id="rId11"/>
    <p:sldId id="271" r:id="rId12"/>
    <p:sldId id="280" r:id="rId13"/>
    <p:sldId id="272" r:id="rId14"/>
    <p:sldId id="273" r:id="rId15"/>
    <p:sldId id="274" r:id="rId16"/>
    <p:sldId id="276" r:id="rId17"/>
    <p:sldId id="278" r:id="rId18"/>
    <p:sldId id="275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customXml" Target="../customXml/item1.xml"/><Relationship Id="rId23" Type="http://schemas.openxmlformats.org/officeDocument/2006/relationships/customXmlProps" Target="../customXml/itemProps297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.xml"/><Relationship Id="rId4" Type="http://schemas.openxmlformats.org/officeDocument/2006/relationships/image" Target="file:///C:\Users\1V994W2\Documents\Tencent%20Files\574576071\FileRecv\&#25340;&#35013;&#32032;&#26448;\&#21345;&#36890;-33\\05\subject_holdright_224,73,43_0_lively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7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6.xml"/><Relationship Id="rId4" Type="http://schemas.openxmlformats.org/officeDocument/2006/relationships/image" Target="file:///C:\Users\1V994W2\Documents\Tencent%20Files\574576071\FileRecv\&#25340;&#35013;&#32032;&#26448;\&#21345;&#36890;-33\\05\subject_holdright_224,73,43_0_lively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5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2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6" Type="http://schemas.openxmlformats.org/officeDocument/2006/relationships/tags" Target="../tags/tag132.xml"/><Relationship Id="rId15" Type="http://schemas.openxmlformats.org/officeDocument/2006/relationships/tags" Target="../tags/tag131.xml"/><Relationship Id="rId14" Type="http://schemas.openxmlformats.org/officeDocument/2006/relationships/tags" Target="../tags/tag130.xml"/><Relationship Id="rId13" Type="http://schemas.openxmlformats.org/officeDocument/2006/relationships/tags" Target="../tags/tag12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3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48.xml"/><Relationship Id="rId4" Type="http://schemas.openxmlformats.org/officeDocument/2006/relationships/image" Target="file:///C:\Users\1V994W2\Documents\Tencent%20Files\574576071\FileRecv\&#25340;&#35013;&#32032;&#26448;\&#21345;&#36890;-33\\05\subject_holdright_224,73,43_0_lively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47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5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3" Type="http://schemas.openxmlformats.org/officeDocument/2006/relationships/tags" Target="../tags/tag161.xml"/><Relationship Id="rId12" Type="http://schemas.openxmlformats.org/officeDocument/2006/relationships/tags" Target="../tags/tag16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6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4" Type="http://schemas.openxmlformats.org/officeDocument/2006/relationships/tags" Target="../tags/tag175.xml"/><Relationship Id="rId13" Type="http://schemas.openxmlformats.org/officeDocument/2006/relationships/tags" Target="../tags/tag174.xml"/><Relationship Id="rId12" Type="http://schemas.openxmlformats.org/officeDocument/2006/relationships/tags" Target="../tags/tag173.xml"/><Relationship Id="rId11" Type="http://schemas.openxmlformats.org/officeDocument/2006/relationships/tags" Target="../tags/tag172.xml"/><Relationship Id="rId10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7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6" Type="http://schemas.openxmlformats.org/officeDocument/2006/relationships/tags" Target="../tags/tag186.xml"/><Relationship Id="rId15" Type="http://schemas.openxmlformats.org/officeDocument/2006/relationships/tags" Target="../tags/tag185.xml"/><Relationship Id="rId14" Type="http://schemas.openxmlformats.org/officeDocument/2006/relationships/tags" Target="../tags/tag184.xml"/><Relationship Id="rId13" Type="http://schemas.openxmlformats.org/officeDocument/2006/relationships/tags" Target="../tags/tag183.xml"/><Relationship Id="rId12" Type="http://schemas.openxmlformats.org/officeDocument/2006/relationships/tags" Target="../tags/tag182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image" Target="file:///C:\Users\1V994W2\Documents\Tencent%20Files\574576071\FileRecv\&#25340;&#35013;&#32032;&#26448;\&#21345;&#36890;-33\\05\subject_holdright_224,73,43_0_lively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87.xml"/><Relationship Id="rId12" Type="http://schemas.openxmlformats.org/officeDocument/2006/relationships/tags" Target="../tags/tag193.xml"/><Relationship Id="rId11" Type="http://schemas.openxmlformats.org/officeDocument/2006/relationships/tags" Target="../tags/tag192.xml"/><Relationship Id="rId10" Type="http://schemas.openxmlformats.org/officeDocument/2006/relationships/tags" Target="../tags/tag19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9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4" Type="http://schemas.openxmlformats.org/officeDocument/2006/relationships/tags" Target="../tags/tag205.xml"/><Relationship Id="rId13" Type="http://schemas.openxmlformats.org/officeDocument/2006/relationships/tags" Target="../tags/tag204.xml"/><Relationship Id="rId12" Type="http://schemas.openxmlformats.org/officeDocument/2006/relationships/tags" Target="../tags/tag203.xml"/><Relationship Id="rId11" Type="http://schemas.openxmlformats.org/officeDocument/2006/relationships/tags" Target="../tags/tag202.xml"/><Relationship Id="rId10" Type="http://schemas.openxmlformats.org/officeDocument/2006/relationships/tags" Target="../tags/tag20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0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3" Type="http://schemas.openxmlformats.org/officeDocument/2006/relationships/tags" Target="../tags/tag213.xml"/><Relationship Id="rId12" Type="http://schemas.openxmlformats.org/officeDocument/2006/relationships/tags" Target="../tags/tag212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1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2" Type="http://schemas.openxmlformats.org/officeDocument/2006/relationships/tags" Target="../tags/tag220.xml"/><Relationship Id="rId11" Type="http://schemas.openxmlformats.org/officeDocument/2006/relationships/tags" Target="../tags/tag219.xml"/><Relationship Id="rId10" Type="http://schemas.openxmlformats.org/officeDocument/2006/relationships/tags" Target="../tags/tag21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22.xml"/><Relationship Id="rId4" Type="http://schemas.openxmlformats.org/officeDocument/2006/relationships/image" Target="file:///C:\Users\1V994W2\Documents\Tencent%20Files\574576071\FileRecv\&#25340;&#35013;&#32032;&#26448;\&#21345;&#36890;-33\\05\subject_holdright_224,73,43_0_lively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21.xml"/><Relationship Id="rId12" Type="http://schemas.openxmlformats.org/officeDocument/2006/relationships/tags" Target="../tags/tag227.xml"/><Relationship Id="rId11" Type="http://schemas.openxmlformats.org/officeDocument/2006/relationships/tags" Target="../tags/tag226.xml"/><Relationship Id="rId10" Type="http://schemas.openxmlformats.org/officeDocument/2006/relationships/tags" Target="../tags/tag22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2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8.xml"/><Relationship Id="rId11" Type="http://schemas.openxmlformats.org/officeDocument/2006/relationships/tags" Target="../tags/tag233.xml"/><Relationship Id="rId10" Type="http://schemas.openxmlformats.org/officeDocument/2006/relationships/tags" Target="../tags/tag232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3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3" Type="http://schemas.openxmlformats.org/officeDocument/2006/relationships/tags" Target="../tags/tag241.xml"/><Relationship Id="rId12" Type="http://schemas.openxmlformats.org/officeDocument/2006/relationships/tags" Target="../tags/tag240.xml"/><Relationship Id="rId11" Type="http://schemas.openxmlformats.org/officeDocument/2006/relationships/tags" Target="../tags/tag239.xml"/><Relationship Id="rId10" Type="http://schemas.openxmlformats.org/officeDocument/2006/relationships/tags" Target="../tags/tag238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tags" Target="../tags/tag246.xml"/><Relationship Id="rId7" Type="http://schemas.openxmlformats.org/officeDocument/2006/relationships/tags" Target="../tags/tag245.xml"/><Relationship Id="rId6" Type="http://schemas.openxmlformats.org/officeDocument/2006/relationships/tags" Target="../tags/tag24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1" Type="http://schemas.openxmlformats.org/officeDocument/2006/relationships/tags" Target="../tags/tag249.xml"/><Relationship Id="rId10" Type="http://schemas.openxmlformats.org/officeDocument/2006/relationships/tags" Target="../tags/tag248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5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4" Type="http://schemas.openxmlformats.org/officeDocument/2006/relationships/tags" Target="../tags/tag258.xml"/><Relationship Id="rId13" Type="http://schemas.openxmlformats.org/officeDocument/2006/relationships/tags" Target="../tags/tag257.xml"/><Relationship Id="rId12" Type="http://schemas.openxmlformats.org/officeDocument/2006/relationships/tags" Target="../tags/tag256.xml"/><Relationship Id="rId11" Type="http://schemas.openxmlformats.org/officeDocument/2006/relationships/tags" Target="../tags/tag255.xml"/><Relationship Id="rId10" Type="http://schemas.openxmlformats.org/officeDocument/2006/relationships/tags" Target="../tags/tag254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6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6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4" Type="http://schemas.openxmlformats.org/officeDocument/2006/relationships/tags" Target="../tags/tag267.xml"/><Relationship Id="rId13" Type="http://schemas.openxmlformats.org/officeDocument/2006/relationships/tags" Target="../tags/tag266.xml"/><Relationship Id="rId12" Type="http://schemas.openxmlformats.org/officeDocument/2006/relationships/tags" Target="../tags/tag265.xml"/><Relationship Id="rId11" Type="http://schemas.openxmlformats.org/officeDocument/2006/relationships/tags" Target="../tags/tag264.xml"/><Relationship Id="rId10" Type="http://schemas.openxmlformats.org/officeDocument/2006/relationships/tags" Target="../tags/tag263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7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7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6" Type="http://schemas.openxmlformats.org/officeDocument/2006/relationships/tags" Target="../tags/tag278.xml"/><Relationship Id="rId15" Type="http://schemas.openxmlformats.org/officeDocument/2006/relationships/tags" Target="../tags/tag277.xml"/><Relationship Id="rId14" Type="http://schemas.openxmlformats.org/officeDocument/2006/relationships/tags" Target="../tags/tag276.xml"/><Relationship Id="rId13" Type="http://schemas.openxmlformats.org/officeDocument/2006/relationships/tags" Target="../tags/tag275.xml"/><Relationship Id="rId12" Type="http://schemas.openxmlformats.org/officeDocument/2006/relationships/tags" Target="../tags/tag274.xml"/><Relationship Id="rId11" Type="http://schemas.openxmlformats.org/officeDocument/2006/relationships/tags" Target="../tags/tag273.xml"/><Relationship Id="rId10" Type="http://schemas.openxmlformats.org/officeDocument/2006/relationships/tags" Target="../tags/tag272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28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3" Type="http://schemas.openxmlformats.org/officeDocument/2006/relationships/tags" Target="../tags/tag286.xml"/><Relationship Id="rId12" Type="http://schemas.openxmlformats.org/officeDocument/2006/relationships/tags" Target="../tags/tag285.xml"/><Relationship Id="rId11" Type="http://schemas.openxmlformats.org/officeDocument/2006/relationships/tags" Target="../tags/tag284.xml"/><Relationship Id="rId10" Type="http://schemas.openxmlformats.org/officeDocument/2006/relationships/tags" Target="../tags/tag283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image" Target="file:///C:\Users\1V994W2\Documents\Tencent%20Files\574576071\FileRecv\&#25340;&#35013;&#32032;&#26448;\&#21345;&#36890;-33\\05\subject_holdright_224,73,43_0_lively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1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5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6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609600" y="685800"/>
            <a:ext cx="5486400" cy="5486400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1"/>
            </p:custDataLst>
          </p:nvPr>
        </p:nvSpPr>
        <p:spPr>
          <a:xfrm>
            <a:off x="6604001" y="2656206"/>
            <a:ext cx="4825365" cy="970915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zh-CN" altLang="en-US" sz="6000" b="0" spc="6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12"/>
            </p:custDataLst>
          </p:nvPr>
        </p:nvSpPr>
        <p:spPr>
          <a:xfrm>
            <a:off x="6604000" y="3831591"/>
            <a:ext cx="4826000" cy="370205"/>
          </a:xfrm>
        </p:spPr>
        <p:txBody>
          <a:bodyPr vert="horz" lIns="0" tIns="0" rIns="0" bIns="0" rtlCol="0">
            <a:normAutofit/>
          </a:bodyPr>
          <a:lstStyle>
            <a:lvl1pPr marL="0" indent="0">
              <a:buNone/>
              <a:defRPr kumimoji="0" lang="zh-CN" altLang="en-US" sz="20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6096000" y="685800"/>
            <a:ext cx="5486400" cy="548640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1"/>
            </p:custDataLst>
          </p:nvPr>
        </p:nvSpPr>
        <p:spPr>
          <a:xfrm>
            <a:off x="1147128" y="2860353"/>
            <a:ext cx="4359910" cy="1172210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  <p:cxnSp>
        <p:nvCxnSpPr>
          <p:cNvPr id="9" name="直接连接符 8"/>
          <p:cNvCxnSpPr/>
          <p:nvPr userDrawn="1">
            <p:custDataLst>
              <p:tags r:id="rId12"/>
            </p:custDataLst>
          </p:nvPr>
        </p:nvCxnSpPr>
        <p:spPr>
          <a:xfrm flipV="1">
            <a:off x="842963" y="2720658"/>
            <a:ext cx="0" cy="15240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5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5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>
            <a:normAutofit/>
          </a:bodyPr>
          <a:lstStyle>
            <a:lvl1pPr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5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5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>
            <a:normAutofit/>
          </a:bodyPr>
          <a:lstStyle>
            <a:lvl1pPr algn="ctr"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5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5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10571480" y="5237480"/>
            <a:ext cx="1619885" cy="161988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5237480"/>
            <a:ext cx="1619885" cy="16198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609600" y="685800"/>
            <a:ext cx="5486400" cy="5486400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1"/>
            </p:custDataLst>
          </p:nvPr>
        </p:nvSpPr>
        <p:spPr>
          <a:xfrm>
            <a:off x="6604001" y="2656206"/>
            <a:ext cx="4825365" cy="970915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zh-CN" altLang="en-US" sz="6000" b="0" spc="6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12"/>
            </p:custDataLst>
          </p:nvPr>
        </p:nvSpPr>
        <p:spPr>
          <a:xfrm>
            <a:off x="6604000" y="3831591"/>
            <a:ext cx="4826000" cy="370205"/>
          </a:xfrm>
        </p:spPr>
        <p:txBody>
          <a:bodyPr vert="horz" lIns="0" tIns="0" rIns="0" bIns="0" rtlCol="0">
            <a:normAutofit/>
          </a:bodyPr>
          <a:lstStyle>
            <a:lvl1pPr marL="0" indent="0">
              <a:buNone/>
              <a:defRPr kumimoji="0" lang="zh-CN" altLang="en-US" sz="20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1397000"/>
            <a:ext cx="2032000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470728" y="3464065"/>
            <a:ext cx="6545944" cy="803136"/>
          </a:xfrm>
        </p:spPr>
        <p:txBody>
          <a:bodyPr anchor="t" anchorCtr="0">
            <a:normAutofit/>
          </a:bodyPr>
          <a:lstStyle>
            <a:lvl1pPr algn="ctr">
              <a:defRPr sz="4000" baseline="0"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304800" y="1234440"/>
            <a:ext cx="4389120" cy="438912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5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5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6096000" y="685800"/>
            <a:ext cx="5486400" cy="548640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1"/>
            </p:custDataLst>
          </p:nvPr>
        </p:nvSpPr>
        <p:spPr>
          <a:xfrm>
            <a:off x="1147128" y="2860353"/>
            <a:ext cx="4359910" cy="1172210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  <p:cxnSp>
        <p:nvCxnSpPr>
          <p:cNvPr id="9" name="直接连接符 8"/>
          <p:cNvCxnSpPr/>
          <p:nvPr userDrawn="1">
            <p:custDataLst>
              <p:tags r:id="rId12"/>
            </p:custDataLst>
          </p:nvPr>
        </p:nvCxnSpPr>
        <p:spPr>
          <a:xfrm flipV="1">
            <a:off x="842963" y="2720658"/>
            <a:ext cx="0" cy="15240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1397000"/>
            <a:ext cx="2032000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470728" y="3464065"/>
            <a:ext cx="6545944" cy="803136"/>
          </a:xfrm>
        </p:spPr>
        <p:txBody>
          <a:bodyPr anchor="t" anchorCtr="0">
            <a:normAutofit/>
          </a:bodyPr>
          <a:lstStyle>
            <a:lvl1pPr algn="ctr">
              <a:defRPr sz="4000" baseline="0"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5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5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>
            <a:normAutofit/>
          </a:bodyPr>
          <a:lstStyle>
            <a:lvl1pPr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5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5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>
            <a:normAutofit/>
          </a:bodyPr>
          <a:lstStyle>
            <a:lvl1pPr algn="ctr"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5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5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10571480" y="5237480"/>
            <a:ext cx="1619885" cy="161988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5237480"/>
            <a:ext cx="1619885" cy="16198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="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304800" y="1234440"/>
            <a:ext cx="4389120" cy="438912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5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5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20090"/>
            <a:chOff x="0" y="0"/>
            <a:chExt cx="12192000" cy="72009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2009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2009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6.xml"/><Relationship Id="rId23" Type="http://schemas.openxmlformats.org/officeDocument/2006/relationships/tags" Target="../tags/tag145.xml"/><Relationship Id="rId22" Type="http://schemas.openxmlformats.org/officeDocument/2006/relationships/tags" Target="../tags/tag144.xml"/><Relationship Id="rId21" Type="http://schemas.openxmlformats.org/officeDocument/2006/relationships/tags" Target="../tags/tag143.xml"/><Relationship Id="rId20" Type="http://schemas.openxmlformats.org/officeDocument/2006/relationships/tags" Target="../tags/tag142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292.xml"/><Relationship Id="rId23" Type="http://schemas.openxmlformats.org/officeDocument/2006/relationships/tags" Target="../tags/tag291.xml"/><Relationship Id="rId22" Type="http://schemas.openxmlformats.org/officeDocument/2006/relationships/tags" Target="../tags/tag290.xml"/><Relationship Id="rId21" Type="http://schemas.openxmlformats.org/officeDocument/2006/relationships/tags" Target="../tags/tag289.xml"/><Relationship Id="rId20" Type="http://schemas.openxmlformats.org/officeDocument/2006/relationships/tags" Target="../tags/tag288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287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95.xml"/><Relationship Id="rId2" Type="http://schemas.openxmlformats.org/officeDocument/2006/relationships/tags" Target="../tags/tag294.xml"/><Relationship Id="rId1" Type="http://schemas.openxmlformats.org/officeDocument/2006/relationships/tags" Target="../tags/tag29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hyperlink" Target="https://qiankun.umijs.org/zh/api#initglobalstatestate" TargetMode="External"/><Relationship Id="rId4" Type="http://schemas.openxmlformats.org/officeDocument/2006/relationships/hyperlink" Target="https://qiankun.umijs.org/zh/api#startopts" TargetMode="External"/><Relationship Id="rId3" Type="http://schemas.openxmlformats.org/officeDocument/2006/relationships/hyperlink" Target="https://qiankun.umijs.org/zh/api#setdefaultmountappapplink" TargetMode="External"/><Relationship Id="rId2" Type="http://schemas.openxmlformats.org/officeDocument/2006/relationships/hyperlink" Target="https://qiankun.umijs.org/zh/api#runafterfirstmountedeffect" TargetMode="External"/><Relationship Id="rId1" Type="http://schemas.openxmlformats.org/officeDocument/2006/relationships/hyperlink" Target="https://qiankun.umijs.org/zh/api#registermicroappsapps-lifecycles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hyperlink" Target="https://qiankun.umijs.org/zh/api#initglobalstatestate" TargetMode="External"/><Relationship Id="rId4" Type="http://schemas.openxmlformats.org/officeDocument/2006/relationships/hyperlink" Target="https://qiankun.umijs.org/zh/api#startopts" TargetMode="External"/><Relationship Id="rId3" Type="http://schemas.openxmlformats.org/officeDocument/2006/relationships/hyperlink" Target="https://qiankun.umijs.org/zh/api#setdefaultmountappapplink" TargetMode="External"/><Relationship Id="rId2" Type="http://schemas.openxmlformats.org/officeDocument/2006/relationships/hyperlink" Target="https://qiankun.umijs.org/zh/api#runafterfirstmountedeffect" TargetMode="External"/><Relationship Id="rId1" Type="http://schemas.openxmlformats.org/officeDocument/2006/relationships/hyperlink" Target="https://qiankun.umijs.org/zh/api#registermicroappsapps-lifecycles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hyperlink" Target="https://github.com/PunkClergy/unicom-app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9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hyperlink" Target="https://qiankun.umijs.org/zh/api#initglobalstatestate" TargetMode="External"/><Relationship Id="rId4" Type="http://schemas.openxmlformats.org/officeDocument/2006/relationships/hyperlink" Target="https://qiankun.umijs.org/zh/api#startopts" TargetMode="External"/><Relationship Id="rId3" Type="http://schemas.openxmlformats.org/officeDocument/2006/relationships/hyperlink" Target="https://qiankun.umijs.org/zh/api#setdefaultmountappapplink" TargetMode="External"/><Relationship Id="rId2" Type="http://schemas.openxmlformats.org/officeDocument/2006/relationships/hyperlink" Target="https://qiankun.umijs.org/zh/api#runafterfirstmountedeffect" TargetMode="External"/><Relationship Id="rId1" Type="http://schemas.openxmlformats.org/officeDocument/2006/relationships/hyperlink" Target="https://qiankun.umijs.org/zh/api#registermicroappsapps-lifecyc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sz="3200" dirty="0"/>
              <a:t>微服务-乾坤（</a:t>
            </a:r>
            <a:r>
              <a:rPr lang="en-US" altLang="zh-CN" sz="3200" dirty="0">
                <a:sym typeface="+mn-ea"/>
              </a:rPr>
              <a:t>qiankun</a:t>
            </a:r>
            <a:r>
              <a:rPr sz="3200" dirty="0"/>
              <a:t>）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/>
            <p:custDataLst>
              <p:tags r:id="rId2"/>
            </p:custDataLst>
          </p:nvPr>
        </p:nvSpPr>
        <p:spPr/>
        <p:txBody>
          <a:bodyPr>
            <a:normAutofit fontScale="25000"/>
          </a:bodyPr>
          <a:lstStyle/>
          <a:p>
            <a:pPr marL="0" indent="0"/>
            <a:r>
              <a:rPr sz="5600">
                <a:ea typeface="-apple-system"/>
              </a:rPr>
              <a:t>微</a:t>
            </a:r>
            <a:r>
              <a:rPr lang="zh-CN" sz="5600" b="0">
                <a:ea typeface="-apple-system"/>
              </a:rPr>
              <a:t>前端是一种</a:t>
            </a:r>
            <a:r>
              <a:rPr lang="zh-CN" sz="5600" b="1">
                <a:ea typeface="-apple-system"/>
              </a:rPr>
              <a:t>多个团队</a:t>
            </a:r>
            <a:r>
              <a:rPr lang="zh-CN" sz="5600" b="0">
                <a:ea typeface="-apple-system"/>
              </a:rPr>
              <a:t>通过</a:t>
            </a:r>
            <a:r>
              <a:rPr lang="zh-CN" sz="5600" b="1">
                <a:ea typeface="-apple-system"/>
              </a:rPr>
              <a:t>独立发布功能</a:t>
            </a:r>
            <a:r>
              <a:rPr lang="zh-CN" sz="5600" b="0">
                <a:ea typeface="-apple-system"/>
              </a:rPr>
              <a:t>的方式来</a:t>
            </a:r>
            <a:r>
              <a:rPr lang="zh-CN" sz="5600" b="1">
                <a:ea typeface="-apple-system"/>
              </a:rPr>
              <a:t>共同构建</a:t>
            </a:r>
            <a:r>
              <a:rPr lang="zh-CN" sz="5600" b="0">
                <a:ea typeface="-apple-system"/>
              </a:rPr>
              <a:t>现代化 web 应用的技术手段及方法策略</a:t>
            </a:r>
            <a:endParaRPr lang="zh-CN" altLang="en-US" sz="5600" b="0" dirty="0">
              <a:ea typeface="-apple-system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04033" y="4615143"/>
            <a:ext cx="3261360" cy="24638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1005"/>
              <a:t>一切从业务出发，最终到产品落地——观智慧纪检有感</a:t>
            </a:r>
            <a:endParaRPr lang="zh-CN" altLang="en-US" sz="1005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344699" y="616331"/>
            <a:ext cx="1891030" cy="39878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2000" b="1"/>
              <a:t>UNICOM(</a:t>
            </a:r>
            <a:r>
              <a:rPr lang="zh-CN" altLang="en-US" sz="2000" b="1"/>
              <a:t>基座</a:t>
            </a:r>
            <a:r>
              <a:rPr lang="en-US" altLang="zh-CN" sz="2000" b="1"/>
              <a:t>)</a:t>
            </a:r>
            <a:endParaRPr lang="zh-CN" altLang="en-US" sz="2000" b="1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21375" y="997437"/>
            <a:ext cx="2527935" cy="27559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 sz="1200">
                <a:solidFill>
                  <a:srgbClr val="C55A11"/>
                </a:solidFill>
              </a:rPr>
              <a:t>Index.js </a:t>
            </a:r>
            <a:r>
              <a:rPr lang="zh-CN" altLang="en-US" sz="1200">
                <a:solidFill>
                  <a:srgbClr val="C55A11"/>
                </a:solidFill>
              </a:rPr>
              <a:t>-- </a:t>
            </a:r>
            <a:r>
              <a:rPr lang="en-US" altLang="zh-CN" sz="1200">
                <a:solidFill>
                  <a:srgbClr val="C55A11"/>
                </a:solidFill>
              </a:rPr>
              <a:t>step2 </a:t>
            </a:r>
            <a:r>
              <a:rPr lang="zh-CN" sz="1200">
                <a:solidFill>
                  <a:srgbClr val="ED7D31"/>
                </a:solidFill>
                <a:ea typeface="-apple-system"/>
                <a:sym typeface="+mn-ea"/>
              </a:rPr>
              <a:t>设置配置全局状态</a:t>
            </a:r>
            <a:endParaRPr lang="zh-CN" altLang="en-US" sz="1200">
              <a:solidFill>
                <a:srgbClr val="ED7D31"/>
              </a:solidFill>
              <a:ea typeface="-apple-system"/>
              <a:sym typeface="+mn-ea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583266" y="1351099"/>
            <a:ext cx="5614035" cy="385699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>
              <a:lnSpc>
                <a:spcPct val="330000"/>
              </a:lnSpc>
            </a:pPr>
            <a:r>
              <a:rPr lang="en-US" sz="1060" b="0">
                <a:solidFill>
                  <a:srgbClr val="C586C0"/>
                </a:solidFill>
                <a:latin typeface="Consolas" panose="020B0609020204030204" charset="0"/>
              </a:rPr>
              <a:t>import</a:t>
            </a: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</a:rPr>
              <a:t> {</a:t>
            </a:r>
            <a:endParaRPr lang="en-US" sz="1060" b="0">
              <a:solidFill>
                <a:srgbClr val="D4D4D4"/>
              </a:solidFill>
              <a:latin typeface="Consolas" panose="020B0609020204030204" charset="0"/>
            </a:endParaRPr>
          </a:p>
          <a:p>
            <a:pPr algn="l">
              <a:lnSpc>
                <a:spcPct val="330000"/>
              </a:lnSpc>
            </a:pPr>
            <a:r>
              <a:rPr lang="en-US" sz="1060" b="0">
                <a:solidFill>
                  <a:srgbClr val="ED7D31"/>
                </a:solidFill>
                <a:latin typeface="Consolas" panose="020B0609020204030204" charset="0"/>
              </a:rPr>
              <a:t> </a:t>
            </a:r>
            <a:r>
              <a:rPr lang="en-US" sz="1060" b="0">
                <a:solidFill>
                  <a:srgbClr val="ED7D31"/>
                </a:solidFill>
                <a:latin typeface="Consolas" panose="020B0609020204030204" charset="0"/>
                <a:hlinkClick r:id="rId1"/>
              </a:rPr>
              <a:t>registerMicroApps, </a:t>
            </a:r>
            <a:r>
              <a:rPr lang="zh-CN" sz="1060" b="0">
                <a:solidFill>
                  <a:srgbClr val="ED7D31"/>
                </a:solidFill>
                <a:ea typeface="Consolas" panose="020B0609020204030204"/>
                <a:hlinkClick r:id="rId1"/>
              </a:rPr>
              <a:t>// 接受两个参数:注册信息和生命周期钩子</a:t>
            </a:r>
            <a:endParaRPr lang="zh-CN" sz="1060" b="0">
              <a:solidFill>
                <a:srgbClr val="ED7D31"/>
              </a:solidFill>
              <a:ea typeface="Consolas" panose="020B0609020204030204"/>
            </a:endParaRPr>
          </a:p>
          <a:p>
            <a:pPr algn="l">
              <a:lnSpc>
                <a:spcPct val="330000"/>
              </a:lnSpc>
            </a:pP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</a:rPr>
              <a:t> </a:t>
            </a:r>
            <a:r>
              <a:rPr lang="en-US" sz="1060" b="0">
                <a:solidFill>
                  <a:srgbClr val="C55A11"/>
                </a:solidFill>
                <a:latin typeface="Consolas" panose="020B0609020204030204" charset="0"/>
                <a:hlinkClick r:id="rId2"/>
              </a:rPr>
              <a:t>runAfterFirstMounted</a:t>
            </a: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  <a:hlinkClick r:id="rId2"/>
              </a:rPr>
              <a:t>,</a:t>
            </a:r>
            <a:r>
              <a:rPr lang="zh-CN" sz="1060" b="0">
                <a:solidFill>
                  <a:srgbClr val="6A9955"/>
                </a:solidFill>
                <a:ea typeface="Consolas" panose="020B0609020204030204"/>
                <a:hlinkClick r:id="rId2"/>
              </a:rPr>
              <a:t>//默认微应用过载后执行的钩子</a:t>
            </a:r>
            <a:endParaRPr lang="zh-CN" sz="1060" b="0">
              <a:solidFill>
                <a:srgbClr val="6A9955"/>
              </a:solidFill>
              <a:ea typeface="Consolas" panose="020B0609020204030204"/>
            </a:endParaRPr>
          </a:p>
          <a:p>
            <a:pPr algn="l">
              <a:lnSpc>
                <a:spcPct val="330000"/>
              </a:lnSpc>
            </a:pP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</a:rPr>
              <a:t> </a:t>
            </a:r>
            <a:r>
              <a:rPr lang="en-US" sz="1060" b="0">
                <a:solidFill>
                  <a:srgbClr val="C55A11"/>
                </a:solidFill>
                <a:latin typeface="Consolas" panose="020B0609020204030204" charset="0"/>
                <a:hlinkClick r:id="rId3"/>
              </a:rPr>
              <a:t>setDefaultMountApp</a:t>
            </a: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  <a:hlinkClick r:id="rId3"/>
              </a:rPr>
              <a:t>,</a:t>
            </a:r>
            <a:r>
              <a:rPr lang="zh-CN" sz="1060" b="0">
                <a:solidFill>
                  <a:srgbClr val="6A9955"/>
                </a:solidFill>
                <a:ea typeface="Consolas" panose="020B0609020204030204"/>
                <a:hlinkClick r:id="rId3"/>
              </a:rPr>
              <a:t>//设置主应用启动后默认进入的微应用</a:t>
            </a:r>
            <a:endParaRPr lang="zh-CN" sz="1060" b="0">
              <a:solidFill>
                <a:srgbClr val="6A9955"/>
              </a:solidFill>
              <a:ea typeface="Consolas" panose="020B0609020204030204"/>
            </a:endParaRPr>
          </a:p>
          <a:p>
            <a:pPr algn="l">
              <a:lnSpc>
                <a:spcPct val="330000"/>
              </a:lnSpc>
            </a:pP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</a:rPr>
              <a:t> </a:t>
            </a:r>
            <a:r>
              <a:rPr lang="en-US" sz="1060" b="0">
                <a:solidFill>
                  <a:srgbClr val="C55A11"/>
                </a:solidFill>
                <a:latin typeface="Consolas" panose="020B0609020204030204" charset="0"/>
                <a:hlinkClick r:id="rId4"/>
              </a:rPr>
              <a:t>start</a:t>
            </a: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  <a:hlinkClick r:id="rId4"/>
              </a:rPr>
              <a:t>,</a:t>
            </a:r>
            <a:r>
              <a:rPr lang="zh-CN" sz="1060" b="0">
                <a:solidFill>
                  <a:srgbClr val="6A9955"/>
                </a:solidFill>
                <a:ea typeface="Consolas" panose="020B0609020204030204"/>
                <a:hlinkClick r:id="rId4"/>
              </a:rPr>
              <a:t>//启动程序（主应用）-常规模式下只会启动主应用，如果wenpack特殊配置会按需启动</a:t>
            </a:r>
            <a:endParaRPr lang="zh-CN" sz="1060" b="0">
              <a:solidFill>
                <a:srgbClr val="6A9955"/>
              </a:solidFill>
              <a:ea typeface="Consolas" panose="020B0609020204030204"/>
            </a:endParaRPr>
          </a:p>
          <a:p>
            <a:pPr algn="l">
              <a:lnSpc>
                <a:spcPct val="330000"/>
              </a:lnSpc>
            </a:pP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</a:rPr>
              <a:t> </a:t>
            </a:r>
            <a:r>
              <a:rPr lang="en-US" sz="1060" b="0">
                <a:solidFill>
                  <a:srgbClr val="C55A11"/>
                </a:solidFill>
                <a:latin typeface="Consolas" panose="020B0609020204030204" charset="0"/>
                <a:hlinkClick r:id="rId5"/>
              </a:rPr>
              <a:t>initGlobalState</a:t>
            </a:r>
            <a:r>
              <a:rPr lang="zh-CN" sz="1060" b="0">
                <a:solidFill>
                  <a:srgbClr val="6A9955"/>
                </a:solidFill>
                <a:ea typeface="Consolas" panose="020B0609020204030204"/>
                <a:hlinkClick r:id="rId5"/>
              </a:rPr>
              <a:t>//通信阶段，定义全局所需状态，微应用可通过props获取（*重要）</a:t>
            </a:r>
            <a:endParaRPr lang="zh-CN" sz="1060" b="0">
              <a:solidFill>
                <a:srgbClr val="6A9955"/>
              </a:solidFill>
              <a:ea typeface="Consolas" panose="020B0609020204030204"/>
            </a:endParaRPr>
          </a:p>
          <a:p>
            <a:pPr algn="l">
              <a:lnSpc>
                <a:spcPct val="330000"/>
              </a:lnSpc>
            </a:pP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</a:rPr>
              <a:t>} </a:t>
            </a:r>
            <a:r>
              <a:rPr lang="en-US" sz="1060" b="0">
                <a:solidFill>
                  <a:srgbClr val="C586C0"/>
                </a:solidFill>
                <a:latin typeface="Consolas" panose="020B0609020204030204" charset="0"/>
              </a:rPr>
              <a:t>from</a:t>
            </a: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</a:rPr>
              <a:t> </a:t>
            </a:r>
            <a:r>
              <a:rPr lang="en-US" sz="1060" b="0">
                <a:solidFill>
                  <a:srgbClr val="CE9178"/>
                </a:solidFill>
                <a:latin typeface="Consolas" panose="020B0609020204030204" charset="0"/>
              </a:rPr>
              <a:t>'qiankun'</a:t>
            </a: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</a:rPr>
              <a:t>;</a:t>
            </a:r>
            <a:endParaRPr lang="zh-CN" altLang="en-US" sz="1060" b="0"/>
          </a:p>
        </p:txBody>
      </p:sp>
      <p:pic>
        <p:nvPicPr>
          <p:cNvPr id="3" name="图片 2" descr="upload_post_object_v2_4753988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6893" y="1457335"/>
            <a:ext cx="4875623" cy="3837232"/>
          </a:xfrm>
          <a:prstGeom prst="rect">
            <a:avLst/>
          </a:prstGeom>
        </p:spPr>
      </p:pic>
      <p:cxnSp>
        <p:nvCxnSpPr>
          <p:cNvPr id="5" name="肘形连接符 4"/>
          <p:cNvCxnSpPr/>
          <p:nvPr userDrawn="1"/>
        </p:nvCxnSpPr>
        <p:spPr>
          <a:xfrm>
            <a:off x="6082709" y="4481007"/>
            <a:ext cx="786898" cy="327137"/>
          </a:xfrm>
          <a:prstGeom prst="bentConnector3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344699" y="616331"/>
            <a:ext cx="1891030" cy="39878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2000" b="1"/>
              <a:t>UNICOM(</a:t>
            </a:r>
            <a:r>
              <a:rPr lang="zh-CN" altLang="en-US" sz="2000" b="1"/>
              <a:t>基座</a:t>
            </a:r>
            <a:r>
              <a:rPr lang="en-US" altLang="zh-CN" sz="2000" b="1"/>
              <a:t>)</a:t>
            </a:r>
            <a:endParaRPr lang="zh-CN" altLang="en-US" sz="2000" b="1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21375" y="997437"/>
            <a:ext cx="2832735" cy="27559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C55A11"/>
                </a:solidFill>
              </a:rPr>
              <a:t>Index.js </a:t>
            </a:r>
            <a:r>
              <a:rPr lang="zh-CN" altLang="en-US" sz="1200">
                <a:solidFill>
                  <a:srgbClr val="C55A11"/>
                </a:solidFill>
              </a:rPr>
              <a:t>-- </a:t>
            </a:r>
            <a:r>
              <a:rPr lang="en-US" altLang="zh-CN" sz="1200">
                <a:solidFill>
                  <a:srgbClr val="C55A11"/>
                </a:solidFill>
              </a:rPr>
              <a:t>step3 </a:t>
            </a:r>
            <a:r>
              <a:rPr lang="zh-CN" altLang="en-US" sz="1200">
                <a:solidFill>
                  <a:srgbClr val="C55A11"/>
                </a:solidFill>
              </a:rPr>
              <a:t>设置默认进入的子应用</a:t>
            </a:r>
            <a:endParaRPr lang="zh-CN" altLang="en-US" sz="1200">
              <a:solidFill>
                <a:srgbClr val="C55A11"/>
              </a:solidFill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592295" y="2031898"/>
            <a:ext cx="5614035" cy="328676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>
              <a:lnSpc>
                <a:spcPct val="280000"/>
              </a:lnSpc>
            </a:pPr>
            <a:r>
              <a:rPr lang="en-US" sz="1060" b="0">
                <a:solidFill>
                  <a:srgbClr val="C586C0"/>
                </a:solidFill>
                <a:latin typeface="Consolas" panose="020B0609020204030204" charset="0"/>
              </a:rPr>
              <a:t>import</a:t>
            </a: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</a:rPr>
              <a:t> {</a:t>
            </a:r>
            <a:endParaRPr lang="en-US" sz="1060" b="0">
              <a:solidFill>
                <a:srgbClr val="D4D4D4"/>
              </a:solidFill>
              <a:latin typeface="Consolas" panose="020B0609020204030204" charset="0"/>
            </a:endParaRPr>
          </a:p>
          <a:p>
            <a:pPr algn="l">
              <a:lnSpc>
                <a:spcPct val="280000"/>
              </a:lnSpc>
            </a:pPr>
            <a:r>
              <a:rPr lang="en-US" sz="1060" b="0">
                <a:solidFill>
                  <a:srgbClr val="ED7D31"/>
                </a:solidFill>
                <a:latin typeface="Consolas" panose="020B0609020204030204" charset="0"/>
              </a:rPr>
              <a:t> </a:t>
            </a:r>
            <a:r>
              <a:rPr lang="en-US" sz="1060" b="0">
                <a:solidFill>
                  <a:srgbClr val="ED7D31"/>
                </a:solidFill>
                <a:latin typeface="Consolas" panose="020B0609020204030204" charset="0"/>
                <a:hlinkClick r:id="rId1"/>
              </a:rPr>
              <a:t>registerMicroApps, </a:t>
            </a:r>
            <a:r>
              <a:rPr lang="zh-CN" sz="1060" b="0">
                <a:solidFill>
                  <a:srgbClr val="ED7D31"/>
                </a:solidFill>
                <a:ea typeface="Consolas" panose="020B0609020204030204"/>
                <a:hlinkClick r:id="rId1"/>
              </a:rPr>
              <a:t>// 接受两个参数:注册信息和生命周期钩子</a:t>
            </a:r>
            <a:endParaRPr lang="zh-CN" sz="1060" b="0">
              <a:solidFill>
                <a:srgbClr val="ED7D31"/>
              </a:solidFill>
              <a:ea typeface="Consolas" panose="020B0609020204030204"/>
            </a:endParaRPr>
          </a:p>
          <a:p>
            <a:pPr algn="l">
              <a:lnSpc>
                <a:spcPct val="280000"/>
              </a:lnSpc>
            </a:pP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</a:rPr>
              <a:t> </a:t>
            </a:r>
            <a:r>
              <a:rPr lang="en-US" sz="1060" b="0">
                <a:solidFill>
                  <a:srgbClr val="C55A11"/>
                </a:solidFill>
                <a:latin typeface="Consolas" panose="020B0609020204030204" charset="0"/>
                <a:hlinkClick r:id="rId2"/>
              </a:rPr>
              <a:t>runAfterFirstMounted</a:t>
            </a: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  <a:hlinkClick r:id="rId2"/>
              </a:rPr>
              <a:t>,</a:t>
            </a:r>
            <a:r>
              <a:rPr lang="zh-CN" sz="1060" b="0">
                <a:solidFill>
                  <a:srgbClr val="6A9955"/>
                </a:solidFill>
                <a:ea typeface="Consolas" panose="020B0609020204030204"/>
                <a:hlinkClick r:id="rId2"/>
              </a:rPr>
              <a:t>//默认微应用过载后执行的钩子</a:t>
            </a:r>
            <a:endParaRPr lang="zh-CN" sz="1060" b="0">
              <a:solidFill>
                <a:srgbClr val="6A9955"/>
              </a:solidFill>
              <a:ea typeface="Consolas" panose="020B0609020204030204"/>
            </a:endParaRPr>
          </a:p>
          <a:p>
            <a:pPr algn="l">
              <a:lnSpc>
                <a:spcPct val="280000"/>
              </a:lnSpc>
            </a:pP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</a:rPr>
              <a:t> </a:t>
            </a:r>
            <a:r>
              <a:rPr lang="en-US" sz="1060" b="0">
                <a:solidFill>
                  <a:srgbClr val="C55A11"/>
                </a:solidFill>
                <a:latin typeface="Consolas" panose="020B0609020204030204" charset="0"/>
                <a:hlinkClick r:id="rId3"/>
              </a:rPr>
              <a:t>setDefaultMountApp</a:t>
            </a: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  <a:hlinkClick r:id="rId3"/>
              </a:rPr>
              <a:t>,</a:t>
            </a:r>
            <a:r>
              <a:rPr lang="zh-CN" sz="1060" b="0">
                <a:solidFill>
                  <a:srgbClr val="6A9955"/>
                </a:solidFill>
                <a:ea typeface="Consolas" panose="020B0609020204030204"/>
                <a:hlinkClick r:id="rId3"/>
              </a:rPr>
              <a:t>//设置主应用启动后默认进入的微应用</a:t>
            </a:r>
            <a:endParaRPr lang="zh-CN" sz="1060" b="0">
              <a:solidFill>
                <a:srgbClr val="6A9955"/>
              </a:solidFill>
              <a:ea typeface="Consolas" panose="020B0609020204030204"/>
            </a:endParaRPr>
          </a:p>
          <a:p>
            <a:pPr algn="l">
              <a:lnSpc>
                <a:spcPct val="280000"/>
              </a:lnSpc>
            </a:pP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</a:rPr>
              <a:t> </a:t>
            </a:r>
            <a:r>
              <a:rPr lang="en-US" sz="1060" b="0">
                <a:solidFill>
                  <a:srgbClr val="C55A11"/>
                </a:solidFill>
                <a:latin typeface="Consolas" panose="020B0609020204030204" charset="0"/>
                <a:hlinkClick r:id="rId4"/>
              </a:rPr>
              <a:t>start</a:t>
            </a: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  <a:hlinkClick r:id="rId4"/>
              </a:rPr>
              <a:t>,</a:t>
            </a:r>
            <a:r>
              <a:rPr lang="zh-CN" sz="1060" b="0">
                <a:solidFill>
                  <a:srgbClr val="6A9955"/>
                </a:solidFill>
                <a:ea typeface="Consolas" panose="020B0609020204030204"/>
                <a:hlinkClick r:id="rId4"/>
              </a:rPr>
              <a:t>//启动程序（主应用）-常规模式下只会启动主应用，如果wenpack特殊配置会按需启动</a:t>
            </a:r>
            <a:endParaRPr lang="zh-CN" sz="1060" b="0">
              <a:solidFill>
                <a:srgbClr val="6A9955"/>
              </a:solidFill>
              <a:ea typeface="Consolas" panose="020B0609020204030204"/>
            </a:endParaRPr>
          </a:p>
          <a:p>
            <a:pPr algn="l">
              <a:lnSpc>
                <a:spcPct val="280000"/>
              </a:lnSpc>
            </a:pP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</a:rPr>
              <a:t> </a:t>
            </a:r>
            <a:r>
              <a:rPr lang="en-US" sz="1060" b="0">
                <a:solidFill>
                  <a:srgbClr val="C55A11"/>
                </a:solidFill>
                <a:latin typeface="Consolas" panose="020B0609020204030204" charset="0"/>
                <a:hlinkClick r:id="rId5"/>
              </a:rPr>
              <a:t>initGlobalState</a:t>
            </a:r>
            <a:r>
              <a:rPr lang="zh-CN" sz="1060" b="0">
                <a:solidFill>
                  <a:srgbClr val="6A9955"/>
                </a:solidFill>
                <a:ea typeface="Consolas" panose="020B0609020204030204"/>
                <a:hlinkClick r:id="rId5"/>
              </a:rPr>
              <a:t>//通信阶段，定义全局所需状态，微应用可通过props获取（*重要）</a:t>
            </a:r>
            <a:endParaRPr lang="zh-CN" sz="1060" b="0">
              <a:solidFill>
                <a:srgbClr val="6A9955"/>
              </a:solidFill>
              <a:ea typeface="Consolas" panose="020B0609020204030204"/>
            </a:endParaRPr>
          </a:p>
          <a:p>
            <a:pPr algn="l">
              <a:lnSpc>
                <a:spcPct val="280000"/>
              </a:lnSpc>
            </a:pP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</a:rPr>
              <a:t>} </a:t>
            </a:r>
            <a:r>
              <a:rPr lang="en-US" sz="1060" b="0">
                <a:solidFill>
                  <a:srgbClr val="C586C0"/>
                </a:solidFill>
                <a:latin typeface="Consolas" panose="020B0609020204030204" charset="0"/>
              </a:rPr>
              <a:t>from</a:t>
            </a: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</a:rPr>
              <a:t> </a:t>
            </a:r>
            <a:r>
              <a:rPr lang="en-US" sz="1060" b="0">
                <a:solidFill>
                  <a:srgbClr val="CE9178"/>
                </a:solidFill>
                <a:latin typeface="Consolas" panose="020B0609020204030204" charset="0"/>
              </a:rPr>
              <a:t>'qiankun'</a:t>
            </a: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</a:rPr>
              <a:t>;</a:t>
            </a:r>
            <a:endParaRPr lang="zh-CN" altLang="en-US" sz="1060" b="0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530217" y="1324574"/>
            <a:ext cx="1918335" cy="27559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 sz="1200">
                <a:solidFill>
                  <a:srgbClr val="C55A11"/>
                </a:solidFill>
                <a:sym typeface="+mn-ea"/>
              </a:rPr>
              <a:t>Index.js </a:t>
            </a:r>
            <a:r>
              <a:rPr lang="zh-CN" altLang="en-US" sz="1200">
                <a:solidFill>
                  <a:srgbClr val="C55A11"/>
                </a:solidFill>
                <a:sym typeface="+mn-ea"/>
              </a:rPr>
              <a:t>-- </a:t>
            </a:r>
            <a:r>
              <a:rPr lang="en-US" altLang="zh-CN" sz="1200">
                <a:solidFill>
                  <a:srgbClr val="C55A11"/>
                </a:solidFill>
                <a:sym typeface="+mn-ea"/>
              </a:rPr>
              <a:t>step4 </a:t>
            </a:r>
            <a:r>
              <a:rPr lang="zh-CN" altLang="en-US" sz="1200">
                <a:solidFill>
                  <a:srgbClr val="C55A11"/>
                </a:solidFill>
                <a:sym typeface="+mn-ea"/>
              </a:rPr>
              <a:t>启动应用</a:t>
            </a:r>
            <a:endParaRPr lang="zh-CN" altLang="en-US" sz="1200">
              <a:solidFill>
                <a:srgbClr val="C55A11"/>
              </a:solidFill>
              <a:sym typeface="+mn-ea"/>
            </a:endParaRPr>
          </a:p>
        </p:txBody>
      </p:sp>
      <p:pic>
        <p:nvPicPr>
          <p:cNvPr id="11" name="图片 10" descr="upload_post_object_v2_2424094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2894" y="705644"/>
            <a:ext cx="3448204" cy="1326232"/>
          </a:xfrm>
          <a:prstGeom prst="rect">
            <a:avLst/>
          </a:prstGeom>
        </p:spPr>
      </p:pic>
      <p:pic>
        <p:nvPicPr>
          <p:cNvPr id="12" name="图片 11" descr="upload_post_object_v2_3874337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5827" y="3245113"/>
            <a:ext cx="4615288" cy="20423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344699" y="616331"/>
            <a:ext cx="3938905" cy="39878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2000" b="1"/>
              <a:t>INSPECTION(</a:t>
            </a:r>
            <a:r>
              <a:rPr lang="zh-CN" altLang="en-US" sz="2000" b="1"/>
              <a:t>子应用</a:t>
            </a:r>
            <a:r>
              <a:rPr lang="zh-CN" altLang="en-US" sz="2000"/>
              <a:t> - </a:t>
            </a:r>
            <a:r>
              <a:rPr lang="en-US" altLang="zh-CN" sz="1405">
                <a:solidFill>
                  <a:srgbClr val="000000"/>
                </a:solidFill>
              </a:rPr>
              <a:t>step 1</a:t>
            </a:r>
            <a:r>
              <a:rPr lang="zh-CN" altLang="en-US" sz="1405">
                <a:solidFill>
                  <a:srgbClr val="000000"/>
                </a:solidFill>
              </a:rPr>
              <a:t>、</a:t>
            </a:r>
            <a:r>
              <a:rPr lang="en-US" altLang="zh-CN" sz="1405">
                <a:solidFill>
                  <a:srgbClr val="000000"/>
                </a:solidFill>
              </a:rPr>
              <a:t>2</a:t>
            </a:r>
            <a:r>
              <a:rPr lang="zh-CN" altLang="en-US" sz="1405">
                <a:solidFill>
                  <a:srgbClr val="000000"/>
                </a:solidFill>
              </a:rPr>
              <a:t>、</a:t>
            </a:r>
            <a:r>
              <a:rPr lang="en-US" altLang="zh-CN" sz="1405">
                <a:solidFill>
                  <a:srgbClr val="000000"/>
                </a:solidFill>
              </a:rPr>
              <a:t>3</a:t>
            </a:r>
            <a:r>
              <a:rPr lang="en-US" altLang="zh-CN" sz="2000" b="1"/>
              <a:t>)</a:t>
            </a:r>
            <a:endParaRPr lang="zh-CN" altLang="en-US" sz="2000" b="1"/>
          </a:p>
        </p:txBody>
      </p:sp>
      <p:pic>
        <p:nvPicPr>
          <p:cNvPr id="16" name="图片 15" descr="upload_post_object_v2_2925444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233" y="3191023"/>
            <a:ext cx="3253690" cy="1025620"/>
          </a:xfrm>
          <a:prstGeom prst="rect">
            <a:avLst/>
          </a:prstGeom>
        </p:spPr>
      </p:pic>
      <p:pic>
        <p:nvPicPr>
          <p:cNvPr id="18" name="图片 17" descr="upload_post_object_v2_3313292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33" y="4623354"/>
            <a:ext cx="5570175" cy="1697577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446233" y="1103536"/>
            <a:ext cx="1878330" cy="1457325"/>
          </a:xfrm>
          <a:prstGeom prst="rect">
            <a:avLst/>
          </a:prstGeom>
        </p:spPr>
        <p:txBody>
          <a:bodyPr wrap="non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405">
                <a:solidFill>
                  <a:srgbClr val="548235"/>
                </a:solidFill>
                <a:ea typeface="-apple-system"/>
              </a:rPr>
              <a:t>主应用程序五步骤</a:t>
            </a:r>
            <a:endParaRPr lang="zh-CN" altLang="en-US" sz="1405">
              <a:solidFill>
                <a:srgbClr val="548235"/>
              </a:solidFill>
              <a:ea typeface="-apple-system"/>
            </a:endParaRPr>
          </a:p>
          <a:p>
            <a:pPr marL="171450" indent="-171450" algn="l">
              <a:lnSpc>
                <a:spcPct val="120000"/>
              </a:lnSpc>
              <a:buFont typeface="Wingdings" charset="0"/>
              <a:buChar char="ü"/>
            </a:pPr>
            <a:r>
              <a:rPr lang="zh-CN" sz="1200" b="0">
                <a:solidFill>
                  <a:srgbClr val="548235"/>
                </a:solidFill>
                <a:ea typeface="-apple-system"/>
              </a:rPr>
              <a:t>初始化</a:t>
            </a:r>
            <a:r>
              <a:rPr lang="zh-CN" altLang="en-US" sz="1200" b="0">
                <a:solidFill>
                  <a:srgbClr val="548235"/>
                </a:solidFill>
                <a:ea typeface="-apple-system"/>
              </a:rPr>
              <a:t>（可选）</a:t>
            </a:r>
            <a:r>
              <a:rPr lang="zh-CN" sz="1200" b="0">
                <a:solidFill>
                  <a:srgbClr val="548235"/>
                </a:solidFill>
                <a:ea typeface="-apple-system"/>
              </a:rPr>
              <a:t>、</a:t>
            </a:r>
            <a:endParaRPr lang="zh-CN" sz="1200" b="0">
              <a:solidFill>
                <a:srgbClr val="548235"/>
              </a:solidFill>
              <a:ea typeface="-apple-system"/>
            </a:endParaRPr>
          </a:p>
          <a:p>
            <a:pPr marL="171450" indent="-171450" algn="l">
              <a:lnSpc>
                <a:spcPct val="120000"/>
              </a:lnSpc>
              <a:buFont typeface="Wingdings" charset="0"/>
              <a:buChar char="ü"/>
            </a:pPr>
            <a:r>
              <a:rPr lang="zh-CN" sz="1200" b="0">
                <a:solidFill>
                  <a:srgbClr val="548235"/>
                </a:solidFill>
                <a:ea typeface="-apple-system"/>
              </a:rPr>
              <a:t>注册子应用、</a:t>
            </a:r>
            <a:endParaRPr lang="zh-CN" sz="1200" b="0">
              <a:solidFill>
                <a:srgbClr val="548235"/>
              </a:solidFill>
              <a:ea typeface="-apple-system"/>
            </a:endParaRPr>
          </a:p>
          <a:p>
            <a:pPr marL="171450" indent="-171450" algn="l">
              <a:lnSpc>
                <a:spcPct val="120000"/>
              </a:lnSpc>
              <a:buFont typeface="Wingdings" charset="0"/>
              <a:buChar char="ü"/>
            </a:pPr>
            <a:r>
              <a:rPr lang="zh-CN" sz="1200" b="0">
                <a:solidFill>
                  <a:srgbClr val="548235"/>
                </a:solidFill>
                <a:ea typeface="-apple-system"/>
              </a:rPr>
              <a:t>设置配置全局状态、</a:t>
            </a:r>
            <a:endParaRPr lang="zh-CN" sz="1200" b="0">
              <a:solidFill>
                <a:srgbClr val="548235"/>
              </a:solidFill>
              <a:ea typeface="-apple-system"/>
            </a:endParaRPr>
          </a:p>
          <a:p>
            <a:pPr marL="171450" indent="-171450" algn="l">
              <a:lnSpc>
                <a:spcPct val="120000"/>
              </a:lnSpc>
              <a:buFont typeface="Wingdings" charset="0"/>
              <a:buChar char="ü"/>
            </a:pPr>
            <a:r>
              <a:rPr lang="zh-CN" sz="1200" b="0">
                <a:solidFill>
                  <a:srgbClr val="548235"/>
                </a:solidFill>
                <a:ea typeface="-apple-system"/>
              </a:rPr>
              <a:t>设置默认进入子应用、</a:t>
            </a:r>
            <a:endParaRPr lang="zh-CN" sz="1200" b="0">
              <a:solidFill>
                <a:srgbClr val="548235"/>
              </a:solidFill>
              <a:ea typeface="-apple-system"/>
            </a:endParaRPr>
          </a:p>
          <a:p>
            <a:pPr marL="171450" indent="-171450" algn="l">
              <a:lnSpc>
                <a:spcPct val="120000"/>
              </a:lnSpc>
              <a:buFont typeface="Wingdings" charset="0"/>
              <a:buChar char="ü"/>
            </a:pPr>
            <a:r>
              <a:rPr lang="zh-CN" sz="1200" b="0">
                <a:solidFill>
                  <a:srgbClr val="548235"/>
                </a:solidFill>
                <a:ea typeface="-apple-system"/>
              </a:rPr>
              <a:t>启动应用。</a:t>
            </a:r>
            <a:endParaRPr lang="zh-CN" altLang="en-US" sz="1200" b="0">
              <a:solidFill>
                <a:srgbClr val="548235"/>
              </a:solidFill>
              <a:ea typeface="-apple-system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446233" y="2723265"/>
            <a:ext cx="1615440" cy="307975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1405">
                <a:solidFill>
                  <a:srgbClr val="C55A11"/>
                </a:solidFill>
              </a:rPr>
              <a:t>开始创建子应用：</a:t>
            </a:r>
            <a:endParaRPr lang="zh-CN" altLang="en-US" sz="1405">
              <a:solidFill>
                <a:srgbClr val="C55A11"/>
              </a:solidFill>
            </a:endParaRPr>
          </a:p>
        </p:txBody>
      </p:sp>
      <p:pic>
        <p:nvPicPr>
          <p:cNvPr id="25" name="图片 24" descr="upload_post_object_v2_6390471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444" y="753777"/>
            <a:ext cx="4765743" cy="55671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344699" y="616331"/>
            <a:ext cx="3614420" cy="39878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2000" b="1"/>
              <a:t>INSPECTION(</a:t>
            </a:r>
            <a:r>
              <a:rPr lang="zh-CN" altLang="en-US" sz="2000" b="1"/>
              <a:t>子应用 </a:t>
            </a:r>
            <a:r>
              <a:rPr lang="zh-CN" altLang="en-US" sz="1405"/>
              <a:t>- </a:t>
            </a:r>
            <a:r>
              <a:rPr lang="en-US" altLang="zh-CN" sz="1405"/>
              <a:t>step 4</a:t>
            </a:r>
            <a:r>
              <a:rPr lang="zh-CN" altLang="en-US" sz="1405"/>
              <a:t>、</a:t>
            </a:r>
            <a:r>
              <a:rPr lang="en-US" altLang="zh-CN" sz="1405"/>
              <a:t>5</a:t>
            </a:r>
            <a:r>
              <a:rPr lang="en-US" altLang="zh-CN" sz="2000" b="1"/>
              <a:t>)</a:t>
            </a:r>
            <a:endParaRPr lang="zh-CN" altLang="en-US" sz="2000" b="1"/>
          </a:p>
        </p:txBody>
      </p:sp>
      <p:pic>
        <p:nvPicPr>
          <p:cNvPr id="2" name="图片 1" descr="upload_post_object_v2_4567672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732" y="1111029"/>
            <a:ext cx="5300465" cy="5322612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6171124" y="749874"/>
            <a:ext cx="5020945" cy="27559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sz="1200" b="1">
                <a:solidFill>
                  <a:srgbClr val="000000"/>
                </a:solidFill>
                <a:highlight>
                  <a:srgbClr val="FF00FF"/>
                </a:highlight>
              </a:rPr>
              <a:t>bootstrap, mount 和 unmount 一定要 export，否则无法判断是子应用</a:t>
            </a:r>
            <a:endParaRPr lang="zh-CN" altLang="en-US" sz="1200" b="1">
              <a:solidFill>
                <a:srgbClr val="000000"/>
              </a:solidFill>
              <a:highlight>
                <a:srgbClr val="FF00FF"/>
              </a:highlight>
            </a:endParaRPr>
          </a:p>
        </p:txBody>
      </p:sp>
      <p:pic>
        <p:nvPicPr>
          <p:cNvPr id="6" name="图片 5" descr="upload_post_object_v2_9511109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673" y="1111029"/>
            <a:ext cx="5499815" cy="53226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344699" y="616331"/>
            <a:ext cx="3660140" cy="39878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2000" b="1"/>
              <a:t>INSPECTION(</a:t>
            </a:r>
            <a:r>
              <a:rPr lang="zh-CN" altLang="en-US" sz="2000" b="1"/>
              <a:t>子应用</a:t>
            </a:r>
            <a:r>
              <a:rPr lang="zh-CN" altLang="en-US" sz="2000"/>
              <a:t> - </a:t>
            </a:r>
            <a:r>
              <a:rPr lang="en-US" altLang="zh-CN" sz="1405">
                <a:solidFill>
                  <a:srgbClr val="000000"/>
                </a:solidFill>
              </a:rPr>
              <a:t>step 6</a:t>
            </a:r>
            <a:r>
              <a:rPr lang="zh-CN" altLang="en-US" sz="1405">
                <a:solidFill>
                  <a:srgbClr val="000000"/>
                </a:solidFill>
              </a:rPr>
              <a:t>、</a:t>
            </a:r>
            <a:r>
              <a:rPr lang="en-US" altLang="zh-CN" sz="1405">
                <a:solidFill>
                  <a:srgbClr val="000000"/>
                </a:solidFill>
              </a:rPr>
              <a:t>7</a:t>
            </a:r>
            <a:r>
              <a:rPr lang="en-US" altLang="zh-CN" sz="2000" b="1"/>
              <a:t>)</a:t>
            </a:r>
            <a:endParaRPr lang="zh-CN" altLang="en-US" sz="2000" b="1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446233" y="1462644"/>
            <a:ext cx="4736465" cy="64516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b="0">
                <a:solidFill>
                  <a:srgbClr val="C55A11"/>
                </a:solidFill>
                <a:ea typeface="-apple-system"/>
              </a:rPr>
              <a:t>因为</a:t>
            </a:r>
            <a:r>
              <a:rPr lang="zh-CN" sz="1200" b="0">
                <a:solidFill>
                  <a:srgbClr val="C55A11"/>
                </a:solidFill>
                <a:ea typeface="-apple-system"/>
              </a:rPr>
              <a:t>creat-react-app </a:t>
            </a:r>
            <a:r>
              <a:rPr lang="zh-CN" altLang="en-US" sz="1200" b="0">
                <a:solidFill>
                  <a:srgbClr val="C55A11"/>
                </a:solidFill>
                <a:ea typeface="-apple-system"/>
              </a:rPr>
              <a:t>创建</a:t>
            </a:r>
            <a:r>
              <a:rPr lang="zh-CN" sz="1200" b="0">
                <a:solidFill>
                  <a:srgbClr val="C55A11"/>
                </a:solidFill>
                <a:ea typeface="-apple-system"/>
              </a:rPr>
              <a:t>出来的 React App 不 eject 出来就改不了</a:t>
            </a:r>
            <a:r>
              <a:rPr lang="zh-CN" altLang="en-US" sz="1200" b="0">
                <a:solidFill>
                  <a:srgbClr val="C55A11"/>
                </a:solidFill>
                <a:ea typeface="-apple-system"/>
              </a:rPr>
              <a:t>，</a:t>
            </a:r>
            <a:endParaRPr lang="zh-CN" altLang="en-US" sz="1200" b="0">
              <a:solidFill>
                <a:srgbClr val="C55A11"/>
              </a:solidFill>
              <a:ea typeface="-apple-system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b="0">
                <a:solidFill>
                  <a:srgbClr val="C55A11"/>
                </a:solidFill>
                <a:ea typeface="-apple-system"/>
              </a:rPr>
              <a:t>所以推荐使用</a:t>
            </a:r>
            <a:r>
              <a:rPr lang="en-US" sz="1200" b="1">
                <a:solidFill>
                  <a:srgbClr val="C55A11"/>
                </a:solidFill>
                <a:latin typeface="monospace" charset="0"/>
              </a:rPr>
              <a:t>@rescripts/cli</a:t>
            </a:r>
            <a:endParaRPr lang="en-US" altLang="en-US" sz="1200" b="1">
              <a:solidFill>
                <a:srgbClr val="C55A11"/>
              </a:solidFill>
              <a:latin typeface="monospace" charset="0"/>
              <a:ea typeface="-apple-system"/>
            </a:endParaRPr>
          </a:p>
        </p:txBody>
      </p:sp>
      <p:pic>
        <p:nvPicPr>
          <p:cNvPr id="3" name="图片 2" descr="upload_post_object_v2_1524783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233" y="2438747"/>
            <a:ext cx="3457045" cy="1043303"/>
          </a:xfrm>
          <a:prstGeom prst="rect">
            <a:avLst/>
          </a:prstGeom>
        </p:spPr>
      </p:pic>
      <p:pic>
        <p:nvPicPr>
          <p:cNvPr id="5" name="图片 4" descr="upload_post_object_v2_4535606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491" y="710224"/>
            <a:ext cx="5366820" cy="5685116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362860" y="4083138"/>
            <a:ext cx="3451225" cy="1632585"/>
          </a:xfrm>
          <a:prstGeom prst="rect">
            <a:avLst/>
          </a:prstGeom>
        </p:spPr>
        <p:txBody>
          <a:bodyPr wrap="none" rtlCol="0">
            <a:spAutoFit/>
          </a:bodyPr>
          <a:p>
            <a:pPr indent="0" algn="l">
              <a:lnSpc>
                <a:spcPct val="200000"/>
              </a:lnSpc>
              <a:buNone/>
            </a:pPr>
            <a:r>
              <a:rPr lang="en-US" altLang="zh-CN" sz="1405" b="1">
                <a:solidFill>
                  <a:srgbClr val="4D4D4D"/>
                </a:solidFill>
                <a:ea typeface="-apple-system"/>
              </a:rPr>
              <a:t>webpack</a:t>
            </a:r>
            <a:r>
              <a:rPr lang="zh-CN" altLang="en-US" sz="1405" b="1">
                <a:solidFill>
                  <a:srgbClr val="4D4D4D"/>
                </a:solidFill>
                <a:ea typeface="-apple-system"/>
              </a:rPr>
              <a:t>配置</a:t>
            </a:r>
            <a:endParaRPr lang="zh-CN" sz="1405" b="1">
              <a:solidFill>
                <a:srgbClr val="4D4D4D"/>
              </a:solidFill>
              <a:ea typeface="-apple-system"/>
            </a:endParaRPr>
          </a:p>
          <a:p>
            <a:pPr marL="171450" indent="-171450" algn="l">
              <a:lnSpc>
                <a:spcPct val="200000"/>
              </a:lnSpc>
              <a:buFont typeface="Wingdings" charset="0"/>
              <a:buChar char="Ø"/>
            </a:pPr>
            <a:r>
              <a:rPr lang="zh-CN" sz="1200" b="0">
                <a:solidFill>
                  <a:srgbClr val="4D4D4D"/>
                </a:solidFill>
                <a:ea typeface="-apple-system"/>
              </a:rPr>
              <a:t>配置</a:t>
            </a:r>
            <a:r>
              <a:rPr lang="en-US" sz="1200" b="0">
                <a:solidFill>
                  <a:srgbClr val="4D4D4D"/>
                </a:solidFill>
              </a:rPr>
              <a:t>historyApiFallback</a:t>
            </a:r>
            <a:r>
              <a:rPr lang="zh-CN" sz="1200" b="0">
                <a:solidFill>
                  <a:srgbClr val="4D4D4D"/>
                </a:solidFill>
                <a:ea typeface="-apple-system"/>
              </a:rPr>
              <a:t>处理单页的 404 问题，</a:t>
            </a:r>
            <a:endParaRPr lang="zh-CN" sz="1200" b="0">
              <a:solidFill>
                <a:srgbClr val="4D4D4D"/>
              </a:solidFill>
              <a:ea typeface="-apple-system"/>
            </a:endParaRPr>
          </a:p>
          <a:p>
            <a:pPr marL="171450" indent="-171450" algn="l">
              <a:lnSpc>
                <a:spcPct val="200000"/>
              </a:lnSpc>
              <a:buFont typeface="Wingdings" charset="0"/>
              <a:buChar char="Ø"/>
            </a:pPr>
            <a:r>
              <a:rPr lang="zh-CN" sz="1200" b="0">
                <a:solidFill>
                  <a:srgbClr val="4D4D4D"/>
                </a:solidFill>
                <a:ea typeface="-apple-system"/>
              </a:rPr>
              <a:t>通过</a:t>
            </a:r>
            <a:r>
              <a:rPr lang="zh-CN" altLang="en-US" sz="1200">
                <a:solidFill>
                  <a:srgbClr val="4D4D4D"/>
                </a:solidFill>
                <a:ea typeface="-apple-system" charset="0"/>
              </a:rPr>
              <a:t>“</a:t>
            </a:r>
            <a:r>
              <a:rPr lang="en-US" sz="1200" b="0">
                <a:solidFill>
                  <a:srgbClr val="4D4D4D"/>
                </a:solidFill>
              </a:rPr>
              <a:t>Access-Control-Allow-Origin</a:t>
            </a:r>
            <a:r>
              <a:rPr lang="zh-CN" altLang="en-US" sz="1200">
                <a:solidFill>
                  <a:srgbClr val="4D4D4D"/>
                </a:solidFill>
                <a:ea typeface="-apple-system" charset="0"/>
                <a:sym typeface="+mn-ea"/>
              </a:rPr>
              <a:t>”</a:t>
            </a:r>
            <a:endParaRPr lang="zh-CN" altLang="en-US" sz="1200">
              <a:solidFill>
                <a:srgbClr val="4D4D4D"/>
              </a:solidFill>
              <a:ea typeface="-apple-system" charset="0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zh-CN" sz="1200">
                <a:solidFill>
                  <a:srgbClr val="4D4D4D"/>
                </a:solidFill>
                <a:ea typeface="-apple-system"/>
              </a:rPr>
              <a:t>    </a:t>
            </a:r>
            <a:r>
              <a:rPr lang="zh-CN" sz="1200" b="0">
                <a:solidFill>
                  <a:srgbClr val="4D4D4D"/>
                </a:solidFill>
                <a:ea typeface="-apple-system"/>
              </a:rPr>
              <a:t>解决主应用访问子应用的跨域问题。</a:t>
            </a:r>
            <a:endParaRPr lang="zh-CN" altLang="en-US" sz="1200" b="0">
              <a:solidFill>
                <a:srgbClr val="4D4D4D"/>
              </a:solidFill>
            </a:endParaRPr>
          </a:p>
        </p:txBody>
      </p:sp>
      <p:cxnSp>
        <p:nvCxnSpPr>
          <p:cNvPr id="6" name="肘形连接符 5"/>
          <p:cNvCxnSpPr/>
          <p:nvPr userDrawn="1"/>
        </p:nvCxnSpPr>
        <p:spPr>
          <a:xfrm>
            <a:off x="3315314" y="5064549"/>
            <a:ext cx="1741786" cy="335979"/>
          </a:xfrm>
          <a:prstGeom prst="bentConnector3">
            <a:avLst>
              <a:gd name="adj1" fmla="val 50084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344699" y="616331"/>
            <a:ext cx="3381375" cy="39878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2000" b="1"/>
              <a:t>INSPECTION(</a:t>
            </a:r>
            <a:r>
              <a:rPr lang="zh-CN" altLang="en-US" sz="2000" b="1"/>
              <a:t>子应用</a:t>
            </a:r>
            <a:r>
              <a:rPr lang="zh-CN" altLang="en-US" sz="2000"/>
              <a:t> - </a:t>
            </a:r>
            <a:r>
              <a:rPr lang="en-US" altLang="zh-CN" sz="1405">
                <a:solidFill>
                  <a:srgbClr val="000000"/>
                </a:solidFill>
              </a:rPr>
              <a:t>step 8</a:t>
            </a:r>
            <a:r>
              <a:rPr lang="en-US" altLang="zh-CN" sz="2000" b="1"/>
              <a:t>)</a:t>
            </a:r>
            <a:endParaRPr lang="zh-CN" altLang="en-US" sz="2000" b="1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484485" y="1197398"/>
            <a:ext cx="2849245" cy="415925"/>
          </a:xfrm>
          <a:prstGeom prst="rect">
            <a:avLst/>
          </a:prstGeom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5" b="0">
                <a:solidFill>
                  <a:srgbClr val="C55A11"/>
                </a:solidFill>
                <a:ea typeface="-apple-system"/>
              </a:rPr>
              <a:t>通过</a:t>
            </a:r>
            <a:r>
              <a:rPr lang="en-US" altLang="zh-CN" sz="1405" b="0">
                <a:solidFill>
                  <a:srgbClr val="C55A11"/>
                </a:solidFill>
                <a:ea typeface="-apple-system"/>
              </a:rPr>
              <a:t>.env</a:t>
            </a:r>
            <a:r>
              <a:rPr lang="zh-CN" altLang="en-US" sz="1405" b="0">
                <a:solidFill>
                  <a:srgbClr val="C55A11"/>
                </a:solidFill>
                <a:ea typeface="-apple-system"/>
              </a:rPr>
              <a:t>来配置，访问不同的端口</a:t>
            </a:r>
            <a:endParaRPr lang="en-US" altLang="en-US" sz="1405" b="1">
              <a:solidFill>
                <a:srgbClr val="C55A11"/>
              </a:solidFill>
              <a:latin typeface="monospace" charset="0"/>
              <a:ea typeface="-apple-system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484517" y="3733389"/>
            <a:ext cx="2776220" cy="524510"/>
          </a:xfrm>
          <a:prstGeom prst="rect">
            <a:avLst/>
          </a:prstGeom>
        </p:spPr>
        <p:txBody>
          <a:bodyPr wrap="none" rtlCol="0">
            <a:spAutoFit/>
          </a:bodyPr>
          <a:p>
            <a:pPr marL="171450" indent="-171450" algn="l">
              <a:lnSpc>
                <a:spcPct val="200000"/>
              </a:lnSpc>
              <a:buFont typeface="Wingdings" charset="0"/>
              <a:buChar char="Ø"/>
            </a:pPr>
            <a:r>
              <a:rPr lang="zh-CN" altLang="en-US" sz="1405" b="1">
                <a:solidFill>
                  <a:srgbClr val="4D4D4D"/>
                </a:solidFill>
              </a:rPr>
              <a:t>乾坤（</a:t>
            </a:r>
            <a:r>
              <a:rPr lang="en-US" altLang="zh-CN" sz="1405" b="1">
                <a:solidFill>
                  <a:srgbClr val="4D4D4D"/>
                </a:solidFill>
              </a:rPr>
              <a:t>qiankun</a:t>
            </a:r>
            <a:r>
              <a:rPr lang="zh-CN" altLang="en-US" sz="1405" b="1">
                <a:solidFill>
                  <a:srgbClr val="4D4D4D"/>
                </a:solidFill>
                <a:sym typeface="+mn-ea"/>
              </a:rPr>
              <a:t>）</a:t>
            </a:r>
            <a:r>
              <a:rPr lang="en-US" altLang="zh-CN" sz="1405" b="1">
                <a:solidFill>
                  <a:srgbClr val="4D4D4D"/>
                </a:solidFill>
              </a:rPr>
              <a:t>API</a:t>
            </a:r>
            <a:r>
              <a:rPr lang="zh-CN" altLang="en-US" sz="1405" b="1">
                <a:solidFill>
                  <a:srgbClr val="4D4D4D"/>
                </a:solidFill>
              </a:rPr>
              <a:t>文档详解</a:t>
            </a:r>
            <a:endParaRPr lang="zh-CN" altLang="en-US" sz="1200" b="0">
              <a:solidFill>
                <a:srgbClr val="4D4D4D"/>
              </a:solidFill>
            </a:endParaRPr>
          </a:p>
        </p:txBody>
      </p:sp>
      <p:cxnSp>
        <p:nvCxnSpPr>
          <p:cNvPr id="6" name="肘形连接符 5"/>
          <p:cNvCxnSpPr/>
          <p:nvPr userDrawn="1"/>
        </p:nvCxnSpPr>
        <p:spPr>
          <a:xfrm>
            <a:off x="3315314" y="5064549"/>
            <a:ext cx="1741786" cy="335979"/>
          </a:xfrm>
          <a:prstGeom prst="bentConnector3">
            <a:avLst>
              <a:gd name="adj1" fmla="val 50084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upload_post_object_v2_2297689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517" y="1788249"/>
            <a:ext cx="3545461" cy="1768310"/>
          </a:xfrm>
          <a:prstGeom prst="rect">
            <a:avLst/>
          </a:prstGeom>
        </p:spPr>
      </p:pic>
      <p:pic>
        <p:nvPicPr>
          <p:cNvPr id="10" name="图片 9" descr="upload_post_object_v2_1492588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40" y="4325773"/>
            <a:ext cx="8576302" cy="2157338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9769635" y="4613630"/>
            <a:ext cx="1605280" cy="52197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C55A11"/>
                </a:solidFill>
              </a:rPr>
              <a:t>子应用文件结构</a:t>
            </a:r>
            <a:endParaRPr lang="zh-CN" altLang="en-US" sz="1600">
              <a:solidFill>
                <a:srgbClr val="C55A11"/>
              </a:solidFill>
            </a:endParaRPr>
          </a:p>
          <a:p>
            <a:r>
              <a:rPr lang="en-US" altLang="zh-CN" sz="1200" b="1">
                <a:solidFill>
                  <a:srgbClr val="C55A11"/>
                </a:solidFill>
              </a:rPr>
              <a:t>(index.js</a:t>
            </a:r>
            <a:r>
              <a:rPr lang="zh-CN" altLang="en-US" sz="1200" b="1">
                <a:solidFill>
                  <a:srgbClr val="C55A11"/>
                </a:solidFill>
              </a:rPr>
              <a:t>、</a:t>
            </a:r>
            <a:r>
              <a:rPr lang="en-US" altLang="zh-CN" sz="1200" b="1">
                <a:solidFill>
                  <a:srgbClr val="C55A11"/>
                </a:solidFill>
              </a:rPr>
              <a:t>app.js)</a:t>
            </a:r>
            <a:endParaRPr lang="zh-CN" altLang="en-US" sz="1200" b="1">
              <a:solidFill>
                <a:srgbClr val="C55A11"/>
              </a:solidFill>
            </a:endParaRPr>
          </a:p>
        </p:txBody>
      </p:sp>
      <p:pic>
        <p:nvPicPr>
          <p:cNvPr id="12" name="图片 11" descr="upload_post_object_v2_1604997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422" y="679278"/>
            <a:ext cx="3907964" cy="2953077"/>
          </a:xfrm>
          <a:prstGeom prst="rect">
            <a:avLst/>
          </a:prstGeom>
        </p:spPr>
      </p:pic>
      <p:cxnSp>
        <p:nvCxnSpPr>
          <p:cNvPr id="14" name="肘形连接符 13"/>
          <p:cNvCxnSpPr/>
          <p:nvPr userDrawn="1"/>
        </p:nvCxnSpPr>
        <p:spPr>
          <a:xfrm rot="16200000" flipV="1">
            <a:off x="9995094" y="3937252"/>
            <a:ext cx="742690" cy="397870"/>
          </a:xfrm>
          <a:prstGeom prst="bentConnector3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13"/>
          </p:nvPr>
        </p:nvSpPr>
        <p:spPr/>
        <p:txBody>
          <a:bodyPr/>
          <a:p>
            <a:r>
              <a:t>致谢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724731" y="5029183"/>
            <a:ext cx="4916805" cy="737235"/>
          </a:xfrm>
          <a:prstGeom prst="rect">
            <a:avLst/>
          </a:prstGeom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/>
              <a:t>Github</a:t>
            </a:r>
            <a:r>
              <a:rPr lang="zh-CN" altLang="en-US" sz="1600"/>
              <a:t>：</a:t>
            </a:r>
            <a:r>
              <a:rPr lang="en-US" altLang="zh-CN" sz="1600">
                <a:hlinkClick r:id="rId1"/>
              </a:rPr>
              <a:t>https://github.com/PunkClergy/unicom</a:t>
            </a:r>
            <a:r>
              <a:rPr lang="zh-CN" altLang="en-US" sz="1600">
                <a:hlinkClick r:id="rId1"/>
              </a:rPr>
              <a:t>-</a:t>
            </a:r>
            <a:r>
              <a:rPr lang="en-US" altLang="zh-CN" sz="1600">
                <a:hlinkClick r:id="rId1"/>
              </a:rPr>
              <a:t>apps</a:t>
            </a:r>
            <a:endParaRPr lang="zh-CN" altLang="en-US" sz="1600"/>
          </a:p>
          <a:p>
            <a:pPr algn="just">
              <a:lnSpc>
                <a:spcPct val="150000"/>
              </a:lnSpc>
            </a:pPr>
            <a:r>
              <a:rPr lang="zh-CN" altLang="en-US" sz="1200">
                <a:solidFill>
                  <a:srgbClr val="44546A"/>
                </a:solidFill>
              </a:rPr>
              <a:t>持续更新中···</a:t>
            </a:r>
            <a:endParaRPr lang="zh-CN" altLang="en-US" sz="1200">
              <a:solidFill>
                <a:srgbClr val="44546A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007660" y="5612725"/>
            <a:ext cx="309880" cy="369570"/>
          </a:xfrm>
          <a:prstGeom prst="rect">
            <a:avLst/>
          </a:prstGeom>
        </p:spPr>
        <p:txBody>
          <a:bodyPr wrap="none" rtlCol="0">
            <a:spAutoFit/>
          </a:bodyPr>
          <a:p>
            <a:endParaRPr lang="zh-CN" altLang="en-US" sz="1805"/>
          </a:p>
        </p:txBody>
      </p:sp>
      <p:sp>
        <p:nvSpPr>
          <p:cNvPr id="5" name="文本框 4"/>
          <p:cNvSpPr txBox="1"/>
          <p:nvPr userDrawn="1"/>
        </p:nvSpPr>
        <p:spPr>
          <a:xfrm>
            <a:off x="5472642" y="6045961"/>
            <a:ext cx="309880" cy="369570"/>
          </a:xfrm>
          <a:prstGeom prst="rect">
            <a:avLst/>
          </a:prstGeom>
        </p:spPr>
        <p:txBody>
          <a:bodyPr wrap="none" rtlCol="0">
            <a:spAutoFit/>
          </a:bodyPr>
          <a:p>
            <a:endParaRPr lang="zh-CN" altLang="en-US" sz="180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305720" y="489678"/>
            <a:ext cx="1960880" cy="39878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sz="2000">
                <a:solidFill>
                  <a:srgbClr val="C55A11"/>
                </a:solidFill>
                <a:latin typeface="微软雅黑" panose="020B0503020204020204" charset="-122"/>
                <a:ea typeface="-apple-system"/>
                <a:cs typeface="+mn-ea"/>
                <a:sym typeface="+mn-ea"/>
              </a:rPr>
              <a:t>什么是微前端</a:t>
            </a:r>
            <a:r>
              <a:rPr lang="zh-CN" altLang="en-US" sz="2000">
                <a:solidFill>
                  <a:srgbClr val="454D64"/>
                </a:solidFill>
                <a:latin typeface="微软雅黑" panose="020B0503020204020204" charset="-122"/>
                <a:ea typeface="-apple-system"/>
                <a:cs typeface="+mn-ea"/>
                <a:sym typeface="+mn-ea"/>
              </a:rPr>
              <a:t>？</a:t>
            </a:r>
            <a:endParaRPr lang="zh-CN" altLang="en-US" sz="2000">
              <a:solidFill>
                <a:srgbClr val="454D64"/>
              </a:solidFill>
              <a:latin typeface="微软雅黑" panose="020B0503020204020204" charset="-122"/>
              <a:ea typeface="-apple-system"/>
              <a:cs typeface="+mn-ea"/>
              <a:sym typeface="+mn-ea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564817" y="946508"/>
            <a:ext cx="8194040" cy="307975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sz="1405">
                <a:solidFill>
                  <a:sysClr val="windowText" lastClr="000000"/>
                </a:solidFill>
                <a:latin typeface="微软雅黑" panose="020B0503020204020204" charset="-122"/>
                <a:ea typeface="-apple-system"/>
                <a:cs typeface="+mn-ea"/>
                <a:sym typeface="+mn-ea"/>
              </a:rPr>
              <a:t>微前端是一种</a:t>
            </a:r>
            <a:r>
              <a:rPr lang="zh-CN" sz="1405" b="1">
                <a:solidFill>
                  <a:sysClr val="windowText" lastClr="000000"/>
                </a:solidFill>
                <a:latin typeface="微软雅黑" panose="020B0503020204020204" charset="-122"/>
                <a:ea typeface="-apple-system"/>
                <a:cs typeface="+mn-ea"/>
                <a:sym typeface="+mn-ea"/>
              </a:rPr>
              <a:t>多个团队</a:t>
            </a:r>
            <a:r>
              <a:rPr lang="zh-CN" sz="1405">
                <a:solidFill>
                  <a:sysClr val="windowText" lastClr="000000"/>
                </a:solidFill>
                <a:latin typeface="微软雅黑" panose="020B0503020204020204" charset="-122"/>
                <a:ea typeface="-apple-system"/>
                <a:cs typeface="+mn-ea"/>
                <a:sym typeface="+mn-ea"/>
              </a:rPr>
              <a:t>通过</a:t>
            </a:r>
            <a:r>
              <a:rPr lang="zh-CN" sz="1405" b="1">
                <a:solidFill>
                  <a:sysClr val="windowText" lastClr="000000"/>
                </a:solidFill>
                <a:latin typeface="微软雅黑" panose="020B0503020204020204" charset="-122"/>
                <a:ea typeface="-apple-system"/>
                <a:cs typeface="+mn-ea"/>
                <a:sym typeface="+mn-ea"/>
              </a:rPr>
              <a:t>独立发布功能</a:t>
            </a:r>
            <a:r>
              <a:rPr lang="zh-CN" sz="1405">
                <a:solidFill>
                  <a:sysClr val="windowText" lastClr="000000"/>
                </a:solidFill>
                <a:latin typeface="微软雅黑" panose="020B0503020204020204" charset="-122"/>
                <a:ea typeface="-apple-system"/>
                <a:cs typeface="+mn-ea"/>
                <a:sym typeface="+mn-ea"/>
              </a:rPr>
              <a:t>的方式来</a:t>
            </a:r>
            <a:r>
              <a:rPr lang="zh-CN" sz="1405" b="1">
                <a:solidFill>
                  <a:sysClr val="windowText" lastClr="000000"/>
                </a:solidFill>
                <a:latin typeface="微软雅黑" panose="020B0503020204020204" charset="-122"/>
                <a:ea typeface="-apple-system"/>
                <a:cs typeface="+mn-ea"/>
                <a:sym typeface="+mn-ea"/>
              </a:rPr>
              <a:t>共同构建</a:t>
            </a:r>
            <a:r>
              <a:rPr lang="zh-CN" sz="1405">
                <a:solidFill>
                  <a:sysClr val="windowText" lastClr="000000"/>
                </a:solidFill>
                <a:latin typeface="微软雅黑" panose="020B0503020204020204" charset="-122"/>
                <a:ea typeface="-apple-system"/>
                <a:cs typeface="+mn-ea"/>
                <a:sym typeface="+mn-ea"/>
              </a:rPr>
              <a:t>现代化 web 应用的技术手段及方法策略</a:t>
            </a:r>
            <a:r>
              <a:rPr lang="zh-CN" altLang="en-US" sz="1405">
                <a:solidFill>
                  <a:sysClr val="windowText" lastClr="000000"/>
                </a:solidFill>
                <a:latin typeface="微软雅黑" panose="020B0503020204020204" charset="-122"/>
                <a:ea typeface="-apple-system"/>
                <a:cs typeface="+mn-ea"/>
                <a:sym typeface="+mn-ea"/>
              </a:rPr>
              <a:t>。</a:t>
            </a:r>
            <a:endParaRPr lang="zh-CN" altLang="en-US" sz="1405">
              <a:solidFill>
                <a:sysClr val="windowText" lastClr="000000"/>
              </a:solidFill>
              <a:latin typeface="微软雅黑" panose="020B0503020204020204" charset="-122"/>
              <a:ea typeface="-apple-system"/>
              <a:cs typeface="+mn-ea"/>
              <a:sym typeface="+mn-ea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20272" y="1435659"/>
            <a:ext cx="3230880" cy="39878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sz="2000">
                <a:solidFill>
                  <a:srgbClr val="C55A11"/>
                </a:solidFill>
                <a:latin typeface="微软雅黑" panose="020B0503020204020204" charset="-122"/>
                <a:ea typeface="-apple-system"/>
                <a:cs typeface="+mn-ea"/>
                <a:sym typeface="+mn-ea"/>
              </a:rPr>
              <a:t>微前端架构几个核心</a:t>
            </a:r>
            <a:r>
              <a:rPr lang="zh-CN" altLang="en-US" sz="2000">
                <a:solidFill>
                  <a:srgbClr val="C55A11"/>
                </a:solidFill>
                <a:latin typeface="微软雅黑" panose="020B0503020204020204" charset="-122"/>
                <a:ea typeface="-apple-system"/>
                <a:cs typeface="+mn-ea"/>
                <a:sym typeface="+mn-ea"/>
              </a:rPr>
              <a:t>特点：</a:t>
            </a:r>
            <a:endParaRPr lang="zh-CN" altLang="en-US" sz="2000">
              <a:solidFill>
                <a:srgbClr val="C55A11"/>
              </a:solidFill>
              <a:latin typeface="微软雅黑" panose="020B0503020204020204" charset="-122"/>
              <a:ea typeface="-apple-system"/>
              <a:cs typeface="+mn-ea"/>
              <a:sym typeface="+mn-ea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91444" y="1765836"/>
            <a:ext cx="4579620" cy="2258695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indent="-285750" algn="l">
              <a:lnSpc>
                <a:spcPct val="200000"/>
              </a:lnSpc>
              <a:buFont typeface="Wingdings" charset="0"/>
              <a:buChar char="ü"/>
            </a:pPr>
            <a:r>
              <a:rPr lang="zh-CN" altLang="en-US" sz="1405"/>
              <a:t>技术栈无关</a:t>
            </a:r>
            <a:endParaRPr lang="zh-CN" altLang="en-US" sz="1405"/>
          </a:p>
          <a:p>
            <a:pPr lvl="1" indent="0" algn="l">
              <a:lnSpc>
                <a:spcPct val="100000"/>
              </a:lnSpc>
              <a:buNone/>
            </a:pPr>
            <a:r>
              <a:rPr lang="zh-CN" altLang="en-US" sz="1405">
                <a:solidFill>
                  <a:sysClr val="windowText" lastClr="000000"/>
                </a:solidFill>
                <a:latin typeface="微软雅黑" panose="020B0503020204020204" charset="-122"/>
                <a:ea typeface="+mn-ea"/>
                <a:cs typeface="+mn-ea"/>
                <a:sym typeface="+mn-ea"/>
              </a:rPr>
              <a:t>不限制接入的技术栈，微应用具备完全自主权</a:t>
            </a:r>
            <a:endParaRPr lang="zh-CN" altLang="en-US" sz="1405"/>
          </a:p>
          <a:p>
            <a:pPr marL="285750" indent="-285750" algn="l">
              <a:lnSpc>
                <a:spcPct val="200000"/>
              </a:lnSpc>
              <a:buFont typeface="Wingdings" charset="0"/>
              <a:buChar char="ü"/>
            </a:pPr>
            <a:r>
              <a:rPr lang="zh-CN" altLang="en-US" sz="1405"/>
              <a:t>独立开发，独立部署</a:t>
            </a:r>
            <a:endParaRPr lang="zh-CN" altLang="en-US" sz="1405"/>
          </a:p>
          <a:p>
            <a:pPr lvl="1" indent="0" algn="l">
              <a:lnSpc>
                <a:spcPct val="100000"/>
              </a:lnSpc>
              <a:buNone/>
            </a:pPr>
            <a:r>
              <a:rPr lang="zh-CN" altLang="en-US" sz="1405">
                <a:solidFill>
                  <a:sysClr val="windowText" lastClr="000000"/>
                </a:solidFill>
                <a:latin typeface="微软雅黑" panose="020B0503020204020204" charset="-122"/>
                <a:ea typeface="+mn-ea"/>
                <a:cs typeface="+mn-ea"/>
                <a:sym typeface="+mn-ea"/>
              </a:rPr>
              <a:t>仓库独立。部署完子应用，整个服务完成同步更新</a:t>
            </a:r>
            <a:endParaRPr lang="zh-CN" altLang="en-US" sz="1405"/>
          </a:p>
          <a:p>
            <a:pPr marL="285750" indent="-285750" algn="l">
              <a:lnSpc>
                <a:spcPct val="200000"/>
              </a:lnSpc>
              <a:buFont typeface="Wingdings" charset="0"/>
              <a:buChar char="ü"/>
            </a:pPr>
            <a:r>
              <a:rPr lang="zh-CN" altLang="en-US" sz="1405"/>
              <a:t>独立运行</a:t>
            </a:r>
            <a:endParaRPr lang="zh-CN" altLang="en-US" sz="1405"/>
          </a:p>
          <a:p>
            <a:pPr indent="0" algn="l">
              <a:lnSpc>
                <a:spcPct val="200000"/>
              </a:lnSpc>
              <a:buNone/>
            </a:pPr>
            <a:r>
              <a:rPr lang="zh-CN" altLang="en-US" sz="1405">
                <a:solidFill>
                  <a:sysClr val="windowText" lastClr="000000"/>
                </a:solidFill>
                <a:latin typeface="微软雅黑" panose="020B0503020204020204" charset="-122"/>
                <a:ea typeface="+mn-ea"/>
                <a:cs typeface="+mn-ea"/>
                <a:sym typeface="+mn-ea"/>
              </a:rPr>
              <a:t>         每个子应用之间状态隔离，运行状态不共享</a:t>
            </a:r>
            <a:endParaRPr lang="zh-CN" altLang="en-US" sz="1405">
              <a:solidFill>
                <a:sysClr val="windowText" lastClr="000000"/>
              </a:solidFill>
              <a:latin typeface="微软雅黑" panose="020B0503020204020204" charset="-122"/>
              <a:ea typeface="+mn-ea"/>
              <a:cs typeface="+mn-ea"/>
              <a:sym typeface="+mn-ea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44699" y="4125992"/>
            <a:ext cx="2251710" cy="36957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1805">
                <a:solidFill>
                  <a:srgbClr val="C55A11"/>
                </a:solidFill>
              </a:rPr>
              <a:t>为什么使用微服务？</a:t>
            </a:r>
            <a:endParaRPr lang="zh-CN" altLang="en-US" sz="1805">
              <a:solidFill>
                <a:srgbClr val="C55A11"/>
              </a:solidFill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52588" y="4556706"/>
            <a:ext cx="11280125" cy="1916479"/>
          </a:xfrm>
          <a:prstGeom prst="rect">
            <a:avLst/>
          </a:prstGeom>
        </p:spPr>
        <p:txBody>
          <a:bodyPr wrap="square" rtlCol="0">
            <a:noAutofit/>
          </a:bodyPr>
          <a:p>
            <a:pPr marL="342900" indent="-342900" algn="l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1405">
                <a:solidFill>
                  <a:srgbClr val="4F4F4F"/>
                </a:solidFill>
                <a:ea typeface="PingFang SC"/>
              </a:rPr>
              <a:t>一个平台</a:t>
            </a:r>
            <a:r>
              <a:rPr lang="zh-CN" altLang="en-US" sz="1405" b="1">
                <a:solidFill>
                  <a:srgbClr val="4F4F4F"/>
                </a:solidFill>
                <a:ea typeface="PingFang SC"/>
              </a:rPr>
              <a:t>迭代</a:t>
            </a:r>
            <a:r>
              <a:rPr lang="zh-CN" altLang="en-US" sz="1405">
                <a:solidFill>
                  <a:srgbClr val="4F4F4F"/>
                </a:solidFill>
                <a:ea typeface="PingFang SC"/>
              </a:rPr>
              <a:t>多个时代之后，项目的体量一定是</a:t>
            </a:r>
            <a:r>
              <a:rPr lang="zh-CN" altLang="en-US" sz="1405" b="1">
                <a:solidFill>
                  <a:srgbClr val="4F4F4F"/>
                </a:solidFill>
                <a:ea typeface="PingFang SC"/>
              </a:rPr>
              <a:t>巨大</a:t>
            </a:r>
            <a:r>
              <a:rPr lang="zh-CN" altLang="en-US" sz="1405">
                <a:solidFill>
                  <a:srgbClr val="4F4F4F"/>
                </a:solidFill>
                <a:ea typeface="PingFang SC"/>
              </a:rPr>
              <a:t>的，编译速度也随之</a:t>
            </a:r>
            <a:r>
              <a:rPr lang="zh-CN" altLang="en-US" sz="1405" b="1">
                <a:solidFill>
                  <a:srgbClr val="4F4F4F"/>
                </a:solidFill>
                <a:ea typeface="PingFang SC"/>
              </a:rPr>
              <a:t>过慢，</a:t>
            </a:r>
            <a:r>
              <a:rPr lang="zh-CN" altLang="en-US" sz="1405">
                <a:solidFill>
                  <a:srgbClr val="4F4F4F"/>
                </a:solidFill>
                <a:ea typeface="PingFang SC"/>
              </a:rPr>
              <a:t>即使经历非常小的改动也要使整艘巨船起航，</a:t>
            </a:r>
            <a:endParaRPr lang="zh-CN" altLang="en-US" sz="1405">
              <a:solidFill>
                <a:srgbClr val="4F4F4F"/>
              </a:solidFill>
              <a:ea typeface="PingFang SC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1405">
                <a:solidFill>
                  <a:srgbClr val="4F4F4F"/>
                </a:solidFill>
                <a:ea typeface="PingFang SC"/>
              </a:rPr>
              <a:t>      重新</a:t>
            </a:r>
            <a:r>
              <a:rPr lang="zh-CN" altLang="en-US" sz="1405" b="1">
                <a:solidFill>
                  <a:srgbClr val="4F4F4F"/>
                </a:solidFill>
                <a:ea typeface="PingFang SC"/>
              </a:rPr>
              <a:t>编译，打包，部署</a:t>
            </a:r>
            <a:r>
              <a:rPr lang="zh-CN" altLang="en-US" sz="1405">
                <a:solidFill>
                  <a:srgbClr val="4F4F4F"/>
                </a:solidFill>
                <a:ea typeface="PingFang SC"/>
              </a:rPr>
              <a:t>；（估算纪检代码</a:t>
            </a:r>
            <a:r>
              <a:rPr lang="zh-CN" altLang="en-US" sz="1405" b="1">
                <a:solidFill>
                  <a:srgbClr val="4F4F4F"/>
                </a:solidFill>
                <a:ea typeface="PingFang SC"/>
              </a:rPr>
              <a:t>体积</a:t>
            </a:r>
            <a:r>
              <a:rPr lang="en-US" altLang="zh-CN" sz="1405" b="1">
                <a:solidFill>
                  <a:srgbClr val="4F4F4F"/>
                </a:solidFill>
                <a:ea typeface="PingFang SC"/>
              </a:rPr>
              <a:t>&gt;500M,</a:t>
            </a:r>
            <a:r>
              <a:rPr lang="zh-CN" altLang="en-US" sz="1405" b="1">
                <a:solidFill>
                  <a:srgbClr val="4F4F4F"/>
                </a:solidFill>
                <a:ea typeface="PingFang SC"/>
              </a:rPr>
              <a:t>运行</a:t>
            </a:r>
            <a:r>
              <a:rPr lang="en-US" altLang="zh-CN" sz="1405" b="1">
                <a:solidFill>
                  <a:srgbClr val="4F4F4F"/>
                </a:solidFill>
                <a:ea typeface="PingFang SC"/>
              </a:rPr>
              <a:t>start&gt;10m,</a:t>
            </a:r>
            <a:r>
              <a:rPr lang="zh-CN" altLang="en-US" sz="1405" b="1">
                <a:solidFill>
                  <a:srgbClr val="4F4F4F"/>
                </a:solidFill>
                <a:ea typeface="PingFang SC"/>
              </a:rPr>
              <a:t>打包</a:t>
            </a:r>
            <a:r>
              <a:rPr lang="en-US" altLang="zh-CN" sz="1405" b="1">
                <a:solidFill>
                  <a:srgbClr val="4F4F4F"/>
                </a:solidFill>
                <a:ea typeface="PingFang SC"/>
              </a:rPr>
              <a:t>build&gt;20m</a:t>
            </a:r>
            <a:r>
              <a:rPr lang="zh-CN" altLang="en-US" sz="1405">
                <a:solidFill>
                  <a:srgbClr val="4F4F4F"/>
                </a:solidFill>
                <a:ea typeface="PingFang SC"/>
              </a:rPr>
              <a:t>）</a:t>
            </a:r>
            <a:endParaRPr lang="zh-CN" altLang="en-US" sz="1405">
              <a:solidFill>
                <a:srgbClr val="4F4F4F"/>
              </a:solidFill>
              <a:ea typeface="PingFang SC"/>
            </a:endParaRPr>
          </a:p>
          <a:p>
            <a:pPr marL="285750" indent="-285750" algn="l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1405">
                <a:solidFill>
                  <a:srgbClr val="4F4F4F"/>
                </a:solidFill>
                <a:ea typeface="PingFang SC" charset="0"/>
              </a:rPr>
              <a:t>技术选型的多样性 </a:t>
            </a:r>
            <a:r>
              <a:rPr lang="en-US" altLang="zh-CN" sz="1405">
                <a:solidFill>
                  <a:srgbClr val="4F4F4F"/>
                </a:solidFill>
                <a:ea typeface="PingFang SC" charset="0"/>
              </a:rPr>
              <a:t>(</a:t>
            </a:r>
            <a:r>
              <a:rPr lang="zh-CN" altLang="en-US" sz="1405">
                <a:solidFill>
                  <a:srgbClr val="4F4F4F"/>
                </a:solidFill>
                <a:ea typeface="PingFang SC" charset="0"/>
              </a:rPr>
              <a:t>智慧纪检</a:t>
            </a:r>
            <a:r>
              <a:rPr lang="en-US" altLang="zh-CN" sz="1405">
                <a:solidFill>
                  <a:srgbClr val="4F4F4F"/>
                </a:solidFill>
                <a:ea typeface="PingFang SC" charset="0"/>
              </a:rPr>
              <a:t>react</a:t>
            </a:r>
            <a:r>
              <a:rPr lang="zh-CN" altLang="en-US" sz="1405">
                <a:solidFill>
                  <a:srgbClr val="4F4F4F"/>
                </a:solidFill>
                <a:ea typeface="PingFang SC" charset="0"/>
              </a:rPr>
              <a:t>、执纪（</a:t>
            </a:r>
            <a:r>
              <a:rPr lang="en-US" altLang="zh-CN" sz="1405">
                <a:solidFill>
                  <a:srgbClr val="4F4F4F"/>
                </a:solidFill>
                <a:ea typeface="PingFang SC" charset="0"/>
              </a:rPr>
              <a:t>vue</a:t>
            </a:r>
            <a:r>
              <a:rPr lang="zh-CN" altLang="en-US" sz="1405">
                <a:solidFill>
                  <a:srgbClr val="4F4F4F"/>
                </a:solidFill>
                <a:ea typeface="PingFang SC" charset="0"/>
              </a:rPr>
              <a:t>）</a:t>
            </a:r>
            <a:r>
              <a:rPr lang="en-US" altLang="zh-CN" sz="1405">
                <a:solidFill>
                  <a:srgbClr val="4F4F4F"/>
                </a:solidFill>
                <a:ea typeface="PingFang SC" charset="0"/>
              </a:rPr>
              <a:t>)</a:t>
            </a:r>
            <a:endParaRPr lang="zh-CN" altLang="en-US" sz="1405">
              <a:solidFill>
                <a:srgbClr val="4F4F4F"/>
              </a:solidFill>
              <a:ea typeface="PingFang SC" charset="0"/>
            </a:endParaRP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zh-CN" altLang="en-US" sz="1405" b="0">
                <a:solidFill>
                  <a:srgbClr val="4F4F4F"/>
                </a:solidFill>
                <a:ea typeface="PingFang SC"/>
              </a:rPr>
              <a:t>每个开发团队自行选择技术栈（</a:t>
            </a:r>
            <a:r>
              <a:rPr lang="en-US" altLang="zh-CN" sz="1405" b="0">
                <a:solidFill>
                  <a:srgbClr val="4F4F4F"/>
                </a:solidFill>
                <a:ea typeface="PingFang SC"/>
              </a:rPr>
              <a:t>Vue</a:t>
            </a:r>
            <a:r>
              <a:rPr lang="zh-CN" altLang="en-US" sz="1405" b="0">
                <a:solidFill>
                  <a:srgbClr val="4F4F4F"/>
                </a:solidFill>
                <a:ea typeface="PingFang SC"/>
              </a:rPr>
              <a:t>、</a:t>
            </a:r>
            <a:r>
              <a:rPr lang="en-US" altLang="zh-CN" sz="1405" b="0">
                <a:solidFill>
                  <a:srgbClr val="4F4F4F"/>
                </a:solidFill>
                <a:ea typeface="PingFang SC"/>
              </a:rPr>
              <a:t>React</a:t>
            </a:r>
            <a:r>
              <a:rPr lang="zh-CN" altLang="en-US" sz="1405" b="0">
                <a:solidFill>
                  <a:srgbClr val="4F4F4F"/>
                </a:solidFill>
                <a:ea typeface="PingFang SC"/>
              </a:rPr>
              <a:t>、</a:t>
            </a:r>
            <a:r>
              <a:rPr lang="en-US" altLang="zh-CN" sz="1405" b="0">
                <a:solidFill>
                  <a:srgbClr val="4F4F4F"/>
                </a:solidFill>
                <a:ea typeface="PingFang SC"/>
              </a:rPr>
              <a:t>Angular</a:t>
            </a:r>
            <a:r>
              <a:rPr lang="zh-CN" altLang="en-US" sz="1405" b="0">
                <a:solidFill>
                  <a:srgbClr val="4F4F4F"/>
                </a:solidFill>
                <a:ea typeface="PingFang SC"/>
              </a:rPr>
              <a:t>、</a:t>
            </a:r>
            <a:r>
              <a:rPr lang="en-US" altLang="zh-CN" sz="1405" b="0">
                <a:solidFill>
                  <a:srgbClr val="4F4F4F"/>
                </a:solidFill>
                <a:ea typeface="PingFang SC"/>
              </a:rPr>
              <a:t>Jquery</a:t>
            </a:r>
            <a:r>
              <a:rPr lang="zh-CN" altLang="en-US" sz="1405" b="0">
                <a:solidFill>
                  <a:srgbClr val="4F4F4F"/>
                </a:solidFill>
                <a:ea typeface="PingFang SC"/>
              </a:rPr>
              <a:t>），不受其他团队影响</a:t>
            </a:r>
            <a:endParaRPr lang="zh-CN" altLang="en-US" sz="1405" b="0">
              <a:solidFill>
                <a:srgbClr val="4F4F4F"/>
              </a:solidFill>
              <a:ea typeface="PingFang SC"/>
            </a:endParaRP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zh-CN" altLang="en-US" sz="1405" b="0">
                <a:solidFill>
                  <a:srgbClr val="4F4F4F"/>
                </a:solidFill>
                <a:ea typeface="PingFang SC"/>
              </a:rPr>
              <a:t>业务独立：每个交付产物既可以独立使用，也可以融合成一个大型应用使用</a:t>
            </a:r>
            <a:endParaRPr lang="zh-CN" altLang="en-US" sz="1405" b="0">
              <a:solidFill>
                <a:srgbClr val="4F4F4F"/>
              </a:solidFill>
              <a:ea typeface="PingFang SC"/>
            </a:endParaRP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zh-CN" altLang="en-US" sz="1405" b="0">
                <a:solidFill>
                  <a:srgbClr val="4F4F4F"/>
                </a:solidFill>
                <a:ea typeface="PingFang SC"/>
              </a:rPr>
              <a:t>样式隔离：父子应用之间、子应用之间不会有样式冲突、覆盖</a:t>
            </a:r>
            <a:endParaRPr lang="zh-CN" sz="1405" b="0">
              <a:solidFill>
                <a:srgbClr val="4F4F4F"/>
              </a:solidFill>
              <a:ea typeface="PingFang SC"/>
            </a:endParaRPr>
          </a:p>
          <a:p>
            <a:pPr marL="342900" indent="-342900" algn="l">
              <a:buNone/>
            </a:pPr>
            <a:endParaRPr lang="zh-CN" altLang="en-US" sz="1405" b="0">
              <a:solidFill>
                <a:srgbClr val="4F4F4F"/>
              </a:solidFill>
              <a:ea typeface="PingFang SC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356928" y="616331"/>
            <a:ext cx="2849245" cy="39878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2000"/>
              <a:t>什么是乾坤（</a:t>
            </a:r>
            <a:r>
              <a:rPr lang="en-US" altLang="zh-CN" sz="2000"/>
              <a:t>qiankun</a:t>
            </a:r>
            <a:r>
              <a:rPr lang="zh-CN" altLang="en-US" sz="2000"/>
              <a:t>）</a:t>
            </a:r>
            <a:endParaRPr lang="zh-CN" altLang="en-US" sz="200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564817" y="1105482"/>
            <a:ext cx="10198100" cy="741045"/>
          </a:xfrm>
          <a:prstGeom prst="rect">
            <a:avLst/>
          </a:prstGeom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sz="1405" b="0">
                <a:solidFill>
                  <a:srgbClr val="121212"/>
                </a:solidFill>
                <a:ea typeface="-apple-system"/>
              </a:rPr>
              <a:t>一个生产可用的</a:t>
            </a:r>
            <a:r>
              <a:rPr lang="zh-CN" sz="1405" b="1" strike="sngStrike">
                <a:solidFill>
                  <a:srgbClr val="121212"/>
                </a:solidFill>
                <a:ea typeface="-apple-system"/>
              </a:rPr>
              <a:t>微前端框架</a:t>
            </a:r>
            <a:r>
              <a:rPr lang="zh-CN" sz="1405" b="0">
                <a:solidFill>
                  <a:srgbClr val="121212"/>
                </a:solidFill>
                <a:ea typeface="-apple-system"/>
              </a:rPr>
              <a:t>，它基于 single-spa，具备 </a:t>
            </a:r>
            <a:r>
              <a:rPr lang="zh-CN" sz="1405" b="1">
                <a:solidFill>
                  <a:srgbClr val="121212"/>
                </a:solidFill>
                <a:ea typeface="-apple-system"/>
              </a:rPr>
              <a:t>js 沙箱、样式隔离、HTML Loader、预加载</a:t>
            </a:r>
            <a:r>
              <a:rPr lang="zh-CN" sz="1405" b="0">
                <a:solidFill>
                  <a:srgbClr val="121212"/>
                </a:solidFill>
                <a:ea typeface="-apple-system"/>
              </a:rPr>
              <a:t> 等微前端系统所需的能力。</a:t>
            </a:r>
            <a:endParaRPr lang="zh-CN" sz="1405" b="0">
              <a:solidFill>
                <a:srgbClr val="121212"/>
              </a:solidFill>
              <a:ea typeface="-apple-system"/>
            </a:endParaRPr>
          </a:p>
          <a:p>
            <a:pPr algn="l">
              <a:lnSpc>
                <a:spcPct val="150000"/>
              </a:lnSpc>
            </a:pPr>
            <a:r>
              <a:rPr lang="zh-CN" sz="1405" b="0">
                <a:solidFill>
                  <a:srgbClr val="121212"/>
                </a:solidFill>
                <a:ea typeface="-apple-system"/>
              </a:rPr>
              <a:t>可以用于任意 js 框架，</a:t>
            </a:r>
            <a:r>
              <a:rPr lang="zh-CN" sz="1405" b="0" i="1" u="sng">
                <a:solidFill>
                  <a:srgbClr val="121212"/>
                </a:solidFill>
                <a:ea typeface="-apple-system"/>
              </a:rPr>
              <a:t>微应用接入像嵌入一个 iframe 系统一样简单</a:t>
            </a:r>
            <a:r>
              <a:rPr lang="zh-CN" sz="1405" b="0">
                <a:solidFill>
                  <a:srgbClr val="121212"/>
                </a:solidFill>
                <a:ea typeface="-apple-system"/>
              </a:rPr>
              <a:t>。</a:t>
            </a:r>
            <a:endParaRPr lang="zh-CN" altLang="en-US" sz="1405" b="0">
              <a:solidFill>
                <a:srgbClr val="121212"/>
              </a:solidFill>
              <a:ea typeface="-apple-system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332470" y="1912582"/>
            <a:ext cx="4535170" cy="39878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2000"/>
              <a:t>从框架到应用</a:t>
            </a:r>
            <a:r>
              <a:rPr lang="zh-CN" altLang="en-US" sz="1600"/>
              <a:t>（微前段框架-</a:t>
            </a:r>
            <a:r>
              <a:rPr lang="en-US" altLang="zh-CN" sz="1600"/>
              <a:t>&gt;</a:t>
            </a:r>
            <a:r>
              <a:rPr lang="zh-CN" altLang="en-US" sz="1600"/>
              <a:t>微应用加载器）</a:t>
            </a:r>
            <a:endParaRPr lang="zh-CN" altLang="en-US" sz="160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90143" y="2233044"/>
            <a:ext cx="10500360" cy="2366645"/>
          </a:xfrm>
          <a:prstGeom prst="rect">
            <a:avLst/>
          </a:prstGeom>
        </p:spPr>
        <p:txBody>
          <a:bodyPr wrap="none" rtlCol="0" anchor="ctr">
            <a:spAutoFit/>
          </a:bodyPr>
          <a:p>
            <a:pPr marL="285750" indent="-285750" algn="dist">
              <a:lnSpc>
                <a:spcPct val="150000"/>
              </a:lnSpc>
              <a:buFont typeface="Wingdings" charset="0"/>
              <a:buChar char="u"/>
            </a:pPr>
            <a:r>
              <a:rPr lang="zh-CN" altLang="en-US" sz="1405"/>
              <a:t>从前：</a:t>
            </a:r>
            <a:r>
              <a:rPr lang="zh-CN" sz="1405" b="0">
                <a:solidFill>
                  <a:srgbClr val="121212"/>
                </a:solidFill>
                <a:ea typeface="-apple-system"/>
              </a:rPr>
              <a:t>典型应用场景是 route-based 的控制台应用，做为一个微应用的聚合框架而被使用。</a:t>
            </a:r>
            <a:endParaRPr lang="zh-CN" sz="1405" b="0">
              <a:solidFill>
                <a:srgbClr val="121212"/>
              </a:solidFill>
              <a:ea typeface="-apple-system"/>
            </a:endParaRPr>
          </a:p>
          <a:p>
            <a:pPr indent="0" algn="dist">
              <a:lnSpc>
                <a:spcPct val="150000"/>
              </a:lnSpc>
              <a:buNone/>
            </a:pPr>
            <a:r>
              <a:rPr lang="zh-CN" altLang="en-US" sz="1405">
                <a:solidFill>
                  <a:srgbClr val="121212"/>
                </a:solidFill>
                <a:ea typeface="-apple-system"/>
              </a:rPr>
              <a:t>      一</a:t>
            </a:r>
            <a:r>
              <a:rPr lang="zh-CN" sz="1405" b="0">
                <a:solidFill>
                  <a:srgbClr val="121212"/>
                </a:solidFill>
                <a:ea typeface="-apple-system"/>
              </a:rPr>
              <a:t>个负责聚合与切换的主应用 与 多个相互独自的微应用 一起构成了整个大的微前端应用，</a:t>
            </a:r>
            <a:endParaRPr lang="zh-CN" sz="1405" b="0">
              <a:solidFill>
                <a:srgbClr val="121212"/>
              </a:solidFill>
              <a:ea typeface="-apple-system"/>
            </a:endParaRPr>
          </a:p>
          <a:p>
            <a:pPr indent="0" algn="dist">
              <a:lnSpc>
                <a:spcPct val="150000"/>
              </a:lnSpc>
              <a:buNone/>
            </a:pPr>
            <a:r>
              <a:rPr lang="zh-CN" sz="1405" b="0">
                <a:solidFill>
                  <a:srgbClr val="121212"/>
                </a:solidFill>
                <a:ea typeface="-apple-system"/>
              </a:rPr>
              <a:t>      </a:t>
            </a:r>
            <a:r>
              <a:rPr lang="zh-CN" sz="1405" b="1">
                <a:solidFill>
                  <a:srgbClr val="000000"/>
                </a:solidFill>
                <a:ea typeface="-apple-system"/>
              </a:rPr>
              <a:t>一般</a:t>
            </a:r>
            <a:r>
              <a:rPr lang="zh-CN" altLang="en-US" sz="1405" b="1">
                <a:solidFill>
                  <a:srgbClr val="000000"/>
                </a:solidFill>
                <a:ea typeface="-apple-system"/>
              </a:rPr>
              <a:t>场景</a:t>
            </a:r>
            <a:r>
              <a:rPr lang="zh-CN" sz="1405" b="0">
                <a:solidFill>
                  <a:srgbClr val="121212"/>
                </a:solidFill>
                <a:ea typeface="-apple-system"/>
              </a:rPr>
              <a:t>来说页面上同一时间活跃着的也往往只有一个微应用</a:t>
            </a:r>
            <a:endParaRPr lang="zh-CN" altLang="en-US" sz="1405"/>
          </a:p>
          <a:p>
            <a:pPr marL="285750" indent="-285750" algn="l">
              <a:lnSpc>
                <a:spcPct val="150000"/>
              </a:lnSpc>
              <a:buFont typeface="Wingdings" charset="0"/>
              <a:buChar char="u"/>
            </a:pPr>
            <a:r>
              <a:rPr lang="zh-CN" altLang="en-US" sz="1405"/>
              <a:t>现在：</a:t>
            </a:r>
            <a:r>
              <a:rPr lang="zh-CN" altLang="en-US" sz="1405" b="1"/>
              <a:t>组件化场景中</a:t>
            </a:r>
            <a:r>
              <a:rPr lang="zh-CN" altLang="en-US" sz="1405"/>
              <a:t>：如果在一个页面，加载不同的微应用，每个子应用都是主应用的组成部分（微应用粒度的前端的组件化）</a:t>
            </a:r>
            <a:endParaRPr lang="zh-CN" altLang="en-US" sz="1405"/>
          </a:p>
          <a:p>
            <a:pPr marL="742950" lvl="1" indent="-285750" algn="l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1405"/>
              <a:t>支持多应用并行和多实例沙箱</a:t>
            </a:r>
            <a:endParaRPr lang="zh-CN" altLang="en-US" sz="1405"/>
          </a:p>
          <a:p>
            <a:pPr marL="742950" lvl="1" indent="-285750" algn="l">
              <a:lnSpc>
                <a:spcPct val="150000"/>
              </a:lnSpc>
              <a:buFont typeface="Wingdings" charset="0"/>
              <a:buChar char="Ø"/>
            </a:pPr>
            <a:r>
              <a:rPr lang="zh-CN" altLang="en-US" sz="1405"/>
              <a:t>支持手动 卸载</a:t>
            </a:r>
            <a:r>
              <a:rPr lang="en-US" altLang="zh-CN" sz="1405"/>
              <a:t>/</a:t>
            </a:r>
            <a:r>
              <a:rPr lang="zh-CN" altLang="en-US" sz="1405"/>
              <a:t>加载微应用</a:t>
            </a:r>
            <a:endParaRPr lang="zh-CN" altLang="en-US" sz="1405"/>
          </a:p>
          <a:p>
            <a:pPr marL="285750" indent="-285750" algn="l">
              <a:lnSpc>
                <a:spcPct val="150000"/>
              </a:lnSpc>
              <a:buFont typeface="Wingdings" charset="0"/>
              <a:buChar char="p"/>
            </a:pPr>
            <a:r>
              <a:rPr lang="zh-CN" altLang="en-US" sz="1405"/>
              <a:t>解释：一般场景（融合后的纪检和执纪的关系，独立存在），组件化场景（纪检中政治监督和巡视的关系，共同存在）</a:t>
            </a:r>
            <a:endParaRPr lang="zh-CN" altLang="en-US" sz="1405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56928" y="4725202"/>
            <a:ext cx="4316095" cy="39878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 sz="2000"/>
              <a:t>为什么是</a:t>
            </a:r>
            <a:r>
              <a:rPr lang="en-US" altLang="zh-CN" sz="2000"/>
              <a:t>qiankun</a:t>
            </a:r>
            <a:r>
              <a:rPr lang="zh-CN" altLang="en-US" sz="2000"/>
              <a:t>，</a:t>
            </a:r>
            <a:r>
              <a:rPr lang="en-US" sz="2000">
                <a:solidFill>
                  <a:srgbClr val="0D0016"/>
                </a:solidFill>
                <a:latin typeface="Arial" panose="020B0604020202020204" pitchFamily="34" charset="0"/>
              </a:rPr>
              <a:t>iframe</a:t>
            </a:r>
            <a:r>
              <a:rPr lang="zh-CN" altLang="en-US" sz="2000">
                <a:solidFill>
                  <a:srgbClr val="0D0016"/>
                </a:solidFill>
                <a:latin typeface="Arial" panose="020B0604020202020204" pitchFamily="34" charset="0"/>
              </a:rPr>
              <a:t>不可以吗？</a:t>
            </a:r>
            <a:endParaRPr lang="en-US" altLang="en-US" sz="2000">
              <a:solidFill>
                <a:srgbClr val="0D0016"/>
              </a:solidFill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711562" y="5226582"/>
            <a:ext cx="6475095" cy="1391285"/>
          </a:xfrm>
          <a:prstGeom prst="rect">
            <a:avLst/>
          </a:prstGeom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5"/>
              <a:t>明确目的：</a:t>
            </a:r>
            <a:endParaRPr lang="zh-CN" altLang="en-US" sz="1405"/>
          </a:p>
          <a:p>
            <a:pPr algn="l">
              <a:lnSpc>
                <a:spcPct val="150000"/>
              </a:lnSpc>
            </a:pPr>
            <a:r>
              <a:rPr lang="zh-CN" altLang="en-US" sz="1405"/>
              <a:t>微服务的出现需要解决两个问题：</a:t>
            </a:r>
            <a:r>
              <a:rPr lang="zh-CN" altLang="en-US" sz="1405" b="1"/>
              <a:t>应用的加载与切换</a:t>
            </a:r>
            <a:r>
              <a:rPr lang="zh-CN" altLang="en-US" sz="1405"/>
              <a:t>、</a:t>
            </a:r>
            <a:r>
              <a:rPr lang="zh-CN" altLang="en-US" sz="1405" b="1"/>
              <a:t>应用的隔离与通信</a:t>
            </a:r>
            <a:endParaRPr lang="zh-CN" altLang="en-US" sz="1405" b="1"/>
          </a:p>
          <a:p>
            <a:pPr marL="342900" indent="-342900" algn="l">
              <a:lnSpc>
                <a:spcPct val="150000"/>
              </a:lnSpc>
              <a:buAutoNum type="circleNumDbPlain"/>
            </a:pPr>
            <a:r>
              <a:rPr lang="zh-CN" sz="1405" b="0">
                <a:solidFill>
                  <a:srgbClr val="0D0016"/>
                </a:solidFill>
                <a:ea typeface="Arial" panose="020B0604020202020204"/>
              </a:rPr>
              <a:t>应用的加载与切换要解决的问题包括: 路由问题、应用入口、应用加载</a:t>
            </a:r>
            <a:endParaRPr lang="zh-CN" sz="1405" b="0">
              <a:solidFill>
                <a:srgbClr val="0D0016"/>
              </a:solidFill>
              <a:ea typeface="Arial" panose="020B0604020202020204"/>
            </a:endParaRPr>
          </a:p>
          <a:p>
            <a:pPr marL="342900" indent="-342900" algn="l">
              <a:lnSpc>
                <a:spcPct val="150000"/>
              </a:lnSpc>
              <a:buAutoNum type="circleNumDbPlain"/>
            </a:pPr>
            <a:r>
              <a:rPr lang="zh-CN" sz="1405" b="0">
                <a:solidFill>
                  <a:srgbClr val="0D0016"/>
                </a:solidFill>
                <a:ea typeface="Arial" panose="020B0604020202020204"/>
              </a:rPr>
              <a:t>应用的隔离与通信需要解决的问题包括：js隔离、css样式隔离、应用间通信</a:t>
            </a:r>
            <a:endParaRPr lang="zh-CN" altLang="en-US" sz="1405" b="0">
              <a:solidFill>
                <a:srgbClr val="0D0016"/>
              </a:solidFill>
              <a:ea typeface="Arial" panose="020B0604020202020204"/>
            </a:endParaRPr>
          </a:p>
        </p:txBody>
      </p:sp>
      <p:pic>
        <p:nvPicPr>
          <p:cNvPr id="2" name="d7a8fb3c-beb4-4cf4-bcc8-bd648c31fbf3-1" hidden="1">
            <a:hlinkClick r:id="" action="ppaction://media"/>
          </p:cNvPr>
          <p:cNvPicPr/>
          <p:nvPr userDrawn="1"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571500" cy="57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audio>
              <p:cMediaNode>
                <p:cTn id="2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540359" y="677475"/>
            <a:ext cx="11272366" cy="5251190"/>
          </a:xfrm>
          <a:prstGeom prst="rect">
            <a:avLst/>
          </a:prstGeom>
        </p:spPr>
        <p:txBody>
          <a:bodyPr wrap="square" rtlCol="0">
            <a:noAutofit/>
          </a:bodyPr>
          <a:p>
            <a:pPr marL="285750" indent="-285750" algn="l">
              <a:lnSpc>
                <a:spcPct val="200000"/>
              </a:lnSpc>
              <a:buFont typeface="Wingdings" charset="0"/>
              <a:buChar char="Ø"/>
            </a:pPr>
            <a:r>
              <a:rPr lang="en-US" sz="2000" b="1">
                <a:solidFill>
                  <a:srgbClr val="0D0016"/>
                </a:solidFill>
                <a:latin typeface="Arial" panose="020B0604020202020204" pitchFamily="34" charset="0"/>
              </a:rPr>
              <a:t>iframe</a:t>
            </a:r>
            <a:endParaRPr lang="zh-CN" altLang="en-US" sz="2000" b="1">
              <a:solidFill>
                <a:srgbClr val="0D0016"/>
              </a:solidFill>
              <a:latin typeface="Arial" panose="020B0604020202020204" pitchFamily="34" charset="0"/>
            </a:endParaRPr>
          </a:p>
          <a:p>
            <a:pPr marL="285750" indent="-285750" algn="l">
              <a:lnSpc>
                <a:spcPct val="200000"/>
              </a:lnSpc>
              <a:buChar char="•"/>
            </a:pPr>
            <a:r>
              <a:rPr lang="zh-CN" sz="1600" b="0">
                <a:solidFill>
                  <a:srgbClr val="0D0016"/>
                </a:solidFill>
                <a:ea typeface="Arial" panose="020B0604020202020204"/>
              </a:rPr>
              <a:t>最大的特性</a:t>
            </a:r>
            <a:r>
              <a:rPr lang="zh-CN" altLang="en-US" sz="1600" b="0">
                <a:solidFill>
                  <a:srgbClr val="0D0016"/>
                </a:solidFill>
                <a:ea typeface="Arial" panose="020B0604020202020204"/>
              </a:rPr>
              <a:t>：</a:t>
            </a:r>
            <a:r>
              <a:rPr lang="zh-CN" sz="1600" b="0">
                <a:solidFill>
                  <a:srgbClr val="0D0016"/>
                </a:solidFill>
                <a:ea typeface="Arial" panose="020B0604020202020204"/>
              </a:rPr>
              <a:t>就是提供了浏览器原生的</a:t>
            </a:r>
            <a:r>
              <a:rPr lang="zh-CN" sz="1600" b="1">
                <a:solidFill>
                  <a:srgbClr val="0D0016"/>
                </a:solidFill>
                <a:ea typeface="Arial" panose="020B0604020202020204"/>
              </a:rPr>
              <a:t>硬隔离方案</a:t>
            </a:r>
            <a:r>
              <a:rPr lang="zh-CN" sz="1600" b="0">
                <a:solidFill>
                  <a:srgbClr val="0D0016"/>
                </a:solidFill>
                <a:ea typeface="Arial" panose="020B0604020202020204"/>
              </a:rPr>
              <a:t>，不论是样式隔离、js 隔离这类问题统统都能被完美解决。</a:t>
            </a:r>
            <a:endParaRPr lang="zh-CN" sz="1600" b="0">
              <a:solidFill>
                <a:srgbClr val="0D0016"/>
              </a:solidFill>
              <a:ea typeface="Arial" panose="020B0604020202020204"/>
            </a:endParaRPr>
          </a:p>
          <a:p>
            <a:pPr marL="285750" indent="-285750" algn="l">
              <a:lnSpc>
                <a:spcPct val="200000"/>
              </a:lnSpc>
              <a:buChar char="•"/>
            </a:pPr>
            <a:r>
              <a:rPr lang="zh-CN" sz="1600" b="0">
                <a:solidFill>
                  <a:srgbClr val="0D0016"/>
                </a:solidFill>
                <a:ea typeface="Arial" panose="020B0604020202020204"/>
              </a:rPr>
              <a:t>最大</a:t>
            </a:r>
            <a:r>
              <a:rPr lang="zh-CN" altLang="en-US" sz="1600" b="0">
                <a:solidFill>
                  <a:srgbClr val="0D0016"/>
                </a:solidFill>
                <a:ea typeface="Arial" panose="020B0604020202020204"/>
              </a:rPr>
              <a:t>的</a:t>
            </a:r>
            <a:r>
              <a:rPr lang="zh-CN" sz="1600" b="0">
                <a:solidFill>
                  <a:srgbClr val="0D0016"/>
                </a:solidFill>
                <a:ea typeface="Arial" panose="020B0604020202020204"/>
              </a:rPr>
              <a:t>问题</a:t>
            </a:r>
            <a:r>
              <a:rPr lang="zh-CN" altLang="en-US" sz="1600" b="0">
                <a:solidFill>
                  <a:srgbClr val="0D0016"/>
                </a:solidFill>
                <a:ea typeface="Arial" panose="020B0604020202020204"/>
              </a:rPr>
              <a:t>：</a:t>
            </a:r>
            <a:r>
              <a:rPr lang="zh-CN" sz="1600" b="0">
                <a:solidFill>
                  <a:srgbClr val="0D0016"/>
                </a:solidFill>
                <a:ea typeface="Arial" panose="020B0604020202020204"/>
              </a:rPr>
              <a:t>在于他的隔离性无法被突破，导致应用间</a:t>
            </a:r>
            <a:r>
              <a:rPr lang="zh-CN" sz="1600" b="1">
                <a:solidFill>
                  <a:srgbClr val="0D0016"/>
                </a:solidFill>
                <a:ea typeface="Arial" panose="020B0604020202020204"/>
              </a:rPr>
              <a:t>上下文无法被共享</a:t>
            </a:r>
            <a:r>
              <a:rPr lang="zh-CN" sz="1600" b="0">
                <a:solidFill>
                  <a:srgbClr val="0D0016"/>
                </a:solidFill>
                <a:ea typeface="Arial" panose="020B0604020202020204"/>
              </a:rPr>
              <a:t>（主要是本地存储、全局变量和公共插件），</a:t>
            </a:r>
            <a:endParaRPr lang="zh-CN" sz="1600" b="0">
              <a:solidFill>
                <a:srgbClr val="0D0016"/>
              </a:solidFill>
              <a:ea typeface="Arial" panose="020B0604020202020204"/>
            </a:endParaRPr>
          </a:p>
          <a:p>
            <a:pPr algn="l">
              <a:lnSpc>
                <a:spcPct val="200000"/>
              </a:lnSpc>
            </a:pPr>
            <a:r>
              <a:rPr lang="zh-CN" sz="1600">
                <a:solidFill>
                  <a:srgbClr val="0D0016"/>
                </a:solidFill>
                <a:ea typeface="Arial" panose="020B0604020202020204"/>
              </a:rPr>
              <a:t>      </a:t>
            </a:r>
            <a:r>
              <a:rPr lang="zh-CN" sz="1600" b="0">
                <a:solidFill>
                  <a:srgbClr val="0D0016"/>
                </a:solidFill>
                <a:ea typeface="Arial" panose="020B0604020202020204"/>
              </a:rPr>
              <a:t>两个项目不同源（跨域）情况下</a:t>
            </a:r>
            <a:r>
              <a:rPr lang="zh-CN" sz="1600" b="1">
                <a:solidFill>
                  <a:srgbClr val="0D0016"/>
                </a:solidFill>
                <a:ea typeface="Arial" panose="020B0604020202020204"/>
              </a:rPr>
              <a:t>数据传输需要依赖</a:t>
            </a:r>
            <a:r>
              <a:rPr lang="zh-CN" sz="1600" b="1">
                <a:solidFill>
                  <a:srgbClr val="C00000"/>
                </a:solidFill>
                <a:ea typeface="Arial" panose="020B0604020202020204"/>
              </a:rPr>
              <a:t> postMessage</a:t>
            </a:r>
            <a:r>
              <a:rPr lang="zh-CN" sz="1600" b="0">
                <a:solidFill>
                  <a:srgbClr val="0D0016"/>
                </a:solidFill>
                <a:ea typeface="Arial" panose="020B0604020202020204"/>
              </a:rPr>
              <a:t>，随之带来的开发体验、产品体验的问题。</a:t>
            </a:r>
            <a:endParaRPr lang="zh-CN" sz="1600" b="0">
              <a:solidFill>
                <a:srgbClr val="0D0016"/>
              </a:solidFill>
              <a:ea typeface="Arial" panose="020B0604020202020204"/>
            </a:endParaRPr>
          </a:p>
          <a:p>
            <a:pPr marL="285750" indent="-285750" algn="l">
              <a:lnSpc>
                <a:spcPct val="200000"/>
              </a:lnSpc>
              <a:buFont typeface="Wingdings" charset="0"/>
              <a:buChar char="Ø"/>
            </a:pPr>
            <a:r>
              <a:rPr lang="en-US" sz="2000" b="1">
                <a:solidFill>
                  <a:srgbClr val="0D0016"/>
                </a:solidFill>
                <a:latin typeface="Arial" panose="020B0604020202020204" pitchFamily="34" charset="0"/>
              </a:rPr>
              <a:t>single-spa</a:t>
            </a:r>
            <a:r>
              <a:rPr lang="zh-CN" altLang="en-US" sz="1200" b="1">
                <a:solidFill>
                  <a:srgbClr val="0D0016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1405" b="1">
                <a:solidFill>
                  <a:srgbClr val="0D0016"/>
                </a:solidFill>
                <a:latin typeface="Arial" panose="020B0604020202020204" pitchFamily="34" charset="0"/>
              </a:rPr>
              <a:t>qiankun</a:t>
            </a:r>
            <a:r>
              <a:rPr lang="zh-CN" sz="1405" b="0">
                <a:solidFill>
                  <a:srgbClr val="0D0016"/>
                </a:solidFill>
                <a:ea typeface="Arial" panose="020B0604020202020204"/>
              </a:rPr>
              <a:t>是一个基于 single-spa 的微前端实现库</a:t>
            </a:r>
            <a:r>
              <a:rPr lang="zh-CN" altLang="en-US" sz="1200" b="1">
                <a:solidFill>
                  <a:srgbClr val="0D0016"/>
                </a:solidFill>
                <a:latin typeface="Arial" panose="020B0604020202020204" pitchFamily="34" charset="0"/>
              </a:rPr>
              <a:t>）</a:t>
            </a:r>
            <a:endParaRPr lang="zh-CN" altLang="en-US" sz="1200" b="1">
              <a:solidFill>
                <a:srgbClr val="0D0016"/>
              </a:solidFill>
              <a:latin typeface="Arial" panose="020B0604020202020204" pitchFamily="34" charset="0"/>
            </a:endParaRPr>
          </a:p>
          <a:p>
            <a:pPr marL="171450" indent="-171450" algn="l">
              <a:lnSpc>
                <a:spcPct val="200000"/>
              </a:lnSpc>
              <a:buChar char="•"/>
            </a:pPr>
            <a:r>
              <a:rPr lang="zh-CN" sz="1600" b="0">
                <a:solidFill>
                  <a:srgbClr val="0D0016"/>
                </a:solidFill>
                <a:ea typeface="Arial" panose="020B0604020202020204"/>
              </a:rPr>
              <a:t>将</a:t>
            </a:r>
            <a:r>
              <a:rPr lang="zh-CN" sz="1600" b="1">
                <a:solidFill>
                  <a:srgbClr val="0D0016"/>
                </a:solidFill>
                <a:ea typeface="Arial" panose="020B0604020202020204"/>
              </a:rPr>
              <a:t>多个单页面应用聚合</a:t>
            </a:r>
            <a:r>
              <a:rPr lang="zh-CN" sz="1600" b="0">
                <a:solidFill>
                  <a:srgbClr val="0D0016"/>
                </a:solidFill>
                <a:ea typeface="Arial" panose="020B0604020202020204"/>
              </a:rPr>
              <a:t>为一个整体应用的 JavaScript 微前端框架（</a:t>
            </a:r>
            <a:r>
              <a:rPr lang="zh-CN" altLang="en-US" sz="1600" b="0">
                <a:solidFill>
                  <a:srgbClr val="0D0016"/>
                </a:solidFill>
                <a:ea typeface="Arial" panose="020B0604020202020204"/>
              </a:rPr>
              <a:t>例如</a:t>
            </a:r>
            <a:r>
              <a:rPr lang="zh-CN" sz="1600" b="0">
                <a:solidFill>
                  <a:srgbClr val="0D0016"/>
                </a:solidFill>
                <a:ea typeface="Arial" panose="020B0604020202020204"/>
              </a:rPr>
              <a:t>GitHub 主页）。</a:t>
            </a:r>
            <a:endParaRPr lang="zh-CN" sz="1600" b="0">
              <a:solidFill>
                <a:srgbClr val="0D0016"/>
              </a:solidFill>
              <a:ea typeface="Arial" panose="020B0604020202020204"/>
            </a:endParaRPr>
          </a:p>
          <a:p>
            <a:pPr marL="171450" indent="-171450" algn="l">
              <a:lnSpc>
                <a:spcPct val="200000"/>
              </a:lnSpc>
              <a:buChar char="•"/>
            </a:pPr>
            <a:r>
              <a:rPr lang="zh-CN" sz="1600" b="0">
                <a:solidFill>
                  <a:srgbClr val="0D0016"/>
                </a:solidFill>
                <a:ea typeface="Arial" panose="020B0604020202020204"/>
              </a:rPr>
              <a:t>相对于 iframe，single-spa 让父子项目</a:t>
            </a:r>
            <a:r>
              <a:rPr lang="zh-CN" sz="1600" b="1">
                <a:solidFill>
                  <a:srgbClr val="0D0016"/>
                </a:solidFill>
                <a:ea typeface="Arial" panose="020B0604020202020204"/>
              </a:rPr>
              <a:t>属于同一个 document</a:t>
            </a:r>
            <a:r>
              <a:rPr lang="zh-CN" altLang="en-US" sz="1600" b="1">
                <a:solidFill>
                  <a:srgbClr val="0D0016"/>
                </a:solidFill>
                <a:ea typeface="Arial" panose="020B0604020202020204"/>
              </a:rPr>
              <a:t>。</a:t>
            </a:r>
            <a:endParaRPr lang="zh-CN" sz="1600" b="0">
              <a:solidFill>
                <a:srgbClr val="0D0016"/>
              </a:solidFill>
              <a:ea typeface="Arial" panose="020B0604020202020204"/>
            </a:endParaRPr>
          </a:p>
          <a:p>
            <a:pPr marL="685800" lvl="1" indent="-228600" algn="l">
              <a:lnSpc>
                <a:spcPct val="200000"/>
              </a:lnSpc>
              <a:buAutoNum type="circleNumDbPlain"/>
            </a:pPr>
            <a:r>
              <a:rPr lang="zh-CN" sz="1600" b="0">
                <a:solidFill>
                  <a:srgbClr val="0D0016"/>
                </a:solidFill>
                <a:ea typeface="Arial" panose="020B0604020202020204"/>
              </a:rPr>
              <a:t>好处就是数据/文件都可以共享，公共插件共享，子项目加载就更快了，</a:t>
            </a:r>
            <a:endParaRPr lang="zh-CN" sz="1600" b="0">
              <a:solidFill>
                <a:srgbClr val="0D0016"/>
              </a:solidFill>
              <a:ea typeface="Arial" panose="020B0604020202020204"/>
            </a:endParaRPr>
          </a:p>
          <a:p>
            <a:pPr marL="685800" lvl="1" indent="-228600" algn="l">
              <a:lnSpc>
                <a:spcPct val="200000"/>
              </a:lnSpc>
              <a:buAutoNum type="circleNumDbPlain"/>
            </a:pPr>
            <a:r>
              <a:rPr lang="zh-CN" sz="1600" b="1">
                <a:solidFill>
                  <a:srgbClr val="0D0016"/>
                </a:solidFill>
                <a:ea typeface="Arial" panose="020B0604020202020204"/>
              </a:rPr>
              <a:t>缺点是带来了 js/css 污染</a:t>
            </a:r>
            <a:r>
              <a:rPr lang="zh-CN" altLang="en-US" sz="1600" b="1">
                <a:solidFill>
                  <a:srgbClr val="0D0016"/>
                </a:solidFill>
                <a:ea typeface="Arial" panose="020B0604020202020204"/>
              </a:rPr>
              <a:t>；不能开箱即用，对子应用改造非常多；（乾坤的二次封装则解决的此痛点）</a:t>
            </a:r>
            <a:endParaRPr lang="zh-CN" altLang="en-US" sz="1600" b="1">
              <a:solidFill>
                <a:srgbClr val="0D0016"/>
              </a:solidFill>
              <a:latin typeface="Arial" panose="020B0604020202020204" pitchFamily="34" charset="0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 userDrawn="1"/>
        </p:nvSpPr>
        <p:spPr>
          <a:xfrm>
            <a:off x="772706" y="432899"/>
            <a:ext cx="1201420" cy="39878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2000" b="1"/>
              <a:t>解析图：</a:t>
            </a:r>
            <a:endParaRPr lang="zh-CN" altLang="en-US" sz="2000" b="1"/>
          </a:p>
        </p:txBody>
      </p:sp>
      <p:pic>
        <p:nvPicPr>
          <p:cNvPr id="4" name="图片 3" descr="upload_post_object_v2_0319165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9712" y="562524"/>
            <a:ext cx="7312813" cy="61577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 userDrawn="1"/>
        </p:nvSpPr>
        <p:spPr>
          <a:xfrm>
            <a:off x="356928" y="616331"/>
            <a:ext cx="1010285" cy="39878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2000" b="1"/>
              <a:t>START</a:t>
            </a:r>
            <a:endParaRPr lang="zh-CN" altLang="en-US" sz="1805"/>
          </a:p>
        </p:txBody>
      </p:sp>
      <p:pic>
        <p:nvPicPr>
          <p:cNvPr id="11" name="图片 10" descr="upload_post_object_v2_1303030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100" y="1099417"/>
            <a:ext cx="10422338" cy="185032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687105" y="3159918"/>
            <a:ext cx="3263265" cy="1204595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 sz="1805"/>
              <a:t>├── </a:t>
            </a:r>
            <a:r>
              <a:rPr lang="en-US" altLang="zh-CN" sz="1805"/>
              <a:t>unicom           </a:t>
            </a:r>
            <a:r>
              <a:rPr lang="zh-CN" altLang="en-US" sz="1805"/>
              <a:t># 主应用├── </a:t>
            </a:r>
            <a:r>
              <a:rPr sz="1805"/>
              <a:t>inspection</a:t>
            </a:r>
            <a:r>
              <a:rPr lang="en-US" altLang="zh-CN" sz="1805"/>
              <a:t>      </a:t>
            </a:r>
            <a:r>
              <a:rPr lang="zh-CN" altLang="en-US" sz="1805"/>
              <a:t># 子应用</a:t>
            </a:r>
            <a:endParaRPr lang="zh-CN" altLang="en-US" sz="1805"/>
          </a:p>
          <a:p>
            <a:pPr algn="l"/>
            <a:r>
              <a:rPr lang="zh-CN" altLang="en-US" sz="1805">
                <a:sym typeface="+mn-ea"/>
              </a:rPr>
              <a:t>├── </a:t>
            </a:r>
            <a:r>
              <a:rPr sz="1805"/>
              <a:t>executing</a:t>
            </a:r>
            <a:r>
              <a:rPr lang="en-US" altLang="zh-CN" sz="1805">
                <a:sym typeface="+mn-ea"/>
              </a:rPr>
              <a:t>       </a:t>
            </a:r>
            <a:r>
              <a:rPr lang="zh-CN" altLang="en-US" sz="1805">
                <a:sym typeface="+mn-ea"/>
              </a:rPr>
              <a:t># 子应用</a:t>
            </a:r>
            <a:r>
              <a:rPr lang="zh-CN" altLang="en-US" sz="1805"/>
              <a:t>└── </a:t>
            </a:r>
            <a:r>
              <a:rPr lang="en-US" altLang="zh-CN" sz="1805">
                <a:solidFill>
                  <a:srgbClr val="00B0F0"/>
                </a:solidFill>
              </a:rPr>
              <a:t>package.json </a:t>
            </a:r>
            <a:r>
              <a:rPr lang="zh-CN" altLang="en-US" sz="1805">
                <a:solidFill>
                  <a:srgbClr val="00B0F0"/>
                </a:solidFill>
              </a:rPr>
              <a:t># 配置文件</a:t>
            </a:r>
            <a:endParaRPr lang="zh-CN" altLang="en-US" sz="1805">
              <a:solidFill>
                <a:srgbClr val="00B0F0"/>
              </a:solidFill>
            </a:endParaRPr>
          </a:p>
        </p:txBody>
      </p:sp>
      <p:pic>
        <p:nvPicPr>
          <p:cNvPr id="14" name="图片 13" descr="upload_post_object_v2_6000163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696" y="3304340"/>
            <a:ext cx="6138752" cy="3084794"/>
          </a:xfrm>
          <a:prstGeom prst="rect">
            <a:avLst/>
          </a:prstGeom>
        </p:spPr>
      </p:pic>
      <p:cxnSp>
        <p:nvCxnSpPr>
          <p:cNvPr id="15" name="肘形连接符 14"/>
          <p:cNvCxnSpPr/>
          <p:nvPr userDrawn="1"/>
        </p:nvCxnSpPr>
        <p:spPr>
          <a:xfrm>
            <a:off x="3988877" y="4150449"/>
            <a:ext cx="953845" cy="415779"/>
          </a:xfrm>
          <a:prstGeom prst="bentConnector3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344699" y="616331"/>
            <a:ext cx="1891030" cy="39878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2000" b="1"/>
              <a:t>UNICOM(</a:t>
            </a:r>
            <a:r>
              <a:rPr lang="zh-CN" altLang="en-US" sz="2000" b="1"/>
              <a:t>基座</a:t>
            </a:r>
            <a:r>
              <a:rPr lang="en-US" altLang="zh-CN" sz="2000" b="1"/>
              <a:t>)</a:t>
            </a:r>
            <a:endParaRPr lang="zh-CN" altLang="en-US" sz="2000" b="1"/>
          </a:p>
        </p:txBody>
      </p:sp>
      <p:pic>
        <p:nvPicPr>
          <p:cNvPr id="6" name="图片 5" descr="upload_post_object_v2_2049031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9536" y="918157"/>
            <a:ext cx="6143724" cy="5454279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902156" y="4435406"/>
            <a:ext cx="3117850" cy="1760855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 sz="1805">
                <a:sym typeface="+mn-ea"/>
              </a:rPr>
              <a:t>├── </a:t>
            </a:r>
            <a:r>
              <a:rPr lang="en-US" altLang="zh-CN" sz="1805">
                <a:sym typeface="+mn-ea"/>
              </a:rPr>
              <a:t>index.html           	</a:t>
            </a:r>
            <a:r>
              <a:rPr lang="zh-CN" altLang="en-US" sz="1805">
                <a:sym typeface="+mn-ea"/>
              </a:rPr>
              <a:t># ├── </a:t>
            </a:r>
            <a:r>
              <a:rPr lang="en-US" altLang="zh-CN" sz="1805">
                <a:sym typeface="+mn-ea"/>
              </a:rPr>
              <a:t>index.js      		</a:t>
            </a:r>
            <a:r>
              <a:rPr lang="zh-CN" altLang="en-US" sz="1805">
                <a:sym typeface="+mn-ea"/>
              </a:rPr>
              <a:t># </a:t>
            </a:r>
            <a:endParaRPr lang="zh-CN" altLang="en-US" sz="1805"/>
          </a:p>
          <a:p>
            <a:pPr algn="l"/>
            <a:r>
              <a:rPr lang="zh-CN" altLang="en-US" sz="1805">
                <a:sym typeface="+mn-ea"/>
              </a:rPr>
              <a:t>├── </a:t>
            </a:r>
            <a:r>
              <a:rPr lang="en-US" altLang="zh-CN" sz="1805">
                <a:sym typeface="+mn-ea"/>
              </a:rPr>
              <a:t>index.less       	</a:t>
            </a:r>
            <a:r>
              <a:rPr lang="zh-CN" altLang="en-US" sz="1805">
                <a:sym typeface="+mn-ea"/>
              </a:rPr>
              <a:t># </a:t>
            </a:r>
            <a:endParaRPr lang="zh-CN" altLang="en-US" sz="1805">
              <a:sym typeface="+mn-ea"/>
            </a:endParaRPr>
          </a:p>
          <a:p>
            <a:pPr algn="l"/>
            <a:r>
              <a:rPr lang="zh-CN" altLang="en-US" sz="1805">
                <a:sym typeface="+mn-ea"/>
              </a:rPr>
              <a:t>├── </a:t>
            </a:r>
            <a:r>
              <a:rPr lang="en-US" altLang="zh-CN" sz="1805">
                <a:solidFill>
                  <a:srgbClr val="00B0F0"/>
                </a:solidFill>
                <a:sym typeface="+mn-ea"/>
              </a:rPr>
              <a:t>package.json       	</a:t>
            </a:r>
            <a:r>
              <a:rPr lang="zh-CN" altLang="en-US" sz="1805">
                <a:solidFill>
                  <a:srgbClr val="00B0F0"/>
                </a:solidFill>
                <a:sym typeface="+mn-ea"/>
              </a:rPr>
              <a:t>#</a:t>
            </a:r>
            <a:r>
              <a:rPr lang="zh-CN" altLang="en-US" sz="1805">
                <a:sym typeface="+mn-ea"/>
              </a:rPr>
              <a:t> </a:t>
            </a:r>
            <a:endParaRPr lang="zh-CN" altLang="en-US" sz="1805">
              <a:sym typeface="+mn-ea"/>
            </a:endParaRPr>
          </a:p>
          <a:p>
            <a:pPr algn="l"/>
            <a:r>
              <a:rPr lang="zh-CN" altLang="en-US" sz="1805">
                <a:sym typeface="+mn-ea"/>
              </a:rPr>
              <a:t>├── </a:t>
            </a:r>
            <a:r>
              <a:rPr lang="en-US" altLang="zh-CN" sz="1805">
                <a:sym typeface="+mn-ea"/>
              </a:rPr>
              <a:t>Render.js       	</a:t>
            </a:r>
            <a:r>
              <a:rPr lang="zh-CN" altLang="en-US" sz="1805">
                <a:sym typeface="+mn-ea"/>
              </a:rPr>
              <a:t># └── </a:t>
            </a:r>
            <a:r>
              <a:rPr lang="en-US" altLang="zh-CN" sz="1805">
                <a:sym typeface="+mn-ea"/>
              </a:rPr>
              <a:t>webpack.config.js 	</a:t>
            </a:r>
            <a:r>
              <a:rPr lang="zh-CN" altLang="en-US" sz="1805">
                <a:sym typeface="+mn-ea"/>
              </a:rPr>
              <a:t># </a:t>
            </a:r>
            <a:endParaRPr lang="zh-CN" altLang="en-US" sz="1805"/>
          </a:p>
        </p:txBody>
      </p:sp>
      <p:cxnSp>
        <p:nvCxnSpPr>
          <p:cNvPr id="10" name="肘形连接符 9"/>
          <p:cNvCxnSpPr/>
          <p:nvPr userDrawn="1"/>
        </p:nvCxnSpPr>
        <p:spPr>
          <a:xfrm flipV="1">
            <a:off x="3992109" y="4364779"/>
            <a:ext cx="1509663" cy="1077069"/>
          </a:xfrm>
          <a:prstGeom prst="bentConnector3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866842" y="1592650"/>
            <a:ext cx="3721100" cy="1938020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Char char="•"/>
            </a:pPr>
            <a:r>
              <a:rPr lang="zh-CN" altLang="en-US" sz="1600">
                <a:solidFill>
                  <a:srgbClr val="000000"/>
                </a:solidFill>
                <a:latin typeface="Consolas" panose="020B0609020204030204" charset="0"/>
              </a:rPr>
              <a:t>安装</a:t>
            </a:r>
            <a:r>
              <a:rPr lang="en-US" sz="1600" b="0">
                <a:solidFill>
                  <a:srgbClr val="000000"/>
                </a:solidFill>
                <a:latin typeface="Consolas" panose="020B0609020204030204" charset="0"/>
              </a:rPr>
              <a:t>devDependencies</a:t>
            </a:r>
            <a:r>
              <a:rPr lang="zh-CN" altLang="en-US" sz="1600" b="0">
                <a:solidFill>
                  <a:srgbClr val="000000"/>
                </a:solidFill>
                <a:latin typeface="Consolas" panose="020B0609020204030204" charset="0"/>
              </a:rPr>
              <a:t>依赖（通用）</a:t>
            </a:r>
            <a:endParaRPr lang="zh-CN" altLang="en-US" sz="1600" b="0">
              <a:solidFill>
                <a:srgbClr val="000000"/>
              </a:solidFill>
              <a:latin typeface="Consolas" panose="020B0609020204030204" charset="0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zh-CN" altLang="en-US" sz="1600">
                <a:solidFill>
                  <a:srgbClr val="00B0F0"/>
                </a:solidFill>
                <a:latin typeface="Consolas" panose="020B0609020204030204" charset="0"/>
              </a:rPr>
              <a:t>安装</a:t>
            </a:r>
            <a:r>
              <a:rPr lang="en-US" sz="1600" b="0">
                <a:solidFill>
                  <a:srgbClr val="00B0F0"/>
                </a:solidFill>
                <a:latin typeface="Consolas" panose="020B0609020204030204" charset="0"/>
              </a:rPr>
              <a:t>dependencies</a:t>
            </a:r>
            <a:r>
              <a:rPr lang="zh-CN" altLang="en-US" sz="1600" b="0">
                <a:solidFill>
                  <a:srgbClr val="00B0F0"/>
                </a:solidFill>
                <a:latin typeface="Consolas" panose="020B0609020204030204" charset="0"/>
              </a:rPr>
              <a:t>依赖（重要）</a:t>
            </a:r>
            <a:endParaRPr lang="zh-CN" altLang="en-US" sz="1600" b="0">
              <a:solidFill>
                <a:srgbClr val="00B0F0"/>
              </a:solidFill>
              <a:latin typeface="Consolas" panose="020B060902020403020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charset="0"/>
              <a:buChar char="Ø"/>
            </a:pPr>
            <a:r>
              <a:rPr lang="en-US" altLang="zh-CN" sz="1600">
                <a:solidFill>
                  <a:srgbClr val="00B0F0"/>
                </a:solidFill>
                <a:latin typeface="Consolas" panose="020B0609020204030204" charset="0"/>
              </a:rPr>
              <a:t>qiankun</a:t>
            </a:r>
            <a:endParaRPr lang="en-US" altLang="zh-CN" sz="1600">
              <a:solidFill>
                <a:srgbClr val="00B0F0"/>
              </a:solidFill>
              <a:latin typeface="Consolas" panose="020B060902020403020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charset="0"/>
              <a:buChar char="Ø"/>
            </a:pPr>
            <a:r>
              <a:rPr lang="en-US" altLang="zh-CN" sz="1600" b="0">
                <a:solidFill>
                  <a:srgbClr val="00B0F0"/>
                </a:solidFill>
                <a:latin typeface="Consolas" panose="020B0609020204030204" charset="0"/>
              </a:rPr>
              <a:t>react</a:t>
            </a:r>
            <a:endParaRPr lang="en-US" altLang="zh-CN" sz="1600" b="0">
              <a:solidFill>
                <a:srgbClr val="00B0F0"/>
              </a:solidFill>
              <a:latin typeface="Consolas" panose="020B060902020403020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charset="0"/>
              <a:buChar char="Ø"/>
            </a:pPr>
            <a:r>
              <a:rPr lang="en-US" altLang="zh-CN" sz="1600">
                <a:solidFill>
                  <a:srgbClr val="00B0F0"/>
                </a:solidFill>
                <a:latin typeface="Consolas" panose="020B0609020204030204" charset="0"/>
              </a:rPr>
              <a:t>react</a:t>
            </a:r>
            <a:r>
              <a:rPr lang="zh-CN" altLang="en-US" sz="1600">
                <a:solidFill>
                  <a:srgbClr val="00B0F0"/>
                </a:solidFill>
                <a:latin typeface="Consolas" panose="020B0609020204030204" charset="0"/>
              </a:rPr>
              <a:t>-</a:t>
            </a:r>
            <a:r>
              <a:rPr lang="en-US" altLang="zh-CN" sz="1600">
                <a:solidFill>
                  <a:srgbClr val="00B0F0"/>
                </a:solidFill>
                <a:latin typeface="Consolas" panose="020B0609020204030204" charset="0"/>
              </a:rPr>
              <a:t>dom</a:t>
            </a:r>
            <a:endParaRPr lang="en-US" altLang="en-US" sz="1600" b="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459484" y="962071"/>
            <a:ext cx="1577290" cy="36957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1405">
                <a:solidFill>
                  <a:srgbClr val="44546A"/>
                </a:solidFill>
              </a:rPr>
              <a:t>package.json</a:t>
            </a:r>
            <a:endParaRPr lang="zh-CN" altLang="en-US" sz="1405">
              <a:solidFill>
                <a:srgbClr val="44546A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344699" y="616331"/>
            <a:ext cx="1891030" cy="39878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2000" b="1"/>
              <a:t>UNICOM(</a:t>
            </a:r>
            <a:r>
              <a:rPr lang="zh-CN" altLang="en-US" sz="2000" b="1"/>
              <a:t>基座</a:t>
            </a:r>
            <a:r>
              <a:rPr lang="en-US" altLang="zh-CN" sz="2000" b="1"/>
              <a:t>)</a:t>
            </a:r>
            <a:endParaRPr lang="zh-CN" altLang="en-US" sz="2000" b="1"/>
          </a:p>
        </p:txBody>
      </p:sp>
      <p:sp>
        <p:nvSpPr>
          <p:cNvPr id="7" name="文本框 6"/>
          <p:cNvSpPr txBox="1"/>
          <p:nvPr userDrawn="1"/>
        </p:nvSpPr>
        <p:spPr>
          <a:xfrm>
            <a:off x="902156" y="4435406"/>
            <a:ext cx="3117850" cy="1760855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 sz="1805">
                <a:solidFill>
                  <a:srgbClr val="00B0F0"/>
                </a:solidFill>
                <a:sym typeface="+mn-ea"/>
              </a:rPr>
              <a:t>├── </a:t>
            </a:r>
            <a:r>
              <a:rPr lang="en-US" altLang="zh-CN" sz="1805">
                <a:solidFill>
                  <a:srgbClr val="00B0F0"/>
                </a:solidFill>
                <a:sym typeface="+mn-ea"/>
              </a:rPr>
              <a:t>index.html           	</a:t>
            </a:r>
            <a:r>
              <a:rPr lang="zh-CN" altLang="en-US" sz="1805">
                <a:solidFill>
                  <a:srgbClr val="00B0F0"/>
                </a:solidFill>
                <a:sym typeface="+mn-ea"/>
              </a:rPr>
              <a:t>#</a:t>
            </a:r>
            <a:r>
              <a:rPr lang="zh-CN" altLang="en-US" sz="1805">
                <a:sym typeface="+mn-ea"/>
              </a:rPr>
              <a:t> ├── </a:t>
            </a:r>
            <a:r>
              <a:rPr lang="en-US" altLang="zh-CN" sz="1805">
                <a:sym typeface="+mn-ea"/>
              </a:rPr>
              <a:t>index.js      		</a:t>
            </a:r>
            <a:r>
              <a:rPr lang="zh-CN" altLang="en-US" sz="1805">
                <a:sym typeface="+mn-ea"/>
              </a:rPr>
              <a:t># </a:t>
            </a:r>
            <a:endParaRPr lang="zh-CN" altLang="en-US" sz="1805"/>
          </a:p>
          <a:p>
            <a:pPr algn="l"/>
            <a:r>
              <a:rPr lang="zh-CN" altLang="en-US" sz="1805">
                <a:sym typeface="+mn-ea"/>
              </a:rPr>
              <a:t>├── </a:t>
            </a:r>
            <a:r>
              <a:rPr lang="en-US" altLang="zh-CN" sz="1805">
                <a:sym typeface="+mn-ea"/>
              </a:rPr>
              <a:t>index.less       	</a:t>
            </a:r>
            <a:r>
              <a:rPr lang="zh-CN" altLang="en-US" sz="1805">
                <a:sym typeface="+mn-ea"/>
              </a:rPr>
              <a:t># </a:t>
            </a:r>
            <a:endParaRPr lang="zh-CN" altLang="en-US" sz="1805">
              <a:sym typeface="+mn-ea"/>
            </a:endParaRPr>
          </a:p>
          <a:p>
            <a:pPr algn="l"/>
            <a:r>
              <a:rPr lang="zh-CN" altLang="en-US" sz="1805">
                <a:sym typeface="+mn-ea"/>
              </a:rPr>
              <a:t>├── </a:t>
            </a:r>
            <a:r>
              <a:rPr lang="en-US" altLang="zh-CN" sz="1805">
                <a:solidFill>
                  <a:srgbClr val="000000"/>
                </a:solidFill>
                <a:sym typeface="+mn-ea"/>
              </a:rPr>
              <a:t>package.json       	</a:t>
            </a:r>
            <a:r>
              <a:rPr lang="zh-CN" altLang="en-US" sz="1805">
                <a:solidFill>
                  <a:srgbClr val="000000"/>
                </a:solidFill>
                <a:sym typeface="+mn-ea"/>
              </a:rPr>
              <a:t>#</a:t>
            </a:r>
            <a:r>
              <a:rPr lang="zh-CN" altLang="en-US" sz="1805">
                <a:sym typeface="+mn-ea"/>
              </a:rPr>
              <a:t> </a:t>
            </a:r>
            <a:endParaRPr lang="zh-CN" altLang="en-US" sz="1805">
              <a:sym typeface="+mn-ea"/>
            </a:endParaRPr>
          </a:p>
          <a:p>
            <a:pPr algn="l"/>
            <a:r>
              <a:rPr lang="zh-CN" altLang="en-US" sz="1805">
                <a:sym typeface="+mn-ea"/>
              </a:rPr>
              <a:t>├── </a:t>
            </a:r>
            <a:r>
              <a:rPr lang="en-US" altLang="zh-CN" sz="1805">
                <a:sym typeface="+mn-ea"/>
              </a:rPr>
              <a:t>Render.js       	</a:t>
            </a:r>
            <a:r>
              <a:rPr lang="zh-CN" altLang="en-US" sz="1805">
                <a:sym typeface="+mn-ea"/>
              </a:rPr>
              <a:t># └── </a:t>
            </a:r>
            <a:r>
              <a:rPr lang="en-US" altLang="zh-CN" sz="1805">
                <a:sym typeface="+mn-ea"/>
              </a:rPr>
              <a:t>webpack.config.js 	</a:t>
            </a:r>
            <a:r>
              <a:rPr lang="zh-CN" altLang="en-US" sz="1805">
                <a:sym typeface="+mn-ea"/>
              </a:rPr>
              <a:t># </a:t>
            </a:r>
            <a:endParaRPr lang="zh-CN" altLang="en-US" sz="1805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66842" y="1592650"/>
            <a:ext cx="4656487" cy="836377"/>
          </a:xfrm>
          <a:prstGeom prst="rect">
            <a:avLst/>
          </a:prstGeom>
        </p:spPr>
        <p:txBody>
          <a:bodyPr wrap="square" rtlCol="0">
            <a:noAutofit/>
          </a:bodyPr>
          <a:p>
            <a:pPr marL="285750" indent="-285750" algn="l">
              <a:lnSpc>
                <a:spcPct val="150000"/>
              </a:lnSpc>
              <a:buChar char="•"/>
            </a:pPr>
            <a:r>
              <a:rPr lang="zh-CN" altLang="en-US" sz="1600">
                <a:solidFill>
                  <a:srgbClr val="000000"/>
                </a:solidFill>
                <a:latin typeface="Consolas" panose="020B0609020204030204" charset="0"/>
              </a:rPr>
              <a:t>初始化基座排版（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charset="0"/>
              </a:rPr>
              <a:t>herder</a:t>
            </a:r>
            <a:r>
              <a:rPr lang="zh-CN" altLang="en-US" sz="1600">
                <a:solidFill>
                  <a:srgbClr val="000000"/>
                </a:solidFill>
                <a:latin typeface="Consolas" panose="020B0609020204030204" charset="0"/>
              </a:rPr>
              <a:t>、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charset="0"/>
              </a:rPr>
              <a:t>main</a:t>
            </a:r>
            <a:r>
              <a:rPr lang="zh-CN" altLang="en-US" sz="1600">
                <a:solidFill>
                  <a:srgbClr val="000000"/>
                </a:solidFill>
                <a:latin typeface="Consolas" panose="020B0609020204030204" charset="0"/>
              </a:rPr>
              <a:t>、</a:t>
            </a:r>
            <a:r>
              <a:rPr sz="1600">
                <a:solidFill>
                  <a:srgbClr val="000000"/>
                </a:solidFill>
              </a:rPr>
              <a:t>container</a:t>
            </a:r>
            <a:r>
              <a:rPr lang="zh-CN" altLang="en-US" sz="1600">
                <a:solidFill>
                  <a:srgbClr val="000000"/>
                </a:solidFill>
                <a:latin typeface="Consolas" panose="020B0609020204030204" charset="0"/>
              </a:rPr>
              <a:t>）</a:t>
            </a:r>
            <a:endParaRPr lang="zh-CN" altLang="en-US" sz="1600">
              <a:solidFill>
                <a:srgbClr val="000000"/>
              </a:solidFill>
              <a:latin typeface="Consolas" panose="020B0609020204030204" charset="0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zh-CN" altLang="en-US" sz="1600">
                <a:solidFill>
                  <a:srgbClr val="00B0F0"/>
                </a:solidFill>
                <a:latin typeface="Consolas" panose="020B0609020204030204" charset="0"/>
              </a:rPr>
              <a:t>关键函数：</a:t>
            </a:r>
            <a:r>
              <a:rPr lang="zh-CN" sz="1600">
                <a:solidFill>
                  <a:srgbClr val="00B0F0"/>
                </a:solidFill>
                <a:ea typeface="-apple-system"/>
                <a:sym typeface="+mn-ea"/>
              </a:rPr>
              <a:t>route-based</a:t>
            </a:r>
            <a:r>
              <a:rPr lang="zh-CN" altLang="en-US" sz="1600">
                <a:solidFill>
                  <a:srgbClr val="00B0F0"/>
                </a:solidFill>
                <a:ea typeface="-apple-system"/>
                <a:sym typeface="+mn-ea"/>
              </a:rPr>
              <a:t>跳转</a:t>
            </a:r>
            <a:endParaRPr lang="zh-CN" altLang="en-US" sz="1600">
              <a:solidFill>
                <a:srgbClr val="00B0F0"/>
              </a:solidFill>
              <a:latin typeface="Consolas" panose="020B0609020204030204" charset="0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endParaRPr lang="en-US" altLang="en-US" sz="1600" b="0">
              <a:solidFill>
                <a:srgbClr val="00B0F0"/>
              </a:solidFill>
              <a:latin typeface="Consolas" panose="020B0609020204030204" charset="0"/>
            </a:endParaRPr>
          </a:p>
        </p:txBody>
      </p:sp>
      <p:pic>
        <p:nvPicPr>
          <p:cNvPr id="2" name="图片 1" descr="upload_post_object_v2_2832607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4202" y="437660"/>
            <a:ext cx="5499443" cy="5982715"/>
          </a:xfrm>
          <a:prstGeom prst="rect">
            <a:avLst/>
          </a:prstGeom>
        </p:spPr>
      </p:pic>
      <p:cxnSp>
        <p:nvCxnSpPr>
          <p:cNvPr id="3" name="肘形连接符 2"/>
          <p:cNvCxnSpPr/>
          <p:nvPr userDrawn="1"/>
        </p:nvCxnSpPr>
        <p:spPr>
          <a:xfrm flipV="1">
            <a:off x="4022628" y="3190141"/>
            <a:ext cx="1909774" cy="1405806"/>
          </a:xfrm>
          <a:prstGeom prst="bentConnector3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upload_post_object_v2_0721880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67" y="2429039"/>
            <a:ext cx="3739975" cy="1503063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521375" y="926705"/>
            <a:ext cx="999490" cy="307975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1405">
                <a:solidFill>
                  <a:srgbClr val="44546A"/>
                </a:solidFill>
              </a:rPr>
              <a:t>index.html</a:t>
            </a:r>
            <a:endParaRPr lang="zh-CN" altLang="en-US" sz="1405">
              <a:solidFill>
                <a:srgbClr val="44546A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344699" y="616331"/>
            <a:ext cx="1891030" cy="39878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2000" b="1"/>
              <a:t>UNICOM(</a:t>
            </a:r>
            <a:r>
              <a:rPr lang="zh-CN" altLang="en-US" sz="2000" b="1"/>
              <a:t>基座</a:t>
            </a:r>
            <a:r>
              <a:rPr lang="en-US" altLang="zh-CN" sz="2000" b="1"/>
              <a:t>)</a:t>
            </a:r>
            <a:endParaRPr lang="zh-CN" altLang="en-US" sz="2000" b="1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21375" y="997437"/>
            <a:ext cx="2070735" cy="27559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C55A11"/>
                </a:solidFill>
              </a:rPr>
              <a:t>Index.js </a:t>
            </a:r>
            <a:r>
              <a:rPr lang="zh-CN" altLang="en-US" sz="1200">
                <a:solidFill>
                  <a:srgbClr val="C55A11"/>
                </a:solidFill>
              </a:rPr>
              <a:t>-- </a:t>
            </a:r>
            <a:r>
              <a:rPr lang="en-US" altLang="zh-CN" sz="1200">
                <a:solidFill>
                  <a:srgbClr val="C55A11"/>
                </a:solidFill>
              </a:rPr>
              <a:t>step1 </a:t>
            </a:r>
            <a:r>
              <a:rPr lang="zh-CN" altLang="en-US" sz="1200">
                <a:solidFill>
                  <a:srgbClr val="C55A11"/>
                </a:solidFill>
              </a:rPr>
              <a:t>注册子应用</a:t>
            </a:r>
            <a:endParaRPr lang="zh-CN" altLang="en-US" sz="1200">
              <a:solidFill>
                <a:srgbClr val="C55A11"/>
              </a:solidFill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583266" y="1351099"/>
            <a:ext cx="5614035" cy="385699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>
              <a:lnSpc>
                <a:spcPct val="330000"/>
              </a:lnSpc>
            </a:pPr>
            <a:r>
              <a:rPr lang="en-US" sz="1060" b="0">
                <a:solidFill>
                  <a:srgbClr val="C586C0"/>
                </a:solidFill>
                <a:latin typeface="Consolas" panose="020B0609020204030204" charset="0"/>
              </a:rPr>
              <a:t>import</a:t>
            </a: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</a:rPr>
              <a:t> {</a:t>
            </a:r>
            <a:endParaRPr lang="en-US" sz="1060" b="0">
              <a:solidFill>
                <a:srgbClr val="D4D4D4"/>
              </a:solidFill>
              <a:latin typeface="Consolas" panose="020B0609020204030204" charset="0"/>
            </a:endParaRPr>
          </a:p>
          <a:p>
            <a:pPr algn="l">
              <a:lnSpc>
                <a:spcPct val="330000"/>
              </a:lnSpc>
            </a:pPr>
            <a:r>
              <a:rPr lang="en-US" sz="1060" b="0">
                <a:solidFill>
                  <a:srgbClr val="ED7D31"/>
                </a:solidFill>
                <a:latin typeface="Consolas" panose="020B0609020204030204" charset="0"/>
              </a:rPr>
              <a:t> </a:t>
            </a:r>
            <a:r>
              <a:rPr lang="en-US" sz="1060" b="0">
                <a:solidFill>
                  <a:srgbClr val="ED7D31"/>
                </a:solidFill>
                <a:latin typeface="Consolas" panose="020B0609020204030204" charset="0"/>
                <a:hlinkClick r:id="rId1"/>
              </a:rPr>
              <a:t>registerMicroApps, </a:t>
            </a:r>
            <a:r>
              <a:rPr lang="zh-CN" sz="1060" b="0">
                <a:solidFill>
                  <a:srgbClr val="ED7D31"/>
                </a:solidFill>
                <a:ea typeface="Consolas" panose="020B0609020204030204"/>
                <a:hlinkClick r:id="rId1"/>
              </a:rPr>
              <a:t>// 接受两个参数:注册信息和生命周期钩子</a:t>
            </a:r>
            <a:endParaRPr lang="zh-CN" sz="1060" b="0">
              <a:solidFill>
                <a:srgbClr val="ED7D31"/>
              </a:solidFill>
              <a:ea typeface="Consolas" panose="020B0609020204030204"/>
            </a:endParaRPr>
          </a:p>
          <a:p>
            <a:pPr algn="l">
              <a:lnSpc>
                <a:spcPct val="330000"/>
              </a:lnSpc>
            </a:pP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</a:rPr>
              <a:t> </a:t>
            </a:r>
            <a:r>
              <a:rPr lang="en-US" sz="1060" b="0">
                <a:solidFill>
                  <a:srgbClr val="C55A11"/>
                </a:solidFill>
                <a:latin typeface="Consolas" panose="020B0609020204030204" charset="0"/>
                <a:hlinkClick r:id="rId2"/>
              </a:rPr>
              <a:t>runAfterFirstMounted</a:t>
            </a: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  <a:hlinkClick r:id="rId2"/>
              </a:rPr>
              <a:t>,</a:t>
            </a:r>
            <a:r>
              <a:rPr lang="zh-CN" sz="1060" b="0">
                <a:solidFill>
                  <a:srgbClr val="6A9955"/>
                </a:solidFill>
                <a:ea typeface="Consolas" panose="020B0609020204030204"/>
                <a:hlinkClick r:id="rId2"/>
              </a:rPr>
              <a:t>//默认微应用过载后执行的钩子</a:t>
            </a:r>
            <a:endParaRPr lang="zh-CN" sz="1060" b="0">
              <a:solidFill>
                <a:srgbClr val="6A9955"/>
              </a:solidFill>
              <a:ea typeface="Consolas" panose="020B0609020204030204"/>
            </a:endParaRPr>
          </a:p>
          <a:p>
            <a:pPr algn="l">
              <a:lnSpc>
                <a:spcPct val="330000"/>
              </a:lnSpc>
            </a:pP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</a:rPr>
              <a:t> </a:t>
            </a:r>
            <a:r>
              <a:rPr lang="en-US" sz="1060" b="0">
                <a:solidFill>
                  <a:srgbClr val="C55A11"/>
                </a:solidFill>
                <a:latin typeface="Consolas" panose="020B0609020204030204" charset="0"/>
                <a:hlinkClick r:id="rId3"/>
              </a:rPr>
              <a:t>setDefaultMountApp</a:t>
            </a: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  <a:hlinkClick r:id="rId3"/>
              </a:rPr>
              <a:t>,</a:t>
            </a:r>
            <a:r>
              <a:rPr lang="zh-CN" sz="1060" b="0">
                <a:solidFill>
                  <a:srgbClr val="6A9955"/>
                </a:solidFill>
                <a:ea typeface="Consolas" panose="020B0609020204030204"/>
                <a:hlinkClick r:id="rId3"/>
              </a:rPr>
              <a:t>//设置主应用启动后默认进入的微应用</a:t>
            </a:r>
            <a:endParaRPr lang="zh-CN" sz="1060" b="0">
              <a:solidFill>
                <a:srgbClr val="6A9955"/>
              </a:solidFill>
              <a:ea typeface="Consolas" panose="020B0609020204030204"/>
            </a:endParaRPr>
          </a:p>
          <a:p>
            <a:pPr algn="l">
              <a:lnSpc>
                <a:spcPct val="330000"/>
              </a:lnSpc>
            </a:pP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</a:rPr>
              <a:t> </a:t>
            </a:r>
            <a:r>
              <a:rPr lang="en-US" sz="1060" b="0">
                <a:solidFill>
                  <a:srgbClr val="C55A11"/>
                </a:solidFill>
                <a:latin typeface="Consolas" panose="020B0609020204030204" charset="0"/>
                <a:hlinkClick r:id="rId4"/>
              </a:rPr>
              <a:t>start</a:t>
            </a: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  <a:hlinkClick r:id="rId4"/>
              </a:rPr>
              <a:t>,</a:t>
            </a:r>
            <a:r>
              <a:rPr lang="zh-CN" sz="1060" b="0">
                <a:solidFill>
                  <a:srgbClr val="6A9955"/>
                </a:solidFill>
                <a:ea typeface="Consolas" panose="020B0609020204030204"/>
                <a:hlinkClick r:id="rId4"/>
              </a:rPr>
              <a:t>//启动程序（主应用）-常规模式下只会启动主应用，如果wenpack特殊配置会按需启动</a:t>
            </a:r>
            <a:endParaRPr lang="zh-CN" sz="1060" b="0">
              <a:solidFill>
                <a:srgbClr val="6A9955"/>
              </a:solidFill>
              <a:ea typeface="Consolas" panose="020B0609020204030204"/>
            </a:endParaRPr>
          </a:p>
          <a:p>
            <a:pPr algn="l">
              <a:lnSpc>
                <a:spcPct val="330000"/>
              </a:lnSpc>
            </a:pP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</a:rPr>
              <a:t> </a:t>
            </a:r>
            <a:r>
              <a:rPr lang="en-US" sz="1060" b="0">
                <a:solidFill>
                  <a:srgbClr val="C55A11"/>
                </a:solidFill>
                <a:latin typeface="Consolas" panose="020B0609020204030204" charset="0"/>
                <a:hlinkClick r:id="rId5"/>
              </a:rPr>
              <a:t>initGlobalState</a:t>
            </a:r>
            <a:r>
              <a:rPr lang="zh-CN" sz="1060" b="0">
                <a:solidFill>
                  <a:srgbClr val="6A9955"/>
                </a:solidFill>
                <a:ea typeface="Consolas" panose="020B0609020204030204"/>
                <a:hlinkClick r:id="rId5"/>
              </a:rPr>
              <a:t>//通信阶段，定义全局所需状态，微应用可通过props获取（*重要）</a:t>
            </a:r>
            <a:endParaRPr lang="zh-CN" sz="1060" b="0">
              <a:solidFill>
                <a:srgbClr val="6A9955"/>
              </a:solidFill>
              <a:ea typeface="Consolas" panose="020B0609020204030204"/>
            </a:endParaRPr>
          </a:p>
          <a:p>
            <a:pPr algn="l">
              <a:lnSpc>
                <a:spcPct val="330000"/>
              </a:lnSpc>
            </a:pP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</a:rPr>
              <a:t>} </a:t>
            </a:r>
            <a:r>
              <a:rPr lang="en-US" sz="1060" b="0">
                <a:solidFill>
                  <a:srgbClr val="C586C0"/>
                </a:solidFill>
                <a:latin typeface="Consolas" panose="020B0609020204030204" charset="0"/>
              </a:rPr>
              <a:t>from</a:t>
            </a: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</a:rPr>
              <a:t> </a:t>
            </a:r>
            <a:r>
              <a:rPr lang="en-US" sz="1060" b="0">
                <a:solidFill>
                  <a:srgbClr val="CE9178"/>
                </a:solidFill>
                <a:latin typeface="Consolas" panose="020B0609020204030204" charset="0"/>
              </a:rPr>
              <a:t>'qiankun'</a:t>
            </a:r>
            <a:r>
              <a:rPr lang="en-US" sz="1060" b="0">
                <a:solidFill>
                  <a:srgbClr val="D4D4D4"/>
                </a:solidFill>
                <a:latin typeface="Consolas" panose="020B0609020204030204" charset="0"/>
              </a:rPr>
              <a:t>;</a:t>
            </a:r>
            <a:endParaRPr lang="zh-CN" altLang="en-US" sz="1060" b="0"/>
          </a:p>
        </p:txBody>
      </p:sp>
      <p:pic>
        <p:nvPicPr>
          <p:cNvPr id="13" name="图片 12" descr="upload_post_object_v2_6950083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283" y="680741"/>
            <a:ext cx="4187003" cy="5668822"/>
          </a:xfrm>
          <a:prstGeom prst="rect">
            <a:avLst/>
          </a:prstGeom>
        </p:spPr>
      </p:pic>
      <p:cxnSp>
        <p:nvCxnSpPr>
          <p:cNvPr id="14" name="肘形连接符 13"/>
          <p:cNvCxnSpPr/>
          <p:nvPr userDrawn="1"/>
        </p:nvCxnSpPr>
        <p:spPr>
          <a:xfrm flipV="1">
            <a:off x="4915625" y="1793177"/>
            <a:ext cx="2060081" cy="486285"/>
          </a:xfrm>
          <a:prstGeom prst="bentConnector3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0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2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3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44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44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144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18、19、20、21、25、30、33、37"/>
</p:tagLst>
</file>

<file path=ppt/tags/tag14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2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4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3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3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2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4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5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25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9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26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8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6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9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28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44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44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144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18、19、20、21、25、30、33、37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TEMPLATE_CATEGORY" val="custom"/>
  <p:tag name="KSO_WM_TEMPLATE_INDEX" val="20204144"/>
  <p:tag name="KSO_WM_UNIT_ID" val="custom20204144_1*a*1"/>
  <p:tag name="KSO_WM_UNIT_PRESET_TEXT" val="公开教学课件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b"/>
  <p:tag name="KSO_WM_UNIT_INDEX" val="1"/>
  <p:tag name="KSO_WM_TEMPLATE_CATEGORY" val="custom"/>
  <p:tag name="KSO_WM_TEMPLATE_INDEX" val="20204144"/>
  <p:tag name="KSO_WM_UNIT_ID" val="custom20204144_1*b*1"/>
  <p:tag name="KSO_WM_UNIT_PRESET_TEXT" val="单击此处添加副标题内容"/>
</p:tagLst>
</file>

<file path=ppt/tags/tag295.xml><?xml version="1.0" encoding="utf-8"?>
<p:tagLst xmlns:p="http://schemas.openxmlformats.org/presentationml/2006/main">
  <p:tag name="KSO_WM_BEAUTIFY_FLAG" val="#wm#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144"/>
  <p:tag name="KSO_WM_SLIDE_ID" val="custom20204144_1"/>
  <p:tag name="KSO_WM_TEMPLATE_MASTER_THUMB_INDEX" val="12"/>
  <p:tag name="KSO_WM_TEMPLATE_THUMBS_INDEX" val="1、4、7、9、12、16、17、18、19、20、21、25、30、33、37"/>
</p:tagLst>
</file>

<file path=ppt/tags/tag296.xml><?xml version="1.0" encoding="utf-8"?>
<p:tagLst xmlns:p="http://schemas.openxmlformats.org/presentationml/2006/main">
  <p:tag name="KSO_WM_BEAUTIFY_FLAG" val="#wm#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144"/>
  <p:tag name="KSO_WM_SLIDE_ID" val="custom20204144_1"/>
  <p:tag name="KSO_WM_TEMPLATE_MASTER_THUMB_INDEX" val="12"/>
  <p:tag name="KSO_WM_TEMPLATE_THUMBS_INDEX" val="1、4、7、9、12、16、17、18、19、20、21、25、30、33、37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8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306">
      <a:dk1>
        <a:srgbClr val="000000"/>
      </a:dk1>
      <a:lt1>
        <a:srgbClr val="FFFFFF"/>
      </a:lt1>
      <a:dk2>
        <a:srgbClr val="FEF0ED"/>
      </a:dk2>
      <a:lt2>
        <a:srgbClr val="FFFFFF"/>
      </a:lt2>
      <a:accent1>
        <a:srgbClr val="DF492A"/>
      </a:accent1>
      <a:accent2>
        <a:srgbClr val="C76321"/>
      </a:accent2>
      <a:accent3>
        <a:srgbClr val="A08224"/>
      </a:accent3>
      <a:accent4>
        <a:srgbClr val="74A336"/>
      </a:accent4>
      <a:accent5>
        <a:srgbClr val="4AC35E"/>
      </a:accent5>
      <a:accent6>
        <a:srgbClr val="2ADFA1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306">
      <a:dk1>
        <a:srgbClr val="000000"/>
      </a:dk1>
      <a:lt1>
        <a:srgbClr val="FFFFFF"/>
      </a:lt1>
      <a:dk2>
        <a:srgbClr val="FEF0ED"/>
      </a:dk2>
      <a:lt2>
        <a:srgbClr val="FFFFFF"/>
      </a:lt2>
      <a:accent1>
        <a:srgbClr val="DF492A"/>
      </a:accent1>
      <a:accent2>
        <a:srgbClr val="C76321"/>
      </a:accent2>
      <a:accent3>
        <a:srgbClr val="A08224"/>
      </a:accent3>
      <a:accent4>
        <a:srgbClr val="74A336"/>
      </a:accent4>
      <a:accent5>
        <a:srgbClr val="4AC35E"/>
      </a:accent5>
      <a:accent6>
        <a:srgbClr val="2ADFA1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d7a8fb3c-beb4-4cf4-bcc8-bd648c31fbf3-1">
      <extobjdata type="d7a8fb3c-beb4-4cf4-bcc8-bd648c31fbf3" data="ewoJIkR1cmF0aW9uIiA6ICIxNC43MjAwMDAiLAoJIkV4cGxhaW5UeXBlIiA6ICJzbGlkZUFuaW1lRXhwbGFpbiIsCgkiVGV4dCIgOiAiXCLkuLvopoHmmK/lhbbkuK3mnInkuIDkuKrmga3llpzmga3llpzmga3llpzmga3llpzmga3llpzjgIJcIiIsCgkiVXNlcklkIiA6ICIyOTQyMTQ5MCIKfQo="/>
    </extobj>
  </extobjs>
</s:customData>
</file>

<file path=customXml/itemProps297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3306</Words>
  <Application>WPS Office WWO_wpscloud_20230601185453-a6936d3adb</Application>
  <PresentationFormat>宽屏</PresentationFormat>
  <Paragraphs>179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8" baseType="lpstr">
      <vt:lpstr>Arial</vt:lpstr>
      <vt:lpstr>宋体</vt:lpstr>
      <vt:lpstr>Wingdings</vt:lpstr>
      <vt:lpstr>幼圆</vt:lpstr>
      <vt:lpstr>汉仪书宋二KW</vt:lpstr>
      <vt:lpstr>汉仪乐喵体W</vt:lpstr>
      <vt:lpstr>汉仪中黑KW</vt:lpstr>
      <vt:lpstr>微软雅黑</vt:lpstr>
      <vt:lpstr>汉仪旗黑KW 55S</vt:lpstr>
      <vt:lpstr>-apple-system</vt:lpstr>
      <vt:lpstr>Wingdings</vt:lpstr>
      <vt:lpstr>PingFang SC</vt:lpstr>
      <vt:lpstr>PingFang SC</vt:lpstr>
      <vt:lpstr>Arial</vt:lpstr>
      <vt:lpstr>Kingsoft Confetti</vt:lpstr>
      <vt:lpstr>Consolas</vt:lpstr>
      <vt:lpstr>Consolas</vt:lpstr>
      <vt:lpstr>monospace</vt:lpstr>
      <vt:lpstr>-apple-system</vt:lpstr>
      <vt:lpstr>宋体</vt:lpstr>
      <vt:lpstr>1_Office 主题​​</vt:lpstr>
      <vt:lpstr>2_Office 主题​​</vt:lpstr>
      <vt:lpstr>微服务-乾坤（qiankun）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致谢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微服务-乾坤（qiankun）</dc:title>
  <dc:creator/>
  <cp:lastModifiedBy/>
  <dcterms:created xsi:type="dcterms:W3CDTF">2023-06-13T07:55:36Z</dcterms:created>
  <dcterms:modified xsi:type="dcterms:W3CDTF">2023-06-13T07:55:36Z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B75C98F4C40948689CB49D1002CA5FAC</vt:lpwstr>
  </property>
</Properties>
</file>