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85" r:id="rId3"/>
    <p:sldId id="279" r:id="rId4"/>
    <p:sldId id="278" r:id="rId5"/>
    <p:sldId id="280" r:id="rId6"/>
    <p:sldId id="281" r:id="rId7"/>
    <p:sldId id="288" r:id="rId8"/>
    <p:sldId id="289" r:id="rId9"/>
    <p:sldId id="290" r:id="rId10"/>
    <p:sldId id="284"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4DBCB"/>
    <a:srgbClr val="0F1923"/>
    <a:srgbClr val="E94753"/>
    <a:srgbClr val="9900CC"/>
    <a:srgbClr val="6600CC"/>
    <a:srgbClr val="C5D65A"/>
    <a:srgbClr val="7260A7"/>
    <a:srgbClr val="E84547"/>
    <a:srgbClr val="E8A6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23" autoAdjust="0"/>
  </p:normalViewPr>
  <p:slideViewPr>
    <p:cSldViewPr snapToGrid="0" showGuides="1">
      <p:cViewPr varScale="1">
        <p:scale>
          <a:sx n="109" d="100"/>
          <a:sy n="109" d="100"/>
        </p:scale>
        <p:origin x="55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B5B8C-F2E9-408C-8910-E5C744AF40BB}"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BE57F-E413-4B8E-ACDB-9D2EB6E8872A}" type="slidenum">
              <a:rPr lang="en-US" smtClean="0"/>
              <a:t>‹#›</a:t>
            </a:fld>
            <a:endParaRPr lang="en-US"/>
          </a:p>
        </p:txBody>
      </p:sp>
    </p:spTree>
    <p:extLst>
      <p:ext uri="{BB962C8B-B14F-4D97-AF65-F5344CB8AC3E}">
        <p14:creationId xmlns:p14="http://schemas.microsoft.com/office/powerpoint/2010/main" val="200342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A68-8D74-4524-8877-8B9AF2B09A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77C9CE-3651-4F98-A308-EF01888578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452345-97E1-4413-A7DA-F2A3D84CEFC5}"/>
              </a:ext>
            </a:extLst>
          </p:cNvPr>
          <p:cNvSpPr>
            <a:spLocks noGrp="1"/>
          </p:cNvSpPr>
          <p:nvPr>
            <p:ph type="dt" sz="half" idx="10"/>
          </p:nvPr>
        </p:nvSpPr>
        <p:spPr/>
        <p:txBody>
          <a:bodyPr/>
          <a:lstStyle/>
          <a:p>
            <a:fld id="{5D997FA2-25CB-4AC5-8800-FCF5CEE0446C}" type="datetimeFigureOut">
              <a:rPr lang="en-US" smtClean="0"/>
              <a:t>5/25/2024</a:t>
            </a:fld>
            <a:endParaRPr lang="en-US"/>
          </a:p>
        </p:txBody>
      </p:sp>
      <p:sp>
        <p:nvSpPr>
          <p:cNvPr id="5" name="Footer Placeholder 4">
            <a:extLst>
              <a:ext uri="{FF2B5EF4-FFF2-40B4-BE49-F238E27FC236}">
                <a16:creationId xmlns:a16="http://schemas.microsoft.com/office/drawing/2014/main" id="{DBE0E42B-AB7A-4A39-99AE-02843BF36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1F8B7-BC02-4095-85C2-B2E954AA9DD5}"/>
              </a:ext>
            </a:extLst>
          </p:cNvPr>
          <p:cNvSpPr>
            <a:spLocks noGrp="1"/>
          </p:cNvSpPr>
          <p:nvPr>
            <p:ph type="sldNum" sz="quarter" idx="12"/>
          </p:nvPr>
        </p:nvSpPr>
        <p:spPr/>
        <p:txBody>
          <a:bodyPr/>
          <a:lstStyle/>
          <a:p>
            <a:fld id="{5443C03E-C372-4CA0-A4AB-E305C0BF13D7}" type="slidenum">
              <a:rPr lang="en-US" smtClean="0"/>
              <a:t>‹#›</a:t>
            </a:fld>
            <a:endParaRPr lang="en-US"/>
          </a:p>
        </p:txBody>
      </p:sp>
    </p:spTree>
    <p:extLst>
      <p:ext uri="{BB962C8B-B14F-4D97-AF65-F5344CB8AC3E}">
        <p14:creationId xmlns:p14="http://schemas.microsoft.com/office/powerpoint/2010/main" val="284477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6D0E-C1D3-4B35-B179-88D2287ED4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FEDDCF-5AFB-4631-8F20-4D7E8FA523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07476-CB99-4AAC-BB7C-4C0869EF85BD}"/>
              </a:ext>
            </a:extLst>
          </p:cNvPr>
          <p:cNvSpPr>
            <a:spLocks noGrp="1"/>
          </p:cNvSpPr>
          <p:nvPr>
            <p:ph type="dt" sz="half" idx="10"/>
          </p:nvPr>
        </p:nvSpPr>
        <p:spPr/>
        <p:txBody>
          <a:bodyPr/>
          <a:lstStyle/>
          <a:p>
            <a:fld id="{5D997FA2-25CB-4AC5-8800-FCF5CEE0446C}" type="datetimeFigureOut">
              <a:rPr lang="en-US" smtClean="0"/>
              <a:t>5/25/2024</a:t>
            </a:fld>
            <a:endParaRPr lang="en-US"/>
          </a:p>
        </p:txBody>
      </p:sp>
      <p:sp>
        <p:nvSpPr>
          <p:cNvPr id="5" name="Footer Placeholder 4">
            <a:extLst>
              <a:ext uri="{FF2B5EF4-FFF2-40B4-BE49-F238E27FC236}">
                <a16:creationId xmlns:a16="http://schemas.microsoft.com/office/drawing/2014/main" id="{6A8D3D1C-44F7-42D3-81CF-0C3A62560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8AAA5-31DD-43C4-BA25-CDE8C2353688}"/>
              </a:ext>
            </a:extLst>
          </p:cNvPr>
          <p:cNvSpPr>
            <a:spLocks noGrp="1"/>
          </p:cNvSpPr>
          <p:nvPr>
            <p:ph type="sldNum" sz="quarter" idx="12"/>
          </p:nvPr>
        </p:nvSpPr>
        <p:spPr/>
        <p:txBody>
          <a:bodyPr/>
          <a:lstStyle/>
          <a:p>
            <a:fld id="{5443C03E-C372-4CA0-A4AB-E305C0BF13D7}" type="slidenum">
              <a:rPr lang="en-US" smtClean="0"/>
              <a:t>‹#›</a:t>
            </a:fld>
            <a:endParaRPr lang="en-US"/>
          </a:p>
        </p:txBody>
      </p:sp>
    </p:spTree>
    <p:extLst>
      <p:ext uri="{BB962C8B-B14F-4D97-AF65-F5344CB8AC3E}">
        <p14:creationId xmlns:p14="http://schemas.microsoft.com/office/powerpoint/2010/main" val="3996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0E5E64-1D77-4F65-8B5C-CCB7EADC78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95B1E-CD0D-4331-BBD1-68A58A9344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0A198-AFDC-44C1-9BDD-B97BDDC2537B}"/>
              </a:ext>
            </a:extLst>
          </p:cNvPr>
          <p:cNvSpPr>
            <a:spLocks noGrp="1"/>
          </p:cNvSpPr>
          <p:nvPr>
            <p:ph type="dt" sz="half" idx="10"/>
          </p:nvPr>
        </p:nvSpPr>
        <p:spPr/>
        <p:txBody>
          <a:bodyPr/>
          <a:lstStyle/>
          <a:p>
            <a:fld id="{5D997FA2-25CB-4AC5-8800-FCF5CEE0446C}" type="datetimeFigureOut">
              <a:rPr lang="en-US" smtClean="0"/>
              <a:t>5/25/2024</a:t>
            </a:fld>
            <a:endParaRPr lang="en-US"/>
          </a:p>
        </p:txBody>
      </p:sp>
      <p:sp>
        <p:nvSpPr>
          <p:cNvPr id="5" name="Footer Placeholder 4">
            <a:extLst>
              <a:ext uri="{FF2B5EF4-FFF2-40B4-BE49-F238E27FC236}">
                <a16:creationId xmlns:a16="http://schemas.microsoft.com/office/drawing/2014/main" id="{C499D9DF-811B-44AA-AA8D-CA3CFB8CB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30FC1-7ACD-417A-A3CC-BC5D54E1BF29}"/>
              </a:ext>
            </a:extLst>
          </p:cNvPr>
          <p:cNvSpPr>
            <a:spLocks noGrp="1"/>
          </p:cNvSpPr>
          <p:nvPr>
            <p:ph type="sldNum" sz="quarter" idx="12"/>
          </p:nvPr>
        </p:nvSpPr>
        <p:spPr/>
        <p:txBody>
          <a:bodyPr/>
          <a:lstStyle/>
          <a:p>
            <a:fld id="{5443C03E-C372-4CA0-A4AB-E305C0BF13D7}" type="slidenum">
              <a:rPr lang="en-US" smtClean="0"/>
              <a:t>‹#›</a:t>
            </a:fld>
            <a:endParaRPr lang="en-US"/>
          </a:p>
        </p:txBody>
      </p:sp>
    </p:spTree>
    <p:extLst>
      <p:ext uri="{BB962C8B-B14F-4D97-AF65-F5344CB8AC3E}">
        <p14:creationId xmlns:p14="http://schemas.microsoft.com/office/powerpoint/2010/main" val="99453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5CE2-B131-454E-A9A5-7AE21EF571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B70D0-F03C-4297-BC9F-AC99BE9637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8E48E-B0FC-4FC1-BB63-856B0999D895}"/>
              </a:ext>
            </a:extLst>
          </p:cNvPr>
          <p:cNvSpPr>
            <a:spLocks noGrp="1"/>
          </p:cNvSpPr>
          <p:nvPr>
            <p:ph type="dt" sz="half" idx="10"/>
          </p:nvPr>
        </p:nvSpPr>
        <p:spPr/>
        <p:txBody>
          <a:bodyPr/>
          <a:lstStyle/>
          <a:p>
            <a:fld id="{5D997FA2-25CB-4AC5-8800-FCF5CEE0446C}" type="datetimeFigureOut">
              <a:rPr lang="en-US" smtClean="0"/>
              <a:t>5/25/2024</a:t>
            </a:fld>
            <a:endParaRPr lang="en-US"/>
          </a:p>
        </p:txBody>
      </p:sp>
      <p:sp>
        <p:nvSpPr>
          <p:cNvPr id="5" name="Footer Placeholder 4">
            <a:extLst>
              <a:ext uri="{FF2B5EF4-FFF2-40B4-BE49-F238E27FC236}">
                <a16:creationId xmlns:a16="http://schemas.microsoft.com/office/drawing/2014/main" id="{D5F89836-0123-42CC-8D3E-DA29DCE4C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AF321-B185-4E3F-8DF3-AD25115DB448}"/>
              </a:ext>
            </a:extLst>
          </p:cNvPr>
          <p:cNvSpPr>
            <a:spLocks noGrp="1"/>
          </p:cNvSpPr>
          <p:nvPr>
            <p:ph type="sldNum" sz="quarter" idx="12"/>
          </p:nvPr>
        </p:nvSpPr>
        <p:spPr/>
        <p:txBody>
          <a:bodyPr/>
          <a:lstStyle/>
          <a:p>
            <a:fld id="{5443C03E-C372-4CA0-A4AB-E305C0BF13D7}" type="slidenum">
              <a:rPr lang="en-US" smtClean="0"/>
              <a:t>‹#›</a:t>
            </a:fld>
            <a:endParaRPr lang="en-US"/>
          </a:p>
        </p:txBody>
      </p:sp>
    </p:spTree>
    <p:extLst>
      <p:ext uri="{BB962C8B-B14F-4D97-AF65-F5344CB8AC3E}">
        <p14:creationId xmlns:p14="http://schemas.microsoft.com/office/powerpoint/2010/main" val="82396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5E1B-C7A0-4D9A-B9DC-AA75716C09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815F31-76F7-481F-BD6F-A5AA2C635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1AEB7-2D97-4B41-9EB4-B81342E9FB94}"/>
              </a:ext>
            </a:extLst>
          </p:cNvPr>
          <p:cNvSpPr>
            <a:spLocks noGrp="1"/>
          </p:cNvSpPr>
          <p:nvPr>
            <p:ph type="dt" sz="half" idx="10"/>
          </p:nvPr>
        </p:nvSpPr>
        <p:spPr/>
        <p:txBody>
          <a:bodyPr/>
          <a:lstStyle/>
          <a:p>
            <a:fld id="{5D997FA2-25CB-4AC5-8800-FCF5CEE0446C}" type="datetimeFigureOut">
              <a:rPr lang="en-US" smtClean="0"/>
              <a:t>5/25/2024</a:t>
            </a:fld>
            <a:endParaRPr lang="en-US"/>
          </a:p>
        </p:txBody>
      </p:sp>
      <p:sp>
        <p:nvSpPr>
          <p:cNvPr id="5" name="Footer Placeholder 4">
            <a:extLst>
              <a:ext uri="{FF2B5EF4-FFF2-40B4-BE49-F238E27FC236}">
                <a16:creationId xmlns:a16="http://schemas.microsoft.com/office/drawing/2014/main" id="{2DCFD668-8779-4E90-8379-42B49CD04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F9EB2-7D61-4261-BB24-CFB4D7CC258C}"/>
              </a:ext>
            </a:extLst>
          </p:cNvPr>
          <p:cNvSpPr>
            <a:spLocks noGrp="1"/>
          </p:cNvSpPr>
          <p:nvPr>
            <p:ph type="sldNum" sz="quarter" idx="12"/>
          </p:nvPr>
        </p:nvSpPr>
        <p:spPr/>
        <p:txBody>
          <a:bodyPr/>
          <a:lstStyle/>
          <a:p>
            <a:fld id="{5443C03E-C372-4CA0-A4AB-E305C0BF13D7}" type="slidenum">
              <a:rPr lang="en-US" smtClean="0"/>
              <a:t>‹#›</a:t>
            </a:fld>
            <a:endParaRPr lang="en-US"/>
          </a:p>
        </p:txBody>
      </p:sp>
    </p:spTree>
    <p:extLst>
      <p:ext uri="{BB962C8B-B14F-4D97-AF65-F5344CB8AC3E}">
        <p14:creationId xmlns:p14="http://schemas.microsoft.com/office/powerpoint/2010/main" val="242658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4A41-8277-495D-82C2-B10E27B8A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6A1C5E-20F2-401C-9CB5-9B224EA557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0F54B1-8532-4122-86CE-CC309F0538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8A692B-C50E-4C8E-A432-8706A62EC780}"/>
              </a:ext>
            </a:extLst>
          </p:cNvPr>
          <p:cNvSpPr>
            <a:spLocks noGrp="1"/>
          </p:cNvSpPr>
          <p:nvPr>
            <p:ph type="dt" sz="half" idx="10"/>
          </p:nvPr>
        </p:nvSpPr>
        <p:spPr/>
        <p:txBody>
          <a:bodyPr/>
          <a:lstStyle/>
          <a:p>
            <a:fld id="{5D997FA2-25CB-4AC5-8800-FCF5CEE0446C}" type="datetimeFigureOut">
              <a:rPr lang="en-US" smtClean="0"/>
              <a:t>5/25/2024</a:t>
            </a:fld>
            <a:endParaRPr lang="en-US"/>
          </a:p>
        </p:txBody>
      </p:sp>
      <p:sp>
        <p:nvSpPr>
          <p:cNvPr id="6" name="Footer Placeholder 5">
            <a:extLst>
              <a:ext uri="{FF2B5EF4-FFF2-40B4-BE49-F238E27FC236}">
                <a16:creationId xmlns:a16="http://schemas.microsoft.com/office/drawing/2014/main" id="{BB0CCD09-E49C-4DE4-AD3E-499AFACAD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F6421-12C7-4EDB-8E4B-C1FAC4079BB5}"/>
              </a:ext>
            </a:extLst>
          </p:cNvPr>
          <p:cNvSpPr>
            <a:spLocks noGrp="1"/>
          </p:cNvSpPr>
          <p:nvPr>
            <p:ph type="sldNum" sz="quarter" idx="12"/>
          </p:nvPr>
        </p:nvSpPr>
        <p:spPr/>
        <p:txBody>
          <a:bodyPr/>
          <a:lstStyle/>
          <a:p>
            <a:fld id="{5443C03E-C372-4CA0-A4AB-E305C0BF13D7}" type="slidenum">
              <a:rPr lang="en-US" smtClean="0"/>
              <a:t>‹#›</a:t>
            </a:fld>
            <a:endParaRPr lang="en-US"/>
          </a:p>
        </p:txBody>
      </p:sp>
    </p:spTree>
    <p:extLst>
      <p:ext uri="{BB962C8B-B14F-4D97-AF65-F5344CB8AC3E}">
        <p14:creationId xmlns:p14="http://schemas.microsoft.com/office/powerpoint/2010/main" val="74508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3A9D-96C6-4777-AC97-D13A2CE350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4738AA-F147-41D6-9E76-255489C4A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ECA210-E0C0-4EB2-89CE-38C34081B2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9AAC64-C768-4369-87FC-103E1097F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AA7601-BC09-461F-B995-BD28496D6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1D0DDA-313E-4569-AED8-620049108786}"/>
              </a:ext>
            </a:extLst>
          </p:cNvPr>
          <p:cNvSpPr>
            <a:spLocks noGrp="1"/>
          </p:cNvSpPr>
          <p:nvPr>
            <p:ph type="dt" sz="half" idx="10"/>
          </p:nvPr>
        </p:nvSpPr>
        <p:spPr/>
        <p:txBody>
          <a:bodyPr/>
          <a:lstStyle/>
          <a:p>
            <a:fld id="{5D997FA2-25CB-4AC5-8800-FCF5CEE0446C}" type="datetimeFigureOut">
              <a:rPr lang="en-US" smtClean="0"/>
              <a:t>5/25/2024</a:t>
            </a:fld>
            <a:endParaRPr lang="en-US"/>
          </a:p>
        </p:txBody>
      </p:sp>
      <p:sp>
        <p:nvSpPr>
          <p:cNvPr id="8" name="Footer Placeholder 7">
            <a:extLst>
              <a:ext uri="{FF2B5EF4-FFF2-40B4-BE49-F238E27FC236}">
                <a16:creationId xmlns:a16="http://schemas.microsoft.com/office/drawing/2014/main" id="{27A3F618-AFAA-47A5-AD12-4515DAEEEC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85F263-B0C6-47F2-A0AA-CB2EE240A79A}"/>
              </a:ext>
            </a:extLst>
          </p:cNvPr>
          <p:cNvSpPr>
            <a:spLocks noGrp="1"/>
          </p:cNvSpPr>
          <p:nvPr>
            <p:ph type="sldNum" sz="quarter" idx="12"/>
          </p:nvPr>
        </p:nvSpPr>
        <p:spPr/>
        <p:txBody>
          <a:bodyPr/>
          <a:lstStyle/>
          <a:p>
            <a:fld id="{5443C03E-C372-4CA0-A4AB-E305C0BF13D7}" type="slidenum">
              <a:rPr lang="en-US" smtClean="0"/>
              <a:t>‹#›</a:t>
            </a:fld>
            <a:endParaRPr lang="en-US"/>
          </a:p>
        </p:txBody>
      </p:sp>
    </p:spTree>
    <p:extLst>
      <p:ext uri="{BB962C8B-B14F-4D97-AF65-F5344CB8AC3E}">
        <p14:creationId xmlns:p14="http://schemas.microsoft.com/office/powerpoint/2010/main" val="109211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CE5B-82B1-4F09-8546-B63C688678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5F42C8-3FDC-4A9C-A255-4F75351D2965}"/>
              </a:ext>
            </a:extLst>
          </p:cNvPr>
          <p:cNvSpPr>
            <a:spLocks noGrp="1"/>
          </p:cNvSpPr>
          <p:nvPr>
            <p:ph type="dt" sz="half" idx="10"/>
          </p:nvPr>
        </p:nvSpPr>
        <p:spPr/>
        <p:txBody>
          <a:bodyPr/>
          <a:lstStyle/>
          <a:p>
            <a:fld id="{5D997FA2-25CB-4AC5-8800-FCF5CEE0446C}" type="datetimeFigureOut">
              <a:rPr lang="en-US" smtClean="0"/>
              <a:t>5/25/2024</a:t>
            </a:fld>
            <a:endParaRPr lang="en-US"/>
          </a:p>
        </p:txBody>
      </p:sp>
      <p:sp>
        <p:nvSpPr>
          <p:cNvPr id="4" name="Footer Placeholder 3">
            <a:extLst>
              <a:ext uri="{FF2B5EF4-FFF2-40B4-BE49-F238E27FC236}">
                <a16:creationId xmlns:a16="http://schemas.microsoft.com/office/drawing/2014/main" id="{7579C6A3-4DE9-4C53-BA8D-B9315AE300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71E004-BC7D-41DA-A1FC-19427400F80F}"/>
              </a:ext>
            </a:extLst>
          </p:cNvPr>
          <p:cNvSpPr>
            <a:spLocks noGrp="1"/>
          </p:cNvSpPr>
          <p:nvPr>
            <p:ph type="sldNum" sz="quarter" idx="12"/>
          </p:nvPr>
        </p:nvSpPr>
        <p:spPr/>
        <p:txBody>
          <a:bodyPr/>
          <a:lstStyle/>
          <a:p>
            <a:fld id="{5443C03E-C372-4CA0-A4AB-E305C0BF13D7}" type="slidenum">
              <a:rPr lang="en-US" smtClean="0"/>
              <a:t>‹#›</a:t>
            </a:fld>
            <a:endParaRPr lang="en-US"/>
          </a:p>
        </p:txBody>
      </p:sp>
    </p:spTree>
    <p:extLst>
      <p:ext uri="{BB962C8B-B14F-4D97-AF65-F5344CB8AC3E}">
        <p14:creationId xmlns:p14="http://schemas.microsoft.com/office/powerpoint/2010/main" val="148437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457C6B-6362-4E28-81AD-576B957BD605}"/>
              </a:ext>
            </a:extLst>
          </p:cNvPr>
          <p:cNvSpPr>
            <a:spLocks noGrp="1"/>
          </p:cNvSpPr>
          <p:nvPr>
            <p:ph type="dt" sz="half" idx="10"/>
          </p:nvPr>
        </p:nvSpPr>
        <p:spPr/>
        <p:txBody>
          <a:bodyPr/>
          <a:lstStyle/>
          <a:p>
            <a:fld id="{5D997FA2-25CB-4AC5-8800-FCF5CEE0446C}" type="datetimeFigureOut">
              <a:rPr lang="en-US" smtClean="0"/>
              <a:t>5/25/2024</a:t>
            </a:fld>
            <a:endParaRPr lang="en-US"/>
          </a:p>
        </p:txBody>
      </p:sp>
      <p:sp>
        <p:nvSpPr>
          <p:cNvPr id="3" name="Footer Placeholder 2">
            <a:extLst>
              <a:ext uri="{FF2B5EF4-FFF2-40B4-BE49-F238E27FC236}">
                <a16:creationId xmlns:a16="http://schemas.microsoft.com/office/drawing/2014/main" id="{5D51B2DF-ACB0-4A43-833C-B0CCAC5B35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93E4F6-C3C1-4419-B278-BF91D842223E}"/>
              </a:ext>
            </a:extLst>
          </p:cNvPr>
          <p:cNvSpPr>
            <a:spLocks noGrp="1"/>
          </p:cNvSpPr>
          <p:nvPr>
            <p:ph type="sldNum" sz="quarter" idx="12"/>
          </p:nvPr>
        </p:nvSpPr>
        <p:spPr/>
        <p:txBody>
          <a:bodyPr/>
          <a:lstStyle/>
          <a:p>
            <a:fld id="{5443C03E-C372-4CA0-A4AB-E305C0BF13D7}" type="slidenum">
              <a:rPr lang="en-US" smtClean="0"/>
              <a:t>‹#›</a:t>
            </a:fld>
            <a:endParaRPr lang="en-US"/>
          </a:p>
        </p:txBody>
      </p:sp>
    </p:spTree>
    <p:extLst>
      <p:ext uri="{BB962C8B-B14F-4D97-AF65-F5344CB8AC3E}">
        <p14:creationId xmlns:p14="http://schemas.microsoft.com/office/powerpoint/2010/main" val="293068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17E5-4D9E-465E-9B48-85BEBCA35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587D8F-8C52-47B5-9F3E-446B9FE58E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885547-B9CD-4F74-A4AE-53A01C9BB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E589D-81E4-46BD-9961-194BFAC4E923}"/>
              </a:ext>
            </a:extLst>
          </p:cNvPr>
          <p:cNvSpPr>
            <a:spLocks noGrp="1"/>
          </p:cNvSpPr>
          <p:nvPr>
            <p:ph type="dt" sz="half" idx="10"/>
          </p:nvPr>
        </p:nvSpPr>
        <p:spPr/>
        <p:txBody>
          <a:bodyPr/>
          <a:lstStyle/>
          <a:p>
            <a:fld id="{5D997FA2-25CB-4AC5-8800-FCF5CEE0446C}" type="datetimeFigureOut">
              <a:rPr lang="en-US" smtClean="0"/>
              <a:t>5/25/2024</a:t>
            </a:fld>
            <a:endParaRPr lang="en-US"/>
          </a:p>
        </p:txBody>
      </p:sp>
      <p:sp>
        <p:nvSpPr>
          <p:cNvPr id="6" name="Footer Placeholder 5">
            <a:extLst>
              <a:ext uri="{FF2B5EF4-FFF2-40B4-BE49-F238E27FC236}">
                <a16:creationId xmlns:a16="http://schemas.microsoft.com/office/drawing/2014/main" id="{472C623B-559D-469A-94D0-11246BE7F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23F25-CFEA-49AE-876B-CF524C41EE6E}"/>
              </a:ext>
            </a:extLst>
          </p:cNvPr>
          <p:cNvSpPr>
            <a:spLocks noGrp="1"/>
          </p:cNvSpPr>
          <p:nvPr>
            <p:ph type="sldNum" sz="quarter" idx="12"/>
          </p:nvPr>
        </p:nvSpPr>
        <p:spPr/>
        <p:txBody>
          <a:bodyPr/>
          <a:lstStyle/>
          <a:p>
            <a:fld id="{5443C03E-C372-4CA0-A4AB-E305C0BF13D7}" type="slidenum">
              <a:rPr lang="en-US" smtClean="0"/>
              <a:t>‹#›</a:t>
            </a:fld>
            <a:endParaRPr lang="en-US"/>
          </a:p>
        </p:txBody>
      </p:sp>
    </p:spTree>
    <p:extLst>
      <p:ext uri="{BB962C8B-B14F-4D97-AF65-F5344CB8AC3E}">
        <p14:creationId xmlns:p14="http://schemas.microsoft.com/office/powerpoint/2010/main" val="204617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97EF-0D8C-4F59-88D5-2611FCB0A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F62806-48A2-4A55-9A03-8D0D256417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4A2E0-BFE1-4A97-BC97-4AE7345D5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2D2B4-8286-4D8F-AECC-4F101EC9DBF4}"/>
              </a:ext>
            </a:extLst>
          </p:cNvPr>
          <p:cNvSpPr>
            <a:spLocks noGrp="1"/>
          </p:cNvSpPr>
          <p:nvPr>
            <p:ph type="dt" sz="half" idx="10"/>
          </p:nvPr>
        </p:nvSpPr>
        <p:spPr/>
        <p:txBody>
          <a:bodyPr/>
          <a:lstStyle/>
          <a:p>
            <a:fld id="{5D997FA2-25CB-4AC5-8800-FCF5CEE0446C}" type="datetimeFigureOut">
              <a:rPr lang="en-US" smtClean="0"/>
              <a:t>5/25/2024</a:t>
            </a:fld>
            <a:endParaRPr lang="en-US"/>
          </a:p>
        </p:txBody>
      </p:sp>
      <p:sp>
        <p:nvSpPr>
          <p:cNvPr id="6" name="Footer Placeholder 5">
            <a:extLst>
              <a:ext uri="{FF2B5EF4-FFF2-40B4-BE49-F238E27FC236}">
                <a16:creationId xmlns:a16="http://schemas.microsoft.com/office/drawing/2014/main" id="{0FDAC35C-453D-456F-9562-4E5970806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51FF4-E6F0-4E5A-BCDB-F42B80169C89}"/>
              </a:ext>
            </a:extLst>
          </p:cNvPr>
          <p:cNvSpPr>
            <a:spLocks noGrp="1"/>
          </p:cNvSpPr>
          <p:nvPr>
            <p:ph type="sldNum" sz="quarter" idx="12"/>
          </p:nvPr>
        </p:nvSpPr>
        <p:spPr/>
        <p:txBody>
          <a:bodyPr/>
          <a:lstStyle/>
          <a:p>
            <a:fld id="{5443C03E-C372-4CA0-A4AB-E305C0BF13D7}" type="slidenum">
              <a:rPr lang="en-US" smtClean="0"/>
              <a:t>‹#›</a:t>
            </a:fld>
            <a:endParaRPr lang="en-US"/>
          </a:p>
        </p:txBody>
      </p:sp>
    </p:spTree>
    <p:extLst>
      <p:ext uri="{BB962C8B-B14F-4D97-AF65-F5344CB8AC3E}">
        <p14:creationId xmlns:p14="http://schemas.microsoft.com/office/powerpoint/2010/main" val="19467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EA478-E349-4A0E-925D-C026ADC11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7DF6B0-5EA5-48D6-88DA-4F5518F7D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4827E-7D95-4AF6-A3BC-B2AE26B43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97FA2-25CB-4AC5-8800-FCF5CEE0446C}" type="datetimeFigureOut">
              <a:rPr lang="en-US" smtClean="0"/>
              <a:t>5/25/2024</a:t>
            </a:fld>
            <a:endParaRPr lang="en-US"/>
          </a:p>
        </p:txBody>
      </p:sp>
      <p:sp>
        <p:nvSpPr>
          <p:cNvPr id="5" name="Footer Placeholder 4">
            <a:extLst>
              <a:ext uri="{FF2B5EF4-FFF2-40B4-BE49-F238E27FC236}">
                <a16:creationId xmlns:a16="http://schemas.microsoft.com/office/drawing/2014/main" id="{7C77A96F-E87E-40B0-8010-DB21E641C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3890A-37A3-48FB-B2C4-5F9A8D252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3C03E-C372-4CA0-A4AB-E305C0BF13D7}" type="slidenum">
              <a:rPr lang="en-US" smtClean="0"/>
              <a:t>‹#›</a:t>
            </a:fld>
            <a:endParaRPr lang="en-US"/>
          </a:p>
        </p:txBody>
      </p:sp>
    </p:spTree>
    <p:extLst>
      <p:ext uri="{BB962C8B-B14F-4D97-AF65-F5344CB8AC3E}">
        <p14:creationId xmlns:p14="http://schemas.microsoft.com/office/powerpoint/2010/main" val="1751254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192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086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F1923"/>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52B121D-0C30-433C-A757-9D5D77470283}"/>
              </a:ext>
            </a:extLst>
          </p:cNvPr>
          <p:cNvGrpSpPr/>
          <p:nvPr/>
        </p:nvGrpSpPr>
        <p:grpSpPr>
          <a:xfrm>
            <a:off x="3049587" y="2775857"/>
            <a:ext cx="6092825" cy="1332413"/>
            <a:chOff x="3049587" y="2775857"/>
            <a:chExt cx="6092825" cy="1332413"/>
          </a:xfrm>
        </p:grpSpPr>
        <p:sp>
          <p:nvSpPr>
            <p:cNvPr id="2" name="Rectangle 1">
              <a:extLst>
                <a:ext uri="{FF2B5EF4-FFF2-40B4-BE49-F238E27FC236}">
                  <a16:creationId xmlns:a16="http://schemas.microsoft.com/office/drawing/2014/main" id="{1353BCAD-9654-4F44-A2BE-6F387748BD73}"/>
                </a:ext>
              </a:extLst>
            </p:cNvPr>
            <p:cNvSpPr/>
            <p:nvPr/>
          </p:nvSpPr>
          <p:spPr>
            <a:xfrm>
              <a:off x="3049587" y="2775857"/>
              <a:ext cx="6092825" cy="1306286"/>
            </a:xfrm>
            <a:prstGeom prst="rect">
              <a:avLst/>
            </a:prstGeom>
            <a:solidFill>
              <a:srgbClr val="E8A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6DC6A22-57C4-4F35-ABBA-73A562738C9C}"/>
                </a:ext>
              </a:extLst>
            </p:cNvPr>
            <p:cNvPicPr>
              <a:picLocks noChangeAspect="1"/>
            </p:cNvPicPr>
            <p:nvPr/>
          </p:nvPicPr>
          <p:blipFill>
            <a:blip r:embed="rId2"/>
            <a:stretch>
              <a:fillRect/>
            </a:stretch>
          </p:blipFill>
          <p:spPr>
            <a:xfrm>
              <a:off x="3450106" y="3035281"/>
              <a:ext cx="5291787" cy="1072989"/>
            </a:xfrm>
            <a:prstGeom prst="rect">
              <a:avLst/>
            </a:prstGeom>
          </p:spPr>
        </p:pic>
      </p:grpSp>
      <p:sp>
        <p:nvSpPr>
          <p:cNvPr id="7" name="Rectangle 6">
            <a:extLst>
              <a:ext uri="{FF2B5EF4-FFF2-40B4-BE49-F238E27FC236}">
                <a16:creationId xmlns:a16="http://schemas.microsoft.com/office/drawing/2014/main" id="{8CC7DBE2-457A-4557-A908-1E1581DA73DC}"/>
              </a:ext>
            </a:extLst>
          </p:cNvPr>
          <p:cNvSpPr/>
          <p:nvPr/>
        </p:nvSpPr>
        <p:spPr>
          <a:xfrm>
            <a:off x="9309463" y="2775857"/>
            <a:ext cx="2882537" cy="1306286"/>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885C0-3B27-4FD0-AC17-CB5759510880}"/>
              </a:ext>
            </a:extLst>
          </p:cNvPr>
          <p:cNvSpPr/>
          <p:nvPr/>
        </p:nvSpPr>
        <p:spPr>
          <a:xfrm>
            <a:off x="-1" y="2775857"/>
            <a:ext cx="2882537" cy="1306286"/>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4940F07-7504-4D53-A070-CA4A27DB839E}"/>
              </a:ext>
            </a:extLst>
          </p:cNvPr>
          <p:cNvSpPr/>
          <p:nvPr/>
        </p:nvSpPr>
        <p:spPr>
          <a:xfrm rot="16200000">
            <a:off x="-40254" y="40255"/>
            <a:ext cx="2277209" cy="2196702"/>
          </a:xfrm>
          <a:custGeom>
            <a:avLst/>
            <a:gdLst>
              <a:gd name="connsiteX0" fmla="*/ 1740877 w 1740877"/>
              <a:gd name="connsiteY0" fmla="*/ 609308 h 1679331"/>
              <a:gd name="connsiteX1" fmla="*/ 1740877 w 1740877"/>
              <a:gd name="connsiteY1" fmla="*/ 1679331 h 1679331"/>
              <a:gd name="connsiteX2" fmla="*/ 0 w 1740877"/>
              <a:gd name="connsiteY2" fmla="*/ 1679331 h 1679331"/>
              <a:gd name="connsiteX3" fmla="*/ 0 w 1740877"/>
              <a:gd name="connsiteY3" fmla="*/ 0 h 1679331"/>
              <a:gd name="connsiteX4" fmla="*/ 1031673 w 1740877"/>
              <a:gd name="connsiteY4" fmla="*/ 0 h 1679331"/>
              <a:gd name="connsiteX5" fmla="*/ 1031673 w 1740877"/>
              <a:gd name="connsiteY5" fmla="*/ 609308 h 1679331"/>
              <a:gd name="connsiteX6" fmla="*/ 1740877 w 1740877"/>
              <a:gd name="connsiteY6" fmla="*/ 609308 h 167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877" h="1679331">
                <a:moveTo>
                  <a:pt x="1740877" y="609308"/>
                </a:moveTo>
                <a:lnTo>
                  <a:pt x="1740877" y="1679331"/>
                </a:lnTo>
                <a:lnTo>
                  <a:pt x="0" y="1679331"/>
                </a:lnTo>
                <a:lnTo>
                  <a:pt x="0" y="0"/>
                </a:lnTo>
                <a:lnTo>
                  <a:pt x="1031673" y="0"/>
                </a:lnTo>
                <a:lnTo>
                  <a:pt x="1031673" y="609308"/>
                </a:lnTo>
                <a:lnTo>
                  <a:pt x="1740877" y="609308"/>
                </a:lnTo>
                <a:close/>
              </a:path>
            </a:pathLst>
          </a:custGeom>
          <a:pattFill prst="wdDnDiag">
            <a:fgClr>
              <a:srgbClr val="E84547"/>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E457577-9B1D-4465-8FDE-ACFE475C536C}"/>
              </a:ext>
            </a:extLst>
          </p:cNvPr>
          <p:cNvSpPr/>
          <p:nvPr/>
        </p:nvSpPr>
        <p:spPr>
          <a:xfrm rot="5400000">
            <a:off x="9955045" y="4621045"/>
            <a:ext cx="2277209" cy="2196702"/>
          </a:xfrm>
          <a:custGeom>
            <a:avLst/>
            <a:gdLst>
              <a:gd name="connsiteX0" fmla="*/ 1740877 w 1740877"/>
              <a:gd name="connsiteY0" fmla="*/ 609308 h 1679331"/>
              <a:gd name="connsiteX1" fmla="*/ 1740877 w 1740877"/>
              <a:gd name="connsiteY1" fmla="*/ 1679331 h 1679331"/>
              <a:gd name="connsiteX2" fmla="*/ 0 w 1740877"/>
              <a:gd name="connsiteY2" fmla="*/ 1679331 h 1679331"/>
              <a:gd name="connsiteX3" fmla="*/ 0 w 1740877"/>
              <a:gd name="connsiteY3" fmla="*/ 0 h 1679331"/>
              <a:gd name="connsiteX4" fmla="*/ 1031673 w 1740877"/>
              <a:gd name="connsiteY4" fmla="*/ 0 h 1679331"/>
              <a:gd name="connsiteX5" fmla="*/ 1031673 w 1740877"/>
              <a:gd name="connsiteY5" fmla="*/ 609308 h 1679331"/>
              <a:gd name="connsiteX6" fmla="*/ 1740877 w 1740877"/>
              <a:gd name="connsiteY6" fmla="*/ 609308 h 167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877" h="1679331">
                <a:moveTo>
                  <a:pt x="1740877" y="609308"/>
                </a:moveTo>
                <a:lnTo>
                  <a:pt x="1740877" y="1679331"/>
                </a:lnTo>
                <a:lnTo>
                  <a:pt x="0" y="1679331"/>
                </a:lnTo>
                <a:lnTo>
                  <a:pt x="0" y="0"/>
                </a:lnTo>
                <a:lnTo>
                  <a:pt x="1031673" y="0"/>
                </a:lnTo>
                <a:lnTo>
                  <a:pt x="1031673" y="609308"/>
                </a:lnTo>
                <a:lnTo>
                  <a:pt x="1740877" y="609308"/>
                </a:lnTo>
                <a:close/>
              </a:path>
            </a:pathLst>
          </a:custGeom>
          <a:pattFill prst="wdDnDiag">
            <a:fgClr>
              <a:srgbClr val="3366FF"/>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8574920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500" fill="hold"/>
                                        <p:tgtEl>
                                          <p:spTgt spid="14"/>
                                        </p:tgtEl>
                                        <p:attrNameLst>
                                          <p:attrName>ppt_x</p:attrName>
                                        </p:attrNameLst>
                                      </p:cBhvr>
                                      <p:tavLst>
                                        <p:tav tm="0">
                                          <p:val>
                                            <p:strVal val="0-#ppt_w/2"/>
                                          </p:val>
                                        </p:tav>
                                        <p:tav tm="100000">
                                          <p:val>
                                            <p:strVal val="#ppt_x"/>
                                          </p:val>
                                        </p:tav>
                                      </p:tavLst>
                                    </p:anim>
                                    <p:anim calcmode="lin" valueType="num">
                                      <p:cBhvr additive="base">
                                        <p:cTn id="8" dur="1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500" fill="hold"/>
                                        <p:tgtEl>
                                          <p:spTgt spid="17"/>
                                        </p:tgtEl>
                                        <p:attrNameLst>
                                          <p:attrName>ppt_x</p:attrName>
                                        </p:attrNameLst>
                                      </p:cBhvr>
                                      <p:tavLst>
                                        <p:tav tm="0">
                                          <p:val>
                                            <p:strVal val="1+#ppt_w/2"/>
                                          </p:val>
                                        </p:tav>
                                        <p:tav tm="100000">
                                          <p:val>
                                            <p:strVal val="#ppt_x"/>
                                          </p:val>
                                        </p:tav>
                                      </p:tavLst>
                                    </p:anim>
                                    <p:anim calcmode="lin" valueType="num">
                                      <p:cBhvr additive="base">
                                        <p:cTn id="12"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192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F6D893-6419-4D2F-B3DB-F2B529EA5140}"/>
              </a:ext>
            </a:extLst>
          </p:cNvPr>
          <p:cNvPicPr>
            <a:picLocks noChangeAspect="1"/>
          </p:cNvPicPr>
          <p:nvPr/>
        </p:nvPicPr>
        <p:blipFill>
          <a:blip r:embed="rId2"/>
          <a:stretch>
            <a:fillRect/>
          </a:stretch>
        </p:blipFill>
        <p:spPr>
          <a:xfrm>
            <a:off x="2982221" y="2692676"/>
            <a:ext cx="6163590" cy="1786283"/>
          </a:xfrm>
          <a:prstGeom prst="rect">
            <a:avLst/>
          </a:prstGeom>
        </p:spPr>
      </p:pic>
      <p:pic>
        <p:nvPicPr>
          <p:cNvPr id="4" name="Picture 3">
            <a:extLst>
              <a:ext uri="{FF2B5EF4-FFF2-40B4-BE49-F238E27FC236}">
                <a16:creationId xmlns:a16="http://schemas.microsoft.com/office/drawing/2014/main" id="{C723B79A-4311-470B-B33C-673CC2F9603F}"/>
              </a:ext>
            </a:extLst>
          </p:cNvPr>
          <p:cNvPicPr>
            <a:picLocks noChangeAspect="1"/>
          </p:cNvPicPr>
          <p:nvPr/>
        </p:nvPicPr>
        <p:blipFill>
          <a:blip r:embed="rId3"/>
          <a:stretch>
            <a:fillRect/>
          </a:stretch>
        </p:blipFill>
        <p:spPr>
          <a:xfrm>
            <a:off x="2976105" y="2692677"/>
            <a:ext cx="6163590" cy="1786283"/>
          </a:xfrm>
          <a:prstGeom prst="rect">
            <a:avLst/>
          </a:prstGeom>
        </p:spPr>
      </p:pic>
      <p:sp>
        <p:nvSpPr>
          <p:cNvPr id="11" name="Rectangle 10">
            <a:extLst>
              <a:ext uri="{FF2B5EF4-FFF2-40B4-BE49-F238E27FC236}">
                <a16:creationId xmlns:a16="http://schemas.microsoft.com/office/drawing/2014/main" id="{42F24B92-2A0C-4BA3-A414-BD8D1C55DAD2}"/>
              </a:ext>
            </a:extLst>
          </p:cNvPr>
          <p:cNvSpPr/>
          <p:nvPr/>
        </p:nvSpPr>
        <p:spPr>
          <a:xfrm>
            <a:off x="281355" y="298938"/>
            <a:ext cx="11631972" cy="6249908"/>
          </a:xfrm>
          <a:prstGeom prst="rect">
            <a:avLst/>
          </a:prstGeom>
          <a:noFill/>
          <a:ln w="38100">
            <a:gradFill flip="none" rotWithShape="1">
              <a:gsLst>
                <a:gs pos="0">
                  <a:srgbClr val="E84547"/>
                </a:gs>
                <a:gs pos="100000">
                  <a:srgbClr val="E8A634"/>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F8A7468-EF3A-4D53-AF56-4C84A58D3A83}"/>
              </a:ext>
            </a:extLst>
          </p:cNvPr>
          <p:cNvSpPr/>
          <p:nvPr/>
        </p:nvSpPr>
        <p:spPr>
          <a:xfrm>
            <a:off x="615462" y="0"/>
            <a:ext cx="1354015" cy="5257800"/>
          </a:xfrm>
          <a:prstGeom prst="rect">
            <a:avLst/>
          </a:prstGeom>
          <a:pattFill prst="wdUpDiag">
            <a:fgClr>
              <a:srgbClr val="E84547"/>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81E1F8F-EC3E-408A-B593-B424B23B3DC1}"/>
              </a:ext>
            </a:extLst>
          </p:cNvPr>
          <p:cNvSpPr/>
          <p:nvPr/>
        </p:nvSpPr>
        <p:spPr>
          <a:xfrm>
            <a:off x="10222523" y="1589984"/>
            <a:ext cx="1354015" cy="5257800"/>
          </a:xfrm>
          <a:prstGeom prst="rect">
            <a:avLst/>
          </a:prstGeom>
          <a:pattFill prst="wdUpDiag">
            <a:fgClr>
              <a:srgbClr val="E8A634"/>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ED8740D2-B9E7-4ED9-B434-2964D6A544C8}"/>
              </a:ext>
            </a:extLst>
          </p:cNvPr>
          <p:cNvSpPr/>
          <p:nvPr/>
        </p:nvSpPr>
        <p:spPr>
          <a:xfrm>
            <a:off x="2435469" y="1589984"/>
            <a:ext cx="7315200" cy="3667816"/>
          </a:xfrm>
          <a:prstGeom prst="round2DiagRect">
            <a:avLst/>
          </a:prstGeom>
          <a:noFill/>
          <a:ln w="38100">
            <a:gradFill flip="none" rotWithShape="1">
              <a:gsLst>
                <a:gs pos="0">
                  <a:srgbClr val="E84547"/>
                </a:gs>
                <a:gs pos="100000">
                  <a:srgbClr val="E8A634"/>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45FAE45-E383-48E8-A9AB-DBB451AA2FA0}"/>
              </a:ext>
            </a:extLst>
          </p:cNvPr>
          <p:cNvPicPr>
            <a:picLocks noChangeAspect="1"/>
          </p:cNvPicPr>
          <p:nvPr/>
        </p:nvPicPr>
        <p:blipFill>
          <a:blip r:embed="rId4"/>
          <a:stretch>
            <a:fillRect/>
          </a:stretch>
        </p:blipFill>
        <p:spPr>
          <a:xfrm>
            <a:off x="2969989" y="2689001"/>
            <a:ext cx="6163590" cy="1786283"/>
          </a:xfrm>
          <a:prstGeom prst="rect">
            <a:avLst/>
          </a:prstGeom>
        </p:spPr>
      </p:pic>
    </p:spTree>
    <p:extLst>
      <p:ext uri="{BB962C8B-B14F-4D97-AF65-F5344CB8AC3E}">
        <p14:creationId xmlns:p14="http://schemas.microsoft.com/office/powerpoint/2010/main" val="34470095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1+#ppt_h/2"/>
                                          </p:val>
                                        </p:tav>
                                        <p:tav tm="100000">
                                          <p:val>
                                            <p:strVal val="#ppt_y"/>
                                          </p:val>
                                        </p:tav>
                                      </p:tavLst>
                                    </p:anim>
                                  </p:childTnLst>
                                </p:cTn>
                              </p:par>
                              <p:par>
                                <p:cTn id="13" presetID="42" presetClass="path" presetSubtype="0" accel="50000" decel="50000" fill="hold" nodeType="withEffect">
                                  <p:stCondLst>
                                    <p:cond delay="0"/>
                                  </p:stCondLst>
                                  <p:childTnLst>
                                    <p:animMotion origin="layout" path="M 4.16667E-6 4.81481E-6 L 4.16667E-6 0.14907 " pathEditMode="relative" rAng="0" ptsTypes="AA">
                                      <p:cBhvr>
                                        <p:cTn id="14" dur="1500" fill="hold"/>
                                        <p:tgtEl>
                                          <p:spTgt spid="5"/>
                                        </p:tgtEl>
                                        <p:attrNameLst>
                                          <p:attrName>ppt_x</p:attrName>
                                          <p:attrName>ppt_y</p:attrName>
                                        </p:attrNameLst>
                                      </p:cBhvr>
                                      <p:rCtr x="0" y="7454"/>
                                    </p:animMotion>
                                  </p:childTnLst>
                                </p:cTn>
                              </p:par>
                              <p:par>
                                <p:cTn id="15" presetID="42" presetClass="path" presetSubtype="0" accel="50000" decel="50000" fill="hold" nodeType="withEffect">
                                  <p:stCondLst>
                                    <p:cond delay="0"/>
                                  </p:stCondLst>
                                  <p:childTnLst>
                                    <p:animMotion origin="layout" path="M -4.16667E-6 -2.22222E-6 L -4.16667E-6 -0.14028 " pathEditMode="relative" rAng="0" ptsTypes="AA">
                                      <p:cBhvr>
                                        <p:cTn id="16" dur="1500" fill="hold"/>
                                        <p:tgtEl>
                                          <p:spTgt spid="6"/>
                                        </p:tgtEl>
                                        <p:attrNameLst>
                                          <p:attrName>ppt_x</p:attrName>
                                          <p:attrName>ppt_y</p:attrName>
                                        </p:attrNameLst>
                                      </p:cBhvr>
                                      <p:rCtr x="0" y="-7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1923"/>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2EE011B-0AEC-4DDD-98D9-73E1932C0912}"/>
              </a:ext>
            </a:extLst>
          </p:cNvPr>
          <p:cNvSpPr/>
          <p:nvPr/>
        </p:nvSpPr>
        <p:spPr>
          <a:xfrm>
            <a:off x="2438399" y="4537163"/>
            <a:ext cx="3657601" cy="1826706"/>
          </a:xfrm>
          <a:prstGeom prst="rect">
            <a:avLst/>
          </a:prstGeom>
          <a:pattFill prst="wdUpDiag">
            <a:fgClr>
              <a:srgbClr val="E84547"/>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61F9676-3CF7-42FA-BE25-971A76EAAE7A}"/>
              </a:ext>
            </a:extLst>
          </p:cNvPr>
          <p:cNvGrpSpPr/>
          <p:nvPr/>
        </p:nvGrpSpPr>
        <p:grpSpPr>
          <a:xfrm>
            <a:off x="0" y="4537163"/>
            <a:ext cx="6095999" cy="1828800"/>
            <a:chOff x="0" y="4354286"/>
            <a:chExt cx="6095999" cy="1828800"/>
          </a:xfrm>
        </p:grpSpPr>
        <p:sp>
          <p:nvSpPr>
            <p:cNvPr id="17" name="Rectangle 16">
              <a:extLst>
                <a:ext uri="{FF2B5EF4-FFF2-40B4-BE49-F238E27FC236}">
                  <a16:creationId xmlns:a16="http://schemas.microsoft.com/office/drawing/2014/main" id="{49AED90D-CC4D-4079-BD57-B854979EBCBD}"/>
                </a:ext>
              </a:extLst>
            </p:cNvPr>
            <p:cNvSpPr/>
            <p:nvPr/>
          </p:nvSpPr>
          <p:spPr>
            <a:xfrm>
              <a:off x="0" y="4354286"/>
              <a:ext cx="6095999" cy="1828800"/>
            </a:xfrm>
            <a:prstGeom prst="rect">
              <a:avLst/>
            </a:prstGeom>
            <a:solidFill>
              <a:srgbClr val="E4D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233CD34-F307-4715-AC18-06E2B5C4759C}"/>
                </a:ext>
              </a:extLst>
            </p:cNvPr>
            <p:cNvPicPr>
              <a:picLocks noChangeAspect="1"/>
            </p:cNvPicPr>
            <p:nvPr/>
          </p:nvPicPr>
          <p:blipFill>
            <a:blip r:embed="rId2"/>
            <a:stretch>
              <a:fillRect/>
            </a:stretch>
          </p:blipFill>
          <p:spPr>
            <a:xfrm>
              <a:off x="82925" y="4698349"/>
              <a:ext cx="5914759" cy="1441193"/>
            </a:xfrm>
            <a:prstGeom prst="rect">
              <a:avLst/>
            </a:prstGeom>
          </p:spPr>
        </p:pic>
      </p:grpSp>
      <p:sp>
        <p:nvSpPr>
          <p:cNvPr id="14" name="Rectangle 13">
            <a:extLst>
              <a:ext uri="{FF2B5EF4-FFF2-40B4-BE49-F238E27FC236}">
                <a16:creationId xmlns:a16="http://schemas.microsoft.com/office/drawing/2014/main" id="{5A7CB1BE-45C0-44C6-8C86-D4DEEAF4F3D8}"/>
              </a:ext>
            </a:extLst>
          </p:cNvPr>
          <p:cNvSpPr/>
          <p:nvPr/>
        </p:nvSpPr>
        <p:spPr>
          <a:xfrm>
            <a:off x="6096000" y="677008"/>
            <a:ext cx="5474677" cy="3552092"/>
          </a:xfrm>
          <a:prstGeom prst="rect">
            <a:avLst/>
          </a:prstGeom>
          <a:solidFill>
            <a:srgbClr val="E8A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26337CC-7191-4AE2-9805-A3F234BC9B15}"/>
              </a:ext>
            </a:extLst>
          </p:cNvPr>
          <p:cNvGrpSpPr/>
          <p:nvPr/>
        </p:nvGrpSpPr>
        <p:grpSpPr>
          <a:xfrm>
            <a:off x="6096000" y="677008"/>
            <a:ext cx="5474677" cy="3552092"/>
            <a:chOff x="6096000" y="677008"/>
            <a:chExt cx="5474677" cy="3552092"/>
          </a:xfrm>
        </p:grpSpPr>
        <p:sp>
          <p:nvSpPr>
            <p:cNvPr id="4" name="Rectangle 3">
              <a:extLst>
                <a:ext uri="{FF2B5EF4-FFF2-40B4-BE49-F238E27FC236}">
                  <a16:creationId xmlns:a16="http://schemas.microsoft.com/office/drawing/2014/main" id="{4F38666A-2023-483C-9F54-F7BD21711688}"/>
                </a:ext>
              </a:extLst>
            </p:cNvPr>
            <p:cNvSpPr/>
            <p:nvPr/>
          </p:nvSpPr>
          <p:spPr>
            <a:xfrm>
              <a:off x="6096000" y="677008"/>
              <a:ext cx="5474677" cy="3552092"/>
            </a:xfrm>
            <a:prstGeom prst="rect">
              <a:avLst/>
            </a:prstGeom>
            <a:solidFill>
              <a:srgbClr val="E4D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80BD59A-4E74-4C6B-B45D-3537676AFBC7}"/>
                </a:ext>
              </a:extLst>
            </p:cNvPr>
            <p:cNvPicPr>
              <a:picLocks noChangeAspect="1"/>
            </p:cNvPicPr>
            <p:nvPr/>
          </p:nvPicPr>
          <p:blipFill>
            <a:blip r:embed="rId3"/>
            <a:stretch>
              <a:fillRect/>
            </a:stretch>
          </p:blipFill>
          <p:spPr>
            <a:xfrm>
              <a:off x="6164828" y="780037"/>
              <a:ext cx="4224894" cy="3365284"/>
            </a:xfrm>
            <a:prstGeom prst="rect">
              <a:avLst/>
            </a:prstGeom>
          </p:spPr>
        </p:pic>
      </p:grpSp>
      <p:sp>
        <p:nvSpPr>
          <p:cNvPr id="70" name="Rectangle 69">
            <a:extLst>
              <a:ext uri="{FF2B5EF4-FFF2-40B4-BE49-F238E27FC236}">
                <a16:creationId xmlns:a16="http://schemas.microsoft.com/office/drawing/2014/main" id="{107AD36C-0416-4E77-94F9-8EA7A4D82325}"/>
              </a:ext>
            </a:extLst>
          </p:cNvPr>
          <p:cNvSpPr/>
          <p:nvPr/>
        </p:nvSpPr>
        <p:spPr>
          <a:xfrm>
            <a:off x="281355" y="298938"/>
            <a:ext cx="11631972" cy="6249908"/>
          </a:xfrm>
          <a:prstGeom prst="rect">
            <a:avLst/>
          </a:prstGeom>
          <a:noFill/>
          <a:ln w="28575">
            <a:solidFill>
              <a:srgbClr val="E4DB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F614E77F-3258-44C3-8C1D-2F6ACD9EDB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43264" y="1490679"/>
            <a:ext cx="3284320" cy="2140791"/>
          </a:xfrm>
          <a:prstGeom prst="rect">
            <a:avLst/>
          </a:prstGeom>
        </p:spPr>
      </p:pic>
      <p:sp>
        <p:nvSpPr>
          <p:cNvPr id="22" name="Freeform: Shape 21">
            <a:extLst>
              <a:ext uri="{FF2B5EF4-FFF2-40B4-BE49-F238E27FC236}">
                <a16:creationId xmlns:a16="http://schemas.microsoft.com/office/drawing/2014/main" id="{4EF61901-9ACC-456F-92CC-00A1D027FCF3}"/>
              </a:ext>
            </a:extLst>
          </p:cNvPr>
          <p:cNvSpPr/>
          <p:nvPr/>
        </p:nvSpPr>
        <p:spPr>
          <a:xfrm rot="16200000">
            <a:off x="-320450" y="40255"/>
            <a:ext cx="2277209" cy="2196702"/>
          </a:xfrm>
          <a:custGeom>
            <a:avLst/>
            <a:gdLst>
              <a:gd name="connsiteX0" fmla="*/ 1740877 w 1740877"/>
              <a:gd name="connsiteY0" fmla="*/ 609308 h 1679331"/>
              <a:gd name="connsiteX1" fmla="*/ 1740877 w 1740877"/>
              <a:gd name="connsiteY1" fmla="*/ 1679331 h 1679331"/>
              <a:gd name="connsiteX2" fmla="*/ 0 w 1740877"/>
              <a:gd name="connsiteY2" fmla="*/ 1679331 h 1679331"/>
              <a:gd name="connsiteX3" fmla="*/ 0 w 1740877"/>
              <a:gd name="connsiteY3" fmla="*/ 0 h 1679331"/>
              <a:gd name="connsiteX4" fmla="*/ 1031673 w 1740877"/>
              <a:gd name="connsiteY4" fmla="*/ 0 h 1679331"/>
              <a:gd name="connsiteX5" fmla="*/ 1031673 w 1740877"/>
              <a:gd name="connsiteY5" fmla="*/ 609308 h 1679331"/>
              <a:gd name="connsiteX6" fmla="*/ 1740877 w 1740877"/>
              <a:gd name="connsiteY6" fmla="*/ 609308 h 167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877" h="1679331">
                <a:moveTo>
                  <a:pt x="1740877" y="609308"/>
                </a:moveTo>
                <a:lnTo>
                  <a:pt x="1740877" y="1679331"/>
                </a:lnTo>
                <a:lnTo>
                  <a:pt x="0" y="1679331"/>
                </a:lnTo>
                <a:lnTo>
                  <a:pt x="0" y="0"/>
                </a:lnTo>
                <a:lnTo>
                  <a:pt x="1031673" y="0"/>
                </a:lnTo>
                <a:lnTo>
                  <a:pt x="1031673" y="609308"/>
                </a:lnTo>
                <a:lnTo>
                  <a:pt x="1740877" y="609308"/>
                </a:lnTo>
                <a:close/>
              </a:path>
            </a:pathLst>
          </a:custGeom>
          <a:pattFill prst="wdDnDiag">
            <a:fgClr>
              <a:srgbClr val="E84547"/>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E57B3E9F-B206-44E8-B820-08A8C6584FAF}"/>
              </a:ext>
            </a:extLst>
          </p:cNvPr>
          <p:cNvSpPr/>
          <p:nvPr/>
        </p:nvSpPr>
        <p:spPr>
          <a:xfrm>
            <a:off x="10389722" y="4799177"/>
            <a:ext cx="2665625" cy="2665625"/>
          </a:xfrm>
          <a:prstGeom prst="ellipse">
            <a:avLst/>
          </a:prstGeom>
          <a:pattFill prst="wdUpDiag">
            <a:fgClr>
              <a:srgbClr val="E8A634"/>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05378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500" fill="hold"/>
                                        <p:tgtEl>
                                          <p:spTgt spid="22"/>
                                        </p:tgtEl>
                                        <p:attrNameLst>
                                          <p:attrName>ppt_x</p:attrName>
                                        </p:attrNameLst>
                                      </p:cBhvr>
                                      <p:tavLst>
                                        <p:tav tm="0">
                                          <p:val>
                                            <p:strVal val="0-#ppt_w/2"/>
                                          </p:val>
                                        </p:tav>
                                        <p:tav tm="100000">
                                          <p:val>
                                            <p:strVal val="#ppt_x"/>
                                          </p:val>
                                        </p:tav>
                                      </p:tavLst>
                                    </p:anim>
                                    <p:anim calcmode="lin" valueType="num">
                                      <p:cBhvr additive="base">
                                        <p:cTn id="8" dur="1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1+#ppt_w/2"/>
                                          </p:val>
                                        </p:tav>
                                        <p:tav tm="100000">
                                          <p:val>
                                            <p:strVal val="#ppt_x"/>
                                          </p:val>
                                        </p:tav>
                                      </p:tavLst>
                                    </p:anim>
                                    <p:anim calcmode="lin" valueType="num">
                                      <p:cBhvr additive="base">
                                        <p:cTn id="12" dur="1500" fill="hold"/>
                                        <p:tgtEl>
                                          <p:spTgt spid="15"/>
                                        </p:tgtEl>
                                        <p:attrNameLst>
                                          <p:attrName>ppt_y</p:attrName>
                                        </p:attrNameLst>
                                      </p:cBhvr>
                                      <p:tavLst>
                                        <p:tav tm="0">
                                          <p:val>
                                            <p:strVal val="1+#ppt_h/2"/>
                                          </p:val>
                                        </p:tav>
                                        <p:tav tm="100000">
                                          <p:val>
                                            <p:strVal val="#ppt_y"/>
                                          </p:val>
                                        </p:tav>
                                      </p:tavLst>
                                    </p:anim>
                                  </p:childTnLst>
                                </p:cTn>
                              </p:par>
                              <p:par>
                                <p:cTn id="13" presetID="42" presetClass="path" presetSubtype="0" accel="50000" decel="50000" fill="hold" grpId="0" nodeType="withEffect">
                                  <p:stCondLst>
                                    <p:cond delay="0"/>
                                  </p:stCondLst>
                                  <p:childTnLst>
                                    <p:animMotion origin="layout" path="M 8.33333E-7 1.11111E-6 L 0.01354 0.02292 " pathEditMode="fixed" rAng="0" ptsTypes="AA">
                                      <p:cBhvr>
                                        <p:cTn id="14" dur="1750" fill="hold"/>
                                        <p:tgtEl>
                                          <p:spTgt spid="14"/>
                                        </p:tgtEl>
                                        <p:attrNameLst>
                                          <p:attrName>ppt_x</p:attrName>
                                          <p:attrName>ppt_y</p:attrName>
                                        </p:attrNameLst>
                                      </p:cBhvr>
                                      <p:rCtr x="677" y="1134"/>
                                    </p:animMotion>
                                  </p:childTnLst>
                                </p:cTn>
                              </p:par>
                              <p:par>
                                <p:cTn id="15" presetID="63" presetClass="path" presetSubtype="0" accel="50000" decel="50000" fill="hold" grpId="0" nodeType="withEffect">
                                  <p:stCondLst>
                                    <p:cond delay="0"/>
                                  </p:stCondLst>
                                  <p:childTnLst>
                                    <p:animMotion origin="layout" path="M 5.55112E-17 4.07407E-6 L 0.30065 -0.00116 " pathEditMode="relative" rAng="0" ptsTypes="AA">
                                      <p:cBhvr>
                                        <p:cTn id="16" dur="1750" fill="hold"/>
                                        <p:tgtEl>
                                          <p:spTgt spid="24"/>
                                        </p:tgtEl>
                                        <p:attrNameLst>
                                          <p:attrName>ppt_x</p:attrName>
                                          <p:attrName>ppt_y</p:attrName>
                                        </p:attrNameLst>
                                      </p:cBhvr>
                                      <p:rCtr x="15026"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animBg="1"/>
      <p:bldP spid="22"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1923"/>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FE32FB5-4D92-4E62-BAC2-8FB06EF6BEE3}"/>
              </a:ext>
            </a:extLst>
          </p:cNvPr>
          <p:cNvGrpSpPr/>
          <p:nvPr/>
        </p:nvGrpSpPr>
        <p:grpSpPr>
          <a:xfrm>
            <a:off x="0" y="304800"/>
            <a:ext cx="6092825" cy="1477029"/>
            <a:chOff x="0" y="304800"/>
            <a:chExt cx="6092825" cy="1477029"/>
          </a:xfrm>
        </p:grpSpPr>
        <p:sp>
          <p:nvSpPr>
            <p:cNvPr id="2" name="Rectangle 1">
              <a:extLst>
                <a:ext uri="{FF2B5EF4-FFF2-40B4-BE49-F238E27FC236}">
                  <a16:creationId xmlns:a16="http://schemas.microsoft.com/office/drawing/2014/main" id="{1353BCAD-9654-4F44-A2BE-6F387748BD73}"/>
                </a:ext>
              </a:extLst>
            </p:cNvPr>
            <p:cNvSpPr/>
            <p:nvPr/>
          </p:nvSpPr>
          <p:spPr>
            <a:xfrm>
              <a:off x="0" y="304800"/>
              <a:ext cx="6092825" cy="1306286"/>
            </a:xfrm>
            <a:prstGeom prst="rect">
              <a:avLst/>
            </a:prstGeom>
            <a:solidFill>
              <a:srgbClr val="E8A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FF6D2C8-3F50-46C1-8DD2-761137924737}"/>
                </a:ext>
              </a:extLst>
            </p:cNvPr>
            <p:cNvPicPr>
              <a:picLocks noChangeAspect="1"/>
            </p:cNvPicPr>
            <p:nvPr/>
          </p:nvPicPr>
          <p:blipFill>
            <a:blip r:embed="rId2"/>
            <a:stretch>
              <a:fillRect/>
            </a:stretch>
          </p:blipFill>
          <p:spPr>
            <a:xfrm>
              <a:off x="120078" y="495462"/>
              <a:ext cx="5852667" cy="1286367"/>
            </a:xfrm>
            <a:prstGeom prst="rect">
              <a:avLst/>
            </a:prstGeom>
          </p:spPr>
        </p:pic>
      </p:grpSp>
      <p:sp>
        <p:nvSpPr>
          <p:cNvPr id="3" name="Rectangle 2">
            <a:extLst>
              <a:ext uri="{FF2B5EF4-FFF2-40B4-BE49-F238E27FC236}">
                <a16:creationId xmlns:a16="http://schemas.microsoft.com/office/drawing/2014/main" id="{BE3C7ACC-CCE8-42A0-B8E8-7273936D855C}"/>
              </a:ext>
            </a:extLst>
          </p:cNvPr>
          <p:cNvSpPr/>
          <p:nvPr/>
        </p:nvSpPr>
        <p:spPr>
          <a:xfrm>
            <a:off x="6209211" y="304800"/>
            <a:ext cx="5982789" cy="1306286"/>
          </a:xfrm>
          <a:prstGeom prst="rect">
            <a:avLst/>
          </a:prstGeom>
          <a:pattFill prst="wdUpDiag">
            <a:fgClr>
              <a:srgbClr val="E8A634"/>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EC7CEC6-9E87-44F0-9C73-79BFF0F66B50}"/>
                  </a:ext>
                </a:extLst>
              </p:cNvPr>
              <p:cNvSpPr txBox="1"/>
              <p:nvPr/>
            </p:nvSpPr>
            <p:spPr>
              <a:xfrm>
                <a:off x="296091" y="2220688"/>
                <a:ext cx="11599818" cy="3917098"/>
              </a:xfrm>
              <a:prstGeom prst="rect">
                <a:avLst/>
              </a:prstGeom>
              <a:noFill/>
            </p:spPr>
            <p:txBody>
              <a:bodyPr wrap="square" rtlCol="0">
                <a:spAutoFit/>
              </a:bodyPr>
              <a:lstStyle/>
              <a:p>
                <a:pPr algn="just"/>
                <a:r>
                  <a:rPr lang="en-US" sz="2000" dirty="0">
                    <a:solidFill>
                      <a:srgbClr val="E4DBCB"/>
                    </a:solidFill>
                    <a:latin typeface="Cambria" panose="02040503050406030204" pitchFamily="18" charset="0"/>
                    <a:ea typeface="Cambria" panose="02040503050406030204" pitchFamily="18" charset="0"/>
                  </a:rPr>
                  <a:t>A </a:t>
                </a:r>
                <a:r>
                  <a:rPr lang="en-US" sz="2000" dirty="0">
                    <a:solidFill>
                      <a:srgbClr val="E8A634"/>
                    </a:solidFill>
                    <a:latin typeface="Cambria" panose="02040503050406030204" pitchFamily="18" charset="0"/>
                    <a:ea typeface="Cambria" panose="02040503050406030204" pitchFamily="18" charset="0"/>
                  </a:rPr>
                  <a:t>Directed Graph </a:t>
                </a:r>
                <a:r>
                  <a:rPr lang="en-US" sz="2000" dirty="0">
                    <a:solidFill>
                      <a:srgbClr val="E4DBCB"/>
                    </a:solidFill>
                    <a:latin typeface="Cambria" panose="02040503050406030204" pitchFamily="18" charset="0"/>
                    <a:ea typeface="Cambria" panose="02040503050406030204" pitchFamily="18" charset="0"/>
                  </a:rPr>
                  <a:t>is a type of graph in which the edges have a direction. The </a:t>
                </a:r>
                <a:r>
                  <a:rPr lang="en-US" sz="2000" dirty="0">
                    <a:solidFill>
                      <a:srgbClr val="E8A634"/>
                    </a:solidFill>
                    <a:latin typeface="Cambria" panose="02040503050406030204" pitchFamily="18" charset="0"/>
                    <a:ea typeface="Cambria" panose="02040503050406030204" pitchFamily="18" charset="0"/>
                  </a:rPr>
                  <a:t>Adjacency Matrix </a:t>
                </a:r>
                <a:r>
                  <a:rPr lang="en-US" sz="2000" dirty="0">
                    <a:solidFill>
                      <a:srgbClr val="E4DBCB"/>
                    </a:solidFill>
                    <a:latin typeface="Cambria" panose="02040503050406030204" pitchFamily="18" charset="0"/>
                    <a:ea typeface="Cambria" panose="02040503050406030204" pitchFamily="18" charset="0"/>
                  </a:rPr>
                  <a:t>of a directed graph represents how the vertices are connected via edges. Each element of the adjacency matrix of a directed graph is either 0 or 1 when there are no loops. The theorem of directed graphs is:</a:t>
                </a:r>
              </a:p>
              <a:p>
                <a:pPr algn="just"/>
                <a:endParaRPr lang="en-US" sz="2000" dirty="0">
                  <a:solidFill>
                    <a:srgbClr val="E4DBCB"/>
                  </a:solidFill>
                  <a:latin typeface="Cambria"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nary>
                        <m:naryPr>
                          <m:chr m:val="∑"/>
                          <m:supHide m:val="on"/>
                          <m:ctrlPr>
                            <a:rPr lang="en-US" sz="2000" i="1" smtClean="0">
                              <a:solidFill>
                                <a:srgbClr val="E4DBCB"/>
                              </a:solidFill>
                              <a:latin typeface="Cambria Math" panose="02040503050406030204" pitchFamily="18" charset="0"/>
                              <a:ea typeface="Cambria" panose="02040503050406030204" pitchFamily="18" charset="0"/>
                            </a:rPr>
                          </m:ctrlPr>
                        </m:naryPr>
                        <m:sub>
                          <m:r>
                            <m:rPr>
                              <m:brk m:alnAt="7"/>
                            </m:rPr>
                            <a:rPr lang="en-US" sz="2000" b="0" i="1" smtClean="0">
                              <a:solidFill>
                                <a:srgbClr val="E4DBCB"/>
                              </a:solidFill>
                              <a:latin typeface="Cambria Math" panose="02040503050406030204" pitchFamily="18" charset="0"/>
                              <a:ea typeface="Cambria" panose="02040503050406030204" pitchFamily="18" charset="0"/>
                            </a:rPr>
                            <m:t>𝑣</m:t>
                          </m:r>
                          <m:r>
                            <a:rPr lang="en-US" sz="2000" b="0" i="1" smtClean="0">
                              <a:solidFill>
                                <a:srgbClr val="E4DBCB"/>
                              </a:solidFill>
                              <a:latin typeface="Cambria Math" panose="02040503050406030204" pitchFamily="18" charset="0"/>
                              <a:ea typeface="Cambria" panose="02040503050406030204" pitchFamily="18" charset="0"/>
                            </a:rPr>
                            <m:t> ∈</m:t>
                          </m:r>
                          <m:r>
                            <a:rPr lang="en-US" sz="2000" b="0" i="1" smtClean="0">
                              <a:solidFill>
                                <a:srgbClr val="E4DBCB"/>
                              </a:solidFill>
                              <a:latin typeface="Cambria Math" panose="02040503050406030204" pitchFamily="18" charset="0"/>
                              <a:ea typeface="Cambria Math" panose="02040503050406030204" pitchFamily="18" charset="0"/>
                            </a:rPr>
                            <m:t>𝑉</m:t>
                          </m:r>
                        </m:sub>
                        <m:sup/>
                        <m:e>
                          <m:sSup>
                            <m:sSupPr>
                              <m:ctrlPr>
                                <a:rPr lang="en-US" sz="2000" i="1" smtClean="0">
                                  <a:solidFill>
                                    <a:srgbClr val="E4DBCB"/>
                                  </a:solidFill>
                                  <a:latin typeface="Cambria Math" panose="02040503050406030204" pitchFamily="18" charset="0"/>
                                  <a:ea typeface="Cambria" panose="02040503050406030204" pitchFamily="18" charset="0"/>
                                </a:rPr>
                              </m:ctrlPr>
                            </m:sSupPr>
                            <m:e>
                              <m:r>
                                <a:rPr lang="en-US" sz="2000" b="0" i="1" smtClean="0">
                                  <a:solidFill>
                                    <a:srgbClr val="E4DBCB"/>
                                  </a:solidFill>
                                  <a:latin typeface="Cambria Math" panose="02040503050406030204" pitchFamily="18" charset="0"/>
                                  <a:ea typeface="Cambria" panose="02040503050406030204" pitchFamily="18" charset="0"/>
                                </a:rPr>
                                <m:t>𝑑𝑒𝑔</m:t>
                              </m:r>
                            </m:e>
                            <m:sup>
                              <m:r>
                                <a:rPr lang="en-US" sz="2000" b="0" i="1" smtClean="0">
                                  <a:solidFill>
                                    <a:srgbClr val="E4DBCB"/>
                                  </a:solidFill>
                                  <a:latin typeface="Cambria Math" panose="02040503050406030204" pitchFamily="18" charset="0"/>
                                  <a:ea typeface="Cambria" panose="02040503050406030204" pitchFamily="18" charset="0"/>
                                </a:rPr>
                                <m:t>−</m:t>
                              </m:r>
                            </m:sup>
                          </m:sSup>
                          <m:d>
                            <m:dPr>
                              <m:ctrlPr>
                                <a:rPr lang="en-US" sz="2000" i="1" smtClean="0">
                                  <a:solidFill>
                                    <a:srgbClr val="E4DBCB"/>
                                  </a:solidFill>
                                  <a:latin typeface="Cambria Math" panose="02040503050406030204" pitchFamily="18" charset="0"/>
                                  <a:ea typeface="Cambria" panose="02040503050406030204" pitchFamily="18" charset="0"/>
                                </a:rPr>
                              </m:ctrlPr>
                            </m:dPr>
                            <m:e>
                              <m:r>
                                <a:rPr lang="en-US" sz="2000" b="0" i="1" smtClean="0">
                                  <a:solidFill>
                                    <a:srgbClr val="E4DBCB"/>
                                  </a:solidFill>
                                  <a:latin typeface="Cambria Math" panose="02040503050406030204" pitchFamily="18" charset="0"/>
                                  <a:ea typeface="Cambria" panose="02040503050406030204" pitchFamily="18" charset="0"/>
                                </a:rPr>
                                <m:t>𝑣</m:t>
                              </m:r>
                            </m:e>
                          </m:d>
                        </m:e>
                      </m:nary>
                      <m:r>
                        <a:rPr lang="en-US" sz="2000" b="0" i="1" smtClean="0">
                          <a:solidFill>
                            <a:srgbClr val="E4DBCB"/>
                          </a:solidFill>
                          <a:latin typeface="Cambria Math" panose="02040503050406030204" pitchFamily="18" charset="0"/>
                          <a:ea typeface="Cambria" panose="02040503050406030204" pitchFamily="18" charset="0"/>
                        </a:rPr>
                        <m:t>=</m:t>
                      </m:r>
                      <m:nary>
                        <m:naryPr>
                          <m:chr m:val="∑"/>
                          <m:supHide m:val="on"/>
                          <m:ctrlPr>
                            <a:rPr lang="en-US" sz="2000" i="1">
                              <a:solidFill>
                                <a:srgbClr val="E4DBCB"/>
                              </a:solidFill>
                              <a:latin typeface="Cambria Math" panose="02040503050406030204" pitchFamily="18" charset="0"/>
                              <a:ea typeface="Cambria" panose="02040503050406030204" pitchFamily="18" charset="0"/>
                            </a:rPr>
                          </m:ctrlPr>
                        </m:naryPr>
                        <m:sub>
                          <m:r>
                            <m:rPr>
                              <m:brk m:alnAt="7"/>
                            </m:rPr>
                            <a:rPr lang="en-US" sz="2000" b="0" i="1">
                              <a:solidFill>
                                <a:srgbClr val="E4DBCB"/>
                              </a:solidFill>
                              <a:latin typeface="Cambria Math" panose="02040503050406030204" pitchFamily="18" charset="0"/>
                              <a:ea typeface="Cambria" panose="02040503050406030204" pitchFamily="18" charset="0"/>
                            </a:rPr>
                            <m:t>𝑣</m:t>
                          </m:r>
                          <m:r>
                            <a:rPr lang="en-US" sz="2000" b="0" i="1">
                              <a:solidFill>
                                <a:srgbClr val="E4DBCB"/>
                              </a:solidFill>
                              <a:latin typeface="Cambria Math" panose="02040503050406030204" pitchFamily="18" charset="0"/>
                              <a:ea typeface="Cambria" panose="02040503050406030204" pitchFamily="18" charset="0"/>
                            </a:rPr>
                            <m:t> ∈</m:t>
                          </m:r>
                          <m:r>
                            <a:rPr lang="en-US" sz="2000" b="0" i="1">
                              <a:solidFill>
                                <a:srgbClr val="E4DBCB"/>
                              </a:solidFill>
                              <a:latin typeface="Cambria Math" panose="02040503050406030204" pitchFamily="18" charset="0"/>
                              <a:ea typeface="Cambria Math" panose="02040503050406030204" pitchFamily="18" charset="0"/>
                            </a:rPr>
                            <m:t>𝑉</m:t>
                          </m:r>
                        </m:sub>
                        <m:sup/>
                        <m:e>
                          <m:sSup>
                            <m:sSupPr>
                              <m:ctrlPr>
                                <a:rPr lang="en-US" sz="2000" i="1">
                                  <a:solidFill>
                                    <a:srgbClr val="E4DBCB"/>
                                  </a:solidFill>
                                  <a:latin typeface="Cambria Math" panose="02040503050406030204" pitchFamily="18" charset="0"/>
                                  <a:ea typeface="Cambria" panose="02040503050406030204" pitchFamily="18" charset="0"/>
                                </a:rPr>
                              </m:ctrlPr>
                            </m:sSupPr>
                            <m:e>
                              <m:r>
                                <a:rPr lang="en-US" sz="2000" b="0" i="1">
                                  <a:solidFill>
                                    <a:srgbClr val="E4DBCB"/>
                                  </a:solidFill>
                                  <a:latin typeface="Cambria Math" panose="02040503050406030204" pitchFamily="18" charset="0"/>
                                  <a:ea typeface="Cambria" panose="02040503050406030204" pitchFamily="18" charset="0"/>
                                </a:rPr>
                                <m:t>𝑑𝑒𝑔</m:t>
                              </m:r>
                            </m:e>
                            <m:sup>
                              <m:r>
                                <a:rPr lang="en-US" sz="2000" b="0" i="1" smtClean="0">
                                  <a:solidFill>
                                    <a:srgbClr val="E4DBCB"/>
                                  </a:solidFill>
                                  <a:latin typeface="Cambria Math" panose="02040503050406030204" pitchFamily="18" charset="0"/>
                                  <a:ea typeface="Cambria" panose="02040503050406030204" pitchFamily="18" charset="0"/>
                                </a:rPr>
                                <m:t>+</m:t>
                              </m:r>
                            </m:sup>
                          </m:sSup>
                          <m:d>
                            <m:dPr>
                              <m:ctrlPr>
                                <a:rPr lang="en-US" sz="2000" i="1">
                                  <a:solidFill>
                                    <a:srgbClr val="E4DBCB"/>
                                  </a:solidFill>
                                  <a:latin typeface="Cambria Math" panose="02040503050406030204" pitchFamily="18" charset="0"/>
                                  <a:ea typeface="Cambria" panose="02040503050406030204" pitchFamily="18" charset="0"/>
                                </a:rPr>
                              </m:ctrlPr>
                            </m:dPr>
                            <m:e>
                              <m:r>
                                <a:rPr lang="en-US" sz="2000" b="0" i="1">
                                  <a:solidFill>
                                    <a:srgbClr val="E4DBCB"/>
                                  </a:solidFill>
                                  <a:latin typeface="Cambria Math" panose="02040503050406030204" pitchFamily="18" charset="0"/>
                                  <a:ea typeface="Cambria" panose="02040503050406030204" pitchFamily="18" charset="0"/>
                                </a:rPr>
                                <m:t>𝑣</m:t>
                              </m:r>
                            </m:e>
                          </m:d>
                        </m:e>
                      </m:nary>
                    </m:oMath>
                  </m:oMathPara>
                </a14:m>
                <a:endParaRPr lang="en-US" sz="2000" i="1" dirty="0">
                  <a:solidFill>
                    <a:srgbClr val="E4DBCB"/>
                  </a:solidFill>
                  <a:latin typeface="Cambria" panose="02040503050406030204" pitchFamily="18" charset="0"/>
                  <a:ea typeface="Cambria" panose="02040503050406030204" pitchFamily="18" charset="0"/>
                </a:endParaRPr>
              </a:p>
              <a:p>
                <a:pPr algn="ctr"/>
                <a:endParaRPr lang="en-US" sz="2000" i="1" dirty="0">
                  <a:solidFill>
                    <a:srgbClr val="E4DBCB"/>
                  </a:solidFill>
                  <a:latin typeface="Cambria" panose="02040503050406030204" pitchFamily="18" charset="0"/>
                  <a:ea typeface="Cambria" panose="02040503050406030204" pitchFamily="18" charset="0"/>
                </a:endParaRPr>
              </a:p>
              <a:p>
                <a:pPr algn="just"/>
                <a:r>
                  <a:rPr lang="en-US" sz="2000" dirty="0">
                    <a:solidFill>
                      <a:srgbClr val="E4DBCB"/>
                    </a:solidFill>
                    <a:latin typeface="Cambria" panose="02040503050406030204" pitchFamily="18" charset="0"/>
                    <a:ea typeface="Cambria" panose="02040503050406030204" pitchFamily="18" charset="0"/>
                  </a:rPr>
                  <a:t>It means that the sum of </a:t>
                </a:r>
                <a:r>
                  <a:rPr lang="en-US" sz="2000" dirty="0">
                    <a:solidFill>
                      <a:srgbClr val="E8A634"/>
                    </a:solidFill>
                    <a:latin typeface="Cambria" panose="02040503050406030204" pitchFamily="18" charset="0"/>
                    <a:ea typeface="Cambria" panose="02040503050406030204" pitchFamily="18" charset="0"/>
                  </a:rPr>
                  <a:t>in-degrees</a:t>
                </a:r>
                <a:r>
                  <a:rPr lang="en-US" sz="2000" dirty="0">
                    <a:solidFill>
                      <a:srgbClr val="E4DBCB"/>
                    </a:solidFill>
                    <a:latin typeface="Cambria" panose="02040503050406030204" pitchFamily="18" charset="0"/>
                    <a:ea typeface="Cambria" panose="02040503050406030204" pitchFamily="18" charset="0"/>
                  </a:rPr>
                  <a:t> and </a:t>
                </a:r>
                <a:r>
                  <a:rPr lang="en-US" sz="2000" dirty="0">
                    <a:solidFill>
                      <a:srgbClr val="E8A634"/>
                    </a:solidFill>
                    <a:latin typeface="Cambria" panose="02040503050406030204" pitchFamily="18" charset="0"/>
                    <a:ea typeface="Cambria" panose="02040503050406030204" pitchFamily="18" charset="0"/>
                  </a:rPr>
                  <a:t>out-degrees</a:t>
                </a:r>
                <a:r>
                  <a:rPr lang="en-US" sz="2000" dirty="0">
                    <a:solidFill>
                      <a:srgbClr val="E4DBCB"/>
                    </a:solidFill>
                    <a:latin typeface="Cambria" panose="02040503050406030204" pitchFamily="18" charset="0"/>
                    <a:ea typeface="Cambria" panose="02040503050406030204" pitchFamily="18" charset="0"/>
                  </a:rPr>
                  <a:t> of all the vertices are equal. From the adjacency matrix, if we sum up the sum of all the elements from row to row, we get the sum of in-degrees, and if we sum up the sum of all the elements from column to column, we get the sum of out-degrees. We used this theory in our C program to prove that the sum of in-degrees and out-degrees of a randomly generated adjacency matrix of a directed graph are equal.</a:t>
                </a:r>
              </a:p>
            </p:txBody>
          </p:sp>
        </mc:Choice>
        <mc:Fallback xmlns="">
          <p:sp>
            <p:nvSpPr>
              <p:cNvPr id="9" name="TextBox 8">
                <a:extLst>
                  <a:ext uri="{FF2B5EF4-FFF2-40B4-BE49-F238E27FC236}">
                    <a16:creationId xmlns:a16="http://schemas.microsoft.com/office/drawing/2014/main" id="{1EC7CEC6-9E87-44F0-9C73-79BFF0F66B50}"/>
                  </a:ext>
                </a:extLst>
              </p:cNvPr>
              <p:cNvSpPr txBox="1">
                <a:spLocks noRot="1" noChangeAspect="1" noMove="1" noResize="1" noEditPoints="1" noAdjustHandles="1" noChangeArrowheads="1" noChangeShapeType="1" noTextEdit="1"/>
              </p:cNvSpPr>
              <p:nvPr/>
            </p:nvSpPr>
            <p:spPr>
              <a:xfrm>
                <a:off x="296091" y="2220688"/>
                <a:ext cx="11599818" cy="3917098"/>
              </a:xfrm>
              <a:prstGeom prst="rect">
                <a:avLst/>
              </a:prstGeom>
              <a:blipFill>
                <a:blip r:embed="rId3"/>
                <a:stretch>
                  <a:fillRect l="-578" t="-778" r="-578" b="-1711"/>
                </a:stretch>
              </a:blipFill>
            </p:spPr>
            <p:txBody>
              <a:bodyPr/>
              <a:lstStyle/>
              <a:p>
                <a:r>
                  <a:rPr lang="en-US">
                    <a:noFill/>
                  </a:rPr>
                  <a:t> </a:t>
                </a:r>
              </a:p>
            </p:txBody>
          </p:sp>
        </mc:Fallback>
      </mc:AlternateContent>
    </p:spTree>
    <p:extLst>
      <p:ext uri="{BB962C8B-B14F-4D97-AF65-F5344CB8AC3E}">
        <p14:creationId xmlns:p14="http://schemas.microsoft.com/office/powerpoint/2010/main" val="473763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1923"/>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AD61F30-A103-4880-9565-E49E5060E70B}"/>
              </a:ext>
            </a:extLst>
          </p:cNvPr>
          <p:cNvPicPr>
            <a:picLocks noChangeAspect="1"/>
          </p:cNvPicPr>
          <p:nvPr/>
        </p:nvPicPr>
        <p:blipFill>
          <a:blip r:embed="rId2"/>
          <a:stretch>
            <a:fillRect/>
          </a:stretch>
        </p:blipFill>
        <p:spPr>
          <a:xfrm>
            <a:off x="6385245" y="2637537"/>
            <a:ext cx="5613135" cy="3421854"/>
          </a:xfrm>
          <a:prstGeom prst="rect">
            <a:avLst/>
          </a:prstGeom>
          <a:ln w="19050">
            <a:solidFill>
              <a:srgbClr val="E84547"/>
            </a:solidFill>
          </a:ln>
        </p:spPr>
      </p:pic>
      <p:sp>
        <p:nvSpPr>
          <p:cNvPr id="17" name="Rectangle 16">
            <a:extLst>
              <a:ext uri="{FF2B5EF4-FFF2-40B4-BE49-F238E27FC236}">
                <a16:creationId xmlns:a16="http://schemas.microsoft.com/office/drawing/2014/main" id="{581A892C-2FFC-446B-899F-38D5251B341F}"/>
              </a:ext>
            </a:extLst>
          </p:cNvPr>
          <p:cNvSpPr/>
          <p:nvPr/>
        </p:nvSpPr>
        <p:spPr>
          <a:xfrm>
            <a:off x="6209211" y="304800"/>
            <a:ext cx="5982789" cy="1306286"/>
          </a:xfrm>
          <a:prstGeom prst="rect">
            <a:avLst/>
          </a:prstGeom>
          <a:pattFill prst="wdUpDiag">
            <a:fgClr>
              <a:srgbClr val="E94753"/>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FF57E6-6FBA-4F4B-AFF0-800307B53D37}"/>
              </a:ext>
            </a:extLst>
          </p:cNvPr>
          <p:cNvSpPr txBox="1"/>
          <p:nvPr/>
        </p:nvSpPr>
        <p:spPr>
          <a:xfrm>
            <a:off x="113212" y="1767840"/>
            <a:ext cx="5856766" cy="4524315"/>
          </a:xfrm>
          <a:prstGeom prst="rect">
            <a:avLst/>
          </a:prstGeom>
          <a:noFill/>
        </p:spPr>
        <p:txBody>
          <a:bodyPr wrap="square" rtlCol="0">
            <a:spAutoFit/>
          </a:bodyPr>
          <a:lstStyle/>
          <a:p>
            <a:pPr algn="just"/>
            <a:r>
              <a:rPr lang="en-US" sz="2400" dirty="0">
                <a:solidFill>
                  <a:srgbClr val="E4DBCB"/>
                </a:solidFill>
                <a:latin typeface="Cambria Math" panose="02040503050406030204" pitchFamily="18" charset="0"/>
                <a:ea typeface="Cambria Math" panose="02040503050406030204" pitchFamily="18" charset="0"/>
              </a:rPr>
              <a:t>Two function </a:t>
            </a:r>
            <a:r>
              <a:rPr lang="en-US" sz="2400" dirty="0">
                <a:solidFill>
                  <a:srgbClr val="E94753"/>
                </a:solidFill>
                <a:latin typeface="Cambria Math" panose="02040503050406030204" pitchFamily="18" charset="0"/>
                <a:ea typeface="Cambria Math" panose="02040503050406030204" pitchFamily="18" charset="0"/>
              </a:rPr>
              <a:t>parameters</a:t>
            </a:r>
            <a:r>
              <a:rPr lang="en-US" sz="2400" dirty="0">
                <a:solidFill>
                  <a:srgbClr val="E4DBCB"/>
                </a:solidFill>
                <a:latin typeface="Cambria Math" panose="02040503050406030204" pitchFamily="18" charset="0"/>
                <a:ea typeface="Cambria Math" panose="02040503050406030204" pitchFamily="18" charset="0"/>
              </a:rPr>
              <a:t> are used, one for the number of vertices which is size and one for the 2D array for the </a:t>
            </a:r>
            <a:r>
              <a:rPr lang="en-US" sz="2400" dirty="0">
                <a:solidFill>
                  <a:srgbClr val="E94753"/>
                </a:solidFill>
                <a:latin typeface="Cambria Math" panose="02040503050406030204" pitchFamily="18" charset="0"/>
                <a:ea typeface="Cambria Math" panose="02040503050406030204" pitchFamily="18" charset="0"/>
              </a:rPr>
              <a:t>adjacency matrix</a:t>
            </a:r>
            <a:r>
              <a:rPr lang="en-US" sz="2400" dirty="0">
                <a:solidFill>
                  <a:srgbClr val="E4DBCB"/>
                </a:solidFill>
                <a:latin typeface="Cambria Math" panose="02040503050406030204" pitchFamily="18" charset="0"/>
                <a:ea typeface="Cambria Math" panose="02040503050406030204" pitchFamily="18" charset="0"/>
              </a:rPr>
              <a:t> named matrix, and for the 2D array, double pointer is being used for dynamic memory allocation. Using two for loops, the rows and columns of the matrix are accessed and by using the </a:t>
            </a:r>
            <a:r>
              <a:rPr lang="en-US" sz="2400" dirty="0">
                <a:solidFill>
                  <a:srgbClr val="E94753"/>
                </a:solidFill>
                <a:latin typeface="Cambria Math" panose="02040503050406030204" pitchFamily="18" charset="0"/>
                <a:ea typeface="Cambria Math" panose="02040503050406030204" pitchFamily="18" charset="0"/>
              </a:rPr>
              <a:t>rand( ) </a:t>
            </a:r>
            <a:r>
              <a:rPr lang="en-US" sz="2400" dirty="0">
                <a:solidFill>
                  <a:srgbClr val="E4DBCB"/>
                </a:solidFill>
                <a:latin typeface="Cambria Math" panose="02040503050406030204" pitchFamily="18" charset="0"/>
                <a:ea typeface="Cambria Math" panose="02040503050406030204" pitchFamily="18" charset="0"/>
              </a:rPr>
              <a:t>function from </a:t>
            </a:r>
            <a:r>
              <a:rPr lang="en-US" sz="2400" dirty="0">
                <a:solidFill>
                  <a:srgbClr val="E94753"/>
                </a:solidFill>
                <a:latin typeface="Cambria Math" panose="02040503050406030204" pitchFamily="18" charset="0"/>
                <a:ea typeface="Cambria Math" panose="02040503050406030204" pitchFamily="18" charset="0"/>
              </a:rPr>
              <a:t>stdlib.h</a:t>
            </a:r>
            <a:r>
              <a:rPr lang="en-US" sz="2400" dirty="0">
                <a:solidFill>
                  <a:srgbClr val="E4DBCB"/>
                </a:solidFill>
                <a:latin typeface="Cambria Math" panose="02040503050406030204" pitchFamily="18" charset="0"/>
                <a:ea typeface="Cambria Math" panose="02040503050406030204" pitchFamily="18" charset="0"/>
              </a:rPr>
              <a:t>, a random number between 0 and 1 is being generated. Thus, the whole matrix of (size x size) is randomly generated.</a:t>
            </a:r>
          </a:p>
        </p:txBody>
      </p:sp>
      <p:sp>
        <p:nvSpPr>
          <p:cNvPr id="36" name="Rectangle 35">
            <a:extLst>
              <a:ext uri="{FF2B5EF4-FFF2-40B4-BE49-F238E27FC236}">
                <a16:creationId xmlns:a16="http://schemas.microsoft.com/office/drawing/2014/main" id="{1DDD9445-9FAB-4B88-9D8A-E0713DD462BF}"/>
              </a:ext>
            </a:extLst>
          </p:cNvPr>
          <p:cNvSpPr/>
          <p:nvPr/>
        </p:nvSpPr>
        <p:spPr>
          <a:xfrm>
            <a:off x="6096000" y="1767840"/>
            <a:ext cx="87086" cy="4893647"/>
          </a:xfrm>
          <a:prstGeom prst="rect">
            <a:avLst/>
          </a:prstGeom>
          <a:pattFill prst="lt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8991464-B103-4DCA-873D-F563AD3FB955}"/>
              </a:ext>
            </a:extLst>
          </p:cNvPr>
          <p:cNvGrpSpPr/>
          <p:nvPr/>
        </p:nvGrpSpPr>
        <p:grpSpPr>
          <a:xfrm>
            <a:off x="0" y="296091"/>
            <a:ext cx="6096000" cy="1358955"/>
            <a:chOff x="0" y="296091"/>
            <a:chExt cx="6096000" cy="1358955"/>
          </a:xfrm>
        </p:grpSpPr>
        <p:sp>
          <p:nvSpPr>
            <p:cNvPr id="8" name="Rectangle 7">
              <a:extLst>
                <a:ext uri="{FF2B5EF4-FFF2-40B4-BE49-F238E27FC236}">
                  <a16:creationId xmlns:a16="http://schemas.microsoft.com/office/drawing/2014/main" id="{7E6F1E2A-BCCF-4E61-A8BD-2216E6868D44}"/>
                </a:ext>
              </a:extLst>
            </p:cNvPr>
            <p:cNvSpPr/>
            <p:nvPr/>
          </p:nvSpPr>
          <p:spPr>
            <a:xfrm>
              <a:off x="0" y="296091"/>
              <a:ext cx="6096000" cy="1314995"/>
            </a:xfrm>
            <a:prstGeom prst="rect">
              <a:avLst/>
            </a:prstGeom>
            <a:solidFill>
              <a:srgbClr val="E94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9F5378-8C6C-422F-B004-872293AFB736}"/>
                </a:ext>
              </a:extLst>
            </p:cNvPr>
            <p:cNvPicPr>
              <a:picLocks noChangeAspect="1"/>
            </p:cNvPicPr>
            <p:nvPr/>
          </p:nvPicPr>
          <p:blipFill>
            <a:blip r:embed="rId3"/>
            <a:stretch>
              <a:fillRect/>
            </a:stretch>
          </p:blipFill>
          <p:spPr>
            <a:xfrm>
              <a:off x="113211" y="472319"/>
              <a:ext cx="4938188" cy="1182727"/>
            </a:xfrm>
            <a:prstGeom prst="rect">
              <a:avLst/>
            </a:prstGeom>
          </p:spPr>
        </p:pic>
      </p:grpSp>
      <p:sp>
        <p:nvSpPr>
          <p:cNvPr id="12" name="Rectangle 11">
            <a:extLst>
              <a:ext uri="{FF2B5EF4-FFF2-40B4-BE49-F238E27FC236}">
                <a16:creationId xmlns:a16="http://schemas.microsoft.com/office/drawing/2014/main" id="{55A9E6D7-3BCB-4395-BAD6-6E84149559B9}"/>
              </a:ext>
            </a:extLst>
          </p:cNvPr>
          <p:cNvSpPr/>
          <p:nvPr/>
        </p:nvSpPr>
        <p:spPr>
          <a:xfrm>
            <a:off x="6385245" y="6231917"/>
            <a:ext cx="5613135" cy="429570"/>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E7AB57-EBEA-4E42-A352-3DCD6B8C6020}"/>
              </a:ext>
            </a:extLst>
          </p:cNvPr>
          <p:cNvPicPr>
            <a:picLocks noChangeAspect="1"/>
          </p:cNvPicPr>
          <p:nvPr/>
        </p:nvPicPr>
        <p:blipFill>
          <a:blip r:embed="rId4"/>
          <a:stretch>
            <a:fillRect/>
          </a:stretch>
        </p:blipFill>
        <p:spPr>
          <a:xfrm>
            <a:off x="7380437" y="1818779"/>
            <a:ext cx="3657917" cy="646232"/>
          </a:xfrm>
          <a:prstGeom prst="rect">
            <a:avLst/>
          </a:prstGeom>
        </p:spPr>
      </p:pic>
      <p:sp>
        <p:nvSpPr>
          <p:cNvPr id="13" name="Rectangle 12">
            <a:extLst>
              <a:ext uri="{FF2B5EF4-FFF2-40B4-BE49-F238E27FC236}">
                <a16:creationId xmlns:a16="http://schemas.microsoft.com/office/drawing/2014/main" id="{48F589F4-C9E8-4703-9C42-18D3CBE1A6BC}"/>
              </a:ext>
            </a:extLst>
          </p:cNvPr>
          <p:cNvSpPr/>
          <p:nvPr/>
        </p:nvSpPr>
        <p:spPr>
          <a:xfrm>
            <a:off x="6385244" y="1983927"/>
            <a:ext cx="1088217"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219B4A-1DDD-42D2-82E1-F266E95552AD}"/>
              </a:ext>
            </a:extLst>
          </p:cNvPr>
          <p:cNvSpPr/>
          <p:nvPr/>
        </p:nvSpPr>
        <p:spPr>
          <a:xfrm>
            <a:off x="10910163" y="1983927"/>
            <a:ext cx="1088217"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020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1923"/>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81A892C-2FFC-446B-899F-38D5251B341F}"/>
              </a:ext>
            </a:extLst>
          </p:cNvPr>
          <p:cNvSpPr/>
          <p:nvPr/>
        </p:nvSpPr>
        <p:spPr>
          <a:xfrm>
            <a:off x="6500125" y="304800"/>
            <a:ext cx="5691875" cy="1306286"/>
          </a:xfrm>
          <a:prstGeom prst="rect">
            <a:avLst/>
          </a:prstGeom>
          <a:pattFill prst="wdUpDiag">
            <a:fgClr>
              <a:srgbClr val="9900CC"/>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FF57E6-6FBA-4F4B-AFF0-800307B53D37}"/>
              </a:ext>
            </a:extLst>
          </p:cNvPr>
          <p:cNvSpPr txBox="1"/>
          <p:nvPr/>
        </p:nvSpPr>
        <p:spPr>
          <a:xfrm>
            <a:off x="113211" y="1767840"/>
            <a:ext cx="5786427" cy="4770537"/>
          </a:xfrm>
          <a:prstGeom prst="rect">
            <a:avLst/>
          </a:prstGeom>
          <a:noFill/>
        </p:spPr>
        <p:txBody>
          <a:bodyPr wrap="square" rtlCol="0">
            <a:spAutoFit/>
          </a:bodyPr>
          <a:lstStyle/>
          <a:p>
            <a:pPr algn="just"/>
            <a:r>
              <a:rPr lang="en-US" sz="1900" dirty="0">
                <a:solidFill>
                  <a:srgbClr val="E4DBCB"/>
                </a:solidFill>
                <a:latin typeface="Cambria Math" panose="02040503050406030204" pitchFamily="18" charset="0"/>
                <a:ea typeface="Cambria Math" panose="02040503050406030204" pitchFamily="18" charset="0"/>
              </a:rPr>
              <a:t>In this function, four </a:t>
            </a:r>
            <a:r>
              <a:rPr lang="en-US" sz="1900" dirty="0">
                <a:solidFill>
                  <a:srgbClr val="9900CC"/>
                </a:solidFill>
                <a:latin typeface="Cambria Math" panose="02040503050406030204" pitchFamily="18" charset="0"/>
                <a:ea typeface="Cambria Math" panose="02040503050406030204" pitchFamily="18" charset="0"/>
              </a:rPr>
              <a:t>parameters</a:t>
            </a:r>
            <a:r>
              <a:rPr lang="en-US" sz="1900" dirty="0">
                <a:solidFill>
                  <a:srgbClr val="E4DBCB"/>
                </a:solidFill>
                <a:latin typeface="Cambria Math" panose="02040503050406030204" pitchFamily="18" charset="0"/>
                <a:ea typeface="Cambria Math" panose="02040503050406030204" pitchFamily="18" charset="0"/>
              </a:rPr>
              <a:t> are used, for number of vertices, for 2D adjacency matrix using double pointer, for storing sum of </a:t>
            </a:r>
            <a:r>
              <a:rPr lang="en-US" sz="1900" dirty="0">
                <a:solidFill>
                  <a:srgbClr val="9900CC"/>
                </a:solidFill>
                <a:latin typeface="Cambria Math" panose="02040503050406030204" pitchFamily="18" charset="0"/>
                <a:ea typeface="Cambria Math" panose="02040503050406030204" pitchFamily="18" charset="0"/>
              </a:rPr>
              <a:t>in-degrees</a:t>
            </a:r>
            <a:r>
              <a:rPr lang="en-US" sz="1900" dirty="0">
                <a:solidFill>
                  <a:srgbClr val="E4DBCB"/>
                </a:solidFill>
                <a:latin typeface="Cambria Math" panose="02040503050406030204" pitchFamily="18" charset="0"/>
                <a:ea typeface="Cambria Math" panose="02040503050406030204" pitchFamily="18" charset="0"/>
              </a:rPr>
              <a:t> and for sum of </a:t>
            </a:r>
            <a:r>
              <a:rPr lang="en-US" sz="1900" dirty="0">
                <a:solidFill>
                  <a:srgbClr val="9900CC"/>
                </a:solidFill>
                <a:latin typeface="Cambria Math" panose="02040503050406030204" pitchFamily="18" charset="0"/>
                <a:ea typeface="Cambria Math" panose="02040503050406030204" pitchFamily="18" charset="0"/>
              </a:rPr>
              <a:t>out-degrees</a:t>
            </a:r>
            <a:r>
              <a:rPr lang="en-US" sz="1900" dirty="0">
                <a:solidFill>
                  <a:srgbClr val="E4DBCB"/>
                </a:solidFill>
                <a:latin typeface="Cambria Math" panose="02040503050406030204" pitchFamily="18" charset="0"/>
                <a:ea typeface="Cambria Math" panose="02040503050406030204" pitchFamily="18" charset="0"/>
              </a:rPr>
              <a:t>. For the sum, long long data type is used since the data can be really big depending the size of the matrix. Two variables are declared with initial value of 0 for storing the sum of degrees of one row and one column. Two for loops are used to access the rows and columns of the matrix, at the start of each iteration of the outer loop, degree sum of row and column is set to 0. For every non-zero element of every row and column, the row_sum and col_sum is incremented by 1. At the end of  each iteration of the outer loop, the sums are added to the function </a:t>
            </a:r>
            <a:r>
              <a:rPr lang="en-US" sz="1900" dirty="0">
                <a:solidFill>
                  <a:srgbClr val="9900CC"/>
                </a:solidFill>
                <a:latin typeface="Cambria Math" panose="02040503050406030204" pitchFamily="18" charset="0"/>
                <a:ea typeface="Cambria Math" panose="02040503050406030204" pitchFamily="18" charset="0"/>
              </a:rPr>
              <a:t>arguments </a:t>
            </a:r>
            <a:r>
              <a:rPr lang="en-US" sz="1900" dirty="0">
                <a:solidFill>
                  <a:srgbClr val="E4DBCB"/>
                </a:solidFill>
                <a:latin typeface="Cambria Math" panose="02040503050406030204" pitchFamily="18" charset="0"/>
                <a:ea typeface="Cambria Math" panose="02040503050406030204" pitchFamily="18" charset="0"/>
              </a:rPr>
              <a:t>using pointers since we cannot return more than one value.</a:t>
            </a:r>
            <a:endParaRPr lang="en-US" sz="1900" b="1" dirty="0">
              <a:solidFill>
                <a:srgbClr val="E4DBCB"/>
              </a:solidFill>
              <a:latin typeface="Cambria Math" panose="02040503050406030204" pitchFamily="18" charset="0"/>
              <a:ea typeface="Cambria Math" panose="02040503050406030204" pitchFamily="18" charset="0"/>
            </a:endParaRPr>
          </a:p>
        </p:txBody>
      </p:sp>
      <p:sp>
        <p:nvSpPr>
          <p:cNvPr id="36" name="Rectangle 35">
            <a:extLst>
              <a:ext uri="{FF2B5EF4-FFF2-40B4-BE49-F238E27FC236}">
                <a16:creationId xmlns:a16="http://schemas.microsoft.com/office/drawing/2014/main" id="{1DDD9445-9FAB-4B88-9D8A-E0713DD462BF}"/>
              </a:ext>
            </a:extLst>
          </p:cNvPr>
          <p:cNvSpPr/>
          <p:nvPr/>
        </p:nvSpPr>
        <p:spPr>
          <a:xfrm>
            <a:off x="6004306" y="1767840"/>
            <a:ext cx="87086" cy="4893647"/>
          </a:xfrm>
          <a:prstGeom prst="rect">
            <a:avLst/>
          </a:prstGeom>
          <a:pattFill prst="lt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6F1E2A-BCCF-4E61-A8BD-2216E6868D44}"/>
              </a:ext>
            </a:extLst>
          </p:cNvPr>
          <p:cNvSpPr/>
          <p:nvPr/>
        </p:nvSpPr>
        <p:spPr>
          <a:xfrm>
            <a:off x="0" y="296091"/>
            <a:ext cx="6407446" cy="1314995"/>
          </a:xfrm>
          <a:prstGeom prst="rect">
            <a:avLst/>
          </a:pr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3B49643-1223-4101-B675-9342F4F11161}"/>
              </a:ext>
            </a:extLst>
          </p:cNvPr>
          <p:cNvPicPr>
            <a:picLocks noChangeAspect="1"/>
          </p:cNvPicPr>
          <p:nvPr/>
        </p:nvPicPr>
        <p:blipFill>
          <a:blip r:embed="rId2"/>
          <a:stretch>
            <a:fillRect/>
          </a:stretch>
        </p:blipFill>
        <p:spPr>
          <a:xfrm>
            <a:off x="86834" y="471568"/>
            <a:ext cx="5157663" cy="1182727"/>
          </a:xfrm>
          <a:prstGeom prst="rect">
            <a:avLst/>
          </a:prstGeom>
        </p:spPr>
      </p:pic>
      <p:pic>
        <p:nvPicPr>
          <p:cNvPr id="11" name="Picture 10">
            <a:extLst>
              <a:ext uri="{FF2B5EF4-FFF2-40B4-BE49-F238E27FC236}">
                <a16:creationId xmlns:a16="http://schemas.microsoft.com/office/drawing/2014/main" id="{F77F23A7-E0ED-41A8-8956-9C9516A96842}"/>
              </a:ext>
            </a:extLst>
          </p:cNvPr>
          <p:cNvPicPr>
            <a:picLocks noChangeAspect="1"/>
          </p:cNvPicPr>
          <p:nvPr/>
        </p:nvPicPr>
        <p:blipFill>
          <a:blip r:embed="rId3"/>
          <a:stretch>
            <a:fillRect/>
          </a:stretch>
        </p:blipFill>
        <p:spPr>
          <a:xfrm>
            <a:off x="6259285" y="2201427"/>
            <a:ext cx="5719318" cy="4416097"/>
          </a:xfrm>
          <a:prstGeom prst="rect">
            <a:avLst/>
          </a:prstGeom>
          <a:ln w="19050">
            <a:solidFill>
              <a:srgbClr val="9900CC"/>
            </a:solidFill>
          </a:ln>
        </p:spPr>
      </p:pic>
      <p:sp>
        <p:nvSpPr>
          <p:cNvPr id="15" name="Rectangle 14">
            <a:extLst>
              <a:ext uri="{FF2B5EF4-FFF2-40B4-BE49-F238E27FC236}">
                <a16:creationId xmlns:a16="http://schemas.microsoft.com/office/drawing/2014/main" id="{12CA4E67-1F70-4442-9120-857F58ABCB40}"/>
              </a:ext>
            </a:extLst>
          </p:cNvPr>
          <p:cNvSpPr/>
          <p:nvPr/>
        </p:nvSpPr>
        <p:spPr>
          <a:xfrm>
            <a:off x="6259285" y="1767840"/>
            <a:ext cx="1776884"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A8C4EA3-B9A4-4C1F-AE88-41FD99DA786C}"/>
              </a:ext>
            </a:extLst>
          </p:cNvPr>
          <p:cNvSpPr/>
          <p:nvPr/>
        </p:nvSpPr>
        <p:spPr>
          <a:xfrm>
            <a:off x="10201719" y="1763905"/>
            <a:ext cx="1776884"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18BF9DE-8917-44F5-909C-1E218F651BC7}"/>
              </a:ext>
            </a:extLst>
          </p:cNvPr>
          <p:cNvPicPr>
            <a:picLocks noChangeAspect="1"/>
          </p:cNvPicPr>
          <p:nvPr/>
        </p:nvPicPr>
        <p:blipFill>
          <a:blip r:embed="rId4"/>
          <a:stretch>
            <a:fillRect/>
          </a:stretch>
        </p:blipFill>
        <p:spPr>
          <a:xfrm>
            <a:off x="7990380" y="1682517"/>
            <a:ext cx="2292295" cy="536494"/>
          </a:xfrm>
          <a:prstGeom prst="rect">
            <a:avLst/>
          </a:prstGeom>
        </p:spPr>
      </p:pic>
    </p:spTree>
    <p:extLst>
      <p:ext uri="{BB962C8B-B14F-4D97-AF65-F5344CB8AC3E}">
        <p14:creationId xmlns:p14="http://schemas.microsoft.com/office/powerpoint/2010/main" val="3992378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1923"/>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81A892C-2FFC-446B-899F-38D5251B341F}"/>
              </a:ext>
            </a:extLst>
          </p:cNvPr>
          <p:cNvSpPr/>
          <p:nvPr/>
        </p:nvSpPr>
        <p:spPr>
          <a:xfrm>
            <a:off x="6500125" y="304800"/>
            <a:ext cx="5691875" cy="1306286"/>
          </a:xfrm>
          <a:prstGeom prst="rect">
            <a:avLst/>
          </a:prstGeom>
          <a:pattFill prst="wdUpDiag">
            <a:fgClr>
              <a:srgbClr val="3366FF"/>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FF57E6-6FBA-4F4B-AFF0-800307B53D37}"/>
              </a:ext>
            </a:extLst>
          </p:cNvPr>
          <p:cNvSpPr txBox="1"/>
          <p:nvPr/>
        </p:nvSpPr>
        <p:spPr>
          <a:xfrm>
            <a:off x="113210" y="1767840"/>
            <a:ext cx="6067781" cy="4093428"/>
          </a:xfrm>
          <a:prstGeom prst="rect">
            <a:avLst/>
          </a:prstGeom>
          <a:noFill/>
        </p:spPr>
        <p:txBody>
          <a:bodyPr wrap="square" rtlCol="0">
            <a:spAutoFit/>
          </a:bodyPr>
          <a:lstStyle/>
          <a:p>
            <a:pPr algn="just"/>
            <a:r>
              <a:rPr lang="en-US" sz="2000" dirty="0">
                <a:solidFill>
                  <a:srgbClr val="E4DBCB"/>
                </a:solidFill>
                <a:latin typeface="Cambria Math" panose="02040503050406030204" pitchFamily="18" charset="0"/>
                <a:ea typeface="Cambria Math" panose="02040503050406030204" pitchFamily="18" charset="0"/>
              </a:rPr>
              <a:t>First of all, the number of </a:t>
            </a:r>
            <a:r>
              <a:rPr lang="en-US" sz="2000" dirty="0">
                <a:solidFill>
                  <a:srgbClr val="3366FF"/>
                </a:solidFill>
                <a:latin typeface="Cambria Math" panose="02040503050406030204" pitchFamily="18" charset="0"/>
                <a:ea typeface="Cambria Math" panose="02040503050406030204" pitchFamily="18" charset="0"/>
              </a:rPr>
              <a:t>vertices</a:t>
            </a:r>
            <a:r>
              <a:rPr lang="en-US" sz="2000" dirty="0">
                <a:solidFill>
                  <a:srgbClr val="E4DBCB"/>
                </a:solidFill>
                <a:latin typeface="Cambria Math" panose="02040503050406030204" pitchFamily="18" charset="0"/>
                <a:ea typeface="Cambria Math" panose="02040503050406030204" pitchFamily="18" charset="0"/>
              </a:rPr>
              <a:t> is declared as size for taking input from the user using </a:t>
            </a:r>
            <a:r>
              <a:rPr lang="en-US" sz="2000" dirty="0">
                <a:solidFill>
                  <a:srgbClr val="3366FF"/>
                </a:solidFill>
                <a:latin typeface="Cambria Math" panose="02040503050406030204" pitchFamily="18" charset="0"/>
                <a:ea typeface="Cambria Math" panose="02040503050406030204" pitchFamily="18" charset="0"/>
              </a:rPr>
              <a:t>scanf( )</a:t>
            </a:r>
            <a:r>
              <a:rPr lang="en-US" sz="2000" dirty="0">
                <a:solidFill>
                  <a:srgbClr val="E4DBCB"/>
                </a:solidFill>
                <a:latin typeface="Cambria Math" panose="02040503050406030204" pitchFamily="18" charset="0"/>
                <a:ea typeface="Cambria Math" panose="02040503050406030204" pitchFamily="18" charset="0"/>
              </a:rPr>
              <a:t>,</a:t>
            </a:r>
            <a:r>
              <a:rPr lang="en-US" sz="2000" dirty="0">
                <a:solidFill>
                  <a:srgbClr val="3366FF"/>
                </a:solidFill>
                <a:latin typeface="Cambria Math" panose="02040503050406030204" pitchFamily="18" charset="0"/>
                <a:ea typeface="Cambria Math" panose="02040503050406030204" pitchFamily="18" charset="0"/>
              </a:rPr>
              <a:t> </a:t>
            </a:r>
            <a:r>
              <a:rPr lang="en-US" sz="2000" dirty="0">
                <a:solidFill>
                  <a:srgbClr val="E4DBCB"/>
                </a:solidFill>
                <a:latin typeface="Cambria Math" panose="02040503050406030204" pitchFamily="18" charset="0"/>
                <a:ea typeface="Cambria Math" panose="02040503050406030204" pitchFamily="18" charset="0"/>
              </a:rPr>
              <a:t>it is for making the program dynamic rather than static. Then using double pointer, a 2D array named  matrix is declared, and using </a:t>
            </a:r>
            <a:r>
              <a:rPr lang="en-US" sz="2000" dirty="0">
                <a:solidFill>
                  <a:srgbClr val="3366FF"/>
                </a:solidFill>
                <a:latin typeface="Cambria Math" panose="02040503050406030204" pitchFamily="18" charset="0"/>
                <a:ea typeface="Cambria Math" panose="02040503050406030204" pitchFamily="18" charset="0"/>
              </a:rPr>
              <a:t>malloc( ) </a:t>
            </a:r>
            <a:r>
              <a:rPr lang="en-US" sz="2000" dirty="0">
                <a:solidFill>
                  <a:srgbClr val="E4DBCB"/>
                </a:solidFill>
                <a:latin typeface="Cambria Math" panose="02040503050406030204" pitchFamily="18" charset="0"/>
                <a:ea typeface="Cambria Math" panose="02040503050406030204" pitchFamily="18" charset="0"/>
              </a:rPr>
              <a:t>function from </a:t>
            </a:r>
            <a:r>
              <a:rPr lang="en-US" sz="2000" dirty="0">
                <a:solidFill>
                  <a:srgbClr val="3366FF"/>
                </a:solidFill>
                <a:latin typeface="Cambria Math" panose="02040503050406030204" pitchFamily="18" charset="0"/>
                <a:ea typeface="Cambria Math" panose="02040503050406030204" pitchFamily="18" charset="0"/>
              </a:rPr>
              <a:t>stdlib.h</a:t>
            </a:r>
            <a:r>
              <a:rPr lang="en-US" sz="2000" dirty="0">
                <a:solidFill>
                  <a:srgbClr val="E4DBCB"/>
                </a:solidFill>
                <a:latin typeface="Cambria Math" panose="02040503050406030204" pitchFamily="18" charset="0"/>
                <a:ea typeface="Cambria Math" panose="02040503050406030204" pitchFamily="18" charset="0"/>
              </a:rPr>
              <a:t>, memory for the 2D array is dynamically stored during runtime. Dynamic memory allocation is used because of the large size of data, which can cause problem in case of static memory allocation during compile time. Before randomly generating the matrix with the </a:t>
            </a:r>
            <a:r>
              <a:rPr lang="en-US" sz="2000" dirty="0">
                <a:solidFill>
                  <a:srgbClr val="3366FF"/>
                </a:solidFill>
                <a:latin typeface="Cambria Math" panose="02040503050406030204" pitchFamily="18" charset="0"/>
                <a:ea typeface="Cambria Math" panose="02040503050406030204" pitchFamily="18" charset="0"/>
              </a:rPr>
              <a:t>generate_matrix( ) </a:t>
            </a:r>
            <a:r>
              <a:rPr lang="en-US" sz="2000" dirty="0">
                <a:solidFill>
                  <a:srgbClr val="E4DBCB"/>
                </a:solidFill>
                <a:latin typeface="Cambria Math" panose="02040503050406030204" pitchFamily="18" charset="0"/>
                <a:ea typeface="Cambria Math" panose="02040503050406030204" pitchFamily="18" charset="0"/>
              </a:rPr>
              <a:t>function, the random number generator is being seeded using the </a:t>
            </a:r>
            <a:r>
              <a:rPr lang="en-US" sz="2000" dirty="0">
                <a:solidFill>
                  <a:srgbClr val="3366FF"/>
                </a:solidFill>
                <a:latin typeface="Cambria Math" panose="02040503050406030204" pitchFamily="18" charset="0"/>
                <a:ea typeface="Cambria Math" panose="02040503050406030204" pitchFamily="18" charset="0"/>
              </a:rPr>
              <a:t>srand( ) </a:t>
            </a:r>
            <a:r>
              <a:rPr lang="en-US" sz="2000" dirty="0">
                <a:solidFill>
                  <a:srgbClr val="E4DBCB"/>
                </a:solidFill>
                <a:latin typeface="Cambria Math" panose="02040503050406030204" pitchFamily="18" charset="0"/>
                <a:ea typeface="Cambria Math" panose="02040503050406030204" pitchFamily="18" charset="0"/>
              </a:rPr>
              <a:t>and</a:t>
            </a:r>
          </a:p>
          <a:p>
            <a:pPr algn="just"/>
            <a:r>
              <a:rPr lang="en-US" sz="2000" dirty="0">
                <a:solidFill>
                  <a:srgbClr val="3366FF"/>
                </a:solidFill>
                <a:latin typeface="Cambria Math" panose="02040503050406030204" pitchFamily="18" charset="0"/>
                <a:ea typeface="Cambria Math" panose="02040503050406030204" pitchFamily="18" charset="0"/>
              </a:rPr>
              <a:t>time( ) </a:t>
            </a:r>
            <a:r>
              <a:rPr lang="en-US" sz="2000" dirty="0">
                <a:solidFill>
                  <a:srgbClr val="E4DBCB"/>
                </a:solidFill>
                <a:latin typeface="Cambria Math" panose="02040503050406030204" pitchFamily="18" charset="0"/>
                <a:ea typeface="Cambria Math" panose="02040503050406030204" pitchFamily="18" charset="0"/>
              </a:rPr>
              <a:t>functions from </a:t>
            </a:r>
            <a:r>
              <a:rPr lang="en-US" sz="2000" dirty="0">
                <a:solidFill>
                  <a:srgbClr val="3366FF"/>
                </a:solidFill>
                <a:latin typeface="Cambria Math" panose="02040503050406030204" pitchFamily="18" charset="0"/>
                <a:ea typeface="Cambria Math" panose="02040503050406030204" pitchFamily="18" charset="0"/>
              </a:rPr>
              <a:t>stdlib.h </a:t>
            </a:r>
            <a:r>
              <a:rPr lang="en-US" sz="2000" dirty="0">
                <a:solidFill>
                  <a:srgbClr val="E4DBCB"/>
                </a:solidFill>
                <a:latin typeface="Cambria Math" panose="02040503050406030204" pitchFamily="18" charset="0"/>
                <a:ea typeface="Cambria Math" panose="02040503050406030204" pitchFamily="18" charset="0"/>
              </a:rPr>
              <a:t>and </a:t>
            </a:r>
            <a:r>
              <a:rPr lang="en-US" sz="2000" dirty="0">
                <a:solidFill>
                  <a:srgbClr val="3366FF"/>
                </a:solidFill>
                <a:latin typeface="Cambria Math" panose="02040503050406030204" pitchFamily="18" charset="0"/>
                <a:ea typeface="Cambria Math" panose="02040503050406030204" pitchFamily="18" charset="0"/>
              </a:rPr>
              <a:t>time.h</a:t>
            </a:r>
            <a:r>
              <a:rPr lang="en-US" sz="2000" dirty="0">
                <a:solidFill>
                  <a:srgbClr val="E4DBCB"/>
                </a:solidFill>
                <a:latin typeface="Cambria Math" panose="02040503050406030204" pitchFamily="18" charset="0"/>
                <a:ea typeface="Cambria Math" panose="02040503050406030204" pitchFamily="18" charset="0"/>
              </a:rPr>
              <a:t> respectively.</a:t>
            </a:r>
          </a:p>
        </p:txBody>
      </p:sp>
      <p:sp>
        <p:nvSpPr>
          <p:cNvPr id="36" name="Rectangle 35">
            <a:extLst>
              <a:ext uri="{FF2B5EF4-FFF2-40B4-BE49-F238E27FC236}">
                <a16:creationId xmlns:a16="http://schemas.microsoft.com/office/drawing/2014/main" id="{1DDD9445-9FAB-4B88-9D8A-E0713DD462BF}"/>
              </a:ext>
            </a:extLst>
          </p:cNvPr>
          <p:cNvSpPr/>
          <p:nvPr/>
        </p:nvSpPr>
        <p:spPr>
          <a:xfrm>
            <a:off x="6312876" y="1767839"/>
            <a:ext cx="87086" cy="4893647"/>
          </a:xfrm>
          <a:prstGeom prst="rect">
            <a:avLst/>
          </a:prstGeom>
          <a:pattFill prst="lt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6F1E2A-BCCF-4E61-A8BD-2216E6868D44}"/>
              </a:ext>
            </a:extLst>
          </p:cNvPr>
          <p:cNvSpPr/>
          <p:nvPr/>
        </p:nvSpPr>
        <p:spPr>
          <a:xfrm>
            <a:off x="0" y="296091"/>
            <a:ext cx="6407446" cy="1314995"/>
          </a:xfrm>
          <a:prstGeom prst="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E07059C-F97B-4D76-A455-7D3BB0DA292D}"/>
              </a:ext>
            </a:extLst>
          </p:cNvPr>
          <p:cNvPicPr>
            <a:picLocks noChangeAspect="1"/>
          </p:cNvPicPr>
          <p:nvPr/>
        </p:nvPicPr>
        <p:blipFill>
          <a:blip r:embed="rId2"/>
          <a:stretch>
            <a:fillRect/>
          </a:stretch>
        </p:blipFill>
        <p:spPr>
          <a:xfrm>
            <a:off x="616620" y="555681"/>
            <a:ext cx="4993057" cy="1072989"/>
          </a:xfrm>
          <a:prstGeom prst="rect">
            <a:avLst/>
          </a:prstGeom>
        </p:spPr>
      </p:pic>
      <p:pic>
        <p:nvPicPr>
          <p:cNvPr id="7" name="Picture 6">
            <a:extLst>
              <a:ext uri="{FF2B5EF4-FFF2-40B4-BE49-F238E27FC236}">
                <a16:creationId xmlns:a16="http://schemas.microsoft.com/office/drawing/2014/main" id="{9E8B5B84-8256-45B8-8C2F-F3E276C8545F}"/>
              </a:ext>
            </a:extLst>
          </p:cNvPr>
          <p:cNvPicPr>
            <a:picLocks noChangeAspect="1"/>
          </p:cNvPicPr>
          <p:nvPr/>
        </p:nvPicPr>
        <p:blipFill>
          <a:blip r:embed="rId3"/>
          <a:stretch>
            <a:fillRect/>
          </a:stretch>
        </p:blipFill>
        <p:spPr>
          <a:xfrm>
            <a:off x="6599751" y="2443271"/>
            <a:ext cx="5389365" cy="4218215"/>
          </a:xfrm>
          <a:prstGeom prst="rect">
            <a:avLst/>
          </a:prstGeom>
          <a:ln w="19050">
            <a:solidFill>
              <a:srgbClr val="3366FF"/>
            </a:solidFill>
          </a:ln>
        </p:spPr>
      </p:pic>
      <p:grpSp>
        <p:nvGrpSpPr>
          <p:cNvPr id="22" name="Group 21">
            <a:extLst>
              <a:ext uri="{FF2B5EF4-FFF2-40B4-BE49-F238E27FC236}">
                <a16:creationId xmlns:a16="http://schemas.microsoft.com/office/drawing/2014/main" id="{7E480EF4-0DC6-4BB8-89F7-8D2936E3BAC8}"/>
              </a:ext>
            </a:extLst>
          </p:cNvPr>
          <p:cNvGrpSpPr/>
          <p:nvPr/>
        </p:nvGrpSpPr>
        <p:grpSpPr>
          <a:xfrm>
            <a:off x="6599751" y="1660593"/>
            <a:ext cx="5389365" cy="536494"/>
            <a:chOff x="6599751" y="1660593"/>
            <a:chExt cx="5389365" cy="536494"/>
          </a:xfrm>
        </p:grpSpPr>
        <p:sp>
          <p:nvSpPr>
            <p:cNvPr id="20" name="Rectangle 19">
              <a:extLst>
                <a:ext uri="{FF2B5EF4-FFF2-40B4-BE49-F238E27FC236}">
                  <a16:creationId xmlns:a16="http://schemas.microsoft.com/office/drawing/2014/main" id="{AE9F997B-E4E3-4694-9854-526DA44DCB33}"/>
                </a:ext>
              </a:extLst>
            </p:cNvPr>
            <p:cNvSpPr/>
            <p:nvPr/>
          </p:nvSpPr>
          <p:spPr>
            <a:xfrm>
              <a:off x="6599751" y="1770872"/>
              <a:ext cx="1835054"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C971B2F-B39F-47C7-A818-3237FE83943F}"/>
                </a:ext>
              </a:extLst>
            </p:cNvPr>
            <p:cNvSpPr/>
            <p:nvPr/>
          </p:nvSpPr>
          <p:spPr>
            <a:xfrm>
              <a:off x="10154062" y="1770872"/>
              <a:ext cx="1835054"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772BAB8-B7BA-45CC-8542-A8B14C74CE7D}"/>
                </a:ext>
              </a:extLst>
            </p:cNvPr>
            <p:cNvPicPr>
              <a:picLocks noChangeAspect="1"/>
            </p:cNvPicPr>
            <p:nvPr/>
          </p:nvPicPr>
          <p:blipFill>
            <a:blip r:embed="rId4"/>
            <a:stretch>
              <a:fillRect/>
            </a:stretch>
          </p:blipFill>
          <p:spPr>
            <a:xfrm>
              <a:off x="8394489" y="1660593"/>
              <a:ext cx="1835055" cy="536494"/>
            </a:xfrm>
            <a:prstGeom prst="rect">
              <a:avLst/>
            </a:prstGeom>
          </p:spPr>
        </p:pic>
      </p:grpSp>
    </p:spTree>
    <p:extLst>
      <p:ext uri="{BB962C8B-B14F-4D97-AF65-F5344CB8AC3E}">
        <p14:creationId xmlns:p14="http://schemas.microsoft.com/office/powerpoint/2010/main" val="374543158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1923"/>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81A892C-2FFC-446B-899F-38D5251B341F}"/>
              </a:ext>
            </a:extLst>
          </p:cNvPr>
          <p:cNvSpPr/>
          <p:nvPr/>
        </p:nvSpPr>
        <p:spPr>
          <a:xfrm>
            <a:off x="6500125" y="304800"/>
            <a:ext cx="5691875" cy="1306286"/>
          </a:xfrm>
          <a:prstGeom prst="rect">
            <a:avLst/>
          </a:prstGeom>
          <a:pattFill prst="wdUpDiag">
            <a:fgClr>
              <a:srgbClr val="3366FF"/>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FF57E6-6FBA-4F4B-AFF0-800307B53D37}"/>
              </a:ext>
            </a:extLst>
          </p:cNvPr>
          <p:cNvSpPr txBox="1"/>
          <p:nvPr/>
        </p:nvSpPr>
        <p:spPr>
          <a:xfrm>
            <a:off x="113210" y="1767840"/>
            <a:ext cx="6067781" cy="5016758"/>
          </a:xfrm>
          <a:prstGeom prst="rect">
            <a:avLst/>
          </a:prstGeom>
          <a:noFill/>
        </p:spPr>
        <p:txBody>
          <a:bodyPr wrap="square" rtlCol="0">
            <a:spAutoFit/>
          </a:bodyPr>
          <a:lstStyle/>
          <a:p>
            <a:pPr algn="just"/>
            <a:r>
              <a:rPr lang="en-US" sz="2000" dirty="0">
                <a:solidFill>
                  <a:srgbClr val="E4DBCB"/>
                </a:solidFill>
                <a:latin typeface="Cambria Math" panose="02040503050406030204" pitchFamily="18" charset="0"/>
                <a:ea typeface="Cambria Math" panose="02040503050406030204" pitchFamily="18" charset="0"/>
              </a:rPr>
              <a:t>After That, two long long variables are declared with value 0 to store the sum of in-degrees and out-degrees. Two variables of data type </a:t>
            </a:r>
            <a:r>
              <a:rPr lang="en-US" sz="2000" dirty="0">
                <a:solidFill>
                  <a:srgbClr val="3366FF"/>
                </a:solidFill>
                <a:latin typeface="Cambria Math" panose="02040503050406030204" pitchFamily="18" charset="0"/>
                <a:ea typeface="Cambria Math" panose="02040503050406030204" pitchFamily="18" charset="0"/>
              </a:rPr>
              <a:t>clock_t</a:t>
            </a:r>
            <a:r>
              <a:rPr lang="en-US" sz="2000" dirty="0">
                <a:solidFill>
                  <a:srgbClr val="E4DBCB"/>
                </a:solidFill>
                <a:latin typeface="Cambria Math" panose="02040503050406030204" pitchFamily="18" charset="0"/>
                <a:ea typeface="Cambria Math" panose="02040503050406030204" pitchFamily="18" charset="0"/>
              </a:rPr>
              <a:t> are declared to store the processor time in ticks, one to use before the sum calculating function and one to use immediately after. A double variable is declared to store the computational time in seconds. Then the </a:t>
            </a:r>
            <a:r>
              <a:rPr lang="en-US" sz="2000" dirty="0">
                <a:solidFill>
                  <a:srgbClr val="3366FF"/>
                </a:solidFill>
                <a:latin typeface="Cambria Math" panose="02040503050406030204" pitchFamily="18" charset="0"/>
                <a:ea typeface="Cambria Math" panose="02040503050406030204" pitchFamily="18" charset="0"/>
              </a:rPr>
              <a:t>sum_of_deg( ) </a:t>
            </a:r>
            <a:r>
              <a:rPr lang="en-US" sz="2000" dirty="0">
                <a:solidFill>
                  <a:srgbClr val="E4DBCB"/>
                </a:solidFill>
                <a:latin typeface="Cambria Math" panose="02040503050406030204" pitchFamily="18" charset="0"/>
                <a:ea typeface="Cambria Math" panose="02040503050406030204" pitchFamily="18" charset="0"/>
              </a:rPr>
              <a:t>function is used for calculating the sums. Before and after this function, the </a:t>
            </a:r>
            <a:r>
              <a:rPr lang="en-US" sz="2000" dirty="0">
                <a:solidFill>
                  <a:srgbClr val="3366FF"/>
                </a:solidFill>
                <a:latin typeface="Cambria Math" panose="02040503050406030204" pitchFamily="18" charset="0"/>
                <a:ea typeface="Cambria Math" panose="02040503050406030204" pitchFamily="18" charset="0"/>
              </a:rPr>
              <a:t>start_time </a:t>
            </a:r>
            <a:r>
              <a:rPr lang="en-US" sz="2000" dirty="0">
                <a:solidFill>
                  <a:srgbClr val="E4DBCB"/>
                </a:solidFill>
                <a:latin typeface="Cambria Math" panose="02040503050406030204" pitchFamily="18" charset="0"/>
                <a:ea typeface="Cambria Math" panose="02040503050406030204" pitchFamily="18" charset="0"/>
              </a:rPr>
              <a:t>and </a:t>
            </a:r>
            <a:r>
              <a:rPr lang="en-US" sz="2000" dirty="0">
                <a:solidFill>
                  <a:srgbClr val="3366FF"/>
                </a:solidFill>
                <a:latin typeface="Cambria Math" panose="02040503050406030204" pitchFamily="18" charset="0"/>
                <a:ea typeface="Cambria Math" panose="02040503050406030204" pitchFamily="18" charset="0"/>
              </a:rPr>
              <a:t>end_time </a:t>
            </a:r>
            <a:r>
              <a:rPr lang="en-US" sz="2000" dirty="0">
                <a:solidFill>
                  <a:srgbClr val="E4DBCB"/>
                </a:solidFill>
                <a:latin typeface="Cambria Math" panose="02040503050406030204" pitchFamily="18" charset="0"/>
                <a:ea typeface="Cambria Math" panose="02040503050406030204" pitchFamily="18" charset="0"/>
              </a:rPr>
              <a:t>variable are used using the </a:t>
            </a:r>
            <a:r>
              <a:rPr lang="en-US" sz="2000" dirty="0">
                <a:solidFill>
                  <a:srgbClr val="3366FF"/>
                </a:solidFill>
                <a:latin typeface="Cambria Math" panose="02040503050406030204" pitchFamily="18" charset="0"/>
                <a:ea typeface="Cambria Math" panose="02040503050406030204" pitchFamily="18" charset="0"/>
              </a:rPr>
              <a:t>clock( )  </a:t>
            </a:r>
            <a:r>
              <a:rPr lang="en-US" sz="2000" dirty="0">
                <a:solidFill>
                  <a:srgbClr val="E4DBCB"/>
                </a:solidFill>
                <a:latin typeface="Cambria Math" panose="02040503050406030204" pitchFamily="18" charset="0"/>
                <a:ea typeface="Cambria Math" panose="02040503050406030204" pitchFamily="18" charset="0"/>
              </a:rPr>
              <a:t>function from </a:t>
            </a:r>
            <a:r>
              <a:rPr lang="en-US" sz="2000" dirty="0">
                <a:solidFill>
                  <a:srgbClr val="3366FF"/>
                </a:solidFill>
                <a:latin typeface="Cambria Math" panose="02040503050406030204" pitchFamily="18" charset="0"/>
                <a:ea typeface="Cambria Math" panose="02040503050406030204" pitchFamily="18" charset="0"/>
              </a:rPr>
              <a:t>time.h</a:t>
            </a:r>
            <a:r>
              <a:rPr lang="en-US" sz="2000" dirty="0">
                <a:solidFill>
                  <a:srgbClr val="E4DBCB"/>
                </a:solidFill>
                <a:latin typeface="Cambria Math" panose="02040503050406030204" pitchFamily="18" charset="0"/>
                <a:ea typeface="Cambria Math" panose="02040503050406030204" pitchFamily="18" charset="0"/>
              </a:rPr>
              <a:t> to store the processor time in ticks. The computational time is calculated in seconds by dividing the difference between the end and starting time in ticks by the constant from </a:t>
            </a:r>
            <a:r>
              <a:rPr lang="en-US" sz="2000" dirty="0">
                <a:solidFill>
                  <a:srgbClr val="3366FF"/>
                </a:solidFill>
                <a:latin typeface="Cambria Math" panose="02040503050406030204" pitchFamily="18" charset="0"/>
                <a:ea typeface="Cambria Math" panose="02040503050406030204" pitchFamily="18" charset="0"/>
              </a:rPr>
              <a:t>time.h</a:t>
            </a:r>
            <a:r>
              <a:rPr lang="en-US" sz="2000" dirty="0">
                <a:solidFill>
                  <a:srgbClr val="E4DBCB"/>
                </a:solidFill>
                <a:latin typeface="Cambria Math" panose="02040503050406030204" pitchFamily="18" charset="0"/>
                <a:ea typeface="Cambria Math" panose="02040503050406030204" pitchFamily="18" charset="0"/>
              </a:rPr>
              <a:t>, </a:t>
            </a:r>
            <a:r>
              <a:rPr lang="en-US" sz="2000" dirty="0">
                <a:solidFill>
                  <a:srgbClr val="3366FF"/>
                </a:solidFill>
                <a:latin typeface="Cambria Math" panose="02040503050406030204" pitchFamily="18" charset="0"/>
                <a:ea typeface="Cambria Math" panose="02040503050406030204" pitchFamily="18" charset="0"/>
              </a:rPr>
              <a:t>CLOCKS_PER_SEC</a:t>
            </a:r>
            <a:r>
              <a:rPr lang="en-US" sz="2000" dirty="0">
                <a:solidFill>
                  <a:srgbClr val="E4DBCB"/>
                </a:solidFill>
                <a:latin typeface="Cambria Math" panose="02040503050406030204" pitchFamily="18" charset="0"/>
                <a:ea typeface="Cambria Math" panose="02040503050406030204" pitchFamily="18" charset="0"/>
              </a:rPr>
              <a:t>, which is the number of ticks per second.</a:t>
            </a:r>
          </a:p>
        </p:txBody>
      </p:sp>
      <p:sp>
        <p:nvSpPr>
          <p:cNvPr id="36" name="Rectangle 35">
            <a:extLst>
              <a:ext uri="{FF2B5EF4-FFF2-40B4-BE49-F238E27FC236}">
                <a16:creationId xmlns:a16="http://schemas.microsoft.com/office/drawing/2014/main" id="{1DDD9445-9FAB-4B88-9D8A-E0713DD462BF}"/>
              </a:ext>
            </a:extLst>
          </p:cNvPr>
          <p:cNvSpPr/>
          <p:nvPr/>
        </p:nvSpPr>
        <p:spPr>
          <a:xfrm>
            <a:off x="6312876" y="1767839"/>
            <a:ext cx="87086" cy="4893647"/>
          </a:xfrm>
          <a:prstGeom prst="rect">
            <a:avLst/>
          </a:prstGeom>
          <a:pattFill prst="lt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6F1E2A-BCCF-4E61-A8BD-2216E6868D44}"/>
              </a:ext>
            </a:extLst>
          </p:cNvPr>
          <p:cNvSpPr/>
          <p:nvPr/>
        </p:nvSpPr>
        <p:spPr>
          <a:xfrm>
            <a:off x="0" y="296091"/>
            <a:ext cx="6407446" cy="1314995"/>
          </a:xfrm>
          <a:prstGeom prst="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E07059C-F97B-4D76-A455-7D3BB0DA292D}"/>
              </a:ext>
            </a:extLst>
          </p:cNvPr>
          <p:cNvPicPr>
            <a:picLocks noChangeAspect="1"/>
          </p:cNvPicPr>
          <p:nvPr/>
        </p:nvPicPr>
        <p:blipFill>
          <a:blip r:embed="rId2"/>
          <a:stretch>
            <a:fillRect/>
          </a:stretch>
        </p:blipFill>
        <p:spPr>
          <a:xfrm>
            <a:off x="616620" y="555681"/>
            <a:ext cx="4993057" cy="1072989"/>
          </a:xfrm>
          <a:prstGeom prst="rect">
            <a:avLst/>
          </a:prstGeom>
        </p:spPr>
      </p:pic>
      <p:grpSp>
        <p:nvGrpSpPr>
          <p:cNvPr id="22" name="Group 21">
            <a:extLst>
              <a:ext uri="{FF2B5EF4-FFF2-40B4-BE49-F238E27FC236}">
                <a16:creationId xmlns:a16="http://schemas.microsoft.com/office/drawing/2014/main" id="{7E480EF4-0DC6-4BB8-89F7-8D2936E3BAC8}"/>
              </a:ext>
            </a:extLst>
          </p:cNvPr>
          <p:cNvGrpSpPr/>
          <p:nvPr/>
        </p:nvGrpSpPr>
        <p:grpSpPr>
          <a:xfrm>
            <a:off x="6599751" y="1660593"/>
            <a:ext cx="5389365" cy="536494"/>
            <a:chOff x="6599751" y="1660593"/>
            <a:chExt cx="5389365" cy="536494"/>
          </a:xfrm>
        </p:grpSpPr>
        <p:sp>
          <p:nvSpPr>
            <p:cNvPr id="20" name="Rectangle 19">
              <a:extLst>
                <a:ext uri="{FF2B5EF4-FFF2-40B4-BE49-F238E27FC236}">
                  <a16:creationId xmlns:a16="http://schemas.microsoft.com/office/drawing/2014/main" id="{AE9F997B-E4E3-4694-9854-526DA44DCB33}"/>
                </a:ext>
              </a:extLst>
            </p:cNvPr>
            <p:cNvSpPr/>
            <p:nvPr/>
          </p:nvSpPr>
          <p:spPr>
            <a:xfrm>
              <a:off x="6599751" y="1770872"/>
              <a:ext cx="1835054"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C971B2F-B39F-47C7-A818-3237FE83943F}"/>
                </a:ext>
              </a:extLst>
            </p:cNvPr>
            <p:cNvSpPr/>
            <p:nvPr/>
          </p:nvSpPr>
          <p:spPr>
            <a:xfrm>
              <a:off x="10154062" y="1770872"/>
              <a:ext cx="1835054"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772BAB8-B7BA-45CC-8542-A8B14C74CE7D}"/>
                </a:ext>
              </a:extLst>
            </p:cNvPr>
            <p:cNvPicPr>
              <a:picLocks noChangeAspect="1"/>
            </p:cNvPicPr>
            <p:nvPr/>
          </p:nvPicPr>
          <p:blipFill>
            <a:blip r:embed="rId3"/>
            <a:stretch>
              <a:fillRect/>
            </a:stretch>
          </p:blipFill>
          <p:spPr>
            <a:xfrm>
              <a:off x="8394489" y="1660593"/>
              <a:ext cx="1835055" cy="536494"/>
            </a:xfrm>
            <a:prstGeom prst="rect">
              <a:avLst/>
            </a:prstGeom>
          </p:spPr>
        </p:pic>
      </p:grpSp>
      <p:pic>
        <p:nvPicPr>
          <p:cNvPr id="12" name="Picture 11">
            <a:extLst>
              <a:ext uri="{FF2B5EF4-FFF2-40B4-BE49-F238E27FC236}">
                <a16:creationId xmlns:a16="http://schemas.microsoft.com/office/drawing/2014/main" id="{6D9BB1CD-6E57-405A-BBEC-6A02F095C858}"/>
              </a:ext>
            </a:extLst>
          </p:cNvPr>
          <p:cNvPicPr>
            <a:picLocks noChangeAspect="1"/>
          </p:cNvPicPr>
          <p:nvPr/>
        </p:nvPicPr>
        <p:blipFill>
          <a:blip r:embed="rId4"/>
          <a:stretch>
            <a:fillRect/>
          </a:stretch>
        </p:blipFill>
        <p:spPr>
          <a:xfrm>
            <a:off x="6709492" y="2202477"/>
            <a:ext cx="5222632" cy="4459009"/>
          </a:xfrm>
          <a:prstGeom prst="rect">
            <a:avLst/>
          </a:prstGeom>
          <a:ln w="19050">
            <a:solidFill>
              <a:srgbClr val="3366FF"/>
            </a:solidFill>
          </a:ln>
        </p:spPr>
      </p:pic>
    </p:spTree>
    <p:extLst>
      <p:ext uri="{BB962C8B-B14F-4D97-AF65-F5344CB8AC3E}">
        <p14:creationId xmlns:p14="http://schemas.microsoft.com/office/powerpoint/2010/main" val="369778949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1923"/>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81A892C-2FFC-446B-899F-38D5251B341F}"/>
              </a:ext>
            </a:extLst>
          </p:cNvPr>
          <p:cNvSpPr/>
          <p:nvPr/>
        </p:nvSpPr>
        <p:spPr>
          <a:xfrm>
            <a:off x="6500125" y="304800"/>
            <a:ext cx="5691875" cy="1306286"/>
          </a:xfrm>
          <a:prstGeom prst="rect">
            <a:avLst/>
          </a:prstGeom>
          <a:pattFill prst="wdUpDiag">
            <a:fgClr>
              <a:srgbClr val="3366FF"/>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FF57E6-6FBA-4F4B-AFF0-800307B53D37}"/>
              </a:ext>
            </a:extLst>
          </p:cNvPr>
          <p:cNvSpPr txBox="1"/>
          <p:nvPr/>
        </p:nvSpPr>
        <p:spPr>
          <a:xfrm>
            <a:off x="113210" y="1767840"/>
            <a:ext cx="6067781" cy="2246769"/>
          </a:xfrm>
          <a:prstGeom prst="rect">
            <a:avLst/>
          </a:prstGeom>
          <a:noFill/>
        </p:spPr>
        <p:txBody>
          <a:bodyPr wrap="square" rtlCol="0">
            <a:spAutoFit/>
          </a:bodyPr>
          <a:lstStyle/>
          <a:p>
            <a:pPr algn="just"/>
            <a:r>
              <a:rPr lang="en-US" sz="2000" dirty="0">
                <a:solidFill>
                  <a:srgbClr val="E4DBCB"/>
                </a:solidFill>
                <a:latin typeface="Cambria Math" panose="02040503050406030204" pitchFamily="18" charset="0"/>
                <a:ea typeface="Cambria Math" panose="02040503050406030204" pitchFamily="18" charset="0"/>
              </a:rPr>
              <a:t>Finally, The results are printed using </a:t>
            </a:r>
            <a:r>
              <a:rPr lang="en-US" sz="2000" dirty="0">
                <a:solidFill>
                  <a:srgbClr val="3366FF"/>
                </a:solidFill>
                <a:latin typeface="Cambria Math" panose="02040503050406030204" pitchFamily="18" charset="0"/>
                <a:ea typeface="Cambria Math" panose="02040503050406030204" pitchFamily="18" charset="0"/>
              </a:rPr>
              <a:t>printf( )</a:t>
            </a:r>
            <a:r>
              <a:rPr lang="en-US" sz="2000" dirty="0">
                <a:solidFill>
                  <a:srgbClr val="E4DBCB"/>
                </a:solidFill>
                <a:latin typeface="Cambria Math" panose="02040503050406030204" pitchFamily="18" charset="0"/>
                <a:ea typeface="Cambria Math" panose="02040503050406030204" pitchFamily="18" charset="0"/>
              </a:rPr>
              <a:t>, along with the statement that the theorem of directed graphs is proved. Then, the memory allocated for the 2D matrix during runtime is freed using the </a:t>
            </a:r>
            <a:r>
              <a:rPr lang="en-US" sz="2000" dirty="0">
                <a:solidFill>
                  <a:srgbClr val="3366FF"/>
                </a:solidFill>
                <a:latin typeface="Cambria Math" panose="02040503050406030204" pitchFamily="18" charset="0"/>
                <a:ea typeface="Cambria Math" panose="02040503050406030204" pitchFamily="18" charset="0"/>
              </a:rPr>
              <a:t>free( ) </a:t>
            </a:r>
            <a:r>
              <a:rPr lang="en-US" sz="2000" dirty="0">
                <a:solidFill>
                  <a:srgbClr val="E4DBCB"/>
                </a:solidFill>
                <a:latin typeface="Cambria Math" panose="02040503050406030204" pitchFamily="18" charset="0"/>
                <a:ea typeface="Cambria Math" panose="02040503050406030204" pitchFamily="18" charset="0"/>
              </a:rPr>
              <a:t>function from </a:t>
            </a:r>
            <a:r>
              <a:rPr lang="en-US" sz="2000" dirty="0">
                <a:solidFill>
                  <a:srgbClr val="3366FF"/>
                </a:solidFill>
                <a:latin typeface="Cambria Math" panose="02040503050406030204" pitchFamily="18" charset="0"/>
                <a:ea typeface="Cambria Math" panose="02040503050406030204" pitchFamily="18" charset="0"/>
              </a:rPr>
              <a:t>stdlib.h</a:t>
            </a:r>
            <a:r>
              <a:rPr lang="en-US" sz="2000" dirty="0">
                <a:solidFill>
                  <a:srgbClr val="E4DBCB"/>
                </a:solidFill>
                <a:latin typeface="Cambria Math" panose="02040503050406030204" pitchFamily="18" charset="0"/>
                <a:ea typeface="Cambria Math" panose="02040503050406030204" pitchFamily="18" charset="0"/>
              </a:rPr>
              <a:t>. At the end, the computational time is printed in milliseconds by multiplying the </a:t>
            </a:r>
            <a:r>
              <a:rPr lang="en-US" sz="2000" dirty="0">
                <a:solidFill>
                  <a:srgbClr val="3366FF"/>
                </a:solidFill>
                <a:latin typeface="Cambria Math" panose="02040503050406030204" pitchFamily="18" charset="0"/>
                <a:ea typeface="Cambria Math" panose="02040503050406030204" pitchFamily="18" charset="0"/>
              </a:rPr>
              <a:t>computational_time </a:t>
            </a:r>
            <a:r>
              <a:rPr lang="en-US" sz="2000" dirty="0">
                <a:solidFill>
                  <a:srgbClr val="E4DBCB"/>
                </a:solidFill>
                <a:latin typeface="Cambria Math" panose="02040503050406030204" pitchFamily="18" charset="0"/>
                <a:ea typeface="Cambria Math" panose="02040503050406030204" pitchFamily="18" charset="0"/>
              </a:rPr>
              <a:t>variable with 1000.</a:t>
            </a:r>
          </a:p>
        </p:txBody>
      </p:sp>
      <p:sp>
        <p:nvSpPr>
          <p:cNvPr id="36" name="Rectangle 35">
            <a:extLst>
              <a:ext uri="{FF2B5EF4-FFF2-40B4-BE49-F238E27FC236}">
                <a16:creationId xmlns:a16="http://schemas.microsoft.com/office/drawing/2014/main" id="{1DDD9445-9FAB-4B88-9D8A-E0713DD462BF}"/>
              </a:ext>
            </a:extLst>
          </p:cNvPr>
          <p:cNvSpPr/>
          <p:nvPr/>
        </p:nvSpPr>
        <p:spPr>
          <a:xfrm>
            <a:off x="6312876" y="1767839"/>
            <a:ext cx="87086" cy="4893647"/>
          </a:xfrm>
          <a:prstGeom prst="rect">
            <a:avLst/>
          </a:prstGeom>
          <a:pattFill prst="lt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6F1E2A-BCCF-4E61-A8BD-2216E6868D44}"/>
              </a:ext>
            </a:extLst>
          </p:cNvPr>
          <p:cNvSpPr/>
          <p:nvPr/>
        </p:nvSpPr>
        <p:spPr>
          <a:xfrm>
            <a:off x="0" y="296091"/>
            <a:ext cx="6407446" cy="1314995"/>
          </a:xfrm>
          <a:prstGeom prst="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E07059C-F97B-4D76-A455-7D3BB0DA292D}"/>
              </a:ext>
            </a:extLst>
          </p:cNvPr>
          <p:cNvPicPr>
            <a:picLocks noChangeAspect="1"/>
          </p:cNvPicPr>
          <p:nvPr/>
        </p:nvPicPr>
        <p:blipFill>
          <a:blip r:embed="rId2"/>
          <a:stretch>
            <a:fillRect/>
          </a:stretch>
        </p:blipFill>
        <p:spPr>
          <a:xfrm>
            <a:off x="616620" y="555681"/>
            <a:ext cx="4993057" cy="1072989"/>
          </a:xfrm>
          <a:prstGeom prst="rect">
            <a:avLst/>
          </a:prstGeom>
        </p:spPr>
      </p:pic>
      <p:sp>
        <p:nvSpPr>
          <p:cNvPr id="20" name="Rectangle 19">
            <a:extLst>
              <a:ext uri="{FF2B5EF4-FFF2-40B4-BE49-F238E27FC236}">
                <a16:creationId xmlns:a16="http://schemas.microsoft.com/office/drawing/2014/main" id="{AE9F997B-E4E3-4694-9854-526DA44DCB33}"/>
              </a:ext>
            </a:extLst>
          </p:cNvPr>
          <p:cNvSpPr/>
          <p:nvPr/>
        </p:nvSpPr>
        <p:spPr>
          <a:xfrm>
            <a:off x="6599751" y="1770872"/>
            <a:ext cx="1835054"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C971B2F-B39F-47C7-A818-3237FE83943F}"/>
              </a:ext>
            </a:extLst>
          </p:cNvPr>
          <p:cNvSpPr/>
          <p:nvPr/>
        </p:nvSpPr>
        <p:spPr>
          <a:xfrm>
            <a:off x="10154062" y="1770872"/>
            <a:ext cx="1835054"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772BAB8-B7BA-45CC-8542-A8B14C74CE7D}"/>
              </a:ext>
            </a:extLst>
          </p:cNvPr>
          <p:cNvPicPr>
            <a:picLocks noChangeAspect="1"/>
          </p:cNvPicPr>
          <p:nvPr/>
        </p:nvPicPr>
        <p:blipFill>
          <a:blip r:embed="rId3"/>
          <a:stretch>
            <a:fillRect/>
          </a:stretch>
        </p:blipFill>
        <p:spPr>
          <a:xfrm>
            <a:off x="8394489" y="1660593"/>
            <a:ext cx="1835055" cy="536494"/>
          </a:xfrm>
          <a:prstGeom prst="rect">
            <a:avLst/>
          </a:prstGeom>
        </p:spPr>
      </p:pic>
      <p:pic>
        <p:nvPicPr>
          <p:cNvPr id="12" name="Picture 11">
            <a:extLst>
              <a:ext uri="{FF2B5EF4-FFF2-40B4-BE49-F238E27FC236}">
                <a16:creationId xmlns:a16="http://schemas.microsoft.com/office/drawing/2014/main" id="{6D9BB1CD-6E57-405A-BBEC-6A02F095C85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90643" y="2562661"/>
            <a:ext cx="5398473" cy="3864516"/>
          </a:xfrm>
          <a:prstGeom prst="rect">
            <a:avLst/>
          </a:prstGeom>
          <a:ln w="19050">
            <a:solidFill>
              <a:srgbClr val="3366FF"/>
            </a:solidFill>
          </a:ln>
        </p:spPr>
      </p:pic>
    </p:spTree>
    <p:extLst>
      <p:ext uri="{BB962C8B-B14F-4D97-AF65-F5344CB8AC3E}">
        <p14:creationId xmlns:p14="http://schemas.microsoft.com/office/powerpoint/2010/main" val="313239871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1923"/>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81A892C-2FFC-446B-899F-38D5251B341F}"/>
              </a:ext>
            </a:extLst>
          </p:cNvPr>
          <p:cNvSpPr/>
          <p:nvPr/>
        </p:nvSpPr>
        <p:spPr>
          <a:xfrm>
            <a:off x="6209211" y="304800"/>
            <a:ext cx="5982789" cy="1306286"/>
          </a:xfrm>
          <a:prstGeom prst="rect">
            <a:avLst/>
          </a:prstGeom>
          <a:pattFill prst="wdUpDiag">
            <a:fgClr>
              <a:srgbClr val="E94753"/>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7FF57E6-6FBA-4F4B-AFF0-800307B53D37}"/>
                  </a:ext>
                </a:extLst>
              </p:cNvPr>
              <p:cNvSpPr txBox="1"/>
              <p:nvPr/>
            </p:nvSpPr>
            <p:spPr>
              <a:xfrm>
                <a:off x="113212" y="1750422"/>
                <a:ext cx="5856766" cy="5039072"/>
              </a:xfrm>
              <a:prstGeom prst="rect">
                <a:avLst/>
              </a:prstGeom>
              <a:noFill/>
            </p:spPr>
            <p:txBody>
              <a:bodyPr wrap="square" rtlCol="0">
                <a:spAutoFit/>
              </a:bodyPr>
              <a:lstStyle/>
              <a:p>
                <a:pPr algn="just"/>
                <a:r>
                  <a:rPr lang="en-US" sz="1600" dirty="0">
                    <a:solidFill>
                      <a:srgbClr val="E4DBCB"/>
                    </a:solidFill>
                    <a:latin typeface="Cambria Math" panose="02040503050406030204" pitchFamily="18" charset="0"/>
                    <a:ea typeface="Cambria Math" panose="02040503050406030204" pitchFamily="18" charset="0"/>
                  </a:rPr>
                  <a:t>From the above graph, we found the equation </a:t>
                </a:r>
                <a14:m>
                  <m:oMath xmlns:m="http://schemas.openxmlformats.org/officeDocument/2006/math">
                    <m:r>
                      <a:rPr lang="en-US" sz="1600" i="1" smtClean="0">
                        <a:solidFill>
                          <a:srgbClr val="E4DBCB"/>
                        </a:solidFill>
                        <a:latin typeface="Cambria Math" panose="02040503050406030204" pitchFamily="18" charset="0"/>
                        <a:ea typeface="Calibri" panose="020F0502020204030204" pitchFamily="34" charset="0"/>
                        <a:cs typeface="Times New Roman" panose="02020603050405020304" pitchFamily="18" charset="0"/>
                      </a:rPr>
                      <m:t>𝑦</m:t>
                    </m:r>
                    <m:r>
                      <a:rPr lang="en-US" sz="1600" i="1" smtClean="0">
                        <a:solidFill>
                          <a:srgbClr val="E4DBCB"/>
                        </a:solidFill>
                        <a:latin typeface="Cambria Math" panose="02040503050406030204" pitchFamily="18" charset="0"/>
                        <a:ea typeface="Calibri" panose="020F0502020204030204" pitchFamily="34" charset="0"/>
                        <a:cs typeface="Times New Roman" panose="02020603050405020304" pitchFamily="18" charset="0"/>
                      </a:rPr>
                      <m:t>=14.786</m:t>
                    </m:r>
                    <m:sSup>
                      <m:sSupPr>
                        <m:ctrlPr>
                          <a:rPr lang="en-US" sz="1600" i="1">
                            <a:solidFill>
                              <a:srgbClr val="E4DBCB"/>
                            </a:solidFill>
                            <a:latin typeface="Cambria Math" panose="02040503050406030204" pitchFamily="18" charset="0"/>
                          </a:rPr>
                        </m:ctrlPr>
                      </m:sSupPr>
                      <m:e>
                        <m:r>
                          <a:rPr lang="en-US" sz="1600" i="1">
                            <a:solidFill>
                              <a:srgbClr val="E4DBCB"/>
                            </a:solidFill>
                            <a:latin typeface="Cambria Math" panose="02040503050406030204" pitchFamily="18" charset="0"/>
                            <a:ea typeface="Calibri" panose="020F0502020204030204" pitchFamily="34" charset="0"/>
                            <a:cs typeface="Times New Roman" panose="02020603050405020304" pitchFamily="18" charset="0"/>
                          </a:rPr>
                          <m:t>𝑥</m:t>
                        </m:r>
                      </m:e>
                      <m:sup>
                        <m:r>
                          <a:rPr lang="en-US" sz="1600" i="1">
                            <a:solidFill>
                              <a:srgbClr val="E4DBCB"/>
                            </a:solidFill>
                            <a:latin typeface="Cambria Math" panose="02040503050406030204" pitchFamily="18" charset="0"/>
                            <a:ea typeface="Calibri" panose="020F0502020204030204" pitchFamily="34" charset="0"/>
                            <a:cs typeface="Times New Roman" panose="02020603050405020304" pitchFamily="18" charset="0"/>
                          </a:rPr>
                          <m:t>2</m:t>
                        </m:r>
                      </m:sup>
                    </m:sSup>
                    <m:r>
                      <a:rPr lang="en-US" sz="1600" i="1">
                        <a:solidFill>
                          <a:srgbClr val="E4DBCB"/>
                        </a:solidFill>
                        <a:latin typeface="Cambria Math" panose="02040503050406030204" pitchFamily="18" charset="0"/>
                        <a:ea typeface="Calibri" panose="020F0502020204030204" pitchFamily="34" charset="0"/>
                        <a:cs typeface="Times New Roman" panose="02020603050405020304" pitchFamily="18" charset="0"/>
                      </a:rPr>
                      <m:t>− 0.0143</m:t>
                    </m:r>
                    <m:r>
                      <a:rPr lang="en-US" sz="1600" i="1">
                        <a:solidFill>
                          <a:srgbClr val="E4DBCB"/>
                        </a:solidFill>
                        <a:latin typeface="Cambria Math" panose="02040503050406030204" pitchFamily="18" charset="0"/>
                        <a:ea typeface="Calibri" panose="020F0502020204030204" pitchFamily="34" charset="0"/>
                        <a:cs typeface="Times New Roman" panose="02020603050405020304" pitchFamily="18" charset="0"/>
                      </a:rPr>
                      <m:t>𝑥</m:t>
                    </m:r>
                    <m:r>
                      <a:rPr lang="en-US" sz="1600" i="1">
                        <a:solidFill>
                          <a:srgbClr val="E4DBCB"/>
                        </a:solidFill>
                        <a:latin typeface="Cambria Math" panose="02040503050406030204" pitchFamily="18" charset="0"/>
                        <a:ea typeface="Calibri" panose="020F0502020204030204" pitchFamily="34" charset="0"/>
                        <a:cs typeface="Times New Roman" panose="02020603050405020304" pitchFamily="18" charset="0"/>
                      </a:rPr>
                      <m:t>−5.6</m:t>
                    </m:r>
                  </m:oMath>
                </a14:m>
                <a:r>
                  <a:rPr lang="en-US" sz="1600" dirty="0">
                    <a:solidFill>
                      <a:srgbClr val="E4DBCB"/>
                    </a:solidFill>
                    <a:latin typeface="Cambria Math" panose="02040503050406030204" pitchFamily="18" charset="0"/>
                    <a:ea typeface="Cambria Math" panose="02040503050406030204" pitchFamily="18" charset="0"/>
                  </a:rPr>
                  <a:t>, where </a:t>
                </a:r>
                <a14:m>
                  <m:oMath xmlns:m="http://schemas.openxmlformats.org/officeDocument/2006/math">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𝑥</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𝑛</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𝑁𝑢𝑚𝑏𝑒𝑟</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𝑜𝑓</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𝑉𝑒𝑟𝑡𝑖𝑐𝑒𝑠</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dirty="0">
                    <a:solidFill>
                      <a:srgbClr val="E4DBCB"/>
                    </a:solidFill>
                    <a:latin typeface="Cambria Math" panose="02040503050406030204" pitchFamily="18" charset="0"/>
                    <a:ea typeface="Cambria Math" panose="02040503050406030204" pitchFamily="18" charset="0"/>
                  </a:rPr>
                  <a:t>. So, the expression stands as </a:t>
                </a:r>
                <a14:m>
                  <m:oMath xmlns:m="http://schemas.openxmlformats.org/officeDocument/2006/math">
                    <m:r>
                      <a:rPr lang="en-US" sz="1600" i="1" smtClean="0">
                        <a:solidFill>
                          <a:srgbClr val="E4DBCB"/>
                        </a:solidFill>
                        <a:latin typeface="Cambria Math" panose="02040503050406030204" pitchFamily="18" charset="0"/>
                        <a:ea typeface="Calibri" panose="020F0502020204030204" pitchFamily="34" charset="0"/>
                        <a:cs typeface="Times New Roman" panose="02020603050405020304" pitchFamily="18" charset="0"/>
                      </a:rPr>
                      <m:t>𝑎</m:t>
                    </m:r>
                    <m:sSup>
                      <m:sSupPr>
                        <m:ctrlPr>
                          <a:rPr lang="en-US" sz="1600" i="1">
                            <a:solidFill>
                              <a:srgbClr val="E4DBCB"/>
                            </a:solidFill>
                            <a:latin typeface="Cambria Math" panose="02040503050406030204" pitchFamily="18" charset="0"/>
                          </a:rPr>
                        </m:ctrlPr>
                      </m:sSupPr>
                      <m:e>
                        <m:r>
                          <a:rPr lang="en-US" sz="1600" i="1">
                            <a:solidFill>
                              <a:srgbClr val="E4DBCB"/>
                            </a:solidFill>
                            <a:latin typeface="Cambria Math" panose="02040503050406030204" pitchFamily="18" charset="0"/>
                            <a:ea typeface="Calibri" panose="020F0502020204030204" pitchFamily="34" charset="0"/>
                            <a:cs typeface="Times New Roman" panose="02020603050405020304" pitchFamily="18" charset="0"/>
                          </a:rPr>
                          <m:t>𝑛</m:t>
                        </m:r>
                      </m:e>
                      <m:sup>
                        <m:r>
                          <a:rPr lang="en-US" sz="1600" i="1">
                            <a:solidFill>
                              <a:srgbClr val="E4DBCB"/>
                            </a:solidFill>
                            <a:latin typeface="Cambria Math" panose="02040503050406030204" pitchFamily="18" charset="0"/>
                            <a:ea typeface="Calibri" panose="020F0502020204030204" pitchFamily="34" charset="0"/>
                            <a:cs typeface="Times New Roman" panose="02020603050405020304" pitchFamily="18" charset="0"/>
                          </a:rPr>
                          <m:t>2</m:t>
                        </m:r>
                      </m:sup>
                    </m:sSup>
                    <m:r>
                      <a:rPr lang="en-US" sz="1600"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𝑏𝑛</m:t>
                    </m:r>
                    <m:r>
                      <a:rPr lang="en-US" sz="1600"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𝑐</m:t>
                    </m:r>
                  </m:oMath>
                </a14:m>
                <a:r>
                  <a:rPr lang="en-US" sz="1600" dirty="0">
                    <a:solidFill>
                      <a:srgbClr val="E4DBCB"/>
                    </a:solidFill>
                    <a:latin typeface="Cambria Math" panose="02040503050406030204" pitchFamily="18" charset="0"/>
                    <a:ea typeface="Cambria Math" panose="02040503050406030204" pitchFamily="18" charset="0"/>
                  </a:rPr>
                  <a:t>, where </a:t>
                </a:r>
                <a14:m>
                  <m:oMath xmlns:m="http://schemas.openxmlformats.org/officeDocument/2006/math">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𝑎</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𝑏</m:t>
                    </m:r>
                    <m:r>
                      <a:rPr lang="en-US" sz="1600" i="1"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and</m:t>
                    </m:r>
                    <m:r>
                      <a:rPr lang="en-US" sz="1600"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𝑐</m:t>
                    </m:r>
                    <m:r>
                      <a:rPr lang="en-US" sz="1600" b="0" i="0" smtClean="0">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600" dirty="0">
                    <a:solidFill>
                      <a:srgbClr val="E4DBCB"/>
                    </a:solidFill>
                    <a:latin typeface="Cambria Math" panose="02040503050406030204" pitchFamily="18" charset="0"/>
                    <a:ea typeface="Cambria Math" panose="02040503050406030204" pitchFamily="18" charset="0"/>
                  </a:rPr>
                  <a:t>are constants. Since the dominant term here is </a:t>
                </a:r>
                <a14:m>
                  <m:oMath xmlns:m="http://schemas.openxmlformats.org/officeDocument/2006/math">
                    <m:sSup>
                      <m:sSupPr>
                        <m:ctrlPr>
                          <a:rPr lang="en-US" sz="1600" i="1" smtClean="0">
                            <a:solidFill>
                              <a:srgbClr val="E4DBCB"/>
                            </a:solidFill>
                            <a:latin typeface="Cambria Math" panose="02040503050406030204" pitchFamily="18" charset="0"/>
                            <a:ea typeface="Times New Roman" panose="02020603050405020304" pitchFamily="18" charset="0"/>
                          </a:rPr>
                        </m:ctrlPr>
                      </m:sSupPr>
                      <m:e>
                        <m:r>
                          <a:rPr lang="en-US" sz="1600"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600" dirty="0">
                    <a:solidFill>
                      <a:srgbClr val="E4DBCB"/>
                    </a:solidFill>
                    <a:latin typeface="Cambria Math" panose="02040503050406030204" pitchFamily="18" charset="0"/>
                    <a:ea typeface="Cambria Math" panose="02040503050406030204" pitchFamily="18" charset="0"/>
                  </a:rPr>
                  <a:t>, the time  complexity is  </a:t>
                </a:r>
                <a:r>
                  <a:rPr lang="en-US" sz="1600" b="1" dirty="0">
                    <a:solidFill>
                      <a:srgbClr val="E94753"/>
                    </a:solidFill>
                    <a:latin typeface="Cambria" panose="02040503050406030204" pitchFamily="18" charset="0"/>
                    <a:ea typeface="Times New Roman" panose="02020603050405020304" pitchFamily="18" charset="0"/>
                    <a:cs typeface="Times New Roman" panose="02020603050405020304" pitchFamily="18" charset="0"/>
                  </a:rPr>
                  <a:t>O(</a:t>
                </a:r>
                <a14:m>
                  <m:oMath xmlns:m="http://schemas.openxmlformats.org/officeDocument/2006/math">
                    <m:sSup>
                      <m:sSupPr>
                        <m:ctrlPr>
                          <a:rPr lang="en-US" sz="1600" b="1" i="1">
                            <a:solidFill>
                              <a:srgbClr val="E94753"/>
                            </a:solidFill>
                            <a:latin typeface="Cambria Math" panose="02040503050406030204" pitchFamily="18" charset="0"/>
                            <a:ea typeface="Times New Roman" panose="02020603050405020304" pitchFamily="18" charset="0"/>
                          </a:rPr>
                        </m:ctrlPr>
                      </m:sSupPr>
                      <m:e>
                        <m:r>
                          <a:rPr lang="en-US" sz="1600" b="1" i="1">
                            <a:solidFill>
                              <a:srgbClr val="E94753"/>
                            </a:solidFill>
                            <a:latin typeface="Cambria Math" panose="02040503050406030204" pitchFamily="18" charset="0"/>
                            <a:ea typeface="Times New Roman" panose="02020603050405020304" pitchFamily="18" charset="0"/>
                            <a:cs typeface="Times New Roman" panose="02020603050405020304" pitchFamily="18" charset="0"/>
                          </a:rPr>
                          <m:t>𝒏</m:t>
                        </m:r>
                      </m:e>
                      <m:sup>
                        <m:r>
                          <a:rPr lang="en-US" sz="1600" b="1" i="1">
                            <a:solidFill>
                              <a:srgbClr val="E94753"/>
                            </a:solidFill>
                            <a:latin typeface="Cambria Math" panose="02040503050406030204" pitchFamily="18" charset="0"/>
                            <a:ea typeface="Times New Roman" panose="02020603050405020304" pitchFamily="18" charset="0"/>
                            <a:cs typeface="Times New Roman" panose="02020603050405020304" pitchFamily="18" charset="0"/>
                          </a:rPr>
                          <m:t>𝟐</m:t>
                        </m:r>
                      </m:sup>
                    </m:sSup>
                  </m:oMath>
                </a14:m>
                <a:r>
                  <a:rPr lang="en-US" sz="1600" b="1" dirty="0">
                    <a:solidFill>
                      <a:srgbClr val="E94753"/>
                    </a:solidFill>
                    <a:latin typeface="Cambria" panose="02040503050406030204" pitchFamily="18" charset="0"/>
                    <a:ea typeface="Times New Roman" panose="02020603050405020304" pitchFamily="18" charset="0"/>
                    <a:cs typeface="Times New Roman" panose="02020603050405020304" pitchFamily="18" charset="0"/>
                  </a:rPr>
                  <a:t>)</a:t>
                </a:r>
                <a:r>
                  <a:rPr lang="en-US" sz="1600" dirty="0">
                    <a:solidFill>
                      <a:srgbClr val="E4DBCB"/>
                    </a:solidFill>
                    <a:latin typeface="Cambria Math" panose="02040503050406030204" pitchFamily="18" charset="0"/>
                    <a:ea typeface="Cambria Math" panose="02040503050406030204" pitchFamily="18" charset="0"/>
                  </a:rPr>
                  <a:t>.</a:t>
                </a:r>
              </a:p>
              <a:p>
                <a:pPr algn="just"/>
                <a:endParaRPr lang="en-US" sz="1600" dirty="0">
                  <a:solidFill>
                    <a:srgbClr val="E4DBCB"/>
                  </a:solidFill>
                  <a:latin typeface="Cambria Math" panose="02040503050406030204" pitchFamily="18" charset="0"/>
                  <a:ea typeface="Cambria Math" panose="02040503050406030204" pitchFamily="18" charset="0"/>
                </a:endParaRPr>
              </a:p>
              <a:p>
                <a:pPr algn="just"/>
                <a:r>
                  <a:rPr lang="en-US" sz="1600"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Now, theoretically, in the sum of in-degrees and out-degrees function, if the size of the matrix is </a:t>
                </a:r>
                <a:r>
                  <a:rPr lang="en-US" sz="1600" b="1" i="1"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n</a:t>
                </a:r>
                <a:r>
                  <a:rPr lang="en-US" sz="1600"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 the inner loop iterates </a:t>
                </a:r>
                <a:r>
                  <a:rPr lang="en-US" sz="1600" b="1" i="1"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n</a:t>
                </a:r>
                <a:r>
                  <a:rPr lang="en-US" sz="1600"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 times, in each iteration there are two comparisons which involve constants, therefore these do not contribute to the time complexity. To exit the inner loop, there is an additional comparison when </a:t>
                </a:r>
                <a:r>
                  <a:rPr lang="en-US" sz="1600" b="1" i="1"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j</a:t>
                </a:r>
                <a:r>
                  <a:rPr lang="en-US" sz="1600" b="1"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 </a:t>
                </a:r>
                <a:r>
                  <a:rPr lang="en-US" sz="1600"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becomes greater than equal </a:t>
                </a:r>
                <a:r>
                  <a:rPr lang="en-US" sz="1600" b="1" i="1"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n</a:t>
                </a:r>
                <a:r>
                  <a:rPr lang="en-US" sz="1600"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 So, the inner loop contributes </a:t>
                </a:r>
                <a14:m>
                  <m:oMath xmlns:m="http://schemas.openxmlformats.org/officeDocument/2006/math">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𝒏</m:t>
                    </m:r>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𝟏</m:t>
                    </m:r>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dirty="0">
                    <a:solidFill>
                      <a:srgbClr val="E4DBCB"/>
                    </a:solidFill>
                    <a:latin typeface="Cambria" panose="02040503050406030204" pitchFamily="18" charset="0"/>
                    <a:ea typeface="Calibri" panose="020F0502020204030204" pitchFamily="34" charset="0"/>
                    <a:cs typeface="Times New Roman" panose="02020603050405020304" pitchFamily="18" charset="0"/>
                  </a:rPr>
                  <a:t>. The outer loop also iterates </a:t>
                </a:r>
                <a:r>
                  <a:rPr lang="en-US" sz="1600" b="1" i="1" dirty="0">
                    <a:solidFill>
                      <a:srgbClr val="E4DBCB"/>
                    </a:solidFill>
                    <a:latin typeface="Cambria" panose="02040503050406030204" pitchFamily="18" charset="0"/>
                    <a:ea typeface="Calibri" panose="020F0502020204030204" pitchFamily="34" charset="0"/>
                    <a:cs typeface="Times New Roman" panose="02020603050405020304" pitchFamily="18" charset="0"/>
                  </a:rPr>
                  <a:t>n</a:t>
                </a:r>
                <a:r>
                  <a:rPr lang="en-US" sz="1600" dirty="0">
                    <a:solidFill>
                      <a:srgbClr val="E4DBCB"/>
                    </a:solidFill>
                    <a:latin typeface="Cambria" panose="02040503050406030204" pitchFamily="18" charset="0"/>
                    <a:ea typeface="Calibri" panose="020F0502020204030204" pitchFamily="34" charset="0"/>
                    <a:cs typeface="Times New Roman" panose="02020603050405020304" pitchFamily="18" charset="0"/>
                  </a:rPr>
                  <a:t> times, and there is an </a:t>
                </a:r>
                <a:r>
                  <a:rPr lang="en-US" sz="1600"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additional comparison when </a:t>
                </a:r>
                <a:r>
                  <a:rPr lang="en-US" sz="1600" b="1" i="1"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i</a:t>
                </a:r>
                <a:r>
                  <a:rPr lang="en-US" sz="1600" b="1"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 </a:t>
                </a:r>
                <a:r>
                  <a:rPr lang="en-US" sz="1600"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becomes greater than equal </a:t>
                </a:r>
                <a:r>
                  <a:rPr lang="en-US" sz="1600" b="1" i="1"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n</a:t>
                </a:r>
                <a:r>
                  <a:rPr lang="en-US" sz="1600"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 to exit the outer loop. But, since the exit of the outer loop occurs after the total completions of the inner loop, the expression becomes </a:t>
                </a:r>
                <a14:m>
                  <m:oMath xmlns:m="http://schemas.openxmlformats.org/officeDocument/2006/math">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𝒏</m:t>
                    </m:r>
                    <m:d>
                      <m:dPr>
                        <m:ctrlPr>
                          <a:rPr lang="en-US" sz="1600" b="1" i="1">
                            <a:solidFill>
                              <a:srgbClr val="E4DBCB"/>
                            </a:solidFill>
                            <a:latin typeface="Cambria Math" panose="02040503050406030204" pitchFamily="18" charset="0"/>
                            <a:ea typeface="Times New Roman" panose="02020603050405020304" pitchFamily="18" charset="0"/>
                          </a:rPr>
                        </m:ctrlPr>
                      </m:dPr>
                      <m:e>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𝒏</m:t>
                        </m:r>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𝟏</m:t>
                        </m:r>
                      </m:e>
                    </m:d>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𝟏</m:t>
                    </m:r>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600" b="1" i="1">
                            <a:solidFill>
                              <a:srgbClr val="E4DBCB"/>
                            </a:solidFill>
                            <a:latin typeface="Cambria Math" panose="02040503050406030204" pitchFamily="18" charset="0"/>
                            <a:ea typeface="Times New Roman" panose="02020603050405020304" pitchFamily="18" charset="0"/>
                          </a:rPr>
                        </m:ctrlPr>
                      </m:sSupPr>
                      <m:e>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𝒏</m:t>
                        </m:r>
                      </m:e>
                      <m:sup>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𝒏</m:t>
                    </m:r>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𝟏</m:t>
                    </m:r>
                  </m:oMath>
                </a14:m>
                <a:r>
                  <a:rPr lang="en-US" sz="1600"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 As a result, considering  the dominant term </a:t>
                </a:r>
                <a14:m>
                  <m:oMath xmlns:m="http://schemas.openxmlformats.org/officeDocument/2006/math">
                    <m:sSup>
                      <m:sSupPr>
                        <m:ctrlPr>
                          <a:rPr lang="en-US" sz="1600" b="1" i="1">
                            <a:solidFill>
                              <a:srgbClr val="E4DBCB"/>
                            </a:solidFill>
                            <a:latin typeface="Cambria Math" panose="02040503050406030204" pitchFamily="18" charset="0"/>
                            <a:ea typeface="Times New Roman" panose="02020603050405020304" pitchFamily="18" charset="0"/>
                          </a:rPr>
                        </m:ctrlPr>
                      </m:sSupPr>
                      <m:e>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𝒏</m:t>
                        </m:r>
                      </m:e>
                      <m:sup>
                        <m:r>
                          <a:rPr lang="en-US" sz="1600" b="1" i="1">
                            <a:solidFill>
                              <a:srgbClr val="E4DBCB"/>
                            </a:solidFill>
                            <a:latin typeface="Cambria Math" panose="02040503050406030204" pitchFamily="18" charset="0"/>
                            <a:ea typeface="Times New Roman" panose="02020603050405020304" pitchFamily="18" charset="0"/>
                            <a:cs typeface="Times New Roman" panose="02020603050405020304" pitchFamily="18" charset="0"/>
                          </a:rPr>
                          <m:t>𝟐</m:t>
                        </m:r>
                      </m:sup>
                    </m:sSup>
                  </m:oMath>
                </a14:m>
                <a:r>
                  <a:rPr lang="en-US" sz="1600" dirty="0">
                    <a:solidFill>
                      <a:srgbClr val="E4DBCB"/>
                    </a:solidFill>
                    <a:latin typeface="Cambria" panose="02040503050406030204" pitchFamily="18" charset="0"/>
                    <a:ea typeface="Calibri" panose="020F0502020204030204" pitchFamily="34" charset="0"/>
                    <a:cs typeface="Times New Roman" panose="02020603050405020304" pitchFamily="18" charset="0"/>
                  </a:rPr>
                  <a:t>, the time complexity stands as </a:t>
                </a:r>
                <a:r>
                  <a:rPr lang="en-US" sz="1600" b="1" dirty="0">
                    <a:solidFill>
                      <a:srgbClr val="E94753"/>
                    </a:solidFill>
                    <a:latin typeface="Cambria" panose="02040503050406030204" pitchFamily="18" charset="0"/>
                    <a:ea typeface="Calibri" panose="020F0502020204030204" pitchFamily="34" charset="0"/>
                    <a:cs typeface="Times New Roman" panose="02020603050405020304" pitchFamily="18" charset="0"/>
                  </a:rPr>
                  <a:t>O(</a:t>
                </a:r>
                <a14:m>
                  <m:oMath xmlns:m="http://schemas.openxmlformats.org/officeDocument/2006/math">
                    <m:sSup>
                      <m:sSupPr>
                        <m:ctrlPr>
                          <a:rPr lang="en-US" sz="1600" b="1" i="1">
                            <a:solidFill>
                              <a:srgbClr val="E94753"/>
                            </a:solidFill>
                            <a:latin typeface="Cambria Math" panose="02040503050406030204" pitchFamily="18" charset="0"/>
                            <a:ea typeface="Times New Roman" panose="02020603050405020304" pitchFamily="18" charset="0"/>
                          </a:rPr>
                        </m:ctrlPr>
                      </m:sSupPr>
                      <m:e>
                        <m:r>
                          <a:rPr lang="en-US" sz="1600" b="1" i="1">
                            <a:solidFill>
                              <a:srgbClr val="E94753"/>
                            </a:solidFill>
                            <a:latin typeface="Cambria Math" panose="02040503050406030204" pitchFamily="18" charset="0"/>
                            <a:ea typeface="Times New Roman" panose="02020603050405020304" pitchFamily="18" charset="0"/>
                            <a:cs typeface="Times New Roman" panose="02020603050405020304" pitchFamily="18" charset="0"/>
                          </a:rPr>
                          <m:t>𝒏</m:t>
                        </m:r>
                      </m:e>
                      <m:sup>
                        <m:r>
                          <a:rPr lang="en-US" sz="1600" b="1" i="1">
                            <a:solidFill>
                              <a:srgbClr val="E94753"/>
                            </a:solidFill>
                            <a:latin typeface="Cambria Math" panose="02040503050406030204" pitchFamily="18" charset="0"/>
                            <a:ea typeface="Times New Roman" panose="02020603050405020304" pitchFamily="18" charset="0"/>
                            <a:cs typeface="Times New Roman" panose="02020603050405020304" pitchFamily="18" charset="0"/>
                          </a:rPr>
                          <m:t>𝟐</m:t>
                        </m:r>
                      </m:sup>
                    </m:sSup>
                  </m:oMath>
                </a14:m>
                <a:r>
                  <a:rPr lang="en-US" sz="1600" b="1" dirty="0">
                    <a:solidFill>
                      <a:srgbClr val="E94753"/>
                    </a:solidFill>
                    <a:latin typeface="Cambria" panose="02040503050406030204" pitchFamily="18" charset="0"/>
                    <a:ea typeface="Times New Roman" panose="02020603050405020304" pitchFamily="18" charset="0"/>
                    <a:cs typeface="Times New Roman" panose="02020603050405020304" pitchFamily="18" charset="0"/>
                  </a:rPr>
                  <a:t>)</a:t>
                </a:r>
                <a:r>
                  <a:rPr lang="en-US" sz="1600" dirty="0">
                    <a:solidFill>
                      <a:srgbClr val="E4DBCB"/>
                    </a:solidFill>
                    <a:latin typeface="Cambria" panose="02040503050406030204" pitchFamily="18" charset="0"/>
                    <a:ea typeface="Times New Roman" panose="02020603050405020304" pitchFamily="18" charset="0"/>
                    <a:cs typeface="Times New Roman" panose="02020603050405020304" pitchFamily="18" charset="0"/>
                  </a:rPr>
                  <a:t>. Since the both of the time complexities are the same, we can conclude that the calculations were done correctly.</a:t>
                </a:r>
                <a:endParaRPr lang="en-US" sz="1600" dirty="0">
                  <a:solidFill>
                    <a:srgbClr val="E4DBCB"/>
                  </a:solidFill>
                  <a:latin typeface="Cambria Math" panose="02040503050406030204" pitchFamily="18" charset="0"/>
                  <a:ea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D7FF57E6-6FBA-4F4B-AFF0-800307B53D37}"/>
                  </a:ext>
                </a:extLst>
              </p:cNvPr>
              <p:cNvSpPr txBox="1">
                <a:spLocks noRot="1" noChangeAspect="1" noMove="1" noResize="1" noEditPoints="1" noAdjustHandles="1" noChangeArrowheads="1" noChangeShapeType="1" noTextEdit="1"/>
              </p:cNvSpPr>
              <p:nvPr/>
            </p:nvSpPr>
            <p:spPr>
              <a:xfrm>
                <a:off x="113212" y="1750422"/>
                <a:ext cx="5856766" cy="5039072"/>
              </a:xfrm>
              <a:prstGeom prst="rect">
                <a:avLst/>
              </a:prstGeom>
              <a:blipFill>
                <a:blip r:embed="rId2"/>
                <a:stretch>
                  <a:fillRect l="-625" t="-484" r="-625" b="-484"/>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1DDD9445-9FAB-4B88-9D8A-E0713DD462BF}"/>
              </a:ext>
            </a:extLst>
          </p:cNvPr>
          <p:cNvSpPr/>
          <p:nvPr/>
        </p:nvSpPr>
        <p:spPr>
          <a:xfrm>
            <a:off x="6096000" y="1767840"/>
            <a:ext cx="87086" cy="4893647"/>
          </a:xfrm>
          <a:prstGeom prst="rect">
            <a:avLst/>
          </a:prstGeom>
          <a:pattFill prst="lt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A9E6D7-3BCB-4395-BAD6-6E84149559B9}"/>
              </a:ext>
            </a:extLst>
          </p:cNvPr>
          <p:cNvSpPr/>
          <p:nvPr/>
        </p:nvSpPr>
        <p:spPr>
          <a:xfrm>
            <a:off x="6381361" y="6077370"/>
            <a:ext cx="5613135" cy="429570"/>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D1C7C4A-C37D-47D4-8157-64508FCD6D23}"/>
              </a:ext>
            </a:extLst>
          </p:cNvPr>
          <p:cNvPicPr>
            <a:picLocks noChangeAspect="1"/>
          </p:cNvPicPr>
          <p:nvPr/>
        </p:nvPicPr>
        <p:blipFill>
          <a:blip r:embed="rId3"/>
          <a:stretch>
            <a:fillRect/>
          </a:stretch>
        </p:blipFill>
        <p:spPr>
          <a:xfrm>
            <a:off x="6446789" y="2516108"/>
            <a:ext cx="5482281" cy="3270745"/>
          </a:xfrm>
          <a:prstGeom prst="rect">
            <a:avLst/>
          </a:prstGeom>
        </p:spPr>
      </p:pic>
      <p:grpSp>
        <p:nvGrpSpPr>
          <p:cNvPr id="10" name="Group 9">
            <a:extLst>
              <a:ext uri="{FF2B5EF4-FFF2-40B4-BE49-F238E27FC236}">
                <a16:creationId xmlns:a16="http://schemas.microsoft.com/office/drawing/2014/main" id="{818DFD36-74A6-417E-A6FA-17C8D33CB9EF}"/>
              </a:ext>
            </a:extLst>
          </p:cNvPr>
          <p:cNvGrpSpPr/>
          <p:nvPr/>
        </p:nvGrpSpPr>
        <p:grpSpPr>
          <a:xfrm>
            <a:off x="0" y="296091"/>
            <a:ext cx="6096000" cy="1314995"/>
            <a:chOff x="0" y="296091"/>
            <a:chExt cx="6096000" cy="1314995"/>
          </a:xfrm>
        </p:grpSpPr>
        <p:sp>
          <p:nvSpPr>
            <p:cNvPr id="8" name="Rectangle 7">
              <a:extLst>
                <a:ext uri="{FF2B5EF4-FFF2-40B4-BE49-F238E27FC236}">
                  <a16:creationId xmlns:a16="http://schemas.microsoft.com/office/drawing/2014/main" id="{7E6F1E2A-BCCF-4E61-A8BD-2216E6868D44}"/>
                </a:ext>
              </a:extLst>
            </p:cNvPr>
            <p:cNvSpPr/>
            <p:nvPr/>
          </p:nvSpPr>
          <p:spPr>
            <a:xfrm>
              <a:off x="0" y="296091"/>
              <a:ext cx="6096000" cy="1314995"/>
            </a:xfrm>
            <a:prstGeom prst="rect">
              <a:avLst/>
            </a:prstGeom>
            <a:solidFill>
              <a:srgbClr val="E94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BAA6BB9-BDED-4D30-AECB-37F6050E980C}"/>
                </a:ext>
              </a:extLst>
            </p:cNvPr>
            <p:cNvPicPr>
              <a:picLocks noChangeAspect="1"/>
            </p:cNvPicPr>
            <p:nvPr/>
          </p:nvPicPr>
          <p:blipFill>
            <a:blip r:embed="rId4"/>
            <a:stretch>
              <a:fillRect/>
            </a:stretch>
          </p:blipFill>
          <p:spPr>
            <a:xfrm>
              <a:off x="496294" y="596061"/>
              <a:ext cx="5090601" cy="963251"/>
            </a:xfrm>
            <a:prstGeom prst="rect">
              <a:avLst/>
            </a:prstGeom>
          </p:spPr>
        </p:pic>
      </p:grpSp>
      <p:sp>
        <p:nvSpPr>
          <p:cNvPr id="22" name="TextBox 21">
            <a:extLst>
              <a:ext uri="{FF2B5EF4-FFF2-40B4-BE49-F238E27FC236}">
                <a16:creationId xmlns:a16="http://schemas.microsoft.com/office/drawing/2014/main" id="{076F07E3-716C-4515-A989-BDBB01F15F51}"/>
              </a:ext>
            </a:extLst>
          </p:cNvPr>
          <p:cNvSpPr txBox="1"/>
          <p:nvPr/>
        </p:nvSpPr>
        <p:spPr>
          <a:xfrm>
            <a:off x="7551939" y="1901603"/>
            <a:ext cx="3271977" cy="369332"/>
          </a:xfrm>
          <a:prstGeom prst="rect">
            <a:avLst/>
          </a:prstGeom>
          <a:noFill/>
        </p:spPr>
        <p:txBody>
          <a:bodyPr wrap="square" rtlCol="0">
            <a:spAutoFit/>
          </a:bodyPr>
          <a:lstStyle/>
          <a:p>
            <a:pPr algn="ctr"/>
            <a:r>
              <a:rPr lang="en-US" dirty="0">
                <a:solidFill>
                  <a:srgbClr val="E4DBCB"/>
                </a:solidFill>
                <a:latin typeface="Cambria" panose="02040503050406030204" pitchFamily="18" charset="0"/>
                <a:ea typeface="Cambria" panose="02040503050406030204" pitchFamily="18" charset="0"/>
              </a:rPr>
              <a:t>Graph Chart of </a:t>
            </a:r>
            <a:r>
              <a:rPr lang="en-US" dirty="0">
                <a:solidFill>
                  <a:srgbClr val="E94753"/>
                </a:solidFill>
                <a:latin typeface="Cambria" panose="02040503050406030204" pitchFamily="18" charset="0"/>
                <a:ea typeface="Cambria" panose="02040503050406030204" pitchFamily="18" charset="0"/>
              </a:rPr>
              <a:t>CPU Time </a:t>
            </a:r>
            <a:r>
              <a:rPr lang="en-US" dirty="0">
                <a:solidFill>
                  <a:srgbClr val="E4DBCB"/>
                </a:solidFill>
                <a:latin typeface="Cambria" panose="02040503050406030204" pitchFamily="18" charset="0"/>
                <a:ea typeface="Cambria" panose="02040503050406030204" pitchFamily="18" charset="0"/>
              </a:rPr>
              <a:t>VS (</a:t>
            </a:r>
            <a:r>
              <a:rPr lang="en-US" dirty="0">
                <a:solidFill>
                  <a:srgbClr val="E94753"/>
                </a:solidFill>
                <a:latin typeface="Cambria" panose="02040503050406030204" pitchFamily="18" charset="0"/>
                <a:ea typeface="Cambria" panose="02040503050406030204" pitchFamily="18" charset="0"/>
              </a:rPr>
              <a:t>n</a:t>
            </a:r>
            <a:r>
              <a:rPr lang="en-US" dirty="0">
                <a:solidFill>
                  <a:srgbClr val="E4DBCB"/>
                </a:solidFill>
                <a:latin typeface="Cambria" panose="02040503050406030204" pitchFamily="18" charset="0"/>
                <a:ea typeface="Cambria" panose="02040503050406030204" pitchFamily="18" charset="0"/>
              </a:rPr>
              <a:t>)</a:t>
            </a:r>
          </a:p>
        </p:txBody>
      </p:sp>
      <p:sp>
        <p:nvSpPr>
          <p:cNvPr id="25" name="Rectangle 24">
            <a:extLst>
              <a:ext uri="{FF2B5EF4-FFF2-40B4-BE49-F238E27FC236}">
                <a16:creationId xmlns:a16="http://schemas.microsoft.com/office/drawing/2014/main" id="{9CA6A291-60DB-4958-B5D3-F3189DBDD263}"/>
              </a:ext>
            </a:extLst>
          </p:cNvPr>
          <p:cNvSpPr/>
          <p:nvPr/>
        </p:nvSpPr>
        <p:spPr>
          <a:xfrm>
            <a:off x="6446788" y="1972370"/>
            <a:ext cx="1105151"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7D1B9FA-C686-45C6-9A76-9FF092639FA8}"/>
              </a:ext>
            </a:extLst>
          </p:cNvPr>
          <p:cNvSpPr/>
          <p:nvPr/>
        </p:nvSpPr>
        <p:spPr>
          <a:xfrm>
            <a:off x="10812713" y="1972370"/>
            <a:ext cx="1105151" cy="280768"/>
          </a:xfrm>
          <a:prstGeom prst="rect">
            <a:avLst/>
          </a:prstGeom>
          <a:pattFill prst="wdUpDiag">
            <a:fgClr>
              <a:srgbClr val="E4DBCB"/>
            </a:fgClr>
            <a:bgClr>
              <a:srgbClr val="0F192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36222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1045</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Mosabbir</dc:creator>
  <cp:lastModifiedBy>Mosabbir</cp:lastModifiedBy>
  <cp:revision>127</cp:revision>
  <dcterms:created xsi:type="dcterms:W3CDTF">2024-05-18T14:15:40Z</dcterms:created>
  <dcterms:modified xsi:type="dcterms:W3CDTF">2024-05-25T14:18:48Z</dcterms:modified>
</cp:coreProperties>
</file>