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98" r:id="rId4"/>
    <p:sldId id="299" r:id="rId5"/>
    <p:sldId id="30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53A8B6-6BA4-4E91-BDA5-D8CCEA67CB41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A9622C7-F4E5-4804-BA7C-1C4C499A90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input_type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Module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CM1021</a:t>
            </a:r>
          </a:p>
          <a:p>
            <a:r>
              <a:rPr lang="en-GB" dirty="0" smtClean="0"/>
              <a:t>Michael Heron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is used to provide structural mark-up.</a:t>
            </a:r>
          </a:p>
          <a:p>
            <a:pPr lvl="1"/>
            <a:r>
              <a:rPr lang="en-GB" dirty="0" smtClean="0"/>
              <a:t>It tells the browser what different parts of our page are supposed to be.</a:t>
            </a:r>
          </a:p>
          <a:p>
            <a:r>
              <a:rPr lang="en-GB" dirty="0" smtClean="0"/>
              <a:t>CSS, or Cascading Style Sheets, are used to tell the browser each part should look.</a:t>
            </a:r>
          </a:p>
          <a:p>
            <a:r>
              <a:rPr lang="en-GB" dirty="0" smtClean="0"/>
              <a:t>CSS can be included in various ways.</a:t>
            </a:r>
          </a:p>
          <a:p>
            <a:pPr lvl="1"/>
            <a:r>
              <a:rPr lang="en-GB" dirty="0" smtClean="0"/>
              <a:t>Within an HTML page, through a &lt;style&gt; tag.</a:t>
            </a:r>
          </a:p>
          <a:p>
            <a:pPr lvl="2"/>
            <a:r>
              <a:rPr lang="en-GB" dirty="0" smtClean="0"/>
              <a:t>This is known as </a:t>
            </a:r>
            <a:r>
              <a:rPr lang="en-GB" b="1" dirty="0" smtClean="0"/>
              <a:t>inline </a:t>
            </a:r>
            <a:r>
              <a:rPr lang="en-GB" b="1" dirty="0" err="1" smtClean="0"/>
              <a:t>css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Externally, through a separate external </a:t>
            </a:r>
            <a:r>
              <a:rPr lang="en-GB" dirty="0" err="1" smtClean="0"/>
              <a:t>css</a:t>
            </a:r>
            <a:r>
              <a:rPr lang="en-GB" dirty="0" smtClean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3906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&lt;title&gt;This is a test HTML page with CSS&lt;/title&gt;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		&lt;style&gt;</a:t>
            </a:r>
          </a:p>
          <a:p>
            <a:pPr marL="0" indent="0">
              <a:buNone/>
            </a:pPr>
            <a:r>
              <a:rPr lang="en-GB" b="1" dirty="0" smtClean="0"/>
              <a:t>			h1 {</a:t>
            </a:r>
            <a:r>
              <a:rPr lang="en-GB" b="1" dirty="0" err="1" smtClean="0"/>
              <a:t>color:red</a:t>
            </a:r>
            <a:r>
              <a:rPr lang="en-GB" b="1" dirty="0" smtClean="0"/>
              <a:t>;}</a:t>
            </a:r>
          </a:p>
          <a:p>
            <a:pPr marL="0" indent="0">
              <a:buNone/>
            </a:pPr>
            <a:r>
              <a:rPr lang="en-GB" b="1" dirty="0" smtClean="0"/>
              <a:t>			p { </a:t>
            </a:r>
            <a:r>
              <a:rPr lang="en-GB" b="1" dirty="0" err="1" smtClean="0"/>
              <a:t>color</a:t>
            </a:r>
            <a:r>
              <a:rPr lang="en-GB" b="1" dirty="0" smtClean="0"/>
              <a:t>: white; margin-left:20px;}</a:t>
            </a:r>
          </a:p>
          <a:p>
            <a:pPr marL="0" indent="0">
              <a:buNone/>
            </a:pPr>
            <a:r>
              <a:rPr lang="en-GB" b="1" dirty="0" smtClean="0"/>
              <a:t>			body {</a:t>
            </a:r>
            <a:r>
              <a:rPr lang="en-GB" b="1" dirty="0" err="1" smtClean="0"/>
              <a:t>background-color:black</a:t>
            </a:r>
            <a:r>
              <a:rPr lang="en-GB" b="1" dirty="0" smtClean="0"/>
              <a:t>;}</a:t>
            </a:r>
          </a:p>
          <a:p>
            <a:pPr marL="0" indent="0">
              <a:buNone/>
            </a:pPr>
            <a:r>
              <a:rPr lang="en-GB" b="1" dirty="0" smtClean="0"/>
              <a:t>		&lt;/style&gt;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</a:p>
          <a:p>
            <a:pPr marL="0" indent="0">
              <a:buNone/>
            </a:pPr>
            <a:r>
              <a:rPr lang="en-GB" dirty="0" smtClean="0"/>
              <a:t>	&lt;body&gt;</a:t>
            </a:r>
          </a:p>
          <a:p>
            <a:pPr marL="0" indent="0">
              <a:buNone/>
            </a:pPr>
            <a:r>
              <a:rPr lang="en-GB" dirty="0" smtClean="0"/>
              <a:t>		&lt;h1&gt;Introduction&lt;/h1&gt;</a:t>
            </a:r>
          </a:p>
          <a:p>
            <a:pPr marL="0" indent="0">
              <a:buNone/>
            </a:pPr>
            <a:r>
              <a:rPr lang="en-GB" dirty="0" smtClean="0"/>
              <a:t>		&lt;p&gt;This is a paragraph&lt;/p&gt;</a:t>
            </a:r>
          </a:p>
          <a:p>
            <a:pPr marL="0" indent="0">
              <a:buNone/>
            </a:pPr>
            <a:r>
              <a:rPr lang="en-GB" dirty="0" smtClean="0"/>
              <a:t>		&lt;h1&gt;Another heading&lt;/h1&gt;</a:t>
            </a:r>
          </a:p>
          <a:p>
            <a:pPr marL="0" indent="0">
              <a:buNone/>
            </a:pPr>
            <a:r>
              <a:rPr lang="en-GB" dirty="0" smtClean="0"/>
              <a:t>		&lt;p&gt;And so is &lt;b&gt;this&lt;/b&lt;&lt;/p&gt;</a:t>
            </a:r>
          </a:p>
          <a:p>
            <a:pPr marL="0" indent="0">
              <a:buNone/>
            </a:pPr>
            <a:r>
              <a:rPr lang="en-GB" dirty="0" smtClean="0"/>
              <a:t>	&lt;/body&gt;</a:t>
            </a:r>
          </a:p>
          <a:p>
            <a:pPr marL="0" indent="0">
              <a:buNone/>
            </a:pPr>
            <a:r>
              <a:rPr lang="en-GB" dirty="0" smtClean="0"/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0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and External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&lt;title&gt;This is a test HTML page with CSS&lt;/title&gt;</a:t>
            </a:r>
          </a:p>
          <a:p>
            <a:pPr marL="0" indent="0">
              <a:buNone/>
            </a:pPr>
            <a:r>
              <a:rPr lang="en-GB" dirty="0" smtClean="0"/>
              <a:t>		&lt;link </a:t>
            </a:r>
            <a:r>
              <a:rPr lang="en-GB" dirty="0" err="1" smtClean="0"/>
              <a:t>rel</a:t>
            </a:r>
            <a:r>
              <a:rPr lang="en-GB" dirty="0" smtClean="0"/>
              <a:t>="</a:t>
            </a:r>
            <a:r>
              <a:rPr lang="en-GB" dirty="0" err="1" smtClean="0"/>
              <a:t>stylesheet</a:t>
            </a:r>
            <a:r>
              <a:rPr lang="en-GB" dirty="0" smtClean="0"/>
              <a:t>" type="text/</a:t>
            </a:r>
            <a:r>
              <a:rPr lang="en-GB" dirty="0" err="1" smtClean="0"/>
              <a:t>css</a:t>
            </a:r>
            <a:r>
              <a:rPr lang="en-GB" dirty="0" smtClean="0"/>
              <a:t>" </a:t>
            </a:r>
            <a:r>
              <a:rPr lang="en-GB" dirty="0" err="1" smtClean="0"/>
              <a:t>href</a:t>
            </a:r>
            <a:r>
              <a:rPr lang="en-GB" dirty="0" smtClean="0"/>
              <a:t>="style.css"&gt;		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</a:p>
          <a:p>
            <a:pPr marL="0" indent="0">
              <a:buNone/>
            </a:pPr>
            <a:r>
              <a:rPr lang="en-GB" dirty="0" smtClean="0"/>
              <a:t>	&lt;body&gt;</a:t>
            </a:r>
          </a:p>
          <a:p>
            <a:pPr marL="0" indent="0">
              <a:buNone/>
            </a:pPr>
            <a:r>
              <a:rPr lang="en-GB" dirty="0" smtClean="0"/>
              <a:t>		&lt;h1&gt;Introduction&lt;/h1&gt;</a:t>
            </a:r>
          </a:p>
          <a:p>
            <a:pPr marL="0" indent="0">
              <a:buNone/>
            </a:pPr>
            <a:r>
              <a:rPr lang="en-GB" dirty="0" smtClean="0"/>
              <a:t>		&lt;p&gt;This is a paragraph&lt;/p&gt;</a:t>
            </a:r>
          </a:p>
          <a:p>
            <a:pPr marL="0" indent="0">
              <a:buNone/>
            </a:pPr>
            <a:r>
              <a:rPr lang="en-GB" dirty="0" smtClean="0"/>
              <a:t>		&lt;h1&gt;Another heading&lt;/h1&gt;</a:t>
            </a:r>
          </a:p>
          <a:p>
            <a:pPr marL="0" indent="0">
              <a:buNone/>
            </a:pPr>
            <a:r>
              <a:rPr lang="en-GB" dirty="0" smtClean="0"/>
              <a:t>		&lt;p&gt;And so is &lt;b&gt;this&lt;/b&lt;&lt;/p&gt;</a:t>
            </a:r>
          </a:p>
          <a:p>
            <a:pPr marL="0" indent="0">
              <a:buNone/>
            </a:pPr>
            <a:r>
              <a:rPr lang="en-GB" dirty="0" smtClean="0"/>
              <a:t>	&lt;/body&gt;</a:t>
            </a:r>
          </a:p>
          <a:p>
            <a:pPr marL="0" indent="0">
              <a:buNone/>
            </a:pPr>
            <a:r>
              <a:rPr lang="en-GB" dirty="0" smtClean="0"/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08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Style.css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h1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color:red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 {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color</a:t>
            </a:r>
            <a:r>
              <a:rPr lang="en-GB" dirty="0" smtClean="0"/>
              <a:t>: white; </a:t>
            </a:r>
          </a:p>
          <a:p>
            <a:pPr marL="0" indent="0">
              <a:buNone/>
            </a:pPr>
            <a:r>
              <a:rPr lang="en-GB" dirty="0" smtClean="0"/>
              <a:t>	margin-left:20px;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body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background-color:black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55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a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make a link using the &lt;a&gt; tag.</a:t>
            </a:r>
          </a:p>
          <a:p>
            <a:pPr lvl="1"/>
            <a:r>
              <a:rPr lang="en-GB" dirty="0" smtClean="0"/>
              <a:t>It means ‘anchor’</a:t>
            </a:r>
          </a:p>
          <a:p>
            <a:r>
              <a:rPr lang="en-GB" dirty="0" smtClean="0"/>
              <a:t>For this, we use a slightly different syntax for the tag.</a:t>
            </a:r>
          </a:p>
          <a:p>
            <a:pPr lvl="1"/>
            <a:r>
              <a:rPr lang="en-GB" dirty="0" smtClean="0"/>
              <a:t>It comes with a </a:t>
            </a:r>
            <a:r>
              <a:rPr lang="en-GB" b="1" dirty="0" smtClean="0"/>
              <a:t>parameter</a:t>
            </a:r>
            <a:r>
              <a:rPr lang="en-GB" dirty="0"/>
              <a:t> </a:t>
            </a:r>
            <a:r>
              <a:rPr lang="en-GB" dirty="0" smtClean="0"/>
              <a:t>called </a:t>
            </a:r>
            <a:r>
              <a:rPr lang="en-GB" b="1" dirty="0" err="1" smtClean="0"/>
              <a:t>href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This contains the location to which you want the link to take you.</a:t>
            </a:r>
          </a:p>
          <a:p>
            <a:r>
              <a:rPr lang="en-GB" dirty="0" smtClean="0"/>
              <a:t>&lt;a </a:t>
            </a:r>
            <a:r>
              <a:rPr lang="en-GB" dirty="0" err="1" smtClean="0"/>
              <a:t>href</a:t>
            </a:r>
            <a:r>
              <a:rPr lang="en-GB" dirty="0" smtClean="0"/>
              <a:t> = "http://google.com"&gt;Go to Google&lt;/a&gt;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61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an Image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Images work the same way, except they have a parameter called </a:t>
            </a:r>
            <a:r>
              <a:rPr lang="en-GB" b="1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And rarely any content between the tags.</a:t>
            </a:r>
          </a:p>
          <a:p>
            <a:r>
              <a:rPr lang="en-GB" dirty="0" smtClean="0"/>
              <a:t>We either need to provide the </a:t>
            </a:r>
            <a:r>
              <a:rPr lang="en-GB" b="1" dirty="0" smtClean="0"/>
              <a:t>absolute </a:t>
            </a:r>
            <a:r>
              <a:rPr lang="en-GB" dirty="0" smtClean="0"/>
              <a:t>or </a:t>
            </a:r>
            <a:r>
              <a:rPr lang="en-GB" b="1" dirty="0" smtClean="0"/>
              <a:t>relative</a:t>
            </a:r>
            <a:r>
              <a:rPr lang="en-GB" dirty="0" smtClean="0"/>
              <a:t> path of the image.</a:t>
            </a:r>
          </a:p>
          <a:p>
            <a:pPr lvl="1"/>
            <a:r>
              <a:rPr lang="en-GB" dirty="0" smtClean="0"/>
              <a:t>Absolute means we give it </a:t>
            </a:r>
            <a:r>
              <a:rPr lang="en-GB" b="1" dirty="0" smtClean="0"/>
              <a:t>fully qualified</a:t>
            </a:r>
            <a:r>
              <a:rPr lang="en-GB" dirty="0" smtClean="0"/>
              <a:t>, with protocols and directories.</a:t>
            </a:r>
          </a:p>
          <a:p>
            <a:pPr lvl="1"/>
            <a:r>
              <a:rPr lang="en-GB" dirty="0" smtClean="0"/>
              <a:t>Relative means we give it relative to the directory that contains the HTML page.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 = "image.jpg"&gt;&lt;/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597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and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won’t spend too much time focusing on this in the module.</a:t>
            </a:r>
          </a:p>
          <a:p>
            <a:pPr lvl="1"/>
            <a:r>
              <a:rPr lang="en-GB" dirty="0" smtClean="0"/>
              <a:t>HTML is a tool that we use to accomplish the more interesting things.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moodle</a:t>
            </a:r>
            <a:r>
              <a:rPr lang="en-GB" dirty="0" smtClean="0"/>
              <a:t> for this module contains some resources for HTML.</a:t>
            </a:r>
          </a:p>
          <a:p>
            <a:pPr lvl="1"/>
            <a:r>
              <a:rPr lang="en-GB" dirty="0" smtClean="0"/>
              <a:t>For reference</a:t>
            </a:r>
          </a:p>
          <a:p>
            <a:r>
              <a:rPr lang="en-GB" dirty="0" smtClean="0"/>
              <a:t>Before we move on to the next part of the topic, let’s play about with HTML.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71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for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new HTML document, containing a short description of yourself and why you're here.</a:t>
            </a:r>
          </a:p>
          <a:p>
            <a:pPr lvl="1"/>
            <a:r>
              <a:rPr lang="en-GB" dirty="0" smtClean="0"/>
              <a:t>Add in an image of some kind.</a:t>
            </a:r>
          </a:p>
          <a:p>
            <a:pPr lvl="1"/>
            <a:r>
              <a:rPr lang="en-GB" dirty="0" smtClean="0"/>
              <a:t>Add in a link to a page on the internet </a:t>
            </a:r>
            <a:r>
              <a:rPr lang="en-GB" b="1" dirty="0" smtClean="0"/>
              <a:t>somewhere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Experiment with CSS to see what it can do.</a:t>
            </a:r>
          </a:p>
          <a:p>
            <a:pPr lvl="1"/>
            <a:r>
              <a:rPr lang="en-GB" dirty="0" smtClean="0"/>
              <a:t>Refer to the </a:t>
            </a:r>
            <a:r>
              <a:rPr lang="en-GB" dirty="0" err="1" smtClean="0"/>
              <a:t>moodle</a:t>
            </a:r>
            <a:r>
              <a:rPr lang="en-GB" dirty="0" smtClean="0"/>
              <a:t> content for some interesting things you can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07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HTML and CSS by themselves let us provide output.</a:t>
            </a:r>
          </a:p>
          <a:p>
            <a:pPr lvl="1"/>
            <a:r>
              <a:rPr lang="en-GB" dirty="0" smtClean="0"/>
              <a:t>They let us represent data.</a:t>
            </a:r>
          </a:p>
          <a:p>
            <a:r>
              <a:rPr lang="en-GB" dirty="0" smtClean="0"/>
              <a:t>To begin developing a web application, we also need </a:t>
            </a:r>
            <a:r>
              <a:rPr lang="en-GB" b="1" dirty="0" smtClean="0"/>
              <a:t>input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We need the user to be able to provide us with data.</a:t>
            </a:r>
          </a:p>
          <a:p>
            <a:r>
              <a:rPr lang="en-GB" dirty="0" smtClean="0"/>
              <a:t>Here's where we start to make HTML do interesting things.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4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provides us with a library of input elements we can use to create a </a:t>
            </a:r>
            <a:r>
              <a:rPr lang="en-GB" b="1" dirty="0" smtClean="0"/>
              <a:t>user interface.</a:t>
            </a:r>
          </a:p>
          <a:p>
            <a:pPr lvl="1"/>
            <a:r>
              <a:rPr lang="en-GB" dirty="0" smtClean="0"/>
              <a:t>Textboxes, combo-boxes, radio buttons and so on.</a:t>
            </a:r>
          </a:p>
          <a:p>
            <a:r>
              <a:rPr lang="en-GB" dirty="0" smtClean="0"/>
              <a:t>We use HTML </a:t>
            </a:r>
            <a:r>
              <a:rPr lang="en-GB" dirty="0" err="1" smtClean="0"/>
              <a:t>markup</a:t>
            </a:r>
            <a:r>
              <a:rPr lang="en-GB" dirty="0" smtClean="0"/>
              <a:t> here to do several things:</a:t>
            </a:r>
          </a:p>
          <a:p>
            <a:pPr lvl="1"/>
            <a:r>
              <a:rPr lang="en-GB" dirty="0" smtClean="0"/>
              <a:t>Tell the browser what elements to use.</a:t>
            </a:r>
          </a:p>
          <a:p>
            <a:pPr lvl="1"/>
            <a:r>
              <a:rPr lang="en-GB" dirty="0" smtClean="0"/>
              <a:t>Tell the browser what should happen when we interact with the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Welcome to </a:t>
            </a:r>
            <a:r>
              <a:rPr lang="en-GB" dirty="0" smtClean="0"/>
              <a:t>CM1021: Softwar</a:t>
            </a:r>
            <a:r>
              <a:rPr lang="en-GB" dirty="0" smtClean="0"/>
              <a:t>e Design and Development for </a:t>
            </a:r>
            <a:r>
              <a:rPr lang="en-GB" smtClean="0"/>
              <a:t>Digital Media</a:t>
            </a:r>
            <a:r>
              <a:rPr lang="en-GB" smtClean="0"/>
              <a:t>.</a:t>
            </a:r>
            <a:endParaRPr lang="en-GB" dirty="0" smtClean="0"/>
          </a:p>
          <a:p>
            <a:pPr lvl="1"/>
            <a:r>
              <a:rPr lang="en-GB" dirty="0" smtClean="0"/>
              <a:t>It runs Tuesdays and Thursdays, 10-12am.</a:t>
            </a:r>
          </a:p>
          <a:p>
            <a:pPr lvl="2"/>
            <a:r>
              <a:rPr lang="en-GB" dirty="0" smtClean="0"/>
              <a:t>Your timetable may say different though.</a:t>
            </a:r>
          </a:p>
          <a:p>
            <a:r>
              <a:rPr lang="en-GB" dirty="0" smtClean="0"/>
              <a:t>Each week is going to take the following form:</a:t>
            </a:r>
          </a:p>
          <a:p>
            <a:pPr lvl="1"/>
            <a:r>
              <a:rPr lang="en-GB" dirty="0" smtClean="0"/>
              <a:t>Tuesday consists of me talking for a while, and then us coding something 'together'.</a:t>
            </a:r>
          </a:p>
          <a:p>
            <a:pPr lvl="1"/>
            <a:r>
              <a:rPr lang="en-GB" dirty="0" smtClean="0"/>
              <a:t>Thursday is a practical class in which you attempt a variation on what's discussed during the lectures.</a:t>
            </a:r>
          </a:p>
          <a:p>
            <a:r>
              <a:rPr lang="en-GB" dirty="0" smtClean="0"/>
              <a:t>Programming is a complex topic that requires a lot of hard work.</a:t>
            </a:r>
          </a:p>
          <a:p>
            <a:pPr lvl="1"/>
            <a:r>
              <a:rPr lang="en-GB" dirty="0" smtClean="0"/>
              <a:t>If you feel yourself falling behind, tell 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22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elements are generally located within a </a:t>
            </a:r>
            <a:r>
              <a:rPr lang="en-GB" b="1" dirty="0" smtClean="0"/>
              <a:t>form</a:t>
            </a:r>
            <a:r>
              <a:rPr lang="en-GB" dirty="0" smtClean="0"/>
              <a:t> tag.</a:t>
            </a:r>
          </a:p>
          <a:p>
            <a:pPr lvl="1"/>
            <a:r>
              <a:rPr lang="en-GB" dirty="0" smtClean="0"/>
              <a:t>This is what tells the browser what it should do.</a:t>
            </a:r>
          </a:p>
          <a:p>
            <a:pPr lvl="1"/>
            <a:r>
              <a:rPr lang="en-GB" dirty="0" smtClean="0"/>
              <a:t>We'll come back to this.</a:t>
            </a:r>
          </a:p>
          <a:p>
            <a:r>
              <a:rPr lang="en-GB" dirty="0" smtClean="0"/>
              <a:t>Within the form tag we will have several </a:t>
            </a:r>
            <a:r>
              <a:rPr lang="en-GB" b="1" dirty="0" smtClean="0"/>
              <a:t>input</a:t>
            </a:r>
            <a:r>
              <a:rPr lang="en-GB" dirty="0" smtClean="0"/>
              <a:t> tags.</a:t>
            </a:r>
          </a:p>
          <a:p>
            <a:pPr lvl="1"/>
            <a:r>
              <a:rPr lang="en-GB" dirty="0" smtClean="0"/>
              <a:t>These are what tell the browser what interface elements it should provide.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5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with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&lt;html&gt;</a:t>
            </a:r>
          </a:p>
          <a:p>
            <a:pPr marL="0" indent="0">
              <a:buNone/>
            </a:pPr>
            <a:r>
              <a:rPr lang="en-GB" sz="1600" dirty="0" smtClean="0"/>
              <a:t>	&lt;head&gt;</a:t>
            </a:r>
          </a:p>
          <a:p>
            <a:pPr marL="0" indent="0">
              <a:buNone/>
            </a:pPr>
            <a:r>
              <a:rPr lang="en-GB" sz="1600" dirty="0" smtClean="0"/>
              <a:t>		&lt;title&gt;Page with input&lt;/title&gt;</a:t>
            </a:r>
          </a:p>
          <a:p>
            <a:pPr marL="0" indent="0">
              <a:buNone/>
            </a:pPr>
            <a:r>
              <a:rPr lang="en-GB" sz="1600" dirty="0" smtClean="0"/>
              <a:t>	&lt;/head&gt;</a:t>
            </a:r>
          </a:p>
          <a:p>
            <a:pPr marL="0" indent="0">
              <a:buNone/>
            </a:pPr>
            <a:r>
              <a:rPr lang="en-GB" sz="1600" dirty="0" smtClean="0"/>
              <a:t>	&lt;body&gt;</a:t>
            </a:r>
          </a:p>
          <a:p>
            <a:pPr marL="0" indent="0">
              <a:buNone/>
            </a:pPr>
            <a:r>
              <a:rPr lang="en-GB" sz="1600" dirty="0" smtClean="0"/>
              <a:t>		&lt;h1&gt;Introduction&lt;/h1&gt;</a:t>
            </a:r>
          </a:p>
          <a:p>
            <a:pPr marL="0" indent="0">
              <a:buNone/>
            </a:pPr>
            <a:r>
              <a:rPr lang="en-GB" sz="1600" dirty="0" smtClean="0"/>
              <a:t>		&lt;p&gt;This is a page that shows some basic HTML input elements.&lt;/p&gt;</a:t>
            </a:r>
          </a:p>
          <a:p>
            <a:pPr marL="0" indent="0">
              <a:buNone/>
            </a:pPr>
            <a:r>
              <a:rPr lang="en-GB" sz="1600" dirty="0" smtClean="0"/>
              <a:t>		&lt;h1&gt;The Elements&lt;/h1&gt;</a:t>
            </a:r>
          </a:p>
          <a:p>
            <a:pPr marL="0" indent="0">
              <a:buNone/>
            </a:pPr>
            <a:r>
              <a:rPr lang="en-GB" sz="1600" dirty="0" smtClean="0"/>
              <a:t>		</a:t>
            </a:r>
            <a:r>
              <a:rPr lang="en-GB" sz="1600" b="1" dirty="0" smtClean="0"/>
              <a:t>&lt;form&gt;</a:t>
            </a:r>
          </a:p>
          <a:p>
            <a:pPr marL="0" indent="0">
              <a:buNone/>
            </a:pPr>
            <a:r>
              <a:rPr lang="en-GB" sz="1600" b="1" dirty="0" smtClean="0"/>
              <a:t>		Username: &lt;input type = "text" name = "username"&gt;&lt;/input&gt;  &lt;</a:t>
            </a:r>
            <a:r>
              <a:rPr lang="en-GB" sz="1600" b="1" dirty="0" err="1" smtClean="0"/>
              <a:t>br</a:t>
            </a:r>
            <a:r>
              <a:rPr lang="en-GB" sz="1600" b="1" dirty="0" smtClean="0"/>
              <a:t> /&gt;</a:t>
            </a:r>
          </a:p>
          <a:p>
            <a:pPr marL="0" indent="0">
              <a:buNone/>
            </a:pPr>
            <a:r>
              <a:rPr lang="en-GB" sz="1600" b="1" dirty="0" smtClean="0"/>
              <a:t>		Password: &lt;input type = "password" name = "password"&gt;&lt;/input&gt;  &lt;</a:t>
            </a:r>
            <a:r>
              <a:rPr lang="en-GB" sz="1600" b="1" dirty="0" err="1" smtClean="0"/>
              <a:t>br</a:t>
            </a:r>
            <a:r>
              <a:rPr lang="en-GB" sz="1600" b="1" dirty="0" smtClean="0"/>
              <a:t> /&gt;</a:t>
            </a:r>
          </a:p>
          <a:p>
            <a:pPr marL="0" indent="0">
              <a:buNone/>
            </a:pPr>
            <a:r>
              <a:rPr lang="en-GB" sz="1600" b="1" dirty="0" smtClean="0"/>
              <a:t>		&lt;/form&gt;</a:t>
            </a:r>
          </a:p>
          <a:p>
            <a:pPr marL="0" indent="0">
              <a:buNone/>
            </a:pPr>
            <a:r>
              <a:rPr lang="en-GB" sz="1600" dirty="0" smtClean="0"/>
              <a:t>	&lt;/body&gt;</a:t>
            </a:r>
          </a:p>
          <a:p>
            <a:pPr marL="0" indent="0">
              <a:buNone/>
            </a:pPr>
            <a:r>
              <a:rPr lang="en-GB" sz="1600" dirty="0" smtClean="0"/>
              <a:t>&lt;/html&gt;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7132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with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interact with these HTML input elements within the document.</a:t>
            </a:r>
          </a:p>
          <a:p>
            <a:pPr lvl="1"/>
            <a:r>
              <a:rPr lang="en-GB" dirty="0" smtClean="0"/>
              <a:t>But they won't do anything yet.</a:t>
            </a:r>
          </a:p>
          <a:p>
            <a:r>
              <a:rPr lang="en-GB" dirty="0" smtClean="0"/>
              <a:t>Another input element is important to us - the 'button'</a:t>
            </a:r>
          </a:p>
          <a:p>
            <a:pPr lvl="1"/>
            <a:r>
              <a:rPr lang="en-GB" dirty="0" smtClean="0"/>
              <a:t>This lets us trigger 'things to happen' when it's clicked.</a:t>
            </a:r>
          </a:p>
          <a:p>
            <a:r>
              <a:rPr lang="en-GB" dirty="0" smtClean="0"/>
              <a:t>So let's add two of those.	</a:t>
            </a:r>
          </a:p>
          <a:p>
            <a:pPr lvl="1"/>
            <a:r>
              <a:rPr lang="en-GB" dirty="0" smtClean="0"/>
              <a:t>One of type 'submit'</a:t>
            </a:r>
          </a:p>
          <a:p>
            <a:pPr lvl="1"/>
            <a:r>
              <a:rPr lang="en-GB" dirty="0" smtClean="0"/>
              <a:t>One of type 'clear' </a:t>
            </a:r>
          </a:p>
        </p:txBody>
      </p:sp>
    </p:spTree>
    <p:extLst>
      <p:ext uri="{BB962C8B-B14F-4D97-AF65-F5344CB8AC3E}">
        <p14:creationId xmlns:p14="http://schemas.microsoft.com/office/powerpoint/2010/main" val="208086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with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&lt;title&gt;Page with input&lt;/title&gt;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</a:p>
          <a:p>
            <a:pPr marL="0" indent="0">
              <a:buNone/>
            </a:pPr>
            <a:r>
              <a:rPr lang="en-GB" dirty="0" smtClean="0"/>
              <a:t>	&lt;body&gt;</a:t>
            </a:r>
          </a:p>
          <a:p>
            <a:pPr marL="0" indent="0">
              <a:buNone/>
            </a:pPr>
            <a:r>
              <a:rPr lang="en-GB" dirty="0" smtClean="0"/>
              <a:t>		&lt;h1&gt;Introduction&lt;/h1&gt;</a:t>
            </a:r>
          </a:p>
          <a:p>
            <a:pPr marL="0" indent="0">
              <a:buNone/>
            </a:pPr>
            <a:r>
              <a:rPr lang="en-GB" dirty="0" smtClean="0"/>
              <a:t>		&lt;p&gt;This is a page that shows some basic HTML input elements.&lt;/p&gt;</a:t>
            </a:r>
          </a:p>
          <a:p>
            <a:pPr marL="0" indent="0">
              <a:buNone/>
            </a:pPr>
            <a:r>
              <a:rPr lang="en-GB" dirty="0" smtClean="0"/>
              <a:t>		&lt;h1&gt;The Elements&lt;/h1&gt;</a:t>
            </a:r>
          </a:p>
          <a:p>
            <a:pPr marL="0" indent="0">
              <a:buNone/>
            </a:pPr>
            <a:r>
              <a:rPr lang="en-GB" dirty="0" smtClean="0"/>
              <a:t>		&lt;form&gt;</a:t>
            </a:r>
          </a:p>
          <a:p>
            <a:pPr marL="0" indent="0">
              <a:buNone/>
            </a:pPr>
            <a:r>
              <a:rPr lang="en-GB" dirty="0" smtClean="0"/>
              <a:t>		Username: &lt;input type = "text" name = "username"&gt;&lt;/input&gt;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Password: &lt;input type = "password" name = "password"&gt;&lt;/input&gt;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b="1" dirty="0" smtClean="0"/>
              <a:t>		&lt;input type = "submit" name = "</a:t>
            </a:r>
            <a:r>
              <a:rPr lang="en-GB" b="1" dirty="0" err="1" smtClean="0"/>
              <a:t>mybutton</a:t>
            </a:r>
            <a:r>
              <a:rPr lang="en-GB" b="1" dirty="0" smtClean="0"/>
              <a:t>" value = "submit"&gt;&lt;/input&gt;  &lt;</a:t>
            </a:r>
            <a:r>
              <a:rPr lang="en-GB" b="1" dirty="0" err="1" smtClean="0"/>
              <a:t>br</a:t>
            </a:r>
            <a:r>
              <a:rPr lang="en-GB" b="1" dirty="0" smtClean="0"/>
              <a:t> /&gt;</a:t>
            </a:r>
          </a:p>
          <a:p>
            <a:pPr marL="0" indent="0">
              <a:buNone/>
            </a:pPr>
            <a:r>
              <a:rPr lang="en-GB" b="1" dirty="0" smtClean="0"/>
              <a:t>		&lt;input type = "reset" name = "clear" value = "clear"&gt;&lt;/input&gt;  &lt;</a:t>
            </a:r>
            <a:r>
              <a:rPr lang="en-GB" b="1" dirty="0" err="1" smtClean="0"/>
              <a:t>br</a:t>
            </a:r>
            <a:r>
              <a:rPr lang="en-GB" b="1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&lt;/form&gt;</a:t>
            </a:r>
          </a:p>
          <a:p>
            <a:pPr marL="0" indent="0">
              <a:buNone/>
            </a:pPr>
            <a:r>
              <a:rPr lang="en-GB" dirty="0" smtClean="0"/>
              <a:t>	&lt;/body&gt;</a:t>
            </a:r>
          </a:p>
          <a:p>
            <a:pPr marL="0" indent="0">
              <a:buNone/>
            </a:pPr>
            <a:r>
              <a:rPr lang="en-GB" dirty="0" smtClean="0"/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27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'Clear' is a special kind of button in HTML.</a:t>
            </a:r>
          </a:p>
          <a:p>
            <a:pPr lvl="1"/>
            <a:r>
              <a:rPr lang="en-GB" dirty="0" smtClean="0"/>
              <a:t>It means 'clear all the input values that belong to this form'</a:t>
            </a:r>
          </a:p>
          <a:p>
            <a:pPr lvl="1"/>
            <a:r>
              <a:rPr lang="en-GB" dirty="0" smtClean="0"/>
              <a:t>We don't need to add anything to our file to make it do that.</a:t>
            </a:r>
          </a:p>
          <a:p>
            <a:r>
              <a:rPr lang="en-GB" dirty="0" smtClean="0"/>
              <a:t>'submit' is also a special kind of button.</a:t>
            </a:r>
          </a:p>
          <a:p>
            <a:pPr lvl="1"/>
            <a:r>
              <a:rPr lang="en-GB" dirty="0" smtClean="0"/>
              <a:t>We'll talk about that in a few slides.</a:t>
            </a:r>
          </a:p>
          <a:p>
            <a:r>
              <a:rPr lang="en-GB" dirty="0" smtClean="0"/>
              <a:t>'button' however requires </a:t>
            </a:r>
            <a:r>
              <a:rPr lang="en-GB" b="1" dirty="0" smtClean="0"/>
              <a:t>us</a:t>
            </a:r>
            <a:r>
              <a:rPr lang="en-GB" dirty="0" smtClean="0"/>
              <a:t> to tell it what to do.</a:t>
            </a:r>
          </a:p>
          <a:p>
            <a:pPr lvl="1"/>
            <a:r>
              <a:rPr lang="en-GB" dirty="0" smtClean="0"/>
              <a:t>It doesn't have any 'hard coded' functionality.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09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with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kinds of input:</a:t>
            </a:r>
          </a:p>
          <a:p>
            <a:pPr lvl="1"/>
            <a:r>
              <a:rPr lang="en-GB" dirty="0" smtClean="0"/>
              <a:t>Checkbox</a:t>
            </a:r>
          </a:p>
          <a:p>
            <a:pPr lvl="1"/>
            <a:r>
              <a:rPr lang="en-GB" dirty="0" smtClean="0"/>
              <a:t>radio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olor</a:t>
            </a:r>
            <a:endParaRPr lang="en-GB" dirty="0" smtClean="0"/>
          </a:p>
          <a:p>
            <a:pPr lvl="1"/>
            <a:r>
              <a:rPr lang="en-GB" dirty="0" smtClean="0"/>
              <a:t>submit</a:t>
            </a:r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http://www.w3schools.com/tags/att_input_type.asp</a:t>
            </a:r>
            <a:r>
              <a:rPr lang="en-GB" dirty="0" smtClean="0"/>
              <a:t> for a full list</a:t>
            </a:r>
          </a:p>
          <a:p>
            <a:r>
              <a:rPr lang="en-GB" dirty="0" smtClean="0"/>
              <a:t>And let's do a little experimenting with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43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the Button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Submit buttons work based on what's set in the form as an </a:t>
            </a:r>
            <a:r>
              <a:rPr lang="en-GB" b="1" dirty="0" smtClean="0"/>
              <a:t>action</a:t>
            </a:r>
            <a:r>
              <a:rPr lang="en-GB" dirty="0" smtClean="0"/>
              <a:t> parameter:</a:t>
            </a:r>
          </a:p>
          <a:p>
            <a:pPr lvl="1"/>
            <a:r>
              <a:rPr lang="en-GB" dirty="0" smtClean="0"/>
              <a:t>&lt;form action = "http://google.com"&gt;</a:t>
            </a:r>
          </a:p>
          <a:p>
            <a:r>
              <a:rPr lang="en-GB" dirty="0" smtClean="0"/>
              <a:t>When the submit button for that form is pressed, it'll take us to the google homepage.</a:t>
            </a:r>
          </a:p>
          <a:p>
            <a:r>
              <a:rPr lang="en-GB" dirty="0" smtClean="0"/>
              <a:t>Buttons of a type "button" require us to add </a:t>
            </a:r>
            <a:r>
              <a:rPr lang="en-GB" b="1" dirty="0" smtClean="0"/>
              <a:t>event handlers</a:t>
            </a:r>
            <a:r>
              <a:rPr lang="en-GB" dirty="0" smtClean="0"/>
              <a:t> to determine what should happen.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993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Now we introduce, lightly, our main technology -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We're going to be doing a lot with this over the coming months.</a:t>
            </a:r>
          </a:p>
          <a:p>
            <a:pPr lvl="2"/>
            <a:r>
              <a:rPr lang="en-GB" dirty="0" smtClean="0"/>
              <a:t>A lot.</a:t>
            </a:r>
          </a:p>
          <a:p>
            <a:r>
              <a:rPr lang="en-GB" dirty="0" smtClean="0"/>
              <a:t>HTML input elements work on the idea of </a:t>
            </a:r>
            <a:r>
              <a:rPr lang="en-GB" b="1" dirty="0" smtClean="0"/>
              <a:t>events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Things that happen to them, often things </a:t>
            </a:r>
            <a:r>
              <a:rPr lang="en-GB" b="1" dirty="0" smtClean="0"/>
              <a:t>you</a:t>
            </a:r>
            <a:r>
              <a:rPr lang="en-GB" dirty="0" smtClean="0"/>
              <a:t> make happen.</a:t>
            </a:r>
          </a:p>
          <a:p>
            <a:pPr lvl="1"/>
            <a:r>
              <a:rPr lang="en-GB" dirty="0" smtClean="0"/>
              <a:t>Events are occurring all the time when you work with a computer.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6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Clicking on a button - that's an event.</a:t>
            </a:r>
          </a:p>
          <a:p>
            <a:r>
              <a:rPr lang="en-GB" dirty="0" smtClean="0"/>
              <a:t>Moving your mouse over a button - that's an event.</a:t>
            </a:r>
          </a:p>
          <a:p>
            <a:r>
              <a:rPr lang="en-GB" dirty="0" smtClean="0"/>
              <a:t>Resizing your browser window is an event.</a:t>
            </a:r>
          </a:p>
          <a:p>
            <a:r>
              <a:rPr lang="en-GB" dirty="0" smtClean="0"/>
              <a:t>Typing into a text field is an event</a:t>
            </a:r>
          </a:p>
          <a:p>
            <a:r>
              <a:rPr lang="en-GB" dirty="0" smtClean="0"/>
              <a:t>And so on</a:t>
            </a:r>
          </a:p>
          <a:p>
            <a:r>
              <a:rPr lang="en-GB" dirty="0" smtClean="0"/>
              <a:t>And so on</a:t>
            </a:r>
          </a:p>
          <a:p>
            <a:r>
              <a:rPr lang="en-GB" dirty="0" smtClean="0"/>
              <a:t>And so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4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Everything on your HTML page is constantly triggering events.</a:t>
            </a:r>
          </a:p>
          <a:p>
            <a:pPr lvl="1"/>
            <a:r>
              <a:rPr lang="en-GB" dirty="0" smtClean="0"/>
              <a:t>And we as developers are only interested in </a:t>
            </a:r>
            <a:r>
              <a:rPr lang="en-GB" b="1" dirty="0" smtClean="0"/>
              <a:t>some</a:t>
            </a:r>
            <a:r>
              <a:rPr lang="en-GB" dirty="0" smtClean="0"/>
              <a:t> of these.</a:t>
            </a:r>
          </a:p>
          <a:p>
            <a:r>
              <a:rPr lang="en-GB" dirty="0" smtClean="0"/>
              <a:t>When an event that we're interested in happens, the browser will call an </a:t>
            </a:r>
            <a:r>
              <a:rPr lang="en-GB" b="1" dirty="0" smtClean="0"/>
              <a:t>event handler </a:t>
            </a:r>
            <a:r>
              <a:rPr lang="en-GB" dirty="0" smtClean="0"/>
              <a:t>function that contains the code needed.</a:t>
            </a:r>
          </a:p>
          <a:p>
            <a:r>
              <a:rPr lang="en-GB" dirty="0" smtClean="0"/>
              <a:t>We need to tell the browser what handlers link to what HTML elements for which events.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1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for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We're going to take a different approach with this module than is traditional in computing courses.</a:t>
            </a:r>
          </a:p>
          <a:p>
            <a:pPr lvl="1"/>
            <a:r>
              <a:rPr lang="en-GB" dirty="0" smtClean="0"/>
              <a:t>Focusing more on more easily visually identified progress.</a:t>
            </a:r>
          </a:p>
          <a:p>
            <a:r>
              <a:rPr lang="en-GB" dirty="0" smtClean="0"/>
              <a:t>Make no mistake, it's still programming.</a:t>
            </a:r>
          </a:p>
          <a:p>
            <a:pPr lvl="1"/>
            <a:r>
              <a:rPr lang="en-GB" dirty="0" smtClean="0"/>
              <a:t>It's hard</a:t>
            </a:r>
          </a:p>
          <a:p>
            <a:pPr lvl="1"/>
            <a:r>
              <a:rPr lang="en-GB" dirty="0" smtClean="0"/>
              <a:t>It's complicated</a:t>
            </a:r>
          </a:p>
          <a:p>
            <a:pPr lvl="1"/>
            <a:r>
              <a:rPr lang="en-GB" dirty="0" smtClean="0"/>
              <a:t>It needs a lot of work</a:t>
            </a:r>
          </a:p>
          <a:p>
            <a:r>
              <a:rPr lang="en-GB" dirty="0" smtClean="0"/>
              <a:t>But you'll get to see progress early on.</a:t>
            </a:r>
          </a:p>
          <a:p>
            <a:r>
              <a:rPr lang="en-GB" dirty="0" smtClean="0"/>
              <a:t>As digital media students, our focus is going to be on interactivity.</a:t>
            </a:r>
          </a:p>
          <a:p>
            <a:pPr lvl="1"/>
            <a:r>
              <a:rPr lang="en-GB" dirty="0" smtClean="0"/>
              <a:t>And we'll explore that through the medium of simple games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907904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indicate </a:t>
            </a:r>
            <a:r>
              <a:rPr lang="en-GB" dirty="0" err="1" smtClean="0"/>
              <a:t>Javascript</a:t>
            </a:r>
            <a:r>
              <a:rPr lang="en-GB" dirty="0" smtClean="0"/>
              <a:t> in our HTML page through the use of the &lt;script&gt; tag, like so.</a:t>
            </a:r>
          </a:p>
          <a:p>
            <a:r>
              <a:rPr lang="en-GB" dirty="0" smtClean="0"/>
              <a:t>We can create little 'packages' of functionality called </a:t>
            </a:r>
            <a:r>
              <a:rPr lang="en-GB" b="1" dirty="0" smtClean="0"/>
              <a:t>functions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We can then link these up to particular events in the browser.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comes with its own set of functionality that is provided for us.</a:t>
            </a:r>
          </a:p>
          <a:p>
            <a:pPr lvl="1"/>
            <a:r>
              <a:rPr lang="en-GB" dirty="0" smtClean="0"/>
              <a:t>One piece of functionality is called 'alert', and gives us a message box.</a:t>
            </a:r>
          </a:p>
          <a:p>
            <a:r>
              <a:rPr lang="en-GB" dirty="0" smtClean="0"/>
              <a:t>We put the &lt;script&gt; tags inside the </a:t>
            </a:r>
            <a:r>
              <a:rPr lang="en-GB" sz="3000" dirty="0" smtClean="0"/>
              <a:t>&lt;head&gt; of our document.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9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&lt;title&gt;Page with input&lt;/title&gt;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b="1" dirty="0" smtClean="0"/>
              <a:t>		&lt;script&gt;</a:t>
            </a:r>
          </a:p>
          <a:p>
            <a:pPr marL="0" indent="0">
              <a:buNone/>
            </a:pPr>
            <a:r>
              <a:rPr lang="en-GB" b="1" dirty="0" smtClean="0"/>
              <a:t>			function </a:t>
            </a:r>
            <a:r>
              <a:rPr lang="en-GB" b="1" dirty="0" err="1" smtClean="0"/>
              <a:t>showMessage</a:t>
            </a:r>
            <a:r>
              <a:rPr lang="en-GB" b="1" dirty="0" smtClean="0"/>
              <a:t>() {</a:t>
            </a:r>
          </a:p>
          <a:p>
            <a:pPr marL="0" indent="0">
              <a:buNone/>
            </a:pPr>
            <a:r>
              <a:rPr lang="en-GB" b="1" dirty="0" smtClean="0"/>
              <a:t>				alert ("Hello!");</a:t>
            </a:r>
          </a:p>
          <a:p>
            <a:pPr marL="0" indent="0">
              <a:buNone/>
            </a:pPr>
            <a:r>
              <a:rPr lang="en-GB" b="1" dirty="0" smtClean="0"/>
              <a:t>			}</a:t>
            </a:r>
          </a:p>
          <a:p>
            <a:pPr marL="0" indent="0">
              <a:buNone/>
            </a:pPr>
            <a:r>
              <a:rPr lang="en-GB" b="1" dirty="0" smtClean="0"/>
              <a:t>		&lt;/script&gt;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89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makes available a function called </a:t>
            </a:r>
            <a:r>
              <a:rPr lang="en-GB" dirty="0" err="1" smtClean="0"/>
              <a:t>showMessage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We can now bind that to events on particular components.</a:t>
            </a:r>
          </a:p>
          <a:p>
            <a:pPr lvl="1"/>
            <a:r>
              <a:rPr lang="en-GB" dirty="0" smtClean="0"/>
              <a:t>Let's add in a third button to our HTML form that does that:</a:t>
            </a:r>
          </a:p>
          <a:p>
            <a:r>
              <a:rPr lang="en-GB" dirty="0" smtClean="0"/>
              <a:t>&lt;input type = "button" name = "</a:t>
            </a:r>
            <a:r>
              <a:rPr lang="en-GB" dirty="0" err="1" smtClean="0"/>
              <a:t>clicky</a:t>
            </a:r>
            <a:r>
              <a:rPr lang="en-GB" dirty="0" smtClean="0"/>
              <a:t>" value = "</a:t>
            </a:r>
            <a:r>
              <a:rPr lang="en-GB" dirty="0" err="1" smtClean="0"/>
              <a:t>clicky</a:t>
            </a:r>
            <a:r>
              <a:rPr lang="en-GB" dirty="0" smtClean="0"/>
              <a:t>" </a:t>
            </a:r>
            <a:r>
              <a:rPr lang="en-GB" dirty="0" err="1" smtClean="0"/>
              <a:t>onclick</a:t>
            </a:r>
            <a:r>
              <a:rPr lang="en-GB" dirty="0" smtClean="0"/>
              <a:t> = "</a:t>
            </a:r>
            <a:r>
              <a:rPr lang="en-GB" dirty="0" err="1" smtClean="0"/>
              <a:t>showMessage</a:t>
            </a:r>
            <a:r>
              <a:rPr lang="en-GB" dirty="0" smtClean="0"/>
              <a:t>();"&gt;&lt;/input&gt;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512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a lot of events to which we could bind this function:</a:t>
            </a:r>
          </a:p>
          <a:p>
            <a:pPr lvl="1"/>
            <a:r>
              <a:rPr lang="en-GB" dirty="0" err="1" smtClean="0"/>
              <a:t>onmouseover</a:t>
            </a:r>
            <a:endParaRPr lang="en-GB" dirty="0" smtClean="0"/>
          </a:p>
          <a:p>
            <a:pPr lvl="1"/>
            <a:r>
              <a:rPr lang="en-GB" dirty="0" err="1" smtClean="0"/>
              <a:t>onblue</a:t>
            </a:r>
            <a:endParaRPr lang="en-GB" dirty="0" smtClean="0"/>
          </a:p>
          <a:p>
            <a:pPr lvl="1"/>
            <a:r>
              <a:rPr lang="en-GB" dirty="0" err="1" smtClean="0"/>
              <a:t>onmouseout</a:t>
            </a:r>
            <a:endParaRPr lang="en-GB" dirty="0" smtClean="0"/>
          </a:p>
          <a:p>
            <a:r>
              <a:rPr lang="en-GB" dirty="0" smtClean="0"/>
              <a:t>The same function can be used each time.</a:t>
            </a:r>
          </a:p>
          <a:p>
            <a:pPr lvl="1"/>
            <a:r>
              <a:rPr lang="en-GB" dirty="0" smtClean="0"/>
              <a:t>All that will change is how it is triggered.</a:t>
            </a:r>
          </a:p>
          <a:p>
            <a:r>
              <a:rPr lang="en-GB" dirty="0" smtClean="0"/>
              <a:t>These events are available on most HTML elements.</a:t>
            </a:r>
          </a:p>
          <a:p>
            <a:pPr lvl="1"/>
            <a:r>
              <a:rPr lang="en-GB" dirty="0" smtClean="0"/>
              <a:t>Including &lt;p&gt;, &lt;h1&gt; and equivalent tags.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01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More Advanced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&lt;title&gt;Page with input&lt;/title&gt;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		&lt;script&gt;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		function </a:t>
            </a:r>
            <a:r>
              <a:rPr lang="en-GB" b="1" dirty="0" err="1" smtClean="0"/>
              <a:t>showMessage</a:t>
            </a:r>
            <a:r>
              <a:rPr lang="en-GB" b="1" dirty="0" smtClean="0"/>
              <a:t>(text) {</a:t>
            </a:r>
          </a:p>
          <a:p>
            <a:pPr marL="0" indent="0">
              <a:buNone/>
            </a:pPr>
            <a:r>
              <a:rPr lang="en-GB" b="1" dirty="0" smtClean="0"/>
              <a:t>				alert (text);</a:t>
            </a:r>
          </a:p>
          <a:p>
            <a:pPr marL="0" indent="0">
              <a:buNone/>
            </a:pPr>
            <a:r>
              <a:rPr lang="en-GB" b="1" dirty="0" smtClean="0"/>
              <a:t>			}</a:t>
            </a:r>
          </a:p>
          <a:p>
            <a:pPr marL="0" indent="0">
              <a:buNone/>
            </a:pPr>
            <a:r>
              <a:rPr lang="en-GB" dirty="0" smtClean="0"/>
              <a:t>		&lt;/script&gt;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</a:p>
          <a:p>
            <a:pPr marL="0" indent="0">
              <a:buNone/>
            </a:pPr>
            <a:r>
              <a:rPr lang="en-GB" dirty="0" smtClean="0"/>
              <a:t>	&lt;body&gt;</a:t>
            </a:r>
          </a:p>
          <a:p>
            <a:pPr marL="0" indent="0">
              <a:buNone/>
            </a:pPr>
            <a:r>
              <a:rPr lang="en-GB" dirty="0" smtClean="0"/>
              <a:t>		&lt;h1 </a:t>
            </a:r>
            <a:r>
              <a:rPr lang="en-GB" b="1" dirty="0" err="1" smtClean="0"/>
              <a:t>onmouseover</a:t>
            </a:r>
            <a:r>
              <a:rPr lang="en-GB" b="1" dirty="0" smtClean="0"/>
              <a:t> = "</a:t>
            </a:r>
            <a:r>
              <a:rPr lang="en-GB" b="1" dirty="0" err="1" smtClean="0"/>
              <a:t>showMessage</a:t>
            </a:r>
            <a:r>
              <a:rPr lang="en-GB" b="1" dirty="0" smtClean="0"/>
              <a:t> ('Over the heading');</a:t>
            </a:r>
            <a:r>
              <a:rPr lang="en-GB" dirty="0" smtClean="0"/>
              <a:t>"&gt;Introduction&lt;/h1&gt;</a:t>
            </a:r>
          </a:p>
          <a:p>
            <a:pPr marL="0" indent="0">
              <a:buNone/>
            </a:pPr>
            <a:r>
              <a:rPr lang="en-GB" dirty="0" smtClean="0"/>
              <a:t>		&lt;p&gt;This is a page that shows some basic HTML input elements.&lt;/p&gt;</a:t>
            </a:r>
          </a:p>
          <a:p>
            <a:pPr marL="0" indent="0">
              <a:buNone/>
            </a:pPr>
            <a:r>
              <a:rPr lang="en-GB" dirty="0" smtClean="0"/>
              <a:t>		&lt;h1&gt;The Elements&lt;/h1&gt;</a:t>
            </a:r>
          </a:p>
          <a:p>
            <a:pPr marL="0" indent="0">
              <a:buNone/>
            </a:pPr>
            <a:r>
              <a:rPr lang="en-GB" dirty="0" smtClean="0"/>
              <a:t>		&lt;form action = "http://google.com"&gt;</a:t>
            </a:r>
          </a:p>
          <a:p>
            <a:pPr marL="0" indent="0">
              <a:buNone/>
            </a:pPr>
            <a:r>
              <a:rPr lang="en-GB" dirty="0" smtClean="0"/>
              <a:t>			Username: &lt;input type = "text" name = "username"&gt;&lt;/input&gt;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	Password: &lt;input type = "password" name = "password"&gt;&lt;/input&gt;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	&lt;input type = "submit" name = "</a:t>
            </a:r>
            <a:r>
              <a:rPr lang="en-GB" dirty="0" err="1" smtClean="0"/>
              <a:t>mybutton</a:t>
            </a:r>
            <a:r>
              <a:rPr lang="en-GB" dirty="0" smtClean="0"/>
              <a:t>" value = "submit"&gt;&lt;/input&gt;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	&lt;input type = "button" name = "</a:t>
            </a:r>
            <a:r>
              <a:rPr lang="en-GB" dirty="0" err="1" smtClean="0"/>
              <a:t>clicky</a:t>
            </a:r>
            <a:r>
              <a:rPr lang="en-GB" dirty="0" smtClean="0"/>
              <a:t>" value = "</a:t>
            </a:r>
            <a:r>
              <a:rPr lang="en-GB" dirty="0" err="1" smtClean="0"/>
              <a:t>clicky</a:t>
            </a:r>
            <a:r>
              <a:rPr lang="en-GB" dirty="0" smtClean="0"/>
              <a:t>" </a:t>
            </a:r>
            <a:r>
              <a:rPr lang="en-GB" dirty="0" err="1" smtClean="0"/>
              <a:t>onclick</a:t>
            </a:r>
            <a:r>
              <a:rPr lang="en-GB" dirty="0" smtClean="0"/>
              <a:t> = "</a:t>
            </a:r>
            <a:r>
              <a:rPr lang="en-GB" b="1" dirty="0" err="1" smtClean="0"/>
              <a:t>showMessage</a:t>
            </a:r>
            <a:r>
              <a:rPr lang="en-GB" b="1" dirty="0" smtClean="0"/>
              <a:t>('Hello');</a:t>
            </a:r>
            <a:r>
              <a:rPr lang="en-GB" dirty="0" smtClean="0"/>
              <a:t>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	&lt;input type = "reset" name = "clear" value = "clear"&gt;&lt;/input&gt;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		&lt;/form&gt;</a:t>
            </a:r>
          </a:p>
          <a:p>
            <a:pPr marL="0" indent="0">
              <a:buNone/>
            </a:pPr>
            <a:r>
              <a:rPr lang="en-GB" dirty="0" smtClean="0"/>
              <a:t>	&lt;/body&gt;</a:t>
            </a:r>
          </a:p>
          <a:p>
            <a:pPr marL="0" indent="0">
              <a:buNone/>
            </a:pPr>
            <a:r>
              <a:rPr lang="en-GB" dirty="0" smtClean="0"/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928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Textfields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bet you though we'd forgotten about our </a:t>
            </a:r>
            <a:r>
              <a:rPr lang="en-GB" dirty="0" err="1" smtClean="0"/>
              <a:t>textfields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Now that we know a little bit of </a:t>
            </a:r>
            <a:r>
              <a:rPr lang="en-GB" dirty="0" err="1" smtClean="0"/>
              <a:t>Javascript</a:t>
            </a:r>
            <a:r>
              <a:rPr lang="en-GB" dirty="0" smtClean="0"/>
              <a:t>, we can start pulling things out of those.</a:t>
            </a:r>
          </a:p>
          <a:p>
            <a:pPr lvl="2"/>
            <a:r>
              <a:rPr lang="en-GB" dirty="0" smtClean="0"/>
              <a:t>And putting things in, if we so desire.</a:t>
            </a:r>
          </a:p>
          <a:p>
            <a:r>
              <a:rPr lang="en-GB" dirty="0" smtClean="0"/>
              <a:t>Remember how at the start of this lecture I said that the browser 'renders' the document we provide it?</a:t>
            </a:r>
          </a:p>
          <a:p>
            <a:pPr lvl="1"/>
            <a:r>
              <a:rPr lang="en-GB" dirty="0" smtClean="0"/>
              <a:t>It does it into a tree much like you drew earlier.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26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tree that the browser creates of our page is called the Document Object Model, or the DOM, of the page.</a:t>
            </a:r>
          </a:p>
          <a:p>
            <a:r>
              <a:rPr lang="en-GB" dirty="0" smtClean="0"/>
              <a:t>We can explore the DOM to access individual HTML elements.</a:t>
            </a:r>
          </a:p>
          <a:p>
            <a:pPr lvl="1"/>
            <a:r>
              <a:rPr lang="en-GB" dirty="0" smtClean="0"/>
              <a:t>We can explore the entire tree, but it's useful if we can just say 'Give me this element right here'</a:t>
            </a:r>
          </a:p>
          <a:p>
            <a:pPr lvl="1"/>
            <a:r>
              <a:rPr lang="en-GB" dirty="0" smtClean="0"/>
              <a:t>We do that by providing an 'id' parameter for each HTML tag we will want to access.</a:t>
            </a:r>
          </a:p>
          <a:p>
            <a:pPr lvl="2"/>
            <a:r>
              <a:rPr lang="en-GB" dirty="0" smtClean="0"/>
              <a:t>Username: &lt;</a:t>
            </a:r>
            <a:r>
              <a:rPr lang="en-GB" b="1" dirty="0" smtClean="0"/>
              <a:t>input id = "username"</a:t>
            </a:r>
            <a:r>
              <a:rPr lang="en-GB" dirty="0" smtClean="0"/>
              <a:t> type = "text" name = "username"&gt;&lt;/input&gt;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 lvl="2"/>
            <a:r>
              <a:rPr lang="en-GB" dirty="0" smtClean="0"/>
              <a:t>Password: &lt;</a:t>
            </a:r>
            <a:r>
              <a:rPr lang="en-GB" b="1" dirty="0" smtClean="0"/>
              <a:t>input id = "password"</a:t>
            </a:r>
            <a:r>
              <a:rPr lang="en-GB" dirty="0" smtClean="0"/>
              <a:t> type = "password" name = "password"&gt;&lt;/input&gt;  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529324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 smtClean="0"/>
              <a:t>&lt;script&gt;</a:t>
            </a:r>
          </a:p>
          <a:p>
            <a:pPr marL="0" indent="0">
              <a:buNone/>
            </a:pPr>
            <a:r>
              <a:rPr lang="en-GB" sz="2400" dirty="0" smtClean="0"/>
              <a:t>	function </a:t>
            </a:r>
            <a:r>
              <a:rPr lang="en-GB" sz="2400" dirty="0" err="1" smtClean="0"/>
              <a:t>showMessage</a:t>
            </a:r>
            <a:r>
              <a:rPr lang="en-GB" sz="2400" dirty="0" smtClean="0"/>
              <a:t>(text) {</a:t>
            </a:r>
          </a:p>
          <a:p>
            <a:pPr marL="0" indent="0">
              <a:buNone/>
            </a:pPr>
            <a:r>
              <a:rPr lang="en-GB" sz="2400" dirty="0" smtClean="0"/>
              <a:t>		</a:t>
            </a:r>
            <a:r>
              <a:rPr lang="en-GB" sz="2400" dirty="0" err="1" smtClean="0"/>
              <a:t>document.getElementById</a:t>
            </a:r>
            <a:r>
              <a:rPr lang="en-GB" sz="2400" dirty="0" smtClean="0"/>
              <a:t>    ("username").value = </a:t>
            </a:r>
            <a:br>
              <a:rPr lang="en-GB" sz="2400" dirty="0" smtClean="0"/>
            </a:br>
            <a:r>
              <a:rPr lang="en-GB" sz="2400" dirty="0" smtClean="0"/>
              <a:t>			text;</a:t>
            </a:r>
          </a:p>
          <a:p>
            <a:pPr marL="0" indent="0">
              <a:buNone/>
            </a:pPr>
            <a:r>
              <a:rPr lang="en-GB" sz="2400" dirty="0" smtClean="0"/>
              <a:t>	}</a:t>
            </a:r>
          </a:p>
          <a:p>
            <a:pPr marL="0" indent="0">
              <a:buNone/>
            </a:pPr>
            <a:r>
              <a:rPr lang="en-GB" sz="2400" dirty="0" smtClean="0"/>
              <a:t>&lt;/script&gt;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means:</a:t>
            </a:r>
          </a:p>
          <a:p>
            <a:endParaRPr lang="en-GB" dirty="0"/>
          </a:p>
          <a:p>
            <a:r>
              <a:rPr lang="en-GB" dirty="0" smtClean="0"/>
              <a:t>On our rendered document, get the element that has an ID that matches the text "username", and then set its value to the text that was provided to this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38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a lot to take in, and you're not expected to fully understand it all yet.	</a:t>
            </a:r>
          </a:p>
          <a:p>
            <a:pPr lvl="1"/>
            <a:r>
              <a:rPr lang="en-GB" dirty="0" smtClean="0"/>
              <a:t>By the end of the module, you will.</a:t>
            </a:r>
          </a:p>
          <a:p>
            <a:r>
              <a:rPr lang="en-GB" dirty="0" smtClean="0"/>
              <a:t>This is a whirlwind introduction to the basics of a dynamic website, using three technologies.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CSS</a:t>
            </a:r>
          </a:p>
          <a:p>
            <a:pPr lvl="1"/>
            <a:r>
              <a:rPr lang="en-GB" dirty="0" err="1" smtClean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274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and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and CSS are primarily about structure and presentation, and we won't spend a lot of time talking about them in the rest of the module.</a:t>
            </a:r>
          </a:p>
          <a:p>
            <a:pPr lvl="1"/>
            <a:r>
              <a:rPr lang="en-GB" dirty="0" smtClean="0"/>
              <a:t>Feel free to read up on the topic yourself.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on the other hand is a core part of the module.</a:t>
            </a:r>
          </a:p>
          <a:p>
            <a:pPr lvl="1"/>
            <a:r>
              <a:rPr lang="en-GB" dirty="0" smtClean="0"/>
              <a:t>And we'll spend the next three classes exploring it in depth.</a:t>
            </a:r>
          </a:p>
          <a:p>
            <a:r>
              <a:rPr lang="en-GB" dirty="0" smtClean="0"/>
              <a:t>For now, all you need to know is that you can create functions, and bind them to HTML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42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first, the module.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module has one component of assessment.</a:t>
            </a:r>
          </a:p>
          <a:p>
            <a:pPr lvl="1"/>
            <a:r>
              <a:rPr lang="en-GB" dirty="0" smtClean="0"/>
              <a:t>But we're going to break it up into several parts.</a:t>
            </a:r>
          </a:p>
          <a:p>
            <a:r>
              <a:rPr lang="en-GB" dirty="0" smtClean="0"/>
              <a:t>These parts will form a portfolio.</a:t>
            </a:r>
          </a:p>
          <a:p>
            <a:pPr lvl="1"/>
            <a:r>
              <a:rPr lang="en-GB" dirty="0" smtClean="0"/>
              <a:t>Each of the grades you get for each element will be averaged out into your final module grade.</a:t>
            </a:r>
          </a:p>
          <a:p>
            <a:r>
              <a:rPr lang="en-GB" dirty="0" smtClean="0"/>
              <a:t>Lab time will be available to work on these.</a:t>
            </a:r>
          </a:p>
          <a:p>
            <a:pPr lvl="1"/>
            <a:r>
              <a:rPr lang="en-GB" dirty="0" smtClean="0"/>
              <a:t>But don't assume lab time by itself is enough.</a:t>
            </a:r>
          </a:p>
          <a:p>
            <a:r>
              <a:rPr lang="en-GB" dirty="0" smtClean="0"/>
              <a:t>The module also runs over both semesters.</a:t>
            </a:r>
          </a:p>
          <a:p>
            <a:pPr lvl="1"/>
            <a:r>
              <a:rPr lang="en-GB" dirty="0" smtClean="0"/>
              <a:t>The assessment for the module will be handled over both semesters.</a:t>
            </a:r>
          </a:p>
          <a:p>
            <a:r>
              <a:rPr lang="en-GB" dirty="0" smtClean="0"/>
              <a:t>But let's not worry about that just yet...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325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a whirlwind introduction to three web technologies.</a:t>
            </a:r>
          </a:p>
          <a:p>
            <a:pPr lvl="1"/>
            <a:r>
              <a:rPr lang="en-GB" dirty="0" smtClean="0"/>
              <a:t>And the rest of today will be spent familiarising yourself with how they interact.</a:t>
            </a:r>
          </a:p>
          <a:p>
            <a:r>
              <a:rPr lang="en-GB" dirty="0" smtClean="0"/>
              <a:t>If you can create and understand the last program we talked about today, that's a win.</a:t>
            </a:r>
          </a:p>
          <a:p>
            <a:pPr lvl="1"/>
            <a:r>
              <a:rPr lang="en-GB" dirty="0" smtClean="0"/>
              <a:t>I don't expect any more of you at the moment than that.</a:t>
            </a:r>
          </a:p>
          <a:p>
            <a:r>
              <a:rPr lang="en-GB" dirty="0" smtClean="0"/>
              <a:t>We're going to be doing some awesome stuff with </a:t>
            </a:r>
            <a:r>
              <a:rPr lang="en-GB" dirty="0" err="1" smtClean="0"/>
              <a:t>Javascript</a:t>
            </a:r>
            <a:r>
              <a:rPr lang="en-GB" dirty="0" smtClean="0"/>
              <a:t> in the coming weeks.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0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We'll be focusing on </a:t>
            </a:r>
            <a:r>
              <a:rPr lang="en-GB" dirty="0" err="1" smtClean="0"/>
              <a:t>javascript</a:t>
            </a:r>
            <a:r>
              <a:rPr lang="en-GB" dirty="0" smtClean="0"/>
              <a:t> within the module.</a:t>
            </a:r>
          </a:p>
          <a:p>
            <a:pPr lvl="1"/>
            <a:r>
              <a:rPr lang="en-GB" dirty="0" smtClean="0"/>
              <a:t>Mostly through the medium of HTML5's 'Canvas' element.</a:t>
            </a:r>
          </a:p>
          <a:p>
            <a:r>
              <a:rPr lang="en-GB" dirty="0" smtClean="0"/>
              <a:t>The canvas is basically like a big sheet of paper we can draw on.</a:t>
            </a:r>
          </a:p>
          <a:p>
            <a:pPr lvl="1"/>
            <a:r>
              <a:rPr lang="en-GB" dirty="0" smtClean="0"/>
              <a:t>A sheet of paper that clears itself many times per second, if we make it do that.</a:t>
            </a:r>
          </a:p>
          <a:p>
            <a:r>
              <a:rPr lang="en-GB" dirty="0" smtClean="0"/>
              <a:t>Before we get to the </a:t>
            </a:r>
            <a:r>
              <a:rPr lang="en-GB" dirty="0" err="1" smtClean="0"/>
              <a:t>Javascript</a:t>
            </a:r>
            <a:r>
              <a:rPr lang="en-GB" dirty="0" smtClean="0"/>
              <a:t> though, we need to talk about the HTML that contains it.</a:t>
            </a:r>
          </a:p>
          <a:p>
            <a:pPr lvl="1"/>
            <a:r>
              <a:rPr lang="en-GB" dirty="0" smtClean="0"/>
              <a:t>So that the rest of the module makes sense.</a:t>
            </a:r>
          </a:p>
          <a:p>
            <a:r>
              <a:rPr lang="en-GB" dirty="0" smtClean="0"/>
              <a:t>HTML is what's known as a </a:t>
            </a:r>
            <a:r>
              <a:rPr lang="en-GB" b="1" dirty="0" err="1" smtClean="0"/>
              <a:t>markup</a:t>
            </a:r>
            <a:r>
              <a:rPr lang="en-GB" dirty="0" smtClean="0"/>
              <a:t> language.</a:t>
            </a:r>
          </a:p>
          <a:p>
            <a:pPr lvl="1"/>
            <a:r>
              <a:rPr lang="en-GB" dirty="0" smtClean="0"/>
              <a:t>It's designed to allow people to describe how a web document looks.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4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Documents destined for a web browser are usually served in HTML.</a:t>
            </a:r>
          </a:p>
          <a:p>
            <a:pPr lvl="1"/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r>
              <a:rPr lang="en-GB" dirty="0" smtClean="0"/>
              <a:t>HTML is used to tell the web browser what the various parts of a document are.</a:t>
            </a:r>
          </a:p>
          <a:p>
            <a:pPr lvl="1"/>
            <a:r>
              <a:rPr lang="en-GB" dirty="0" smtClean="0"/>
              <a:t>The web browser then </a:t>
            </a:r>
            <a:r>
              <a:rPr lang="en-GB" b="1" dirty="0" smtClean="0"/>
              <a:t>renders</a:t>
            </a:r>
            <a:r>
              <a:rPr lang="en-GB" dirty="0" smtClean="0"/>
              <a:t> these into a form that can be displayed.</a:t>
            </a:r>
          </a:p>
          <a:p>
            <a:pPr lvl="1"/>
            <a:r>
              <a:rPr lang="en-GB" dirty="0" smtClean="0"/>
              <a:t>We’ll come back to that point.</a:t>
            </a:r>
          </a:p>
          <a:p>
            <a:r>
              <a:rPr lang="en-GB" dirty="0" smtClean="0"/>
              <a:t>An HTML page is held in the browser as a </a:t>
            </a:r>
            <a:r>
              <a:rPr lang="en-GB" b="1" dirty="0" smtClean="0"/>
              <a:t>document</a:t>
            </a:r>
            <a:r>
              <a:rPr lang="en-GB" dirty="0" smtClean="0"/>
              <a:t>.  We can access the </a:t>
            </a:r>
            <a:r>
              <a:rPr lang="en-GB" b="1" dirty="0" smtClean="0"/>
              <a:t>rendered</a:t>
            </a:r>
            <a:r>
              <a:rPr lang="en-GB" dirty="0" smtClean="0"/>
              <a:t> components later using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2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	&lt;head&gt;</a:t>
            </a:r>
          </a:p>
          <a:p>
            <a:pPr marL="0" indent="0">
              <a:buNone/>
            </a:pPr>
            <a:r>
              <a:rPr lang="en-GB" dirty="0" smtClean="0"/>
              <a:t>		&lt;title&gt;This is a test HTML page&lt;/title&gt;</a:t>
            </a:r>
          </a:p>
          <a:p>
            <a:pPr marL="0" indent="0">
              <a:buNone/>
            </a:pPr>
            <a:r>
              <a:rPr lang="en-GB" dirty="0" smtClean="0"/>
              <a:t>	&lt;/head&gt;</a:t>
            </a:r>
          </a:p>
          <a:p>
            <a:pPr marL="0" indent="0">
              <a:buNone/>
            </a:pPr>
            <a:r>
              <a:rPr lang="en-GB" dirty="0" smtClean="0"/>
              <a:t>	&lt;body&gt;</a:t>
            </a:r>
          </a:p>
          <a:p>
            <a:pPr marL="0" indent="0">
              <a:buNone/>
            </a:pPr>
            <a:r>
              <a:rPr lang="en-GB" dirty="0" smtClean="0"/>
              <a:t>		&lt;h1&gt;Introduction&lt;/h1&gt;</a:t>
            </a:r>
          </a:p>
          <a:p>
            <a:pPr marL="0" indent="0">
              <a:buNone/>
            </a:pPr>
            <a:r>
              <a:rPr lang="en-GB" dirty="0" smtClean="0"/>
              <a:t>		&lt;p&gt;This is a paragraph&lt;/p&gt;</a:t>
            </a:r>
          </a:p>
          <a:p>
            <a:pPr marL="0" indent="0">
              <a:buNone/>
            </a:pPr>
            <a:r>
              <a:rPr lang="en-GB" dirty="0" smtClean="0"/>
              <a:t>		&lt;h1&gt;Another heading&lt;/h1&gt;</a:t>
            </a:r>
          </a:p>
          <a:p>
            <a:pPr marL="0" indent="0">
              <a:buNone/>
            </a:pPr>
            <a:r>
              <a:rPr lang="en-GB" dirty="0" smtClean="0"/>
              <a:t>		&lt;p&gt;And so is &lt;b&gt;this&lt;/b&lt;&lt;/p&gt;</a:t>
            </a:r>
          </a:p>
          <a:p>
            <a:pPr marL="0" indent="0">
              <a:buNone/>
            </a:pPr>
            <a:r>
              <a:rPr lang="en-GB" dirty="0" smtClean="0"/>
              <a:t>	&lt;/body&gt;</a:t>
            </a:r>
          </a:p>
          <a:p>
            <a:pPr marL="0" indent="0">
              <a:buNone/>
            </a:pPr>
            <a:r>
              <a:rPr lang="en-GB" dirty="0" smtClean="0"/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8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HTML document consists </a:t>
            </a:r>
            <a:r>
              <a:rPr lang="en-GB" b="1" dirty="0" smtClean="0"/>
              <a:t>tags</a:t>
            </a:r>
            <a:r>
              <a:rPr lang="en-GB" dirty="0" smtClean="0"/>
              <a:t> and </a:t>
            </a:r>
            <a:r>
              <a:rPr lang="en-GB" b="1" dirty="0" smtClean="0"/>
              <a:t>content.</a:t>
            </a:r>
          </a:p>
          <a:p>
            <a:pPr lvl="1"/>
            <a:r>
              <a:rPr lang="en-GB" dirty="0" smtClean="0"/>
              <a:t>A tag has a part that opens it and closes it.</a:t>
            </a:r>
          </a:p>
          <a:p>
            <a:pPr lvl="2"/>
            <a:r>
              <a:rPr lang="en-GB" dirty="0" smtClean="0"/>
              <a:t>&lt;p&gt;Hello&lt;/p&gt;</a:t>
            </a:r>
          </a:p>
          <a:p>
            <a:pPr lvl="1"/>
            <a:r>
              <a:rPr lang="en-GB" dirty="0" smtClean="0"/>
              <a:t>Everything between the open and closing tag is the </a:t>
            </a:r>
            <a:r>
              <a:rPr lang="en-GB" b="1" dirty="0" smtClean="0"/>
              <a:t>content</a:t>
            </a:r>
            <a:r>
              <a:rPr lang="en-GB" dirty="0" smtClean="0"/>
              <a:t> that belongs to the tag.</a:t>
            </a:r>
          </a:p>
          <a:p>
            <a:pPr lvl="1"/>
            <a:r>
              <a:rPr lang="en-GB" dirty="0" smtClean="0"/>
              <a:t>&lt;p&gt; is a </a:t>
            </a:r>
            <a:r>
              <a:rPr lang="en-GB" b="1" dirty="0" smtClean="0"/>
              <a:t>paragraph</a:t>
            </a:r>
            <a:r>
              <a:rPr lang="en-GB" dirty="0"/>
              <a:t> </a:t>
            </a:r>
            <a:r>
              <a:rPr lang="en-GB" dirty="0" smtClean="0"/>
              <a:t>tag.  </a:t>
            </a:r>
          </a:p>
          <a:p>
            <a:pPr lvl="1"/>
            <a:r>
              <a:rPr lang="en-GB" dirty="0" smtClean="0"/>
              <a:t>&lt;b&gt; is a </a:t>
            </a:r>
            <a:r>
              <a:rPr lang="en-GB" b="1" dirty="0" smtClean="0"/>
              <a:t>emphasis</a:t>
            </a:r>
            <a:r>
              <a:rPr lang="en-GB" dirty="0" smtClean="0"/>
              <a:t> tag.</a:t>
            </a:r>
          </a:p>
          <a:p>
            <a:pPr lvl="1"/>
            <a:r>
              <a:rPr lang="en-GB" dirty="0" smtClean="0"/>
              <a:t>&lt;h1&gt; is a </a:t>
            </a:r>
            <a:r>
              <a:rPr lang="en-GB" b="1" dirty="0" smtClean="0"/>
              <a:t>header</a:t>
            </a:r>
            <a:r>
              <a:rPr lang="en-GB" dirty="0" smtClean="0"/>
              <a:t> tag.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4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&lt;head&gt; and &lt;body&gt; are tags used to separate out the HTML content.</a:t>
            </a:r>
          </a:p>
          <a:p>
            <a:pPr lvl="1"/>
            <a:r>
              <a:rPr lang="en-GB" dirty="0" smtClean="0"/>
              <a:t>Head contains </a:t>
            </a:r>
            <a:r>
              <a:rPr lang="en-GB" b="1" dirty="0" smtClean="0"/>
              <a:t>metadata</a:t>
            </a:r>
            <a:r>
              <a:rPr lang="en-GB" dirty="0" smtClean="0"/>
              <a:t>, or information </a:t>
            </a:r>
            <a:r>
              <a:rPr lang="en-GB" b="1" dirty="0" smtClean="0"/>
              <a:t>about</a:t>
            </a:r>
            <a:r>
              <a:rPr lang="en-GB" dirty="0" smtClean="0"/>
              <a:t> the page.</a:t>
            </a:r>
          </a:p>
          <a:p>
            <a:pPr lvl="1"/>
            <a:r>
              <a:rPr lang="en-GB" dirty="0" smtClean="0"/>
              <a:t>Body contains the page itself.</a:t>
            </a:r>
          </a:p>
          <a:p>
            <a:r>
              <a:rPr lang="en-GB" dirty="0" smtClean="0"/>
              <a:t>Both of these get wrapped up into an HTML tag.</a:t>
            </a:r>
          </a:p>
          <a:p>
            <a:pPr lvl="1"/>
            <a:r>
              <a:rPr lang="en-GB" dirty="0" smtClean="0"/>
              <a:t>In essence, an HTML page becomes a kind of tree of tags that belong to tags.</a:t>
            </a:r>
          </a:p>
          <a:p>
            <a:r>
              <a:rPr lang="en-GB" dirty="0" smtClean="0"/>
              <a:t>So let’s draw the tree that our document creates.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2879</TotalTime>
  <Words>2201</Words>
  <Application>Microsoft Office PowerPoint</Application>
  <PresentationFormat>On-screen Show (4:3)</PresentationFormat>
  <Paragraphs>351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Introduction to Module</vt:lpstr>
      <vt:lpstr>Introduction</vt:lpstr>
      <vt:lpstr>Programming for You</vt:lpstr>
      <vt:lpstr>But first, the module.</vt:lpstr>
      <vt:lpstr>The Module</vt:lpstr>
      <vt:lpstr>HTML</vt:lpstr>
      <vt:lpstr>Basic HTML</vt:lpstr>
      <vt:lpstr>HTML</vt:lpstr>
      <vt:lpstr>HTML</vt:lpstr>
      <vt:lpstr>CSS</vt:lpstr>
      <vt:lpstr>HTML with CSS</vt:lpstr>
      <vt:lpstr>HTML and External CSS</vt:lpstr>
      <vt:lpstr>Style.css File</vt:lpstr>
      <vt:lpstr>Making a Link</vt:lpstr>
      <vt:lpstr>Adding an Image</vt:lpstr>
      <vt:lpstr>HTML and CSS</vt:lpstr>
      <vt:lpstr>Tasks for You</vt:lpstr>
      <vt:lpstr>Moving on...</vt:lpstr>
      <vt:lpstr>HTML Input</vt:lpstr>
      <vt:lpstr>HTML Input</vt:lpstr>
      <vt:lpstr>HTML with Input</vt:lpstr>
      <vt:lpstr>HTML with Input</vt:lpstr>
      <vt:lpstr>HTML with Input</vt:lpstr>
      <vt:lpstr>Buttons</vt:lpstr>
      <vt:lpstr>HTML with Input</vt:lpstr>
      <vt:lpstr>Making the Button Work</vt:lpstr>
      <vt:lpstr>Javascript</vt:lpstr>
      <vt:lpstr>Javascript and Events</vt:lpstr>
      <vt:lpstr>Javascript and Events</vt:lpstr>
      <vt:lpstr>Javascript</vt:lpstr>
      <vt:lpstr>Javascript</vt:lpstr>
      <vt:lpstr>Javascript</vt:lpstr>
      <vt:lpstr>Javascript</vt:lpstr>
      <vt:lpstr>A More Advanced Example</vt:lpstr>
      <vt:lpstr>The Textfields</vt:lpstr>
      <vt:lpstr>The Document Object Model</vt:lpstr>
      <vt:lpstr>Bringing It All Together</vt:lpstr>
      <vt:lpstr>Phew</vt:lpstr>
      <vt:lpstr>HTML and CSS</vt:lpstr>
      <vt:lpstr>Conclusion</vt:lpstr>
    </vt:vector>
  </TitlesOfParts>
  <Company>Robert Gordon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Module</dc:title>
  <dc:creator>Michael Heron (csdm)</dc:creator>
  <cp:lastModifiedBy>michael</cp:lastModifiedBy>
  <cp:revision>51</cp:revision>
  <dcterms:created xsi:type="dcterms:W3CDTF">2014-06-02T09:50:16Z</dcterms:created>
  <dcterms:modified xsi:type="dcterms:W3CDTF">2014-09-29T18:02:06Z</dcterms:modified>
</cp:coreProperties>
</file>