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5" r:id="rId20"/>
    <p:sldId id="296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28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11-9F50-3C42-9085-BA7C4EC35CE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7ED-BC9E-AD46-BE57-0835C2C309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11-9F50-3C42-9085-BA7C4EC35CE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7ED-BC9E-AD46-BE57-0835C2C30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11-9F50-3C42-9085-BA7C4EC35CE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7ED-BC9E-AD46-BE57-0835C2C30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11-9F50-3C42-9085-BA7C4EC35CE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7ED-BC9E-AD46-BE57-0835C2C30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11-9F50-3C42-9085-BA7C4EC35CE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7ED-BC9E-AD46-BE57-0835C2C309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11-9F50-3C42-9085-BA7C4EC35CE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7ED-BC9E-AD46-BE57-0835C2C30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11-9F50-3C42-9085-BA7C4EC35CE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7ED-BC9E-AD46-BE57-0835C2C309B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11-9F50-3C42-9085-BA7C4EC35CE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7ED-BC9E-AD46-BE57-0835C2C30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11-9F50-3C42-9085-BA7C4EC35CE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7ED-BC9E-AD46-BE57-0835C2C30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11-9F50-3C42-9085-BA7C4EC35CE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7ED-BC9E-AD46-BE57-0835C2C309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4311-9F50-3C42-9085-BA7C4EC35CE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07ED-BC9E-AD46-BE57-0835C2C30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FBC4311-9F50-3C42-9085-BA7C4EC35CE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13307ED-BC9E-AD46-BE57-0835C2C309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CM1021</a:t>
            </a:r>
            <a:br>
              <a:rPr lang="en-US" dirty="0" smtClean="0"/>
            </a:br>
            <a:r>
              <a:rPr lang="en-US" dirty="0" smtClean="0"/>
              <a:t>Michael Heron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6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We’re going to combine both </a:t>
            </a:r>
            <a:r>
              <a:rPr lang="en-US" dirty="0" err="1" smtClean="0"/>
              <a:t>Javascript</a:t>
            </a:r>
            <a:r>
              <a:rPr lang="en-US" dirty="0" smtClean="0"/>
              <a:t> and HTML in our programs.</a:t>
            </a:r>
          </a:p>
          <a:p>
            <a:r>
              <a:rPr lang="en-US" dirty="0" smtClean="0"/>
              <a:t>What we create a </a:t>
            </a:r>
            <a:r>
              <a:rPr lang="en-US" b="1" dirty="0" smtClean="0"/>
              <a:t>function</a:t>
            </a:r>
            <a:r>
              <a:rPr lang="en-US" dirty="0" smtClean="0"/>
              <a:t> that acts like our ‘application’.</a:t>
            </a:r>
          </a:p>
          <a:p>
            <a:pPr lvl="1"/>
            <a:r>
              <a:rPr lang="en-US" dirty="0" smtClean="0"/>
              <a:t>More on functions later.</a:t>
            </a:r>
          </a:p>
          <a:p>
            <a:pPr lvl="1"/>
            <a:r>
              <a:rPr lang="en-US" dirty="0" smtClean="0"/>
              <a:t>It’ll contain all the code and all the other functions that make up our program.</a:t>
            </a:r>
          </a:p>
          <a:p>
            <a:r>
              <a:rPr lang="en-US" dirty="0" smtClean="0"/>
              <a:t>We need to provide several of these to make </a:t>
            </a:r>
            <a:r>
              <a:rPr lang="en-US" dirty="0" err="1" smtClean="0"/>
              <a:t>Javascript</a:t>
            </a:r>
            <a:r>
              <a:rPr lang="en-US" dirty="0" smtClean="0"/>
              <a:t> work properly.</a:t>
            </a:r>
          </a:p>
          <a:p>
            <a:pPr lvl="1"/>
            <a:r>
              <a:rPr lang="en-US" dirty="0" smtClean="0"/>
              <a:t>And they all need to be setup in the right order.</a:t>
            </a:r>
          </a:p>
          <a:p>
            <a:pPr lvl="1"/>
            <a:r>
              <a:rPr lang="en-US" dirty="0" smtClean="0"/>
              <a:t>All of this is in the ‘fresh’ page on the </a:t>
            </a:r>
            <a:r>
              <a:rPr lang="en-US" dirty="0" err="1" smtClean="0"/>
              <a:t>moodle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Don’t worry too much about the structure to begin with.  It’ll make more sense as we go along.</a:t>
            </a:r>
          </a:p>
        </p:txBody>
      </p:sp>
    </p:spTree>
    <p:extLst>
      <p:ext uri="{BB962C8B-B14F-4D97-AF65-F5344CB8AC3E}">
        <p14:creationId xmlns:p14="http://schemas.microsoft.com/office/powerpoint/2010/main" val="35649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template has the following functions:</a:t>
            </a:r>
          </a:p>
          <a:p>
            <a:pPr lvl="1"/>
            <a:r>
              <a:rPr lang="en-US" dirty="0" err="1" smtClean="0"/>
              <a:t>myApp</a:t>
            </a:r>
            <a:r>
              <a:rPr lang="en-US" dirty="0" smtClean="0"/>
              <a:t>, which is a container for all the data, code and functions for our program.</a:t>
            </a:r>
          </a:p>
          <a:p>
            <a:pPr lvl="2"/>
            <a:r>
              <a:rPr lang="en-US" dirty="0" err="1" smtClean="0"/>
              <a:t>getCanvas</a:t>
            </a:r>
            <a:r>
              <a:rPr lang="en-US" dirty="0" smtClean="0"/>
              <a:t>, which gets the canvas element if it exists or spits out an error if it doesn’t.</a:t>
            </a:r>
          </a:p>
          <a:p>
            <a:pPr lvl="2"/>
            <a:r>
              <a:rPr lang="en-US" dirty="0" err="1" smtClean="0"/>
              <a:t>animateMe</a:t>
            </a:r>
            <a:r>
              <a:rPr lang="en-US" dirty="0" smtClean="0"/>
              <a:t>, which is where we’ll put most of our code initially.  This function is being run constantly on a loop – when it gets to the end, it starts again at the beginning.</a:t>
            </a:r>
          </a:p>
          <a:p>
            <a:pPr lvl="2"/>
            <a:r>
              <a:rPr lang="en-US" dirty="0" err="1" smtClean="0"/>
              <a:t>Init</a:t>
            </a:r>
            <a:r>
              <a:rPr lang="en-US" dirty="0" smtClean="0"/>
              <a:t>, where we out all our </a:t>
            </a:r>
            <a:r>
              <a:rPr lang="en-US" b="1" dirty="0" smtClean="0"/>
              <a:t>init</a:t>
            </a:r>
            <a:r>
              <a:rPr lang="en-US" dirty="0" smtClean="0"/>
              <a:t>ial code to set up the application.</a:t>
            </a:r>
          </a:p>
          <a:p>
            <a:r>
              <a:rPr lang="en-US" dirty="0" smtClean="0"/>
              <a:t>Have a look at the sample page on the </a:t>
            </a:r>
            <a:r>
              <a:rPr lang="en-US" dirty="0" err="1" smtClean="0"/>
              <a:t>moodle</a:t>
            </a:r>
            <a:r>
              <a:rPr lang="en-US" dirty="0" smtClean="0"/>
              <a:t>, and play about with it for a little bit.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4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Flow of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layout of a program in </a:t>
            </a:r>
            <a:r>
              <a:rPr lang="en-US" dirty="0" err="1" smtClean="0"/>
              <a:t>Javascript</a:t>
            </a:r>
            <a:r>
              <a:rPr lang="en-US" dirty="0" smtClean="0"/>
              <a:t>, or any language, has important meaning.</a:t>
            </a:r>
          </a:p>
          <a:p>
            <a:pPr lvl="1"/>
            <a:r>
              <a:rPr lang="en-US" dirty="0" smtClean="0"/>
              <a:t>Related to what’s called the </a:t>
            </a:r>
            <a:r>
              <a:rPr lang="en-US" b="1" dirty="0" smtClean="0"/>
              <a:t>flow of execution.</a:t>
            </a:r>
          </a:p>
          <a:p>
            <a:r>
              <a:rPr lang="en-US" dirty="0" smtClean="0"/>
              <a:t>When a program runs, it starts at the start, and ends at the end.</a:t>
            </a:r>
          </a:p>
          <a:p>
            <a:pPr lvl="1"/>
            <a:r>
              <a:rPr lang="en-US" dirty="0" smtClean="0"/>
              <a:t>If we want it to behave differently, we need to use </a:t>
            </a:r>
            <a:r>
              <a:rPr lang="en-US" b="1" dirty="0" smtClean="0"/>
              <a:t>programming structures</a:t>
            </a:r>
            <a:r>
              <a:rPr lang="en-US" dirty="0" smtClean="0"/>
              <a:t> to change.</a:t>
            </a:r>
          </a:p>
          <a:p>
            <a:pPr lvl="2"/>
            <a:r>
              <a:rPr lang="en-US" dirty="0" smtClean="0"/>
              <a:t>Make bits repeat</a:t>
            </a:r>
          </a:p>
          <a:p>
            <a:pPr lvl="2"/>
            <a:r>
              <a:rPr lang="en-US" dirty="0" smtClean="0"/>
              <a:t>Choose between courses of action </a:t>
            </a:r>
          </a:p>
          <a:p>
            <a:r>
              <a:rPr lang="en-US" dirty="0" smtClean="0"/>
              <a:t>This isn’t true for functions.</a:t>
            </a:r>
          </a:p>
          <a:p>
            <a:pPr lvl="1"/>
            <a:r>
              <a:rPr lang="en-US" dirty="0" smtClean="0"/>
              <a:t>They don’t run until they are </a:t>
            </a:r>
            <a:r>
              <a:rPr lang="en-US" b="1" dirty="0" smtClean="0"/>
              <a:t>called</a:t>
            </a:r>
            <a:r>
              <a:rPr lang="en-US" dirty="0" smtClean="0"/>
              <a:t> from another part of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9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Flow of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the event listener at the top, </a:t>
            </a:r>
            <a:r>
              <a:rPr lang="en-US" dirty="0" err="1" smtClean="0"/>
              <a:t>myApp</a:t>
            </a:r>
            <a:r>
              <a:rPr lang="en-US" dirty="0" smtClean="0"/>
              <a:t> would never be </a:t>
            </a:r>
            <a:r>
              <a:rPr lang="en-US" b="1" dirty="0" smtClean="0"/>
              <a:t>called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‘Called’ in this sense means ‘receives the instruction to go through the code that belongs to it’</a:t>
            </a:r>
          </a:p>
          <a:p>
            <a:pPr lvl="1"/>
            <a:r>
              <a:rPr lang="en-US" dirty="0" smtClean="0"/>
              <a:t>It is </a:t>
            </a:r>
            <a:r>
              <a:rPr lang="en-US" b="1" dirty="0" smtClean="0"/>
              <a:t>called</a:t>
            </a:r>
            <a:r>
              <a:rPr lang="en-US" dirty="0" smtClean="0"/>
              <a:t> when the load event triggers, because that’s how we’ve set it up.</a:t>
            </a:r>
          </a:p>
          <a:p>
            <a:r>
              <a:rPr lang="en-US" dirty="0" smtClean="0"/>
              <a:t>When a function is </a:t>
            </a:r>
            <a:r>
              <a:rPr lang="en-US" b="1" dirty="0" smtClean="0"/>
              <a:t>called</a:t>
            </a:r>
            <a:r>
              <a:rPr lang="en-US" dirty="0" smtClean="0"/>
              <a:t>, it starts </a:t>
            </a:r>
            <a:r>
              <a:rPr lang="en-US" b="1" dirty="0" smtClean="0"/>
              <a:t>executing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Running through its instructions in linear order.</a:t>
            </a:r>
          </a:p>
          <a:p>
            <a:r>
              <a:rPr lang="en-US" dirty="0" smtClean="0"/>
              <a:t>If in doing so it encounters another function, it skips over it.</a:t>
            </a:r>
          </a:p>
          <a:p>
            <a:pPr lvl="1"/>
            <a:r>
              <a:rPr lang="en-US" dirty="0" smtClean="0"/>
              <a:t>Until that function is </a:t>
            </a:r>
            <a:r>
              <a:rPr lang="en-US" b="1" dirty="0" smtClean="0"/>
              <a:t>called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37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Flow of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So, our program works like this:</a:t>
            </a:r>
          </a:p>
          <a:p>
            <a:pPr lvl="1"/>
            <a:r>
              <a:rPr lang="en-US" dirty="0" smtClean="0"/>
              <a:t>Set up a listener for the load event</a:t>
            </a:r>
          </a:p>
          <a:p>
            <a:pPr lvl="1"/>
            <a:r>
              <a:rPr lang="en-US" dirty="0" smtClean="0"/>
              <a:t>When the load event occurs, execute </a:t>
            </a:r>
            <a:r>
              <a:rPr lang="en-US" dirty="0" err="1" smtClean="0"/>
              <a:t>myApp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Within </a:t>
            </a:r>
            <a:r>
              <a:rPr lang="en-US" dirty="0" err="1" smtClean="0"/>
              <a:t>myApp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Create a variable called canvas</a:t>
            </a:r>
          </a:p>
          <a:p>
            <a:pPr lvl="2"/>
            <a:r>
              <a:rPr lang="en-US" dirty="0" smtClean="0"/>
              <a:t>Create a variable called context</a:t>
            </a:r>
          </a:p>
          <a:p>
            <a:pPr lvl="2"/>
            <a:r>
              <a:rPr lang="en-US" dirty="0" smtClean="0"/>
              <a:t>Create a variable called </a:t>
            </a:r>
            <a:r>
              <a:rPr lang="en-US" dirty="0" err="1" smtClean="0"/>
              <a:t>textToShow</a:t>
            </a:r>
            <a:endParaRPr lang="en-US" dirty="0"/>
          </a:p>
          <a:p>
            <a:pPr lvl="2"/>
            <a:r>
              <a:rPr lang="en-US" dirty="0" smtClean="0"/>
              <a:t>Set canvas to be what comes out of the </a:t>
            </a:r>
            <a:r>
              <a:rPr lang="en-US" dirty="0" err="1" smtClean="0"/>
              <a:t>getCanvas</a:t>
            </a:r>
            <a:r>
              <a:rPr lang="en-US" dirty="0" smtClean="0"/>
              <a:t> method when we </a:t>
            </a:r>
            <a:r>
              <a:rPr lang="en-US" b="1" dirty="0" smtClean="0"/>
              <a:t>call</a:t>
            </a:r>
            <a:r>
              <a:rPr lang="en-US" dirty="0" smtClean="0"/>
              <a:t> it.</a:t>
            </a:r>
          </a:p>
          <a:p>
            <a:pPr lvl="2"/>
            <a:r>
              <a:rPr lang="en-US" dirty="0" smtClean="0"/>
              <a:t>Set context to be what comes out of that magical little bit of code we’ll get to later.</a:t>
            </a:r>
          </a:p>
          <a:p>
            <a:pPr lvl="2"/>
            <a:r>
              <a:rPr lang="en-US" dirty="0" smtClean="0"/>
              <a:t>Call the </a:t>
            </a:r>
            <a:r>
              <a:rPr lang="en-US" b="1" dirty="0" err="1" smtClean="0"/>
              <a:t>init</a:t>
            </a:r>
            <a:r>
              <a:rPr lang="en-US" b="1" dirty="0" smtClean="0"/>
              <a:t>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Everything else is handled in functions which only </a:t>
            </a:r>
            <a:r>
              <a:rPr lang="en-US" b="1" dirty="0" smtClean="0"/>
              <a:t>execute </a:t>
            </a:r>
            <a:r>
              <a:rPr lang="en-US" dirty="0" smtClean="0"/>
              <a:t>when they are called.</a:t>
            </a:r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 is called in </a:t>
            </a:r>
            <a:r>
              <a:rPr lang="en-US" dirty="0" err="1" smtClean="0"/>
              <a:t>myApp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animateMe</a:t>
            </a:r>
            <a:r>
              <a:rPr lang="en-US" dirty="0" smtClean="0"/>
              <a:t> is called in </a:t>
            </a:r>
            <a:r>
              <a:rPr lang="en-US" dirty="0" err="1" smtClean="0"/>
              <a:t>init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16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linear execution, and it’s very limited.</a:t>
            </a:r>
          </a:p>
          <a:p>
            <a:pPr lvl="1"/>
            <a:r>
              <a:rPr lang="en-US" dirty="0" smtClean="0"/>
              <a:t>We can’t do much in a program without changing the way and the order in which it runs through instructions.</a:t>
            </a:r>
          </a:p>
          <a:p>
            <a:r>
              <a:rPr lang="en-US" dirty="0" smtClean="0"/>
              <a:t>But it’ll do for now.  </a:t>
            </a:r>
          </a:p>
          <a:p>
            <a:r>
              <a:rPr lang="en-US" dirty="0" smtClean="0"/>
              <a:t>The structure we have in our </a:t>
            </a:r>
            <a:r>
              <a:rPr lang="en-US" dirty="0" err="1" smtClean="0"/>
              <a:t>Javascript</a:t>
            </a:r>
            <a:r>
              <a:rPr lang="en-US" dirty="0" smtClean="0"/>
              <a:t> allows us to handle animation.</a:t>
            </a:r>
          </a:p>
          <a:p>
            <a:pPr lvl="1"/>
            <a:r>
              <a:rPr lang="en-US" dirty="0" smtClean="0"/>
              <a:t>But only for a limited time.</a:t>
            </a:r>
          </a:p>
          <a:p>
            <a:r>
              <a:rPr lang="en-US" dirty="0" smtClean="0"/>
              <a:t>For example, consider the changes to the program,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first_animation.html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76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Well, we got animation in there but it just ended up being a smear across the screen.</a:t>
            </a:r>
          </a:p>
          <a:p>
            <a:pPr lvl="1"/>
            <a:r>
              <a:rPr lang="en-US" dirty="0" err="1" smtClean="0"/>
              <a:t>requestAnimateFrame</a:t>
            </a:r>
            <a:r>
              <a:rPr lang="en-US" dirty="0" smtClean="0"/>
              <a:t> is the reason for that.  It keeps calling </a:t>
            </a:r>
            <a:r>
              <a:rPr lang="en-US" dirty="0" err="1" smtClean="0"/>
              <a:t>animateMe</a:t>
            </a:r>
            <a:r>
              <a:rPr lang="en-US" dirty="0" smtClean="0"/>
              <a:t> in a loop.</a:t>
            </a:r>
          </a:p>
          <a:p>
            <a:r>
              <a:rPr lang="en-US" dirty="0" smtClean="0"/>
              <a:t>At the start of </a:t>
            </a:r>
            <a:r>
              <a:rPr lang="en-US" dirty="0" err="1" smtClean="0"/>
              <a:t>animateMe</a:t>
            </a:r>
            <a:r>
              <a:rPr lang="en-US" dirty="0" smtClean="0"/>
              <a:t>, we need to clear the screen so that we get rid of what’s been drawn previously:</a:t>
            </a:r>
          </a:p>
          <a:p>
            <a:pPr lvl="1"/>
            <a:r>
              <a:rPr lang="en-US" dirty="0" err="1" smtClean="0"/>
              <a:t>context.clearRect</a:t>
            </a:r>
            <a:r>
              <a:rPr lang="en-US" dirty="0" smtClean="0"/>
              <a:t> (0, 0, </a:t>
            </a:r>
            <a:r>
              <a:rPr lang="en-US" dirty="0" err="1" smtClean="0"/>
              <a:t>canvas.width</a:t>
            </a:r>
            <a:r>
              <a:rPr lang="en-US" dirty="0" smtClean="0"/>
              <a:t>, </a:t>
            </a:r>
            <a:r>
              <a:rPr lang="en-US" dirty="0" err="1" smtClean="0"/>
              <a:t>canvas.height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You can see this in </a:t>
            </a:r>
            <a:r>
              <a:rPr lang="en-US" dirty="0" err="1" smtClean="0"/>
              <a:t>second_animation.html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4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there’s one of the problems with programming.</a:t>
            </a:r>
          </a:p>
          <a:p>
            <a:pPr lvl="1"/>
            <a:r>
              <a:rPr lang="en-US" dirty="0" smtClean="0"/>
              <a:t>The computer does exactly what you tell it.</a:t>
            </a:r>
          </a:p>
          <a:p>
            <a:pPr lvl="2"/>
            <a:r>
              <a:rPr lang="en-US" dirty="0" smtClean="0"/>
              <a:t>And not a thing more.</a:t>
            </a:r>
          </a:p>
          <a:p>
            <a:r>
              <a:rPr lang="en-US" dirty="0" smtClean="0"/>
              <a:t>We need to be very careful to ensure that our instructions to the computer are:</a:t>
            </a:r>
          </a:p>
          <a:p>
            <a:pPr lvl="1"/>
            <a:r>
              <a:rPr lang="en-US" dirty="0" smtClean="0"/>
              <a:t>Unambiguous</a:t>
            </a:r>
          </a:p>
          <a:p>
            <a:pPr lvl="1"/>
            <a:r>
              <a:rPr lang="en-US" dirty="0" smtClean="0"/>
              <a:t>Complete</a:t>
            </a:r>
          </a:p>
          <a:p>
            <a:r>
              <a:rPr lang="en-US" dirty="0" smtClean="0"/>
              <a:t>This is the skill of programming.</a:t>
            </a:r>
          </a:p>
          <a:p>
            <a:pPr lvl="1"/>
            <a:r>
              <a:rPr lang="en-US" dirty="0" smtClean="0"/>
              <a:t>The computer is very stupid.</a:t>
            </a:r>
          </a:p>
          <a:p>
            <a:pPr lvl="2"/>
            <a:r>
              <a:rPr lang="en-US" dirty="0" smtClean="0"/>
              <a:t>And you’re not.</a:t>
            </a:r>
          </a:p>
          <a:p>
            <a:pPr lvl="1"/>
            <a:r>
              <a:rPr lang="en-US" dirty="0" smtClean="0"/>
              <a:t>You need to talk to the computer like it’s stupid.</a:t>
            </a:r>
          </a:p>
          <a:p>
            <a:pPr lvl="2"/>
            <a:r>
              <a:rPr lang="en-US" dirty="0" smtClean="0"/>
              <a:t>What makes sense to us may not make sense to the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13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third example (</a:t>
            </a:r>
            <a:r>
              <a:rPr lang="en-US" dirty="0" err="1" smtClean="0"/>
              <a:t>third_animation.html</a:t>
            </a:r>
            <a:r>
              <a:rPr lang="en-US" dirty="0" smtClean="0"/>
              <a:t>) shows how creating and displaying an image works.</a:t>
            </a:r>
          </a:p>
          <a:p>
            <a:pPr lvl="1"/>
            <a:r>
              <a:rPr lang="en-US" dirty="0" smtClean="0"/>
              <a:t>Create a variable for the image.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img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new</a:t>
            </a:r>
            <a:r>
              <a:rPr lang="en-US" dirty="0" smtClean="0"/>
              <a:t> to actually create the image (we’ll come back to this)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mg</a:t>
            </a:r>
            <a:r>
              <a:rPr lang="en-US" dirty="0" smtClean="0"/>
              <a:t> = new Image();</a:t>
            </a:r>
          </a:p>
          <a:p>
            <a:pPr lvl="1"/>
            <a:r>
              <a:rPr lang="en-US" dirty="0" smtClean="0"/>
              <a:t>Set the .</a:t>
            </a:r>
            <a:r>
              <a:rPr lang="en-US" dirty="0" err="1" smtClean="0"/>
              <a:t>src</a:t>
            </a:r>
            <a:r>
              <a:rPr lang="en-US" dirty="0" smtClean="0"/>
              <a:t> of that image</a:t>
            </a:r>
          </a:p>
          <a:p>
            <a:pPr lvl="2"/>
            <a:r>
              <a:rPr lang="en-US" dirty="0" err="1" smtClean="0"/>
              <a:t>Img.src</a:t>
            </a:r>
            <a:r>
              <a:rPr lang="en-US" dirty="0" smtClean="0"/>
              <a:t> = “</a:t>
            </a:r>
            <a:r>
              <a:rPr lang="en-US" dirty="0" err="1" smtClean="0"/>
              <a:t>cat.jpg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Then draw it with </a:t>
            </a:r>
            <a:r>
              <a:rPr lang="en-US" dirty="0" err="1" smtClean="0"/>
              <a:t>context.drawImage</a:t>
            </a:r>
            <a:endParaRPr lang="en-US" dirty="0"/>
          </a:p>
          <a:p>
            <a:pPr lvl="2"/>
            <a:r>
              <a:rPr lang="en-US" dirty="0" smtClean="0"/>
              <a:t>To which we provide the image, its x co-ordinate, its y co-ordinate, its width and its height.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3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manipulation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Variables can hold all kinds of information.  For example:</a:t>
            </a:r>
          </a:p>
          <a:p>
            <a:pPr lvl="1"/>
            <a:r>
              <a:rPr lang="en-GB" dirty="0" err="1" smtClean="0"/>
              <a:t>Var</a:t>
            </a:r>
            <a:r>
              <a:rPr lang="en-GB" dirty="0" smtClean="0"/>
              <a:t> x;</a:t>
            </a:r>
          </a:p>
          <a:p>
            <a:pPr lvl="1"/>
            <a:r>
              <a:rPr lang="en-GB" dirty="0" smtClean="0"/>
              <a:t>x = 10;</a:t>
            </a:r>
          </a:p>
          <a:p>
            <a:r>
              <a:rPr lang="en-GB" dirty="0" smtClean="0"/>
              <a:t>We can perform </a:t>
            </a:r>
            <a:r>
              <a:rPr lang="en-GB" b="1" dirty="0" smtClean="0"/>
              <a:t>operations</a:t>
            </a:r>
            <a:r>
              <a:rPr lang="en-GB" dirty="0" smtClean="0"/>
              <a:t> on variables:</a:t>
            </a:r>
          </a:p>
          <a:p>
            <a:pPr lvl="1"/>
            <a:r>
              <a:rPr lang="en-GB" dirty="0" err="1" smtClean="0"/>
              <a:t>Var</a:t>
            </a:r>
            <a:r>
              <a:rPr lang="en-GB" dirty="0" smtClean="0"/>
              <a:t> x, y, </a:t>
            </a:r>
            <a:r>
              <a:rPr lang="en-GB" dirty="0" err="1" smtClean="0"/>
              <a:t>ans</a:t>
            </a:r>
            <a:r>
              <a:rPr lang="en-GB" dirty="0" smtClean="0"/>
              <a:t>;</a:t>
            </a:r>
          </a:p>
          <a:p>
            <a:pPr lvl="1"/>
            <a:r>
              <a:rPr lang="en-GB" dirty="0" smtClean="0"/>
              <a:t>X = 10;</a:t>
            </a:r>
          </a:p>
          <a:p>
            <a:pPr lvl="1"/>
            <a:r>
              <a:rPr lang="en-GB" dirty="0" smtClean="0"/>
              <a:t>Y = 20;</a:t>
            </a:r>
          </a:p>
          <a:p>
            <a:pPr lvl="1"/>
            <a:r>
              <a:rPr lang="en-GB" dirty="0" err="1" smtClean="0"/>
              <a:t>Ans</a:t>
            </a:r>
            <a:r>
              <a:rPr lang="en-GB" dirty="0" smtClean="0"/>
              <a:t> = x + y;</a:t>
            </a:r>
          </a:p>
          <a:p>
            <a:r>
              <a:rPr lang="en-GB" dirty="0" smtClean="0"/>
              <a:t>We can use variables in place of wherever we’d use set values in the program.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60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most of this module, we’ll be using HTML as a ‘container’ for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Along with a source of user interface components.</a:t>
            </a:r>
          </a:p>
          <a:p>
            <a:r>
              <a:rPr lang="en-US" dirty="0" smtClean="0"/>
              <a:t>This module focuses quite heavily on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And what we do </a:t>
            </a:r>
            <a:r>
              <a:rPr lang="en-US" smtClean="0"/>
              <a:t>with it.</a:t>
            </a:r>
            <a:endParaRPr lang="en-US" dirty="0" smtClean="0"/>
          </a:p>
          <a:p>
            <a:r>
              <a:rPr lang="en-US" dirty="0" smtClean="0"/>
              <a:t>Today we’ll also look at an HTML element called the Canvas.</a:t>
            </a:r>
          </a:p>
          <a:p>
            <a:pPr lvl="1"/>
            <a:r>
              <a:rPr lang="en-US" dirty="0" smtClean="0"/>
              <a:t>We use this like a drawing area, hence the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5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Variables also have </a:t>
            </a:r>
            <a:r>
              <a:rPr lang="en-GB" b="1" dirty="0" smtClean="0"/>
              <a:t>scope.</a:t>
            </a:r>
          </a:p>
          <a:p>
            <a:pPr lvl="1"/>
            <a:r>
              <a:rPr lang="en-GB" dirty="0" smtClean="0"/>
              <a:t>This is the extent to which they can be seen by certain parts of the program.</a:t>
            </a:r>
          </a:p>
          <a:p>
            <a:r>
              <a:rPr lang="en-GB" dirty="0" smtClean="0"/>
              <a:t>Variables declared within a function have </a:t>
            </a:r>
            <a:r>
              <a:rPr lang="en-GB" b="1" dirty="0" smtClean="0"/>
              <a:t>local scope.</a:t>
            </a:r>
          </a:p>
          <a:p>
            <a:pPr lvl="1"/>
            <a:r>
              <a:rPr lang="en-GB" dirty="0" smtClean="0"/>
              <a:t>They can only be seen and manipulated within the function they’re declared.</a:t>
            </a:r>
          </a:p>
          <a:p>
            <a:r>
              <a:rPr lang="en-GB" dirty="0" smtClean="0"/>
              <a:t>Variables declared outside of a function have </a:t>
            </a:r>
            <a:r>
              <a:rPr lang="en-GB" b="1" dirty="0" smtClean="0"/>
              <a:t>global scope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All functions can see them and manipulate them.</a:t>
            </a:r>
          </a:p>
          <a:p>
            <a:r>
              <a:rPr lang="en-GB" dirty="0" smtClean="0"/>
              <a:t>Knowing where to declare a variable is an important part of software development.</a:t>
            </a:r>
          </a:p>
          <a:p>
            <a:pPr lvl="1"/>
            <a:r>
              <a:rPr lang="en-GB" dirty="0" smtClean="0"/>
              <a:t>We’ll see examples of both kinds of scope as we go along.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8668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Okay, enough talking from me just now.</a:t>
            </a:r>
          </a:p>
          <a:p>
            <a:pPr lvl="1"/>
            <a:r>
              <a:rPr lang="en-US" dirty="0" smtClean="0"/>
              <a:t>Here’s a task for you.</a:t>
            </a:r>
          </a:p>
          <a:p>
            <a:r>
              <a:rPr lang="en-US" dirty="0" smtClean="0"/>
              <a:t>Download two images from the internet.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javascript</a:t>
            </a:r>
            <a:r>
              <a:rPr lang="en-US" dirty="0" smtClean="0"/>
              <a:t> program that:</a:t>
            </a:r>
          </a:p>
          <a:p>
            <a:pPr lvl="1"/>
            <a:r>
              <a:rPr lang="en-US" dirty="0" smtClean="0"/>
              <a:t>Loads the two images</a:t>
            </a:r>
          </a:p>
          <a:p>
            <a:pPr lvl="1"/>
            <a:r>
              <a:rPr lang="en-US" dirty="0" smtClean="0"/>
              <a:t>Displays the two images at opposite sides of the screen.</a:t>
            </a:r>
          </a:p>
          <a:p>
            <a:pPr lvl="1"/>
            <a:r>
              <a:rPr lang="en-US" dirty="0" smtClean="0"/>
              <a:t>Animates the images heading in opposite directions.</a:t>
            </a:r>
          </a:p>
          <a:p>
            <a:r>
              <a:rPr lang="en-US" dirty="0" smtClean="0"/>
              <a:t>We’ll then talk over the solution.</a:t>
            </a:r>
          </a:p>
        </p:txBody>
      </p:sp>
    </p:spTree>
    <p:extLst>
      <p:ext uri="{BB962C8B-B14F-4D97-AF65-F5344CB8AC3E}">
        <p14:creationId xmlns:p14="http://schemas.microsoft.com/office/powerpoint/2010/main" val="357239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Canvas is an element of the newest version of the HTML format.</a:t>
            </a:r>
          </a:p>
          <a:p>
            <a:pPr lvl="1"/>
            <a:r>
              <a:rPr lang="en-US" dirty="0" smtClean="0"/>
              <a:t>HTML 5.</a:t>
            </a:r>
          </a:p>
          <a:p>
            <a:r>
              <a:rPr lang="en-US" dirty="0" smtClean="0"/>
              <a:t>As such, it’s not supported in many older browsers.</a:t>
            </a:r>
          </a:p>
          <a:p>
            <a:pPr lvl="1"/>
            <a:r>
              <a:rPr lang="en-US" dirty="0" smtClean="0"/>
              <a:t>Such as earlier versions of Internet Explorer.</a:t>
            </a:r>
          </a:p>
          <a:p>
            <a:r>
              <a:rPr lang="en-US" dirty="0" smtClean="0"/>
              <a:t>It works by providing a kind of ‘sketchpad’ on which we can draw, through the use of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also includes a lot of support for animation.</a:t>
            </a:r>
          </a:p>
          <a:p>
            <a:r>
              <a:rPr lang="en-US" dirty="0" smtClean="0"/>
              <a:t>It allows us relatively easy access to add graphics, sounds, and interactivity.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0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&lt;canvas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style="border:1px solid #000000;”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id = 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mycanvas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width = "500" height = "500"&gt;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Your browser does not support canvas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&lt;/canvas&gt;</a:t>
            </a:r>
          </a:p>
          <a:p>
            <a:r>
              <a:rPr lang="en-US" dirty="0" smtClean="0"/>
              <a:t>Here we also see a new way of doing CSS – directly encoding it as a style parameter in the tag.</a:t>
            </a:r>
          </a:p>
          <a:p>
            <a:pPr lvl="1"/>
            <a:r>
              <a:rPr lang="en-US" dirty="0" smtClean="0"/>
              <a:t>Here, we set a border so we can see where the canvas is on the screen.</a:t>
            </a:r>
          </a:p>
          <a:p>
            <a:pPr lvl="1"/>
            <a:r>
              <a:rPr lang="en-US" dirty="0" smtClean="0"/>
              <a:t>This isn’t entirely necessary, but it lets us see the boundaries of the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6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Canvas is what we’ll be using for most of our user output for the module.</a:t>
            </a:r>
          </a:p>
          <a:p>
            <a:pPr lvl="1"/>
            <a:r>
              <a:rPr lang="en-US" dirty="0" smtClean="0"/>
              <a:t>It lets us do this in a more interesting way than pure HTML permits.</a:t>
            </a:r>
          </a:p>
          <a:p>
            <a:r>
              <a:rPr lang="en-US" dirty="0" smtClean="0"/>
              <a:t>However, to make use of the canvas properly we need to do a little bit of HTML setup.</a:t>
            </a:r>
          </a:p>
          <a:p>
            <a:pPr lvl="1"/>
            <a:r>
              <a:rPr lang="en-US" dirty="0" smtClean="0"/>
              <a:t>To make available the </a:t>
            </a:r>
            <a:r>
              <a:rPr lang="en-US" dirty="0" err="1" smtClean="0"/>
              <a:t>Javascript</a:t>
            </a:r>
            <a:r>
              <a:rPr lang="en-US" dirty="0" smtClean="0"/>
              <a:t> architecture we need to make the canvas do things.</a:t>
            </a:r>
          </a:p>
          <a:p>
            <a:pPr lvl="1"/>
            <a:r>
              <a:rPr lang="en-US" dirty="0" smtClean="0"/>
              <a:t>A ‘fresh’ version of this is on the Moodle.</a:t>
            </a:r>
          </a:p>
          <a:p>
            <a:pPr lvl="2"/>
            <a:r>
              <a:rPr lang="en-US" dirty="0" smtClean="0"/>
              <a:t>You can download this for each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6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and the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today we’ll be doing some ‘real’ programming using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And this needs some ‘words of warning’</a:t>
            </a:r>
          </a:p>
          <a:p>
            <a:r>
              <a:rPr lang="en-US" dirty="0" smtClean="0"/>
              <a:t>Programming is </a:t>
            </a:r>
            <a:r>
              <a:rPr lang="en-US" b="1" dirty="0" smtClean="0"/>
              <a:t>hard</a:t>
            </a:r>
            <a:r>
              <a:rPr lang="en-US" dirty="0" smtClean="0"/>
              <a:t> and it requires a lot of practice.</a:t>
            </a:r>
          </a:p>
          <a:p>
            <a:pPr lvl="1"/>
            <a:r>
              <a:rPr lang="en-US" dirty="0" smtClean="0"/>
              <a:t>The time we spend during the module won’t be enough.</a:t>
            </a:r>
          </a:p>
          <a:p>
            <a:r>
              <a:rPr lang="en-US" dirty="0" smtClean="0"/>
              <a:t>You can’t learn programming from me.</a:t>
            </a:r>
          </a:p>
          <a:p>
            <a:pPr lvl="1"/>
            <a:r>
              <a:rPr lang="en-US" dirty="0" smtClean="0"/>
              <a:t>You can only learn it through practice.</a:t>
            </a:r>
          </a:p>
          <a:p>
            <a:r>
              <a:rPr lang="en-US" dirty="0" smtClean="0"/>
              <a:t>It’s important that you make an effort to keep up with the module material.</a:t>
            </a:r>
          </a:p>
          <a:p>
            <a:pPr lvl="1"/>
            <a:r>
              <a:rPr lang="en-US" dirty="0" smtClean="0"/>
              <a:t>If you fall behind, it becomes increasingly difficult to catch up again.</a:t>
            </a:r>
          </a:p>
          <a:p>
            <a:r>
              <a:rPr lang="en-US" dirty="0" smtClean="0"/>
              <a:t>Talk to me if you’re finding the pace difficult.</a:t>
            </a:r>
          </a:p>
          <a:p>
            <a:pPr lvl="1"/>
            <a:r>
              <a:rPr lang="en-US" dirty="0" smtClean="0"/>
              <a:t>Sooner, rather than later.</a:t>
            </a:r>
          </a:p>
        </p:txBody>
      </p:sp>
    </p:spTree>
    <p:extLst>
      <p:ext uri="{BB962C8B-B14F-4D97-AF65-F5344CB8AC3E}">
        <p14:creationId xmlns:p14="http://schemas.microsoft.com/office/powerpoint/2010/main" val="88867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and the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is a skill that takes a lifetime to build.</a:t>
            </a:r>
          </a:p>
          <a:p>
            <a:pPr lvl="1"/>
            <a:r>
              <a:rPr lang="en-US" dirty="0" smtClean="0"/>
              <a:t>I’ve been coding since I was six, and I still learn new things all the time.</a:t>
            </a:r>
          </a:p>
          <a:p>
            <a:r>
              <a:rPr lang="en-US" dirty="0" smtClean="0"/>
              <a:t>You’ll only scratch the surface during this module.</a:t>
            </a:r>
          </a:p>
          <a:p>
            <a:pPr lvl="1"/>
            <a:r>
              <a:rPr lang="en-US" dirty="0" smtClean="0"/>
              <a:t>Some of what we talk about then you’ll have to just trust me on.</a:t>
            </a:r>
          </a:p>
          <a:p>
            <a:r>
              <a:rPr lang="en-US" dirty="0" smtClean="0"/>
              <a:t>At the end of the year though, I expect you’ll be able to do surprisingly fun things.</a:t>
            </a:r>
          </a:p>
          <a:p>
            <a:pPr lvl="1"/>
            <a:r>
              <a:rPr lang="en-US" dirty="0" smtClean="0"/>
              <a:t>The canvas lets us do a lot of things quite easily.</a:t>
            </a:r>
          </a:p>
        </p:txBody>
      </p:sp>
    </p:spTree>
    <p:extLst>
      <p:ext uri="{BB962C8B-B14F-4D97-AF65-F5344CB8AC3E}">
        <p14:creationId xmlns:p14="http://schemas.microsoft.com/office/powerpoint/2010/main" val="33294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and the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gets written into HTML via the &lt;script&gt; tag.</a:t>
            </a:r>
          </a:p>
          <a:p>
            <a:pPr lvl="1"/>
            <a:r>
              <a:rPr lang="en-US" dirty="0" smtClean="0"/>
              <a:t>As we saw in the last lecture.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is made up of </a:t>
            </a:r>
            <a:r>
              <a:rPr lang="en-US" b="1" dirty="0" smtClean="0"/>
              <a:t>variables</a:t>
            </a:r>
            <a:r>
              <a:rPr lang="en-US" dirty="0" smtClean="0"/>
              <a:t> and </a:t>
            </a:r>
            <a:r>
              <a:rPr lang="en-US" b="1" dirty="0" smtClean="0"/>
              <a:t>functions</a:t>
            </a:r>
            <a:r>
              <a:rPr lang="en-US" dirty="0" smtClean="0"/>
              <a:t>, which are collections of code.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is also an event driven language.</a:t>
            </a:r>
          </a:p>
          <a:p>
            <a:pPr lvl="1"/>
            <a:r>
              <a:rPr lang="en-US" dirty="0" smtClean="0"/>
              <a:t>Like HTML, we hook into </a:t>
            </a:r>
            <a:r>
              <a:rPr lang="en-US" b="1" dirty="0" smtClean="0"/>
              <a:t>events </a:t>
            </a:r>
            <a:r>
              <a:rPr lang="en-US" dirty="0" smtClean="0"/>
              <a:t>to make things happen.</a:t>
            </a:r>
            <a:endParaRPr lang="en-US" dirty="0"/>
          </a:p>
          <a:p>
            <a:r>
              <a:rPr lang="en-US" dirty="0" smtClean="0"/>
              <a:t>Variables are containers for chunks of data.</a:t>
            </a:r>
          </a:p>
          <a:p>
            <a:pPr lvl="1"/>
            <a:r>
              <a:rPr lang="en-US" dirty="0" smtClean="0"/>
              <a:t>What they contain is set when the program is running, or at </a:t>
            </a:r>
            <a:r>
              <a:rPr lang="en-US" b="1" dirty="0" smtClean="0"/>
              <a:t>runtime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208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and the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However, </a:t>
            </a:r>
            <a:r>
              <a:rPr lang="en-US" dirty="0" err="1" smtClean="0"/>
              <a:t>Javascript</a:t>
            </a:r>
            <a:r>
              <a:rPr lang="en-US" dirty="0" smtClean="0"/>
              <a:t> is not HTML.</a:t>
            </a:r>
          </a:p>
          <a:p>
            <a:pPr lvl="1"/>
            <a:r>
              <a:rPr lang="en-US" dirty="0" smtClean="0"/>
              <a:t>And vice versa.</a:t>
            </a:r>
          </a:p>
          <a:p>
            <a:r>
              <a:rPr lang="en-US" dirty="0" smtClean="0"/>
              <a:t>They work together, but they’re not the same thing.</a:t>
            </a:r>
          </a:p>
          <a:p>
            <a:pPr lvl="1"/>
            <a:r>
              <a:rPr lang="en-US" dirty="0" smtClean="0"/>
              <a:t>They can talk to each other though.</a:t>
            </a:r>
          </a:p>
          <a:p>
            <a:r>
              <a:rPr lang="en-US" dirty="0" smtClean="0"/>
              <a:t>This means odd things sometimes happen.</a:t>
            </a:r>
          </a:p>
          <a:p>
            <a:pPr lvl="1"/>
            <a:r>
              <a:rPr lang="en-US" dirty="0" smtClean="0"/>
              <a:t>For example, if you try to access an HTML element in </a:t>
            </a:r>
            <a:r>
              <a:rPr lang="en-US" dirty="0" err="1" smtClean="0"/>
              <a:t>Javascript</a:t>
            </a:r>
            <a:r>
              <a:rPr lang="en-US" dirty="0" smtClean="0"/>
              <a:t> before the full page is </a:t>
            </a:r>
            <a:r>
              <a:rPr lang="en-US" b="1" dirty="0" smtClean="0"/>
              <a:t>rendered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Into the DOM.</a:t>
            </a:r>
          </a:p>
          <a:p>
            <a:r>
              <a:rPr lang="en-US" dirty="0" smtClean="0"/>
              <a:t>We can ask </a:t>
            </a:r>
            <a:r>
              <a:rPr lang="en-US" dirty="0" err="1" smtClean="0"/>
              <a:t>Javascript</a:t>
            </a:r>
            <a:r>
              <a:rPr lang="en-US" dirty="0" smtClean="0"/>
              <a:t> to ask the </a:t>
            </a:r>
            <a:r>
              <a:rPr lang="en-US" b="1" dirty="0" smtClean="0"/>
              <a:t>document</a:t>
            </a:r>
            <a:r>
              <a:rPr lang="en-US" dirty="0" smtClean="0"/>
              <a:t> for access to particular elements on a page.</a:t>
            </a:r>
          </a:p>
          <a:p>
            <a:pPr lvl="1"/>
            <a:r>
              <a:rPr lang="en-US" dirty="0" smtClean="0"/>
              <a:t>Including, for example, the canvas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02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160</TotalTime>
  <Words>1667</Words>
  <Application>Microsoft Office PowerPoint</Application>
  <PresentationFormat>On-screen Show (4:3)</PresentationFormat>
  <Paragraphs>175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Courier New</vt:lpstr>
      <vt:lpstr>Clarity</vt:lpstr>
      <vt:lpstr>Javascript</vt:lpstr>
      <vt:lpstr>Introduction</vt:lpstr>
      <vt:lpstr>The Canvas</vt:lpstr>
      <vt:lpstr>The Canvas </vt:lpstr>
      <vt:lpstr>The Canvas</vt:lpstr>
      <vt:lpstr>Javascript and the Canvas</vt:lpstr>
      <vt:lpstr>Javascript and the Canvas</vt:lpstr>
      <vt:lpstr>Javascript and the Canvas</vt:lpstr>
      <vt:lpstr>Javascript and the Canvas</vt:lpstr>
      <vt:lpstr>Javascript</vt:lpstr>
      <vt:lpstr>Javascript</vt:lpstr>
      <vt:lpstr>The Flow of Execution</vt:lpstr>
      <vt:lpstr>The Flow of Execution</vt:lpstr>
      <vt:lpstr>The Flow of Execution</vt:lpstr>
      <vt:lpstr>Linear Execution</vt:lpstr>
      <vt:lpstr>Urgh</vt:lpstr>
      <vt:lpstr>Programming</vt:lpstr>
      <vt:lpstr>Third Example</vt:lpstr>
      <vt:lpstr>Variable manipulation</vt:lpstr>
      <vt:lpstr>Scope</vt:lpstr>
      <vt:lpstr>For You</vt:lpstr>
    </vt:vector>
  </TitlesOfParts>
  <Company>Imaginary Realities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CMM007 - Javascript</dc:title>
  <dc:creator>Michael Heron</dc:creator>
  <cp:lastModifiedBy>ANASTASIA DI MODUGNO (1612673)</cp:lastModifiedBy>
  <cp:revision>65</cp:revision>
  <dcterms:created xsi:type="dcterms:W3CDTF">2014-06-04T09:19:06Z</dcterms:created>
  <dcterms:modified xsi:type="dcterms:W3CDTF">2016-10-18T07:46:51Z</dcterms:modified>
</cp:coreProperties>
</file>