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28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DA96-947C-4CA3-A181-0F952539A3D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4882-DA48-4553-B373-C575854F7F3C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DA96-947C-4CA3-A181-0F952539A3D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4882-DA48-4553-B373-C575854F7F3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DA96-947C-4CA3-A181-0F952539A3D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4882-DA48-4553-B373-C575854F7F3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DA96-947C-4CA3-A181-0F952539A3D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4882-DA48-4553-B373-C575854F7F3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DA96-947C-4CA3-A181-0F952539A3D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4882-DA48-4553-B373-C575854F7F3C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DA96-947C-4CA3-A181-0F952539A3D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4882-DA48-4553-B373-C575854F7F3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DA96-947C-4CA3-A181-0F952539A3D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4882-DA48-4553-B373-C575854F7F3C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DA96-947C-4CA3-A181-0F952539A3D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4882-DA48-4553-B373-C575854F7F3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DA96-947C-4CA3-A181-0F952539A3D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4882-DA48-4553-B373-C575854F7F3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DA96-947C-4CA3-A181-0F952539A3D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4882-DA48-4553-B373-C575854F7F3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DA96-947C-4CA3-A181-0F952539A3D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4882-DA48-4553-B373-C575854F7F3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88FDA96-947C-4CA3-A181-0F952539A3D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E8D4882-DA48-4553-B373-C575854F7F3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CM1021</a:t>
            </a:r>
            <a:br>
              <a:rPr lang="en-US" dirty="0" smtClean="0"/>
            </a:br>
            <a:r>
              <a:rPr lang="en-US" dirty="0" smtClean="0"/>
              <a:t>Michael Heron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44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00050" lvl="1" indent="0">
              <a:buNone/>
            </a:pPr>
            <a:r>
              <a:rPr lang="fi-FI" dirty="0" smtClean="0"/>
              <a:t>x = x + </a:t>
            </a:r>
            <a:r>
              <a:rPr lang="fi-FI" dirty="0" err="1" smtClean="0"/>
              <a:t>xdir</a:t>
            </a:r>
            <a:r>
              <a:rPr lang="fi-FI" dirty="0" smtClean="0"/>
              <a:t>;</a:t>
            </a:r>
          </a:p>
          <a:p>
            <a:pPr marL="400050" lvl="1" indent="0">
              <a:buNone/>
            </a:pPr>
            <a:r>
              <a:rPr lang="fi-FI" dirty="0" smtClean="0"/>
              <a:t>y = y + </a:t>
            </a:r>
            <a:r>
              <a:rPr lang="fi-FI" dirty="0" err="1" smtClean="0"/>
              <a:t>ydir</a:t>
            </a:r>
            <a:r>
              <a:rPr lang="fi-FI" dirty="0" smtClean="0"/>
              <a:t>;</a:t>
            </a:r>
          </a:p>
          <a:p>
            <a:pPr marL="400050" lvl="1" indent="0">
              <a:buNone/>
            </a:pPr>
            <a:endParaRPr lang="fi-FI" dirty="0" smtClean="0"/>
          </a:p>
          <a:p>
            <a:pPr marL="400050" lvl="1" indent="0">
              <a:buNone/>
            </a:pPr>
            <a:r>
              <a:rPr lang="fi-FI" dirty="0" err="1" smtClean="0"/>
              <a:t>if</a:t>
            </a:r>
            <a:r>
              <a:rPr lang="fi-FI" dirty="0" smtClean="0"/>
              <a:t> (x &lt; 0) {</a:t>
            </a:r>
          </a:p>
          <a:p>
            <a:pPr marL="400050" lvl="1" indent="0">
              <a:buNone/>
            </a:pPr>
            <a:r>
              <a:rPr lang="fi-FI" dirty="0" smtClean="0"/>
              <a:t>  </a:t>
            </a:r>
            <a:r>
              <a:rPr lang="fi-FI" dirty="0" err="1" smtClean="0"/>
              <a:t>xdir</a:t>
            </a:r>
            <a:r>
              <a:rPr lang="fi-FI" dirty="0" smtClean="0"/>
              <a:t> = -1 * </a:t>
            </a:r>
            <a:r>
              <a:rPr lang="fi-FI" dirty="0" err="1" smtClean="0"/>
              <a:t>xdir</a:t>
            </a:r>
            <a:r>
              <a:rPr lang="fi-FI" dirty="0" smtClean="0"/>
              <a:t>;</a:t>
            </a:r>
          </a:p>
          <a:p>
            <a:pPr marL="400050" lvl="1" indent="0">
              <a:buNone/>
            </a:pPr>
            <a:r>
              <a:rPr lang="fi-FI" dirty="0" smtClean="0"/>
              <a:t>}</a:t>
            </a:r>
          </a:p>
          <a:p>
            <a:pPr marL="400050" lvl="1" indent="0">
              <a:buNone/>
            </a:pPr>
            <a:r>
              <a:rPr lang="fi-FI" dirty="0" smtClean="0"/>
              <a:t>				</a:t>
            </a:r>
          </a:p>
          <a:p>
            <a:pPr marL="400050" lvl="1" indent="0">
              <a:buNone/>
            </a:pPr>
            <a:r>
              <a:rPr lang="fi-FI" dirty="0" smtClean="0"/>
              <a:t>				</a:t>
            </a:r>
          </a:p>
          <a:p>
            <a:pPr marL="400050" lvl="1" indent="0">
              <a:buNone/>
            </a:pPr>
            <a:r>
              <a:rPr lang="fi-FI" dirty="0" err="1" smtClean="0"/>
              <a:t>if</a:t>
            </a:r>
            <a:r>
              <a:rPr lang="fi-FI" dirty="0" smtClean="0"/>
              <a:t> (x + </a:t>
            </a:r>
            <a:r>
              <a:rPr lang="fi-FI" dirty="0" err="1" smtClean="0"/>
              <a:t>width</a:t>
            </a:r>
            <a:r>
              <a:rPr lang="fi-FI" dirty="0" smtClean="0"/>
              <a:t> &gt; </a:t>
            </a:r>
            <a:r>
              <a:rPr lang="fi-FI" dirty="0" err="1" smtClean="0"/>
              <a:t>canvas.width</a:t>
            </a:r>
            <a:r>
              <a:rPr lang="fi-FI" dirty="0" smtClean="0"/>
              <a:t>) {</a:t>
            </a:r>
          </a:p>
          <a:p>
            <a:pPr marL="400050" lvl="1" indent="0">
              <a:buNone/>
            </a:pPr>
            <a:r>
              <a:rPr lang="fi-FI" dirty="0" smtClean="0"/>
              <a:t>  </a:t>
            </a:r>
            <a:r>
              <a:rPr lang="fi-FI" dirty="0" err="1" smtClean="0"/>
              <a:t>xdir</a:t>
            </a:r>
            <a:r>
              <a:rPr lang="fi-FI" dirty="0" smtClean="0"/>
              <a:t> = -1 * </a:t>
            </a:r>
            <a:r>
              <a:rPr lang="fi-FI" dirty="0" err="1" smtClean="0"/>
              <a:t>xdir</a:t>
            </a:r>
            <a:r>
              <a:rPr lang="fi-FI" dirty="0" smtClean="0"/>
              <a:t>;</a:t>
            </a:r>
          </a:p>
          <a:p>
            <a:pPr marL="400050" lvl="1" indent="0">
              <a:buNone/>
            </a:pPr>
            <a:r>
              <a:rPr lang="fi-FI" dirty="0" smtClean="0"/>
              <a:t>}</a:t>
            </a:r>
          </a:p>
          <a:p>
            <a:pPr marL="400050" lvl="1" indent="0">
              <a:buNone/>
            </a:pPr>
            <a:r>
              <a:rPr lang="fi-FI" dirty="0" smtClean="0"/>
              <a:t>				 </a:t>
            </a:r>
          </a:p>
          <a:p>
            <a:pPr marL="400050" lvl="1" indent="0">
              <a:buNone/>
            </a:pPr>
            <a:r>
              <a:rPr lang="fi-FI" dirty="0" err="1" smtClean="0"/>
              <a:t>if</a:t>
            </a:r>
            <a:r>
              <a:rPr lang="fi-FI" dirty="0" smtClean="0"/>
              <a:t> (y &lt; 0) {</a:t>
            </a:r>
          </a:p>
          <a:p>
            <a:pPr marL="400050" lvl="1" indent="0">
              <a:buNone/>
            </a:pPr>
            <a:r>
              <a:rPr lang="fi-FI" dirty="0" err="1" smtClean="0"/>
              <a:t>ydir</a:t>
            </a:r>
            <a:r>
              <a:rPr lang="fi-FI" dirty="0" smtClean="0"/>
              <a:t> = -1 * </a:t>
            </a:r>
            <a:r>
              <a:rPr lang="fi-FI" dirty="0" err="1" smtClean="0"/>
              <a:t>ydir</a:t>
            </a:r>
            <a:r>
              <a:rPr lang="fi-FI" dirty="0" smtClean="0"/>
              <a:t>;</a:t>
            </a:r>
          </a:p>
          <a:p>
            <a:pPr marL="400050" lvl="1" indent="0">
              <a:buNone/>
            </a:pPr>
            <a:r>
              <a:rPr lang="fi-FI" dirty="0" smtClean="0"/>
              <a:t>}</a:t>
            </a:r>
          </a:p>
          <a:p>
            <a:pPr marL="400050" lvl="1" indent="0">
              <a:buNone/>
            </a:pPr>
            <a:r>
              <a:rPr lang="fi-FI" dirty="0" smtClean="0"/>
              <a:t>				</a:t>
            </a:r>
          </a:p>
          <a:p>
            <a:pPr marL="400050" lvl="1" indent="0">
              <a:buNone/>
            </a:pPr>
            <a:r>
              <a:rPr lang="fi-FI" dirty="0" err="1" smtClean="0"/>
              <a:t>if</a:t>
            </a:r>
            <a:r>
              <a:rPr lang="fi-FI" dirty="0" smtClean="0"/>
              <a:t> (y + </a:t>
            </a:r>
            <a:r>
              <a:rPr lang="fi-FI" dirty="0" err="1" smtClean="0"/>
              <a:t>height</a:t>
            </a:r>
            <a:r>
              <a:rPr lang="fi-FI" dirty="0" smtClean="0"/>
              <a:t> &gt; </a:t>
            </a:r>
            <a:r>
              <a:rPr lang="fi-FI" dirty="0" err="1" smtClean="0"/>
              <a:t>canvas.height</a:t>
            </a:r>
            <a:r>
              <a:rPr lang="fi-FI" dirty="0" smtClean="0"/>
              <a:t>) {</a:t>
            </a:r>
          </a:p>
          <a:p>
            <a:pPr marL="400050" lvl="1" indent="0">
              <a:buNone/>
            </a:pPr>
            <a:r>
              <a:rPr lang="fi-FI" dirty="0" smtClean="0"/>
              <a:t>	</a:t>
            </a:r>
            <a:r>
              <a:rPr lang="fi-FI" dirty="0" err="1" smtClean="0"/>
              <a:t>ydir</a:t>
            </a:r>
            <a:r>
              <a:rPr lang="fi-FI" dirty="0" smtClean="0"/>
              <a:t> = -1 * </a:t>
            </a:r>
            <a:r>
              <a:rPr lang="fi-FI" dirty="0" err="1" smtClean="0"/>
              <a:t>ydir</a:t>
            </a:r>
            <a:r>
              <a:rPr lang="fi-FI" dirty="0" smtClean="0"/>
              <a:t>;</a:t>
            </a:r>
          </a:p>
          <a:p>
            <a:pPr marL="400050" lvl="1" indent="0">
              <a:buNone/>
            </a:pPr>
            <a:r>
              <a:rPr lang="fi-FI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01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the If statement here that drives the code.</a:t>
            </a:r>
          </a:p>
          <a:p>
            <a:pPr lvl="1"/>
            <a:r>
              <a:rPr lang="en-US" dirty="0" smtClean="0"/>
              <a:t>It provides an </a:t>
            </a:r>
            <a:r>
              <a:rPr lang="en-US" b="1" dirty="0" smtClean="0"/>
              <a:t>optional</a:t>
            </a:r>
            <a:r>
              <a:rPr lang="en-US" dirty="0" smtClean="0"/>
              <a:t> path through the program that only executes if the condition is true.</a:t>
            </a:r>
          </a:p>
          <a:p>
            <a:r>
              <a:rPr lang="en-US" dirty="0" smtClean="0"/>
              <a:t>The condition is based on what’s called a </a:t>
            </a:r>
            <a:r>
              <a:rPr lang="en-US" b="1" dirty="0" smtClean="0"/>
              <a:t>logical comparison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There are many of these in programming:</a:t>
            </a:r>
          </a:p>
          <a:p>
            <a:pPr lvl="2"/>
            <a:r>
              <a:rPr lang="en-US" dirty="0" smtClean="0"/>
              <a:t>&lt; is less than</a:t>
            </a:r>
          </a:p>
          <a:p>
            <a:pPr lvl="2"/>
            <a:r>
              <a:rPr lang="en-US" dirty="0" smtClean="0"/>
              <a:t>&gt; is greater than</a:t>
            </a:r>
          </a:p>
          <a:p>
            <a:pPr lvl="2"/>
            <a:r>
              <a:rPr lang="en-US" dirty="0" smtClean="0"/>
              <a:t>&gt;= greater than or equal</a:t>
            </a:r>
          </a:p>
          <a:p>
            <a:pPr lvl="2"/>
            <a:r>
              <a:rPr lang="en-US" dirty="0" smtClean="0"/>
              <a:t>&lt;= less than or equal</a:t>
            </a:r>
          </a:p>
          <a:p>
            <a:pPr lvl="2"/>
            <a:r>
              <a:rPr lang="en-US" dirty="0" smtClean="0"/>
              <a:t>!= does not equal</a:t>
            </a:r>
          </a:p>
          <a:p>
            <a:pPr lvl="2"/>
            <a:r>
              <a:rPr lang="en-US" dirty="0" smtClean="0"/>
              <a:t>== equals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5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If statement also lets us provide other kinds of modifications to the flow of execution.</a:t>
            </a:r>
          </a:p>
          <a:p>
            <a:r>
              <a:rPr lang="en-US" dirty="0" smtClean="0"/>
              <a:t>If-else can be used to provide one of two mutually exclusive paths of execution:</a:t>
            </a:r>
          </a:p>
          <a:p>
            <a:pPr lvl="1"/>
            <a:r>
              <a:rPr lang="en-US" dirty="0" smtClean="0"/>
              <a:t>If (condition) {</a:t>
            </a:r>
            <a:br>
              <a:rPr lang="en-US" dirty="0" smtClean="0"/>
            </a:br>
            <a:r>
              <a:rPr lang="en-US" dirty="0" smtClean="0"/>
              <a:t>	// some code if the condition is true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else {</a:t>
            </a:r>
            <a:br>
              <a:rPr lang="en-US" dirty="0" smtClean="0"/>
            </a:br>
            <a:r>
              <a:rPr lang="en-US" dirty="0" smtClean="0"/>
              <a:t>  // some code if the condition is false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50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use if-else if to choose between multiple courses of action:</a:t>
            </a:r>
          </a:p>
          <a:p>
            <a:pPr lvl="1"/>
            <a:r>
              <a:rPr lang="en-US" dirty="0" smtClean="0"/>
              <a:t>If (condition) {</a:t>
            </a:r>
            <a:br>
              <a:rPr lang="en-US" dirty="0" smtClean="0"/>
            </a:br>
            <a:r>
              <a:rPr lang="en-US" dirty="0" smtClean="0"/>
              <a:t>	// code if the condition is true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else if (condition2) {</a:t>
            </a:r>
            <a:br>
              <a:rPr lang="en-US" dirty="0" smtClean="0"/>
            </a:br>
            <a:r>
              <a:rPr lang="en-US" dirty="0" smtClean="0"/>
              <a:t>	// Code if condition 2 is true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else if (condition3) {</a:t>
            </a:r>
            <a:br>
              <a:rPr lang="en-US" dirty="0" smtClean="0"/>
            </a:br>
            <a:r>
              <a:rPr lang="en-US" dirty="0" smtClean="0"/>
              <a:t>	// code if condition 3 is true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095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if-else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terminate an if-else if with a final else too:</a:t>
            </a:r>
          </a:p>
          <a:p>
            <a:pPr marL="742950" lvl="2" indent="-342900"/>
            <a:r>
              <a:rPr lang="en-US" dirty="0" smtClean="0"/>
              <a:t>If (condition) {</a:t>
            </a:r>
            <a:br>
              <a:rPr lang="en-US" dirty="0" smtClean="0"/>
            </a:br>
            <a:r>
              <a:rPr lang="en-US" dirty="0" smtClean="0"/>
              <a:t>	// code if the condition is true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else if (condition2) {</a:t>
            </a:r>
            <a:br>
              <a:rPr lang="en-US" dirty="0" smtClean="0"/>
            </a:br>
            <a:r>
              <a:rPr lang="en-US" dirty="0" smtClean="0"/>
              <a:t>	// Code if condition 2 is true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else if (condition3) {</a:t>
            </a:r>
            <a:br>
              <a:rPr lang="en-US" dirty="0" smtClean="0"/>
            </a:br>
            <a:r>
              <a:rPr lang="en-US" dirty="0" smtClean="0"/>
              <a:t>	// code if condition 3 is true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else {</a:t>
            </a:r>
            <a:br>
              <a:rPr lang="en-US" dirty="0" smtClean="0"/>
            </a:br>
            <a:r>
              <a:rPr lang="en-US" dirty="0" smtClean="0"/>
              <a:t>	// code if no conditions are true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90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gives us a lot of control over how we should progress through a program.</a:t>
            </a:r>
          </a:p>
          <a:p>
            <a:pPr lvl="1"/>
            <a:r>
              <a:rPr lang="en-US" dirty="0" smtClean="0"/>
              <a:t>But it’s only one of the tools.  Next lecture we’ll talk about ‘repetition’.</a:t>
            </a:r>
          </a:p>
          <a:p>
            <a:r>
              <a:rPr lang="en-US" dirty="0" smtClean="0"/>
              <a:t>However, with the system we have now we already have a kind of repetition.</a:t>
            </a:r>
          </a:p>
          <a:p>
            <a:pPr lvl="1"/>
            <a:r>
              <a:rPr lang="en-US" dirty="0" err="1" smtClean="0"/>
              <a:t>animateMe</a:t>
            </a:r>
            <a:r>
              <a:rPr lang="en-US" dirty="0" smtClean="0"/>
              <a:t> will keep on looping, although we get no control over that.</a:t>
            </a:r>
          </a:p>
          <a:p>
            <a:r>
              <a:rPr lang="en-US" dirty="0" smtClean="0"/>
              <a:t>That gives us the tools we need to write some reasonably sophisticated programs.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78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mentioned at the start of this lecture, programming is hard.</a:t>
            </a:r>
          </a:p>
          <a:p>
            <a:pPr lvl="1"/>
            <a:r>
              <a:rPr lang="en-US" dirty="0" smtClean="0"/>
              <a:t>Even a simple program is too much for anyone to do all at once.</a:t>
            </a:r>
          </a:p>
          <a:p>
            <a:r>
              <a:rPr lang="en-US" dirty="0" smtClean="0"/>
              <a:t>It’s very tempting to simply jump in and start coding.</a:t>
            </a:r>
          </a:p>
          <a:p>
            <a:pPr lvl="1"/>
            <a:r>
              <a:rPr lang="en-US" dirty="0" smtClean="0"/>
              <a:t>That way lies heartache, at least until you’ve got some development experience under your belt.</a:t>
            </a:r>
          </a:p>
          <a:p>
            <a:r>
              <a:rPr lang="en-US" dirty="0"/>
              <a:t>I advocate a process called ‘incremental development’ to help deal with programming difficulties.</a:t>
            </a:r>
          </a:p>
          <a:p>
            <a:r>
              <a:rPr lang="en-US" dirty="0"/>
              <a:t>It works like this:</a:t>
            </a:r>
          </a:p>
          <a:p>
            <a:pPr lvl="1"/>
            <a:r>
              <a:rPr lang="en-US" dirty="0"/>
              <a:t>Don’t try to solve the problem.</a:t>
            </a:r>
          </a:p>
          <a:p>
            <a:pPr lvl="1"/>
            <a:r>
              <a:rPr lang="en-US" dirty="0"/>
              <a:t>Solve the easiest version of the problem you know how to do.</a:t>
            </a:r>
          </a:p>
          <a:p>
            <a:pPr lvl="2"/>
            <a:r>
              <a:rPr lang="en-US" dirty="0"/>
              <a:t>Then when that’s done, solve the next problem you know how to solve.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90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Think of this as applied to the bouncing cat.</a:t>
            </a:r>
          </a:p>
          <a:p>
            <a:pPr lvl="1"/>
            <a:r>
              <a:rPr lang="en-US" dirty="0" smtClean="0"/>
              <a:t>‘Animate a cat that moves around the screen, bouncing off the sides’</a:t>
            </a:r>
          </a:p>
          <a:p>
            <a:pPr lvl="2"/>
            <a:r>
              <a:rPr lang="en-US" dirty="0" smtClean="0"/>
              <a:t>That’s a very tough task!</a:t>
            </a:r>
          </a:p>
          <a:p>
            <a:r>
              <a:rPr lang="en-US" dirty="0" smtClean="0"/>
              <a:t>However:</a:t>
            </a:r>
          </a:p>
          <a:p>
            <a:pPr lvl="1"/>
            <a:r>
              <a:rPr lang="en-US" dirty="0" smtClean="0"/>
              <a:t>Draw a cat on the screen at any location on the screen</a:t>
            </a:r>
          </a:p>
          <a:p>
            <a:pPr lvl="1"/>
            <a:r>
              <a:rPr lang="en-US" dirty="0" smtClean="0"/>
              <a:t>Move the cat to the side each time </a:t>
            </a:r>
            <a:r>
              <a:rPr lang="en-US" dirty="0" err="1" smtClean="0"/>
              <a:t>animateMe</a:t>
            </a:r>
            <a:r>
              <a:rPr lang="en-US" dirty="0" smtClean="0"/>
              <a:t> is called</a:t>
            </a:r>
          </a:p>
          <a:p>
            <a:pPr lvl="1"/>
            <a:r>
              <a:rPr lang="en-US" dirty="0" smtClean="0"/>
              <a:t>Give a message when it hits one of the sides</a:t>
            </a:r>
          </a:p>
          <a:p>
            <a:pPr lvl="1"/>
            <a:r>
              <a:rPr lang="en-US" dirty="0" smtClean="0"/>
              <a:t>Change its direction when it hits the side</a:t>
            </a:r>
          </a:p>
          <a:p>
            <a:pPr lvl="1"/>
            <a:r>
              <a:rPr lang="en-US" dirty="0" smtClean="0"/>
              <a:t>Repeat for other sides</a:t>
            </a:r>
          </a:p>
          <a:p>
            <a:r>
              <a:rPr lang="en-US" dirty="0" smtClean="0"/>
              <a:t>Each of these is a much simpler task.</a:t>
            </a:r>
          </a:p>
        </p:txBody>
      </p:sp>
    </p:spTree>
    <p:extLst>
      <p:ext uri="{BB962C8B-B14F-4D97-AF65-F5344CB8AC3E}">
        <p14:creationId xmlns:p14="http://schemas.microsoft.com/office/powerpoint/2010/main" val="4139122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 and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best tools you have available to you to develop computer programs is pen and paper.</a:t>
            </a:r>
          </a:p>
          <a:p>
            <a:pPr lvl="1"/>
            <a:r>
              <a:rPr lang="en-US" dirty="0" smtClean="0"/>
              <a:t>Draw out diagrams</a:t>
            </a:r>
          </a:p>
          <a:p>
            <a:pPr lvl="1"/>
            <a:r>
              <a:rPr lang="en-US" dirty="0" smtClean="0"/>
              <a:t>Sketch out how you imagine the code working</a:t>
            </a:r>
          </a:p>
          <a:p>
            <a:pPr lvl="1"/>
            <a:r>
              <a:rPr lang="en-US" dirty="0" smtClean="0"/>
              <a:t>Do a ‘desk check’ of code that you come up with</a:t>
            </a:r>
          </a:p>
          <a:p>
            <a:r>
              <a:rPr lang="en-US" dirty="0" smtClean="0"/>
              <a:t>95% of programming occurs before you write a line of code.</a:t>
            </a:r>
          </a:p>
          <a:p>
            <a:pPr lvl="1"/>
            <a:r>
              <a:rPr lang="en-US" dirty="0" smtClean="0"/>
              <a:t>Either in your head, or on paper.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27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 and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common technique used for this is called </a:t>
            </a:r>
            <a:r>
              <a:rPr lang="en-US" dirty="0" err="1" smtClean="0"/>
              <a:t>pseudocode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formal </a:t>
            </a:r>
            <a:r>
              <a:rPr lang="en-US" dirty="0"/>
              <a:t>E</a:t>
            </a:r>
            <a:r>
              <a:rPr lang="en-US" dirty="0" smtClean="0"/>
              <a:t>nglish description of what your code has to do, in order.</a:t>
            </a:r>
          </a:p>
          <a:p>
            <a:pPr lvl="1"/>
            <a:r>
              <a:rPr lang="en-US" dirty="0" smtClean="0"/>
              <a:t>It doesn’t matter if you don’t know how to turn the words into code.</a:t>
            </a:r>
          </a:p>
          <a:p>
            <a:pPr lvl="2"/>
            <a:r>
              <a:rPr lang="en-US" dirty="0" smtClean="0"/>
              <a:t>That can come later.</a:t>
            </a:r>
          </a:p>
          <a:p>
            <a:pPr lvl="1"/>
            <a:r>
              <a:rPr lang="en-US" dirty="0" smtClean="0"/>
              <a:t>There’s no standard format for </a:t>
            </a:r>
            <a:r>
              <a:rPr lang="en-US" dirty="0" err="1" smtClean="0"/>
              <a:t>pseudocode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Just what works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6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week we looked at how </a:t>
            </a:r>
            <a:r>
              <a:rPr lang="en-US" b="1" dirty="0" smtClean="0"/>
              <a:t>linear flow of execution worked.</a:t>
            </a:r>
          </a:p>
          <a:p>
            <a:pPr lvl="1"/>
            <a:r>
              <a:rPr lang="en-US" dirty="0" smtClean="0"/>
              <a:t>Statements were executed, in order, through the program.</a:t>
            </a:r>
          </a:p>
          <a:p>
            <a:r>
              <a:rPr lang="en-US" dirty="0" smtClean="0"/>
              <a:t>Now, let’s look at our first programming structure for changing the flow of execution.</a:t>
            </a:r>
          </a:p>
          <a:p>
            <a:pPr lvl="1"/>
            <a:r>
              <a:rPr lang="en-US" dirty="0" smtClean="0"/>
              <a:t>It’s called the </a:t>
            </a:r>
            <a:r>
              <a:rPr lang="en-US" b="1" dirty="0" smtClean="0"/>
              <a:t>if statement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It’s used to select between </a:t>
            </a:r>
            <a:r>
              <a:rPr lang="en-US" b="1" dirty="0" smtClean="0"/>
              <a:t>optional</a:t>
            </a:r>
            <a:r>
              <a:rPr lang="en-US" dirty="0" smtClean="0"/>
              <a:t> paths of execution.</a:t>
            </a:r>
          </a:p>
          <a:p>
            <a:pPr lvl="1"/>
            <a:r>
              <a:rPr lang="en-US" dirty="0" smtClean="0"/>
              <a:t>When we want to choose between doing one thing, or the other.</a:t>
            </a:r>
          </a:p>
          <a:p>
            <a:pPr lvl="1"/>
            <a:r>
              <a:rPr lang="en-US" dirty="0" smtClean="0"/>
              <a:t>This is something we can’t do with linear execution.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18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Exercise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an example of a pen and paper exercise that you won’t know how to code yet.</a:t>
            </a:r>
          </a:p>
          <a:p>
            <a:r>
              <a:rPr lang="en-US" dirty="0" smtClean="0"/>
              <a:t>Given the following list of numbers:</a:t>
            </a:r>
          </a:p>
          <a:p>
            <a:pPr lvl="1"/>
            <a:r>
              <a:rPr lang="en-US" dirty="0" smtClean="0"/>
              <a:t>5,8,1,4,-2,-5,4,2,6</a:t>
            </a:r>
          </a:p>
          <a:p>
            <a:r>
              <a:rPr lang="en-US" dirty="0" smtClean="0"/>
              <a:t>How would you put them into order, if all you could provide was a single instruction at a time?</a:t>
            </a:r>
          </a:p>
          <a:p>
            <a:r>
              <a:rPr lang="en-US" dirty="0" smtClean="0"/>
              <a:t>This is an example of a ‘sorting’ exercise.</a:t>
            </a:r>
          </a:p>
          <a:p>
            <a:pPr lvl="1"/>
            <a:r>
              <a:rPr lang="en-US" dirty="0" smtClean="0"/>
              <a:t>Have a think about it, but don’t worry too much about the solution.</a:t>
            </a:r>
          </a:p>
          <a:p>
            <a:pPr lvl="1"/>
            <a:r>
              <a:rPr lang="en-US" dirty="0" smtClean="0"/>
              <a:t>The thinking is the key thing for now.</a:t>
            </a:r>
          </a:p>
        </p:txBody>
      </p:sp>
    </p:spTree>
    <p:extLst>
      <p:ext uri="{BB962C8B-B14F-4D97-AF65-F5344CB8AC3E}">
        <p14:creationId xmlns:p14="http://schemas.microsoft.com/office/powerpoint/2010/main" val="109451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Moving 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moving cat.</a:t>
            </a:r>
          </a:p>
          <a:p>
            <a:pPr lvl="1"/>
            <a:r>
              <a:rPr lang="en-US" dirty="0" smtClean="0"/>
              <a:t>It moves, and doesn’t stop.</a:t>
            </a:r>
          </a:p>
          <a:p>
            <a:r>
              <a:rPr lang="en-US" dirty="0" smtClean="0"/>
              <a:t>Ideally, we’d want it to either stop at the end of the canvas, or reverse direction.</a:t>
            </a:r>
          </a:p>
          <a:p>
            <a:r>
              <a:rPr lang="en-US" dirty="0" smtClean="0"/>
              <a:t>However, we can’t do that with linear execution.</a:t>
            </a:r>
          </a:p>
          <a:p>
            <a:pPr lvl="1"/>
            <a:r>
              <a:rPr lang="en-US" dirty="0" smtClean="0"/>
              <a:t>We don’t *always* want it to stop or change direction.</a:t>
            </a:r>
          </a:p>
          <a:p>
            <a:r>
              <a:rPr lang="en-US" dirty="0" smtClean="0"/>
              <a:t>So we need to do a little checking each time it moves to see if we need to do anything different.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6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Co-Ordinates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canvas forms what’s known as a </a:t>
            </a:r>
            <a:r>
              <a:rPr lang="en-US" b="1" dirty="0" smtClean="0"/>
              <a:t>bounding rectangle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From the top left (0,0) it has a width, a height, and these together allow the rectangle of the canvas to be calculated.</a:t>
            </a:r>
          </a:p>
          <a:p>
            <a:r>
              <a:rPr lang="en-US" dirty="0" smtClean="0"/>
              <a:t>Our cat is </a:t>
            </a:r>
            <a:r>
              <a:rPr lang="en-US" b="1" dirty="0" smtClean="0"/>
              <a:t>outside the bounds</a:t>
            </a:r>
            <a:r>
              <a:rPr lang="en-US" dirty="0" smtClean="0"/>
              <a:t> when:</a:t>
            </a:r>
          </a:p>
          <a:p>
            <a:pPr lvl="1"/>
            <a:r>
              <a:rPr lang="en-US" dirty="0" smtClean="0"/>
              <a:t>Its x coordinate is greater than the width of the canvas</a:t>
            </a:r>
          </a:p>
          <a:p>
            <a:pPr lvl="1"/>
            <a:r>
              <a:rPr lang="en-US" dirty="0" smtClean="0"/>
              <a:t>Its c coordinate is less than 0</a:t>
            </a:r>
          </a:p>
          <a:p>
            <a:pPr lvl="1"/>
            <a:r>
              <a:rPr lang="en-US" dirty="0" smtClean="0"/>
              <a:t>Its y coordinate is less than 0</a:t>
            </a:r>
          </a:p>
          <a:p>
            <a:pPr lvl="1"/>
            <a:r>
              <a:rPr lang="en-US" dirty="0" smtClean="0"/>
              <a:t>Its y coordinate is greater than the height of the canvas.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9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Co-Ordinates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use an </a:t>
            </a:r>
            <a:r>
              <a:rPr lang="en-US" b="1" dirty="0" smtClean="0"/>
              <a:t>if statement</a:t>
            </a:r>
            <a:r>
              <a:rPr lang="en-US" dirty="0" smtClean="0"/>
              <a:t> to check each of these things and then change the direction if appropriate.</a:t>
            </a:r>
          </a:p>
          <a:p>
            <a:pPr lvl="1"/>
            <a:r>
              <a:rPr lang="en-US" dirty="0" smtClean="0"/>
              <a:t>For this, we also need to keep track of the current direction of travel.</a:t>
            </a:r>
          </a:p>
          <a:p>
            <a:pPr lvl="2"/>
            <a:r>
              <a:rPr lang="en-US" dirty="0" smtClean="0"/>
              <a:t>We’ll use </a:t>
            </a:r>
            <a:r>
              <a:rPr lang="en-US" dirty="0" err="1" smtClean="0"/>
              <a:t>xdir</a:t>
            </a:r>
            <a:r>
              <a:rPr lang="en-US" dirty="0" smtClean="0"/>
              <a:t> and </a:t>
            </a:r>
            <a:r>
              <a:rPr lang="en-US" dirty="0" err="1" smtClean="0"/>
              <a:t>ydir</a:t>
            </a:r>
            <a:r>
              <a:rPr lang="en-US" dirty="0" smtClean="0"/>
              <a:t> for this.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if statement </a:t>
            </a:r>
            <a:r>
              <a:rPr lang="en-US" dirty="0" smtClean="0"/>
              <a:t>has a general form:</a:t>
            </a:r>
          </a:p>
          <a:p>
            <a:pPr lvl="1"/>
            <a:r>
              <a:rPr lang="en-US" dirty="0" smtClean="0"/>
              <a:t>If (condition) {</a:t>
            </a:r>
            <a:br>
              <a:rPr lang="en-US" dirty="0" smtClean="0"/>
            </a:br>
            <a:r>
              <a:rPr lang="en-US" dirty="0" smtClean="0"/>
              <a:t>	code for condition;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condition</a:t>
            </a:r>
            <a:r>
              <a:rPr lang="en-US" dirty="0" smtClean="0"/>
              <a:t> is a thing that can either be true or false.</a:t>
            </a:r>
          </a:p>
          <a:p>
            <a:pPr lvl="1"/>
            <a:r>
              <a:rPr lang="en-US" dirty="0" smtClean="0"/>
              <a:t>Which we express through what are known as </a:t>
            </a:r>
            <a:r>
              <a:rPr lang="en-US" b="1" dirty="0" smtClean="0"/>
              <a:t>logical operators.</a:t>
            </a:r>
            <a:endParaRPr lang="en-US" dirty="0" smtClean="0"/>
          </a:p>
          <a:p>
            <a:r>
              <a:rPr lang="en-US" dirty="0" smtClean="0"/>
              <a:t>First, checking against the left side of the canvas.</a:t>
            </a:r>
          </a:p>
          <a:p>
            <a:pPr lvl="1"/>
            <a:r>
              <a:rPr lang="en-US" dirty="0" smtClean="0"/>
              <a:t>Is our x-</a:t>
            </a:r>
            <a:r>
              <a:rPr lang="en-US" dirty="0" err="1" smtClean="0"/>
              <a:t>cordinate</a:t>
            </a:r>
            <a:r>
              <a:rPr lang="en-US" dirty="0" smtClean="0"/>
              <a:t> </a:t>
            </a:r>
            <a:r>
              <a:rPr lang="en-US" b="1" dirty="0" smtClean="0"/>
              <a:t>less than</a:t>
            </a:r>
            <a:r>
              <a:rPr lang="en-US" dirty="0" smtClean="0"/>
              <a:t> 0.</a:t>
            </a:r>
          </a:p>
          <a:p>
            <a:pPr lvl="2"/>
            <a:r>
              <a:rPr lang="en-US" dirty="0" smtClean="0"/>
              <a:t>Less than is checked with the </a:t>
            </a:r>
            <a:r>
              <a:rPr lang="en-US" sz="1600" dirty="0" smtClean="0"/>
              <a:t>&lt; symbol.</a:t>
            </a:r>
          </a:p>
          <a:p>
            <a:pPr lvl="2"/>
            <a:r>
              <a:rPr lang="en-US" sz="1600" dirty="0" err="1" smtClean="0"/>
              <a:t>Greather</a:t>
            </a:r>
            <a:r>
              <a:rPr lang="en-US" sz="1600" dirty="0" smtClean="0"/>
              <a:t> than is checked with the &gt; symbol.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23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Bounce off the left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smtClean="0"/>
              <a:t>	x = x + </a:t>
            </a:r>
            <a:r>
              <a:rPr lang="fi-FI" dirty="0" err="1" smtClean="0"/>
              <a:t>xdir</a:t>
            </a:r>
            <a:r>
              <a:rPr lang="fi-FI" dirty="0" smtClean="0"/>
              <a:t>;</a:t>
            </a:r>
          </a:p>
          <a:p>
            <a:pPr marL="0" indent="0">
              <a:buNone/>
            </a:pPr>
            <a:r>
              <a:rPr lang="fi-FI" dirty="0" smtClean="0"/>
              <a:t>	y = y + </a:t>
            </a:r>
            <a:r>
              <a:rPr lang="fi-FI" dirty="0" err="1" smtClean="0"/>
              <a:t>ydir</a:t>
            </a:r>
            <a:r>
              <a:rPr lang="fi-FI" dirty="0" smtClean="0"/>
              <a:t>;</a:t>
            </a:r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	</a:t>
            </a:r>
            <a:r>
              <a:rPr lang="fi-FI" dirty="0" err="1" smtClean="0"/>
              <a:t>if</a:t>
            </a:r>
            <a:r>
              <a:rPr lang="fi-FI" dirty="0" smtClean="0"/>
              <a:t> (x &lt; 0) {</a:t>
            </a:r>
          </a:p>
          <a:p>
            <a:pPr marL="0" indent="0">
              <a:buNone/>
            </a:pPr>
            <a:r>
              <a:rPr lang="fi-FI" dirty="0" smtClean="0"/>
              <a:t>	  </a:t>
            </a:r>
            <a:r>
              <a:rPr lang="fi-FI" dirty="0" err="1" smtClean="0"/>
              <a:t>xdir</a:t>
            </a:r>
            <a:r>
              <a:rPr lang="fi-FI" dirty="0" smtClean="0"/>
              <a:t> = -1 * </a:t>
            </a:r>
            <a:r>
              <a:rPr lang="fi-FI" dirty="0" err="1" smtClean="0"/>
              <a:t>xdir</a:t>
            </a:r>
            <a:r>
              <a:rPr lang="fi-FI" dirty="0" smtClean="0"/>
              <a:t>;</a:t>
            </a:r>
          </a:p>
          <a:p>
            <a:pPr marL="0" indent="0">
              <a:buNone/>
            </a:pPr>
            <a:r>
              <a:rPr lang="fi-FI" dirty="0" smtClean="0"/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7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Bounce off the right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 smtClean="0"/>
              <a:t>	x = x + </a:t>
            </a:r>
            <a:r>
              <a:rPr lang="fi-FI" dirty="0" err="1" smtClean="0"/>
              <a:t>xdir</a:t>
            </a:r>
            <a:r>
              <a:rPr lang="fi-FI" dirty="0" smtClean="0"/>
              <a:t>;</a:t>
            </a:r>
          </a:p>
          <a:p>
            <a:pPr marL="0" indent="0">
              <a:buNone/>
            </a:pPr>
            <a:r>
              <a:rPr lang="fi-FI" dirty="0" smtClean="0"/>
              <a:t>	y = y + </a:t>
            </a:r>
            <a:r>
              <a:rPr lang="fi-FI" dirty="0" err="1" smtClean="0"/>
              <a:t>ydir</a:t>
            </a:r>
            <a:r>
              <a:rPr lang="fi-FI" dirty="0" smtClean="0"/>
              <a:t>;</a:t>
            </a:r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	</a:t>
            </a:r>
            <a:r>
              <a:rPr lang="fi-FI" dirty="0" err="1" smtClean="0"/>
              <a:t>if</a:t>
            </a:r>
            <a:r>
              <a:rPr lang="fi-FI" dirty="0" smtClean="0"/>
              <a:t> (x &lt; 0) {</a:t>
            </a:r>
          </a:p>
          <a:p>
            <a:pPr marL="0" indent="0">
              <a:buNone/>
            </a:pPr>
            <a:r>
              <a:rPr lang="fi-FI" dirty="0" smtClean="0"/>
              <a:t>	  </a:t>
            </a:r>
            <a:r>
              <a:rPr lang="fi-FI" dirty="0" err="1" smtClean="0"/>
              <a:t>xdir</a:t>
            </a:r>
            <a:r>
              <a:rPr lang="fi-FI" dirty="0" smtClean="0"/>
              <a:t> = -1 * </a:t>
            </a:r>
            <a:r>
              <a:rPr lang="fi-FI" dirty="0" err="1" smtClean="0"/>
              <a:t>xdir</a:t>
            </a:r>
            <a:r>
              <a:rPr lang="fi-FI" dirty="0" smtClean="0"/>
              <a:t>;</a:t>
            </a:r>
          </a:p>
          <a:p>
            <a:pPr marL="0" indent="0">
              <a:buNone/>
            </a:pPr>
            <a:r>
              <a:rPr lang="fi-FI" dirty="0" smtClean="0"/>
              <a:t>	}</a:t>
            </a:r>
          </a:p>
          <a:p>
            <a:pPr marL="0" indent="0">
              <a:buNone/>
            </a:pPr>
            <a:r>
              <a:rPr lang="fi-FI" dirty="0" smtClean="0"/>
              <a:t>				</a:t>
            </a:r>
          </a:p>
          <a:p>
            <a:pPr marL="0" indent="0">
              <a:buNone/>
            </a:pPr>
            <a:r>
              <a:rPr lang="fi-FI" b="1" dirty="0" smtClean="0"/>
              <a:t>	</a:t>
            </a:r>
            <a:r>
              <a:rPr lang="fi-FI" b="1" dirty="0" err="1" smtClean="0"/>
              <a:t>if</a:t>
            </a:r>
            <a:r>
              <a:rPr lang="fi-FI" b="1" dirty="0" smtClean="0"/>
              <a:t> (x &gt; </a:t>
            </a:r>
            <a:r>
              <a:rPr lang="fi-FI" b="1" dirty="0" err="1" smtClean="0"/>
              <a:t>canvas.width</a:t>
            </a:r>
            <a:r>
              <a:rPr lang="fi-FI" b="1" dirty="0" smtClean="0"/>
              <a:t>) {</a:t>
            </a:r>
          </a:p>
          <a:p>
            <a:pPr marL="0" indent="0">
              <a:buNone/>
            </a:pPr>
            <a:r>
              <a:rPr lang="fi-FI" b="1" dirty="0" smtClean="0"/>
              <a:t>	  </a:t>
            </a:r>
            <a:r>
              <a:rPr lang="fi-FI" b="1" dirty="0" err="1" smtClean="0"/>
              <a:t>xdir</a:t>
            </a:r>
            <a:r>
              <a:rPr lang="fi-FI" b="1" dirty="0" smtClean="0"/>
              <a:t> = -1 * </a:t>
            </a:r>
            <a:r>
              <a:rPr lang="fi-FI" b="1" dirty="0" err="1" smtClean="0"/>
              <a:t>xdir</a:t>
            </a:r>
            <a:r>
              <a:rPr lang="fi-FI" b="1" dirty="0" smtClean="0"/>
              <a:t>;</a:t>
            </a:r>
          </a:p>
          <a:p>
            <a:pPr marL="0" indent="0">
              <a:buNone/>
            </a:pPr>
            <a:r>
              <a:rPr lang="fi-FI" b="1" dirty="0" smtClean="0"/>
              <a:t>	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181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Bouncing off the Top and Bottom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509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i-FI" dirty="0" smtClean="0"/>
              <a:t>	</a:t>
            </a:r>
            <a:r>
              <a:rPr lang="fi-FI" dirty="0" err="1" smtClean="0"/>
              <a:t>if</a:t>
            </a:r>
            <a:r>
              <a:rPr lang="fi-FI" dirty="0" smtClean="0"/>
              <a:t> (y &lt; 0) {</a:t>
            </a:r>
          </a:p>
          <a:p>
            <a:pPr marL="0" indent="0">
              <a:buNone/>
            </a:pPr>
            <a:r>
              <a:rPr lang="fi-FI" dirty="0" smtClean="0"/>
              <a:t>		</a:t>
            </a:r>
            <a:r>
              <a:rPr lang="fi-FI" dirty="0" err="1" smtClean="0"/>
              <a:t>ydir</a:t>
            </a:r>
            <a:r>
              <a:rPr lang="fi-FI" dirty="0" smtClean="0"/>
              <a:t> = -1 * </a:t>
            </a:r>
            <a:r>
              <a:rPr lang="fi-FI" dirty="0" err="1" smtClean="0"/>
              <a:t>ydir</a:t>
            </a:r>
            <a:r>
              <a:rPr lang="fi-FI" dirty="0" smtClean="0"/>
              <a:t>;</a:t>
            </a:r>
          </a:p>
          <a:p>
            <a:pPr marL="0" indent="0">
              <a:buNone/>
            </a:pPr>
            <a:r>
              <a:rPr lang="fi-FI" dirty="0" smtClean="0"/>
              <a:t>	}</a:t>
            </a:r>
          </a:p>
          <a:p>
            <a:pPr marL="0" indent="0">
              <a:buNone/>
            </a:pPr>
            <a:r>
              <a:rPr lang="fi-FI" dirty="0" smtClean="0"/>
              <a:t>				</a:t>
            </a:r>
          </a:p>
          <a:p>
            <a:pPr marL="0" indent="0">
              <a:buNone/>
            </a:pPr>
            <a:r>
              <a:rPr lang="fi-FI" dirty="0" smtClean="0"/>
              <a:t>	</a:t>
            </a:r>
            <a:r>
              <a:rPr lang="fi-FI" dirty="0" err="1" smtClean="0"/>
              <a:t>if</a:t>
            </a:r>
            <a:r>
              <a:rPr lang="fi-FI" dirty="0" smtClean="0"/>
              <a:t> (y &gt; </a:t>
            </a:r>
            <a:r>
              <a:rPr lang="fi-FI" dirty="0" err="1" smtClean="0"/>
              <a:t>canvas.height</a:t>
            </a:r>
            <a:r>
              <a:rPr lang="fi-FI" dirty="0" smtClean="0"/>
              <a:t>) {</a:t>
            </a:r>
          </a:p>
          <a:p>
            <a:pPr marL="0" indent="0">
              <a:buNone/>
            </a:pPr>
            <a:r>
              <a:rPr lang="fi-FI" dirty="0" smtClean="0"/>
              <a:t>		</a:t>
            </a:r>
            <a:r>
              <a:rPr lang="fi-FI" dirty="0" err="1" smtClean="0"/>
              <a:t>ydir</a:t>
            </a:r>
            <a:r>
              <a:rPr lang="fi-FI" dirty="0" smtClean="0"/>
              <a:t> = -1 * </a:t>
            </a:r>
            <a:r>
              <a:rPr lang="fi-FI" dirty="0" err="1" smtClean="0"/>
              <a:t>ydir</a:t>
            </a:r>
            <a:r>
              <a:rPr lang="fi-FI" dirty="0" smtClean="0"/>
              <a:t>;</a:t>
            </a:r>
          </a:p>
          <a:p>
            <a:pPr marL="0" indent="0">
              <a:buNone/>
            </a:pPr>
            <a:r>
              <a:rPr lang="fi-FI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0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 these don’t work properly</a:t>
            </a:r>
          </a:p>
          <a:p>
            <a:pPr lvl="1"/>
            <a:r>
              <a:rPr lang="en-US" dirty="0" smtClean="0"/>
              <a:t>It still goes too far off the right and bottom edges.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Because of the way in which the bounding rectangle works.</a:t>
            </a:r>
          </a:p>
          <a:p>
            <a:pPr lvl="1"/>
            <a:r>
              <a:rPr lang="en-US" dirty="0" smtClean="0"/>
              <a:t>The x</a:t>
            </a:r>
            <a:r>
              <a:rPr lang="en-US" dirty="0"/>
              <a:t> </a:t>
            </a:r>
            <a:r>
              <a:rPr lang="en-US" dirty="0" smtClean="0"/>
              <a:t>and y we use to draw the shape is just the top left corner.</a:t>
            </a:r>
          </a:p>
          <a:p>
            <a:pPr lvl="1"/>
            <a:r>
              <a:rPr lang="en-US" dirty="0" smtClean="0"/>
              <a:t>We need to change it so we also take into account the height and width of the shape.</a:t>
            </a:r>
          </a:p>
          <a:p>
            <a:r>
              <a:rPr lang="en-US" dirty="0" smtClean="0"/>
              <a:t>So, our condition has to be a little bit more complicated, taking our X and Y co-ordinates plus the dimensions of the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54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</TotalTime>
  <Words>1098</Words>
  <Application>Microsoft Office PowerPoint</Application>
  <PresentationFormat>On-screen Show (4:3)</PresentationFormat>
  <Paragraphs>161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Clarity</vt:lpstr>
      <vt:lpstr>More Javascript</vt:lpstr>
      <vt:lpstr>Introduction</vt:lpstr>
      <vt:lpstr>The Moving Cat</vt:lpstr>
      <vt:lpstr>Canvas Co-Ordinates</vt:lpstr>
      <vt:lpstr>Canvas Co-Ordinates</vt:lpstr>
      <vt:lpstr>Bounce off the left edge</vt:lpstr>
      <vt:lpstr>Bounce off the right edge</vt:lpstr>
      <vt:lpstr>Bouncing off the Top and Bottom</vt:lpstr>
      <vt:lpstr>Except…</vt:lpstr>
      <vt:lpstr>Bouncing</vt:lpstr>
      <vt:lpstr>The If Statement</vt:lpstr>
      <vt:lpstr>The If-Else Statement</vt:lpstr>
      <vt:lpstr>The If-Else If</vt:lpstr>
      <vt:lpstr>If-else if-else</vt:lpstr>
      <vt:lpstr>Flow of Execution</vt:lpstr>
      <vt:lpstr>Incremental Development</vt:lpstr>
      <vt:lpstr>Incremental Development</vt:lpstr>
      <vt:lpstr>Pen and Paper</vt:lpstr>
      <vt:lpstr>Pen and Paper</vt:lpstr>
      <vt:lpstr>An Exercise For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Javascript</dc:title>
  <dc:creator>michael</dc:creator>
  <cp:lastModifiedBy>ANASTASIA DI MODUGNO (1612673)</cp:lastModifiedBy>
  <cp:revision>6</cp:revision>
  <dcterms:created xsi:type="dcterms:W3CDTF">2014-09-26T16:12:05Z</dcterms:created>
  <dcterms:modified xsi:type="dcterms:W3CDTF">2016-10-18T07:46:34Z</dcterms:modified>
</cp:coreProperties>
</file>