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28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DAA-F1FF-44E4-B314-3D879113079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6DEC-4866-467E-9F1E-F54311B8806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DAA-F1FF-44E4-B314-3D879113079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6DEC-4866-467E-9F1E-F54311B880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DAA-F1FF-44E4-B314-3D879113079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6DEC-4866-467E-9F1E-F54311B880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DAA-F1FF-44E4-B314-3D879113079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6DEC-4866-467E-9F1E-F54311B880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DAA-F1FF-44E4-B314-3D879113079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6DEC-4866-467E-9F1E-F54311B8806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DAA-F1FF-44E4-B314-3D879113079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6DEC-4866-467E-9F1E-F54311B880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DAA-F1FF-44E4-B314-3D879113079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6DEC-4866-467E-9F1E-F54311B88060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DAA-F1FF-44E4-B314-3D879113079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6DEC-4866-467E-9F1E-F54311B880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DAA-F1FF-44E4-B314-3D879113079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6DEC-4866-467E-9F1E-F54311B880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DAA-F1FF-44E4-B314-3D879113079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6DEC-4866-467E-9F1E-F54311B8806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BDAA-F1FF-44E4-B314-3D879113079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6DEC-4866-467E-9F1E-F54311B880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DC7BDAA-F1FF-44E4-B314-3D879113079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CD76DEC-4866-467E-9F1E-F54311B8806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CM1012</a:t>
            </a:r>
            <a:br>
              <a:rPr lang="en-US" dirty="0" smtClean="0"/>
            </a:br>
            <a:r>
              <a:rPr lang="en-US" dirty="0" smtClean="0"/>
              <a:t>Michael Heron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4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better, but still quite bad.</a:t>
            </a:r>
          </a:p>
          <a:p>
            <a:pPr lvl="1"/>
            <a:r>
              <a:rPr lang="en-US" dirty="0" smtClean="0"/>
              <a:t>Look how many times we need to copy and paste the code.</a:t>
            </a:r>
          </a:p>
          <a:p>
            <a:r>
              <a:rPr lang="en-US" dirty="0" smtClean="0"/>
              <a:t>For four circles, it’s not so bad.</a:t>
            </a:r>
          </a:p>
          <a:p>
            <a:pPr lvl="1"/>
            <a:r>
              <a:rPr lang="en-US" dirty="0" smtClean="0"/>
              <a:t>What about for 400?</a:t>
            </a:r>
          </a:p>
          <a:p>
            <a:r>
              <a:rPr lang="en-US" dirty="0" smtClean="0"/>
              <a:t>You *can* hardcode all these circles, but…</a:t>
            </a:r>
          </a:p>
          <a:p>
            <a:pPr lvl="1"/>
            <a:r>
              <a:rPr lang="en-US" dirty="0" smtClean="0"/>
              <a:t>Transcription errors are endemic</a:t>
            </a:r>
          </a:p>
          <a:p>
            <a:pPr lvl="1"/>
            <a:r>
              <a:rPr lang="en-US" dirty="0" smtClean="0"/>
              <a:t>What happens if the requirements of the program change?</a:t>
            </a:r>
          </a:p>
        </p:txBody>
      </p:sp>
    </p:spTree>
    <p:extLst>
      <p:ext uri="{BB962C8B-B14F-4D97-AF65-F5344CB8AC3E}">
        <p14:creationId xmlns:p14="http://schemas.microsoft.com/office/powerpoint/2010/main" val="179400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program briefs you get during this module are known as </a:t>
            </a:r>
            <a:r>
              <a:rPr lang="en-US" b="1" dirty="0" smtClean="0"/>
              <a:t>requirements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things that a program must do.</a:t>
            </a:r>
          </a:p>
          <a:p>
            <a:r>
              <a:rPr lang="en-US" dirty="0" smtClean="0"/>
              <a:t>As a programmer, there is only one constant – change.</a:t>
            </a:r>
          </a:p>
          <a:p>
            <a:r>
              <a:rPr lang="en-US" dirty="0" smtClean="0"/>
              <a:t>Requirements </a:t>
            </a:r>
            <a:r>
              <a:rPr lang="en-US" b="1" dirty="0" smtClean="0"/>
              <a:t>constantly change</a:t>
            </a:r>
            <a:r>
              <a:rPr lang="en-US" dirty="0" smtClean="0"/>
              <a:t> when writing a program.</a:t>
            </a:r>
          </a:p>
          <a:p>
            <a:pPr lvl="1"/>
            <a:r>
              <a:rPr lang="en-US" dirty="0" smtClean="0"/>
              <a:t>You may realize your solution doesn’t work as you hoped.</a:t>
            </a:r>
          </a:p>
          <a:p>
            <a:pPr lvl="1"/>
            <a:r>
              <a:rPr lang="en-US" dirty="0" smtClean="0"/>
              <a:t>Whoever asked for the program may change their mind about what they want.</a:t>
            </a:r>
          </a:p>
          <a:p>
            <a:r>
              <a:rPr lang="en-US" dirty="0" smtClean="0"/>
              <a:t>A good program is adaptable when the requirements change.</a:t>
            </a:r>
          </a:p>
          <a:p>
            <a:pPr lvl="1"/>
            <a:r>
              <a:rPr lang="en-US" dirty="0" smtClean="0"/>
              <a:t>And they will.  Oh, they will.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 want the spacing to be applied to both X and Y”</a:t>
            </a:r>
          </a:p>
          <a:p>
            <a:r>
              <a:rPr lang="en-US" dirty="0" smtClean="0"/>
              <a:t>“I want to change the </a:t>
            </a:r>
            <a:r>
              <a:rPr lang="en-US" dirty="0" err="1" smtClean="0"/>
              <a:t>colour</a:t>
            </a:r>
            <a:r>
              <a:rPr lang="en-US" dirty="0" smtClean="0"/>
              <a:t> of the circles to green”</a:t>
            </a:r>
          </a:p>
          <a:p>
            <a:r>
              <a:rPr lang="en-US" dirty="0" smtClean="0"/>
              <a:t>“I want the circles to look more like little </a:t>
            </a:r>
            <a:r>
              <a:rPr lang="en-US" dirty="0" err="1" smtClean="0"/>
              <a:t>Pacmen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“I want each circle to have a smaller circle around 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2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our current program, we need to change each copy and pasted section to implement the new requirement.</a:t>
            </a:r>
          </a:p>
          <a:p>
            <a:r>
              <a:rPr lang="en-US" dirty="0" smtClean="0"/>
              <a:t>One general rule about programmers:</a:t>
            </a:r>
          </a:p>
          <a:p>
            <a:pPr lvl="1"/>
            <a:r>
              <a:rPr lang="en-US" b="1" dirty="0" smtClean="0"/>
              <a:t>We are very lazy.</a:t>
            </a:r>
          </a:p>
          <a:p>
            <a:r>
              <a:rPr lang="en-US" dirty="0" smtClean="0"/>
              <a:t>We don’t want to do more work than we have to.</a:t>
            </a:r>
          </a:p>
          <a:p>
            <a:pPr lvl="1"/>
            <a:r>
              <a:rPr lang="en-US" dirty="0" smtClean="0"/>
              <a:t>If we </a:t>
            </a:r>
            <a:r>
              <a:rPr lang="en-US" b="1" dirty="0" smtClean="0"/>
              <a:t>can</a:t>
            </a:r>
            <a:r>
              <a:rPr lang="en-US" dirty="0" smtClean="0"/>
              <a:t> get the computer to do it, then the computer </a:t>
            </a:r>
            <a:r>
              <a:rPr lang="en-US" b="1" dirty="0" smtClean="0"/>
              <a:t>should</a:t>
            </a:r>
            <a:r>
              <a:rPr lang="en-US" dirty="0" smtClean="0"/>
              <a:t>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5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solution here is to use the </a:t>
            </a:r>
            <a:r>
              <a:rPr lang="en-US" b="1" dirty="0" smtClean="0"/>
              <a:t>for loop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a category of repeating structure in programming known as a </a:t>
            </a:r>
            <a:r>
              <a:rPr lang="en-US" b="1" dirty="0" smtClean="0"/>
              <a:t>bounded loop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We need to know, at the time the loop is triggered, how many times we need to repeat it.</a:t>
            </a:r>
          </a:p>
          <a:p>
            <a:r>
              <a:rPr lang="en-US" dirty="0" smtClean="0"/>
              <a:t>The structure of a for loop is reasonably complex.</a:t>
            </a:r>
          </a:p>
          <a:p>
            <a:pPr lvl="1"/>
            <a:r>
              <a:rPr lang="en-US" dirty="0" smtClean="0"/>
              <a:t>It requires three ‘moving parts’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for ( counter = 0; 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		counter &lt; </a:t>
            </a:r>
            <a:r>
              <a:rPr lang="en-US" dirty="0" err="1" smtClean="0">
                <a:latin typeface="Courier"/>
                <a:cs typeface="Courier"/>
              </a:rPr>
              <a:t>timesToRepeat</a:t>
            </a:r>
            <a:r>
              <a:rPr lang="en-US" dirty="0" smtClean="0">
                <a:latin typeface="Courier"/>
                <a:cs typeface="Courier"/>
              </a:rPr>
              <a:t>; 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		counter++) 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// Code to Repeat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4482" y="3761899"/>
            <a:ext cx="7048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part of the for is known as its </a:t>
            </a:r>
            <a:r>
              <a:rPr lang="en-US" b="1" dirty="0" err="1" smtClean="0"/>
              <a:t>initialisation</a:t>
            </a:r>
            <a:r>
              <a:rPr lang="en-US" dirty="0" smtClean="0"/>
              <a:t> – this happens before the loop starts running.  We use this to set the loop’s </a:t>
            </a:r>
            <a:r>
              <a:rPr lang="en-US" b="1" dirty="0" smtClean="0"/>
              <a:t>counter</a:t>
            </a:r>
            <a:r>
              <a:rPr lang="en-US" dirty="0" smtClean="0"/>
              <a:t> to 0.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second part is the </a:t>
            </a:r>
            <a:r>
              <a:rPr lang="en-US" b="1" dirty="0" smtClean="0"/>
              <a:t>condition</a:t>
            </a:r>
            <a:r>
              <a:rPr lang="en-US" dirty="0" smtClean="0"/>
              <a:t> – just like an if statement condition, it’s what’s used to determine if the loop should continue.</a:t>
            </a:r>
            <a:r>
              <a:rPr lang="en-US" dirty="0"/>
              <a:t> </a:t>
            </a:r>
            <a:r>
              <a:rPr lang="en-US" dirty="0" smtClean="0"/>
              <a:t>In this case, it continues while the counter </a:t>
            </a:r>
            <a:r>
              <a:rPr lang="en-US" b="1" dirty="0" smtClean="0"/>
              <a:t>is less than</a:t>
            </a:r>
            <a:r>
              <a:rPr lang="en-US" dirty="0" smtClean="0"/>
              <a:t> the </a:t>
            </a:r>
            <a:r>
              <a:rPr lang="en-US" dirty="0" err="1" smtClean="0"/>
              <a:t>timesToRepeat</a:t>
            </a:r>
            <a:r>
              <a:rPr lang="en-US" dirty="0" smtClean="0"/>
              <a:t> variable.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third part is </a:t>
            </a:r>
            <a:r>
              <a:rPr lang="en-US" b="1" dirty="0" smtClean="0"/>
              <a:t>upkeep</a:t>
            </a:r>
            <a:r>
              <a:rPr lang="en-US" dirty="0" smtClean="0"/>
              <a:t> – in this case, it adds one to the counter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1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function </a:t>
            </a:r>
            <a:r>
              <a:rPr lang="en-US" dirty="0" err="1" smtClean="0">
                <a:latin typeface="Courier"/>
                <a:cs typeface="Courier"/>
              </a:rPr>
              <a:t>animateMe</a:t>
            </a:r>
            <a:r>
              <a:rPr lang="en-US" dirty="0" smtClean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x, y, counter;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spacing;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timesToRepeat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	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x = 10;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y = 10;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spacing = 10;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timesToRepeat</a:t>
            </a:r>
            <a:r>
              <a:rPr lang="en-US" dirty="0" smtClean="0">
                <a:latin typeface="Courier"/>
                <a:cs typeface="Courier"/>
              </a:rPr>
              <a:t> = 4;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	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context.clearRect</a:t>
            </a:r>
            <a:r>
              <a:rPr lang="en-US" dirty="0" smtClean="0">
                <a:latin typeface="Courier"/>
                <a:cs typeface="Courier"/>
              </a:rPr>
              <a:t> (0, 0, </a:t>
            </a:r>
            <a:r>
              <a:rPr lang="en-US" dirty="0" err="1" smtClean="0">
                <a:latin typeface="Courier"/>
                <a:cs typeface="Courier"/>
              </a:rPr>
              <a:t>canvas.width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canvas.height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for (counter = 0; counter &lt; </a:t>
            </a:r>
            <a:r>
              <a:rPr lang="en-US" dirty="0" err="1" smtClean="0">
                <a:latin typeface="Courier"/>
                <a:cs typeface="Courier"/>
              </a:rPr>
              <a:t>timesToRepeat</a:t>
            </a:r>
            <a:r>
              <a:rPr lang="en-US" dirty="0" smtClean="0">
                <a:latin typeface="Courier"/>
                <a:cs typeface="Courier"/>
              </a:rPr>
              <a:t>; counter++)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</a:t>
            </a:r>
            <a:r>
              <a:rPr lang="en-US" dirty="0" err="1" smtClean="0">
                <a:latin typeface="Courier"/>
                <a:cs typeface="Courier"/>
              </a:rPr>
              <a:t>context.beginPath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</a:t>
            </a:r>
            <a:r>
              <a:rPr lang="en-US" dirty="0" err="1" smtClean="0">
                <a:latin typeface="Courier"/>
                <a:cs typeface="Courier"/>
              </a:rPr>
              <a:t>context.arc</a:t>
            </a:r>
            <a:r>
              <a:rPr lang="en-US" dirty="0" smtClean="0">
                <a:latin typeface="Courier"/>
                <a:cs typeface="Courier"/>
              </a:rPr>
              <a:t>(x, y, 5, 0, 2*</a:t>
            </a:r>
            <a:r>
              <a:rPr lang="en-US" dirty="0" err="1" smtClean="0">
                <a:latin typeface="Courier"/>
                <a:cs typeface="Courier"/>
              </a:rPr>
              <a:t>Math.PI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</a:t>
            </a:r>
            <a:r>
              <a:rPr lang="en-US" dirty="0" err="1" smtClean="0">
                <a:latin typeface="Courier"/>
                <a:cs typeface="Courier"/>
              </a:rPr>
              <a:t>context.fillStyle</a:t>
            </a:r>
            <a:r>
              <a:rPr lang="en-US" dirty="0" smtClean="0">
                <a:latin typeface="Courier"/>
                <a:cs typeface="Courier"/>
              </a:rPr>
              <a:t> = "blue";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</a:t>
            </a:r>
            <a:r>
              <a:rPr lang="en-US" dirty="0" err="1" smtClean="0">
                <a:latin typeface="Courier"/>
                <a:cs typeface="Courier"/>
              </a:rPr>
              <a:t>context.fill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		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x += spacing;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	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requestAnimationFrame</a:t>
            </a: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 err="1" smtClean="0">
                <a:latin typeface="Courier"/>
                <a:cs typeface="Courier"/>
              </a:rPr>
              <a:t>animateMe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4756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code for the loop is between the braces.</a:t>
            </a:r>
          </a:p>
          <a:p>
            <a:pPr lvl="1"/>
            <a:r>
              <a:rPr lang="en-US" dirty="0" smtClean="0"/>
              <a:t>Change it once, and it changes for every </a:t>
            </a:r>
            <a:r>
              <a:rPr lang="en-US" b="1" dirty="0" smtClean="0"/>
              <a:t>iteration</a:t>
            </a:r>
            <a:r>
              <a:rPr lang="en-US" dirty="0" smtClean="0"/>
              <a:t> of the loop.</a:t>
            </a:r>
          </a:p>
          <a:p>
            <a:r>
              <a:rPr lang="en-US" dirty="0" smtClean="0"/>
              <a:t>If we want to increase the number of times the circle draws, we just changes the </a:t>
            </a:r>
            <a:r>
              <a:rPr lang="en-US" dirty="0" err="1" smtClean="0"/>
              <a:t>timesToRepeat</a:t>
            </a:r>
            <a:r>
              <a:rPr lang="en-US" dirty="0" smtClean="0"/>
              <a:t> variable.</a:t>
            </a:r>
          </a:p>
          <a:p>
            <a:r>
              <a:rPr lang="en-US" dirty="0" smtClean="0"/>
              <a:t>The code is much more compact, and much more </a:t>
            </a:r>
            <a:r>
              <a:rPr lang="en-US" b="1" dirty="0" smtClean="0"/>
              <a:t>maintainable.</a:t>
            </a:r>
          </a:p>
          <a:p>
            <a:pPr lvl="1"/>
            <a:r>
              <a:rPr lang="en-US" dirty="0" smtClean="0"/>
              <a:t>It’s easier to add new things and fix old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Moodle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Moodle is a zip file called </a:t>
            </a:r>
            <a:r>
              <a:rPr lang="en-US" dirty="0" err="1" smtClean="0"/>
              <a:t>loops.zip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Download it and extract.</a:t>
            </a:r>
          </a:p>
          <a:p>
            <a:r>
              <a:rPr lang="en-US" dirty="0" smtClean="0"/>
              <a:t>With the two versions of the program, make the following changes:</a:t>
            </a:r>
          </a:p>
          <a:p>
            <a:pPr lvl="1"/>
            <a:r>
              <a:rPr lang="en-US" dirty="0" smtClean="0"/>
              <a:t>Apply the spacing to X and Y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 err="1" smtClean="0"/>
              <a:t>colour</a:t>
            </a:r>
            <a:r>
              <a:rPr lang="en-US" dirty="0" smtClean="0"/>
              <a:t> of the circles to green.</a:t>
            </a:r>
          </a:p>
          <a:p>
            <a:pPr lvl="1"/>
            <a:r>
              <a:rPr lang="en-US" dirty="0" smtClean="0"/>
              <a:t>Display 19 circles instead of 4</a:t>
            </a:r>
          </a:p>
          <a:p>
            <a:r>
              <a:rPr lang="en-US" dirty="0" smtClean="0"/>
              <a:t>You’ll notice one of these is much easier to work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become especially powerful when they’re </a:t>
            </a:r>
            <a:r>
              <a:rPr lang="en-US" b="1" dirty="0" smtClean="0"/>
              <a:t>nested</a:t>
            </a:r>
            <a:r>
              <a:rPr lang="en-US" dirty="0" smtClean="0"/>
              <a:t> inside other structures.</a:t>
            </a:r>
          </a:p>
          <a:p>
            <a:pPr lvl="1"/>
            <a:r>
              <a:rPr lang="en-US" dirty="0" smtClean="0"/>
              <a:t>Loops within loops.</a:t>
            </a:r>
          </a:p>
          <a:p>
            <a:r>
              <a:rPr lang="en-US" dirty="0" smtClean="0"/>
              <a:t>For example, let’s say we wanted a </a:t>
            </a:r>
            <a:r>
              <a:rPr lang="en-US" b="1" dirty="0" smtClean="0"/>
              <a:t>grid</a:t>
            </a:r>
            <a:r>
              <a:rPr lang="en-US" dirty="0" smtClean="0"/>
              <a:t> of circles.</a:t>
            </a:r>
          </a:p>
          <a:p>
            <a:pPr lvl="1"/>
            <a:r>
              <a:rPr lang="en-US" dirty="0" smtClean="0"/>
              <a:t>In other words, we want the line of circles we drew with the first loop to repeat.</a:t>
            </a:r>
          </a:p>
          <a:p>
            <a:pPr lvl="2"/>
            <a:r>
              <a:rPr lang="en-US" dirty="0" smtClean="0"/>
              <a:t>Repeat the loop.</a:t>
            </a:r>
          </a:p>
          <a:p>
            <a:pPr lvl="3"/>
            <a:r>
              <a:rPr lang="en-US" dirty="0" smtClean="0"/>
              <a:t>It gets a bit mind bendy.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0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already gone reasonably far with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Bouncing cats and dogs.</a:t>
            </a:r>
          </a:p>
          <a:p>
            <a:r>
              <a:rPr lang="en-US" dirty="0" smtClean="0"/>
              <a:t>However, we’re still somewhat limited in what we can do.</a:t>
            </a:r>
          </a:p>
          <a:p>
            <a:pPr lvl="1"/>
            <a:r>
              <a:rPr lang="en-US" dirty="0" smtClean="0"/>
              <a:t>We’re at the mercy of the </a:t>
            </a:r>
            <a:r>
              <a:rPr lang="en-US" dirty="0" err="1" smtClean="0"/>
              <a:t>animateMe</a:t>
            </a:r>
            <a:r>
              <a:rPr lang="en-US" dirty="0" smtClean="0"/>
              <a:t> loop to handle repetition in our programs.</a:t>
            </a:r>
          </a:p>
          <a:p>
            <a:r>
              <a:rPr lang="en-US" dirty="0" smtClean="0"/>
              <a:t>We’ll also have problems ‘scaling up’</a:t>
            </a:r>
          </a:p>
          <a:p>
            <a:pPr lvl="1"/>
            <a:r>
              <a:rPr lang="en-US" dirty="0" smtClean="0"/>
              <a:t>When we want more and more things to appear on 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3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725" y="1600201"/>
            <a:ext cx="8811172" cy="3006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for (</a:t>
            </a:r>
            <a:r>
              <a:rPr lang="en-US" sz="1200" dirty="0" err="1" smtClean="0">
                <a:latin typeface="Courier"/>
                <a:cs typeface="Courier"/>
              </a:rPr>
              <a:t>outside_counter</a:t>
            </a:r>
            <a:r>
              <a:rPr lang="en-US" sz="1200" dirty="0" smtClean="0">
                <a:latin typeface="Courier"/>
                <a:cs typeface="Courier"/>
              </a:rPr>
              <a:t> = 0; </a:t>
            </a:r>
            <a:r>
              <a:rPr lang="en-US" sz="1200" dirty="0" err="1" smtClean="0">
                <a:latin typeface="Courier"/>
                <a:cs typeface="Courier"/>
              </a:rPr>
              <a:t>outside_counter</a:t>
            </a:r>
            <a:r>
              <a:rPr lang="en-US" sz="1200" dirty="0" smtClean="0">
                <a:latin typeface="Courier"/>
                <a:cs typeface="Courier"/>
              </a:rPr>
              <a:t> &lt; </a:t>
            </a:r>
            <a:r>
              <a:rPr lang="en-US" sz="1200" dirty="0" err="1" smtClean="0">
                <a:latin typeface="Courier"/>
                <a:cs typeface="Courier"/>
              </a:rPr>
              <a:t>timesToRepeat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  <a:r>
              <a:rPr lang="en-US" sz="1200" dirty="0" err="1" smtClean="0">
                <a:latin typeface="Courier"/>
                <a:cs typeface="Courier"/>
              </a:rPr>
              <a:t>outside_counter</a:t>
            </a:r>
            <a:r>
              <a:rPr lang="en-US" sz="1200" dirty="0" smtClean="0"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for (</a:t>
            </a:r>
            <a:r>
              <a:rPr lang="en-US" sz="1200" dirty="0" err="1" smtClean="0">
                <a:latin typeface="Courier"/>
                <a:cs typeface="Courier"/>
              </a:rPr>
              <a:t>inside_counter</a:t>
            </a:r>
            <a:r>
              <a:rPr lang="en-US" sz="1200" dirty="0" smtClean="0">
                <a:latin typeface="Courier"/>
                <a:cs typeface="Courier"/>
              </a:rPr>
              <a:t> = 0; </a:t>
            </a:r>
            <a:r>
              <a:rPr lang="en-US" sz="1200" dirty="0" err="1" smtClean="0">
                <a:latin typeface="Courier"/>
                <a:cs typeface="Courier"/>
              </a:rPr>
              <a:t>inside_counter</a:t>
            </a:r>
            <a:r>
              <a:rPr lang="en-US" sz="1200" dirty="0" smtClean="0">
                <a:latin typeface="Courier"/>
                <a:cs typeface="Courier"/>
              </a:rPr>
              <a:t> &lt; </a:t>
            </a:r>
            <a:r>
              <a:rPr lang="en-US" sz="1200" dirty="0" err="1" smtClean="0">
                <a:latin typeface="Courier"/>
                <a:cs typeface="Courier"/>
              </a:rPr>
              <a:t>timesToRepeat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  <a:r>
              <a:rPr lang="en-US" sz="1200" dirty="0" err="1" smtClean="0">
                <a:latin typeface="Courier"/>
                <a:cs typeface="Courier"/>
              </a:rPr>
              <a:t>inside_counter</a:t>
            </a:r>
            <a:r>
              <a:rPr lang="en-US" sz="1200" dirty="0" smtClean="0"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	</a:t>
            </a:r>
            <a:r>
              <a:rPr lang="en-US" sz="1200" dirty="0" err="1" smtClean="0">
                <a:latin typeface="Courier"/>
                <a:cs typeface="Courier"/>
              </a:rPr>
              <a:t>context.beginPath</a:t>
            </a:r>
            <a:r>
              <a:rPr lang="en-US" sz="12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	</a:t>
            </a:r>
            <a:r>
              <a:rPr lang="en-US" sz="1200" dirty="0" err="1" smtClean="0">
                <a:latin typeface="Courier"/>
                <a:cs typeface="Courier"/>
              </a:rPr>
              <a:t>context.arc</a:t>
            </a:r>
            <a:r>
              <a:rPr lang="en-US" sz="1200" dirty="0" smtClean="0">
                <a:latin typeface="Courier"/>
                <a:cs typeface="Courier"/>
              </a:rPr>
              <a:t>(x, y, 5, 0, 2*</a:t>
            </a:r>
            <a:r>
              <a:rPr lang="en-US" sz="1200" dirty="0" err="1" smtClean="0">
                <a:latin typeface="Courier"/>
                <a:cs typeface="Courier"/>
              </a:rPr>
              <a:t>Math.PI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	</a:t>
            </a:r>
            <a:r>
              <a:rPr lang="en-US" sz="1200" dirty="0" err="1" smtClean="0">
                <a:latin typeface="Courier"/>
                <a:cs typeface="Courier"/>
              </a:rPr>
              <a:t>context.fillStyle</a:t>
            </a:r>
            <a:r>
              <a:rPr lang="en-US" sz="1200" dirty="0" smtClean="0">
                <a:latin typeface="Courier"/>
                <a:cs typeface="Courier"/>
              </a:rPr>
              <a:t> = "green";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	</a:t>
            </a:r>
            <a:r>
              <a:rPr lang="en-US" sz="1200" dirty="0" err="1" smtClean="0">
                <a:latin typeface="Courier"/>
                <a:cs typeface="Courier"/>
              </a:rPr>
              <a:t>context.fill</a:t>
            </a:r>
            <a:r>
              <a:rPr lang="en-US" sz="12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			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	x += spacing;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</a:t>
            </a: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>		x = 10;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y += spacing;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586" y="4904828"/>
            <a:ext cx="811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here that we have two counters – one for the outside loop, one for the inside loop.  They work a bit like hands of a clock – the </a:t>
            </a:r>
            <a:r>
              <a:rPr lang="en-US" dirty="0" err="1" smtClean="0"/>
              <a:t>inside_counter</a:t>
            </a:r>
            <a:r>
              <a:rPr lang="en-US" dirty="0" smtClean="0"/>
              <a:t> will ‘tick’ </a:t>
            </a:r>
            <a:r>
              <a:rPr lang="en-US" dirty="0" err="1" smtClean="0"/>
              <a:t>timesToRepeat</a:t>
            </a:r>
            <a:r>
              <a:rPr lang="en-US" dirty="0" smtClean="0"/>
              <a:t> times for every ‘tick’ of the </a:t>
            </a:r>
            <a:r>
              <a:rPr lang="en-US" dirty="0" err="1" smtClean="0"/>
              <a:t>outside_counter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2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counters in our loops are variables like any other variable.</a:t>
            </a:r>
          </a:p>
          <a:p>
            <a:pPr lvl="1"/>
            <a:r>
              <a:rPr lang="en-US" dirty="0" smtClean="0"/>
              <a:t>We can give them whatever name we like.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, and k are quite common.</a:t>
            </a:r>
          </a:p>
          <a:p>
            <a:pPr lvl="1"/>
            <a:r>
              <a:rPr lang="en-US" dirty="0" smtClean="0"/>
              <a:t>We can also use them in other parts of the program.</a:t>
            </a:r>
          </a:p>
          <a:p>
            <a:r>
              <a:rPr lang="en-US" dirty="0" smtClean="0"/>
              <a:t>We don’t need to manually adjust X and Y for example, we can just do a simple calculation: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inside_counter</a:t>
            </a:r>
            <a:r>
              <a:rPr lang="en-US" dirty="0" smtClean="0"/>
              <a:t> * spacing) + 10, (</a:t>
            </a:r>
            <a:r>
              <a:rPr lang="en-US" dirty="0" err="1" smtClean="0"/>
              <a:t>outside_counter</a:t>
            </a:r>
            <a:r>
              <a:rPr lang="en-US" dirty="0" smtClean="0"/>
              <a:t> * spacing) + 10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07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Loops using Counter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for (</a:t>
            </a:r>
            <a:r>
              <a:rPr lang="en-US" sz="1200" dirty="0" err="1" smtClean="0">
                <a:latin typeface="Courier"/>
                <a:cs typeface="Courier"/>
              </a:rPr>
              <a:t>outside_counter</a:t>
            </a:r>
            <a:r>
              <a:rPr lang="en-US" sz="1200" dirty="0" smtClean="0">
                <a:latin typeface="Courier"/>
                <a:cs typeface="Courier"/>
              </a:rPr>
              <a:t> = 0; </a:t>
            </a:r>
            <a:r>
              <a:rPr lang="en-US" sz="1200" dirty="0" err="1" smtClean="0">
                <a:latin typeface="Courier"/>
                <a:cs typeface="Courier"/>
              </a:rPr>
              <a:t>outside_counter</a:t>
            </a:r>
            <a:r>
              <a:rPr lang="en-US" sz="1200" dirty="0" smtClean="0">
                <a:latin typeface="Courier"/>
                <a:cs typeface="Courier"/>
              </a:rPr>
              <a:t> &lt; </a:t>
            </a:r>
            <a:r>
              <a:rPr lang="en-US" sz="1200" dirty="0" err="1" smtClean="0">
                <a:latin typeface="Courier"/>
                <a:cs typeface="Courier"/>
              </a:rPr>
              <a:t>timesToRepeat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  <a:r>
              <a:rPr lang="en-US" sz="1200" dirty="0" err="1" smtClean="0">
                <a:latin typeface="Courier"/>
                <a:cs typeface="Courier"/>
              </a:rPr>
              <a:t>outside_counter</a:t>
            </a:r>
            <a:r>
              <a:rPr lang="en-US" sz="1200" dirty="0" smtClean="0"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for (</a:t>
            </a:r>
            <a:r>
              <a:rPr lang="en-US" sz="1200" dirty="0" err="1" smtClean="0">
                <a:latin typeface="Courier"/>
                <a:cs typeface="Courier"/>
              </a:rPr>
              <a:t>inside_counter</a:t>
            </a:r>
            <a:r>
              <a:rPr lang="en-US" sz="1200" dirty="0" smtClean="0">
                <a:latin typeface="Courier"/>
                <a:cs typeface="Courier"/>
              </a:rPr>
              <a:t> = 0; </a:t>
            </a:r>
            <a:r>
              <a:rPr lang="en-US" sz="1200" dirty="0" err="1" smtClean="0">
                <a:latin typeface="Courier"/>
                <a:cs typeface="Courier"/>
              </a:rPr>
              <a:t>inside_counter</a:t>
            </a:r>
            <a:r>
              <a:rPr lang="en-US" sz="1200" dirty="0" smtClean="0">
                <a:latin typeface="Courier"/>
                <a:cs typeface="Courier"/>
              </a:rPr>
              <a:t> &lt; </a:t>
            </a:r>
            <a:r>
              <a:rPr lang="en-US" sz="1200" dirty="0" err="1" smtClean="0">
                <a:latin typeface="Courier"/>
                <a:cs typeface="Courier"/>
              </a:rPr>
              <a:t>timesToRepeat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  <a:r>
              <a:rPr lang="en-US" sz="1200" dirty="0" err="1" smtClean="0">
                <a:latin typeface="Courier"/>
                <a:cs typeface="Courier"/>
              </a:rPr>
              <a:t>inside_counter</a:t>
            </a:r>
            <a:r>
              <a:rPr lang="en-US" sz="1200" dirty="0" smtClean="0"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		</a:t>
            </a:r>
            <a:r>
              <a:rPr lang="en-US" sz="1200" dirty="0" err="1" smtClean="0">
                <a:latin typeface="Courier"/>
                <a:cs typeface="Courier"/>
              </a:rPr>
              <a:t>context.beginPath</a:t>
            </a:r>
            <a:r>
              <a:rPr lang="en-US" sz="12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		</a:t>
            </a:r>
            <a:r>
              <a:rPr lang="en-US" sz="1200" dirty="0" err="1" smtClean="0">
                <a:latin typeface="Courier"/>
                <a:cs typeface="Courier"/>
              </a:rPr>
              <a:t>context.arc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inside_counter</a:t>
            </a:r>
            <a:r>
              <a:rPr lang="en-US" sz="1200" dirty="0" smtClean="0">
                <a:latin typeface="Courier"/>
                <a:cs typeface="Courier"/>
              </a:rPr>
              <a:t> * spacing + 10, </a:t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>					</a:t>
            </a:r>
            <a:r>
              <a:rPr lang="en-US" sz="1200" dirty="0" err="1" smtClean="0">
                <a:latin typeface="Courier"/>
                <a:cs typeface="Courier"/>
              </a:rPr>
              <a:t>outside_counter</a:t>
            </a:r>
            <a:r>
              <a:rPr lang="en-US" sz="1200" dirty="0" smtClean="0">
                <a:latin typeface="Courier"/>
                <a:cs typeface="Courier"/>
              </a:rPr>
              <a:t> * spacing + 10, </a:t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>					5, 0, 2*</a:t>
            </a:r>
            <a:r>
              <a:rPr lang="en-US" sz="1200" dirty="0" err="1" smtClean="0">
                <a:latin typeface="Courier"/>
                <a:cs typeface="Courier"/>
              </a:rPr>
              <a:t>Math.PI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		</a:t>
            </a:r>
            <a:r>
              <a:rPr lang="en-US" sz="1200" dirty="0" err="1" smtClean="0">
                <a:latin typeface="Courier"/>
                <a:cs typeface="Courier"/>
              </a:rPr>
              <a:t>context.fillStyle</a:t>
            </a:r>
            <a:r>
              <a:rPr lang="en-US" sz="1200" dirty="0" smtClean="0">
                <a:latin typeface="Courier"/>
                <a:cs typeface="Courier"/>
              </a:rPr>
              <a:t> = "green";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		</a:t>
            </a:r>
            <a:r>
              <a:rPr lang="en-US" sz="1200" dirty="0" err="1" smtClean="0">
                <a:latin typeface="Courier"/>
                <a:cs typeface="Courier"/>
              </a:rPr>
              <a:t>context.fill</a:t>
            </a:r>
            <a:r>
              <a:rPr lang="en-US" sz="12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			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6524" y="3891677"/>
            <a:ext cx="79002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slightly better because it means we don’t need to keep the counters and our X and Y values in sync.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We’re very lazy remember – if the computer </a:t>
            </a:r>
            <a:r>
              <a:rPr lang="en-US" b="1" dirty="0" smtClean="0"/>
              <a:t>can</a:t>
            </a:r>
            <a:r>
              <a:rPr lang="en-US" dirty="0" smtClean="0"/>
              <a:t> do it, the computer </a:t>
            </a:r>
            <a:r>
              <a:rPr lang="en-US" b="1" dirty="0" smtClean="0"/>
              <a:t>should</a:t>
            </a:r>
            <a:r>
              <a:rPr lang="en-US" dirty="0" smtClean="0"/>
              <a:t> do it.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As a pair of general rules: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less code you use to accomplish a task, the better.</a:t>
            </a:r>
            <a:br>
              <a:rPr lang="en-US" dirty="0" smtClean="0"/>
            </a:br>
            <a:r>
              <a:rPr lang="en-US" dirty="0" smtClean="0"/>
              <a:t>Never repeat data – have data that indicates something stored only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40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Task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More_loops.zip</a:t>
            </a:r>
            <a:r>
              <a:rPr lang="en-US" dirty="0" smtClean="0"/>
              <a:t> holds the nested loop programs.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nested_loops_counter_calculation</a:t>
            </a:r>
            <a:r>
              <a:rPr lang="en-US" dirty="0" smtClean="0"/>
              <a:t> program, make the following changes:</a:t>
            </a:r>
          </a:p>
          <a:p>
            <a:pPr lvl="1"/>
            <a:r>
              <a:rPr lang="en-US" dirty="0" smtClean="0"/>
              <a:t>Cause the circles to slowly drop to the bottom of the screen.</a:t>
            </a:r>
          </a:p>
          <a:p>
            <a:pPr lvl="2"/>
            <a:r>
              <a:rPr lang="en-US" dirty="0" smtClean="0"/>
              <a:t>You’ll need to reintroduce an X and Y variable.  Think back to how the bouncing dog works.</a:t>
            </a:r>
          </a:p>
          <a:p>
            <a:pPr lvl="1"/>
            <a:r>
              <a:rPr lang="en-US" dirty="0" smtClean="0"/>
              <a:t>Make every other circle blue.</a:t>
            </a:r>
          </a:p>
          <a:p>
            <a:pPr lvl="2"/>
            <a:r>
              <a:rPr lang="en-US" dirty="0" smtClean="0"/>
              <a:t>You’ll need to use the mod operator (%) for this.  It gives you the remainder of a division, rather than its whole number.</a:t>
            </a:r>
          </a:p>
          <a:p>
            <a:pPr lvl="1"/>
            <a:r>
              <a:rPr lang="en-US" dirty="0" smtClean="0"/>
              <a:t>Change it to squares.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0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we’re learning about when we use various programming structures is not really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It’s </a:t>
            </a:r>
            <a:r>
              <a:rPr lang="en-US" b="1" dirty="0" smtClean="0"/>
              <a:t>programming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of the concepts that we apply to </a:t>
            </a:r>
            <a:r>
              <a:rPr lang="en-US" dirty="0" err="1" smtClean="0"/>
              <a:t>Javascript</a:t>
            </a:r>
            <a:r>
              <a:rPr lang="en-US" dirty="0" smtClean="0"/>
              <a:t> are </a:t>
            </a:r>
            <a:r>
              <a:rPr lang="en-US" b="1" dirty="0" smtClean="0"/>
              <a:t>transferable.</a:t>
            </a:r>
          </a:p>
          <a:p>
            <a:pPr lvl="1"/>
            <a:r>
              <a:rPr lang="en-US" dirty="0" smtClean="0"/>
              <a:t>They’ll be just as useful when you have to do things in other programming languages.</a:t>
            </a:r>
          </a:p>
          <a:p>
            <a:r>
              <a:rPr lang="en-US" dirty="0" smtClean="0"/>
              <a:t>Most programming structures are available in most languages.</a:t>
            </a:r>
          </a:p>
          <a:p>
            <a:pPr lvl="1"/>
            <a:r>
              <a:rPr lang="en-US" dirty="0" smtClean="0"/>
              <a:t>Not all structures in all languages though.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2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is all based around manipulation of the </a:t>
            </a:r>
            <a:r>
              <a:rPr lang="en-US" b="1" dirty="0" smtClean="0"/>
              <a:t>flow of execution.</a:t>
            </a:r>
          </a:p>
          <a:p>
            <a:pPr lvl="1"/>
            <a:r>
              <a:rPr lang="en-US" dirty="0" smtClean="0"/>
              <a:t>As we discussed in the previous lecture.</a:t>
            </a:r>
          </a:p>
          <a:p>
            <a:r>
              <a:rPr lang="en-US" dirty="0" smtClean="0"/>
              <a:t>We now know how to provide various optional or exclusive courses of action.</a:t>
            </a:r>
          </a:p>
          <a:p>
            <a:pPr lvl="1"/>
            <a:r>
              <a:rPr lang="en-US" dirty="0" smtClean="0"/>
              <a:t>That’s our </a:t>
            </a:r>
            <a:r>
              <a:rPr lang="en-US" b="1" dirty="0" smtClean="0"/>
              <a:t>if</a:t>
            </a:r>
            <a:r>
              <a:rPr lang="en-US" dirty="0" smtClean="0"/>
              <a:t> statement.</a:t>
            </a:r>
          </a:p>
          <a:p>
            <a:r>
              <a:rPr lang="en-US" dirty="0" smtClean="0"/>
              <a:t>We already have a repeating structure.</a:t>
            </a:r>
          </a:p>
          <a:p>
            <a:pPr lvl="1"/>
            <a:r>
              <a:rPr lang="en-US" dirty="0" err="1" smtClean="0"/>
              <a:t>requestAnimateFrame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1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when we need to repeat something </a:t>
            </a:r>
            <a:r>
              <a:rPr lang="en-US" b="1" dirty="0" smtClean="0"/>
              <a:t>within</a:t>
            </a:r>
            <a:r>
              <a:rPr lang="en-US" dirty="0" smtClean="0"/>
              <a:t> our </a:t>
            </a:r>
            <a:r>
              <a:rPr lang="en-US" dirty="0" err="1" smtClean="0"/>
              <a:t>animateMe</a:t>
            </a:r>
            <a:r>
              <a:rPr lang="en-US" dirty="0" smtClean="0"/>
              <a:t> method?</a:t>
            </a:r>
          </a:p>
          <a:p>
            <a:pPr lvl="1"/>
            <a:r>
              <a:rPr lang="en-US" dirty="0" smtClean="0"/>
              <a:t>At the moment, we’re stuck.  </a:t>
            </a:r>
          </a:p>
          <a:p>
            <a:r>
              <a:rPr lang="en-US" dirty="0" smtClean="0"/>
              <a:t>This reveals the need for our next programming structure – the </a:t>
            </a:r>
            <a:r>
              <a:rPr lang="en-US" b="1" dirty="0" smtClean="0"/>
              <a:t>loop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comes in three </a:t>
            </a:r>
            <a:r>
              <a:rPr lang="en-US" dirty="0" err="1" smtClean="0"/>
              <a:t>flavours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For loop, for when we know how many times something is going to repeat.</a:t>
            </a:r>
          </a:p>
          <a:p>
            <a:pPr lvl="2"/>
            <a:r>
              <a:rPr lang="en-US" dirty="0" smtClean="0"/>
              <a:t>The while loop, for when we don’t know in advance how many times something is to repeat, and it may between 0 and n times.</a:t>
            </a:r>
          </a:p>
          <a:p>
            <a:pPr lvl="2"/>
            <a:r>
              <a:rPr lang="en-US" dirty="0" smtClean="0"/>
              <a:t>The do-while loop, which is like a while loop except it’s for 1 to n times.</a:t>
            </a:r>
          </a:p>
          <a:p>
            <a:r>
              <a:rPr lang="en-US" dirty="0" smtClean="0"/>
              <a:t>We’ll only worry about the first one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7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want to display a line of circles, the full length of the canvas.</a:t>
            </a:r>
          </a:p>
          <a:p>
            <a:r>
              <a:rPr lang="en-US" dirty="0" smtClean="0"/>
              <a:t>We can hand code this, depending on the size of the canvas.</a:t>
            </a:r>
          </a:p>
          <a:p>
            <a:r>
              <a:rPr lang="en-US" dirty="0" smtClean="0"/>
              <a:t>However, we have to calculate all the values.</a:t>
            </a:r>
          </a:p>
          <a:p>
            <a:pPr lvl="1"/>
            <a:r>
              <a:rPr lang="en-US" dirty="0" smtClean="0"/>
              <a:t>And that can be tricky.</a:t>
            </a:r>
          </a:p>
          <a:p>
            <a:r>
              <a:rPr lang="en-US" dirty="0" smtClean="0"/>
              <a:t>A first draft of our code might look like 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(bad) Draft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function </a:t>
            </a:r>
            <a:r>
              <a:rPr lang="en-US" dirty="0" err="1" smtClean="0">
                <a:latin typeface="Courier"/>
                <a:cs typeface="Courier"/>
              </a:rPr>
              <a:t>animateMe</a:t>
            </a:r>
            <a:r>
              <a:rPr lang="en-US" dirty="0" smtClean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		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context.clearRect</a:t>
            </a:r>
            <a:r>
              <a:rPr lang="en-US" dirty="0" smtClean="0">
                <a:latin typeface="Courier"/>
                <a:cs typeface="Courier"/>
              </a:rPr>
              <a:t> (0, 0, </a:t>
            </a:r>
            <a:r>
              <a:rPr lang="en-US" dirty="0" err="1" smtClean="0">
                <a:latin typeface="Courier"/>
                <a:cs typeface="Courier"/>
              </a:rPr>
              <a:t>canvas.width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canvas.height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context.beginPath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context.arc</a:t>
            </a:r>
            <a:r>
              <a:rPr lang="en-US" dirty="0" smtClean="0">
                <a:latin typeface="Courier"/>
                <a:cs typeface="Courier"/>
              </a:rPr>
              <a:t>(10, 10, 5, 0, 2*</a:t>
            </a:r>
            <a:r>
              <a:rPr lang="en-US" dirty="0" err="1" smtClean="0">
                <a:latin typeface="Courier"/>
                <a:cs typeface="Courier"/>
              </a:rPr>
              <a:t>Math.PI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context.fillStyle</a:t>
            </a:r>
            <a:r>
              <a:rPr lang="en-US" dirty="0" smtClean="0">
                <a:latin typeface="Courier"/>
                <a:cs typeface="Courier"/>
              </a:rPr>
              <a:t> = "blue";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context.fill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context.beginPath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context.arc</a:t>
            </a:r>
            <a:r>
              <a:rPr lang="en-US" dirty="0" smtClean="0">
                <a:latin typeface="Courier"/>
                <a:cs typeface="Courier"/>
              </a:rPr>
              <a:t>(20, 10, 5, 0, 2*</a:t>
            </a:r>
            <a:r>
              <a:rPr lang="en-US" dirty="0" err="1" smtClean="0">
                <a:latin typeface="Courier"/>
                <a:cs typeface="Courier"/>
              </a:rPr>
              <a:t>Math.PI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context.fillStyle</a:t>
            </a:r>
            <a:r>
              <a:rPr lang="en-US" dirty="0" smtClean="0">
                <a:latin typeface="Courier"/>
                <a:cs typeface="Courier"/>
              </a:rPr>
              <a:t> = "blue";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context.fill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context.beginPath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context.arc</a:t>
            </a:r>
            <a:r>
              <a:rPr lang="en-US" dirty="0" smtClean="0">
                <a:latin typeface="Courier"/>
                <a:cs typeface="Courier"/>
              </a:rPr>
              <a:t>(30, 10, 5, 0, 2*</a:t>
            </a:r>
            <a:r>
              <a:rPr lang="en-US" dirty="0" err="1" smtClean="0">
                <a:latin typeface="Courier"/>
                <a:cs typeface="Courier"/>
              </a:rPr>
              <a:t>Math.PI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context.fillStyle</a:t>
            </a:r>
            <a:r>
              <a:rPr lang="en-US" dirty="0" smtClean="0">
                <a:latin typeface="Courier"/>
                <a:cs typeface="Courier"/>
              </a:rPr>
              <a:t> = "blue";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context.fill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context.beginPath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context.arc</a:t>
            </a:r>
            <a:r>
              <a:rPr lang="en-US" dirty="0" smtClean="0">
                <a:latin typeface="Courier"/>
                <a:cs typeface="Courier"/>
              </a:rPr>
              <a:t>(40, 10, 5, 0, 2*</a:t>
            </a:r>
            <a:r>
              <a:rPr lang="en-US" dirty="0" err="1" smtClean="0">
                <a:latin typeface="Courier"/>
                <a:cs typeface="Courier"/>
              </a:rPr>
              <a:t>Math.PI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context.fillStyle</a:t>
            </a:r>
            <a:r>
              <a:rPr lang="en-US" dirty="0" smtClean="0">
                <a:latin typeface="Courier"/>
                <a:cs typeface="Courier"/>
              </a:rPr>
              <a:t> = "blue";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context.fill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requestAnimationFrame</a:t>
            </a: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 err="1" smtClean="0">
                <a:latin typeface="Courier"/>
                <a:cs typeface="Courier"/>
              </a:rPr>
              <a:t>animateMe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503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calculate the location of the circle each time.</a:t>
            </a:r>
          </a:p>
          <a:p>
            <a:pPr lvl="1"/>
            <a:r>
              <a:rPr lang="en-US" dirty="0" smtClean="0"/>
              <a:t>We can use variables to solve that problem.</a:t>
            </a:r>
          </a:p>
          <a:p>
            <a:r>
              <a:rPr lang="en-US" dirty="0" smtClean="0"/>
              <a:t>We start with an X and Y</a:t>
            </a:r>
          </a:p>
          <a:p>
            <a:pPr lvl="1"/>
            <a:r>
              <a:rPr lang="en-US" dirty="0" smtClean="0"/>
              <a:t>Like with our image</a:t>
            </a:r>
          </a:p>
          <a:p>
            <a:r>
              <a:rPr lang="en-US" dirty="0" smtClean="0"/>
              <a:t>Each time we draw an image, we add the ‘spacing’ to the X.</a:t>
            </a:r>
          </a:p>
          <a:p>
            <a:pPr lvl="1"/>
            <a:r>
              <a:rPr lang="en-US" dirty="0" smtClean="0"/>
              <a:t>And use that for the next one.</a:t>
            </a:r>
          </a:p>
        </p:txBody>
      </p:sp>
    </p:spTree>
    <p:extLst>
      <p:ext uri="{BB962C8B-B14F-4D97-AF65-F5344CB8AC3E}">
        <p14:creationId xmlns:p14="http://schemas.microsoft.com/office/powerpoint/2010/main" val="183463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(bad) Draft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function </a:t>
            </a:r>
            <a:r>
              <a:rPr lang="en-US" sz="800" dirty="0" err="1" smtClean="0">
                <a:latin typeface="Courier"/>
                <a:cs typeface="Courier"/>
              </a:rPr>
              <a:t>animateMe</a:t>
            </a:r>
            <a:r>
              <a:rPr lang="en-US" sz="800" dirty="0" smtClean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var</a:t>
            </a:r>
            <a:r>
              <a:rPr lang="en-US" sz="800" dirty="0" smtClean="0">
                <a:latin typeface="Courier"/>
                <a:cs typeface="Courier"/>
              </a:rPr>
              <a:t> x, y;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var</a:t>
            </a:r>
            <a:r>
              <a:rPr lang="en-US" sz="800" dirty="0" smtClean="0">
                <a:latin typeface="Courier"/>
                <a:cs typeface="Courier"/>
              </a:rPr>
              <a:t> spacing;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x = 10;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y = 10;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b="1" dirty="0" smtClean="0">
                <a:latin typeface="Courier"/>
                <a:cs typeface="Courier"/>
              </a:rPr>
              <a:t>spacing = 10;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context.clearRect</a:t>
            </a:r>
            <a:r>
              <a:rPr lang="en-US" sz="800" dirty="0" smtClean="0">
                <a:latin typeface="Courier"/>
                <a:cs typeface="Courier"/>
              </a:rPr>
              <a:t> (0, 0, </a:t>
            </a:r>
            <a:r>
              <a:rPr lang="en-US" sz="800" dirty="0" err="1" smtClean="0">
                <a:latin typeface="Courier"/>
                <a:cs typeface="Courier"/>
              </a:rPr>
              <a:t>canvas.width</a:t>
            </a:r>
            <a:r>
              <a:rPr lang="en-US" sz="800" dirty="0" smtClean="0">
                <a:latin typeface="Courier"/>
                <a:cs typeface="Courier"/>
              </a:rPr>
              <a:t>, </a:t>
            </a:r>
            <a:r>
              <a:rPr lang="en-US" sz="800" dirty="0" err="1" smtClean="0">
                <a:latin typeface="Courier"/>
                <a:cs typeface="Courier"/>
              </a:rPr>
              <a:t>canvas.height</a:t>
            </a:r>
            <a:r>
              <a:rPr lang="en-US" sz="8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context.beginPath</a:t>
            </a:r>
            <a:r>
              <a:rPr lang="en-US" sz="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context.arc</a:t>
            </a:r>
            <a:r>
              <a:rPr lang="en-US" sz="800" dirty="0" smtClean="0">
                <a:latin typeface="Courier"/>
                <a:cs typeface="Courier"/>
              </a:rPr>
              <a:t>(x, y, 5, 0, 2*</a:t>
            </a:r>
            <a:r>
              <a:rPr lang="en-US" sz="800" dirty="0" err="1" smtClean="0">
                <a:latin typeface="Courier"/>
                <a:cs typeface="Courier"/>
              </a:rPr>
              <a:t>Math.PI</a:t>
            </a:r>
            <a:r>
              <a:rPr lang="en-US" sz="8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context.fillStyle</a:t>
            </a:r>
            <a:r>
              <a:rPr lang="en-US" sz="800" dirty="0" smtClean="0">
                <a:latin typeface="Courier"/>
                <a:cs typeface="Courier"/>
              </a:rPr>
              <a:t> = "blue";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context.fill</a:t>
            </a:r>
            <a:r>
              <a:rPr lang="en-US" sz="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b="1" dirty="0" smtClean="0">
                <a:latin typeface="Courier"/>
                <a:cs typeface="Courier"/>
              </a:rPr>
              <a:t>x += spacing;</a:t>
            </a:r>
          </a:p>
          <a:p>
            <a:pPr marL="0" indent="0">
              <a:buNone/>
            </a:pPr>
            <a:endParaRPr lang="en-US" sz="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context.beginPath</a:t>
            </a:r>
            <a:r>
              <a:rPr lang="en-US" sz="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context.arc</a:t>
            </a:r>
            <a:r>
              <a:rPr lang="en-US" sz="800" dirty="0" smtClean="0">
                <a:latin typeface="Courier"/>
                <a:cs typeface="Courier"/>
              </a:rPr>
              <a:t>(x, y, 5, 0, 2*</a:t>
            </a:r>
            <a:r>
              <a:rPr lang="en-US" sz="800" dirty="0" err="1" smtClean="0">
                <a:latin typeface="Courier"/>
                <a:cs typeface="Courier"/>
              </a:rPr>
              <a:t>Math.PI</a:t>
            </a:r>
            <a:r>
              <a:rPr lang="en-US" sz="8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context.fillStyle</a:t>
            </a:r>
            <a:r>
              <a:rPr lang="en-US" sz="800" dirty="0" smtClean="0">
                <a:latin typeface="Courier"/>
                <a:cs typeface="Courier"/>
              </a:rPr>
              <a:t> = "blue";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context.fill</a:t>
            </a:r>
            <a:r>
              <a:rPr lang="en-US" sz="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b="1" dirty="0" smtClean="0">
                <a:latin typeface="Courier"/>
                <a:cs typeface="Courier"/>
              </a:rPr>
              <a:t>x += spacing;</a:t>
            </a:r>
          </a:p>
          <a:p>
            <a:pPr marL="0" indent="0">
              <a:buNone/>
            </a:pPr>
            <a:endParaRPr lang="en-US" sz="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context.beginPath</a:t>
            </a:r>
            <a:r>
              <a:rPr lang="en-US" sz="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context.arc</a:t>
            </a:r>
            <a:r>
              <a:rPr lang="en-US" sz="800" dirty="0" smtClean="0">
                <a:latin typeface="Courier"/>
                <a:cs typeface="Courier"/>
              </a:rPr>
              <a:t>(x, y, 5, 0, 2*</a:t>
            </a:r>
            <a:r>
              <a:rPr lang="en-US" sz="800" dirty="0" err="1" smtClean="0">
                <a:latin typeface="Courier"/>
                <a:cs typeface="Courier"/>
              </a:rPr>
              <a:t>Math.PI</a:t>
            </a:r>
            <a:r>
              <a:rPr lang="en-US" sz="8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context.fillStyle</a:t>
            </a:r>
            <a:r>
              <a:rPr lang="en-US" sz="800" dirty="0" smtClean="0">
                <a:latin typeface="Courier"/>
                <a:cs typeface="Courier"/>
              </a:rPr>
              <a:t> = "blue";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context.fill</a:t>
            </a:r>
            <a:r>
              <a:rPr lang="en-US" sz="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x += spacing;</a:t>
            </a:r>
          </a:p>
          <a:p>
            <a:pPr marL="0" indent="0">
              <a:buNone/>
            </a:pPr>
            <a:endParaRPr lang="en-US" sz="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context.beginPath</a:t>
            </a:r>
            <a:r>
              <a:rPr lang="en-US" sz="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context.arc</a:t>
            </a:r>
            <a:r>
              <a:rPr lang="en-US" sz="800" dirty="0" smtClean="0">
                <a:latin typeface="Courier"/>
                <a:cs typeface="Courier"/>
              </a:rPr>
              <a:t>(x, y, 5, 0, 2*</a:t>
            </a:r>
            <a:r>
              <a:rPr lang="en-US" sz="800" dirty="0" err="1" smtClean="0">
                <a:latin typeface="Courier"/>
                <a:cs typeface="Courier"/>
              </a:rPr>
              <a:t>Math.PI</a:t>
            </a:r>
            <a:r>
              <a:rPr lang="en-US" sz="8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context.fillStyle</a:t>
            </a:r>
            <a:r>
              <a:rPr lang="en-US" sz="800" dirty="0" smtClean="0">
                <a:latin typeface="Courier"/>
                <a:cs typeface="Courier"/>
              </a:rPr>
              <a:t> = "blue";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context.fill</a:t>
            </a:r>
            <a:r>
              <a:rPr lang="en-US" sz="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x += spacing;</a:t>
            </a:r>
          </a:p>
          <a:p>
            <a:pPr marL="0" indent="0">
              <a:buNone/>
            </a:pPr>
            <a:endParaRPr lang="en-US" sz="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800" dirty="0" smtClean="0">
                <a:latin typeface="Courier"/>
                <a:cs typeface="Courier"/>
              </a:rPr>
              <a:t>	</a:t>
            </a:r>
            <a:r>
              <a:rPr lang="en-US" sz="800" dirty="0" err="1" smtClean="0">
                <a:latin typeface="Courier"/>
                <a:cs typeface="Courier"/>
              </a:rPr>
              <a:t>requestAnimationFrame</a:t>
            </a:r>
            <a:r>
              <a:rPr lang="en-US" sz="800" dirty="0" smtClean="0">
                <a:latin typeface="Courier"/>
                <a:cs typeface="Courier"/>
              </a:rPr>
              <a:t> (</a:t>
            </a:r>
            <a:r>
              <a:rPr lang="en-US" sz="800" dirty="0" err="1" smtClean="0">
                <a:latin typeface="Courier"/>
                <a:cs typeface="Courier"/>
              </a:rPr>
              <a:t>animateMe</a:t>
            </a:r>
            <a:r>
              <a:rPr lang="en-US" sz="8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691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1279</Words>
  <Application>Microsoft Office PowerPoint</Application>
  <PresentationFormat>On-screen Show (4:3)</PresentationFormat>
  <Paragraphs>235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</vt:lpstr>
      <vt:lpstr>Clarity</vt:lpstr>
      <vt:lpstr>Loops</vt:lpstr>
      <vt:lpstr>Introduction</vt:lpstr>
      <vt:lpstr>Programming</vt:lpstr>
      <vt:lpstr>Programming</vt:lpstr>
      <vt:lpstr>Programming</vt:lpstr>
      <vt:lpstr>A Scenario</vt:lpstr>
      <vt:lpstr>A First (bad) Draft</vt:lpstr>
      <vt:lpstr>Why is it bad?</vt:lpstr>
      <vt:lpstr>A Second (bad) Draft</vt:lpstr>
      <vt:lpstr>Why is this bad?</vt:lpstr>
      <vt:lpstr>Requirements</vt:lpstr>
      <vt:lpstr>Changing Requirements</vt:lpstr>
      <vt:lpstr>Changing Requirements</vt:lpstr>
      <vt:lpstr>The For Loop</vt:lpstr>
      <vt:lpstr>The For Loop</vt:lpstr>
      <vt:lpstr>The For Loop</vt:lpstr>
      <vt:lpstr>Why is this better?</vt:lpstr>
      <vt:lpstr>On the Moodle</vt:lpstr>
      <vt:lpstr>Nested Loops</vt:lpstr>
      <vt:lpstr>Nested Loop</vt:lpstr>
      <vt:lpstr>Counter Variables</vt:lpstr>
      <vt:lpstr>Nested Loops using Counter Calculations</vt:lpstr>
      <vt:lpstr>A Task For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Objects</dc:title>
  <dc:creator>michael</dc:creator>
  <cp:lastModifiedBy>ANASTASIA DI MODUGNO (1612673)</cp:lastModifiedBy>
  <cp:revision>3</cp:revision>
  <dcterms:created xsi:type="dcterms:W3CDTF">2014-09-26T16:52:10Z</dcterms:created>
  <dcterms:modified xsi:type="dcterms:W3CDTF">2016-10-18T07:47:20Z</dcterms:modified>
</cp:coreProperties>
</file>