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6"/>
  </p:notesMasterIdLst>
  <p:sldIdLst>
    <p:sldId id="256" r:id="rId3"/>
    <p:sldId id="308" r:id="rId4"/>
    <p:sldId id="307" r:id="rId5"/>
    <p:sldId id="257" r:id="rId6"/>
    <p:sldId id="258" r:id="rId7"/>
    <p:sldId id="261" r:id="rId8"/>
    <p:sldId id="262" r:id="rId9"/>
    <p:sldId id="263" r:id="rId10"/>
    <p:sldId id="289" r:id="rId11"/>
    <p:sldId id="268" r:id="rId12"/>
    <p:sldId id="304" r:id="rId13"/>
    <p:sldId id="269" r:id="rId14"/>
    <p:sldId id="290" r:id="rId15"/>
    <p:sldId id="291" r:id="rId16"/>
    <p:sldId id="292" r:id="rId17"/>
    <p:sldId id="293" r:id="rId18"/>
    <p:sldId id="270" r:id="rId19"/>
    <p:sldId id="271" r:id="rId20"/>
    <p:sldId id="272" r:id="rId21"/>
    <p:sldId id="294" r:id="rId22"/>
    <p:sldId id="295" r:id="rId23"/>
    <p:sldId id="296" r:id="rId24"/>
    <p:sldId id="273" r:id="rId25"/>
    <p:sldId id="274" r:id="rId26"/>
    <p:sldId id="297" r:id="rId27"/>
    <p:sldId id="298" r:id="rId28"/>
    <p:sldId id="299" r:id="rId29"/>
    <p:sldId id="276" r:id="rId30"/>
    <p:sldId id="300" r:id="rId31"/>
    <p:sldId id="301" r:id="rId32"/>
    <p:sldId id="277" r:id="rId33"/>
    <p:sldId id="278" r:id="rId34"/>
    <p:sldId id="279" r:id="rId35"/>
    <p:sldId id="280" r:id="rId36"/>
    <p:sldId id="302" r:id="rId37"/>
    <p:sldId id="281" r:id="rId38"/>
    <p:sldId id="282" r:id="rId39"/>
    <p:sldId id="283" r:id="rId40"/>
    <p:sldId id="284" r:id="rId41"/>
    <p:sldId id="285" r:id="rId42"/>
    <p:sldId id="303" r:id="rId43"/>
    <p:sldId id="305" r:id="rId44"/>
    <p:sldId id="28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4D4D4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1"/>
    <p:restoredTop sz="94675"/>
  </p:normalViewPr>
  <p:slideViewPr>
    <p:cSldViewPr snapToGrid="0" snapToObjects="1">
      <p:cViewPr varScale="1">
        <p:scale>
          <a:sx n="102" d="100"/>
          <a:sy n="102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GB"/>
              <a:t>Click to edit the notes format</a:t>
            </a:r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GB"/>
              <a:t>&lt;header&gt;</a:t>
            </a:r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GB"/>
              <a:t>&lt;date/time&gt;</a:t>
            </a:r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GB"/>
              <a:t>&lt;footer&gt;</a:t>
            </a:r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C2B3A7CA-4FB2-4EBB-8123-AB2A31D741E7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2942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1200">
                <a:latin typeface="Calibri"/>
                <a:ea typeface="Calibri"/>
              </a:rPr>
              <a:t>“Processing: A Handbook”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1306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972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600" y="36817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600" y="36817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9720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972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600" y="36817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600" y="36817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9720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83C6"/>
          </a:solidFill>
        </p:spPr>
      </p:sp>
      <p:sp>
        <p:nvSpPr>
          <p:cNvPr id="9" name="CustomShape 2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rgbClr val="1CADE4"/>
          </a:solidFill>
        </p:spPr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rgbClr val="2683C6"/>
          </a:solidFill>
        </p:spPr>
      </p:sp>
      <p:sp>
        <p:nvSpPr>
          <p:cNvPr id="4" name="CustomShape 5"/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rgbClr val="1CADE4"/>
          </a:solidFill>
        </p:spPr>
      </p:sp>
      <p:sp>
        <p:nvSpPr>
          <p:cNvPr id="5" name="Line 6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GB"/>
              <a:t>Click to edit the title text format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83C6"/>
          </a:solidFill>
        </p:spPr>
      </p:sp>
      <p:sp>
        <p:nvSpPr>
          <p:cNvPr id="41" name="CustomShape 2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rgbClr val="1CADE4"/>
          </a:solidFill>
        </p:spPr>
      </p:sp>
      <p:sp>
        <p:nvSpPr>
          <p:cNvPr id="4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GB" sz="8000" dirty="0" smtClean="0">
                <a:solidFill>
                  <a:srgbClr val="262626"/>
                </a:solidFill>
                <a:latin typeface="Calibri Light"/>
              </a:rPr>
              <a:t>Processing</a:t>
            </a:r>
            <a:endParaRPr dirty="0"/>
          </a:p>
        </p:txBody>
      </p:sp>
      <p:sp>
        <p:nvSpPr>
          <p:cNvPr id="83" name="CustomShape 2"/>
          <p:cNvSpPr/>
          <p:nvPr/>
        </p:nvSpPr>
        <p:spPr>
          <a:xfrm>
            <a:off x="1100160" y="4455720"/>
            <a:ext cx="10057680" cy="11422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400">
                <a:solidFill>
                  <a:srgbClr val="344068"/>
                </a:solidFill>
                <a:latin typeface="Calibri Light"/>
              </a:rPr>
              <a:t>CM1016 – Labs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GB" sz="4800" dirty="0" smtClean="0">
                <a:solidFill>
                  <a:srgbClr val="404040"/>
                </a:solidFill>
                <a:latin typeface="Calibri Light"/>
              </a:rPr>
              <a:t>Processing Code Structure</a:t>
            </a:r>
            <a:endParaRPr dirty="0"/>
          </a:p>
        </p:txBody>
      </p:sp>
      <p:sp>
        <p:nvSpPr>
          <p:cNvPr id="119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90000"/>
              </a:lnSpc>
              <a:buFont typeface="Calibri"/>
              <a:buChar char=" "/>
            </a:pPr>
            <a:r>
              <a:rPr lang="en-GB" sz="2000" dirty="0" smtClean="0">
                <a:solidFill>
                  <a:srgbClr val="404040"/>
                </a:solidFill>
                <a:latin typeface="Calibri"/>
              </a:rPr>
              <a:t>There are two parts (or “methods”) to a program in Processing: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GB" sz="2000" b="1" dirty="0">
                <a:solidFill>
                  <a:srgbClr val="404040"/>
                </a:solidFill>
                <a:latin typeface="Calibri"/>
              </a:rPr>
              <a:t>                                                                       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964" y="2306320"/>
            <a:ext cx="5310293" cy="4551680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6067571" y="2197240"/>
            <a:ext cx="5708073" cy="1565563"/>
          </a:xfrm>
          <a:prstGeom prst="wedgeRoundRectCallout">
            <a:avLst>
              <a:gd name="adj1" fmla="val -115250"/>
              <a:gd name="adj2" fmla="val 306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you put here runs </a:t>
            </a:r>
            <a:r>
              <a:rPr lang="en-US" b="1" u="sng" dirty="0" smtClean="0"/>
              <a:t>once</a:t>
            </a:r>
            <a:r>
              <a:rPr lang="en-US" dirty="0" smtClean="0"/>
              <a:t> at the start of your program.</a:t>
            </a:r>
          </a:p>
          <a:p>
            <a:pPr algn="ctr"/>
            <a:r>
              <a:rPr lang="en-US" dirty="0" smtClean="0"/>
              <a:t>It is used to define initial values (e.g. screen size).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126120" y="4284014"/>
            <a:ext cx="5708073" cy="1565563"/>
          </a:xfrm>
          <a:prstGeom prst="wedgeRoundRectCallout">
            <a:avLst>
              <a:gd name="adj1" fmla="val -116608"/>
              <a:gd name="adj2" fmla="val -59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you put here runs continuously.</a:t>
            </a:r>
          </a:p>
          <a:p>
            <a:pPr algn="ctr"/>
            <a:r>
              <a:rPr lang="en-US" dirty="0" smtClean="0"/>
              <a:t>It is used to change the display of your program.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GB" sz="4800">
                <a:solidFill>
                  <a:srgbClr val="404040"/>
                </a:solidFill>
                <a:latin typeface="Calibri Light"/>
              </a:rPr>
              <a:t>Before You Start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90000"/>
              </a:lnSpc>
              <a:buFont typeface="Calibri"/>
              <a:buChar char=" "/>
            </a:pPr>
            <a:r>
              <a:rPr lang="en-GB" sz="2000" dirty="0">
                <a:solidFill>
                  <a:srgbClr val="404040"/>
                </a:solidFill>
                <a:latin typeface="Calibri"/>
              </a:rPr>
              <a:t>You need to set the size of the drawing </a:t>
            </a:r>
            <a:r>
              <a:rPr lang="en-GB" sz="2000" dirty="0" smtClean="0">
                <a:solidFill>
                  <a:srgbClr val="404040"/>
                </a:solidFill>
                <a:latin typeface="Calibri"/>
              </a:rPr>
              <a:t>window. We use the size(x, y) command as follows: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GB" sz="2000" b="1" dirty="0">
                <a:solidFill>
                  <a:srgbClr val="404040"/>
                </a:solidFill>
                <a:latin typeface="Calibri"/>
              </a:rPr>
              <a:t>                                                                        size(800, 600);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GB" sz="2000" dirty="0">
                <a:solidFill>
                  <a:srgbClr val="404040"/>
                </a:solidFill>
                <a:latin typeface="Calibri"/>
              </a:rPr>
              <a:t>You can change </a:t>
            </a:r>
            <a:r>
              <a:rPr lang="en-GB" sz="2000" dirty="0" smtClean="0">
                <a:solidFill>
                  <a:srgbClr val="404040"/>
                </a:solidFill>
                <a:latin typeface="Calibri"/>
              </a:rPr>
              <a:t>the values to </a:t>
            </a:r>
            <a:r>
              <a:rPr lang="en-GB" sz="2000" dirty="0">
                <a:solidFill>
                  <a:srgbClr val="404040"/>
                </a:solidFill>
                <a:latin typeface="Calibri"/>
              </a:rPr>
              <a:t>suit your project</a:t>
            </a:r>
            <a:r>
              <a:rPr lang="en-GB" sz="2000" dirty="0" smtClean="0">
                <a:solidFill>
                  <a:srgbClr val="404040"/>
                </a:solidFill>
                <a:latin typeface="Calibri"/>
              </a:rPr>
              <a:t>.</a:t>
            </a:r>
          </a:p>
          <a:p>
            <a:pPr>
              <a:lnSpc>
                <a:spcPct val="90000"/>
              </a:lnSpc>
              <a:buFont typeface="Calibri"/>
              <a:buChar char=" "/>
            </a:pPr>
            <a:endParaRPr lang="en-GB" sz="2000" dirty="0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GB" sz="2000" dirty="0" smtClean="0">
                <a:solidFill>
                  <a:srgbClr val="404040"/>
                </a:solidFill>
                <a:latin typeface="Calibri"/>
              </a:rPr>
              <a:t>As we only need to define the screen size once, this code goes in the setup() method.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60749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95280" y="1359360"/>
            <a:ext cx="11664000" cy="1012680"/>
          </a:xfrm>
          <a:prstGeom prst="rect">
            <a:avLst/>
          </a:prstGeom>
          <a:solidFill>
            <a:srgbClr val="FFFFFF"/>
          </a:solidFill>
          <a:ln w="15840">
            <a:solidFill>
              <a:srgbClr val="FFFFFF"/>
            </a:solidFill>
            <a:round/>
          </a:ln>
        </p:spPr>
      </p:sp>
      <p:sp>
        <p:nvSpPr>
          <p:cNvPr id="121" name="CustomShape 2"/>
          <p:cNvSpPr/>
          <p:nvPr/>
        </p:nvSpPr>
        <p:spPr>
          <a:xfrm>
            <a:off x="0" y="5844600"/>
            <a:ext cx="12191400" cy="1012680"/>
          </a:xfrm>
          <a:prstGeom prst="rect">
            <a:avLst/>
          </a:prstGeom>
          <a:solidFill>
            <a:srgbClr val="FFFFFF"/>
          </a:solidFill>
          <a:ln w="15840">
            <a:solidFill>
              <a:srgbClr val="FFFFFF"/>
            </a:solidFill>
            <a:round/>
          </a:ln>
        </p:spPr>
      </p:sp>
      <p:sp>
        <p:nvSpPr>
          <p:cNvPr id="3" name="Curved Down Arrow 2"/>
          <p:cNvSpPr/>
          <p:nvPr/>
        </p:nvSpPr>
        <p:spPr>
          <a:xfrm>
            <a:off x="3278459" y="292719"/>
            <a:ext cx="3367668" cy="16249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66" y="401065"/>
            <a:ext cx="3851329" cy="33011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463" y="1917222"/>
            <a:ext cx="5604816" cy="4382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95280" y="1359360"/>
            <a:ext cx="11664000" cy="1012680"/>
          </a:xfrm>
          <a:prstGeom prst="rect">
            <a:avLst/>
          </a:prstGeom>
          <a:solidFill>
            <a:srgbClr val="FFFFFF"/>
          </a:solidFill>
          <a:ln w="15840">
            <a:solidFill>
              <a:srgbClr val="FFFFFF"/>
            </a:solidFill>
            <a:round/>
          </a:ln>
        </p:spPr>
      </p:sp>
      <p:sp>
        <p:nvSpPr>
          <p:cNvPr id="121" name="CustomShape 2"/>
          <p:cNvSpPr/>
          <p:nvPr/>
        </p:nvSpPr>
        <p:spPr>
          <a:xfrm>
            <a:off x="0" y="5844600"/>
            <a:ext cx="12191400" cy="1012680"/>
          </a:xfrm>
          <a:prstGeom prst="rect">
            <a:avLst/>
          </a:prstGeom>
          <a:solidFill>
            <a:srgbClr val="FFFFFF"/>
          </a:solidFill>
          <a:ln w="15840">
            <a:solidFill>
              <a:srgbClr val="FFFFFF"/>
            </a:solidFill>
            <a:round/>
          </a:ln>
        </p:spPr>
      </p:sp>
      <p:sp>
        <p:nvSpPr>
          <p:cNvPr id="3" name="Curved Down Arrow 2"/>
          <p:cNvSpPr/>
          <p:nvPr/>
        </p:nvSpPr>
        <p:spPr>
          <a:xfrm>
            <a:off x="3278459" y="292719"/>
            <a:ext cx="3367668" cy="16249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463" y="1917222"/>
            <a:ext cx="5604816" cy="438219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5903928" y="2254188"/>
            <a:ext cx="545916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594972" y="2113792"/>
            <a:ext cx="2069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800px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66" y="401065"/>
            <a:ext cx="3851329" cy="330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450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95280" y="1359360"/>
            <a:ext cx="11664000" cy="1012680"/>
          </a:xfrm>
          <a:prstGeom prst="rect">
            <a:avLst/>
          </a:prstGeom>
          <a:solidFill>
            <a:srgbClr val="FFFFFF"/>
          </a:solidFill>
          <a:ln w="15840">
            <a:solidFill>
              <a:srgbClr val="FFFFFF"/>
            </a:solidFill>
            <a:round/>
          </a:ln>
        </p:spPr>
      </p:sp>
      <p:sp>
        <p:nvSpPr>
          <p:cNvPr id="121" name="CustomShape 2"/>
          <p:cNvSpPr/>
          <p:nvPr/>
        </p:nvSpPr>
        <p:spPr>
          <a:xfrm>
            <a:off x="0" y="5844600"/>
            <a:ext cx="12191400" cy="1012680"/>
          </a:xfrm>
          <a:prstGeom prst="rect">
            <a:avLst/>
          </a:prstGeom>
          <a:solidFill>
            <a:srgbClr val="FFFFFF"/>
          </a:solidFill>
          <a:ln w="15840">
            <a:solidFill>
              <a:srgbClr val="FFFFFF"/>
            </a:solidFill>
            <a:round/>
          </a:ln>
        </p:spPr>
      </p:sp>
      <p:sp>
        <p:nvSpPr>
          <p:cNvPr id="3" name="Curved Down Arrow 2"/>
          <p:cNvSpPr/>
          <p:nvPr/>
        </p:nvSpPr>
        <p:spPr>
          <a:xfrm>
            <a:off x="3278459" y="292719"/>
            <a:ext cx="3367668" cy="16249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463" y="1917222"/>
            <a:ext cx="5604816" cy="438219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5903928" y="2153829"/>
            <a:ext cx="545916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594972" y="2113792"/>
            <a:ext cx="2069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800px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911361" y="2124943"/>
            <a:ext cx="0" cy="411871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995260" y="4108320"/>
            <a:ext cx="2069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600px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66" y="401065"/>
            <a:ext cx="3851329" cy="330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867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95280" y="1359360"/>
            <a:ext cx="11664000" cy="1012680"/>
          </a:xfrm>
          <a:prstGeom prst="rect">
            <a:avLst/>
          </a:prstGeom>
          <a:solidFill>
            <a:srgbClr val="FFFFFF"/>
          </a:solidFill>
          <a:ln w="15840">
            <a:solidFill>
              <a:srgbClr val="FFFFFF"/>
            </a:solidFill>
            <a:round/>
          </a:ln>
        </p:spPr>
      </p:sp>
      <p:sp>
        <p:nvSpPr>
          <p:cNvPr id="7" name="Curved Up Arrow 6"/>
          <p:cNvSpPr/>
          <p:nvPr/>
        </p:nvSpPr>
        <p:spPr>
          <a:xfrm rot="9789836">
            <a:off x="1937740" y="1332163"/>
            <a:ext cx="4300650" cy="1304847"/>
          </a:xfrm>
          <a:prstGeom prst="curvedUpArrow">
            <a:avLst>
              <a:gd name="adj1" fmla="val 31957"/>
              <a:gd name="adj2" fmla="val 81835"/>
              <a:gd name="adj3" fmla="val 40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0" y="5844600"/>
            <a:ext cx="12191400" cy="1012680"/>
          </a:xfrm>
          <a:prstGeom prst="rect">
            <a:avLst/>
          </a:prstGeom>
          <a:solidFill>
            <a:srgbClr val="FFFFFF"/>
          </a:solidFill>
          <a:ln w="15840">
            <a:solidFill>
              <a:srgbClr val="FFFFFF"/>
            </a:solidFill>
            <a:round/>
          </a:ln>
        </p:spPr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463" y="1917222"/>
            <a:ext cx="5604816" cy="43821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837" t="4583" r="49809" b="32293"/>
          <a:stretch/>
        </p:blipFill>
        <p:spPr>
          <a:xfrm>
            <a:off x="1840944" y="3113640"/>
            <a:ext cx="3836019" cy="383602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579820" y="1844805"/>
            <a:ext cx="1850110" cy="1427739"/>
          </a:xfrm>
          <a:prstGeom prst="ellipse">
            <a:avLst/>
          </a:prstGeom>
          <a:solidFill>
            <a:srgbClr val="4D4D4D">
              <a:alpha val="34118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0276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139765" y="1439938"/>
            <a:ext cx="11664000" cy="1012680"/>
          </a:xfrm>
          <a:prstGeom prst="rect">
            <a:avLst/>
          </a:prstGeom>
          <a:solidFill>
            <a:srgbClr val="FFFFFF"/>
          </a:solidFill>
          <a:ln w="15840">
            <a:solidFill>
              <a:srgbClr val="FFFFFF"/>
            </a:solidFill>
            <a:round/>
          </a:ln>
        </p:spPr>
      </p:sp>
      <p:sp>
        <p:nvSpPr>
          <p:cNvPr id="121" name="CustomShape 2"/>
          <p:cNvSpPr/>
          <p:nvPr/>
        </p:nvSpPr>
        <p:spPr>
          <a:xfrm>
            <a:off x="0" y="5844600"/>
            <a:ext cx="12191400" cy="1012680"/>
          </a:xfrm>
          <a:prstGeom prst="rect">
            <a:avLst/>
          </a:prstGeom>
          <a:solidFill>
            <a:srgbClr val="FFFFFF"/>
          </a:solidFill>
          <a:ln w="15840">
            <a:solidFill>
              <a:srgbClr val="FFFFFF"/>
            </a:solidFill>
            <a:round/>
          </a:ln>
        </p:spPr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837" t="4583" r="49809" b="32293"/>
          <a:stretch/>
        </p:blipFill>
        <p:spPr>
          <a:xfrm>
            <a:off x="1840944" y="3113640"/>
            <a:ext cx="3836019" cy="383602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70378" y="2863461"/>
            <a:ext cx="28983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 1   2   3  4   5   6  7  8  9  10 11 12 …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42446" y="3036134"/>
            <a:ext cx="385298" cy="2700547"/>
          </a:xfrm>
          <a:prstGeom prst="rect">
            <a:avLst/>
          </a:prstGeom>
          <a:noFill/>
        </p:spPr>
        <p:txBody>
          <a:bodyPr vert="wordArtVert" wrap="none" lIns="91440" tIns="45720" rIns="91440" bIns="45720">
            <a:spAutoFit/>
          </a:bodyPr>
          <a:lstStyle/>
          <a:p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0123456789...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628078" y="2553629"/>
            <a:ext cx="4048885" cy="22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565137" y="2763772"/>
            <a:ext cx="2" cy="3414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698888" y="1960296"/>
            <a:ext cx="530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99680" y="5947968"/>
            <a:ext cx="530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CustomShape 1"/>
          <p:cNvSpPr/>
          <p:nvPr/>
        </p:nvSpPr>
        <p:spPr>
          <a:xfrm>
            <a:off x="1097280" y="271062"/>
            <a:ext cx="10057680" cy="14500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4800" dirty="0">
                <a:solidFill>
                  <a:srgbClr val="404040"/>
                </a:solidFill>
                <a:latin typeface="Calibri Light"/>
              </a:rPr>
              <a:t>Co-ordinates </a:t>
            </a:r>
            <a:r>
              <a:rPr lang="en-GB" sz="4800" dirty="0" smtClean="0">
                <a:solidFill>
                  <a:srgbClr val="404040"/>
                </a:solidFill>
                <a:latin typeface="Calibri Light"/>
              </a:rPr>
              <a:t>in Processing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0007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4800" dirty="0">
                <a:solidFill>
                  <a:srgbClr val="404040"/>
                </a:solidFill>
                <a:latin typeface="Calibri Light"/>
              </a:rPr>
              <a:t>Co-ordinates and Positions</a:t>
            </a:r>
            <a:endParaRPr dirty="0"/>
          </a:p>
        </p:txBody>
      </p:sp>
      <p:sp>
        <p:nvSpPr>
          <p:cNvPr id="125" name="CustomShape 2"/>
          <p:cNvSpPr/>
          <p:nvPr/>
        </p:nvSpPr>
        <p:spPr>
          <a:xfrm>
            <a:off x="1097280" y="2899316"/>
            <a:ext cx="4890925" cy="2969043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>
                <a:solidFill>
                  <a:srgbClr val="404040"/>
                </a:solidFill>
                <a:latin typeface="Calibri"/>
              </a:rPr>
              <a:t>In Processing, the origin (x=0, y=0) is the upper-left corner of the display window, with co-ordinates increasing down and to the right.</a:t>
            </a:r>
            <a:endParaRPr dirty="0"/>
          </a:p>
        </p:txBody>
      </p:sp>
      <p:grpSp>
        <p:nvGrpSpPr>
          <p:cNvPr id="3" name="Group 2"/>
          <p:cNvGrpSpPr/>
          <p:nvPr/>
        </p:nvGrpSpPr>
        <p:grpSpPr>
          <a:xfrm>
            <a:off x="6406938" y="1496170"/>
            <a:ext cx="4930123" cy="4855552"/>
            <a:chOff x="1299680" y="2094108"/>
            <a:chExt cx="4930123" cy="485555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837" t="4583" r="49809" b="32293"/>
            <a:stretch/>
          </p:blipFill>
          <p:spPr>
            <a:xfrm>
              <a:off x="1840944" y="3113640"/>
              <a:ext cx="3836019" cy="383602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770378" y="2863461"/>
              <a:ext cx="2898358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  1   2   3  4   5   6  7  8  9  10 11 12 …</a:t>
              </a:r>
              <a:endPara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542446" y="3036134"/>
              <a:ext cx="385298" cy="2700547"/>
            </a:xfrm>
            <a:prstGeom prst="rect">
              <a:avLst/>
            </a:prstGeom>
            <a:noFill/>
          </p:spPr>
          <p:txBody>
            <a:bodyPr vert="wordArtVert" wrap="none" lIns="91440" tIns="45720" rIns="91440" bIns="45720">
              <a:spAutoFit/>
            </a:bodyPr>
            <a:lstStyle/>
            <a:p>
              <a:r>
                <a:rPr lang="en-US" sz="12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0123456789...</a:t>
              </a:r>
              <a:endPara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628078" y="2642837"/>
              <a:ext cx="4048885" cy="223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1565137" y="2763772"/>
              <a:ext cx="2" cy="3414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5698888" y="2094108"/>
              <a:ext cx="53091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x</a:t>
              </a:r>
              <a:endPara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99680" y="5947968"/>
              <a:ext cx="53091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y</a:t>
              </a:r>
              <a:endPara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4800">
                <a:solidFill>
                  <a:srgbClr val="404040"/>
                </a:solidFill>
                <a:latin typeface="Calibri Light"/>
              </a:rPr>
              <a:t>The Simplest Visual Element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i="1" dirty="0">
                <a:solidFill>
                  <a:srgbClr val="404040"/>
                </a:solidFill>
                <a:latin typeface="Calibri"/>
              </a:rPr>
              <a:t>point(x, y);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>
                <a:solidFill>
                  <a:srgbClr val="404040"/>
                </a:solidFill>
                <a:latin typeface="Calibri"/>
              </a:rPr>
              <a:t>This function creates a point, typically the size of a pixel</a:t>
            </a:r>
            <a:r>
              <a:rPr lang="en-GB" sz="2000" dirty="0" smtClean="0">
                <a:solidFill>
                  <a:srgbClr val="404040"/>
                </a:solidFill>
                <a:latin typeface="Calibri"/>
              </a:rPr>
              <a:t>.</a:t>
            </a:r>
          </a:p>
          <a:p>
            <a:pPr>
              <a:lnSpc>
                <a:spcPct val="100000"/>
              </a:lnSpc>
              <a:buFont typeface="Calibri"/>
              <a:buChar char=" "/>
            </a:pPr>
            <a:endParaRPr lang="en-GB" sz="2000" dirty="0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 smtClean="0">
                <a:solidFill>
                  <a:srgbClr val="404040"/>
                </a:solidFill>
                <a:latin typeface="Calibri"/>
              </a:rPr>
              <a:t>As we are drawing on the screen, this code goes in the draw() method.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4800">
                <a:solidFill>
                  <a:srgbClr val="404040"/>
                </a:solidFill>
                <a:latin typeface="Calibri Light"/>
              </a:rPr>
              <a:t>The Simplest Visual Element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1097281" y="1845720"/>
            <a:ext cx="5303520" cy="4022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i="1" dirty="0">
                <a:solidFill>
                  <a:srgbClr val="404040"/>
                </a:solidFill>
                <a:latin typeface="Calibri"/>
              </a:rPr>
              <a:t>point(x, y);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>
                <a:solidFill>
                  <a:srgbClr val="404040"/>
                </a:solidFill>
                <a:latin typeface="Calibri"/>
              </a:rPr>
              <a:t>This function creates a point, typically the size of a pixel.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>
                <a:solidFill>
                  <a:srgbClr val="404040"/>
                </a:solidFill>
                <a:latin typeface="Calibri"/>
              </a:rPr>
              <a:t>point(0, 0);</a:t>
            </a: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>
                <a:solidFill>
                  <a:srgbClr val="404040"/>
                </a:solidFill>
                <a:latin typeface="Calibri"/>
              </a:rPr>
              <a:t>point(0, </a:t>
            </a:r>
            <a:r>
              <a:rPr lang="en-GB" sz="2000" dirty="0" smtClean="0">
                <a:solidFill>
                  <a:srgbClr val="404040"/>
                </a:solidFill>
                <a:latin typeface="Calibri"/>
              </a:rPr>
              <a:t>10);</a:t>
            </a: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 smtClean="0">
                <a:solidFill>
                  <a:srgbClr val="404040"/>
                </a:solidFill>
                <a:latin typeface="Calibri"/>
              </a:rPr>
              <a:t>point(5, 1);</a:t>
            </a: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 err="1">
                <a:solidFill>
                  <a:srgbClr val="404040"/>
                </a:solidFill>
                <a:latin typeface="Calibri"/>
              </a:rPr>
              <a:t>Etc</a:t>
            </a:r>
            <a:r>
              <a:rPr lang="en-GB" sz="2000" dirty="0">
                <a:solidFill>
                  <a:srgbClr val="404040"/>
                </a:solidFill>
                <a:latin typeface="Calibri"/>
              </a:rPr>
              <a:t>…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37" t="4583" r="49809" b="32293"/>
          <a:stretch/>
        </p:blipFill>
        <p:spPr>
          <a:xfrm>
            <a:off x="6948202" y="2515702"/>
            <a:ext cx="3836019" cy="38360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77636" y="2265523"/>
            <a:ext cx="28983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 1   2   3  4   5   6  7  8  9  10 11 12 …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49704" y="2438196"/>
            <a:ext cx="385298" cy="2700547"/>
          </a:xfrm>
          <a:prstGeom prst="rect">
            <a:avLst/>
          </a:prstGeom>
          <a:noFill/>
        </p:spPr>
        <p:txBody>
          <a:bodyPr vert="wordArtVert" wrap="none" lIns="91440" tIns="45720" rIns="91440" bIns="45720">
            <a:spAutoFit/>
          </a:bodyPr>
          <a:lstStyle/>
          <a:p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0123456789...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GB" sz="4800" dirty="0" smtClean="0">
                <a:solidFill>
                  <a:srgbClr val="404040"/>
                </a:solidFill>
                <a:latin typeface="Calibri Light"/>
              </a:rPr>
              <a:t>Module Structure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90000"/>
              </a:lnSpc>
              <a:buFont typeface="Calibri"/>
              <a:buChar char=" "/>
            </a:pPr>
            <a:r>
              <a:rPr lang="en-GB" sz="2000" dirty="0" smtClean="0">
                <a:solidFill>
                  <a:srgbClr val="404040"/>
                </a:solidFill>
                <a:latin typeface="Calibri"/>
              </a:rPr>
              <a:t>Mondays</a:t>
            </a:r>
          </a:p>
          <a:p>
            <a:pPr>
              <a:lnSpc>
                <a:spcPct val="90000"/>
              </a:lnSpc>
              <a:buFont typeface="Calibri"/>
              <a:buChar char=" "/>
            </a:pPr>
            <a:endParaRPr lang="en-GB" sz="2000" dirty="0" smtClean="0">
              <a:solidFill>
                <a:srgbClr val="404040"/>
              </a:solidFill>
              <a:latin typeface="Calibri"/>
            </a:endParaRPr>
          </a:p>
          <a:p>
            <a:pPr lvl="1">
              <a:lnSpc>
                <a:spcPct val="90000"/>
              </a:lnSpc>
              <a:buFont typeface="Calibri"/>
              <a:buChar char=" "/>
            </a:pPr>
            <a:r>
              <a:rPr lang="en-GB" dirty="0" smtClean="0">
                <a:solidFill>
                  <a:srgbClr val="404040"/>
                </a:solidFill>
                <a:latin typeface="Calibri"/>
              </a:rPr>
              <a:t>Lab (9-11) with Mark &amp; Andrei</a:t>
            </a:r>
          </a:p>
          <a:p>
            <a:pPr lvl="1">
              <a:lnSpc>
                <a:spcPct val="90000"/>
              </a:lnSpc>
              <a:buFont typeface="Calibri"/>
              <a:buChar char=" "/>
            </a:pPr>
            <a:endParaRPr lang="en-GB" dirty="0" smtClean="0">
              <a:solidFill>
                <a:srgbClr val="404040"/>
              </a:solidFill>
              <a:latin typeface="Calibri"/>
            </a:endParaRPr>
          </a:p>
          <a:p>
            <a:pPr lvl="1">
              <a:lnSpc>
                <a:spcPct val="90000"/>
              </a:lnSpc>
              <a:buFont typeface="Calibri"/>
              <a:buChar char=" "/>
            </a:pPr>
            <a:r>
              <a:rPr lang="en-GB" dirty="0" smtClean="0">
                <a:solidFill>
                  <a:srgbClr val="404040"/>
                </a:solidFill>
                <a:latin typeface="Calibri"/>
              </a:rPr>
              <a:t>Lecture (1-2) with Andrei</a:t>
            </a:r>
          </a:p>
          <a:p>
            <a:pPr lvl="1">
              <a:lnSpc>
                <a:spcPct val="90000"/>
              </a:lnSpc>
              <a:buFont typeface="Calibri"/>
              <a:buChar char=" "/>
            </a:pPr>
            <a:endParaRPr lang="en-GB" dirty="0">
              <a:solidFill>
                <a:srgbClr val="404040"/>
              </a:solidFill>
              <a:latin typeface="Calibri"/>
            </a:endParaRPr>
          </a:p>
          <a:p>
            <a:pPr lvl="1">
              <a:lnSpc>
                <a:spcPct val="90000"/>
              </a:lnSpc>
              <a:buFont typeface="Calibri"/>
              <a:buChar char=" "/>
            </a:pPr>
            <a:r>
              <a:rPr lang="en-GB" dirty="0" smtClean="0">
                <a:solidFill>
                  <a:srgbClr val="404040"/>
                </a:solidFill>
                <a:latin typeface="Calibri"/>
              </a:rPr>
              <a:t>Tutorial (2-3) with Andrei/Mark/Roger (check your group on Moodle!)</a:t>
            </a:r>
          </a:p>
          <a:p>
            <a:pPr lvl="1">
              <a:lnSpc>
                <a:spcPct val="90000"/>
              </a:lnSpc>
              <a:buFont typeface="Calibri"/>
              <a:buChar char=" "/>
            </a:pPr>
            <a:endParaRPr lang="en-GB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87710" y="3578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4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4800">
                <a:solidFill>
                  <a:srgbClr val="404040"/>
                </a:solidFill>
                <a:latin typeface="Calibri Light"/>
              </a:rPr>
              <a:t>The Simplest Visual Element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1097281" y="1845720"/>
            <a:ext cx="5303520" cy="4022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i="1" dirty="0">
                <a:solidFill>
                  <a:srgbClr val="404040"/>
                </a:solidFill>
                <a:latin typeface="Calibri"/>
              </a:rPr>
              <a:t>point(x, y);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>
                <a:solidFill>
                  <a:srgbClr val="404040"/>
                </a:solidFill>
                <a:latin typeface="Calibri"/>
              </a:rPr>
              <a:t>This function creates a point, typically the size of a pixel.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>
                <a:solidFill>
                  <a:srgbClr val="404040"/>
                </a:solidFill>
                <a:latin typeface="Calibri"/>
              </a:rPr>
              <a:t>point(0, 0);</a:t>
            </a: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>
                <a:solidFill>
                  <a:srgbClr val="404040"/>
                </a:solidFill>
                <a:latin typeface="Calibri"/>
              </a:rPr>
              <a:t>point(0, </a:t>
            </a:r>
            <a:r>
              <a:rPr lang="en-GB" sz="2000" dirty="0" smtClean="0">
                <a:solidFill>
                  <a:srgbClr val="404040"/>
                </a:solidFill>
                <a:latin typeface="Calibri"/>
              </a:rPr>
              <a:t>10);</a:t>
            </a: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 smtClean="0">
                <a:solidFill>
                  <a:srgbClr val="404040"/>
                </a:solidFill>
                <a:latin typeface="Calibri"/>
              </a:rPr>
              <a:t>point(5, 1);</a:t>
            </a: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 err="1">
                <a:solidFill>
                  <a:srgbClr val="404040"/>
                </a:solidFill>
                <a:latin typeface="Calibri"/>
              </a:rPr>
              <a:t>Etc</a:t>
            </a:r>
            <a:r>
              <a:rPr lang="en-GB" sz="2000" dirty="0">
                <a:solidFill>
                  <a:srgbClr val="404040"/>
                </a:solidFill>
                <a:latin typeface="Calibri"/>
              </a:rPr>
              <a:t>…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37" t="4583" r="49809" b="32293"/>
          <a:stretch/>
        </p:blipFill>
        <p:spPr>
          <a:xfrm>
            <a:off x="6948202" y="2515702"/>
            <a:ext cx="3836019" cy="38360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77636" y="2265523"/>
            <a:ext cx="28983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 1   2   3  4   5   6  7  8  9  10 11 12 …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49704" y="2438196"/>
            <a:ext cx="385298" cy="2700547"/>
          </a:xfrm>
          <a:prstGeom prst="rect">
            <a:avLst/>
          </a:prstGeom>
          <a:noFill/>
        </p:spPr>
        <p:txBody>
          <a:bodyPr vert="wordArtVert" wrap="none" lIns="91440" tIns="45720" rIns="91440" bIns="45720">
            <a:spAutoFit/>
          </a:bodyPr>
          <a:lstStyle/>
          <a:p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0123456789...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59353" y="2526853"/>
            <a:ext cx="199730" cy="194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393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4800">
                <a:solidFill>
                  <a:srgbClr val="404040"/>
                </a:solidFill>
                <a:latin typeface="Calibri Light"/>
              </a:rPr>
              <a:t>The Simplest Visual Element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1097281" y="1845720"/>
            <a:ext cx="5303520" cy="4022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i="1" dirty="0">
                <a:solidFill>
                  <a:srgbClr val="404040"/>
                </a:solidFill>
                <a:latin typeface="Calibri"/>
              </a:rPr>
              <a:t>point(x, y);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>
                <a:solidFill>
                  <a:srgbClr val="404040"/>
                </a:solidFill>
                <a:latin typeface="Calibri"/>
              </a:rPr>
              <a:t>This function creates a point, typically the size of a pixel.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>
                <a:solidFill>
                  <a:srgbClr val="404040"/>
                </a:solidFill>
                <a:latin typeface="Calibri"/>
              </a:rPr>
              <a:t>point(0, 0);</a:t>
            </a: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>
                <a:solidFill>
                  <a:srgbClr val="404040"/>
                </a:solidFill>
                <a:latin typeface="Calibri"/>
              </a:rPr>
              <a:t>point(0, </a:t>
            </a:r>
            <a:r>
              <a:rPr lang="en-GB" sz="2000" dirty="0" smtClean="0">
                <a:solidFill>
                  <a:srgbClr val="404040"/>
                </a:solidFill>
                <a:latin typeface="Calibri"/>
              </a:rPr>
              <a:t>10);</a:t>
            </a: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 smtClean="0">
                <a:solidFill>
                  <a:srgbClr val="404040"/>
                </a:solidFill>
                <a:latin typeface="Calibri"/>
              </a:rPr>
              <a:t>point(5, 1);</a:t>
            </a: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 err="1">
                <a:solidFill>
                  <a:srgbClr val="404040"/>
                </a:solidFill>
                <a:latin typeface="Calibri"/>
              </a:rPr>
              <a:t>Etc</a:t>
            </a:r>
            <a:r>
              <a:rPr lang="en-GB" sz="2000" dirty="0">
                <a:solidFill>
                  <a:srgbClr val="404040"/>
                </a:solidFill>
                <a:latin typeface="Calibri"/>
              </a:rPr>
              <a:t>…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37" t="4583" r="49809" b="32293"/>
          <a:stretch/>
        </p:blipFill>
        <p:spPr>
          <a:xfrm>
            <a:off x="6948202" y="2515702"/>
            <a:ext cx="3836019" cy="38360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77636" y="2265523"/>
            <a:ext cx="28983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 1   2   3  4   5   6  7  8  9  10 11 12 …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49704" y="2438196"/>
            <a:ext cx="385298" cy="2700547"/>
          </a:xfrm>
          <a:prstGeom prst="rect">
            <a:avLst/>
          </a:prstGeom>
          <a:noFill/>
        </p:spPr>
        <p:txBody>
          <a:bodyPr vert="wordArtVert" wrap="none" lIns="91440" tIns="45720" rIns="91440" bIns="45720">
            <a:spAutoFit/>
          </a:bodyPr>
          <a:lstStyle/>
          <a:p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0123456789...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63968" y="4433712"/>
            <a:ext cx="199730" cy="194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329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4800">
                <a:solidFill>
                  <a:srgbClr val="404040"/>
                </a:solidFill>
                <a:latin typeface="Calibri Light"/>
              </a:rPr>
              <a:t>The Simplest Visual Element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1097281" y="1845720"/>
            <a:ext cx="5303520" cy="4022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i="1" dirty="0">
                <a:solidFill>
                  <a:srgbClr val="404040"/>
                </a:solidFill>
                <a:latin typeface="Calibri"/>
              </a:rPr>
              <a:t>point(x, y);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>
                <a:solidFill>
                  <a:srgbClr val="404040"/>
                </a:solidFill>
                <a:latin typeface="Calibri"/>
              </a:rPr>
              <a:t>This function creates a point, typically the size of a pixel.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>
                <a:solidFill>
                  <a:srgbClr val="404040"/>
                </a:solidFill>
                <a:latin typeface="Calibri"/>
              </a:rPr>
              <a:t>point(0, 0);</a:t>
            </a: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>
                <a:solidFill>
                  <a:srgbClr val="404040"/>
                </a:solidFill>
                <a:latin typeface="Calibri"/>
              </a:rPr>
              <a:t>point(0, </a:t>
            </a:r>
            <a:r>
              <a:rPr lang="en-GB" sz="2000" dirty="0" smtClean="0">
                <a:solidFill>
                  <a:srgbClr val="404040"/>
                </a:solidFill>
                <a:latin typeface="Calibri"/>
              </a:rPr>
              <a:t>10);</a:t>
            </a: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 smtClean="0">
                <a:solidFill>
                  <a:srgbClr val="404040"/>
                </a:solidFill>
                <a:latin typeface="Calibri"/>
              </a:rPr>
              <a:t>point(5, 1);</a:t>
            </a: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 err="1">
                <a:solidFill>
                  <a:srgbClr val="404040"/>
                </a:solidFill>
                <a:latin typeface="Calibri"/>
              </a:rPr>
              <a:t>Etc</a:t>
            </a:r>
            <a:r>
              <a:rPr lang="en-GB" sz="2000" dirty="0">
                <a:solidFill>
                  <a:srgbClr val="404040"/>
                </a:solidFill>
                <a:latin typeface="Calibri"/>
              </a:rPr>
              <a:t>…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37" t="4583" r="49809" b="32293"/>
          <a:stretch/>
        </p:blipFill>
        <p:spPr>
          <a:xfrm>
            <a:off x="6948202" y="2515702"/>
            <a:ext cx="3836019" cy="38360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77636" y="2265523"/>
            <a:ext cx="28983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 1   2   3  4   5   6  7  8  9  10 11 12 …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49704" y="2438196"/>
            <a:ext cx="385298" cy="2700547"/>
          </a:xfrm>
          <a:prstGeom prst="rect">
            <a:avLst/>
          </a:prstGeom>
          <a:noFill/>
        </p:spPr>
        <p:txBody>
          <a:bodyPr vert="wordArtVert" wrap="none" lIns="91440" tIns="45720" rIns="91440" bIns="45720">
            <a:spAutoFit/>
          </a:bodyPr>
          <a:lstStyle/>
          <a:p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0123456789...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912751" y="2712152"/>
            <a:ext cx="199730" cy="194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138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4800">
                <a:solidFill>
                  <a:srgbClr val="404040"/>
                </a:solidFill>
                <a:latin typeface="Calibri Light"/>
              </a:rPr>
              <a:t>Creating Lines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>
                <a:solidFill>
                  <a:srgbClr val="404040"/>
                </a:solidFill>
                <a:latin typeface="Calibri"/>
              </a:rPr>
              <a:t>A line consists of two points, joined together.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i="1" dirty="0">
                <a:solidFill>
                  <a:srgbClr val="404040"/>
                </a:solidFill>
                <a:latin typeface="Calibri"/>
              </a:rPr>
              <a:t>line(x1, y1, x2, y2);</a:t>
            </a: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i="1" dirty="0">
                <a:solidFill>
                  <a:srgbClr val="404040"/>
                </a:solidFill>
                <a:latin typeface="Calibri"/>
              </a:rPr>
              <a:t>      </a:t>
            </a:r>
            <a:r>
              <a:rPr lang="en-GB" sz="1200" i="1" dirty="0">
                <a:solidFill>
                  <a:srgbClr val="404040"/>
                </a:solidFill>
                <a:latin typeface="Calibri"/>
              </a:rPr>
              <a:t>first point      second point</a:t>
            </a:r>
            <a:endParaRPr dirty="0"/>
          </a:p>
        </p:txBody>
      </p:sp>
      <p:sp>
        <p:nvSpPr>
          <p:cNvPr id="135" name="CustomShape 3"/>
          <p:cNvSpPr/>
          <p:nvPr/>
        </p:nvSpPr>
        <p:spPr>
          <a:xfrm rot="16140000">
            <a:off x="1817351" y="2577290"/>
            <a:ext cx="149040" cy="501840"/>
          </a:xfrm>
          <a:prstGeom prst="leftBrace">
            <a:avLst>
              <a:gd name="adj1" fmla="val 1800"/>
              <a:gd name="adj2" fmla="val 10800"/>
            </a:avLst>
          </a:prstGeom>
          <a:ln>
            <a:solidFill>
              <a:srgbClr val="3465AF"/>
            </a:solidFill>
          </a:ln>
        </p:spPr>
      </p:sp>
      <p:sp>
        <p:nvSpPr>
          <p:cNvPr id="136" name="CustomShape 4"/>
          <p:cNvSpPr/>
          <p:nvPr/>
        </p:nvSpPr>
        <p:spPr>
          <a:xfrm rot="16140000">
            <a:off x="2611941" y="2577290"/>
            <a:ext cx="149040" cy="501840"/>
          </a:xfrm>
          <a:prstGeom prst="leftBrace">
            <a:avLst>
              <a:gd name="adj1" fmla="val 1800"/>
              <a:gd name="adj2" fmla="val 10800"/>
            </a:avLst>
          </a:prstGeom>
          <a:ln>
            <a:solidFill>
              <a:srgbClr val="3465AF"/>
            </a:solidFill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4800">
                <a:solidFill>
                  <a:srgbClr val="404040"/>
                </a:solidFill>
                <a:latin typeface="Calibri Light"/>
              </a:rPr>
              <a:t>Creating Lines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>
                <a:solidFill>
                  <a:srgbClr val="404040"/>
                </a:solidFill>
                <a:latin typeface="Calibri"/>
              </a:rPr>
              <a:t>A line consists of two points, joined together.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i="1" dirty="0" smtClean="0">
                <a:solidFill>
                  <a:srgbClr val="404040"/>
                </a:solidFill>
                <a:latin typeface="Calibri"/>
              </a:rPr>
              <a:t>line(0, 0, 10, 10);</a:t>
            </a: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i="1" dirty="0">
                <a:solidFill>
                  <a:srgbClr val="404040"/>
                </a:solidFill>
                <a:latin typeface="Calibri"/>
              </a:rPr>
              <a:t>      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837" t="4583" r="49809" b="32293"/>
          <a:stretch/>
        </p:blipFill>
        <p:spPr>
          <a:xfrm>
            <a:off x="6948202" y="2515702"/>
            <a:ext cx="3836019" cy="38360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77636" y="2265523"/>
            <a:ext cx="28983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 1   2   3  4   5   6  7  8  9  10 11 12 …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49704" y="2438196"/>
            <a:ext cx="385298" cy="2700547"/>
          </a:xfrm>
          <a:prstGeom prst="rect">
            <a:avLst/>
          </a:prstGeom>
          <a:noFill/>
        </p:spPr>
        <p:txBody>
          <a:bodyPr vert="wordArtVert" wrap="none" lIns="91440" tIns="45720" rIns="91440" bIns="45720">
            <a:spAutoFit/>
          </a:bodyPr>
          <a:lstStyle/>
          <a:p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0123456789...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4800">
                <a:solidFill>
                  <a:srgbClr val="404040"/>
                </a:solidFill>
                <a:latin typeface="Calibri Light"/>
              </a:rPr>
              <a:t>Creating Lines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>
                <a:solidFill>
                  <a:srgbClr val="404040"/>
                </a:solidFill>
                <a:latin typeface="Calibri"/>
              </a:rPr>
              <a:t>A line consists of two points, joined together.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i="1" dirty="0" smtClean="0">
                <a:solidFill>
                  <a:srgbClr val="404040"/>
                </a:solidFill>
                <a:latin typeface="Calibri"/>
              </a:rPr>
              <a:t>line(0, 0, 10, 10);</a:t>
            </a: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i="1" dirty="0">
                <a:solidFill>
                  <a:srgbClr val="404040"/>
                </a:solidFill>
                <a:latin typeface="Calibri"/>
              </a:rPr>
              <a:t>      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837" t="4583" r="49809" b="32293"/>
          <a:stretch/>
        </p:blipFill>
        <p:spPr>
          <a:xfrm>
            <a:off x="6948202" y="2515702"/>
            <a:ext cx="3836019" cy="38360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77636" y="2265523"/>
            <a:ext cx="28983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 1   2   3  4   5   6  7  8  9  10 11 12 …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49704" y="2438196"/>
            <a:ext cx="385298" cy="2700547"/>
          </a:xfrm>
          <a:prstGeom prst="rect">
            <a:avLst/>
          </a:prstGeom>
          <a:noFill/>
        </p:spPr>
        <p:txBody>
          <a:bodyPr vert="wordArtVert" wrap="none" lIns="91440" tIns="45720" rIns="91440" bIns="45720">
            <a:spAutoFit/>
          </a:bodyPr>
          <a:lstStyle/>
          <a:p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0123456789...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7935" y="2542522"/>
            <a:ext cx="199730" cy="194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8865501" y="4433712"/>
            <a:ext cx="199730" cy="194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2738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4800">
                <a:solidFill>
                  <a:srgbClr val="404040"/>
                </a:solidFill>
                <a:latin typeface="Calibri Light"/>
              </a:rPr>
              <a:t>Creating Lines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>
                <a:solidFill>
                  <a:srgbClr val="404040"/>
                </a:solidFill>
                <a:latin typeface="Calibri"/>
              </a:rPr>
              <a:t>A line consists of two points, joined together.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i="1" dirty="0" smtClean="0">
                <a:solidFill>
                  <a:srgbClr val="404040"/>
                </a:solidFill>
                <a:latin typeface="Calibri"/>
              </a:rPr>
              <a:t>line(0, 0, 10, 10);</a:t>
            </a: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i="1" dirty="0">
                <a:solidFill>
                  <a:srgbClr val="404040"/>
                </a:solidFill>
                <a:latin typeface="Calibri"/>
              </a:rPr>
              <a:t>      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837" t="4583" r="49809" b="32293"/>
          <a:stretch/>
        </p:blipFill>
        <p:spPr>
          <a:xfrm>
            <a:off x="6948202" y="2515702"/>
            <a:ext cx="3836019" cy="38360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77636" y="2265523"/>
            <a:ext cx="28983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 1   2   3  4   5   6  7  8  9  10 11 12 …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49704" y="2438196"/>
            <a:ext cx="385298" cy="2700547"/>
          </a:xfrm>
          <a:prstGeom prst="rect">
            <a:avLst/>
          </a:prstGeom>
          <a:noFill/>
        </p:spPr>
        <p:txBody>
          <a:bodyPr vert="wordArtVert" wrap="none" lIns="91440" tIns="45720" rIns="91440" bIns="45720">
            <a:spAutoFit/>
          </a:bodyPr>
          <a:lstStyle/>
          <a:p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0123456789...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7935" y="2542522"/>
            <a:ext cx="199730" cy="194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8865501" y="4433712"/>
            <a:ext cx="199730" cy="194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>
            <a:off x="7057800" y="2651602"/>
            <a:ext cx="1907566" cy="1891190"/>
          </a:xfrm>
          <a:prstGeom prst="line">
            <a:avLst/>
          </a:prstGeom>
          <a:ln w="1936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4200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4800" dirty="0" smtClean="0">
                <a:solidFill>
                  <a:srgbClr val="404040"/>
                </a:solidFill>
                <a:latin typeface="Calibri Light"/>
              </a:rPr>
              <a:t>Task 1</a:t>
            </a:r>
            <a:endParaRPr dirty="0"/>
          </a:p>
        </p:txBody>
      </p:sp>
      <p:sp>
        <p:nvSpPr>
          <p:cNvPr id="138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 smtClean="0">
                <a:solidFill>
                  <a:srgbClr val="404040"/>
                </a:solidFill>
                <a:latin typeface="Calibri"/>
              </a:rPr>
              <a:t>Start with a window of size 300 x 400, and draw the following.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i="1" dirty="0" smtClean="0">
                <a:solidFill>
                  <a:srgbClr val="404040"/>
                </a:solidFill>
                <a:latin typeface="Calibri"/>
              </a:rPr>
              <a:t>      </a:t>
            </a:r>
            <a:endParaRPr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994" y="2551615"/>
            <a:ext cx="2435421" cy="34258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477" y="2551615"/>
            <a:ext cx="2435421" cy="34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249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4800">
                <a:solidFill>
                  <a:srgbClr val="404040"/>
                </a:solidFill>
                <a:latin typeface="Calibri Light"/>
              </a:rPr>
              <a:t>Primitive Shapes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>
                <a:solidFill>
                  <a:srgbClr val="404040"/>
                </a:solidFill>
                <a:latin typeface="Calibri"/>
              </a:rPr>
              <a:t>These shapes are pre-specified in Processing, and can be created by filling in </a:t>
            </a:r>
            <a:r>
              <a:rPr lang="en-GB" sz="2000" dirty="0" smtClean="0">
                <a:solidFill>
                  <a:srgbClr val="404040"/>
                </a:solidFill>
                <a:latin typeface="Calibri"/>
              </a:rPr>
              <a:t>the values. </a:t>
            </a: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>
                <a:solidFill>
                  <a:srgbClr val="404040"/>
                </a:solidFill>
                <a:latin typeface="Calibri"/>
              </a:rPr>
              <a:t>Further information can be found on </a:t>
            </a:r>
            <a:r>
              <a:rPr lang="en-GB" sz="2000" b="1" dirty="0">
                <a:solidFill>
                  <a:srgbClr val="404040"/>
                </a:solidFill>
                <a:latin typeface="Calibri"/>
              </a:rPr>
              <a:t>processing.org/reference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 err="1" smtClean="0">
                <a:solidFill>
                  <a:srgbClr val="404040"/>
                </a:solidFill>
                <a:latin typeface="Calibri"/>
              </a:rPr>
              <a:t>rect</a:t>
            </a:r>
            <a:r>
              <a:rPr lang="en-GB" sz="2000" dirty="0" smtClean="0">
                <a:solidFill>
                  <a:srgbClr val="404040"/>
                </a:solidFill>
                <a:latin typeface="Calibri"/>
              </a:rPr>
              <a:t>(x</a:t>
            </a:r>
            <a:r>
              <a:rPr lang="en-GB" sz="2000" dirty="0">
                <a:solidFill>
                  <a:srgbClr val="404040"/>
                </a:solidFill>
                <a:latin typeface="Calibri"/>
              </a:rPr>
              <a:t>, y, width, height</a:t>
            </a:r>
            <a:r>
              <a:rPr lang="en-GB" sz="2000" dirty="0" smtClean="0">
                <a:solidFill>
                  <a:srgbClr val="404040"/>
                </a:solidFill>
                <a:latin typeface="Calibri"/>
              </a:rPr>
              <a:t>);</a:t>
            </a:r>
          </a:p>
          <a:p>
            <a:pPr>
              <a:lnSpc>
                <a:spcPct val="100000"/>
              </a:lnSpc>
              <a:buFont typeface="Calibri"/>
              <a:buChar char=" "/>
            </a:pP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>
                <a:solidFill>
                  <a:srgbClr val="404040"/>
                </a:solidFill>
                <a:latin typeface="Calibri"/>
              </a:rPr>
              <a:t>ellipse(x, y, width, height</a:t>
            </a:r>
            <a:r>
              <a:rPr lang="en-GB" sz="2000" dirty="0" smtClean="0">
                <a:solidFill>
                  <a:srgbClr val="404040"/>
                </a:solidFill>
                <a:latin typeface="Calibri"/>
              </a:rPr>
              <a:t>);</a:t>
            </a:r>
          </a:p>
          <a:p>
            <a:pPr>
              <a:lnSpc>
                <a:spcPct val="100000"/>
              </a:lnSpc>
              <a:buFont typeface="Calibri"/>
              <a:buChar char=" "/>
            </a:pPr>
            <a:endParaRPr lang="en-GB" sz="2000" dirty="0" smtClean="0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Calibri"/>
              <a:buChar char=" "/>
            </a:pPr>
            <a:endParaRPr lang="en-GB" sz="2000" dirty="0">
              <a:solidFill>
                <a:srgbClr val="404040"/>
              </a:solidFill>
              <a:latin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i="1" dirty="0" err="1" smtClean="0">
                <a:solidFill>
                  <a:srgbClr val="404040"/>
                </a:solidFill>
                <a:latin typeface="Calibri"/>
              </a:rPr>
              <a:t>x,y</a:t>
            </a:r>
            <a:r>
              <a:rPr lang="en-GB" sz="2000" dirty="0" smtClean="0">
                <a:solidFill>
                  <a:srgbClr val="404040"/>
                </a:solidFill>
                <a:latin typeface="Calibri"/>
              </a:rPr>
              <a:t> is the point around which each shape is drawn.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404040"/>
                </a:solidFill>
                <a:latin typeface="Calibri"/>
              </a:rPr>
              <a:t>Top-left of the rectangle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404040"/>
                </a:solidFill>
                <a:latin typeface="Calibri"/>
              </a:rPr>
              <a:t>Centre of the ellipse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12" y="2823512"/>
            <a:ext cx="3024419" cy="315392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8664498" y="4270917"/>
            <a:ext cx="211873" cy="189571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56719" y="3822531"/>
            <a:ext cx="205056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>
                  <a:solidFill>
                    <a:schemeClr val="accent4"/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x=100, y=200</a:t>
            </a:r>
            <a:endParaRPr lang="en-US" sz="2400" b="0" cap="none" spc="0" dirty="0">
              <a:ln w="0">
                <a:solidFill>
                  <a:schemeClr val="accent4"/>
                </a:solidFill>
              </a:ln>
              <a:solidFill>
                <a:schemeClr val="accent4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4800">
                <a:solidFill>
                  <a:srgbClr val="404040"/>
                </a:solidFill>
                <a:latin typeface="Calibri Light"/>
              </a:rPr>
              <a:t>Primitive Shapes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>
                <a:solidFill>
                  <a:srgbClr val="404040"/>
                </a:solidFill>
                <a:latin typeface="Calibri"/>
              </a:rPr>
              <a:t>These shapes are pre-specified in Processing, and can be created by filling in </a:t>
            </a:r>
            <a:r>
              <a:rPr lang="en-GB" sz="2000" dirty="0" smtClean="0">
                <a:solidFill>
                  <a:srgbClr val="404040"/>
                </a:solidFill>
                <a:latin typeface="Calibri"/>
              </a:rPr>
              <a:t>the values. </a:t>
            </a: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>
                <a:solidFill>
                  <a:srgbClr val="404040"/>
                </a:solidFill>
                <a:latin typeface="Calibri"/>
              </a:rPr>
              <a:t>Further information can be found on </a:t>
            </a:r>
            <a:r>
              <a:rPr lang="en-GB" sz="2000" b="1" dirty="0">
                <a:solidFill>
                  <a:srgbClr val="404040"/>
                </a:solidFill>
                <a:latin typeface="Calibri"/>
              </a:rPr>
              <a:t>processing.org/reference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 err="1" smtClean="0">
                <a:solidFill>
                  <a:srgbClr val="404040"/>
                </a:solidFill>
                <a:latin typeface="Calibri"/>
              </a:rPr>
              <a:t>rect</a:t>
            </a:r>
            <a:r>
              <a:rPr lang="en-GB" sz="2000" dirty="0" smtClean="0">
                <a:solidFill>
                  <a:srgbClr val="404040"/>
                </a:solidFill>
                <a:latin typeface="Calibri"/>
              </a:rPr>
              <a:t>(x</a:t>
            </a:r>
            <a:r>
              <a:rPr lang="en-GB" sz="2000" dirty="0">
                <a:solidFill>
                  <a:srgbClr val="404040"/>
                </a:solidFill>
                <a:latin typeface="Calibri"/>
              </a:rPr>
              <a:t>, y, width, height</a:t>
            </a:r>
            <a:r>
              <a:rPr lang="en-GB" sz="2000" dirty="0" smtClean="0">
                <a:solidFill>
                  <a:srgbClr val="404040"/>
                </a:solidFill>
                <a:latin typeface="Calibri"/>
              </a:rPr>
              <a:t>);</a:t>
            </a:r>
          </a:p>
          <a:p>
            <a:pPr>
              <a:lnSpc>
                <a:spcPct val="100000"/>
              </a:lnSpc>
              <a:buFont typeface="Calibri"/>
              <a:buChar char=" "/>
            </a:pP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>
                <a:solidFill>
                  <a:srgbClr val="404040"/>
                </a:solidFill>
                <a:latin typeface="Calibri"/>
              </a:rPr>
              <a:t>ellipse(x, y, width, height</a:t>
            </a:r>
            <a:r>
              <a:rPr lang="en-GB" sz="2000" dirty="0" smtClean="0">
                <a:solidFill>
                  <a:srgbClr val="404040"/>
                </a:solidFill>
                <a:latin typeface="Calibri"/>
              </a:rPr>
              <a:t>);</a:t>
            </a:r>
          </a:p>
          <a:p>
            <a:pPr>
              <a:lnSpc>
                <a:spcPct val="100000"/>
              </a:lnSpc>
              <a:buFont typeface="Calibri"/>
              <a:buChar char=" "/>
            </a:pPr>
            <a:endParaRPr lang="en-GB" sz="2000" dirty="0" smtClean="0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Calibri"/>
              <a:buChar char=" "/>
            </a:pPr>
            <a:endParaRPr lang="en-GB" sz="2000" dirty="0">
              <a:solidFill>
                <a:srgbClr val="404040"/>
              </a:solidFill>
              <a:latin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i="1" dirty="0" err="1" smtClean="0">
                <a:solidFill>
                  <a:srgbClr val="404040"/>
                </a:solidFill>
                <a:latin typeface="Calibri"/>
              </a:rPr>
              <a:t>x,y</a:t>
            </a:r>
            <a:r>
              <a:rPr lang="en-GB" sz="2000" dirty="0" smtClean="0">
                <a:solidFill>
                  <a:srgbClr val="404040"/>
                </a:solidFill>
                <a:latin typeface="Calibri"/>
              </a:rPr>
              <a:t> is the point around which each shape is drawn.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404040"/>
                </a:solidFill>
                <a:latin typeface="Calibri"/>
              </a:rPr>
              <a:t>Top-left of the rectangle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404040"/>
                </a:solidFill>
                <a:latin typeface="Calibri"/>
              </a:rPr>
              <a:t>Centre of the ellipse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12" y="2823512"/>
            <a:ext cx="3024419" cy="2795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864" y="2845814"/>
            <a:ext cx="1848664" cy="277299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8664498" y="4270917"/>
            <a:ext cx="211873" cy="189571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56719" y="3822531"/>
            <a:ext cx="205056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>
                  <a:solidFill>
                    <a:schemeClr val="accent4"/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x=100, y=200</a:t>
            </a:r>
            <a:endParaRPr lang="en-US" sz="2400" b="0" cap="none" spc="0" dirty="0">
              <a:ln w="0">
                <a:solidFill>
                  <a:schemeClr val="accent4"/>
                </a:solidFill>
              </a:ln>
              <a:solidFill>
                <a:schemeClr val="accent4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77754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GB" sz="4800" dirty="0" smtClean="0">
                <a:solidFill>
                  <a:srgbClr val="404040"/>
                </a:solidFill>
                <a:latin typeface="Calibri Light"/>
              </a:rPr>
              <a:t>Module Structure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90000"/>
              </a:lnSpc>
              <a:buFont typeface="Calibri"/>
              <a:buChar char=" "/>
            </a:pPr>
            <a:r>
              <a:rPr lang="en-GB" sz="2000" dirty="0" smtClean="0">
                <a:solidFill>
                  <a:srgbClr val="404040"/>
                </a:solidFill>
                <a:latin typeface="Calibri"/>
              </a:rPr>
              <a:t>Mondays</a:t>
            </a:r>
          </a:p>
          <a:p>
            <a:pPr>
              <a:lnSpc>
                <a:spcPct val="90000"/>
              </a:lnSpc>
              <a:buFont typeface="Calibri"/>
              <a:buChar char=" "/>
            </a:pPr>
            <a:endParaRPr lang="en-GB" sz="2000" dirty="0" smtClean="0">
              <a:solidFill>
                <a:srgbClr val="404040"/>
              </a:solidFill>
              <a:latin typeface="Calibri"/>
            </a:endParaRPr>
          </a:p>
          <a:p>
            <a:pPr lvl="1">
              <a:lnSpc>
                <a:spcPct val="90000"/>
              </a:lnSpc>
              <a:buFont typeface="Calibri"/>
              <a:buChar char=" "/>
            </a:pPr>
            <a:r>
              <a:rPr lang="en-GB" dirty="0" smtClean="0">
                <a:solidFill>
                  <a:srgbClr val="404040"/>
                </a:solidFill>
                <a:latin typeface="Calibri"/>
              </a:rPr>
              <a:t>Lab (9-11) with Mark &amp; Andrei</a:t>
            </a:r>
          </a:p>
          <a:p>
            <a:pPr lvl="1">
              <a:lnSpc>
                <a:spcPct val="90000"/>
              </a:lnSpc>
              <a:buFont typeface="Calibri"/>
              <a:buChar char=" "/>
            </a:pPr>
            <a:endParaRPr lang="en-GB" dirty="0" smtClean="0">
              <a:solidFill>
                <a:srgbClr val="404040"/>
              </a:solidFill>
              <a:latin typeface="Calibri"/>
            </a:endParaRPr>
          </a:p>
          <a:p>
            <a:pPr lvl="1">
              <a:lnSpc>
                <a:spcPct val="90000"/>
              </a:lnSpc>
              <a:buFont typeface="Calibri"/>
              <a:buChar char=" "/>
            </a:pPr>
            <a:r>
              <a:rPr lang="en-GB" dirty="0" smtClean="0">
                <a:solidFill>
                  <a:srgbClr val="404040"/>
                </a:solidFill>
                <a:latin typeface="Calibri"/>
              </a:rPr>
              <a:t>Lecture (1-2) with Andrei</a:t>
            </a:r>
          </a:p>
          <a:p>
            <a:pPr lvl="1">
              <a:lnSpc>
                <a:spcPct val="90000"/>
              </a:lnSpc>
              <a:buFont typeface="Calibri"/>
              <a:buChar char=" "/>
            </a:pPr>
            <a:endParaRPr lang="en-GB" dirty="0">
              <a:solidFill>
                <a:srgbClr val="404040"/>
              </a:solidFill>
              <a:latin typeface="Calibri"/>
            </a:endParaRPr>
          </a:p>
          <a:p>
            <a:pPr lvl="1">
              <a:lnSpc>
                <a:spcPct val="90000"/>
              </a:lnSpc>
              <a:buFont typeface="Calibri"/>
              <a:buChar char=" "/>
            </a:pPr>
            <a:r>
              <a:rPr lang="en-GB" dirty="0" smtClean="0">
                <a:solidFill>
                  <a:srgbClr val="404040"/>
                </a:solidFill>
                <a:latin typeface="Calibri"/>
              </a:rPr>
              <a:t>Tutorial (2-3) with Andrei/Mark/Roger (check your group on Moodle!)</a:t>
            </a:r>
          </a:p>
          <a:p>
            <a:pPr lvl="1">
              <a:lnSpc>
                <a:spcPct val="90000"/>
              </a:lnSpc>
              <a:buFont typeface="Calibri"/>
              <a:buChar char=" "/>
            </a:pPr>
            <a:endParaRPr lang="en-GB" dirty="0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GB" dirty="0" smtClean="0">
                <a:solidFill>
                  <a:srgbClr val="404040"/>
                </a:solidFill>
                <a:latin typeface="Calibri"/>
              </a:rPr>
              <a:t>Wednesdays </a:t>
            </a:r>
          </a:p>
          <a:p>
            <a:pPr lvl="1">
              <a:lnSpc>
                <a:spcPct val="90000"/>
              </a:lnSpc>
              <a:buFont typeface="Calibri"/>
              <a:buChar char=" "/>
            </a:pPr>
            <a:endParaRPr lang="en-GB" dirty="0">
              <a:solidFill>
                <a:srgbClr val="404040"/>
              </a:solidFill>
              <a:latin typeface="Calibri"/>
            </a:endParaRPr>
          </a:p>
          <a:p>
            <a:pPr lvl="1">
              <a:lnSpc>
                <a:spcPct val="90000"/>
              </a:lnSpc>
              <a:buFont typeface="Calibri"/>
              <a:buChar char=" "/>
            </a:pPr>
            <a:r>
              <a:rPr lang="en-GB" dirty="0" smtClean="0">
                <a:solidFill>
                  <a:srgbClr val="404040"/>
                </a:solidFill>
                <a:latin typeface="Calibri"/>
              </a:rPr>
              <a:t>Lab (9-12) with Mike</a:t>
            </a:r>
          </a:p>
          <a:p>
            <a:pPr>
              <a:lnSpc>
                <a:spcPct val="90000"/>
              </a:lnSpc>
              <a:buFont typeface="Calibri"/>
              <a:buChar char=" "/>
            </a:pPr>
            <a:endParaRPr lang="en-GB" dirty="0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GB" dirty="0" smtClean="0">
                <a:solidFill>
                  <a:srgbClr val="404040"/>
                </a:solidFill>
                <a:latin typeface="Calibri"/>
              </a:rPr>
              <a:t>Fridays</a:t>
            </a:r>
          </a:p>
          <a:p>
            <a:pPr lvl="1">
              <a:lnSpc>
                <a:spcPct val="90000"/>
              </a:lnSpc>
              <a:buFont typeface="Calibri"/>
              <a:buChar char=" "/>
            </a:pPr>
            <a:endParaRPr lang="en-GB" dirty="0">
              <a:solidFill>
                <a:srgbClr val="404040"/>
              </a:solidFill>
              <a:latin typeface="Calibri"/>
            </a:endParaRPr>
          </a:p>
          <a:p>
            <a:pPr lvl="1">
              <a:lnSpc>
                <a:spcPct val="90000"/>
              </a:lnSpc>
              <a:buFont typeface="Calibri"/>
              <a:buChar char=" "/>
            </a:pPr>
            <a:r>
              <a:rPr lang="en-GB" dirty="0" smtClean="0">
                <a:solidFill>
                  <a:srgbClr val="404040"/>
                </a:solidFill>
                <a:latin typeface="Calibri"/>
              </a:rPr>
              <a:t>Lab (2-3) with Roger</a:t>
            </a:r>
            <a:endParaRPr lang="en-GB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87710" y="3578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71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4800" dirty="0" smtClean="0">
                <a:solidFill>
                  <a:srgbClr val="404040"/>
                </a:solidFill>
                <a:latin typeface="Calibri Light"/>
              </a:rPr>
              <a:t>Task 2</a:t>
            </a:r>
            <a:endParaRPr dirty="0"/>
          </a:p>
        </p:txBody>
      </p:sp>
      <p:sp>
        <p:nvSpPr>
          <p:cNvPr id="138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 smtClean="0">
                <a:solidFill>
                  <a:srgbClr val="404040"/>
                </a:solidFill>
                <a:latin typeface="Calibri"/>
              </a:rPr>
              <a:t>Draw some rectangles and ellipses in your program.</a:t>
            </a:r>
          </a:p>
          <a:p>
            <a:pPr>
              <a:lnSpc>
                <a:spcPct val="100000"/>
              </a:lnSpc>
              <a:buFont typeface="Calibri"/>
              <a:buChar char=" "/>
            </a:pPr>
            <a:endParaRPr lang="en-GB" sz="2000" dirty="0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 smtClean="0">
                <a:solidFill>
                  <a:srgbClr val="404040"/>
                </a:solidFill>
                <a:latin typeface="Calibri"/>
              </a:rPr>
              <a:t>How would you draw a square, or a circle?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i="1" dirty="0" smtClean="0">
                <a:solidFill>
                  <a:srgbClr val="404040"/>
                </a:solidFill>
                <a:latin typeface="Calibri"/>
              </a:rPr>
              <a:t>     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522" y="3005833"/>
            <a:ext cx="3003966" cy="26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503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097640" y="286560"/>
            <a:ext cx="10057680" cy="14500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4800">
                <a:solidFill>
                  <a:srgbClr val="404040"/>
                </a:solidFill>
                <a:latin typeface="Calibri Light"/>
              </a:rPr>
              <a:t>Drawing Order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1097640" y="1845720"/>
            <a:ext cx="10057680" cy="4022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 dirty="0">
                <a:solidFill>
                  <a:srgbClr val="404040"/>
                </a:solidFill>
                <a:latin typeface="Calibri"/>
              </a:rPr>
              <a:t>The order in which shapes are drawn in the code defines which overlapping shapes appear on top of each other in the display window.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1400" dirty="0">
                <a:solidFill>
                  <a:srgbClr val="404040"/>
                </a:solidFill>
                <a:latin typeface="Calibri"/>
              </a:rPr>
              <a:t>For example:</a:t>
            </a:r>
            <a:endParaRPr dirty="0"/>
          </a:p>
          <a:p>
            <a:pPr>
              <a:lnSpc>
                <a:spcPct val="100000"/>
              </a:lnSpc>
              <a:buFont typeface="Calibri"/>
              <a:buChar char=" "/>
            </a:pPr>
            <a:endParaRPr dirty="0"/>
          </a:p>
          <a:p>
            <a:pPr>
              <a:lnSpc>
                <a:spcPct val="100000"/>
              </a:lnSpc>
            </a:pPr>
            <a:r>
              <a:rPr lang="en-GB" sz="1400" dirty="0">
                <a:solidFill>
                  <a:srgbClr val="404040"/>
                </a:solidFill>
                <a:latin typeface="Calibri"/>
              </a:rPr>
              <a:t>		</a:t>
            </a:r>
            <a:r>
              <a:rPr lang="en-GB" sz="1400" dirty="0" err="1">
                <a:solidFill>
                  <a:srgbClr val="404040"/>
                </a:solidFill>
                <a:latin typeface="Calibri"/>
              </a:rPr>
              <a:t>rect</a:t>
            </a:r>
            <a:r>
              <a:rPr lang="en-GB" sz="1400" dirty="0">
                <a:solidFill>
                  <a:srgbClr val="404040"/>
                </a:solidFill>
                <a:latin typeface="Calibri"/>
              </a:rPr>
              <a:t>(15, 15, 50, 50);                                                    ellipse(60, 60, 45, 45);         </a:t>
            </a:r>
            <a:endParaRPr dirty="0"/>
          </a:p>
          <a:p>
            <a:pPr>
              <a:lnSpc>
                <a:spcPct val="100000"/>
              </a:lnSpc>
            </a:pPr>
            <a:r>
              <a:rPr lang="en-GB" sz="1400" dirty="0">
                <a:solidFill>
                  <a:srgbClr val="404040"/>
                </a:solidFill>
                <a:latin typeface="Calibri"/>
              </a:rPr>
              <a:t>		ellipse(60, 60, 45, 45);                                                </a:t>
            </a:r>
            <a:r>
              <a:rPr lang="en-GB" sz="1400" dirty="0" err="1">
                <a:solidFill>
                  <a:srgbClr val="404040"/>
                </a:solidFill>
                <a:latin typeface="Calibri"/>
              </a:rPr>
              <a:t>rect</a:t>
            </a:r>
            <a:r>
              <a:rPr lang="en-GB" sz="1400" dirty="0">
                <a:solidFill>
                  <a:srgbClr val="404040"/>
                </a:solidFill>
                <a:latin typeface="Calibri"/>
              </a:rPr>
              <a:t>(15, 15, 50, 50);             </a:t>
            </a:r>
            <a:endParaRPr dirty="0"/>
          </a:p>
        </p:txBody>
      </p:sp>
      <p:pic>
        <p:nvPicPr>
          <p:cNvPr id="153" name="image5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5685480" y="3818880"/>
            <a:ext cx="2018520" cy="2085120"/>
          </a:xfrm>
          <a:prstGeom prst="rect">
            <a:avLst/>
          </a:prstGeom>
        </p:spPr>
      </p:pic>
      <p:pic>
        <p:nvPicPr>
          <p:cNvPr id="154" name="image4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728000" y="3816000"/>
            <a:ext cx="2009160" cy="203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4800" dirty="0" smtClean="0">
                <a:solidFill>
                  <a:srgbClr val="404040"/>
                </a:solidFill>
                <a:latin typeface="Calibri Light"/>
              </a:rPr>
              <a:t>256 </a:t>
            </a:r>
            <a:r>
              <a:rPr lang="en-GB" sz="4800" dirty="0">
                <a:solidFill>
                  <a:srgbClr val="404040"/>
                </a:solidFill>
                <a:latin typeface="Calibri Light"/>
              </a:rPr>
              <a:t>Shades of Grey</a:t>
            </a:r>
            <a:endParaRPr dirty="0"/>
          </a:p>
        </p:txBody>
      </p:sp>
      <p:sp>
        <p:nvSpPr>
          <p:cNvPr id="156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>
                <a:solidFill>
                  <a:srgbClr val="404040"/>
                </a:solidFill>
                <a:latin typeface="Calibri"/>
              </a:rPr>
              <a:t>We can use the fill() command to colour the inside of the shapes.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40404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404040"/>
                </a:solidFill>
                <a:latin typeface="Calibri"/>
              </a:rPr>
              <a:t>	fill(0); 	   	//Black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404040"/>
                </a:solidFill>
                <a:latin typeface="Calibri"/>
              </a:rPr>
              <a:t>   	fill(255);		//White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57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197440" y="2762640"/>
            <a:ext cx="7857360" cy="99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097640" y="286560"/>
            <a:ext cx="10057680" cy="14500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4800">
                <a:solidFill>
                  <a:srgbClr val="404040"/>
                </a:solidFill>
                <a:latin typeface="Calibri Light"/>
              </a:rPr>
              <a:t>Drawing Order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1097640" y="1845720"/>
            <a:ext cx="10057680" cy="4022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2000">
                <a:solidFill>
                  <a:srgbClr val="404040"/>
                </a:solidFill>
                <a:latin typeface="Calibri"/>
              </a:rPr>
              <a:t>Ordering is important when considering which shapes are coloured.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GB" sz="1400">
                <a:solidFill>
                  <a:srgbClr val="404040"/>
                </a:solidFill>
                <a:latin typeface="Calibri"/>
              </a:rPr>
              <a:t>For example: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404040"/>
                </a:solidFill>
                <a:latin typeface="Calibri"/>
              </a:rPr>
              <a:t>	rect(15, 15, 50, 50);                                              		     fill(0);         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404040"/>
                </a:solidFill>
                <a:latin typeface="Calibri"/>
              </a:rPr>
              <a:t>	fill(0);                                 			                         	     ellipse(60, 60, 45, 45); 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404040"/>
                </a:solidFill>
                <a:latin typeface="Calibri"/>
              </a:rPr>
              <a:t>	ellipse(60, 60, 45, 45);                                           		     rect(15, 15, 50, 50);             </a:t>
            </a:r>
            <a:endParaRPr/>
          </a:p>
        </p:txBody>
      </p:sp>
      <p:pic>
        <p:nvPicPr>
          <p:cNvPr id="160" name="image6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68000" y="3888000"/>
            <a:ext cx="6477840" cy="2182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GB" dirty="0" smtClean="0">
                <a:solidFill>
                  <a:srgbClr val="404040"/>
                </a:solidFill>
                <a:latin typeface="Calibri"/>
              </a:rPr>
              <a:t>Draw the following. What’s the minimum amount of lines you can code this in?</a:t>
            </a:r>
            <a:endParaRPr dirty="0"/>
          </a:p>
        </p:txBody>
      </p:sp>
      <p:sp>
        <p:nvSpPr>
          <p:cNvPr id="163" name="CustomShape 2"/>
          <p:cNvSpPr/>
          <p:nvPr/>
        </p:nvSpPr>
        <p:spPr>
          <a:xfrm>
            <a:off x="1098000" y="286920"/>
            <a:ext cx="10057680" cy="14500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4800" dirty="0" smtClean="0">
                <a:solidFill>
                  <a:srgbClr val="404040"/>
                </a:solidFill>
                <a:latin typeface="Calibri Light"/>
              </a:rPr>
              <a:t>Task 3</a:t>
            </a:r>
            <a:endParaRPr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04781" y="2658868"/>
            <a:ext cx="3357911" cy="3500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>
                <a:solidFill>
                  <a:srgbClr val="404040"/>
                </a:solidFill>
                <a:latin typeface="Calibri"/>
              </a:rPr>
              <a:t>The fill is applied to </a:t>
            </a:r>
            <a:r>
              <a:rPr lang="en-GB" i="1">
                <a:solidFill>
                  <a:srgbClr val="404040"/>
                </a:solidFill>
                <a:latin typeface="Calibri"/>
              </a:rPr>
              <a:t>all the code </a:t>
            </a:r>
            <a:r>
              <a:rPr lang="en-GB">
                <a:solidFill>
                  <a:srgbClr val="404040"/>
                </a:solidFill>
                <a:latin typeface="Calibri"/>
              </a:rPr>
              <a:t>that follows it.</a:t>
            </a:r>
            <a:endParaRPr/>
          </a:p>
        </p:txBody>
      </p:sp>
      <p:pic>
        <p:nvPicPr>
          <p:cNvPr id="16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464920" y="3232440"/>
            <a:ext cx="7322400" cy="1894680"/>
          </a:xfrm>
          <a:prstGeom prst="rect">
            <a:avLst/>
          </a:prstGeom>
        </p:spPr>
      </p:pic>
      <p:sp>
        <p:nvSpPr>
          <p:cNvPr id="163" name="CustomShape 2"/>
          <p:cNvSpPr/>
          <p:nvPr/>
        </p:nvSpPr>
        <p:spPr>
          <a:xfrm>
            <a:off x="1098000" y="286920"/>
            <a:ext cx="10057680" cy="14500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4800">
                <a:solidFill>
                  <a:srgbClr val="404040"/>
                </a:solidFill>
                <a:latin typeface="Calibri Light"/>
              </a:rPr>
              <a:t>Drawing Order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59134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>
                <a:solidFill>
                  <a:srgbClr val="404040"/>
                </a:solidFill>
                <a:latin typeface="Calibri"/>
              </a:rPr>
              <a:t>The fill is applied to </a:t>
            </a:r>
            <a:r>
              <a:rPr lang="en-GB" i="1">
                <a:solidFill>
                  <a:srgbClr val="404040"/>
                </a:solidFill>
                <a:latin typeface="Calibri"/>
              </a:rPr>
              <a:t>all the code </a:t>
            </a:r>
            <a:r>
              <a:rPr lang="en-GB">
                <a:solidFill>
                  <a:srgbClr val="404040"/>
                </a:solidFill>
                <a:latin typeface="Calibri"/>
              </a:rPr>
              <a:t>that follows it.</a:t>
            </a:r>
            <a:endParaRPr/>
          </a:p>
        </p:txBody>
      </p:sp>
      <p:pic>
        <p:nvPicPr>
          <p:cNvPr id="16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464920" y="3232440"/>
            <a:ext cx="7322400" cy="1894680"/>
          </a:xfrm>
          <a:prstGeom prst="rect">
            <a:avLst/>
          </a:prstGeom>
        </p:spPr>
      </p:pic>
      <p:sp>
        <p:nvSpPr>
          <p:cNvPr id="166" name="CustomShape 2"/>
          <p:cNvSpPr/>
          <p:nvPr/>
        </p:nvSpPr>
        <p:spPr>
          <a:xfrm>
            <a:off x="2360160" y="3232440"/>
            <a:ext cx="5164560" cy="1042560"/>
          </a:xfrm>
          <a:prstGeom prst="rect">
            <a:avLst/>
          </a:prstGeom>
          <a:solidFill>
            <a:srgbClr val="1CADE4">
              <a:alpha val="25882"/>
            </a:srgbClr>
          </a:solidFill>
          <a:ln w="15840">
            <a:solidFill>
              <a:srgbClr val="147FA8"/>
            </a:solidFill>
            <a:round/>
          </a:ln>
        </p:spPr>
      </p:sp>
      <p:sp>
        <p:nvSpPr>
          <p:cNvPr id="167" name="CustomShape 3"/>
          <p:cNvSpPr/>
          <p:nvPr/>
        </p:nvSpPr>
        <p:spPr>
          <a:xfrm>
            <a:off x="1098000" y="286920"/>
            <a:ext cx="10057680" cy="14500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4800">
                <a:solidFill>
                  <a:srgbClr val="404040"/>
                </a:solidFill>
                <a:latin typeface="Calibri Light"/>
              </a:rPr>
              <a:t>Drawing Order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>
                <a:solidFill>
                  <a:srgbClr val="404040"/>
                </a:solidFill>
                <a:latin typeface="Calibri"/>
              </a:rPr>
              <a:t>The fill is applied to </a:t>
            </a:r>
            <a:r>
              <a:rPr lang="en-GB" i="1">
                <a:solidFill>
                  <a:srgbClr val="404040"/>
                </a:solidFill>
                <a:latin typeface="Calibri"/>
              </a:rPr>
              <a:t>all the code </a:t>
            </a:r>
            <a:r>
              <a:rPr lang="en-GB">
                <a:solidFill>
                  <a:srgbClr val="404040"/>
                </a:solidFill>
                <a:latin typeface="Calibri"/>
              </a:rPr>
              <a:t>that follows it.</a:t>
            </a:r>
            <a:endParaRPr/>
          </a:p>
        </p:txBody>
      </p:sp>
      <p:pic>
        <p:nvPicPr>
          <p:cNvPr id="16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464920" y="3232440"/>
            <a:ext cx="7322400" cy="1894680"/>
          </a:xfrm>
          <a:prstGeom prst="rect">
            <a:avLst/>
          </a:prstGeom>
        </p:spPr>
      </p:pic>
      <p:sp>
        <p:nvSpPr>
          <p:cNvPr id="170" name="CustomShape 2"/>
          <p:cNvSpPr/>
          <p:nvPr/>
        </p:nvSpPr>
        <p:spPr>
          <a:xfrm>
            <a:off x="1098000" y="286920"/>
            <a:ext cx="10057680" cy="14500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4800">
                <a:solidFill>
                  <a:srgbClr val="404040"/>
                </a:solidFill>
                <a:latin typeface="Calibri Light"/>
              </a:rPr>
              <a:t>Drawing Order</a:t>
            </a:r>
            <a:endParaRPr/>
          </a:p>
        </p:txBody>
      </p:sp>
      <p:sp>
        <p:nvSpPr>
          <p:cNvPr id="171" name="CustomShape 3"/>
          <p:cNvSpPr/>
          <p:nvPr/>
        </p:nvSpPr>
        <p:spPr>
          <a:xfrm>
            <a:off x="2376000" y="4275000"/>
            <a:ext cx="5164560" cy="852120"/>
          </a:xfrm>
          <a:prstGeom prst="rect">
            <a:avLst/>
          </a:prstGeom>
          <a:solidFill>
            <a:srgbClr val="1CADE4">
              <a:alpha val="27059"/>
            </a:srgbClr>
          </a:solidFill>
          <a:ln w="15840">
            <a:solidFill>
              <a:srgbClr val="147FA8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>
                <a:solidFill>
                  <a:srgbClr val="404040"/>
                </a:solidFill>
                <a:latin typeface="Calibri"/>
              </a:rPr>
              <a:t>The fill is applied to </a:t>
            </a:r>
            <a:r>
              <a:rPr lang="en-GB" i="1">
                <a:solidFill>
                  <a:srgbClr val="404040"/>
                </a:solidFill>
                <a:latin typeface="Calibri"/>
              </a:rPr>
              <a:t>all the code </a:t>
            </a:r>
            <a:r>
              <a:rPr lang="en-GB">
                <a:solidFill>
                  <a:srgbClr val="404040"/>
                </a:solidFill>
                <a:latin typeface="Calibri"/>
              </a:rPr>
              <a:t>that follows it.</a:t>
            </a:r>
            <a:endParaRPr/>
          </a:p>
        </p:txBody>
      </p:sp>
      <p:pic>
        <p:nvPicPr>
          <p:cNvPr id="17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253880" y="3294000"/>
            <a:ext cx="7322400" cy="1894680"/>
          </a:xfrm>
          <a:prstGeom prst="rect">
            <a:avLst/>
          </a:prstGeom>
        </p:spPr>
      </p:pic>
      <p:pic>
        <p:nvPicPr>
          <p:cNvPr id="174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7103520" y="2163240"/>
            <a:ext cx="3618720" cy="3618720"/>
          </a:xfrm>
          <a:prstGeom prst="rect">
            <a:avLst/>
          </a:prstGeom>
        </p:spPr>
      </p:pic>
      <p:sp>
        <p:nvSpPr>
          <p:cNvPr id="175" name="CustomShape 2"/>
          <p:cNvSpPr/>
          <p:nvPr/>
        </p:nvSpPr>
        <p:spPr>
          <a:xfrm>
            <a:off x="1098000" y="286920"/>
            <a:ext cx="10057680" cy="14500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4800">
                <a:solidFill>
                  <a:srgbClr val="404040"/>
                </a:solidFill>
                <a:latin typeface="Calibri Light"/>
              </a:rPr>
              <a:t>Drawing Order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4800">
                <a:solidFill>
                  <a:srgbClr val="404040"/>
                </a:solidFill>
                <a:latin typeface="Calibri Light"/>
              </a:rPr>
              <a:t>Colour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>
                <a:solidFill>
                  <a:srgbClr val="404040"/>
                </a:solidFill>
                <a:latin typeface="Calibri"/>
              </a:rPr>
              <a:t>The fill() command can be used with three parameters to denote an RGB colour value: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b="1">
                <a:solidFill>
                  <a:srgbClr val="404040"/>
                </a:solidFill>
                <a:latin typeface="Calibri"/>
              </a:rPr>
              <a:t>                                                                                      fill(r, g, b);</a:t>
            </a:r>
            <a:endParaRPr/>
          </a:p>
        </p:txBody>
      </p:sp>
      <p:pic>
        <p:nvPicPr>
          <p:cNvPr id="17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69040" y="3592440"/>
            <a:ext cx="6914520" cy="22759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GB" sz="4800" dirty="0" smtClean="0">
                <a:solidFill>
                  <a:srgbClr val="404040"/>
                </a:solidFill>
                <a:latin typeface="Calibri Light"/>
              </a:rPr>
              <a:t>Processing</a:t>
            </a:r>
            <a:endParaRPr dirty="0"/>
          </a:p>
        </p:txBody>
      </p:sp>
      <p:pic>
        <p:nvPicPr>
          <p:cNvPr id="8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434400" y="2098800"/>
            <a:ext cx="5383440" cy="352908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4800">
                <a:solidFill>
                  <a:srgbClr val="404040"/>
                </a:solidFill>
                <a:latin typeface="Calibri Light"/>
              </a:rPr>
              <a:t>Mixing Colours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>
                <a:solidFill>
                  <a:srgbClr val="404040"/>
                </a:solidFill>
                <a:latin typeface="Calibri"/>
              </a:rPr>
              <a:t>To find out the RGB colour value of a specific colour, use the Processing Colour Selector</a:t>
            </a:r>
            <a:endParaRPr/>
          </a:p>
          <a:p>
            <a:pPr>
              <a:lnSpc>
                <a:spcPct val="100000"/>
              </a:lnSpc>
            </a:pPr>
            <a:r>
              <a:rPr lang="en-GB">
                <a:solidFill>
                  <a:srgbClr val="404040"/>
                </a:solidFill>
                <a:latin typeface="Calibri"/>
              </a:rPr>
              <a:t>	 (Tools &gt; Colour Selector)</a:t>
            </a:r>
            <a:endParaRPr/>
          </a:p>
        </p:txBody>
      </p:sp>
      <p:pic>
        <p:nvPicPr>
          <p:cNvPr id="181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735360" y="3441960"/>
            <a:ext cx="4276080" cy="3161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4800" dirty="0" smtClean="0">
                <a:solidFill>
                  <a:srgbClr val="404040"/>
                </a:solidFill>
                <a:latin typeface="Calibri Light"/>
              </a:rPr>
              <a:t>Task 4</a:t>
            </a:r>
            <a:endParaRPr dirty="0"/>
          </a:p>
        </p:txBody>
      </p:sp>
      <p:sp>
        <p:nvSpPr>
          <p:cNvPr id="180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 dirty="0"/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GB" dirty="0" smtClean="0">
                <a:solidFill>
                  <a:srgbClr val="404040"/>
                </a:solidFill>
                <a:latin typeface="Calibri"/>
              </a:rPr>
              <a:t>Draw an Android or an Apple logo. 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GB" dirty="0" smtClean="0">
                <a:solidFill>
                  <a:srgbClr val="404040"/>
                </a:solidFill>
                <a:latin typeface="Calibri"/>
              </a:rPr>
              <a:t>Add some colour.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GB" dirty="0" smtClean="0">
                <a:solidFill>
                  <a:srgbClr val="404040"/>
                </a:solidFill>
                <a:latin typeface="Calibri"/>
              </a:rPr>
              <a:t>Can you give your shape some rounded edges? Look on processing.org/reference for ideas.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GB" dirty="0" smtClean="0">
              <a:solidFill>
                <a:srgbClr val="40404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endParaRPr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93942" y="3366537"/>
            <a:ext cx="2130863" cy="250182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863790" y="3277560"/>
            <a:ext cx="2286000" cy="2590800"/>
          </a:xfrm>
          <a:prstGeom prst="rect">
            <a:avLst/>
          </a:prstGeom>
        </p:spPr>
      </p:pic>
      <p:pic>
        <p:nvPicPr>
          <p:cNvPr id="7" name="Picture 6" descr="http://upload.wikimedia.org/wikipedia/commons/thumb/d/d7/Android_robot.svg/511px-Android_robot.svg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775" y="3526835"/>
            <a:ext cx="1857375" cy="218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47620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4800" dirty="0" smtClean="0">
                <a:solidFill>
                  <a:srgbClr val="404040"/>
                </a:solidFill>
                <a:latin typeface="Calibri Light"/>
              </a:rPr>
              <a:t>Task 5</a:t>
            </a:r>
            <a:endParaRPr dirty="0"/>
          </a:p>
        </p:txBody>
      </p:sp>
      <p:sp>
        <p:nvSpPr>
          <p:cNvPr id="180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 dirty="0"/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GB" dirty="0" smtClean="0">
                <a:solidFill>
                  <a:srgbClr val="404040"/>
                </a:solidFill>
                <a:latin typeface="Calibri"/>
              </a:rPr>
              <a:t>Draw a face. Use circles for the eyes, and rectangles for the nose and mouth.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GB" dirty="0" smtClean="0">
                <a:solidFill>
                  <a:srgbClr val="404040"/>
                </a:solidFill>
                <a:latin typeface="Calibri"/>
              </a:rPr>
              <a:t>Put it in the centre of the window.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GB" dirty="0" smtClean="0">
                <a:solidFill>
                  <a:srgbClr val="404040"/>
                </a:solidFill>
                <a:latin typeface="Calibri"/>
              </a:rPr>
              <a:t>Now, change the window size. Can you write code so that the face is always centred, no matter what the window size is? </a:t>
            </a:r>
          </a:p>
          <a:p>
            <a:pPr lvl="8"/>
            <a:r>
              <a:rPr lang="en-GB" dirty="0" smtClean="0">
                <a:solidFill>
                  <a:srgbClr val="404040"/>
                </a:solidFill>
                <a:latin typeface="Calibri"/>
              </a:rPr>
              <a:t>(Hint – use the reference library at </a:t>
            </a:r>
            <a:r>
              <a:rPr lang="en-GB" dirty="0" err="1" smtClean="0">
                <a:solidFill>
                  <a:srgbClr val="404040"/>
                </a:solidFill>
                <a:latin typeface="Calibri"/>
              </a:rPr>
              <a:t>processing.org</a:t>
            </a:r>
            <a:r>
              <a:rPr lang="en-GB" dirty="0" smtClean="0">
                <a:solidFill>
                  <a:srgbClr val="404040"/>
                </a:solidFill>
                <a:latin typeface="Calibri"/>
              </a:rPr>
              <a:t>/reference).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01848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2"/>
          <p:cNvSpPr/>
          <p:nvPr/>
        </p:nvSpPr>
        <p:spPr>
          <a:xfrm>
            <a:off x="1097640" y="1846080"/>
            <a:ext cx="10057680" cy="4022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rgbClr val="404040"/>
                </a:solidFill>
                <a:latin typeface="Calibri"/>
              </a:rPr>
              <a:t>By next week, you should be familiar enough with drawing and colouring basic shapes in Processing.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rgbClr val="404040"/>
                </a:solidFill>
                <a:latin typeface="Calibri"/>
              </a:rPr>
              <a:t>Remember: you have various resources for support:</a:t>
            </a:r>
            <a:endParaRPr dirty="0"/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rgbClr val="404040"/>
                </a:solidFill>
                <a:latin typeface="Calibri"/>
              </a:rPr>
              <a:t>- </a:t>
            </a:r>
            <a:r>
              <a:rPr lang="en-GB" dirty="0" err="1">
                <a:solidFill>
                  <a:srgbClr val="404040"/>
                </a:solidFill>
                <a:latin typeface="Calibri"/>
              </a:rPr>
              <a:t>processing.org</a:t>
            </a:r>
            <a:r>
              <a:rPr lang="en-GB" dirty="0">
                <a:solidFill>
                  <a:srgbClr val="404040"/>
                </a:solidFill>
                <a:latin typeface="Calibri"/>
              </a:rPr>
              <a:t>/reference</a:t>
            </a:r>
            <a:endParaRPr dirty="0"/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rgbClr val="404040"/>
                </a:solidFill>
                <a:latin typeface="Calibri"/>
              </a:rPr>
              <a:t>- </a:t>
            </a:r>
            <a:r>
              <a:rPr lang="en-GB" dirty="0" smtClean="0">
                <a:solidFill>
                  <a:srgbClr val="404040"/>
                </a:solidFill>
                <a:latin typeface="Calibri"/>
              </a:rPr>
              <a:t>YouTube </a:t>
            </a:r>
            <a:r>
              <a:rPr lang="en-GB" dirty="0">
                <a:solidFill>
                  <a:srgbClr val="404040"/>
                </a:solidFill>
                <a:latin typeface="Calibri"/>
              </a:rPr>
              <a:t>tutorials</a:t>
            </a:r>
            <a:endParaRPr dirty="0"/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rgbClr val="404040"/>
                </a:solidFill>
                <a:latin typeface="Calibri"/>
              </a:rPr>
              <a:t>- Us!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GB" sz="4800" dirty="0" smtClean="0">
                <a:solidFill>
                  <a:srgbClr val="404040"/>
                </a:solidFill>
                <a:latin typeface="Calibri Light"/>
              </a:rPr>
              <a:t>Arduino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61" y="2481262"/>
            <a:ext cx="7018252" cy="27932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GB" sz="4800">
                <a:solidFill>
                  <a:srgbClr val="404040"/>
                </a:solidFill>
                <a:latin typeface="Calibri Light"/>
              </a:rPr>
              <a:t>Assessment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90000"/>
              </a:lnSpc>
              <a:buFont typeface="Calibri"/>
              <a:buChar char=" "/>
            </a:pPr>
            <a:r>
              <a:rPr lang="en-GB" sz="2000" dirty="0">
                <a:solidFill>
                  <a:srgbClr val="404040"/>
                </a:solidFill>
                <a:latin typeface="Calibri"/>
              </a:rPr>
              <a:t>A team project near the end of the </a:t>
            </a:r>
            <a:r>
              <a:rPr lang="en-GB" sz="2000" dirty="0" smtClean="0">
                <a:solidFill>
                  <a:srgbClr val="404040"/>
                </a:solidFill>
                <a:latin typeface="Calibri"/>
              </a:rPr>
              <a:t>semester.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GB" sz="2000" dirty="0">
                <a:solidFill>
                  <a:srgbClr val="404040"/>
                </a:solidFill>
                <a:latin typeface="Calibri"/>
              </a:rPr>
              <a:t>Further information on this </a:t>
            </a:r>
            <a:r>
              <a:rPr lang="en-GB" sz="2000" dirty="0" smtClean="0">
                <a:solidFill>
                  <a:srgbClr val="404040"/>
                </a:solidFill>
                <a:latin typeface="Calibri"/>
              </a:rPr>
              <a:t>later on.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GB" sz="4800">
                <a:solidFill>
                  <a:srgbClr val="404040"/>
                </a:solidFill>
                <a:latin typeface="Calibri Light"/>
              </a:rPr>
              <a:t>General Info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90000"/>
              </a:lnSpc>
              <a:buFont typeface="Calibri"/>
              <a:buChar char=" "/>
            </a:pPr>
            <a:r>
              <a:rPr lang="en-GB" sz="2000" dirty="0">
                <a:solidFill>
                  <a:srgbClr val="404040"/>
                </a:solidFill>
                <a:latin typeface="Calibri"/>
              </a:rPr>
              <a:t>We will be doing Processing for the first couple of </a:t>
            </a:r>
            <a:r>
              <a:rPr lang="en-GB" sz="2000" dirty="0" smtClean="0">
                <a:solidFill>
                  <a:srgbClr val="404040"/>
                </a:solidFill>
                <a:latin typeface="Calibri"/>
              </a:rPr>
              <a:t>weeks</a:t>
            </a:r>
            <a:endParaRPr lang="en-GB" dirty="0"/>
          </a:p>
          <a:p>
            <a:pPr lvl="1">
              <a:lnSpc>
                <a:spcPct val="90000"/>
              </a:lnSpc>
              <a:buFont typeface="Calibri"/>
              <a:buChar char=" "/>
            </a:pPr>
            <a:r>
              <a:rPr lang="en-GB" sz="2000" dirty="0" smtClean="0">
                <a:solidFill>
                  <a:srgbClr val="404040"/>
                </a:solidFill>
                <a:latin typeface="Calibri"/>
              </a:rPr>
              <a:t>Free </a:t>
            </a:r>
            <a:r>
              <a:rPr lang="en-GB" sz="2000" dirty="0">
                <a:solidFill>
                  <a:srgbClr val="404040"/>
                </a:solidFill>
                <a:latin typeface="Calibri"/>
              </a:rPr>
              <a:t>download onto Win/Mac/Linux from processing.org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GB" sz="2000" dirty="0">
                <a:solidFill>
                  <a:srgbClr val="404040"/>
                </a:solidFill>
                <a:latin typeface="Calibri"/>
              </a:rPr>
              <a:t>We will start </a:t>
            </a:r>
            <a:r>
              <a:rPr lang="en-GB" sz="2000" dirty="0" smtClean="0">
                <a:solidFill>
                  <a:srgbClr val="404040"/>
                </a:solidFill>
                <a:latin typeface="Calibri"/>
              </a:rPr>
              <a:t>learning about </a:t>
            </a:r>
            <a:r>
              <a:rPr lang="en-GB" sz="2000" dirty="0">
                <a:solidFill>
                  <a:srgbClr val="404040"/>
                </a:solidFill>
                <a:latin typeface="Calibri"/>
              </a:rPr>
              <a:t>Arduino after </a:t>
            </a:r>
            <a:r>
              <a:rPr lang="en-GB" sz="2000" dirty="0" smtClean="0">
                <a:solidFill>
                  <a:srgbClr val="404040"/>
                </a:solidFill>
                <a:latin typeface="Calibri"/>
              </a:rPr>
              <a:t>that</a:t>
            </a:r>
          </a:p>
          <a:p>
            <a:pPr lvl="1">
              <a:lnSpc>
                <a:spcPct val="90000"/>
              </a:lnSpc>
              <a:buFont typeface="Calibri"/>
              <a:buChar char=" "/>
            </a:pPr>
            <a:r>
              <a:rPr lang="en-GB" sz="2000" dirty="0">
                <a:solidFill>
                  <a:srgbClr val="404040"/>
                </a:solidFill>
                <a:latin typeface="Calibri"/>
              </a:rPr>
              <a:t>E</a:t>
            </a:r>
            <a:r>
              <a:rPr lang="en-GB" sz="2000" dirty="0" smtClean="0">
                <a:solidFill>
                  <a:srgbClr val="404040"/>
                </a:solidFill>
                <a:latin typeface="Calibri"/>
              </a:rPr>
              <a:t>quipment </a:t>
            </a:r>
            <a:r>
              <a:rPr lang="en-GB" sz="2000" dirty="0">
                <a:solidFill>
                  <a:srgbClr val="404040"/>
                </a:solidFill>
                <a:latin typeface="Calibri"/>
              </a:rPr>
              <a:t>provided by </a:t>
            </a:r>
            <a:r>
              <a:rPr lang="en-GB" sz="2000" dirty="0" smtClean="0">
                <a:solidFill>
                  <a:srgbClr val="404040"/>
                </a:solidFill>
                <a:latin typeface="Calibri"/>
              </a:rPr>
              <a:t>us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95280" y="1359360"/>
            <a:ext cx="11664000" cy="1012680"/>
          </a:xfrm>
          <a:prstGeom prst="rect">
            <a:avLst/>
          </a:prstGeom>
          <a:solidFill>
            <a:srgbClr val="FFFFFF"/>
          </a:solidFill>
          <a:ln w="15840">
            <a:solidFill>
              <a:srgbClr val="FFFFFF"/>
            </a:solidFill>
            <a:round/>
          </a:ln>
        </p:spPr>
      </p:sp>
      <p:sp>
        <p:nvSpPr>
          <p:cNvPr id="104" name="CustomShape 2"/>
          <p:cNvSpPr/>
          <p:nvPr/>
        </p:nvSpPr>
        <p:spPr>
          <a:xfrm>
            <a:off x="0" y="5844600"/>
            <a:ext cx="12191400" cy="1012680"/>
          </a:xfrm>
          <a:prstGeom prst="rect">
            <a:avLst/>
          </a:prstGeom>
          <a:solidFill>
            <a:srgbClr val="FFFFFF"/>
          </a:solidFill>
          <a:ln w="15840">
            <a:solidFill>
              <a:srgbClr val="FFFFFF"/>
            </a:solidFill>
            <a:round/>
          </a:ln>
        </p:spPr>
      </p:sp>
      <p:pic>
        <p:nvPicPr>
          <p:cNvPr id="105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37800" y="128880"/>
            <a:ext cx="8615160" cy="6638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95280" y="1359360"/>
            <a:ext cx="11664000" cy="1012680"/>
          </a:xfrm>
          <a:prstGeom prst="rect">
            <a:avLst/>
          </a:prstGeom>
          <a:solidFill>
            <a:srgbClr val="FFFFFF"/>
          </a:solidFill>
          <a:ln w="15840">
            <a:solidFill>
              <a:srgbClr val="FFFFFF"/>
            </a:solidFill>
            <a:round/>
          </a:ln>
        </p:spPr>
      </p:sp>
      <p:sp>
        <p:nvSpPr>
          <p:cNvPr id="113" name="CustomShape 2"/>
          <p:cNvSpPr/>
          <p:nvPr/>
        </p:nvSpPr>
        <p:spPr>
          <a:xfrm>
            <a:off x="0" y="5844600"/>
            <a:ext cx="12191400" cy="1012680"/>
          </a:xfrm>
          <a:prstGeom prst="rect">
            <a:avLst/>
          </a:prstGeom>
          <a:solidFill>
            <a:srgbClr val="FFFFFF"/>
          </a:solidFill>
          <a:ln w="15840">
            <a:solidFill>
              <a:srgbClr val="FFFFFF"/>
            </a:solidFill>
            <a:round/>
          </a:ln>
        </p:spPr>
      </p:sp>
      <p:pic>
        <p:nvPicPr>
          <p:cNvPr id="114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190340" y="589140"/>
            <a:ext cx="4905360" cy="588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028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1190</Words>
  <Application>Microsoft Office PowerPoint</Application>
  <PresentationFormat>Widescreen</PresentationFormat>
  <Paragraphs>250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DejaVu Sans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DI MODUGNO (1612673)</dc:creator>
  <cp:lastModifiedBy>ANASTASIA DI MODUGNO (1612673)</cp:lastModifiedBy>
  <cp:revision>16</cp:revision>
  <dcterms:modified xsi:type="dcterms:W3CDTF">2016-10-05T07:55:17Z</dcterms:modified>
</cp:coreProperties>
</file>