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8" r:id="rId4"/>
    <p:sldId id="263" r:id="rId5"/>
    <p:sldId id="262" r:id="rId6"/>
    <p:sldId id="264" r:id="rId7"/>
    <p:sldId id="265" r:id="rId8"/>
    <p:sldId id="269" r:id="rId9"/>
    <p:sldId id="266" r:id="rId10"/>
    <p:sldId id="270" r:id="rId11"/>
    <p:sldId id="271" r:id="rId12"/>
    <p:sldId id="272" r:id="rId13"/>
    <p:sldId id="273" r:id="rId14"/>
    <p:sldId id="267" r:id="rId15"/>
    <p:sldId id="259" r:id="rId16"/>
    <p:sldId id="261" r:id="rId17"/>
    <p:sldId id="260" r:id="rId18"/>
    <p:sldId id="258" r:id="rId19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FF"/>
    <a:srgbClr val="9A9A9A"/>
    <a:srgbClr val="F2FF35"/>
    <a:srgbClr val="CE671E"/>
    <a:srgbClr val="00B050"/>
    <a:srgbClr val="FBA34B"/>
    <a:srgbClr val="000000"/>
    <a:srgbClr val="005293"/>
    <a:srgbClr val="584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97" autoAdjust="0"/>
  </p:normalViewPr>
  <p:slideViewPr>
    <p:cSldViewPr snapToGrid="0" showGuides="1">
      <p:cViewPr>
        <p:scale>
          <a:sx n="100" d="100"/>
          <a:sy n="100" d="100"/>
        </p:scale>
        <p:origin x="-750" y="-228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69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2F2B-5697-4072-AB8C-9EFB13B67D7C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5672D165-0BF0-4DDA-B0E8-6B2241B2352E}" type="datetime1">
              <a:rPr lang="de-DE" smtClean="0"/>
              <a:t>05.08.2015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r>
              <a:rPr lang="en-US" smtClean="0"/>
              <a:t>Computational Haptics Laboratory -  Final Presentation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 smtClean="0">
                <a:solidFill>
                  <a:schemeClr val="bg2"/>
                </a:solidFill>
              </a:rPr>
              <a:t>Technische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Universität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Chair of Media Technology</a:t>
            </a:r>
          </a:p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Ing</a:t>
            </a:r>
            <a:r>
              <a:rPr lang="en-US" sz="900" b="0" noProof="0" dirty="0" smtClean="0">
                <a:solidFill>
                  <a:schemeClr val="bg2"/>
                </a:solidFill>
              </a:rPr>
              <a:t>.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Eckehard</a:t>
            </a:r>
            <a:r>
              <a:rPr lang="en-US" sz="900" b="0" noProof="0" dirty="0" smtClean="0">
                <a:solidFill>
                  <a:schemeClr val="bg2"/>
                </a:solidFill>
              </a:rPr>
              <a:t> Steinbach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711457"/>
            <a:ext cx="8128000" cy="83132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Haptics Laboratory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3167" y="2981647"/>
            <a:ext cx="6077667" cy="10884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Haptic Model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Quizgame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10220" y="5800761"/>
            <a:ext cx="532356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bg2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kern="0" dirty="0" smtClean="0">
                <a:latin typeface="Arial" charset="0"/>
                <a:ea typeface="ＭＳ Ｐゴシック" charset="0"/>
                <a:cs typeface="ＭＳ Ｐゴシック" charset="0"/>
              </a:rPr>
              <a:t>Marc Dreiser and Julian Eiler</a:t>
            </a:r>
            <a:endParaRPr lang="en-US" sz="2000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853" y="5183659"/>
            <a:ext cx="1636294" cy="4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07.08.2015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0755" y="499533"/>
            <a:ext cx="336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Prof. Dr.-Ing. Eckehard </a:t>
            </a:r>
            <a:r>
              <a:rPr lang="de-DE" sz="1600" dirty="0" smtClean="0"/>
              <a:t>Steinbach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Optimal Design Process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10</a:t>
            </a:fld>
            <a:endParaRPr lang="en-US" noProof="0"/>
          </a:p>
        </p:txBody>
      </p:sp>
      <p:grpSp>
        <p:nvGrpSpPr>
          <p:cNvPr id="11" name="Group 10"/>
          <p:cNvGrpSpPr/>
          <p:nvPr/>
        </p:nvGrpSpPr>
        <p:grpSpPr>
          <a:xfrm>
            <a:off x="584201" y="1628745"/>
            <a:ext cx="1643062" cy="1619310"/>
            <a:chOff x="889001" y="1828800"/>
            <a:chExt cx="1643062" cy="1619310"/>
          </a:xfrm>
        </p:grpSpPr>
        <p:grpSp>
          <p:nvGrpSpPr>
            <p:cNvPr id="9" name="Group 8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3074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Real Object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0958" y="3932638"/>
            <a:ext cx="8348078" cy="2331879"/>
            <a:chOff x="3100678" y="1917353"/>
            <a:chExt cx="8348078" cy="231349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699" y="1991946"/>
              <a:ext cx="2518701" cy="22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>
              <a:off x="3100678" y="1917353"/>
              <a:ext cx="8348078" cy="2313499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84" y="1991946"/>
              <a:ext cx="2023403" cy="138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948400" y="2086080"/>
              <a:ext cx="3321467" cy="39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Record object properties</a:t>
              </a:r>
              <a:endParaRPr lang="de-DE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 rot="5400000">
            <a:off x="1076735" y="3381099"/>
            <a:ext cx="600281" cy="4401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4621151" y="3580822"/>
            <a:ext cx="620502" cy="3204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93514" y="1382025"/>
            <a:ext cx="5192005" cy="2195605"/>
            <a:chOff x="3002532" y="4205225"/>
            <a:chExt cx="5192005" cy="2195605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002532" y="4205225"/>
              <a:ext cx="2982116" cy="2195605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21032" y="4651134"/>
              <a:ext cx="1773505" cy="1524060"/>
              <a:chOff x="6297497" y="1984164"/>
              <a:chExt cx="1566862" cy="152406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365759" y="1984164"/>
                <a:ext cx="1498600" cy="1524060"/>
                <a:chOff x="6365759" y="1984164"/>
                <a:chExt cx="1498600" cy="1524060"/>
              </a:xfrm>
            </p:grpSpPr>
            <p:pic>
              <p:nvPicPr>
                <p:cNvPr id="20" name="Picture 2" descr="http://www.pngimage.com/wp-content/uploads/2014/10/Cloughmore_Stone.png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759" y="1984164"/>
                  <a:ext cx="1498600" cy="1123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 bwMode="auto">
                <a:xfrm>
                  <a:off x="6365759" y="2069889"/>
                  <a:ext cx="1498600" cy="1438335"/>
                </a:xfrm>
                <a:prstGeom prst="rect">
                  <a:avLst/>
                </a:prstGeom>
                <a:solidFill>
                  <a:srgbClr val="9A9A9A">
                    <a:alpha val="0"/>
                  </a:srgb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6297497" y="3048000"/>
                <a:ext cx="1566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dirty="0" smtClean="0"/>
                  <a:t>Virtual Object</a:t>
                </a:r>
                <a:endParaRPr lang="de-DE" dirty="0"/>
              </a:p>
            </p:txBody>
          </p:sp>
        </p:grpSp>
        <p:pic>
          <p:nvPicPr>
            <p:cNvPr id="3077" name="Picture 5" descr="C:\Users\ga68yid\Desktop\imgs\20150805_191645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498" y="4298709"/>
              <a:ext cx="21844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028714" y="6000720"/>
              <a:ext cx="3382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Model object properties</a:t>
              </a:r>
              <a:endParaRPr lang="de-DE" dirty="0"/>
            </a:p>
          </p:txBody>
        </p:sp>
        <p:sp>
          <p:nvSpPr>
            <p:cNvPr id="22" name="Left Arrow 21"/>
            <p:cNvSpPr/>
            <p:nvPr/>
          </p:nvSpPr>
          <p:spPr bwMode="auto">
            <a:xfrm flipH="1">
              <a:off x="6014534" y="5219286"/>
              <a:ext cx="467794" cy="473479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01160" y="5594716"/>
            <a:ext cx="3477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Automatic Filte</a:t>
            </a:r>
            <a:r>
              <a:rPr lang="en-US" sz="1000" b="1" dirty="0" smtClean="0"/>
              <a:t>r Design for Synthesis of Haptic </a:t>
            </a:r>
          </a:p>
          <a:p>
            <a:pPr algn="l"/>
            <a:r>
              <a:rPr lang="en-US" sz="1000" b="1" dirty="0" smtClean="0"/>
              <a:t>Textures from Recorded Acceleration Data. </a:t>
            </a:r>
            <a:r>
              <a:rPr lang="en-US" sz="1000" dirty="0" smtClean="0"/>
              <a:t>Kuchenbecker et al.</a:t>
            </a:r>
            <a:endParaRPr lang="de-DE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09835" y="5508991"/>
            <a:ext cx="2424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A Haptic Texture Database for Tool-mediated Texture Recognition and Classification, </a:t>
            </a:r>
            <a:r>
              <a:rPr lang="en-US" sz="1000" dirty="0" err="1" smtClean="0"/>
              <a:t>Strese</a:t>
            </a:r>
            <a:r>
              <a:rPr lang="en-US" sz="1000" dirty="0" smtClean="0"/>
              <a:t> et al.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6201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83"/>
    </mc:Choice>
    <mc:Fallback>
      <p:transition spd="slow" advTm="6088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Optimal Design Process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11</a:t>
            </a:fld>
            <a:endParaRPr lang="en-US" noProof="0"/>
          </a:p>
        </p:txBody>
      </p:sp>
      <p:grpSp>
        <p:nvGrpSpPr>
          <p:cNvPr id="11" name="Group 10"/>
          <p:cNvGrpSpPr/>
          <p:nvPr/>
        </p:nvGrpSpPr>
        <p:grpSpPr>
          <a:xfrm>
            <a:off x="584201" y="1628745"/>
            <a:ext cx="1643062" cy="1619310"/>
            <a:chOff x="889001" y="1828800"/>
            <a:chExt cx="1643062" cy="1619310"/>
          </a:xfrm>
        </p:grpSpPr>
        <p:grpSp>
          <p:nvGrpSpPr>
            <p:cNvPr id="9" name="Group 8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3074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Real Object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3294" y="1430667"/>
            <a:ext cx="5530849" cy="2626361"/>
            <a:chOff x="2973294" y="1559367"/>
            <a:chExt cx="5530849" cy="262636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664493"/>
              <a:ext cx="2023403" cy="138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898" y="1628745"/>
              <a:ext cx="2594162" cy="255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089739" y="3057495"/>
              <a:ext cx="2863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Generate Force-Velocity Map for every Position</a:t>
              </a:r>
              <a:endParaRPr lang="de-DE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973294" y="1559367"/>
              <a:ext cx="5530849" cy="2577156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246" y="4495770"/>
            <a:ext cx="1859755" cy="1619310"/>
            <a:chOff x="889001" y="1828800"/>
            <a:chExt cx="1643062" cy="1619310"/>
          </a:xfrm>
        </p:grpSpPr>
        <p:grpSp>
          <p:nvGrpSpPr>
            <p:cNvPr id="18" name="Group 17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20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Virtual Object</a:t>
              </a:r>
              <a:endParaRPr lang="de-DE" dirty="0"/>
            </a:p>
          </p:txBody>
        </p:sp>
      </p:grpSp>
      <p:pic>
        <p:nvPicPr>
          <p:cNvPr id="3077" name="Picture 5" descr="C:\Users\ga68yid\Desktop\imgs\20150805_191645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30" y="4495770"/>
            <a:ext cx="21844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438589" y="4476690"/>
            <a:ext cx="3382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Render Object and display  force and velocity accoring to object friction, stiffness and other properties of the real object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2934072" y="4328294"/>
            <a:ext cx="5746241" cy="1973252"/>
          </a:xfrm>
          <a:prstGeom prst="rect">
            <a:avLst/>
          </a:prstGeom>
          <a:solidFill>
            <a:srgbClr val="9A9A9A">
              <a:alpha val="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227263" y="2227546"/>
            <a:ext cx="706809" cy="4401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807192" y="4007823"/>
            <a:ext cx="620502" cy="3204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2088356" y="5057745"/>
            <a:ext cx="814293" cy="47347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96603" y="1882588"/>
            <a:ext cx="266654" cy="1578495"/>
          </a:xfrm>
          <a:prstGeom prst="rect">
            <a:avLst/>
          </a:prstGeom>
          <a:solidFill>
            <a:srgbClr val="F2FF35">
              <a:alpha val="4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67991" y="3413766"/>
            <a:ext cx="959223" cy="45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56698" y="3727531"/>
            <a:ext cx="959223" cy="45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6562" y="3573195"/>
            <a:ext cx="2017014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Time dependent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614434" y="1181105"/>
            <a:ext cx="13156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0" dirty="0" smtClean="0">
                <a:solidFill>
                  <a:srgbClr val="FF0000"/>
                </a:solidFill>
              </a:rPr>
              <a:t>?</a:t>
            </a:r>
            <a:endParaRPr lang="de-DE" sz="13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30932" y="4358933"/>
            <a:ext cx="246429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Values from various literature 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05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734"/>
    </mc:Choice>
    <mc:Fallback>
      <p:transition spd="slow" advTm="95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23" grpId="0" animBg="1"/>
      <p:bldP spid="26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</a:p>
          <a:p>
            <a:pPr lvl="1"/>
            <a:r>
              <a:rPr lang="de-DE" dirty="0" smtClean="0"/>
              <a:t>Not always availabe</a:t>
            </a:r>
          </a:p>
          <a:p>
            <a:pPr lvl="1"/>
            <a:r>
              <a:rPr lang="de-DE" dirty="0" smtClean="0"/>
              <a:t>Not properly working (spring missing)</a:t>
            </a:r>
          </a:p>
          <a:p>
            <a:r>
              <a:rPr lang="de-DE" dirty="0" smtClean="0"/>
              <a:t>Acceleration files</a:t>
            </a:r>
          </a:p>
          <a:p>
            <a:pPr lvl="1"/>
            <a:r>
              <a:rPr lang="de-DE" dirty="0" smtClean="0"/>
              <a:t>Unknown force and velocity</a:t>
            </a:r>
          </a:p>
          <a:p>
            <a:pPr lvl="1"/>
            <a:r>
              <a:rPr lang="de-DE" dirty="0" smtClean="0"/>
              <a:t>Not location based</a:t>
            </a:r>
          </a:p>
          <a:p>
            <a:pPr lvl="1"/>
            <a:r>
              <a:rPr lang="de-DE" dirty="0" smtClean="0"/>
              <a:t>Irregular velocity / force</a:t>
            </a:r>
            <a:endParaRPr lang="de-DE" dirty="0"/>
          </a:p>
          <a:p>
            <a:r>
              <a:rPr lang="de-DE" dirty="0" smtClean="0"/>
              <a:t>Computational Constraints</a:t>
            </a:r>
          </a:p>
          <a:p>
            <a:pPr lvl="1"/>
            <a:r>
              <a:rPr lang="de-DE" dirty="0" smtClean="0"/>
              <a:t>Problems with the haptics loop (play sound files)</a:t>
            </a:r>
          </a:p>
          <a:p>
            <a:pPr lvl="1"/>
            <a:r>
              <a:rPr lang="de-DE" dirty="0" smtClean="0"/>
              <a:t>Simple 3D Objects (&lt; 5,000 vertices)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9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900"/>
    </mc:Choice>
    <mc:Fallback>
      <p:transition spd="slow" advTm="1349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Simple game logic</a:t>
            </a:r>
          </a:p>
          <a:p>
            <a:r>
              <a:rPr lang="de-DE" dirty="0" smtClean="0"/>
              <a:t>12 blender objects with soundfile, stiffness, and friction</a:t>
            </a:r>
          </a:p>
          <a:p>
            <a:r>
              <a:rPr lang="de-DE" dirty="0" smtClean="0"/>
              <a:t>2 models for handling the penetration depth</a:t>
            </a:r>
          </a:p>
          <a:p>
            <a:r>
              <a:rPr lang="de-DE" dirty="0" smtClean="0"/>
              <a:t>Created a framework for displaying acceleration files over the sound port of the computer with a voice coil acutaotor according to the physical properties of a object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2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Incresing Velocity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14</a:t>
            </a:fld>
            <a:endParaRPr lang="en-US" noProof="0"/>
          </a:p>
        </p:txBody>
      </p:sp>
      <p:grpSp>
        <p:nvGrpSpPr>
          <p:cNvPr id="205" name="Group 204"/>
          <p:cNvGrpSpPr/>
          <p:nvPr/>
        </p:nvGrpSpPr>
        <p:grpSpPr>
          <a:xfrm>
            <a:off x="2192786" y="1908274"/>
            <a:ext cx="6345242" cy="1167795"/>
            <a:chOff x="378512" y="2245336"/>
            <a:chExt cx="6345242" cy="1167795"/>
          </a:xfrm>
        </p:grpSpPr>
        <p:grpSp>
          <p:nvGrpSpPr>
            <p:cNvPr id="62" name="Group 61"/>
            <p:cNvGrpSpPr/>
            <p:nvPr/>
          </p:nvGrpSpPr>
          <p:grpSpPr>
            <a:xfrm>
              <a:off x="465235" y="2460623"/>
              <a:ext cx="6258519" cy="952508"/>
              <a:chOff x="431002" y="2936869"/>
              <a:chExt cx="6258519" cy="95250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31002" y="2936873"/>
                <a:ext cx="4230886" cy="952504"/>
                <a:chOff x="1276348" y="2905123"/>
                <a:chExt cx="4230886" cy="95250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276348" y="2905123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3" name="Block Arc 12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4" name="Block Arc 13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27" name="Block Arc 26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8" name="Block Arc 27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07356" y="2905125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44" name="Block Arc 43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5" name="Block Arc 44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42" name="Block Arc 41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3" name="Block Arc 42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4489643" y="2936869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60" name="Block Arc 59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61" name="Block Arc 60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58" name="Block Arc 57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59" name="Block Arc 58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86" name="Group 185"/>
            <p:cNvGrpSpPr/>
            <p:nvPr/>
          </p:nvGrpSpPr>
          <p:grpSpPr>
            <a:xfrm>
              <a:off x="378512" y="2245336"/>
              <a:ext cx="4162350" cy="940825"/>
              <a:chOff x="409698" y="1809844"/>
              <a:chExt cx="4162350" cy="9408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409698" y="1827304"/>
                <a:ext cx="2118820" cy="923365"/>
                <a:chOff x="371475" y="2246401"/>
                <a:chExt cx="2132414" cy="923365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371475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26" name="Block Arc 125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58" name="Block Arc 157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1399214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70" name="Block Arc 169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71" name="Block Arc 170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179" name="Group 178"/>
              <p:cNvGrpSpPr/>
              <p:nvPr/>
            </p:nvGrpSpPr>
            <p:grpSpPr>
              <a:xfrm>
                <a:off x="2453228" y="1809844"/>
                <a:ext cx="2118820" cy="923365"/>
                <a:chOff x="371475" y="2246401"/>
                <a:chExt cx="2132414" cy="923365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71475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84" name="Block Arc 183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85" name="Block Arc 184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1399214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82" name="Block Arc 181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83" name="Block Arc 182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206" name="Group 205"/>
          <p:cNvGrpSpPr/>
          <p:nvPr/>
        </p:nvGrpSpPr>
        <p:grpSpPr>
          <a:xfrm>
            <a:off x="2192786" y="3152170"/>
            <a:ext cx="6353006" cy="1054617"/>
            <a:chOff x="364800" y="4313928"/>
            <a:chExt cx="6353006" cy="1054617"/>
          </a:xfrm>
        </p:grpSpPr>
        <p:grpSp>
          <p:nvGrpSpPr>
            <p:cNvPr id="95" name="Group 94"/>
            <p:cNvGrpSpPr/>
            <p:nvPr/>
          </p:nvGrpSpPr>
          <p:grpSpPr>
            <a:xfrm>
              <a:off x="459287" y="4416037"/>
              <a:ext cx="6258519" cy="952508"/>
              <a:chOff x="431002" y="2936869"/>
              <a:chExt cx="6258519" cy="95250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431002" y="2936873"/>
                <a:ext cx="4230886" cy="952504"/>
                <a:chOff x="1276348" y="2905123"/>
                <a:chExt cx="4230886" cy="952504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276348" y="2905123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24" name="Block Arc 123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25" name="Block Arc 124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22" name="Block Arc 121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23" name="Block Arc 122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3307356" y="2905125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18" name="Block Arc 117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9" name="Block Arc 118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16" name="Block Arc 115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7" name="Block Arc 116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98" name="Group 97"/>
              <p:cNvGrpSpPr/>
              <p:nvPr/>
            </p:nvGrpSpPr>
            <p:grpSpPr>
              <a:xfrm>
                <a:off x="4489643" y="2936869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110" name="Block Arc 109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1" name="Block Arc 110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108" name="Block Arc 107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" name="Block Arc 108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204" name="Group 203"/>
            <p:cNvGrpSpPr/>
            <p:nvPr/>
          </p:nvGrpSpPr>
          <p:grpSpPr>
            <a:xfrm>
              <a:off x="364800" y="4313928"/>
              <a:ext cx="3908243" cy="820733"/>
              <a:chOff x="364800" y="4313928"/>
              <a:chExt cx="3908243" cy="820733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364800" y="4313928"/>
                <a:ext cx="3908243" cy="820733"/>
                <a:chOff x="409698" y="1912476"/>
                <a:chExt cx="3908243" cy="820733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409698" y="1929936"/>
                  <a:ext cx="1864713" cy="803273"/>
                  <a:chOff x="371475" y="2349033"/>
                  <a:chExt cx="1876677" cy="803273"/>
                </a:xfrm>
              </p:grpSpPr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371475" y="2349033"/>
                    <a:ext cx="1102160" cy="803273"/>
                    <a:chOff x="409225" y="2339788"/>
                    <a:chExt cx="1064321" cy="803273"/>
                  </a:xfrm>
                </p:grpSpPr>
                <p:sp>
                  <p:nvSpPr>
                    <p:cNvPr id="200" name="Block Arc 199"/>
                    <p:cNvSpPr/>
                    <p:nvPr/>
                  </p:nvSpPr>
                  <p:spPr bwMode="auto">
                    <a:xfrm>
                      <a:off x="409225" y="2339788"/>
                      <a:ext cx="819793" cy="803273"/>
                    </a:xfrm>
                    <a:prstGeom prst="blockArc">
                      <a:avLst>
                        <a:gd name="adj1" fmla="val 10800000"/>
                        <a:gd name="adj2" fmla="val 21512945"/>
                        <a:gd name="adj3" fmla="val 9077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01" name="Block Arc 200"/>
                    <p:cNvSpPr/>
                    <p:nvPr/>
                  </p:nvSpPr>
                  <p:spPr bwMode="auto">
                    <a:xfrm rot="10800000">
                      <a:off x="1151259" y="2458359"/>
                      <a:ext cx="322287" cy="486809"/>
                    </a:xfrm>
                    <a:prstGeom prst="blockArc">
                      <a:avLst>
                        <a:gd name="adj1" fmla="val 10800000"/>
                        <a:gd name="adj2" fmla="val 21162473"/>
                        <a:gd name="adj3" fmla="val 21663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98" name="Block Arc 197"/>
                  <p:cNvSpPr/>
                  <p:nvPr/>
                </p:nvSpPr>
                <p:spPr bwMode="auto">
                  <a:xfrm>
                    <a:off x="1399214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2453228" y="1912476"/>
                  <a:ext cx="1864713" cy="803273"/>
                  <a:chOff x="371475" y="2349033"/>
                  <a:chExt cx="1876677" cy="803273"/>
                </a:xfrm>
              </p:grpSpPr>
              <p:sp>
                <p:nvSpPr>
                  <p:cNvPr id="194" name="Block Arc 193"/>
                  <p:cNvSpPr/>
                  <p:nvPr/>
                </p:nvSpPr>
                <p:spPr bwMode="auto">
                  <a:xfrm>
                    <a:off x="371475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92" name="Block Arc 191"/>
                  <p:cNvSpPr/>
                  <p:nvPr/>
                </p:nvSpPr>
                <p:spPr bwMode="auto">
                  <a:xfrm>
                    <a:off x="1399214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202" name="Block Arc 201"/>
              <p:cNvSpPr/>
              <p:nvPr/>
            </p:nvSpPr>
            <p:spPr bwMode="auto">
              <a:xfrm rot="10800000">
                <a:off x="2151957" y="4416037"/>
                <a:ext cx="331617" cy="486809"/>
              </a:xfrm>
              <a:prstGeom prst="blockArc">
                <a:avLst>
                  <a:gd name="adj1" fmla="val 10800000"/>
                  <a:gd name="adj2" fmla="val 21162473"/>
                  <a:gd name="adj3" fmla="val 21663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3" name="Block Arc 202"/>
              <p:cNvSpPr/>
              <p:nvPr/>
            </p:nvSpPr>
            <p:spPr bwMode="auto">
              <a:xfrm rot="10800000">
                <a:off x="3181021" y="4429595"/>
                <a:ext cx="331617" cy="486809"/>
              </a:xfrm>
              <a:prstGeom prst="blockArc">
                <a:avLst>
                  <a:gd name="adj1" fmla="val 10800000"/>
                  <a:gd name="adj2" fmla="val 21162473"/>
                  <a:gd name="adj3" fmla="val 21663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2287273" y="4634843"/>
            <a:ext cx="6258519" cy="952508"/>
            <a:chOff x="431002" y="2936869"/>
            <a:chExt cx="6258519" cy="952508"/>
          </a:xfrm>
        </p:grpSpPr>
        <p:grpSp>
          <p:nvGrpSpPr>
            <p:cNvPr id="221" name="Group 220"/>
            <p:cNvGrpSpPr/>
            <p:nvPr/>
          </p:nvGrpSpPr>
          <p:grpSpPr>
            <a:xfrm>
              <a:off x="431002" y="2936873"/>
              <a:ext cx="4230886" cy="952504"/>
              <a:chOff x="1276348" y="2905123"/>
              <a:chExt cx="4230886" cy="952504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276348" y="2905123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41" name="Block Arc 240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42" name="Block Arc 241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9" name="Block Arc 238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40" name="Block Arc 239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230" name="Group 229"/>
              <p:cNvGrpSpPr/>
              <p:nvPr/>
            </p:nvGrpSpPr>
            <p:grpSpPr>
              <a:xfrm>
                <a:off x="3307356" y="2905125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231" name="Group 230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5" name="Block Arc 234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36" name="Block Arc 235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3" name="Block Arc 232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34" name="Block Arc 233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222" name="Group 221"/>
            <p:cNvGrpSpPr/>
            <p:nvPr/>
          </p:nvGrpSpPr>
          <p:grpSpPr>
            <a:xfrm>
              <a:off x="4489643" y="2936869"/>
              <a:ext cx="2199878" cy="952502"/>
              <a:chOff x="1226342" y="2428874"/>
              <a:chExt cx="2199878" cy="952502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1226342" y="2428874"/>
                <a:ext cx="1183483" cy="952500"/>
                <a:chOff x="1226342" y="2428874"/>
                <a:chExt cx="1183483" cy="952500"/>
              </a:xfrm>
            </p:grpSpPr>
            <p:sp>
              <p:nvSpPr>
                <p:cNvPr id="227" name="Block Arc 226"/>
                <p:cNvSpPr/>
                <p:nvPr/>
              </p:nvSpPr>
              <p:spPr bwMode="auto">
                <a:xfrm rot="10800000">
                  <a:off x="1733550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28" name="Block Arc 227"/>
                <p:cNvSpPr/>
                <p:nvPr/>
              </p:nvSpPr>
              <p:spPr bwMode="auto">
                <a:xfrm>
                  <a:off x="1226342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2242737" y="2428876"/>
                <a:ext cx="1183483" cy="952500"/>
                <a:chOff x="1226342" y="2428874"/>
                <a:chExt cx="1183483" cy="952500"/>
              </a:xfrm>
            </p:grpSpPr>
            <p:sp>
              <p:nvSpPr>
                <p:cNvPr id="225" name="Block Arc 224"/>
                <p:cNvSpPr/>
                <p:nvPr/>
              </p:nvSpPr>
              <p:spPr bwMode="auto">
                <a:xfrm rot="10800000">
                  <a:off x="1733550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26" name="Block Arc 225"/>
                <p:cNvSpPr/>
                <p:nvPr/>
              </p:nvSpPr>
              <p:spPr bwMode="auto">
                <a:xfrm>
                  <a:off x="1226342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252" name="Group 251"/>
          <p:cNvGrpSpPr/>
          <p:nvPr/>
        </p:nvGrpSpPr>
        <p:grpSpPr>
          <a:xfrm>
            <a:off x="2339913" y="4491188"/>
            <a:ext cx="2091413" cy="287318"/>
            <a:chOff x="2339913" y="4491188"/>
            <a:chExt cx="2091413" cy="287318"/>
          </a:xfrm>
        </p:grpSpPr>
        <p:grpSp>
          <p:nvGrpSpPr>
            <p:cNvPr id="245" name="Group 244"/>
            <p:cNvGrpSpPr/>
            <p:nvPr/>
          </p:nvGrpSpPr>
          <p:grpSpPr>
            <a:xfrm>
              <a:off x="2339913" y="4491196"/>
              <a:ext cx="1116154" cy="287310"/>
              <a:chOff x="1840429" y="4040816"/>
              <a:chExt cx="1329146" cy="287310"/>
            </a:xfrm>
          </p:grpSpPr>
          <p:sp>
            <p:nvSpPr>
              <p:cNvPr id="243" name="Block Arc 242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4" name="Block Arc 243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3315172" y="4491188"/>
              <a:ext cx="1116154" cy="287310"/>
              <a:chOff x="1840429" y="4040816"/>
              <a:chExt cx="1329146" cy="287310"/>
            </a:xfrm>
          </p:grpSpPr>
          <p:sp>
            <p:nvSpPr>
              <p:cNvPr id="247" name="Block Arc 246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8" name="Block Arc 247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4318281" y="4513508"/>
            <a:ext cx="2091413" cy="287318"/>
            <a:chOff x="2339913" y="4491188"/>
            <a:chExt cx="2091413" cy="287318"/>
          </a:xfrm>
        </p:grpSpPr>
        <p:grpSp>
          <p:nvGrpSpPr>
            <p:cNvPr id="254" name="Group 253"/>
            <p:cNvGrpSpPr/>
            <p:nvPr/>
          </p:nvGrpSpPr>
          <p:grpSpPr>
            <a:xfrm>
              <a:off x="2339913" y="4491196"/>
              <a:ext cx="1116154" cy="287310"/>
              <a:chOff x="1840429" y="4040816"/>
              <a:chExt cx="1329146" cy="287310"/>
            </a:xfrm>
          </p:grpSpPr>
          <p:sp>
            <p:nvSpPr>
              <p:cNvPr id="258" name="Block Arc 257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9" name="Block Arc 258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315172" y="4491188"/>
              <a:ext cx="1116154" cy="287310"/>
              <a:chOff x="1840429" y="4040816"/>
              <a:chExt cx="1329146" cy="287310"/>
            </a:xfrm>
          </p:grpSpPr>
          <p:sp>
            <p:nvSpPr>
              <p:cNvPr id="256" name="Block Arc 255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7" name="Block Arc 256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260" name="TextBox 259"/>
          <p:cNvSpPr txBox="1"/>
          <p:nvPr/>
        </p:nvSpPr>
        <p:spPr>
          <a:xfrm>
            <a:off x="66675" y="2123561"/>
            <a:ext cx="20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Small Velocity</a:t>
            </a:r>
            <a:endParaRPr lang="de-DE" dirty="0"/>
          </a:p>
        </p:txBody>
      </p:sp>
      <p:sp>
        <p:nvSpPr>
          <p:cNvPr id="261" name="TextBox 260"/>
          <p:cNvSpPr txBox="1"/>
          <p:nvPr/>
        </p:nvSpPr>
        <p:spPr>
          <a:xfrm>
            <a:off x="66675" y="4600763"/>
            <a:ext cx="20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Large Velocity</a:t>
            </a:r>
            <a:endParaRPr lang="de-DE" dirty="0"/>
          </a:p>
        </p:txBody>
      </p:sp>
      <p:sp>
        <p:nvSpPr>
          <p:cNvPr id="262" name="Down Arrow 261"/>
          <p:cNvSpPr/>
          <p:nvPr/>
        </p:nvSpPr>
        <p:spPr bwMode="auto">
          <a:xfrm>
            <a:off x="919162" y="2577499"/>
            <a:ext cx="581025" cy="193601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2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116-C925-4871-9196-5F21FAB6AB5B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15</a:t>
            </a:fld>
            <a:endParaRPr lang="en-US" noProof="0"/>
          </a:p>
        </p:txBody>
      </p:sp>
      <p:pic>
        <p:nvPicPr>
          <p:cNvPr id="1026" name="Picture 2" descr="C:\Users\ga68yid\Pictures\initPhas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1615566"/>
            <a:ext cx="6477453" cy="4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3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16</a:t>
            </a:fld>
            <a:endParaRPr lang="en-US" noProof="0"/>
          </a:p>
        </p:txBody>
      </p:sp>
      <p:grpSp>
        <p:nvGrpSpPr>
          <p:cNvPr id="25" name="Group 24"/>
          <p:cNvGrpSpPr/>
          <p:nvPr/>
        </p:nvGrpSpPr>
        <p:grpSpPr>
          <a:xfrm>
            <a:off x="1760561" y="2033636"/>
            <a:ext cx="3815678" cy="3444875"/>
            <a:chOff x="584200" y="2965450"/>
            <a:chExt cx="3559175" cy="2527300"/>
          </a:xfrm>
        </p:grpSpPr>
        <p:sp>
          <p:nvSpPr>
            <p:cNvPr id="13" name="Freeform 12"/>
            <p:cNvSpPr/>
            <p:nvPr/>
          </p:nvSpPr>
          <p:spPr bwMode="auto">
            <a:xfrm>
              <a:off x="584200" y="2965450"/>
              <a:ext cx="2908300" cy="2527300"/>
            </a:xfrm>
            <a:custGeom>
              <a:avLst/>
              <a:gdLst>
                <a:gd name="connsiteX0" fmla="*/ 0 w 2908300"/>
                <a:gd name="connsiteY0" fmla="*/ 0 h 2527300"/>
                <a:gd name="connsiteX1" fmla="*/ 2908300 w 2908300"/>
                <a:gd name="connsiteY1" fmla="*/ 0 h 2527300"/>
                <a:gd name="connsiteX2" fmla="*/ 2908300 w 2908300"/>
                <a:gd name="connsiteY2" fmla="*/ 425450 h 2527300"/>
                <a:gd name="connsiteX3" fmla="*/ 463550 w 2908300"/>
                <a:gd name="connsiteY3" fmla="*/ 425450 h 2527300"/>
                <a:gd name="connsiteX4" fmla="*/ 463550 w 2908300"/>
                <a:gd name="connsiteY4" fmla="*/ 882650 h 2527300"/>
                <a:gd name="connsiteX5" fmla="*/ 2908300 w 2908300"/>
                <a:gd name="connsiteY5" fmla="*/ 882650 h 2527300"/>
                <a:gd name="connsiteX6" fmla="*/ 2908300 w 2908300"/>
                <a:gd name="connsiteY6" fmla="*/ 1644650 h 2527300"/>
                <a:gd name="connsiteX7" fmla="*/ 463550 w 2908300"/>
                <a:gd name="connsiteY7" fmla="*/ 1644650 h 2527300"/>
                <a:gd name="connsiteX8" fmla="*/ 463550 w 2908300"/>
                <a:gd name="connsiteY8" fmla="*/ 2095500 h 2527300"/>
                <a:gd name="connsiteX9" fmla="*/ 2908300 w 2908300"/>
                <a:gd name="connsiteY9" fmla="*/ 2095500 h 2527300"/>
                <a:gd name="connsiteX10" fmla="*/ 2908300 w 2908300"/>
                <a:gd name="connsiteY10" fmla="*/ 2527300 h 2527300"/>
                <a:gd name="connsiteX11" fmla="*/ 0 w 2908300"/>
                <a:gd name="connsiteY11" fmla="*/ 2527300 h 2527300"/>
                <a:gd name="connsiteX12" fmla="*/ 0 w 2908300"/>
                <a:gd name="connsiteY12" fmla="*/ 0 h 252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8300" h="2527300">
                  <a:moveTo>
                    <a:pt x="0" y="0"/>
                  </a:moveTo>
                  <a:lnTo>
                    <a:pt x="2908300" y="0"/>
                  </a:lnTo>
                  <a:lnTo>
                    <a:pt x="2908300" y="425450"/>
                  </a:lnTo>
                  <a:lnTo>
                    <a:pt x="463550" y="425450"/>
                  </a:lnTo>
                  <a:lnTo>
                    <a:pt x="463550" y="882650"/>
                  </a:lnTo>
                  <a:lnTo>
                    <a:pt x="2908300" y="882650"/>
                  </a:lnTo>
                  <a:lnTo>
                    <a:pt x="2908300" y="1644650"/>
                  </a:lnTo>
                  <a:lnTo>
                    <a:pt x="463550" y="1644650"/>
                  </a:lnTo>
                  <a:lnTo>
                    <a:pt x="463550" y="2095500"/>
                  </a:lnTo>
                  <a:lnTo>
                    <a:pt x="2908300" y="2095500"/>
                  </a:lnTo>
                  <a:lnTo>
                    <a:pt x="2908300" y="2527300"/>
                  </a:lnTo>
                  <a:lnTo>
                    <a:pt x="0" y="2527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89896" y="3209924"/>
              <a:ext cx="1902605" cy="2415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768119" y="3539169"/>
              <a:ext cx="2097127" cy="2058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68119" y="4728526"/>
              <a:ext cx="2097126" cy="1873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759676" y="3539170"/>
              <a:ext cx="383699" cy="1376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038350" y="3539007"/>
              <a:ext cx="1247776" cy="118430"/>
            </a:xfrm>
            <a:prstGeom prst="rect">
              <a:avLst/>
            </a:prstGeom>
            <a:solidFill>
              <a:srgbClr val="FBA34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33613" y="4797421"/>
              <a:ext cx="1352512" cy="118430"/>
            </a:xfrm>
            <a:prstGeom prst="rect">
              <a:avLst/>
            </a:prstGeom>
            <a:solidFill>
              <a:srgbClr val="FBA34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8458" y="2033636"/>
            <a:ext cx="1688381" cy="722731"/>
            <a:chOff x="4878458" y="2033636"/>
            <a:chExt cx="1688381" cy="722731"/>
          </a:xfrm>
        </p:grpSpPr>
        <p:sp>
          <p:nvSpPr>
            <p:cNvPr id="26" name="TextBox 25"/>
            <p:cNvSpPr txBox="1"/>
            <p:nvPr/>
          </p:nvSpPr>
          <p:spPr>
            <a:xfrm>
              <a:off x="5576239" y="2033636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Air gap</a:t>
              </a:r>
              <a:endParaRPr lang="de-DE" dirty="0"/>
            </a:p>
          </p:txBody>
        </p:sp>
        <p:cxnSp>
          <p:nvCxnSpPr>
            <p:cNvPr id="28" name="Straight Arrow Connector 27"/>
            <p:cNvCxnSpPr>
              <a:stCxn id="26" idx="1"/>
            </p:cNvCxnSpPr>
            <p:nvPr/>
          </p:nvCxnSpPr>
          <p:spPr bwMode="auto">
            <a:xfrm flipH="1">
              <a:off x="4878458" y="2233691"/>
              <a:ext cx="697781" cy="5226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10637" y="2696091"/>
            <a:ext cx="3818962" cy="400110"/>
            <a:chOff x="3092635" y="975820"/>
            <a:chExt cx="3818962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4850786" y="975820"/>
              <a:ext cx="2060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Electric coil</a:t>
              </a:r>
              <a:endParaRPr lang="de-DE" dirty="0"/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 bwMode="auto">
            <a:xfrm flipH="1">
              <a:off x="3092635" y="1175875"/>
              <a:ext cx="175815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3999286" y="1310905"/>
            <a:ext cx="2425994" cy="922786"/>
            <a:chOff x="4753537" y="2033636"/>
            <a:chExt cx="2425994" cy="922786"/>
          </a:xfrm>
        </p:grpSpPr>
        <p:sp>
          <p:nvSpPr>
            <p:cNvPr id="44" name="TextBox 43"/>
            <p:cNvSpPr txBox="1"/>
            <p:nvPr/>
          </p:nvSpPr>
          <p:spPr>
            <a:xfrm>
              <a:off x="5576239" y="2033636"/>
              <a:ext cx="160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Soft Iron</a:t>
              </a:r>
            </a:p>
            <a:p>
              <a:pPr algn="l"/>
              <a:r>
                <a:rPr lang="de-DE" dirty="0" smtClean="0"/>
                <a:t>(fixed)</a:t>
              </a:r>
              <a:endParaRPr lang="de-DE" dirty="0"/>
            </a:p>
          </p:txBody>
        </p:sp>
        <p:cxnSp>
          <p:nvCxnSpPr>
            <p:cNvPr id="45" name="Straight Arrow Connector 44"/>
            <p:cNvCxnSpPr>
              <a:stCxn id="44" idx="1"/>
            </p:cNvCxnSpPr>
            <p:nvPr/>
          </p:nvCxnSpPr>
          <p:spPr bwMode="auto">
            <a:xfrm flipH="1">
              <a:off x="4753537" y="2387579"/>
              <a:ext cx="822702" cy="56884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576239" y="3553853"/>
            <a:ext cx="2776189" cy="707886"/>
            <a:chOff x="4753537" y="1876527"/>
            <a:chExt cx="2079035" cy="835792"/>
          </a:xfrm>
        </p:grpSpPr>
        <p:sp>
          <p:nvSpPr>
            <p:cNvPr id="48" name="TextBox 47"/>
            <p:cNvSpPr txBox="1"/>
            <p:nvPr/>
          </p:nvSpPr>
          <p:spPr>
            <a:xfrm>
              <a:off x="5576238" y="1876527"/>
              <a:ext cx="1256334" cy="83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Coil holder</a:t>
              </a:r>
            </a:p>
            <a:p>
              <a:pPr algn="l"/>
              <a:r>
                <a:rPr lang="de-DE" dirty="0" smtClean="0"/>
                <a:t>(sliding)</a:t>
              </a:r>
              <a:endParaRPr lang="de-DE" dirty="0"/>
            </a:p>
          </p:txBody>
        </p:sp>
        <p:cxnSp>
          <p:nvCxnSpPr>
            <p:cNvPr id="49" name="Straight Arrow Connector 48"/>
            <p:cNvCxnSpPr>
              <a:stCxn id="48" idx="1"/>
              <a:endCxn id="23" idx="3"/>
            </p:cNvCxnSpPr>
            <p:nvPr/>
          </p:nvCxnSpPr>
          <p:spPr bwMode="auto">
            <a:xfrm flipH="1" flipV="1">
              <a:off x="4753537" y="2112728"/>
              <a:ext cx="822701" cy="1816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Rectangle 60"/>
          <p:cNvSpPr/>
          <p:nvPr/>
        </p:nvSpPr>
        <p:spPr bwMode="auto">
          <a:xfrm>
            <a:off x="2838735" y="4807838"/>
            <a:ext cx="2039722" cy="329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680424" y="4932482"/>
            <a:ext cx="4090213" cy="564074"/>
            <a:chOff x="4753536" y="4950528"/>
            <a:chExt cx="4090213" cy="564074"/>
          </a:xfrm>
        </p:grpSpPr>
        <p:sp>
          <p:nvSpPr>
            <p:cNvPr id="64" name="TextBox 63"/>
            <p:cNvSpPr txBox="1"/>
            <p:nvPr/>
          </p:nvSpPr>
          <p:spPr>
            <a:xfrm>
              <a:off x="6425280" y="5114492"/>
              <a:ext cx="2418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Permanent Magnet</a:t>
              </a:r>
              <a:endParaRPr lang="de-DE" dirty="0"/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 bwMode="auto">
            <a:xfrm flipH="1" flipV="1">
              <a:off x="4753536" y="4950528"/>
              <a:ext cx="1671744" cy="3640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263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91"/>
    </mc:Choice>
    <mc:Fallback>
      <p:transition spd="slow" advTm="2819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 objects according to the soundfiles we got</a:t>
            </a:r>
          </a:p>
          <a:p>
            <a:r>
              <a:rPr lang="de-DE" dirty="0" smtClean="0"/>
              <a:t>Similar in shape in order to make it not </a:t>
            </a:r>
            <a:r>
              <a:rPr lang="de-DE" dirty="0" smtClean="0"/>
              <a:t>too</a:t>
            </a:r>
            <a:r>
              <a:rPr lang="de-DE" dirty="0" smtClean="0"/>
              <a:t> </a:t>
            </a:r>
            <a:r>
              <a:rPr lang="de-DE" dirty="0" smtClean="0"/>
              <a:t>easy</a:t>
            </a:r>
          </a:p>
          <a:p>
            <a:r>
              <a:rPr lang="de-DE" dirty="0" smtClean="0"/>
              <a:t>Different in texture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1873-4592-4B4D-9F1D-AD3B7AB2CFD7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87"/>
    </mc:Choice>
    <mc:Fallback>
      <p:transition spd="slow" advTm="3228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Our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 game logic</a:t>
            </a:r>
          </a:p>
          <a:p>
            <a:r>
              <a:rPr lang="de-DE" dirty="0" smtClean="0"/>
              <a:t>Create 3D objects</a:t>
            </a:r>
          </a:p>
          <a:p>
            <a:r>
              <a:rPr lang="de-DE" dirty="0" smtClean="0"/>
              <a:t>Handle user unputs</a:t>
            </a:r>
          </a:p>
          <a:p>
            <a:r>
              <a:rPr lang="de-DE" dirty="0" smtClean="0"/>
              <a:t>Connect voice coil actuator with CHAI 3D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750-87D6-4973-84FE-BCD869E821BD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869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70"/>
    </mc:Choice>
    <mc:Fallback>
      <p:transition spd="slow" advTm="167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Concept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Quizgame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Game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Consists of 4 Phases: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Initialization: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Get an overview over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models (can be skipped)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Exploration: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Touch the object and try to guess the object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Solving: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Three options are displayed and the user should choose one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user is informed, if his choice was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Choose number of rounds 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play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Show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user his performance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2EE6-F7A5-4557-B28F-79FCD2A211C0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419"/>
    </mc:Choice>
    <mc:Fallback>
      <p:transition spd="slow" advTm="8341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Object: Cork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1026" name="Picture 2" descr="C:\Users\ga68yid\AppData\Local\Temp\Haptics_Git\HapticsLab\Cork\cork.blend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23663" r="35036" b="33745"/>
          <a:stretch/>
        </p:blipFill>
        <p:spPr bwMode="auto">
          <a:xfrm>
            <a:off x="720724" y="1666875"/>
            <a:ext cx="6915151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4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3"/>
    </mc:Choice>
    <mc:Fallback>
      <p:transition spd="slow" advTm="354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47800"/>
            <a:ext cx="6663689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2444" y="5818585"/>
            <a:ext cx="779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McMahan, William, and Katherine J. Kuchenbecker. "Dynamic modeling and control of voice-coil actuators for high-fidelity display of haptic vibrations." </a:t>
            </a:r>
            <a:r>
              <a:rPr lang="en-US" sz="1000" i="1" dirty="0"/>
              <a:t>Haptics Symposium (HAPTICS), 2014 IEEE</a:t>
            </a:r>
            <a:r>
              <a:rPr lang="en-US" sz="1000" dirty="0"/>
              <a:t>. IEEE, 2014.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2856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65"/>
    </mc:Choice>
    <mc:Fallback>
      <p:transition spd="slow" advTm="786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Dynamics of intervening linkages, joints, and cables distort the output of the motors </a:t>
            </a:r>
            <a:r>
              <a:rPr lang="de-DE" dirty="0" smtClean="0">
                <a:sym typeface="Wingdings" panose="05000000000000000000" pitchFamily="2" charset="2"/>
              </a:rPr>
              <a:t> interferes especially with the display of high freqency vibrations </a:t>
            </a:r>
            <a:r>
              <a:rPr lang="de-DE" dirty="0" smtClean="0">
                <a:sym typeface="Wingdings" panose="05000000000000000000" pitchFamily="2" charset="2"/>
              </a:rPr>
              <a:t>*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“Haptography handle“ generates vibrotactile frequencies (20-1000 Hz) in real </a:t>
            </a:r>
            <a:r>
              <a:rPr lang="de-DE" dirty="0" smtClean="0">
                <a:sym typeface="Wingdings" panose="05000000000000000000" pitchFamily="2" charset="2"/>
              </a:rPr>
              <a:t>time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/>
              <a:t>Play acceleration file with the Bass library</a:t>
            </a:r>
          </a:p>
          <a:p>
            <a:pPr lvl="1"/>
            <a:r>
              <a:rPr lang="de-DE" dirty="0" smtClean="0"/>
              <a:t>modify frequency</a:t>
            </a:r>
          </a:p>
          <a:p>
            <a:pPr lvl="1"/>
            <a:r>
              <a:rPr lang="de-DE" dirty="0" smtClean="0"/>
              <a:t>Modify amplitude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735138" y="6858000"/>
            <a:ext cx="689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books.google.de/books?id=MMeaI1TMvyMC&amp;pg=PA256&amp;lpg=PA256&amp;dq=phantom+omni+voice+coil&amp;source=bl&amp;ots=xb_XcUQzxx&amp;sig=kQPPNpT3BscUGyFQ3oj-Q3hHIPo&amp;hl=de&amp;sa=X&amp;ved=0CCUQ6AEwAGoVChMIn7qNgeCNxwIVxAiSCh1a-AJU#v=onepage&amp;q=phantom%20omni%20voice%20coil&amp;f=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536" y="5923970"/>
            <a:ext cx="3684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* Robotics Research, The </a:t>
            </a:r>
            <a:r>
              <a:rPr lang="en-US" sz="1000" dirty="0"/>
              <a:t>14th International Symposium ISRR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117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66"/>
    </mc:Choice>
    <mc:Fallback>
      <p:transition spd="slow" advTm="5596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 measurements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15" name="TextBox 14"/>
          <p:cNvSpPr txBox="1"/>
          <p:nvPr/>
        </p:nvSpPr>
        <p:spPr>
          <a:xfrm>
            <a:off x="218363" y="1806167"/>
            <a:ext cx="122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 (V)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426657" y="5602518"/>
            <a:ext cx="122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Force</a:t>
            </a:r>
          </a:p>
          <a:p>
            <a:r>
              <a:rPr lang="de-DE" dirty="0" smtClean="0"/>
              <a:t>(F)</a:t>
            </a:r>
            <a:endParaRPr lang="de-DE" dirty="0"/>
          </a:p>
        </p:txBody>
      </p:sp>
      <p:sp>
        <p:nvSpPr>
          <p:cNvPr id="28" name="Multiply 27"/>
          <p:cNvSpPr/>
          <p:nvPr/>
        </p:nvSpPr>
        <p:spPr bwMode="auto">
          <a:xfrm>
            <a:off x="4972050" y="2844800"/>
            <a:ext cx="393700" cy="431800"/>
          </a:xfrm>
          <a:prstGeom prst="mathMultiply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599061" y="3696196"/>
            <a:ext cx="6166513" cy="72901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88792" y="2197892"/>
            <a:ext cx="2276782" cy="707888"/>
            <a:chOff x="4985095" y="2033636"/>
            <a:chExt cx="1581744" cy="722733"/>
          </a:xfrm>
        </p:grpSpPr>
        <p:sp>
          <p:nvSpPr>
            <p:cNvPr id="34" name="TextBox 33"/>
            <p:cNvSpPr txBox="1"/>
            <p:nvPr/>
          </p:nvSpPr>
          <p:spPr>
            <a:xfrm>
              <a:off x="5576239" y="2033636"/>
              <a:ext cx="990600" cy="72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F = const.</a:t>
              </a:r>
            </a:p>
            <a:p>
              <a:pPr algn="l"/>
              <a:r>
                <a:rPr lang="de-DE" dirty="0" smtClean="0"/>
                <a:t>V = const.</a:t>
              </a:r>
              <a:endParaRPr lang="de-DE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 bwMode="auto">
            <a:xfrm flipH="1">
              <a:off x="4985095" y="2395001"/>
              <a:ext cx="591144" cy="3613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84401" y="4356890"/>
            <a:ext cx="2430274" cy="400110"/>
            <a:chOff x="4878460" y="2033636"/>
            <a:chExt cx="1688379" cy="408501"/>
          </a:xfrm>
        </p:grpSpPr>
        <p:sp>
          <p:nvSpPr>
            <p:cNvPr id="37" name="TextBox 36"/>
            <p:cNvSpPr txBox="1"/>
            <p:nvPr/>
          </p:nvSpPr>
          <p:spPr>
            <a:xfrm>
              <a:off x="5576239" y="2033636"/>
              <a:ext cx="990600" cy="4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F = const.</a:t>
              </a: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 bwMode="auto">
            <a:xfrm flipH="1">
              <a:off x="4878460" y="2237887"/>
              <a:ext cx="69777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174092" y="2394679"/>
            <a:ext cx="1425882" cy="1247074"/>
            <a:chOff x="5576239" y="2033636"/>
            <a:chExt cx="990600" cy="1273228"/>
          </a:xfrm>
        </p:grpSpPr>
        <p:sp>
          <p:nvSpPr>
            <p:cNvPr id="42" name="TextBox 41"/>
            <p:cNvSpPr txBox="1"/>
            <p:nvPr/>
          </p:nvSpPr>
          <p:spPr>
            <a:xfrm>
              <a:off x="5576239" y="2033636"/>
              <a:ext cx="990600" cy="4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V = const.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6071539" y="2442137"/>
              <a:ext cx="0" cy="8647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599061" y="2033517"/>
            <a:ext cx="6166513" cy="3769056"/>
            <a:chOff x="1599061" y="2033517"/>
            <a:chExt cx="6166513" cy="376905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241800" y="2287897"/>
              <a:ext cx="88900" cy="35055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99061" y="2033517"/>
              <a:ext cx="6166513" cy="3769056"/>
              <a:chOff x="1599062" y="1719618"/>
              <a:chExt cx="6166513" cy="3769056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1599062" y="5488674"/>
                <a:ext cx="616651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46" name="Oval 45"/>
          <p:cNvSpPr/>
          <p:nvPr/>
        </p:nvSpPr>
        <p:spPr bwMode="auto">
          <a:xfrm>
            <a:off x="4002491" y="1977694"/>
            <a:ext cx="567517" cy="4125983"/>
          </a:xfrm>
          <a:prstGeom prst="ellipse">
            <a:avLst/>
          </a:prstGeom>
          <a:solidFill>
            <a:srgbClr val="FFFFFF">
              <a:alpha val="0"/>
            </a:srgb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235" y="3918045"/>
            <a:ext cx="3352800" cy="1631216"/>
          </a:xfrm>
          <a:prstGeom prst="rect">
            <a:avLst/>
          </a:prstGeom>
          <a:solidFill>
            <a:srgbClr val="EAEAE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Should Haptic Texture Vibrations Respond to User Force and Speed?</a:t>
            </a:r>
          </a:p>
          <a:p>
            <a:pPr algn="l"/>
            <a:r>
              <a:rPr lang="en-US" dirty="0"/>
              <a:t>Heather Culbertson and Katherine J. Kuchenbecker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48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982"/>
    </mc:Choice>
    <mc:Fallback>
      <p:transition spd="slow" advTm="91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Acceleration file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7</a:t>
            </a:fld>
            <a:endParaRPr lang="en-US" noProof="0"/>
          </a:p>
        </p:txBody>
      </p:sp>
      <p:grpSp>
        <p:nvGrpSpPr>
          <p:cNvPr id="9" name="Group 8"/>
          <p:cNvGrpSpPr/>
          <p:nvPr/>
        </p:nvGrpSpPr>
        <p:grpSpPr>
          <a:xfrm>
            <a:off x="752475" y="1484313"/>
            <a:ext cx="6962775" cy="4095750"/>
            <a:chOff x="1028700" y="1752600"/>
            <a:chExt cx="6962775" cy="4095750"/>
          </a:xfrm>
        </p:grpSpPr>
        <p:pic>
          <p:nvPicPr>
            <p:cNvPr id="2052" name="Picture 4" descr="C:\Users\ga68yid\AppData\Local\Temp\Haptics_Git\HapticsLab\ControlledMovement\f_const_steel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" t="4528" r="7428" b="3242"/>
            <a:stretch/>
          </p:blipFill>
          <p:spPr bwMode="auto">
            <a:xfrm>
              <a:off x="1028700" y="1752600"/>
              <a:ext cx="6962775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/>
            <p:cNvSpPr/>
            <p:nvPr/>
          </p:nvSpPr>
          <p:spPr bwMode="auto">
            <a:xfrm>
              <a:off x="1939925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349623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66963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06028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735568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5400000">
            <a:off x="4235487" y="2849549"/>
            <a:ext cx="396808" cy="6200778"/>
            <a:chOff x="3063769" y="-249265"/>
            <a:chExt cx="396808" cy="620077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3221476" y="-249265"/>
              <a:ext cx="78288" cy="62007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Multiply 50"/>
            <p:cNvSpPr/>
            <p:nvPr/>
          </p:nvSpPr>
          <p:spPr bwMode="auto">
            <a:xfrm>
              <a:off x="3066877" y="-157980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Multiply 51"/>
            <p:cNvSpPr/>
            <p:nvPr/>
          </p:nvSpPr>
          <p:spPr bwMode="auto">
            <a:xfrm>
              <a:off x="3063769" y="1137422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Multiply 52"/>
            <p:cNvSpPr/>
            <p:nvPr/>
          </p:nvSpPr>
          <p:spPr bwMode="auto">
            <a:xfrm>
              <a:off x="3066877" y="2528072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Multiply 53"/>
            <p:cNvSpPr/>
            <p:nvPr/>
          </p:nvSpPr>
          <p:spPr bwMode="auto">
            <a:xfrm>
              <a:off x="3063769" y="5257778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Multiply 54"/>
            <p:cNvSpPr/>
            <p:nvPr/>
          </p:nvSpPr>
          <p:spPr bwMode="auto">
            <a:xfrm>
              <a:off x="3063769" y="3848078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625603" y="3332133"/>
            <a:ext cx="142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 = const.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4424" y="2653553"/>
            <a:ext cx="448235" cy="1407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854825" y="5364431"/>
            <a:ext cx="1237268" cy="1749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14124" y="3132078"/>
            <a:ext cx="28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Acceleration [m/s]</a:t>
            </a:r>
            <a:endParaRPr lang="de-DE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666211" y="5251828"/>
            <a:ext cx="142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Time [s]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8819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34"/>
    </mc:Choice>
    <mc:Fallback>
      <p:transition spd="slow" advTm="2873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Velocity: Approach 1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8</a:t>
            </a:fld>
            <a:endParaRPr lang="en-US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894211" y="3114675"/>
            <a:ext cx="5430389" cy="2699728"/>
            <a:chOff x="1599062" y="1719618"/>
            <a:chExt cx="6166513" cy="3769056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1599062" y="5488674"/>
              <a:ext cx="616651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1599062" y="1719618"/>
              <a:ext cx="0" cy="376905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163116" y="2714565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Velocity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129778" y="5940626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Force</a:t>
            </a:r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916436" y="3586160"/>
            <a:ext cx="4694583" cy="2188495"/>
            <a:chOff x="1632399" y="482643"/>
            <a:chExt cx="5827596" cy="440685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632399" y="482643"/>
              <a:ext cx="5827596" cy="88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632399" y="4008128"/>
              <a:ext cx="5827596" cy="881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632399" y="3126757"/>
              <a:ext cx="5827596" cy="881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632399" y="2245385"/>
              <a:ext cx="5827596" cy="8813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632399" y="1364014"/>
              <a:ext cx="5827596" cy="8813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 rot="16200000">
            <a:off x="-613280" y="4374114"/>
            <a:ext cx="24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Five discrete values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1593102" y="5947803"/>
            <a:ext cx="24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Constant  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179264" y="1972653"/>
            <a:ext cx="4290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Five soundfiles for different velocities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Aplitude constant (independet of penetration depth /force)</a:t>
            </a:r>
            <a:endParaRPr lang="de-DE" dirty="0"/>
          </a:p>
        </p:txBody>
      </p:sp>
      <p:grpSp>
        <p:nvGrpSpPr>
          <p:cNvPr id="33" name="Group 32"/>
          <p:cNvGrpSpPr/>
          <p:nvPr/>
        </p:nvGrpSpPr>
        <p:grpSpPr>
          <a:xfrm>
            <a:off x="894211" y="3114675"/>
            <a:ext cx="5430389" cy="2699727"/>
            <a:chOff x="1599061" y="2033517"/>
            <a:chExt cx="6166513" cy="376905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241800" y="2287897"/>
              <a:ext cx="88900" cy="35055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599061" y="2033517"/>
              <a:ext cx="6166513" cy="3769056"/>
              <a:chOff x="1599062" y="1719618"/>
              <a:chExt cx="6166513" cy="3769056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1599062" y="5488674"/>
                <a:ext cx="616651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3063769" y="3586160"/>
            <a:ext cx="396808" cy="2182596"/>
            <a:chOff x="3063769" y="3586160"/>
            <a:chExt cx="396808" cy="2182596"/>
          </a:xfrm>
        </p:grpSpPr>
        <p:sp>
          <p:nvSpPr>
            <p:cNvPr id="38" name="Multiply 37"/>
            <p:cNvSpPr/>
            <p:nvPr/>
          </p:nvSpPr>
          <p:spPr bwMode="auto">
            <a:xfrm>
              <a:off x="3063769" y="3586160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Multiply 38"/>
            <p:cNvSpPr/>
            <p:nvPr/>
          </p:nvSpPr>
          <p:spPr bwMode="auto">
            <a:xfrm>
              <a:off x="3063769" y="4023859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Multiply 39"/>
            <p:cNvSpPr/>
            <p:nvPr/>
          </p:nvSpPr>
          <p:spPr bwMode="auto">
            <a:xfrm>
              <a:off x="3066877" y="444953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Multiply 40"/>
            <p:cNvSpPr/>
            <p:nvPr/>
          </p:nvSpPr>
          <p:spPr bwMode="auto">
            <a:xfrm>
              <a:off x="3063769" y="533695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Multiply 41"/>
            <p:cNvSpPr/>
            <p:nvPr/>
          </p:nvSpPr>
          <p:spPr bwMode="auto">
            <a:xfrm>
              <a:off x="3063769" y="490515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599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287"/>
    </mc:Choice>
    <mc:Fallback>
      <p:transition spd="slow" advTm="56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Velocity: Approach 2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1F9-9510-4B10-82CE-48AF128FE261}" type="datetime1">
              <a:rPr lang="de-DE" noProof="0" smtClean="0"/>
              <a:t>05.08.2015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15" name="TextBox 14"/>
          <p:cNvSpPr txBox="1"/>
          <p:nvPr/>
        </p:nvSpPr>
        <p:spPr>
          <a:xfrm>
            <a:off x="218363" y="5538868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77181" y="4516652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Force</a:t>
            </a:r>
            <a:endParaRPr lang="de-DE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28219" y="1674094"/>
            <a:ext cx="5500241" cy="4519491"/>
            <a:chOff x="750326" y="1600122"/>
            <a:chExt cx="6034376" cy="5342321"/>
          </a:xfrm>
        </p:grpSpPr>
        <p:grpSp>
          <p:nvGrpSpPr>
            <p:cNvPr id="14" name="Group 13"/>
            <p:cNvGrpSpPr/>
            <p:nvPr/>
          </p:nvGrpSpPr>
          <p:grpSpPr>
            <a:xfrm>
              <a:off x="2838355" y="1600122"/>
              <a:ext cx="3946347" cy="3149523"/>
              <a:chOff x="1599062" y="1719618"/>
              <a:chExt cx="4944826" cy="3769056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1599062" y="5488674"/>
                <a:ext cx="4944826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26" name="Straight Arrow Connector 25"/>
            <p:cNvCxnSpPr/>
            <p:nvPr/>
          </p:nvCxnSpPr>
          <p:spPr bwMode="auto">
            <a:xfrm flipH="1">
              <a:off x="750326" y="4711508"/>
              <a:ext cx="2106418" cy="223093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1334314" y="4032724"/>
            <a:ext cx="4922646" cy="1654785"/>
            <a:chOff x="1334314" y="4032724"/>
            <a:chExt cx="4922646" cy="1654785"/>
          </a:xfrm>
        </p:grpSpPr>
        <p:sp>
          <p:nvSpPr>
            <p:cNvPr id="18" name="Parallelogram 17"/>
            <p:cNvSpPr/>
            <p:nvPr/>
          </p:nvSpPr>
          <p:spPr bwMode="auto">
            <a:xfrm rot="20852591">
              <a:off x="2743031" y="4032724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Parallelogram 29"/>
            <p:cNvSpPr/>
            <p:nvPr/>
          </p:nvSpPr>
          <p:spPr bwMode="auto">
            <a:xfrm rot="20852591">
              <a:off x="2375426" y="439467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Parallelogram 30"/>
            <p:cNvSpPr/>
            <p:nvPr/>
          </p:nvSpPr>
          <p:spPr bwMode="auto">
            <a:xfrm rot="20852591">
              <a:off x="2019033" y="474392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Parallelogram 31"/>
            <p:cNvSpPr/>
            <p:nvPr/>
          </p:nvSpPr>
          <p:spPr bwMode="auto">
            <a:xfrm rot="20852591">
              <a:off x="1664514" y="509250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 bwMode="auto">
            <a:xfrm rot="20852591">
              <a:off x="1334314" y="5416891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 bwMode="auto">
          <a:xfrm>
            <a:off x="1399798" y="6063308"/>
            <a:ext cx="29397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4427795" y="5390344"/>
            <a:ext cx="0" cy="6937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271696" y="1941560"/>
            <a:ext cx="139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Amplitude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4897351" y="1941560"/>
            <a:ext cx="3775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Five soundfiles for different velocities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Aplitude linear to penetration depth</a:t>
            </a:r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4499995" y="4368128"/>
            <a:ext cx="1671540" cy="16951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171535" y="3674377"/>
            <a:ext cx="0" cy="6937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97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275"/>
    </mc:Choice>
    <mc:Fallback>
      <p:transition spd="slow" advTm="7327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2"/>
</p:tagLst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697</Words>
  <Application>Microsoft Office PowerPoint</Application>
  <PresentationFormat>On-screen Show (4:3)</PresentationFormat>
  <Paragraphs>160</Paragraphs>
  <Slides>18</Slides>
  <Notes>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TUM_Vorlage_hellblau</vt:lpstr>
      <vt:lpstr>Computational Haptics Laboratory</vt:lpstr>
      <vt:lpstr>Concept - Quizgame</vt:lpstr>
      <vt:lpstr>3D Object: Cork</vt:lpstr>
      <vt:lpstr>Voice Coil Actuator</vt:lpstr>
      <vt:lpstr>Voice Coil Actuator</vt:lpstr>
      <vt:lpstr>Force and Velocity measurements</vt:lpstr>
      <vt:lpstr>Acceleration file</vt:lpstr>
      <vt:lpstr>Force and Velocity: Approach 1</vt:lpstr>
      <vt:lpstr>Force and Velocity: Approach 2</vt:lpstr>
      <vt:lpstr>Optimal Design Process</vt:lpstr>
      <vt:lpstr>Optimal Design Process</vt:lpstr>
      <vt:lpstr>Problems</vt:lpstr>
      <vt:lpstr>Result</vt:lpstr>
      <vt:lpstr>Incresing Velocity</vt:lpstr>
      <vt:lpstr>3D Objects</vt:lpstr>
      <vt:lpstr>Voice Coil Actuator</vt:lpstr>
      <vt:lpstr>3D Objects</vt:lpstr>
      <vt:lpstr>Our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Eiler, Julian</cp:lastModifiedBy>
  <cp:revision>158</cp:revision>
  <dcterms:created xsi:type="dcterms:W3CDTF">2009-06-05T15:14:26Z</dcterms:created>
  <dcterms:modified xsi:type="dcterms:W3CDTF">2015-08-05T21:26:41Z</dcterms:modified>
</cp:coreProperties>
</file>