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671E"/>
    <a:srgbClr val="00B050"/>
    <a:srgbClr val="FBA34B"/>
    <a:srgbClr val="000000"/>
    <a:srgbClr val="005293"/>
    <a:srgbClr val="5848FE"/>
    <a:srgbClr val="4B3FFF"/>
    <a:srgbClr val="473FFF"/>
    <a:srgbClr val="43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7" autoAdjust="0"/>
  </p:normalViewPr>
  <p:slideViewPr>
    <p:cSldViewPr snapToGrid="0" showGuides="1">
      <p:cViewPr>
        <p:scale>
          <a:sx n="100" d="100"/>
          <a:sy n="100" d="100"/>
        </p:scale>
        <p:origin x="-750" y="-228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FF1F9-9510-4B10-82CE-48AF128FE261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2F2B-5697-4072-AB8C-9EFB13B67D7C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5672D165-0BF0-4DDA-B0E8-6B2241B2352E}" type="datetime1">
              <a:rPr lang="de-DE" smtClean="0"/>
              <a:t>03.08.2015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 smtClean="0"/>
              <a:t>Computational Haptics Laboratory -  Final Presentation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711457"/>
            <a:ext cx="8128000" cy="83132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Haptics Laboratory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3167" y="2981647"/>
            <a:ext cx="6077667" cy="10884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Haptic Model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0220" y="5800761"/>
            <a:ext cx="532356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bg2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Marc </a:t>
            </a:r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Dreiser and </a:t>
            </a:r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Julian </a:t>
            </a:r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Eiler</a:t>
            </a:r>
            <a:endParaRPr lang="en-US" sz="2000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853" y="5183659"/>
            <a:ext cx="1636294" cy="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07.08.2015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0755" y="499533"/>
            <a:ext cx="336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Prof. Dr.-Ing. Eckehard </a:t>
            </a:r>
            <a:r>
              <a:rPr lang="de-DE" sz="1600" dirty="0" smtClean="0"/>
              <a:t>Steinbach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47800"/>
            <a:ext cx="66636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2444" y="5818585"/>
            <a:ext cx="779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McMahan, William, and Katherine J. Kuchenbecker. "Dynamic modeling and control of voice-coil actuators for high-fidelity display of haptic vibrations." </a:t>
            </a:r>
            <a:r>
              <a:rPr lang="en-US" sz="1000" i="1" dirty="0"/>
              <a:t>Haptics Symposium (HAPTICS), 2014 IEEE</a:t>
            </a:r>
            <a:r>
              <a:rPr lang="en-US" sz="1000" dirty="0"/>
              <a:t>. IEEE, 2014.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285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1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04.08.2015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894211" y="3114675"/>
            <a:ext cx="5430389" cy="2699728"/>
            <a:chOff x="1599062" y="1719618"/>
            <a:chExt cx="6166513" cy="3769056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599062" y="5488674"/>
              <a:ext cx="616651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599062" y="1719618"/>
              <a:ext cx="0" cy="3769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63116" y="2714565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29778" y="5940626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6436" y="3586160"/>
            <a:ext cx="4694583" cy="2188495"/>
            <a:chOff x="1632399" y="482643"/>
            <a:chExt cx="5827596" cy="440685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32399" y="482643"/>
              <a:ext cx="5827596" cy="88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632399" y="4008128"/>
              <a:ext cx="5827596" cy="881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32399" y="3126757"/>
              <a:ext cx="5827596" cy="881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32399" y="2245385"/>
              <a:ext cx="5827596" cy="8813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32399" y="1364014"/>
              <a:ext cx="5827596" cy="8813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613280" y="4374114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Five discrete values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1593102" y="5947803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Constant  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179264" y="1972653"/>
            <a:ext cx="4290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Aplitude constant (independet of penetration depth /force)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1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2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04.08.2015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5538868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77181" y="4516652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219" y="1674094"/>
            <a:ext cx="5500241" cy="4519491"/>
            <a:chOff x="750326" y="1600122"/>
            <a:chExt cx="6034376" cy="5342321"/>
          </a:xfrm>
        </p:grpSpPr>
        <p:grpSp>
          <p:nvGrpSpPr>
            <p:cNvPr id="14" name="Group 13"/>
            <p:cNvGrpSpPr/>
            <p:nvPr/>
          </p:nvGrpSpPr>
          <p:grpSpPr>
            <a:xfrm>
              <a:off x="2838355" y="1600122"/>
              <a:ext cx="3946347" cy="3149523"/>
              <a:chOff x="1599062" y="1719618"/>
              <a:chExt cx="4944826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494482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6" name="Straight Arrow Connector 25"/>
            <p:cNvCxnSpPr/>
            <p:nvPr/>
          </p:nvCxnSpPr>
          <p:spPr bwMode="auto">
            <a:xfrm flipH="1">
              <a:off x="750326" y="4711508"/>
              <a:ext cx="2106418" cy="2230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334314" y="4032724"/>
            <a:ext cx="4922646" cy="1654785"/>
            <a:chOff x="1334314" y="4032724"/>
            <a:chExt cx="4922646" cy="1654785"/>
          </a:xfrm>
        </p:grpSpPr>
        <p:sp>
          <p:nvSpPr>
            <p:cNvPr id="18" name="Parallelogram 17"/>
            <p:cNvSpPr/>
            <p:nvPr/>
          </p:nvSpPr>
          <p:spPr bwMode="auto">
            <a:xfrm rot="20852591">
              <a:off x="2743031" y="4032724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 bwMode="auto">
            <a:xfrm rot="20852591">
              <a:off x="2375426" y="439467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Parallelogram 30"/>
            <p:cNvSpPr/>
            <p:nvPr/>
          </p:nvSpPr>
          <p:spPr bwMode="auto">
            <a:xfrm rot="20852591">
              <a:off x="2019033" y="474392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 rot="20852591">
              <a:off x="1664514" y="509250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20852591">
              <a:off x="1334314" y="5416891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 bwMode="auto">
          <a:xfrm>
            <a:off x="1399798" y="6063308"/>
            <a:ext cx="29397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399885" y="5390344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71696" y="1941560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Aplitude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4929942" y="1567801"/>
            <a:ext cx="377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Aplitude linear to penetration depth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7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 game logic</a:t>
            </a:r>
          </a:p>
          <a:p>
            <a:r>
              <a:rPr lang="de-DE" dirty="0" smtClean="0"/>
              <a:t>Create 3D objects</a:t>
            </a:r>
          </a:p>
          <a:p>
            <a:r>
              <a:rPr lang="de-DE" dirty="0" smtClean="0"/>
              <a:t>Handle user unputs</a:t>
            </a:r>
          </a:p>
          <a:p>
            <a:r>
              <a:rPr lang="de-DE" dirty="0" smtClean="0"/>
              <a:t>Connect voice coil actuator with CHAI 3D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750-87D6-4973-84FE-BCD869E821BD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86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Idea 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Choose number of rounds to play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Game 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Show the user his performance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2EE6-F7A5-4557-B28F-79FCD2A211C0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116-C925-4871-9196-5F21FAB6AB5B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26" name="Picture 2" descr="C:\Users\ga68yid\Pictures\initPha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615566"/>
            <a:ext cx="6477453" cy="4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 objects according to the soundfiles we got</a:t>
            </a:r>
          </a:p>
          <a:p>
            <a:r>
              <a:rPr lang="de-DE" dirty="0" smtClean="0"/>
              <a:t>Similar in shape in order to make it not ot easy</a:t>
            </a:r>
          </a:p>
          <a:p>
            <a:r>
              <a:rPr lang="de-DE" dirty="0" smtClean="0"/>
              <a:t>Different in texture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1873-4592-4B4D-9F1D-AD3B7AB2CFD7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03.08.2015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  <p:grpSp>
        <p:nvGrpSpPr>
          <p:cNvPr id="25" name="Group 24"/>
          <p:cNvGrpSpPr/>
          <p:nvPr/>
        </p:nvGrpSpPr>
        <p:grpSpPr>
          <a:xfrm>
            <a:off x="1760561" y="2033636"/>
            <a:ext cx="3815678" cy="3444875"/>
            <a:chOff x="584200" y="2965450"/>
            <a:chExt cx="3559175" cy="2527300"/>
          </a:xfrm>
        </p:grpSpPr>
        <p:sp>
          <p:nvSpPr>
            <p:cNvPr id="13" name="Freeform 12"/>
            <p:cNvSpPr/>
            <p:nvPr/>
          </p:nvSpPr>
          <p:spPr bwMode="auto">
            <a:xfrm>
              <a:off x="584200" y="2965450"/>
              <a:ext cx="2908300" cy="2527300"/>
            </a:xfrm>
            <a:custGeom>
              <a:avLst/>
              <a:gdLst>
                <a:gd name="connsiteX0" fmla="*/ 0 w 2908300"/>
                <a:gd name="connsiteY0" fmla="*/ 0 h 2527300"/>
                <a:gd name="connsiteX1" fmla="*/ 2908300 w 2908300"/>
                <a:gd name="connsiteY1" fmla="*/ 0 h 2527300"/>
                <a:gd name="connsiteX2" fmla="*/ 2908300 w 2908300"/>
                <a:gd name="connsiteY2" fmla="*/ 425450 h 2527300"/>
                <a:gd name="connsiteX3" fmla="*/ 463550 w 2908300"/>
                <a:gd name="connsiteY3" fmla="*/ 425450 h 2527300"/>
                <a:gd name="connsiteX4" fmla="*/ 463550 w 2908300"/>
                <a:gd name="connsiteY4" fmla="*/ 882650 h 2527300"/>
                <a:gd name="connsiteX5" fmla="*/ 2908300 w 2908300"/>
                <a:gd name="connsiteY5" fmla="*/ 882650 h 2527300"/>
                <a:gd name="connsiteX6" fmla="*/ 2908300 w 2908300"/>
                <a:gd name="connsiteY6" fmla="*/ 1644650 h 2527300"/>
                <a:gd name="connsiteX7" fmla="*/ 463550 w 2908300"/>
                <a:gd name="connsiteY7" fmla="*/ 1644650 h 2527300"/>
                <a:gd name="connsiteX8" fmla="*/ 463550 w 2908300"/>
                <a:gd name="connsiteY8" fmla="*/ 2095500 h 2527300"/>
                <a:gd name="connsiteX9" fmla="*/ 2908300 w 2908300"/>
                <a:gd name="connsiteY9" fmla="*/ 2095500 h 2527300"/>
                <a:gd name="connsiteX10" fmla="*/ 2908300 w 2908300"/>
                <a:gd name="connsiteY10" fmla="*/ 2527300 h 2527300"/>
                <a:gd name="connsiteX11" fmla="*/ 0 w 2908300"/>
                <a:gd name="connsiteY11" fmla="*/ 2527300 h 2527300"/>
                <a:gd name="connsiteX12" fmla="*/ 0 w 2908300"/>
                <a:gd name="connsiteY12" fmla="*/ 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8300" h="2527300">
                  <a:moveTo>
                    <a:pt x="0" y="0"/>
                  </a:moveTo>
                  <a:lnTo>
                    <a:pt x="2908300" y="0"/>
                  </a:lnTo>
                  <a:lnTo>
                    <a:pt x="2908300" y="425450"/>
                  </a:lnTo>
                  <a:lnTo>
                    <a:pt x="463550" y="425450"/>
                  </a:lnTo>
                  <a:lnTo>
                    <a:pt x="463550" y="882650"/>
                  </a:lnTo>
                  <a:lnTo>
                    <a:pt x="2908300" y="882650"/>
                  </a:lnTo>
                  <a:lnTo>
                    <a:pt x="2908300" y="1644650"/>
                  </a:lnTo>
                  <a:lnTo>
                    <a:pt x="463550" y="1644650"/>
                  </a:lnTo>
                  <a:lnTo>
                    <a:pt x="463550" y="2095500"/>
                  </a:lnTo>
                  <a:lnTo>
                    <a:pt x="2908300" y="2095500"/>
                  </a:lnTo>
                  <a:lnTo>
                    <a:pt x="2908300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89896" y="3209924"/>
              <a:ext cx="1902605" cy="2415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8119" y="3539169"/>
              <a:ext cx="2097127" cy="205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68119" y="4728526"/>
              <a:ext cx="2097126" cy="1873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759676" y="3539170"/>
              <a:ext cx="383699" cy="1376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038350" y="3539007"/>
              <a:ext cx="1247776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33613" y="4797421"/>
              <a:ext cx="1352512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8458" y="2033636"/>
            <a:ext cx="1688381" cy="722731"/>
            <a:chOff x="4878458" y="2033636"/>
            <a:chExt cx="1688381" cy="722731"/>
          </a:xfrm>
        </p:grpSpPr>
        <p:sp>
          <p:nvSpPr>
            <p:cNvPr id="26" name="TextBox 25"/>
            <p:cNvSpPr txBox="1"/>
            <p:nvPr/>
          </p:nvSpPr>
          <p:spPr>
            <a:xfrm>
              <a:off x="5576239" y="2033636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Air gap</a:t>
              </a:r>
              <a:endParaRPr lang="de-DE" dirty="0"/>
            </a:p>
          </p:txBody>
        </p:sp>
        <p:cxnSp>
          <p:nvCxnSpPr>
            <p:cNvPr id="28" name="Straight Arrow Connector 27"/>
            <p:cNvCxnSpPr>
              <a:stCxn id="26" idx="1"/>
            </p:cNvCxnSpPr>
            <p:nvPr/>
          </p:nvCxnSpPr>
          <p:spPr bwMode="auto">
            <a:xfrm flipH="1">
              <a:off x="4878458" y="2233691"/>
              <a:ext cx="697781" cy="522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10637" y="2696091"/>
            <a:ext cx="3818962" cy="400110"/>
            <a:chOff x="3092635" y="975820"/>
            <a:chExt cx="3818962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850786" y="975820"/>
              <a:ext cx="206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Electric coil</a:t>
              </a:r>
              <a:endParaRPr lang="de-DE" dirty="0"/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3092635" y="1175875"/>
              <a:ext cx="175815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3999286" y="1310905"/>
            <a:ext cx="2425994" cy="922786"/>
            <a:chOff x="4753537" y="2033636"/>
            <a:chExt cx="2425994" cy="922786"/>
          </a:xfrm>
        </p:grpSpPr>
        <p:sp>
          <p:nvSpPr>
            <p:cNvPr id="44" name="TextBox 43"/>
            <p:cNvSpPr txBox="1"/>
            <p:nvPr/>
          </p:nvSpPr>
          <p:spPr>
            <a:xfrm>
              <a:off x="5576239" y="2033636"/>
              <a:ext cx="160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Soft Iron</a:t>
              </a:r>
            </a:p>
            <a:p>
              <a:pPr algn="l"/>
              <a:r>
                <a:rPr lang="de-DE" dirty="0" smtClean="0"/>
                <a:t>(fixed)</a:t>
              </a:r>
              <a:endParaRPr lang="de-DE" dirty="0"/>
            </a:p>
          </p:txBody>
        </p:sp>
        <p:cxnSp>
          <p:nvCxnSpPr>
            <p:cNvPr id="45" name="Straight Arrow Connector 44"/>
            <p:cNvCxnSpPr>
              <a:stCxn id="44" idx="1"/>
            </p:cNvCxnSpPr>
            <p:nvPr/>
          </p:nvCxnSpPr>
          <p:spPr bwMode="auto">
            <a:xfrm flipH="1">
              <a:off x="4753537" y="2387579"/>
              <a:ext cx="822702" cy="568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576239" y="3553853"/>
            <a:ext cx="2776189" cy="707886"/>
            <a:chOff x="4753537" y="1876527"/>
            <a:chExt cx="2079035" cy="835792"/>
          </a:xfrm>
        </p:grpSpPr>
        <p:sp>
          <p:nvSpPr>
            <p:cNvPr id="48" name="TextBox 47"/>
            <p:cNvSpPr txBox="1"/>
            <p:nvPr/>
          </p:nvSpPr>
          <p:spPr>
            <a:xfrm>
              <a:off x="5576238" y="1876527"/>
              <a:ext cx="1256334" cy="83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Coil holder</a:t>
              </a:r>
            </a:p>
            <a:p>
              <a:pPr algn="l"/>
              <a:r>
                <a:rPr lang="de-DE" dirty="0" smtClean="0"/>
                <a:t>(sliding)</a:t>
              </a:r>
              <a:endParaRPr lang="de-DE" dirty="0"/>
            </a:p>
          </p:txBody>
        </p:sp>
        <p:cxnSp>
          <p:nvCxnSpPr>
            <p:cNvPr id="49" name="Straight Arrow Connector 48"/>
            <p:cNvCxnSpPr>
              <a:stCxn id="48" idx="1"/>
              <a:endCxn id="23" idx="3"/>
            </p:cNvCxnSpPr>
            <p:nvPr/>
          </p:nvCxnSpPr>
          <p:spPr bwMode="auto">
            <a:xfrm flipH="1" flipV="1">
              <a:off x="4753537" y="2112728"/>
              <a:ext cx="822701" cy="1816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Rectangle 60"/>
          <p:cNvSpPr/>
          <p:nvPr/>
        </p:nvSpPr>
        <p:spPr bwMode="auto">
          <a:xfrm>
            <a:off x="2838735" y="4807838"/>
            <a:ext cx="2039722" cy="329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680424" y="4932482"/>
            <a:ext cx="4090213" cy="564074"/>
            <a:chOff x="4753536" y="4950528"/>
            <a:chExt cx="4090213" cy="564074"/>
          </a:xfrm>
        </p:grpSpPr>
        <p:sp>
          <p:nvSpPr>
            <p:cNvPr id="64" name="TextBox 63"/>
            <p:cNvSpPr txBox="1"/>
            <p:nvPr/>
          </p:nvSpPr>
          <p:spPr>
            <a:xfrm>
              <a:off x="6425280" y="5114492"/>
              <a:ext cx="241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Permanent Magnet</a:t>
              </a:r>
              <a:endParaRPr lang="de-DE" dirty="0"/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 bwMode="auto">
            <a:xfrm flipH="1" flipV="1">
              <a:off x="4753536" y="4950528"/>
              <a:ext cx="1671744" cy="3640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263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Need for Voice Coil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Dynamics of intervening linkages, joints, and cables distort the output of the motors </a:t>
            </a:r>
            <a:r>
              <a:rPr lang="de-DE" dirty="0" smtClean="0">
                <a:sym typeface="Wingdings" panose="05000000000000000000" pitchFamily="2" charset="2"/>
              </a:rPr>
              <a:t> interferes especially with the display of high freqency vibrations *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“Haptography handle“ generates vibrotactile frequencies (20-1000 Hz) in real time</a:t>
            </a:r>
          </a:p>
          <a:p>
            <a:r>
              <a:rPr lang="de-DE" dirty="0"/>
              <a:t>BASS_Init(1,44100,0,0,NULL);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04.08.2015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764274" y="3889612"/>
            <a:ext cx="68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books.google.de/books?id=MMeaI1TMvyMC&amp;pg=PA256&amp;lpg=PA256&amp;dq=phantom+omni+voice+coil&amp;source=bl&amp;ots=xb_XcUQzxx&amp;sig=kQPPNpT3BscUGyFQ3oj-Q3hHIPo&amp;hl=de&amp;sa=X&amp;ved=0CCUQ6AEwAGoVChMIn7qNgeCNxwIVxAiSCh1a-AJU#v=onepage&amp;q=phantom%20omni%20voice%20coil&amp;f=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536" y="5923970"/>
            <a:ext cx="3684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* Robotics Research, The </a:t>
            </a:r>
            <a:r>
              <a:rPr lang="en-US" sz="1000" dirty="0"/>
              <a:t>14th International Symposium ISRR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11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 measurements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04.08.2015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1599061" y="2033517"/>
            <a:ext cx="6166513" cy="3769056"/>
            <a:chOff x="1599062" y="1719618"/>
            <a:chExt cx="6166513" cy="3769056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599062" y="5488674"/>
              <a:ext cx="616651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599062" y="1719618"/>
              <a:ext cx="0" cy="3769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218363" y="1806167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 (V)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426657" y="5602518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</a:p>
          <a:p>
            <a:r>
              <a:rPr lang="de-DE" dirty="0" smtClean="0"/>
              <a:t>(F)</a:t>
            </a:r>
            <a:endParaRPr lang="de-DE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4972050" y="2844800"/>
            <a:ext cx="393700" cy="431800"/>
          </a:xfrm>
          <a:prstGeom prst="mathMultiply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599061" y="3696196"/>
            <a:ext cx="6166513" cy="72901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41800" y="2287897"/>
            <a:ext cx="88900" cy="3505578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8792" y="2197892"/>
            <a:ext cx="2276782" cy="707888"/>
            <a:chOff x="4985095" y="2033636"/>
            <a:chExt cx="1581744" cy="722733"/>
          </a:xfrm>
        </p:grpSpPr>
        <p:sp>
          <p:nvSpPr>
            <p:cNvPr id="34" name="TextBox 33"/>
            <p:cNvSpPr txBox="1"/>
            <p:nvPr/>
          </p:nvSpPr>
          <p:spPr>
            <a:xfrm>
              <a:off x="5576239" y="2033636"/>
              <a:ext cx="990600" cy="72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  <a:p>
              <a:pPr algn="l"/>
              <a:r>
                <a:rPr lang="de-DE" dirty="0" smtClean="0"/>
                <a:t>V = const.</a:t>
              </a:r>
              <a:endParaRPr lang="de-DE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 bwMode="auto">
            <a:xfrm flipH="1">
              <a:off x="4985095" y="2395001"/>
              <a:ext cx="591144" cy="3613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84401" y="4356890"/>
            <a:ext cx="2430274" cy="400110"/>
            <a:chOff x="4878460" y="2033636"/>
            <a:chExt cx="1688379" cy="408501"/>
          </a:xfrm>
        </p:grpSpPr>
        <p:sp>
          <p:nvSpPr>
            <p:cNvPr id="37" name="TextBox 36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4878460" y="2237887"/>
              <a:ext cx="69777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174092" y="2394679"/>
            <a:ext cx="1425882" cy="1247074"/>
            <a:chOff x="5576239" y="2033636"/>
            <a:chExt cx="990600" cy="1273228"/>
          </a:xfrm>
        </p:grpSpPr>
        <p:sp>
          <p:nvSpPr>
            <p:cNvPr id="42" name="TextBox 41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 = const.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6071539" y="2442137"/>
              <a:ext cx="0" cy="8647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Oval 45"/>
          <p:cNvSpPr/>
          <p:nvPr/>
        </p:nvSpPr>
        <p:spPr bwMode="auto">
          <a:xfrm>
            <a:off x="4002491" y="2033517"/>
            <a:ext cx="567517" cy="4125983"/>
          </a:xfrm>
          <a:prstGeom prst="ellipse">
            <a:avLst/>
          </a:prstGeom>
          <a:solidFill>
            <a:srgbClr val="FFFFFF">
              <a:alpha val="0"/>
            </a:srgb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Incresing Velocity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04.08.2015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  <p:grpSp>
        <p:nvGrpSpPr>
          <p:cNvPr id="205" name="Group 204"/>
          <p:cNvGrpSpPr/>
          <p:nvPr/>
        </p:nvGrpSpPr>
        <p:grpSpPr>
          <a:xfrm>
            <a:off x="2192786" y="1908274"/>
            <a:ext cx="6345242" cy="1167795"/>
            <a:chOff x="378512" y="2245336"/>
            <a:chExt cx="6345242" cy="1167795"/>
          </a:xfrm>
        </p:grpSpPr>
        <p:grpSp>
          <p:nvGrpSpPr>
            <p:cNvPr id="62" name="Group 61"/>
            <p:cNvGrpSpPr/>
            <p:nvPr/>
          </p:nvGrpSpPr>
          <p:grpSpPr>
            <a:xfrm>
              <a:off x="465235" y="2460623"/>
              <a:ext cx="6258519" cy="952508"/>
              <a:chOff x="431002" y="2936869"/>
              <a:chExt cx="6258519" cy="95250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3" name="Block Arc 12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4" name="Block Arc 13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27" name="Block Arc 26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" name="Block Arc 27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4" name="Block Arc 4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5" name="Block Arc 4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2" name="Block Arc 4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3" name="Block Arc 4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60" name="Block Arc 5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61" name="Block Arc 6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58" name="Block Arc 5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Block Arc 5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86" name="Group 185"/>
            <p:cNvGrpSpPr/>
            <p:nvPr/>
          </p:nvGrpSpPr>
          <p:grpSpPr>
            <a:xfrm>
              <a:off x="378512" y="2245336"/>
              <a:ext cx="4162350" cy="940825"/>
              <a:chOff x="409698" y="1809844"/>
              <a:chExt cx="4162350" cy="9408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409698" y="182730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26" name="Block Arc 125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58" name="Block Arc 157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70" name="Block Arc 169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71" name="Block Arc 170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2453228" y="180984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4" name="Block Arc 183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2" name="Block Arc 181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3" name="Block Arc 182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6" name="Group 205"/>
          <p:cNvGrpSpPr/>
          <p:nvPr/>
        </p:nvGrpSpPr>
        <p:grpSpPr>
          <a:xfrm>
            <a:off x="2192786" y="3152170"/>
            <a:ext cx="6353006" cy="1054617"/>
            <a:chOff x="364800" y="4313928"/>
            <a:chExt cx="6353006" cy="1054617"/>
          </a:xfrm>
        </p:grpSpPr>
        <p:grpSp>
          <p:nvGrpSpPr>
            <p:cNvPr id="95" name="Group 94"/>
            <p:cNvGrpSpPr/>
            <p:nvPr/>
          </p:nvGrpSpPr>
          <p:grpSpPr>
            <a:xfrm>
              <a:off x="459287" y="4416037"/>
              <a:ext cx="6258519" cy="952508"/>
              <a:chOff x="431002" y="2936869"/>
              <a:chExt cx="6258519" cy="95250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4" name="Block Arc 12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5" name="Block Arc 12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2" name="Block Arc 12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3" name="Block Arc 12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8" name="Block Arc 117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9" name="Block Arc 118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6" name="Block Arc 115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7" name="Block Arc 116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10" name="Block Arc 10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08" name="Block Arc 10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04" name="Group 203"/>
            <p:cNvGrpSpPr/>
            <p:nvPr/>
          </p:nvGrpSpPr>
          <p:grpSpPr>
            <a:xfrm>
              <a:off x="364800" y="4313928"/>
              <a:ext cx="3908243" cy="820733"/>
              <a:chOff x="364800" y="4313928"/>
              <a:chExt cx="3908243" cy="820733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64800" y="4313928"/>
                <a:ext cx="3908243" cy="820733"/>
                <a:chOff x="409698" y="1912476"/>
                <a:chExt cx="3908243" cy="820733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409698" y="1929936"/>
                  <a:ext cx="1864713" cy="803273"/>
                  <a:chOff x="371475" y="2349033"/>
                  <a:chExt cx="1876677" cy="803273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71475" y="2349033"/>
                    <a:ext cx="1102160" cy="803273"/>
                    <a:chOff x="409225" y="2339788"/>
                    <a:chExt cx="1064321" cy="803273"/>
                  </a:xfrm>
                </p:grpSpPr>
                <p:sp>
                  <p:nvSpPr>
                    <p:cNvPr id="200" name="Block Arc 199"/>
                    <p:cNvSpPr/>
                    <p:nvPr/>
                  </p:nvSpPr>
                  <p:spPr bwMode="auto">
                    <a:xfrm>
                      <a:off x="409225" y="2339788"/>
                      <a:ext cx="819793" cy="803273"/>
                    </a:xfrm>
                    <a:prstGeom prst="blockArc">
                      <a:avLst>
                        <a:gd name="adj1" fmla="val 10800000"/>
                        <a:gd name="adj2" fmla="val 21512945"/>
                        <a:gd name="adj3" fmla="val 9077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01" name="Block Arc 200"/>
                    <p:cNvSpPr/>
                    <p:nvPr/>
                  </p:nvSpPr>
                  <p:spPr bwMode="auto">
                    <a:xfrm rot="10800000">
                      <a:off x="1151259" y="2458359"/>
                      <a:ext cx="322287" cy="486809"/>
                    </a:xfrm>
                    <a:prstGeom prst="blockArc">
                      <a:avLst>
                        <a:gd name="adj1" fmla="val 10800000"/>
                        <a:gd name="adj2" fmla="val 21162473"/>
                        <a:gd name="adj3" fmla="val 21663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98" name="Block Arc 197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2453228" y="1912476"/>
                  <a:ext cx="1864713" cy="803273"/>
                  <a:chOff x="371475" y="2349033"/>
                  <a:chExt cx="1876677" cy="803273"/>
                </a:xfrm>
              </p:grpSpPr>
              <p:sp>
                <p:nvSpPr>
                  <p:cNvPr id="194" name="Block Arc 193"/>
                  <p:cNvSpPr/>
                  <p:nvPr/>
                </p:nvSpPr>
                <p:spPr bwMode="auto">
                  <a:xfrm>
                    <a:off x="371475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92" name="Block Arc 191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02" name="Block Arc 201"/>
              <p:cNvSpPr/>
              <p:nvPr/>
            </p:nvSpPr>
            <p:spPr bwMode="auto">
              <a:xfrm rot="10800000">
                <a:off x="2151957" y="4416037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3" name="Block Arc 202"/>
              <p:cNvSpPr/>
              <p:nvPr/>
            </p:nvSpPr>
            <p:spPr bwMode="auto">
              <a:xfrm rot="10800000">
                <a:off x="3181021" y="4429595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287273" y="4634843"/>
            <a:ext cx="6258519" cy="952508"/>
            <a:chOff x="431002" y="2936869"/>
            <a:chExt cx="6258519" cy="952508"/>
          </a:xfrm>
        </p:grpSpPr>
        <p:grpSp>
          <p:nvGrpSpPr>
            <p:cNvPr id="221" name="Group 220"/>
            <p:cNvGrpSpPr/>
            <p:nvPr/>
          </p:nvGrpSpPr>
          <p:grpSpPr>
            <a:xfrm>
              <a:off x="431002" y="2936873"/>
              <a:ext cx="4230886" cy="952504"/>
              <a:chOff x="1276348" y="2905123"/>
              <a:chExt cx="4230886" cy="952504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276348" y="2905123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41" name="Block Arc 240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2" name="Block Arc 241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9" name="Block Arc 238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0" name="Block Arc 239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230" name="Group 229"/>
              <p:cNvGrpSpPr/>
              <p:nvPr/>
            </p:nvGrpSpPr>
            <p:grpSpPr>
              <a:xfrm>
                <a:off x="3307356" y="2905125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5" name="Block Arc 234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6" name="Block Arc 235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3" name="Block Arc 232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4" name="Block Arc 233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22" name="Group 221"/>
            <p:cNvGrpSpPr/>
            <p:nvPr/>
          </p:nvGrpSpPr>
          <p:grpSpPr>
            <a:xfrm>
              <a:off x="4489643" y="2936869"/>
              <a:ext cx="2199878" cy="952502"/>
              <a:chOff x="1226342" y="2428874"/>
              <a:chExt cx="2199878" cy="95250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1226342" y="2428874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7" name="Block Arc 226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8" name="Block Arc 227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2242737" y="2428876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5" name="Block Arc 224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6" name="Block Arc 225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252" name="Group 251"/>
          <p:cNvGrpSpPr/>
          <p:nvPr/>
        </p:nvGrpSpPr>
        <p:grpSpPr>
          <a:xfrm>
            <a:off x="2339913" y="4491188"/>
            <a:ext cx="2091413" cy="287318"/>
            <a:chOff x="2339913" y="4491188"/>
            <a:chExt cx="2091413" cy="287318"/>
          </a:xfrm>
        </p:grpSpPr>
        <p:grpSp>
          <p:nvGrpSpPr>
            <p:cNvPr id="245" name="Group 244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43" name="Block Arc 242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" name="Block Arc 243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47" name="Block Arc 246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8" name="Block Arc 247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4318281" y="4513508"/>
            <a:ext cx="2091413" cy="287318"/>
            <a:chOff x="2339913" y="4491188"/>
            <a:chExt cx="2091413" cy="28731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58" name="Block Arc 257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9" name="Block Arc 258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56" name="Block Arc 255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7" name="Block Arc 256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60" name="TextBox 259"/>
          <p:cNvSpPr txBox="1"/>
          <p:nvPr/>
        </p:nvSpPr>
        <p:spPr>
          <a:xfrm>
            <a:off x="66675" y="2123561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Small Velocity</a:t>
            </a:r>
            <a:endParaRPr lang="de-DE" dirty="0"/>
          </a:p>
        </p:txBody>
      </p:sp>
      <p:sp>
        <p:nvSpPr>
          <p:cNvPr id="261" name="TextBox 260"/>
          <p:cNvSpPr txBox="1"/>
          <p:nvPr/>
        </p:nvSpPr>
        <p:spPr>
          <a:xfrm>
            <a:off x="66675" y="4600763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Large Velocity</a:t>
            </a:r>
            <a:endParaRPr lang="de-DE" dirty="0"/>
          </a:p>
        </p:txBody>
      </p:sp>
      <p:sp>
        <p:nvSpPr>
          <p:cNvPr id="262" name="Down Arrow 261"/>
          <p:cNvSpPr/>
          <p:nvPr/>
        </p:nvSpPr>
        <p:spPr bwMode="auto">
          <a:xfrm>
            <a:off x="919162" y="2577499"/>
            <a:ext cx="581025" cy="193601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TUM_Vorlage_hellblau</vt:lpstr>
      <vt:lpstr>Computational Haptics Laboratory</vt:lpstr>
      <vt:lpstr>Our Work</vt:lpstr>
      <vt:lpstr>Idea - Quizgame</vt:lpstr>
      <vt:lpstr>3D Objects</vt:lpstr>
      <vt:lpstr>3D Objects</vt:lpstr>
      <vt:lpstr>Voice Coil Actuator</vt:lpstr>
      <vt:lpstr>Need for Voice Coil</vt:lpstr>
      <vt:lpstr>Force and Velocity measurements</vt:lpstr>
      <vt:lpstr>Incresing Velocity</vt:lpstr>
      <vt:lpstr>Voice Coil Actuator</vt:lpstr>
      <vt:lpstr>Force and Velocity: Approach 1</vt:lpstr>
      <vt:lpstr>Force and Velocity: Approach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Eiler, Julian</cp:lastModifiedBy>
  <cp:revision>138</cp:revision>
  <dcterms:created xsi:type="dcterms:W3CDTF">2009-06-05T15:14:26Z</dcterms:created>
  <dcterms:modified xsi:type="dcterms:W3CDTF">2015-08-04T21:57:13Z</dcterms:modified>
</cp:coreProperties>
</file>