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6" r:id="rId4"/>
    <p:sldId id="277" r:id="rId5"/>
    <p:sldId id="268" r:id="rId6"/>
    <p:sldId id="263" r:id="rId7"/>
    <p:sldId id="262" r:id="rId8"/>
    <p:sldId id="264" r:id="rId9"/>
    <p:sldId id="265" r:id="rId10"/>
    <p:sldId id="269" r:id="rId11"/>
    <p:sldId id="266" r:id="rId12"/>
    <p:sldId id="270" r:id="rId13"/>
    <p:sldId id="278" r:id="rId14"/>
    <p:sldId id="272" r:id="rId15"/>
    <p:sldId id="273" r:id="rId16"/>
    <p:sldId id="271" r:id="rId17"/>
    <p:sldId id="267" r:id="rId18"/>
    <p:sldId id="259" r:id="rId19"/>
    <p:sldId id="261" r:id="rId20"/>
    <p:sldId id="260" r:id="rId21"/>
    <p:sldId id="258" r:id="rId22"/>
  </p:sldIdLst>
  <p:sldSz cx="9144000" cy="6858000" type="screen4x3"/>
  <p:notesSz cx="6858000" cy="914400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6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FFFFF"/>
    <a:srgbClr val="9A9A9A"/>
    <a:srgbClr val="F2FF35"/>
    <a:srgbClr val="CE671E"/>
    <a:srgbClr val="00B050"/>
    <a:srgbClr val="FBA34B"/>
    <a:srgbClr val="000000"/>
    <a:srgbClr val="005293"/>
    <a:srgbClr val="584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97" autoAdjust="0"/>
  </p:normalViewPr>
  <p:slideViewPr>
    <p:cSldViewPr snapToGrid="0" showGuides="1">
      <p:cViewPr varScale="1">
        <p:scale>
          <a:sx n="106" d="100"/>
          <a:sy n="106" d="100"/>
        </p:scale>
        <p:origin x="-570" y="-96"/>
      </p:cViewPr>
      <p:guideLst>
        <p:guide orient="horz" pos="10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8000" y="169863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1000" y="1698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B8682F5A-9025-5143-B95A-464527BD45C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006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24B126A-EBFB-3945-B395-849A2AAB6EE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7213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1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692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94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0700" y="2735860"/>
            <a:ext cx="8128000" cy="1295400"/>
          </a:xfrm>
        </p:spPr>
        <p:txBody>
          <a:bodyPr/>
          <a:lstStyle>
            <a:lvl1pPr algn="ctr"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20700" y="433606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noProof="0" dirty="0" err="1" smtClean="0"/>
              <a:t>Formatvorlage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Untertitelmasters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pic>
        <p:nvPicPr>
          <p:cNvPr id="10" name="Bild 9" descr="LS_Medientechnik_OS_Blau_RGB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77" y="420121"/>
            <a:ext cx="546137" cy="546137"/>
          </a:xfrm>
          <a:prstGeom prst="rect">
            <a:avLst/>
          </a:prstGeom>
        </p:spPr>
      </p:pic>
      <p:pic>
        <p:nvPicPr>
          <p:cNvPr id="12" name="Picture 29" descr="U:\Logos und Grafiken\TUMLogo_oZ_Vollfl_blau_RGB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920" y="423276"/>
            <a:ext cx="1026072" cy="54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53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CB5E2-7C9C-4C5B-9DA5-0EA99E650B91}" type="datetime1">
              <a:rPr lang="de-DE" noProof="0" smtClean="0"/>
              <a:t>07.08.2015</a:t>
            </a:fld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CC94CD-1FE7-0C44-80F4-2964C2C9955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85259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692275"/>
            <a:ext cx="3987800" cy="4479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92275"/>
            <a:ext cx="3987800" cy="4479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DDE0D6-F2D4-4DAF-806D-E2C13DCE8831}" type="datetime1">
              <a:rPr lang="de-DE" noProof="0" smtClean="0"/>
              <a:t>07.08.2015</a:t>
            </a:fld>
            <a:endParaRPr lang="en-US" noProof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EA83A0-A104-9441-ACE9-BF30B05124E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11570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849790"/>
            <a:ext cx="8128000" cy="60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Mastertitelformat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701800"/>
            <a:ext cx="81280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1" y="6400800"/>
            <a:ext cx="121075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fld id="{B328BD0B-144B-4771-A6F1-C96D674AB00F}" type="datetime1">
              <a:rPr lang="de-DE" smtClean="0"/>
              <a:t>07.08.2015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6114" y="6400800"/>
            <a:ext cx="516580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r>
              <a:rPr lang="en-US" smtClean="0"/>
              <a:t>Computational Haptics Laboratory -  Final Presentation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376" y="6400800"/>
            <a:ext cx="119762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fld id="{4E0006A5-54B2-7248-935D-336FE5B38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Box 18"/>
          <p:cNvSpPr txBox="1">
            <a:spLocks noChangeArrowheads="1"/>
          </p:cNvSpPr>
          <p:nvPr userDrawn="1"/>
        </p:nvSpPr>
        <p:spPr bwMode="auto">
          <a:xfrm>
            <a:off x="6224653" y="479425"/>
            <a:ext cx="18461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900" b="0" noProof="0" dirty="0" err="1" smtClean="0">
                <a:solidFill>
                  <a:schemeClr val="bg2"/>
                </a:solidFill>
              </a:rPr>
              <a:t>Technische</a:t>
            </a:r>
            <a:r>
              <a:rPr lang="en-US" sz="900" b="0" noProof="0" dirty="0" smtClean="0">
                <a:solidFill>
                  <a:schemeClr val="bg2"/>
                </a:solidFill>
              </a:rPr>
              <a:t> </a:t>
            </a:r>
            <a:r>
              <a:rPr lang="en-US" sz="900" b="0" noProof="0" dirty="0" err="1" smtClean="0">
                <a:solidFill>
                  <a:schemeClr val="bg2"/>
                </a:solidFill>
              </a:rPr>
              <a:t>Universität</a:t>
            </a:r>
            <a:r>
              <a:rPr lang="en-US" sz="900" b="0" noProof="0" dirty="0" smtClean="0">
                <a:solidFill>
                  <a:schemeClr val="bg2"/>
                </a:solidFill>
              </a:rPr>
              <a:t> </a:t>
            </a:r>
            <a:r>
              <a:rPr lang="en-US" sz="900" b="0" noProof="0" dirty="0" err="1" smtClean="0">
                <a:solidFill>
                  <a:schemeClr val="bg2"/>
                </a:solidFill>
              </a:rPr>
              <a:t>München</a:t>
            </a:r>
            <a:endParaRPr lang="en-US" sz="900" b="0" noProof="0" dirty="0">
              <a:solidFill>
                <a:schemeClr val="bg2"/>
              </a:solidFill>
            </a:endParaRPr>
          </a:p>
        </p:txBody>
      </p:sp>
      <p:sp>
        <p:nvSpPr>
          <p:cNvPr id="14" name="Line 23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0" noProof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6" name="Line 2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0" noProof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2" name="Bild 1" descr="LS_Medientechnik_OS_Blau_RGB.wmf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1" y="286445"/>
            <a:ext cx="362833" cy="362833"/>
          </a:xfrm>
          <a:prstGeom prst="rect">
            <a:avLst/>
          </a:prstGeom>
        </p:spPr>
      </p:pic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866990" y="335830"/>
            <a:ext cx="19039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900" b="0" noProof="0" dirty="0" smtClean="0">
                <a:solidFill>
                  <a:schemeClr val="bg2"/>
                </a:solidFill>
              </a:rPr>
              <a:t>Chair of Media Technology</a:t>
            </a:r>
          </a:p>
          <a:p>
            <a:pPr algn="l"/>
            <a:r>
              <a:rPr lang="en-US" sz="900" b="0" noProof="0" dirty="0" smtClean="0">
                <a:solidFill>
                  <a:schemeClr val="bg2"/>
                </a:solidFill>
              </a:rPr>
              <a:t>Prof. Dr.-</a:t>
            </a:r>
            <a:r>
              <a:rPr lang="en-US" sz="900" b="0" noProof="0" dirty="0" err="1" smtClean="0">
                <a:solidFill>
                  <a:schemeClr val="bg2"/>
                </a:solidFill>
              </a:rPr>
              <a:t>Ing</a:t>
            </a:r>
            <a:r>
              <a:rPr lang="en-US" sz="900" b="0" noProof="0" dirty="0" smtClean="0">
                <a:solidFill>
                  <a:schemeClr val="bg2"/>
                </a:solidFill>
              </a:rPr>
              <a:t>. </a:t>
            </a:r>
            <a:r>
              <a:rPr lang="en-US" sz="900" b="0" noProof="0" dirty="0" err="1" smtClean="0">
                <a:solidFill>
                  <a:schemeClr val="bg2"/>
                </a:solidFill>
              </a:rPr>
              <a:t>Eckehard</a:t>
            </a:r>
            <a:r>
              <a:rPr lang="en-US" sz="900" b="0" noProof="0" dirty="0" smtClean="0">
                <a:solidFill>
                  <a:schemeClr val="bg2"/>
                </a:solidFill>
              </a:rPr>
              <a:t> Steinbach</a:t>
            </a:r>
            <a:endParaRPr lang="en-US" sz="900" b="0" noProof="0" dirty="0">
              <a:solidFill>
                <a:schemeClr val="bg2"/>
              </a:solidFill>
            </a:endParaRPr>
          </a:p>
        </p:txBody>
      </p:sp>
      <p:pic>
        <p:nvPicPr>
          <p:cNvPr id="42" name="Picture 29" descr="U:\Logos und Grafiken\TUMLogo_oZ_Vollfl_blau_RGB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78" y="325438"/>
            <a:ext cx="604440" cy="3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 b="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534988" indent="-268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2pPr>
      <a:lvl3pPr marL="801688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3pPr>
      <a:lvl4pPr marL="1079500" indent="-277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4pPr>
      <a:lvl5pPr marL="1346200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1711457"/>
            <a:ext cx="8128000" cy="83132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Computational Haptics Laboratory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3167" y="2981647"/>
            <a:ext cx="6077667" cy="10884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Haptic Memory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10220" y="5800761"/>
            <a:ext cx="5323561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chemeClr val="bg2"/>
                </a:solidFill>
                <a:latin typeface="+mj-lt"/>
                <a:ea typeface="ＭＳ Ｐゴシック" pitchFamily="-65" charset="-128"/>
                <a:cs typeface="ＭＳ Ｐゴシック" pitchFamily="18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kern="0" dirty="0" smtClean="0">
                <a:latin typeface="Arial" charset="0"/>
                <a:ea typeface="ＭＳ Ｐゴシック" charset="0"/>
                <a:cs typeface="ＭＳ Ｐゴシック" charset="0"/>
              </a:rPr>
              <a:t>Marc Dreiser and Julian Eiler</a:t>
            </a:r>
            <a:endParaRPr lang="en-US" sz="2000" kern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3853" y="5183659"/>
            <a:ext cx="1636294" cy="40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07.08.2015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0755" y="499533"/>
            <a:ext cx="3362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Prof. Dr.-Ing. Eckehard </a:t>
            </a:r>
            <a:r>
              <a:rPr lang="de-DE" sz="1600" dirty="0" smtClean="0"/>
              <a:t>Steinbach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Force and Velocity: Approach 1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5C72-62E2-47FE-949C-9E3317A801B3}" type="datetime1">
              <a:rPr lang="de-DE" noProof="0" smtClean="0"/>
              <a:t>07.08.2015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10</a:t>
            </a:fld>
            <a:endParaRPr lang="en-US" noProof="0"/>
          </a:p>
        </p:txBody>
      </p:sp>
      <p:grpSp>
        <p:nvGrpSpPr>
          <p:cNvPr id="14" name="Group 13"/>
          <p:cNvGrpSpPr/>
          <p:nvPr/>
        </p:nvGrpSpPr>
        <p:grpSpPr>
          <a:xfrm>
            <a:off x="894211" y="3114675"/>
            <a:ext cx="5430389" cy="2699728"/>
            <a:chOff x="1599062" y="1719618"/>
            <a:chExt cx="6166513" cy="3769056"/>
          </a:xfrm>
        </p:grpSpPr>
        <p:cxnSp>
          <p:nvCxnSpPr>
            <p:cNvPr id="8" name="Straight Arrow Connector 7"/>
            <p:cNvCxnSpPr/>
            <p:nvPr/>
          </p:nvCxnSpPr>
          <p:spPr bwMode="auto">
            <a:xfrm>
              <a:off x="1599062" y="5488674"/>
              <a:ext cx="616651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V="1">
              <a:off x="1599062" y="1719618"/>
              <a:ext cx="0" cy="376905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163116" y="2714565"/>
            <a:ext cx="1228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Velocity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6129778" y="5940626"/>
            <a:ext cx="1228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Force</a:t>
            </a:r>
            <a:endParaRPr lang="de-DE" dirty="0"/>
          </a:p>
        </p:txBody>
      </p:sp>
      <p:grpSp>
        <p:nvGrpSpPr>
          <p:cNvPr id="24" name="Group 23"/>
          <p:cNvGrpSpPr/>
          <p:nvPr/>
        </p:nvGrpSpPr>
        <p:grpSpPr>
          <a:xfrm>
            <a:off x="916436" y="3586160"/>
            <a:ext cx="4694583" cy="2188495"/>
            <a:chOff x="1632399" y="482643"/>
            <a:chExt cx="5827596" cy="4406856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632399" y="482643"/>
              <a:ext cx="5827596" cy="88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632399" y="4008128"/>
              <a:ext cx="5827596" cy="8813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632399" y="3126757"/>
              <a:ext cx="5827596" cy="881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632399" y="2245385"/>
              <a:ext cx="5827596" cy="88137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632399" y="1364014"/>
              <a:ext cx="5827596" cy="8813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 rot="16200000">
            <a:off x="-613280" y="4374114"/>
            <a:ext cx="2491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Five discrete values</a:t>
            </a:r>
            <a:endParaRPr lang="de-DE" dirty="0"/>
          </a:p>
        </p:txBody>
      </p:sp>
      <p:sp>
        <p:nvSpPr>
          <p:cNvPr id="27" name="TextBox 26"/>
          <p:cNvSpPr txBox="1"/>
          <p:nvPr/>
        </p:nvSpPr>
        <p:spPr>
          <a:xfrm>
            <a:off x="1593102" y="5947803"/>
            <a:ext cx="2491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Constant  </a:t>
            </a:r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>
            <a:off x="4179264" y="1972653"/>
            <a:ext cx="42906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Five soundfiles for different velocities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FF0000"/>
                </a:solidFill>
              </a:rPr>
              <a:t>Amplitude constant (independet of penetration </a:t>
            </a:r>
            <a:r>
              <a:rPr lang="de-DE" dirty="0" smtClean="0">
                <a:solidFill>
                  <a:srgbClr val="FF0000"/>
                </a:solidFill>
              </a:rPr>
              <a:t>depth/force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894211" y="3114675"/>
            <a:ext cx="5430389" cy="2699727"/>
            <a:chOff x="1599061" y="2033517"/>
            <a:chExt cx="6166513" cy="3769056"/>
          </a:xfrm>
        </p:grpSpPr>
        <p:sp>
          <p:nvSpPr>
            <p:cNvPr id="34" name="Rectangle 33"/>
            <p:cNvSpPr/>
            <p:nvPr/>
          </p:nvSpPr>
          <p:spPr bwMode="auto">
            <a:xfrm>
              <a:off x="4241800" y="2287897"/>
              <a:ext cx="88900" cy="3505578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599061" y="2033517"/>
              <a:ext cx="6166513" cy="3769056"/>
              <a:chOff x="1599062" y="1719618"/>
              <a:chExt cx="6166513" cy="3769056"/>
            </a:xfrm>
          </p:grpSpPr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1599062" y="5488674"/>
                <a:ext cx="6166513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 flipV="1">
                <a:off x="1599062" y="1719618"/>
                <a:ext cx="0" cy="376905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3" name="Group 2"/>
          <p:cNvGrpSpPr/>
          <p:nvPr/>
        </p:nvGrpSpPr>
        <p:grpSpPr>
          <a:xfrm>
            <a:off x="3063769" y="3586160"/>
            <a:ext cx="396808" cy="2182596"/>
            <a:chOff x="3063769" y="3586160"/>
            <a:chExt cx="396808" cy="2182596"/>
          </a:xfrm>
        </p:grpSpPr>
        <p:sp>
          <p:nvSpPr>
            <p:cNvPr id="38" name="Multiply 37"/>
            <p:cNvSpPr/>
            <p:nvPr/>
          </p:nvSpPr>
          <p:spPr bwMode="auto">
            <a:xfrm>
              <a:off x="3063769" y="3586160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Multiply 38"/>
            <p:cNvSpPr/>
            <p:nvPr/>
          </p:nvSpPr>
          <p:spPr bwMode="auto">
            <a:xfrm>
              <a:off x="3063769" y="4023859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Multiply 39"/>
            <p:cNvSpPr/>
            <p:nvPr/>
          </p:nvSpPr>
          <p:spPr bwMode="auto">
            <a:xfrm>
              <a:off x="3066877" y="4449536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Multiply 40"/>
            <p:cNvSpPr/>
            <p:nvPr/>
          </p:nvSpPr>
          <p:spPr bwMode="auto">
            <a:xfrm>
              <a:off x="3063769" y="5336956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" name="Multiply 41"/>
            <p:cNvSpPr/>
            <p:nvPr/>
          </p:nvSpPr>
          <p:spPr bwMode="auto">
            <a:xfrm>
              <a:off x="3063769" y="4905156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599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87"/>
    </mc:Choice>
    <mc:Fallback xmlns="">
      <p:transition spd="slow" advTm="562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Force and Velocity: Approach 2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F6F-8BBA-47EE-8CE1-A9CB789DF332}" type="datetime1">
              <a:rPr lang="de-DE" noProof="0" smtClean="0"/>
              <a:t>07.08.2015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15" name="TextBox 14"/>
          <p:cNvSpPr txBox="1"/>
          <p:nvPr/>
        </p:nvSpPr>
        <p:spPr>
          <a:xfrm>
            <a:off x="218363" y="5538868"/>
            <a:ext cx="1228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Velocity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5877181" y="4516652"/>
            <a:ext cx="1228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Force</a:t>
            </a:r>
            <a:endParaRPr lang="de-DE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28219" y="1674094"/>
            <a:ext cx="5500241" cy="4519491"/>
            <a:chOff x="750326" y="1600122"/>
            <a:chExt cx="6034376" cy="5342321"/>
          </a:xfrm>
        </p:grpSpPr>
        <p:grpSp>
          <p:nvGrpSpPr>
            <p:cNvPr id="14" name="Group 13"/>
            <p:cNvGrpSpPr/>
            <p:nvPr/>
          </p:nvGrpSpPr>
          <p:grpSpPr>
            <a:xfrm>
              <a:off x="2838355" y="1600122"/>
              <a:ext cx="3946347" cy="3149523"/>
              <a:chOff x="1599062" y="1719618"/>
              <a:chExt cx="4944826" cy="3769056"/>
            </a:xfrm>
          </p:grpSpPr>
          <p:cxnSp>
            <p:nvCxnSpPr>
              <p:cNvPr id="8" name="Straight Arrow Connector 7"/>
              <p:cNvCxnSpPr/>
              <p:nvPr/>
            </p:nvCxnSpPr>
            <p:spPr bwMode="auto">
              <a:xfrm>
                <a:off x="1599062" y="5488674"/>
                <a:ext cx="4944826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" name="Straight Arrow Connector 9"/>
              <p:cNvCxnSpPr/>
              <p:nvPr/>
            </p:nvCxnSpPr>
            <p:spPr bwMode="auto">
              <a:xfrm flipV="1">
                <a:off x="1599062" y="1719618"/>
                <a:ext cx="0" cy="376905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26" name="Straight Arrow Connector 25"/>
            <p:cNvCxnSpPr/>
            <p:nvPr/>
          </p:nvCxnSpPr>
          <p:spPr bwMode="auto">
            <a:xfrm flipH="1">
              <a:off x="750326" y="4711508"/>
              <a:ext cx="2106418" cy="223093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1334314" y="4032724"/>
            <a:ext cx="4922646" cy="1654785"/>
            <a:chOff x="1334314" y="4032724"/>
            <a:chExt cx="4922646" cy="1654785"/>
          </a:xfrm>
        </p:grpSpPr>
        <p:sp>
          <p:nvSpPr>
            <p:cNvPr id="18" name="Parallelogram 17"/>
            <p:cNvSpPr/>
            <p:nvPr/>
          </p:nvSpPr>
          <p:spPr bwMode="auto">
            <a:xfrm rot="20852591">
              <a:off x="2743031" y="4032724"/>
              <a:ext cx="3513929" cy="270618"/>
            </a:xfrm>
            <a:prstGeom prst="parallelogram">
              <a:avLst>
                <a:gd name="adj" fmla="val 160111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Parallelogram 29"/>
            <p:cNvSpPr/>
            <p:nvPr/>
          </p:nvSpPr>
          <p:spPr bwMode="auto">
            <a:xfrm rot="20852591">
              <a:off x="2375426" y="4394676"/>
              <a:ext cx="3513929" cy="270618"/>
            </a:xfrm>
            <a:prstGeom prst="parallelogram">
              <a:avLst>
                <a:gd name="adj" fmla="val 160111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Parallelogram 30"/>
            <p:cNvSpPr/>
            <p:nvPr/>
          </p:nvSpPr>
          <p:spPr bwMode="auto">
            <a:xfrm rot="20852591">
              <a:off x="2019033" y="4743926"/>
              <a:ext cx="3513929" cy="270618"/>
            </a:xfrm>
            <a:prstGeom prst="parallelogram">
              <a:avLst>
                <a:gd name="adj" fmla="val 160111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Parallelogram 31"/>
            <p:cNvSpPr/>
            <p:nvPr/>
          </p:nvSpPr>
          <p:spPr bwMode="auto">
            <a:xfrm rot="20852591">
              <a:off x="1664514" y="5092506"/>
              <a:ext cx="3513929" cy="270618"/>
            </a:xfrm>
            <a:prstGeom prst="parallelogram">
              <a:avLst>
                <a:gd name="adj" fmla="val 160111"/>
              </a:avLst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3" name="Parallelogram 32"/>
            <p:cNvSpPr/>
            <p:nvPr/>
          </p:nvSpPr>
          <p:spPr bwMode="auto">
            <a:xfrm rot="20852591">
              <a:off x="1334314" y="5416891"/>
              <a:ext cx="3513929" cy="270618"/>
            </a:xfrm>
            <a:prstGeom prst="parallelogram">
              <a:avLst>
                <a:gd name="adj" fmla="val 160111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 bwMode="auto">
          <a:xfrm>
            <a:off x="1399798" y="6063308"/>
            <a:ext cx="293976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4427795" y="5390344"/>
            <a:ext cx="0" cy="69375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271696" y="1941560"/>
            <a:ext cx="1395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Amplitude</a:t>
            </a:r>
            <a:endParaRPr lang="de-DE" dirty="0"/>
          </a:p>
        </p:txBody>
      </p:sp>
      <p:sp>
        <p:nvSpPr>
          <p:cNvPr id="43" name="TextBox 42"/>
          <p:cNvSpPr txBox="1"/>
          <p:nvPr/>
        </p:nvSpPr>
        <p:spPr>
          <a:xfrm>
            <a:off x="4897351" y="1941560"/>
            <a:ext cx="3775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Five soundfiles for different velocities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FF0000"/>
                </a:solidFill>
              </a:rPr>
              <a:t>Amplitude linear to penetration </a:t>
            </a:r>
            <a:r>
              <a:rPr lang="de-DE" dirty="0" smtClean="0">
                <a:solidFill>
                  <a:srgbClr val="FF0000"/>
                </a:solidFill>
              </a:rPr>
              <a:t>depth/force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V="1">
            <a:off x="4499995" y="4368128"/>
            <a:ext cx="1671540" cy="169518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6171535" y="3674377"/>
            <a:ext cx="0" cy="69375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697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75"/>
    </mc:Choice>
    <mc:Fallback xmlns="">
      <p:transition spd="slow" advTm="7327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Optimal Design Process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BA2-087B-489E-9F75-3C72911A1C8A}" type="datetime1">
              <a:rPr lang="de-DE" noProof="0" smtClean="0"/>
              <a:t>07.08.2015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12</a:t>
            </a:fld>
            <a:endParaRPr lang="en-US" noProof="0"/>
          </a:p>
        </p:txBody>
      </p:sp>
      <p:grpSp>
        <p:nvGrpSpPr>
          <p:cNvPr id="11" name="Group 10"/>
          <p:cNvGrpSpPr/>
          <p:nvPr/>
        </p:nvGrpSpPr>
        <p:grpSpPr>
          <a:xfrm>
            <a:off x="584201" y="1628745"/>
            <a:ext cx="1643062" cy="1619310"/>
            <a:chOff x="889001" y="1828800"/>
            <a:chExt cx="1643062" cy="1619310"/>
          </a:xfrm>
        </p:grpSpPr>
        <p:grpSp>
          <p:nvGrpSpPr>
            <p:cNvPr id="9" name="Group 8"/>
            <p:cNvGrpSpPr/>
            <p:nvPr/>
          </p:nvGrpSpPr>
          <p:grpSpPr>
            <a:xfrm>
              <a:off x="889001" y="1828800"/>
              <a:ext cx="1574800" cy="1619310"/>
              <a:chOff x="889001" y="1828800"/>
              <a:chExt cx="1574800" cy="1619310"/>
            </a:xfrm>
          </p:grpSpPr>
          <p:pic>
            <p:nvPicPr>
              <p:cNvPr id="3074" name="Picture 2" descr="http://www.pngimage.com/wp-content/uploads/2014/10/Cloughmore_Stone.png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9001" y="1828800"/>
                <a:ext cx="1498600" cy="1123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/>
              <p:cNvSpPr/>
              <p:nvPr/>
            </p:nvSpPr>
            <p:spPr bwMode="auto">
              <a:xfrm>
                <a:off x="965201" y="2009775"/>
                <a:ext cx="1498600" cy="1438335"/>
              </a:xfrm>
              <a:prstGeom prst="rect">
                <a:avLst/>
              </a:prstGeom>
              <a:solidFill>
                <a:srgbClr val="9A9A9A">
                  <a:alpha val="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965201" y="3048000"/>
              <a:ext cx="15668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Real Object</a:t>
              </a:r>
              <a:endParaRPr lang="de-DE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0958" y="3932638"/>
            <a:ext cx="8348078" cy="2331879"/>
            <a:chOff x="3100678" y="1917353"/>
            <a:chExt cx="8348078" cy="2313499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699" y="1991946"/>
              <a:ext cx="2518701" cy="2238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5"/>
            <p:cNvSpPr/>
            <p:nvPr/>
          </p:nvSpPr>
          <p:spPr bwMode="auto">
            <a:xfrm>
              <a:off x="3100678" y="1917353"/>
              <a:ext cx="8348078" cy="2313499"/>
            </a:xfrm>
            <a:prstGeom prst="rect">
              <a:avLst/>
            </a:prstGeom>
            <a:solidFill>
              <a:srgbClr val="9A9A9A">
                <a:alpha val="0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984" y="1991946"/>
              <a:ext cx="2023403" cy="1383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948400" y="2086080"/>
              <a:ext cx="3321467" cy="39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Record object properties</a:t>
              </a:r>
              <a:endParaRPr lang="de-DE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 rot="5400000">
            <a:off x="1076735" y="3381099"/>
            <a:ext cx="600281" cy="4401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 rot="10800000">
            <a:off x="4621151" y="3580822"/>
            <a:ext cx="620502" cy="32047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593514" y="1382025"/>
            <a:ext cx="5192005" cy="2195605"/>
            <a:chOff x="3002532" y="4205225"/>
            <a:chExt cx="5192005" cy="2195605"/>
          </a:xfrm>
        </p:grpSpPr>
        <p:sp>
          <p:nvSpPr>
            <p:cNvPr id="25" name="Rectangle 24"/>
            <p:cNvSpPr/>
            <p:nvPr/>
          </p:nvSpPr>
          <p:spPr bwMode="auto">
            <a:xfrm>
              <a:off x="3002532" y="4205225"/>
              <a:ext cx="2982116" cy="2195605"/>
            </a:xfrm>
            <a:prstGeom prst="rect">
              <a:avLst/>
            </a:prstGeom>
            <a:solidFill>
              <a:srgbClr val="9A9A9A">
                <a:alpha val="0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21032" y="4651134"/>
              <a:ext cx="1773505" cy="1524060"/>
              <a:chOff x="6297497" y="1984164"/>
              <a:chExt cx="1566862" cy="152406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6365759" y="1984164"/>
                <a:ext cx="1498600" cy="1524060"/>
                <a:chOff x="6365759" y="1984164"/>
                <a:chExt cx="1498600" cy="1524060"/>
              </a:xfrm>
            </p:grpSpPr>
            <p:pic>
              <p:nvPicPr>
                <p:cNvPr id="20" name="Picture 2" descr="http://www.pngimage.com/wp-content/uploads/2014/10/Cloughmore_Stone.png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5759" y="1984164"/>
                  <a:ext cx="1498600" cy="11239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Rectangle 20"/>
                <p:cNvSpPr/>
                <p:nvPr/>
              </p:nvSpPr>
              <p:spPr bwMode="auto">
                <a:xfrm>
                  <a:off x="6365759" y="2069889"/>
                  <a:ext cx="1498600" cy="1438335"/>
                </a:xfrm>
                <a:prstGeom prst="rect">
                  <a:avLst/>
                </a:prstGeom>
                <a:solidFill>
                  <a:srgbClr val="9A9A9A">
                    <a:alpha val="0"/>
                  </a:srgb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6297497" y="3048000"/>
                <a:ext cx="15668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dirty="0" smtClean="0"/>
                  <a:t>Virtual Object</a:t>
                </a:r>
                <a:endParaRPr lang="de-DE" dirty="0"/>
              </a:p>
            </p:txBody>
          </p:sp>
        </p:grpSp>
        <p:pic>
          <p:nvPicPr>
            <p:cNvPr id="3077" name="Picture 5" descr="C:\Users\ga68yid\Desktop\imgs\20150805_191645.jp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498" y="4298709"/>
              <a:ext cx="2184400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3028714" y="6000720"/>
              <a:ext cx="3382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Model object properties</a:t>
              </a:r>
              <a:endParaRPr lang="de-DE" dirty="0"/>
            </a:p>
          </p:txBody>
        </p:sp>
        <p:sp>
          <p:nvSpPr>
            <p:cNvPr id="22" name="Left Arrow 21"/>
            <p:cNvSpPr/>
            <p:nvPr/>
          </p:nvSpPr>
          <p:spPr bwMode="auto">
            <a:xfrm flipH="1">
              <a:off x="6014534" y="5219286"/>
              <a:ext cx="467794" cy="473479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201160" y="5594716"/>
            <a:ext cx="3477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/>
              <a:t>Automatic Filter Design for Synthesis of Haptic </a:t>
            </a:r>
          </a:p>
          <a:p>
            <a:pPr algn="l"/>
            <a:r>
              <a:rPr lang="en-US" sz="1000" b="1" dirty="0" smtClean="0"/>
              <a:t>Textures from Recorded Acceleration Data. </a:t>
            </a:r>
            <a:r>
              <a:rPr lang="en-US" sz="1000" dirty="0" smtClean="0"/>
              <a:t>Kuchenbecker et al.</a:t>
            </a:r>
            <a:endParaRPr lang="de-DE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09835" y="5508991"/>
            <a:ext cx="2424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/>
              <a:t>A Haptic Texture Database for Tool-mediated Texture Recognition and Classification, </a:t>
            </a:r>
            <a:r>
              <a:rPr lang="en-US" sz="1000" dirty="0" err="1" smtClean="0"/>
              <a:t>Strese</a:t>
            </a:r>
            <a:r>
              <a:rPr lang="en-US" sz="1000" dirty="0" smtClean="0"/>
              <a:t> et al.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6201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83"/>
    </mc:Choice>
    <mc:Fallback xmlns="">
      <p:transition spd="slow" advTm="6088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Optimal Design Process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BA2-087B-489E-9F75-3C72911A1C8A}" type="datetime1">
              <a:rPr lang="de-DE" noProof="0" smtClean="0"/>
              <a:t>07.08.2015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13</a:t>
            </a:fld>
            <a:endParaRPr lang="en-US" noProof="0"/>
          </a:p>
        </p:txBody>
      </p:sp>
      <p:grpSp>
        <p:nvGrpSpPr>
          <p:cNvPr id="11" name="Group 10"/>
          <p:cNvGrpSpPr/>
          <p:nvPr/>
        </p:nvGrpSpPr>
        <p:grpSpPr>
          <a:xfrm>
            <a:off x="584201" y="1628745"/>
            <a:ext cx="1643062" cy="1619310"/>
            <a:chOff x="889001" y="1828800"/>
            <a:chExt cx="1643062" cy="1619310"/>
          </a:xfrm>
        </p:grpSpPr>
        <p:grpSp>
          <p:nvGrpSpPr>
            <p:cNvPr id="9" name="Group 8"/>
            <p:cNvGrpSpPr/>
            <p:nvPr/>
          </p:nvGrpSpPr>
          <p:grpSpPr>
            <a:xfrm>
              <a:off x="889001" y="1828800"/>
              <a:ext cx="1574800" cy="1619310"/>
              <a:chOff x="889001" y="1828800"/>
              <a:chExt cx="1574800" cy="1619310"/>
            </a:xfrm>
          </p:grpSpPr>
          <p:pic>
            <p:nvPicPr>
              <p:cNvPr id="3074" name="Picture 2" descr="http://www.pngimage.com/wp-content/uploads/2014/10/Cloughmore_Stone.png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9001" y="1828800"/>
                <a:ext cx="1498600" cy="1123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/>
              <p:cNvSpPr/>
              <p:nvPr/>
            </p:nvSpPr>
            <p:spPr bwMode="auto">
              <a:xfrm>
                <a:off x="965201" y="2009775"/>
                <a:ext cx="1498600" cy="1438335"/>
              </a:xfrm>
              <a:prstGeom prst="rect">
                <a:avLst/>
              </a:prstGeom>
              <a:solidFill>
                <a:srgbClr val="9A9A9A">
                  <a:alpha val="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965201" y="3048000"/>
              <a:ext cx="15668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Real Object</a:t>
              </a:r>
              <a:endParaRPr lang="de-DE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0958" y="3932638"/>
            <a:ext cx="8348078" cy="2331879"/>
            <a:chOff x="3100678" y="1917353"/>
            <a:chExt cx="8348078" cy="2313499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699" y="1991946"/>
              <a:ext cx="2518701" cy="2238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5"/>
            <p:cNvSpPr/>
            <p:nvPr/>
          </p:nvSpPr>
          <p:spPr bwMode="auto">
            <a:xfrm>
              <a:off x="3100678" y="1917353"/>
              <a:ext cx="8348078" cy="2313499"/>
            </a:xfrm>
            <a:prstGeom prst="rect">
              <a:avLst/>
            </a:prstGeom>
            <a:solidFill>
              <a:srgbClr val="9A9A9A">
                <a:alpha val="0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984" y="1991946"/>
              <a:ext cx="2023403" cy="1383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948400" y="2086080"/>
              <a:ext cx="3321467" cy="39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Record object properties</a:t>
              </a:r>
              <a:endParaRPr lang="de-DE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 rot="5400000">
            <a:off x="1076735" y="3381099"/>
            <a:ext cx="600281" cy="4401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 rot="10800000">
            <a:off x="4621151" y="3580822"/>
            <a:ext cx="620502" cy="32047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593514" y="1382025"/>
            <a:ext cx="5192005" cy="2195605"/>
            <a:chOff x="3002532" y="4205225"/>
            <a:chExt cx="5192005" cy="2195605"/>
          </a:xfrm>
        </p:grpSpPr>
        <p:sp>
          <p:nvSpPr>
            <p:cNvPr id="25" name="Rectangle 24"/>
            <p:cNvSpPr/>
            <p:nvPr/>
          </p:nvSpPr>
          <p:spPr bwMode="auto">
            <a:xfrm>
              <a:off x="3002532" y="4205225"/>
              <a:ext cx="2982116" cy="2195605"/>
            </a:xfrm>
            <a:prstGeom prst="rect">
              <a:avLst/>
            </a:prstGeom>
            <a:solidFill>
              <a:srgbClr val="9A9A9A">
                <a:alpha val="0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21032" y="4651134"/>
              <a:ext cx="1773505" cy="1524060"/>
              <a:chOff x="6297497" y="1984164"/>
              <a:chExt cx="1566862" cy="152406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6365759" y="1984164"/>
                <a:ext cx="1498600" cy="1524060"/>
                <a:chOff x="6365759" y="1984164"/>
                <a:chExt cx="1498600" cy="1524060"/>
              </a:xfrm>
            </p:grpSpPr>
            <p:pic>
              <p:nvPicPr>
                <p:cNvPr id="20" name="Picture 2" descr="http://www.pngimage.com/wp-content/uploads/2014/10/Cloughmore_Stone.png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5759" y="1984164"/>
                  <a:ext cx="1498600" cy="11239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Rectangle 20"/>
                <p:cNvSpPr/>
                <p:nvPr/>
              </p:nvSpPr>
              <p:spPr bwMode="auto">
                <a:xfrm>
                  <a:off x="6365759" y="2069889"/>
                  <a:ext cx="1498600" cy="1438335"/>
                </a:xfrm>
                <a:prstGeom prst="rect">
                  <a:avLst/>
                </a:prstGeom>
                <a:solidFill>
                  <a:srgbClr val="9A9A9A">
                    <a:alpha val="0"/>
                  </a:srgb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6297497" y="3048000"/>
                <a:ext cx="15668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dirty="0" smtClean="0"/>
                  <a:t>Virtual Object</a:t>
                </a:r>
                <a:endParaRPr lang="de-DE" dirty="0"/>
              </a:p>
            </p:txBody>
          </p:sp>
        </p:grpSp>
        <p:pic>
          <p:nvPicPr>
            <p:cNvPr id="3077" name="Picture 5" descr="C:\Users\ga68yid\Desktop\imgs\20150805_191645.jp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498" y="4298709"/>
              <a:ext cx="2184400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3028714" y="6000720"/>
              <a:ext cx="3382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Model object properties</a:t>
              </a:r>
              <a:endParaRPr lang="de-DE" dirty="0"/>
            </a:p>
          </p:txBody>
        </p:sp>
        <p:sp>
          <p:nvSpPr>
            <p:cNvPr id="22" name="Left Arrow 21"/>
            <p:cNvSpPr/>
            <p:nvPr/>
          </p:nvSpPr>
          <p:spPr bwMode="auto">
            <a:xfrm flipH="1">
              <a:off x="6014534" y="5219286"/>
              <a:ext cx="467794" cy="473479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201160" y="5594716"/>
            <a:ext cx="3477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/>
              <a:t>Automatic Filter Design for Synthesis of Haptic </a:t>
            </a:r>
          </a:p>
          <a:p>
            <a:pPr algn="l"/>
            <a:r>
              <a:rPr lang="en-US" sz="1000" b="1" dirty="0" smtClean="0"/>
              <a:t>Textures from Recorded Acceleration Data. </a:t>
            </a:r>
            <a:r>
              <a:rPr lang="en-US" sz="1000" dirty="0" smtClean="0"/>
              <a:t>Kuchenbecker et al.</a:t>
            </a:r>
            <a:endParaRPr lang="de-DE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09835" y="5508991"/>
            <a:ext cx="2424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/>
              <a:t>A Haptic Texture Database for Tool-mediated Texture Recognition and Classification, </a:t>
            </a:r>
            <a:r>
              <a:rPr lang="en-US" sz="1000" dirty="0" err="1" smtClean="0"/>
              <a:t>Strese</a:t>
            </a:r>
            <a:r>
              <a:rPr lang="en-US" sz="1000" dirty="0" smtClean="0"/>
              <a:t> et al. </a:t>
            </a:r>
            <a:endParaRPr lang="de-DE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14434" y="1487941"/>
            <a:ext cx="13156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0" dirty="0" smtClean="0">
                <a:solidFill>
                  <a:srgbClr val="FF0000"/>
                </a:solidFill>
              </a:rPr>
              <a:t>?</a:t>
            </a:r>
            <a:endParaRPr lang="de-DE" sz="13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28049" y="4502815"/>
            <a:ext cx="3378069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Data only time </a:t>
            </a:r>
            <a:r>
              <a:rPr lang="de-DE" dirty="0" smtClean="0"/>
              <a:t>dependent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5228049" y="4886830"/>
            <a:ext cx="2464292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Values from various literature sources</a:t>
            </a:r>
            <a:endParaRPr lang="de-DE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3213183" y="4757777"/>
            <a:ext cx="1529146" cy="197853"/>
          </a:xfrm>
          <a:prstGeom prst="rect">
            <a:avLst/>
          </a:prstGeom>
          <a:solidFill>
            <a:srgbClr val="F2FF35">
              <a:alpha val="4588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9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83"/>
    </mc:Choice>
    <mc:Fallback xmlns="">
      <p:transition spd="slow" advTm="608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Voice coil actuator</a:t>
            </a:r>
          </a:p>
          <a:p>
            <a:pPr lvl="1"/>
            <a:r>
              <a:rPr lang="de-DE" dirty="0" smtClean="0"/>
              <a:t>Not always available</a:t>
            </a:r>
          </a:p>
          <a:p>
            <a:pPr lvl="1"/>
            <a:r>
              <a:rPr lang="de-DE" dirty="0" smtClean="0"/>
              <a:t>Not properly working (spring missing)</a:t>
            </a:r>
          </a:p>
          <a:p>
            <a:r>
              <a:rPr lang="de-DE" dirty="0" smtClean="0"/>
              <a:t>Acceleration files</a:t>
            </a:r>
          </a:p>
          <a:p>
            <a:pPr lvl="1"/>
            <a:r>
              <a:rPr lang="de-DE" dirty="0" smtClean="0"/>
              <a:t>Unknown force and velocity</a:t>
            </a:r>
          </a:p>
          <a:p>
            <a:pPr lvl="1"/>
            <a:r>
              <a:rPr lang="de-DE" dirty="0" smtClean="0"/>
              <a:t>Not location based</a:t>
            </a:r>
          </a:p>
          <a:p>
            <a:pPr lvl="1"/>
            <a:r>
              <a:rPr lang="de-DE" dirty="0" smtClean="0"/>
              <a:t>Irregular velocity / force</a:t>
            </a:r>
            <a:endParaRPr lang="de-DE" dirty="0"/>
          </a:p>
          <a:p>
            <a:r>
              <a:rPr lang="de-DE" dirty="0" smtClean="0"/>
              <a:t>Computational Constraints</a:t>
            </a:r>
          </a:p>
          <a:p>
            <a:pPr lvl="1"/>
            <a:r>
              <a:rPr lang="de-DE" dirty="0" smtClean="0"/>
              <a:t>Problems with the haptics loop (play sound files)</a:t>
            </a:r>
          </a:p>
          <a:p>
            <a:pPr lvl="1"/>
            <a:r>
              <a:rPr lang="de-DE" dirty="0" smtClean="0"/>
              <a:t>Simple 3D Objects (&lt; 5,000 vertices)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A488-3585-4181-9737-2E3BC8E184B6}" type="datetime1">
              <a:rPr lang="de-DE" noProof="0" smtClean="0"/>
              <a:t>07.08.2015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277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900"/>
    </mc:Choice>
    <mc:Fallback xmlns="">
      <p:transition spd="slow" advTm="1349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Simple game logic</a:t>
            </a:r>
          </a:p>
          <a:p>
            <a:r>
              <a:rPr lang="de-DE" dirty="0" smtClean="0"/>
              <a:t>12 blender objects with soundfile, stiffness, and friction</a:t>
            </a:r>
          </a:p>
          <a:p>
            <a:r>
              <a:rPr lang="de-DE" smtClean="0"/>
              <a:t>Different modifications possible</a:t>
            </a:r>
            <a:endParaRPr lang="de-DE" dirty="0" smtClean="0"/>
          </a:p>
          <a:p>
            <a:pPr lvl="1"/>
            <a:r>
              <a:rPr lang="de-DE" dirty="0" smtClean="0"/>
              <a:t>2 </a:t>
            </a:r>
            <a:r>
              <a:rPr lang="de-DE" dirty="0"/>
              <a:t>modes for handling the penetration depth</a:t>
            </a:r>
          </a:p>
          <a:p>
            <a:pPr lvl="1"/>
            <a:r>
              <a:rPr lang="de-DE" dirty="0" smtClean="0"/>
              <a:t>Display movement of the handle</a:t>
            </a:r>
            <a:endParaRPr lang="de-DE" dirty="0" smtClean="0"/>
          </a:p>
          <a:p>
            <a:r>
              <a:rPr lang="de-DE" dirty="0" smtClean="0"/>
              <a:t>Created a framework for displaying acceleration files over the sound port of the computer with a voice coil actuator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FF04-F7D5-46B4-9528-2DD1D6C7FBFB}" type="datetime1">
              <a:rPr lang="de-DE" noProof="0" smtClean="0"/>
              <a:t>07.08.2015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26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Optimal Design Process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F02-315D-4CFC-A0A7-CABAD71953AD}" type="datetime1">
              <a:rPr lang="de-DE" noProof="0" smtClean="0"/>
              <a:t>07.08.2015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16</a:t>
            </a:fld>
            <a:endParaRPr lang="en-US" noProof="0"/>
          </a:p>
        </p:txBody>
      </p:sp>
      <p:grpSp>
        <p:nvGrpSpPr>
          <p:cNvPr id="11" name="Group 10"/>
          <p:cNvGrpSpPr/>
          <p:nvPr/>
        </p:nvGrpSpPr>
        <p:grpSpPr>
          <a:xfrm>
            <a:off x="584201" y="1628745"/>
            <a:ext cx="1643062" cy="1619310"/>
            <a:chOff x="889001" y="1828800"/>
            <a:chExt cx="1643062" cy="1619310"/>
          </a:xfrm>
        </p:grpSpPr>
        <p:grpSp>
          <p:nvGrpSpPr>
            <p:cNvPr id="9" name="Group 8"/>
            <p:cNvGrpSpPr/>
            <p:nvPr/>
          </p:nvGrpSpPr>
          <p:grpSpPr>
            <a:xfrm>
              <a:off x="889001" y="1828800"/>
              <a:ext cx="1574800" cy="1619310"/>
              <a:chOff x="889001" y="1828800"/>
              <a:chExt cx="1574800" cy="1619310"/>
            </a:xfrm>
          </p:grpSpPr>
          <p:pic>
            <p:nvPicPr>
              <p:cNvPr id="3074" name="Picture 2" descr="http://www.pngimage.com/wp-content/uploads/2014/10/Cloughmore_Stone.png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9001" y="1828800"/>
                <a:ext cx="1498600" cy="1123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/>
              <p:cNvSpPr/>
              <p:nvPr/>
            </p:nvSpPr>
            <p:spPr bwMode="auto">
              <a:xfrm>
                <a:off x="965201" y="2009775"/>
                <a:ext cx="1498600" cy="1438335"/>
              </a:xfrm>
              <a:prstGeom prst="rect">
                <a:avLst/>
              </a:prstGeom>
              <a:solidFill>
                <a:srgbClr val="9A9A9A">
                  <a:alpha val="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965201" y="3048000"/>
              <a:ext cx="15668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Real Object</a:t>
              </a:r>
              <a:endParaRPr lang="de-DE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73294" y="1430667"/>
            <a:ext cx="5530849" cy="2626361"/>
            <a:chOff x="2973294" y="1559367"/>
            <a:chExt cx="5530849" cy="2626361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1664493"/>
              <a:ext cx="2023403" cy="1383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8898" y="1628745"/>
              <a:ext cx="2594162" cy="255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089739" y="3057495"/>
              <a:ext cx="28633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Generate Force-Velocity Map for every Position</a:t>
              </a:r>
              <a:endParaRPr lang="de-DE" dirty="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973294" y="1559367"/>
              <a:ext cx="5530849" cy="2577156"/>
            </a:xfrm>
            <a:prstGeom prst="rect">
              <a:avLst/>
            </a:prstGeom>
            <a:solidFill>
              <a:srgbClr val="9A9A9A">
                <a:alpha val="0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246" y="4495770"/>
            <a:ext cx="1859755" cy="1619310"/>
            <a:chOff x="889001" y="1828800"/>
            <a:chExt cx="1643062" cy="1619310"/>
          </a:xfrm>
        </p:grpSpPr>
        <p:grpSp>
          <p:nvGrpSpPr>
            <p:cNvPr id="18" name="Group 17"/>
            <p:cNvGrpSpPr/>
            <p:nvPr/>
          </p:nvGrpSpPr>
          <p:grpSpPr>
            <a:xfrm>
              <a:off x="889001" y="1828800"/>
              <a:ext cx="1574800" cy="1619310"/>
              <a:chOff x="889001" y="1828800"/>
              <a:chExt cx="1574800" cy="1619310"/>
            </a:xfrm>
          </p:grpSpPr>
          <p:pic>
            <p:nvPicPr>
              <p:cNvPr id="20" name="Picture 2" descr="http://www.pngimage.com/wp-content/uploads/2014/10/Cloughmore_Stone.png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9001" y="1828800"/>
                <a:ext cx="1498600" cy="1123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ectangle 20"/>
              <p:cNvSpPr/>
              <p:nvPr/>
            </p:nvSpPr>
            <p:spPr bwMode="auto">
              <a:xfrm>
                <a:off x="965201" y="2009775"/>
                <a:ext cx="1498600" cy="1438335"/>
              </a:xfrm>
              <a:prstGeom prst="rect">
                <a:avLst/>
              </a:prstGeom>
              <a:solidFill>
                <a:srgbClr val="9A9A9A">
                  <a:alpha val="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965201" y="3048000"/>
              <a:ext cx="15668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Virtual Object</a:t>
              </a:r>
              <a:endParaRPr lang="de-DE" dirty="0"/>
            </a:p>
          </p:txBody>
        </p:sp>
      </p:grpSp>
      <p:pic>
        <p:nvPicPr>
          <p:cNvPr id="3077" name="Picture 5" descr="C:\Users\ga68yid\Desktop\imgs\20150805_191645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30" y="4495770"/>
            <a:ext cx="21844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438589" y="4476690"/>
            <a:ext cx="33826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Render Object and display  force and velocity according to object friction, stiffness and other properties of the real object</a:t>
            </a:r>
            <a:endParaRPr lang="de-DE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2973294" y="4305672"/>
            <a:ext cx="5746241" cy="1973252"/>
          </a:xfrm>
          <a:prstGeom prst="rect">
            <a:avLst/>
          </a:prstGeom>
          <a:solidFill>
            <a:srgbClr val="9A9A9A">
              <a:alpha val="0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2227263" y="2227546"/>
            <a:ext cx="706809" cy="4401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5807192" y="4007823"/>
            <a:ext cx="620502" cy="32047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>
            <a:off x="2088356" y="5057745"/>
            <a:ext cx="814293" cy="473479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996603" y="1882588"/>
            <a:ext cx="266654" cy="1578495"/>
          </a:xfrm>
          <a:prstGeom prst="rect">
            <a:avLst/>
          </a:prstGeom>
          <a:solidFill>
            <a:srgbClr val="F2FF35">
              <a:alpha val="4588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67991" y="3413766"/>
            <a:ext cx="959223" cy="4571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156698" y="3727531"/>
            <a:ext cx="959223" cy="4571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86562" y="3573195"/>
            <a:ext cx="2017014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Time dependent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614434" y="1181105"/>
            <a:ext cx="13156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0" dirty="0" smtClean="0">
                <a:solidFill>
                  <a:srgbClr val="FF0000"/>
                </a:solidFill>
              </a:rPr>
              <a:t>?</a:t>
            </a:r>
            <a:endParaRPr lang="de-DE" sz="13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30932" y="4358933"/>
            <a:ext cx="2464292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Values from various literature sources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7053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734"/>
    </mc:Choice>
    <mc:Fallback>
      <p:transition spd="slow" advTm="957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  <p:bldP spid="23" grpId="0" animBg="1"/>
      <p:bldP spid="26" grpId="0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Incresing Velocity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F257-F03E-44C4-AE0D-DA47908C001C}" type="datetime1">
              <a:rPr lang="de-DE" noProof="0" smtClean="0"/>
              <a:t>07.08.2015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17</a:t>
            </a:fld>
            <a:endParaRPr lang="en-US" noProof="0"/>
          </a:p>
        </p:txBody>
      </p:sp>
      <p:grpSp>
        <p:nvGrpSpPr>
          <p:cNvPr id="205" name="Group 204"/>
          <p:cNvGrpSpPr/>
          <p:nvPr/>
        </p:nvGrpSpPr>
        <p:grpSpPr>
          <a:xfrm>
            <a:off x="2192786" y="1908274"/>
            <a:ext cx="6345242" cy="1167795"/>
            <a:chOff x="378512" y="2245336"/>
            <a:chExt cx="6345242" cy="1167795"/>
          </a:xfrm>
        </p:grpSpPr>
        <p:grpSp>
          <p:nvGrpSpPr>
            <p:cNvPr id="62" name="Group 61"/>
            <p:cNvGrpSpPr/>
            <p:nvPr/>
          </p:nvGrpSpPr>
          <p:grpSpPr>
            <a:xfrm>
              <a:off x="465235" y="2460623"/>
              <a:ext cx="6258519" cy="952508"/>
              <a:chOff x="431002" y="2936869"/>
              <a:chExt cx="6258519" cy="952508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31002" y="2936873"/>
                <a:ext cx="4230886" cy="952504"/>
                <a:chOff x="1276348" y="2905123"/>
                <a:chExt cx="4230886" cy="952504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1276348" y="2905123"/>
                  <a:ext cx="2199878" cy="952502"/>
                  <a:chOff x="1226342" y="2428874"/>
                  <a:chExt cx="2199878" cy="952502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226342" y="2428874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13" name="Block Arc 12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4" name="Block Arc 13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2242737" y="2428876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27" name="Block Arc 26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8" name="Block Arc 27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3307356" y="2905125"/>
                  <a:ext cx="2199878" cy="952502"/>
                  <a:chOff x="1226342" y="2428874"/>
                  <a:chExt cx="2199878" cy="952502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1226342" y="2428874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44" name="Block Arc 43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45" name="Block Arc 44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2242737" y="2428876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42" name="Block Arc 41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43" name="Block Arc 42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48" name="Group 47"/>
              <p:cNvGrpSpPr/>
              <p:nvPr/>
            </p:nvGrpSpPr>
            <p:grpSpPr>
              <a:xfrm>
                <a:off x="4489643" y="2936869"/>
                <a:ext cx="2199878" cy="952502"/>
                <a:chOff x="1226342" y="2428874"/>
                <a:chExt cx="2199878" cy="952502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1226342" y="2428874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60" name="Block Arc 59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61" name="Block Arc 60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2242737" y="2428876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58" name="Block Arc 57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59" name="Block Arc 58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186" name="Group 185"/>
            <p:cNvGrpSpPr/>
            <p:nvPr/>
          </p:nvGrpSpPr>
          <p:grpSpPr>
            <a:xfrm>
              <a:off x="378512" y="2245336"/>
              <a:ext cx="4162350" cy="940825"/>
              <a:chOff x="409698" y="1809844"/>
              <a:chExt cx="4162350" cy="940825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409698" y="1827304"/>
                <a:ext cx="2118820" cy="923365"/>
                <a:chOff x="371475" y="2246401"/>
                <a:chExt cx="2132414" cy="923365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371475" y="2246401"/>
                  <a:ext cx="1104675" cy="923365"/>
                  <a:chOff x="409225" y="2237156"/>
                  <a:chExt cx="1066750" cy="923365"/>
                </a:xfrm>
              </p:grpSpPr>
              <p:sp>
                <p:nvSpPr>
                  <p:cNvPr id="126" name="Block Arc 125"/>
                  <p:cNvSpPr/>
                  <p:nvPr/>
                </p:nvSpPr>
                <p:spPr bwMode="auto">
                  <a:xfrm>
                    <a:off x="409225" y="2339788"/>
                    <a:ext cx="819793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58" name="Block Arc 157"/>
                  <p:cNvSpPr/>
                  <p:nvPr/>
                </p:nvSpPr>
                <p:spPr bwMode="auto">
                  <a:xfrm rot="10800000">
                    <a:off x="1153688" y="2237156"/>
                    <a:ext cx="322287" cy="923365"/>
                  </a:xfrm>
                  <a:prstGeom prst="blockArc">
                    <a:avLst>
                      <a:gd name="adj1" fmla="val 10800000"/>
                      <a:gd name="adj2" fmla="val 21162473"/>
                      <a:gd name="adj3" fmla="val 21663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69" name="Group 168"/>
                <p:cNvGrpSpPr/>
                <p:nvPr/>
              </p:nvGrpSpPr>
              <p:grpSpPr>
                <a:xfrm>
                  <a:off x="1399214" y="2246401"/>
                  <a:ext cx="1104675" cy="923365"/>
                  <a:chOff x="409225" y="2237156"/>
                  <a:chExt cx="1066750" cy="923365"/>
                </a:xfrm>
              </p:grpSpPr>
              <p:sp>
                <p:nvSpPr>
                  <p:cNvPr id="170" name="Block Arc 169"/>
                  <p:cNvSpPr/>
                  <p:nvPr/>
                </p:nvSpPr>
                <p:spPr bwMode="auto">
                  <a:xfrm>
                    <a:off x="409225" y="2339788"/>
                    <a:ext cx="819793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71" name="Block Arc 170"/>
                  <p:cNvSpPr/>
                  <p:nvPr/>
                </p:nvSpPr>
                <p:spPr bwMode="auto">
                  <a:xfrm rot="10800000">
                    <a:off x="1153688" y="2237156"/>
                    <a:ext cx="322287" cy="923365"/>
                  </a:xfrm>
                  <a:prstGeom prst="blockArc">
                    <a:avLst>
                      <a:gd name="adj1" fmla="val 10800000"/>
                      <a:gd name="adj2" fmla="val 21162473"/>
                      <a:gd name="adj3" fmla="val 21663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  <p:grpSp>
            <p:nvGrpSpPr>
              <p:cNvPr id="179" name="Group 178"/>
              <p:cNvGrpSpPr/>
              <p:nvPr/>
            </p:nvGrpSpPr>
            <p:grpSpPr>
              <a:xfrm>
                <a:off x="2453228" y="1809844"/>
                <a:ext cx="2118820" cy="923365"/>
                <a:chOff x="371475" y="2246401"/>
                <a:chExt cx="2132414" cy="923365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371475" y="2246401"/>
                  <a:ext cx="1104675" cy="923365"/>
                  <a:chOff x="409225" y="2237156"/>
                  <a:chExt cx="1066750" cy="923365"/>
                </a:xfrm>
              </p:grpSpPr>
              <p:sp>
                <p:nvSpPr>
                  <p:cNvPr id="184" name="Block Arc 183"/>
                  <p:cNvSpPr/>
                  <p:nvPr/>
                </p:nvSpPr>
                <p:spPr bwMode="auto">
                  <a:xfrm>
                    <a:off x="409225" y="2339788"/>
                    <a:ext cx="819793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85" name="Block Arc 184"/>
                  <p:cNvSpPr/>
                  <p:nvPr/>
                </p:nvSpPr>
                <p:spPr bwMode="auto">
                  <a:xfrm rot="10800000">
                    <a:off x="1153688" y="2237156"/>
                    <a:ext cx="322287" cy="923365"/>
                  </a:xfrm>
                  <a:prstGeom prst="blockArc">
                    <a:avLst>
                      <a:gd name="adj1" fmla="val 10800000"/>
                      <a:gd name="adj2" fmla="val 21162473"/>
                      <a:gd name="adj3" fmla="val 21663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1399214" y="2246401"/>
                  <a:ext cx="1104675" cy="923365"/>
                  <a:chOff x="409225" y="2237156"/>
                  <a:chExt cx="1066750" cy="923365"/>
                </a:xfrm>
              </p:grpSpPr>
              <p:sp>
                <p:nvSpPr>
                  <p:cNvPr id="182" name="Block Arc 181"/>
                  <p:cNvSpPr/>
                  <p:nvPr/>
                </p:nvSpPr>
                <p:spPr bwMode="auto">
                  <a:xfrm>
                    <a:off x="409225" y="2339788"/>
                    <a:ext cx="819793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83" name="Block Arc 182"/>
                  <p:cNvSpPr/>
                  <p:nvPr/>
                </p:nvSpPr>
                <p:spPr bwMode="auto">
                  <a:xfrm rot="10800000">
                    <a:off x="1153688" y="2237156"/>
                    <a:ext cx="322287" cy="923365"/>
                  </a:xfrm>
                  <a:prstGeom prst="blockArc">
                    <a:avLst>
                      <a:gd name="adj1" fmla="val 10800000"/>
                      <a:gd name="adj2" fmla="val 21162473"/>
                      <a:gd name="adj3" fmla="val 21663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206" name="Group 205"/>
          <p:cNvGrpSpPr/>
          <p:nvPr/>
        </p:nvGrpSpPr>
        <p:grpSpPr>
          <a:xfrm>
            <a:off x="2192786" y="3152170"/>
            <a:ext cx="6353006" cy="1054617"/>
            <a:chOff x="364800" y="4313928"/>
            <a:chExt cx="6353006" cy="1054617"/>
          </a:xfrm>
        </p:grpSpPr>
        <p:grpSp>
          <p:nvGrpSpPr>
            <p:cNvPr id="95" name="Group 94"/>
            <p:cNvGrpSpPr/>
            <p:nvPr/>
          </p:nvGrpSpPr>
          <p:grpSpPr>
            <a:xfrm>
              <a:off x="459287" y="4416037"/>
              <a:ext cx="6258519" cy="952508"/>
              <a:chOff x="431002" y="2936869"/>
              <a:chExt cx="6258519" cy="952508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431002" y="2936873"/>
                <a:ext cx="4230886" cy="952504"/>
                <a:chOff x="1276348" y="2905123"/>
                <a:chExt cx="4230886" cy="952504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1276348" y="2905123"/>
                  <a:ext cx="2199878" cy="952502"/>
                  <a:chOff x="1226342" y="2428874"/>
                  <a:chExt cx="2199878" cy="952502"/>
                </a:xfrm>
              </p:grpSpPr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1226342" y="2428874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124" name="Block Arc 123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25" name="Block Arc 124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2242737" y="2428876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122" name="Block Arc 121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23" name="Block Arc 122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3307356" y="2905125"/>
                  <a:ext cx="2199878" cy="952502"/>
                  <a:chOff x="1226342" y="2428874"/>
                  <a:chExt cx="2199878" cy="952502"/>
                </a:xfrm>
              </p:grpSpPr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1226342" y="2428874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118" name="Block Arc 117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19" name="Block Arc 118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2242737" y="2428876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116" name="Block Arc 115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17" name="Block Arc 116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98" name="Group 97"/>
              <p:cNvGrpSpPr/>
              <p:nvPr/>
            </p:nvGrpSpPr>
            <p:grpSpPr>
              <a:xfrm>
                <a:off x="4489643" y="2936869"/>
                <a:ext cx="2199878" cy="952502"/>
                <a:chOff x="1226342" y="2428874"/>
                <a:chExt cx="2199878" cy="952502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1226342" y="2428874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110" name="Block Arc 109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11" name="Block Arc 110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2242737" y="2428876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108" name="Block Arc 107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09" name="Block Arc 108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204" name="Group 203"/>
            <p:cNvGrpSpPr/>
            <p:nvPr/>
          </p:nvGrpSpPr>
          <p:grpSpPr>
            <a:xfrm>
              <a:off x="364800" y="4313928"/>
              <a:ext cx="3908243" cy="820733"/>
              <a:chOff x="364800" y="4313928"/>
              <a:chExt cx="3908243" cy="820733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364800" y="4313928"/>
                <a:ext cx="3908243" cy="820733"/>
                <a:chOff x="409698" y="1912476"/>
                <a:chExt cx="3908243" cy="820733"/>
              </a:xfrm>
            </p:grpSpPr>
            <p:grpSp>
              <p:nvGrpSpPr>
                <p:cNvPr id="188" name="Group 187"/>
                <p:cNvGrpSpPr/>
                <p:nvPr/>
              </p:nvGrpSpPr>
              <p:grpSpPr>
                <a:xfrm>
                  <a:off x="409698" y="1929936"/>
                  <a:ext cx="1864713" cy="803273"/>
                  <a:chOff x="371475" y="2349033"/>
                  <a:chExt cx="1876677" cy="803273"/>
                </a:xfrm>
              </p:grpSpPr>
              <p:grpSp>
                <p:nvGrpSpPr>
                  <p:cNvPr id="196" name="Group 195"/>
                  <p:cNvGrpSpPr/>
                  <p:nvPr/>
                </p:nvGrpSpPr>
                <p:grpSpPr>
                  <a:xfrm>
                    <a:off x="371475" y="2349033"/>
                    <a:ext cx="1102160" cy="803273"/>
                    <a:chOff x="409225" y="2339788"/>
                    <a:chExt cx="1064321" cy="803273"/>
                  </a:xfrm>
                </p:grpSpPr>
                <p:sp>
                  <p:nvSpPr>
                    <p:cNvPr id="200" name="Block Arc 199"/>
                    <p:cNvSpPr/>
                    <p:nvPr/>
                  </p:nvSpPr>
                  <p:spPr bwMode="auto">
                    <a:xfrm>
                      <a:off x="409225" y="2339788"/>
                      <a:ext cx="819793" cy="803273"/>
                    </a:xfrm>
                    <a:prstGeom prst="blockArc">
                      <a:avLst>
                        <a:gd name="adj1" fmla="val 10800000"/>
                        <a:gd name="adj2" fmla="val 21512945"/>
                        <a:gd name="adj3" fmla="val 9077"/>
                      </a:avLst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01" name="Block Arc 200"/>
                    <p:cNvSpPr/>
                    <p:nvPr/>
                  </p:nvSpPr>
                  <p:spPr bwMode="auto">
                    <a:xfrm rot="10800000">
                      <a:off x="1151259" y="2458359"/>
                      <a:ext cx="322287" cy="486809"/>
                    </a:xfrm>
                    <a:prstGeom prst="blockArc">
                      <a:avLst>
                        <a:gd name="adj1" fmla="val 10800000"/>
                        <a:gd name="adj2" fmla="val 21162473"/>
                        <a:gd name="adj3" fmla="val 21663"/>
                      </a:avLst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  <p:sp>
                <p:nvSpPr>
                  <p:cNvPr id="198" name="Block Arc 197"/>
                  <p:cNvSpPr/>
                  <p:nvPr/>
                </p:nvSpPr>
                <p:spPr bwMode="auto">
                  <a:xfrm>
                    <a:off x="1399214" y="2349033"/>
                    <a:ext cx="848938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89" name="Group 188"/>
                <p:cNvGrpSpPr/>
                <p:nvPr/>
              </p:nvGrpSpPr>
              <p:grpSpPr>
                <a:xfrm>
                  <a:off x="2453228" y="1912476"/>
                  <a:ext cx="1864713" cy="803273"/>
                  <a:chOff x="371475" y="2349033"/>
                  <a:chExt cx="1876677" cy="803273"/>
                </a:xfrm>
              </p:grpSpPr>
              <p:sp>
                <p:nvSpPr>
                  <p:cNvPr id="194" name="Block Arc 193"/>
                  <p:cNvSpPr/>
                  <p:nvPr/>
                </p:nvSpPr>
                <p:spPr bwMode="auto">
                  <a:xfrm>
                    <a:off x="371475" y="2349033"/>
                    <a:ext cx="848938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92" name="Block Arc 191"/>
                  <p:cNvSpPr/>
                  <p:nvPr/>
                </p:nvSpPr>
                <p:spPr bwMode="auto">
                  <a:xfrm>
                    <a:off x="1399214" y="2349033"/>
                    <a:ext cx="848938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  <p:sp>
            <p:nvSpPr>
              <p:cNvPr id="202" name="Block Arc 201"/>
              <p:cNvSpPr/>
              <p:nvPr/>
            </p:nvSpPr>
            <p:spPr bwMode="auto">
              <a:xfrm rot="10800000">
                <a:off x="2151957" y="4416037"/>
                <a:ext cx="331617" cy="486809"/>
              </a:xfrm>
              <a:prstGeom prst="blockArc">
                <a:avLst>
                  <a:gd name="adj1" fmla="val 10800000"/>
                  <a:gd name="adj2" fmla="val 21162473"/>
                  <a:gd name="adj3" fmla="val 21663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3" name="Block Arc 202"/>
              <p:cNvSpPr/>
              <p:nvPr/>
            </p:nvSpPr>
            <p:spPr bwMode="auto">
              <a:xfrm rot="10800000">
                <a:off x="3181021" y="4429595"/>
                <a:ext cx="331617" cy="486809"/>
              </a:xfrm>
              <a:prstGeom prst="blockArc">
                <a:avLst>
                  <a:gd name="adj1" fmla="val 10800000"/>
                  <a:gd name="adj2" fmla="val 21162473"/>
                  <a:gd name="adj3" fmla="val 21663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2287273" y="4634843"/>
            <a:ext cx="6258519" cy="952508"/>
            <a:chOff x="431002" y="2936869"/>
            <a:chExt cx="6258519" cy="952508"/>
          </a:xfrm>
        </p:grpSpPr>
        <p:grpSp>
          <p:nvGrpSpPr>
            <p:cNvPr id="221" name="Group 220"/>
            <p:cNvGrpSpPr/>
            <p:nvPr/>
          </p:nvGrpSpPr>
          <p:grpSpPr>
            <a:xfrm>
              <a:off x="431002" y="2936873"/>
              <a:ext cx="4230886" cy="952504"/>
              <a:chOff x="1276348" y="2905123"/>
              <a:chExt cx="4230886" cy="952504"/>
            </a:xfrm>
          </p:grpSpPr>
          <p:grpSp>
            <p:nvGrpSpPr>
              <p:cNvPr id="229" name="Group 228"/>
              <p:cNvGrpSpPr/>
              <p:nvPr/>
            </p:nvGrpSpPr>
            <p:grpSpPr>
              <a:xfrm>
                <a:off x="1276348" y="2905123"/>
                <a:ext cx="2199878" cy="952502"/>
                <a:chOff x="1226342" y="2428874"/>
                <a:chExt cx="2199878" cy="952502"/>
              </a:xfrm>
            </p:grpSpPr>
            <p:grpSp>
              <p:nvGrpSpPr>
                <p:cNvPr id="237" name="Group 236"/>
                <p:cNvGrpSpPr/>
                <p:nvPr/>
              </p:nvGrpSpPr>
              <p:grpSpPr>
                <a:xfrm>
                  <a:off x="1226342" y="2428874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241" name="Block Arc 240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42" name="Block Arc 241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2242737" y="2428876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239" name="Block Arc 238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40" name="Block Arc 239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  <p:grpSp>
            <p:nvGrpSpPr>
              <p:cNvPr id="230" name="Group 229"/>
              <p:cNvGrpSpPr/>
              <p:nvPr/>
            </p:nvGrpSpPr>
            <p:grpSpPr>
              <a:xfrm>
                <a:off x="3307356" y="2905125"/>
                <a:ext cx="2199878" cy="952502"/>
                <a:chOff x="1226342" y="2428874"/>
                <a:chExt cx="2199878" cy="952502"/>
              </a:xfrm>
            </p:grpSpPr>
            <p:grpSp>
              <p:nvGrpSpPr>
                <p:cNvPr id="231" name="Group 230"/>
                <p:cNvGrpSpPr/>
                <p:nvPr/>
              </p:nvGrpSpPr>
              <p:grpSpPr>
                <a:xfrm>
                  <a:off x="1226342" y="2428874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235" name="Block Arc 234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36" name="Block Arc 235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232" name="Group 231"/>
                <p:cNvGrpSpPr/>
                <p:nvPr/>
              </p:nvGrpSpPr>
              <p:grpSpPr>
                <a:xfrm>
                  <a:off x="2242737" y="2428876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233" name="Block Arc 232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34" name="Block Arc 233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222" name="Group 221"/>
            <p:cNvGrpSpPr/>
            <p:nvPr/>
          </p:nvGrpSpPr>
          <p:grpSpPr>
            <a:xfrm>
              <a:off x="4489643" y="2936869"/>
              <a:ext cx="2199878" cy="952502"/>
              <a:chOff x="1226342" y="2428874"/>
              <a:chExt cx="2199878" cy="952502"/>
            </a:xfrm>
          </p:grpSpPr>
          <p:grpSp>
            <p:nvGrpSpPr>
              <p:cNvPr id="223" name="Group 222"/>
              <p:cNvGrpSpPr/>
              <p:nvPr/>
            </p:nvGrpSpPr>
            <p:grpSpPr>
              <a:xfrm>
                <a:off x="1226342" y="2428874"/>
                <a:ext cx="1183483" cy="952500"/>
                <a:chOff x="1226342" y="2428874"/>
                <a:chExt cx="1183483" cy="952500"/>
              </a:xfrm>
            </p:grpSpPr>
            <p:sp>
              <p:nvSpPr>
                <p:cNvPr id="227" name="Block Arc 226"/>
                <p:cNvSpPr/>
                <p:nvPr/>
              </p:nvSpPr>
              <p:spPr bwMode="auto">
                <a:xfrm rot="10800000">
                  <a:off x="1733550" y="2428874"/>
                  <a:ext cx="676275" cy="952500"/>
                </a:xfrm>
                <a:prstGeom prst="blockArc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228" name="Block Arc 227"/>
                <p:cNvSpPr/>
                <p:nvPr/>
              </p:nvSpPr>
              <p:spPr bwMode="auto">
                <a:xfrm>
                  <a:off x="1226342" y="2428874"/>
                  <a:ext cx="676275" cy="952500"/>
                </a:xfrm>
                <a:prstGeom prst="blockArc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  <p:grpSp>
            <p:nvGrpSpPr>
              <p:cNvPr id="224" name="Group 223"/>
              <p:cNvGrpSpPr/>
              <p:nvPr/>
            </p:nvGrpSpPr>
            <p:grpSpPr>
              <a:xfrm>
                <a:off x="2242737" y="2428876"/>
                <a:ext cx="1183483" cy="952500"/>
                <a:chOff x="1226342" y="2428874"/>
                <a:chExt cx="1183483" cy="952500"/>
              </a:xfrm>
            </p:grpSpPr>
            <p:sp>
              <p:nvSpPr>
                <p:cNvPr id="225" name="Block Arc 224"/>
                <p:cNvSpPr/>
                <p:nvPr/>
              </p:nvSpPr>
              <p:spPr bwMode="auto">
                <a:xfrm rot="10800000">
                  <a:off x="1733550" y="2428874"/>
                  <a:ext cx="676275" cy="952500"/>
                </a:xfrm>
                <a:prstGeom prst="blockArc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226" name="Block Arc 225"/>
                <p:cNvSpPr/>
                <p:nvPr/>
              </p:nvSpPr>
              <p:spPr bwMode="auto">
                <a:xfrm>
                  <a:off x="1226342" y="2428874"/>
                  <a:ext cx="676275" cy="952500"/>
                </a:xfrm>
                <a:prstGeom prst="blockArc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</p:grpSp>
      <p:grpSp>
        <p:nvGrpSpPr>
          <p:cNvPr id="252" name="Group 251"/>
          <p:cNvGrpSpPr/>
          <p:nvPr/>
        </p:nvGrpSpPr>
        <p:grpSpPr>
          <a:xfrm>
            <a:off x="2339913" y="4491188"/>
            <a:ext cx="2091413" cy="287318"/>
            <a:chOff x="2339913" y="4491188"/>
            <a:chExt cx="2091413" cy="287318"/>
          </a:xfrm>
        </p:grpSpPr>
        <p:grpSp>
          <p:nvGrpSpPr>
            <p:cNvPr id="245" name="Group 244"/>
            <p:cNvGrpSpPr/>
            <p:nvPr/>
          </p:nvGrpSpPr>
          <p:grpSpPr>
            <a:xfrm>
              <a:off x="2339913" y="4491196"/>
              <a:ext cx="1116154" cy="287310"/>
              <a:chOff x="1840429" y="4040816"/>
              <a:chExt cx="1329146" cy="287310"/>
            </a:xfrm>
          </p:grpSpPr>
          <p:sp>
            <p:nvSpPr>
              <p:cNvPr id="243" name="Block Arc 242"/>
              <p:cNvSpPr/>
              <p:nvPr/>
            </p:nvSpPr>
            <p:spPr bwMode="auto">
              <a:xfrm rot="10800000">
                <a:off x="2464861" y="4040816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4" name="Block Arc 243"/>
              <p:cNvSpPr/>
              <p:nvPr/>
            </p:nvSpPr>
            <p:spPr bwMode="auto">
              <a:xfrm>
                <a:off x="1840429" y="4085448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3315172" y="4491188"/>
              <a:ext cx="1116154" cy="287310"/>
              <a:chOff x="1840429" y="4040816"/>
              <a:chExt cx="1329146" cy="287310"/>
            </a:xfrm>
          </p:grpSpPr>
          <p:sp>
            <p:nvSpPr>
              <p:cNvPr id="247" name="Block Arc 246"/>
              <p:cNvSpPr/>
              <p:nvPr/>
            </p:nvSpPr>
            <p:spPr bwMode="auto">
              <a:xfrm rot="10800000">
                <a:off x="2464861" y="4040816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8" name="Block Arc 247"/>
              <p:cNvSpPr/>
              <p:nvPr/>
            </p:nvSpPr>
            <p:spPr bwMode="auto">
              <a:xfrm>
                <a:off x="1840429" y="4085448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grpSp>
        <p:nvGrpSpPr>
          <p:cNvPr id="253" name="Group 252"/>
          <p:cNvGrpSpPr/>
          <p:nvPr/>
        </p:nvGrpSpPr>
        <p:grpSpPr>
          <a:xfrm>
            <a:off x="4318281" y="4513508"/>
            <a:ext cx="2091413" cy="287318"/>
            <a:chOff x="2339913" y="4491188"/>
            <a:chExt cx="2091413" cy="287318"/>
          </a:xfrm>
        </p:grpSpPr>
        <p:grpSp>
          <p:nvGrpSpPr>
            <p:cNvPr id="254" name="Group 253"/>
            <p:cNvGrpSpPr/>
            <p:nvPr/>
          </p:nvGrpSpPr>
          <p:grpSpPr>
            <a:xfrm>
              <a:off x="2339913" y="4491196"/>
              <a:ext cx="1116154" cy="287310"/>
              <a:chOff x="1840429" y="4040816"/>
              <a:chExt cx="1329146" cy="287310"/>
            </a:xfrm>
          </p:grpSpPr>
          <p:sp>
            <p:nvSpPr>
              <p:cNvPr id="258" name="Block Arc 257"/>
              <p:cNvSpPr/>
              <p:nvPr/>
            </p:nvSpPr>
            <p:spPr bwMode="auto">
              <a:xfrm rot="10800000">
                <a:off x="2464861" y="4040816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9" name="Block Arc 258"/>
              <p:cNvSpPr/>
              <p:nvPr/>
            </p:nvSpPr>
            <p:spPr bwMode="auto">
              <a:xfrm>
                <a:off x="1840429" y="4085448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3315172" y="4491188"/>
              <a:ext cx="1116154" cy="287310"/>
              <a:chOff x="1840429" y="4040816"/>
              <a:chExt cx="1329146" cy="287310"/>
            </a:xfrm>
          </p:grpSpPr>
          <p:sp>
            <p:nvSpPr>
              <p:cNvPr id="256" name="Block Arc 255"/>
              <p:cNvSpPr/>
              <p:nvPr/>
            </p:nvSpPr>
            <p:spPr bwMode="auto">
              <a:xfrm rot="10800000">
                <a:off x="2464861" y="4040816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7" name="Block Arc 256"/>
              <p:cNvSpPr/>
              <p:nvPr/>
            </p:nvSpPr>
            <p:spPr bwMode="auto">
              <a:xfrm>
                <a:off x="1840429" y="4085448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sp>
        <p:nvSpPr>
          <p:cNvPr id="260" name="TextBox 259"/>
          <p:cNvSpPr txBox="1"/>
          <p:nvPr/>
        </p:nvSpPr>
        <p:spPr>
          <a:xfrm>
            <a:off x="66675" y="2123561"/>
            <a:ext cx="204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Small Velocity</a:t>
            </a:r>
            <a:endParaRPr lang="de-DE" dirty="0"/>
          </a:p>
        </p:txBody>
      </p:sp>
      <p:sp>
        <p:nvSpPr>
          <p:cNvPr id="261" name="TextBox 260"/>
          <p:cNvSpPr txBox="1"/>
          <p:nvPr/>
        </p:nvSpPr>
        <p:spPr>
          <a:xfrm>
            <a:off x="66675" y="4600763"/>
            <a:ext cx="204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Large Velocity</a:t>
            </a:r>
            <a:endParaRPr lang="de-DE" dirty="0"/>
          </a:p>
        </p:txBody>
      </p:sp>
      <p:sp>
        <p:nvSpPr>
          <p:cNvPr id="262" name="Down Arrow 261"/>
          <p:cNvSpPr/>
          <p:nvPr/>
        </p:nvSpPr>
        <p:spPr bwMode="auto">
          <a:xfrm>
            <a:off x="919162" y="2577499"/>
            <a:ext cx="581025" cy="193601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2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3D Objects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E900-35B0-4D29-9D2F-E41B813C58B4}" type="datetime1">
              <a:rPr lang="de-DE" noProof="0" smtClean="0"/>
              <a:t>07.08.2015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18</a:t>
            </a:fld>
            <a:endParaRPr lang="en-US" noProof="0"/>
          </a:p>
        </p:txBody>
      </p:sp>
      <p:pic>
        <p:nvPicPr>
          <p:cNvPr id="1026" name="Picture 2" descr="C:\Users\ga68yid\Pictures\initPhas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32" y="1615566"/>
            <a:ext cx="6477453" cy="40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83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Voice Coil Actuator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9ABA-68F0-491C-807C-92146E3C2B77}" type="datetime1">
              <a:rPr lang="de-DE" noProof="0" smtClean="0"/>
              <a:t>07.08.2015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19</a:t>
            </a:fld>
            <a:endParaRPr lang="en-US" noProof="0"/>
          </a:p>
        </p:txBody>
      </p:sp>
      <p:grpSp>
        <p:nvGrpSpPr>
          <p:cNvPr id="25" name="Group 24"/>
          <p:cNvGrpSpPr/>
          <p:nvPr/>
        </p:nvGrpSpPr>
        <p:grpSpPr>
          <a:xfrm>
            <a:off x="1760561" y="2033636"/>
            <a:ext cx="3815678" cy="3444875"/>
            <a:chOff x="584200" y="2965450"/>
            <a:chExt cx="3559175" cy="2527300"/>
          </a:xfrm>
        </p:grpSpPr>
        <p:sp>
          <p:nvSpPr>
            <p:cNvPr id="13" name="Freeform 12"/>
            <p:cNvSpPr/>
            <p:nvPr/>
          </p:nvSpPr>
          <p:spPr bwMode="auto">
            <a:xfrm>
              <a:off x="584200" y="2965450"/>
              <a:ext cx="2908300" cy="2527300"/>
            </a:xfrm>
            <a:custGeom>
              <a:avLst/>
              <a:gdLst>
                <a:gd name="connsiteX0" fmla="*/ 0 w 2908300"/>
                <a:gd name="connsiteY0" fmla="*/ 0 h 2527300"/>
                <a:gd name="connsiteX1" fmla="*/ 2908300 w 2908300"/>
                <a:gd name="connsiteY1" fmla="*/ 0 h 2527300"/>
                <a:gd name="connsiteX2" fmla="*/ 2908300 w 2908300"/>
                <a:gd name="connsiteY2" fmla="*/ 425450 h 2527300"/>
                <a:gd name="connsiteX3" fmla="*/ 463550 w 2908300"/>
                <a:gd name="connsiteY3" fmla="*/ 425450 h 2527300"/>
                <a:gd name="connsiteX4" fmla="*/ 463550 w 2908300"/>
                <a:gd name="connsiteY4" fmla="*/ 882650 h 2527300"/>
                <a:gd name="connsiteX5" fmla="*/ 2908300 w 2908300"/>
                <a:gd name="connsiteY5" fmla="*/ 882650 h 2527300"/>
                <a:gd name="connsiteX6" fmla="*/ 2908300 w 2908300"/>
                <a:gd name="connsiteY6" fmla="*/ 1644650 h 2527300"/>
                <a:gd name="connsiteX7" fmla="*/ 463550 w 2908300"/>
                <a:gd name="connsiteY7" fmla="*/ 1644650 h 2527300"/>
                <a:gd name="connsiteX8" fmla="*/ 463550 w 2908300"/>
                <a:gd name="connsiteY8" fmla="*/ 2095500 h 2527300"/>
                <a:gd name="connsiteX9" fmla="*/ 2908300 w 2908300"/>
                <a:gd name="connsiteY9" fmla="*/ 2095500 h 2527300"/>
                <a:gd name="connsiteX10" fmla="*/ 2908300 w 2908300"/>
                <a:gd name="connsiteY10" fmla="*/ 2527300 h 2527300"/>
                <a:gd name="connsiteX11" fmla="*/ 0 w 2908300"/>
                <a:gd name="connsiteY11" fmla="*/ 2527300 h 2527300"/>
                <a:gd name="connsiteX12" fmla="*/ 0 w 2908300"/>
                <a:gd name="connsiteY12" fmla="*/ 0 h 252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08300" h="2527300">
                  <a:moveTo>
                    <a:pt x="0" y="0"/>
                  </a:moveTo>
                  <a:lnTo>
                    <a:pt x="2908300" y="0"/>
                  </a:lnTo>
                  <a:lnTo>
                    <a:pt x="2908300" y="425450"/>
                  </a:lnTo>
                  <a:lnTo>
                    <a:pt x="463550" y="425450"/>
                  </a:lnTo>
                  <a:lnTo>
                    <a:pt x="463550" y="882650"/>
                  </a:lnTo>
                  <a:lnTo>
                    <a:pt x="2908300" y="882650"/>
                  </a:lnTo>
                  <a:lnTo>
                    <a:pt x="2908300" y="1644650"/>
                  </a:lnTo>
                  <a:lnTo>
                    <a:pt x="463550" y="1644650"/>
                  </a:lnTo>
                  <a:lnTo>
                    <a:pt x="463550" y="2095500"/>
                  </a:lnTo>
                  <a:lnTo>
                    <a:pt x="2908300" y="2095500"/>
                  </a:lnTo>
                  <a:lnTo>
                    <a:pt x="2908300" y="2527300"/>
                  </a:lnTo>
                  <a:lnTo>
                    <a:pt x="0" y="2527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589896" y="3209924"/>
              <a:ext cx="1902605" cy="24153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768119" y="3539169"/>
              <a:ext cx="2097127" cy="2058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68119" y="4728526"/>
              <a:ext cx="2097126" cy="1873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759676" y="3539170"/>
              <a:ext cx="383699" cy="13766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038350" y="3539007"/>
              <a:ext cx="1247776" cy="118430"/>
            </a:xfrm>
            <a:prstGeom prst="rect">
              <a:avLst/>
            </a:prstGeom>
            <a:solidFill>
              <a:srgbClr val="FBA34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33613" y="4797421"/>
              <a:ext cx="1352512" cy="118430"/>
            </a:xfrm>
            <a:prstGeom prst="rect">
              <a:avLst/>
            </a:prstGeom>
            <a:solidFill>
              <a:srgbClr val="FBA34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78458" y="2033636"/>
            <a:ext cx="1688381" cy="722731"/>
            <a:chOff x="4878458" y="2033636"/>
            <a:chExt cx="1688381" cy="722731"/>
          </a:xfrm>
        </p:grpSpPr>
        <p:sp>
          <p:nvSpPr>
            <p:cNvPr id="26" name="TextBox 25"/>
            <p:cNvSpPr txBox="1"/>
            <p:nvPr/>
          </p:nvSpPr>
          <p:spPr>
            <a:xfrm>
              <a:off x="5576239" y="2033636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Air gap</a:t>
              </a:r>
              <a:endParaRPr lang="de-DE" dirty="0"/>
            </a:p>
          </p:txBody>
        </p:sp>
        <p:cxnSp>
          <p:nvCxnSpPr>
            <p:cNvPr id="28" name="Straight Arrow Connector 27"/>
            <p:cNvCxnSpPr>
              <a:stCxn id="26" idx="1"/>
            </p:cNvCxnSpPr>
            <p:nvPr/>
          </p:nvCxnSpPr>
          <p:spPr bwMode="auto">
            <a:xfrm flipH="1">
              <a:off x="4878458" y="2233691"/>
              <a:ext cx="697781" cy="52267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4410637" y="2696091"/>
            <a:ext cx="3818962" cy="400110"/>
            <a:chOff x="3092635" y="975820"/>
            <a:chExt cx="3818962" cy="400110"/>
          </a:xfrm>
        </p:grpSpPr>
        <p:sp>
          <p:nvSpPr>
            <p:cNvPr id="37" name="TextBox 36"/>
            <p:cNvSpPr txBox="1"/>
            <p:nvPr/>
          </p:nvSpPr>
          <p:spPr>
            <a:xfrm>
              <a:off x="4850786" y="975820"/>
              <a:ext cx="2060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Electric coil</a:t>
              </a:r>
              <a:endParaRPr lang="de-DE" dirty="0"/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 bwMode="auto">
            <a:xfrm flipH="1">
              <a:off x="3092635" y="1175875"/>
              <a:ext cx="175815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3999286" y="1310905"/>
            <a:ext cx="2425994" cy="922786"/>
            <a:chOff x="4753537" y="2033636"/>
            <a:chExt cx="2425994" cy="922786"/>
          </a:xfrm>
        </p:grpSpPr>
        <p:sp>
          <p:nvSpPr>
            <p:cNvPr id="44" name="TextBox 43"/>
            <p:cNvSpPr txBox="1"/>
            <p:nvPr/>
          </p:nvSpPr>
          <p:spPr>
            <a:xfrm>
              <a:off x="5576239" y="2033636"/>
              <a:ext cx="1603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Soft Iron</a:t>
              </a:r>
            </a:p>
            <a:p>
              <a:pPr algn="l"/>
              <a:r>
                <a:rPr lang="de-DE" dirty="0" smtClean="0"/>
                <a:t>(fixed)</a:t>
              </a:r>
              <a:endParaRPr lang="de-DE" dirty="0"/>
            </a:p>
          </p:txBody>
        </p:sp>
        <p:cxnSp>
          <p:nvCxnSpPr>
            <p:cNvPr id="45" name="Straight Arrow Connector 44"/>
            <p:cNvCxnSpPr>
              <a:stCxn id="44" idx="1"/>
            </p:cNvCxnSpPr>
            <p:nvPr/>
          </p:nvCxnSpPr>
          <p:spPr bwMode="auto">
            <a:xfrm flipH="1">
              <a:off x="4753537" y="2387579"/>
              <a:ext cx="822702" cy="56884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576239" y="3553853"/>
            <a:ext cx="2776189" cy="707886"/>
            <a:chOff x="4753537" y="1876527"/>
            <a:chExt cx="2079035" cy="835792"/>
          </a:xfrm>
        </p:grpSpPr>
        <p:sp>
          <p:nvSpPr>
            <p:cNvPr id="48" name="TextBox 47"/>
            <p:cNvSpPr txBox="1"/>
            <p:nvPr/>
          </p:nvSpPr>
          <p:spPr>
            <a:xfrm>
              <a:off x="5576238" y="1876527"/>
              <a:ext cx="1256334" cy="835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Coil holder</a:t>
              </a:r>
            </a:p>
            <a:p>
              <a:pPr algn="l"/>
              <a:r>
                <a:rPr lang="de-DE" dirty="0" smtClean="0"/>
                <a:t>(sliding)</a:t>
              </a:r>
              <a:endParaRPr lang="de-DE" dirty="0"/>
            </a:p>
          </p:txBody>
        </p:sp>
        <p:cxnSp>
          <p:nvCxnSpPr>
            <p:cNvPr id="49" name="Straight Arrow Connector 48"/>
            <p:cNvCxnSpPr>
              <a:stCxn id="48" idx="1"/>
              <a:endCxn id="23" idx="3"/>
            </p:cNvCxnSpPr>
            <p:nvPr/>
          </p:nvCxnSpPr>
          <p:spPr bwMode="auto">
            <a:xfrm flipH="1" flipV="1">
              <a:off x="4753537" y="2112728"/>
              <a:ext cx="822701" cy="1816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1" name="Rectangle 60"/>
          <p:cNvSpPr/>
          <p:nvPr/>
        </p:nvSpPr>
        <p:spPr bwMode="auto">
          <a:xfrm>
            <a:off x="2838735" y="4807838"/>
            <a:ext cx="2039722" cy="3292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680424" y="4932482"/>
            <a:ext cx="4090213" cy="564074"/>
            <a:chOff x="4753536" y="4950528"/>
            <a:chExt cx="4090213" cy="564074"/>
          </a:xfrm>
        </p:grpSpPr>
        <p:sp>
          <p:nvSpPr>
            <p:cNvPr id="64" name="TextBox 63"/>
            <p:cNvSpPr txBox="1"/>
            <p:nvPr/>
          </p:nvSpPr>
          <p:spPr>
            <a:xfrm>
              <a:off x="6425280" y="5114492"/>
              <a:ext cx="2418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Permanent Magnet</a:t>
              </a:r>
              <a:endParaRPr lang="de-DE" dirty="0"/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 bwMode="auto">
            <a:xfrm flipH="1" flipV="1">
              <a:off x="4753536" y="4950528"/>
              <a:ext cx="1671744" cy="3640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8263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91"/>
    </mc:Choice>
    <mc:Fallback xmlns="">
      <p:transition spd="slow" advTm="2819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Concept -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Quizgame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Game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Consists of 4 Phases:</a:t>
            </a:r>
          </a:p>
          <a:p>
            <a:pPr lvl="1" eaLnBrk="1" hangingPunct="1"/>
            <a:r>
              <a:rPr lang="en-US" b="1" u="sng" dirty="0">
                <a:latin typeface="Arial" charset="0"/>
                <a:ea typeface="ＭＳ Ｐゴシック" charset="0"/>
                <a:cs typeface="ＭＳ Ｐゴシック" charset="0"/>
              </a:rPr>
              <a:t>Initialization: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Get an overview over the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models (can be skipped)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b="1" u="sng" dirty="0">
                <a:latin typeface="Arial" charset="0"/>
                <a:ea typeface="ＭＳ Ｐゴシック" charset="0"/>
                <a:cs typeface="ＭＳ Ｐゴシック" charset="0"/>
              </a:rPr>
              <a:t>Exploration: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Touch the object and try to guess the object</a:t>
            </a:r>
          </a:p>
          <a:p>
            <a:pPr lvl="1" eaLnBrk="1" hangingPunct="1"/>
            <a:r>
              <a:rPr lang="en-US" b="1" u="sng" dirty="0">
                <a:latin typeface="Arial" charset="0"/>
                <a:ea typeface="ＭＳ Ｐゴシック" charset="0"/>
                <a:cs typeface="ＭＳ Ｐゴシック" charset="0"/>
              </a:rPr>
              <a:t>Solving: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Three options are displayed and the user should choose one</a:t>
            </a:r>
          </a:p>
          <a:p>
            <a:pPr lvl="1" eaLnBrk="1" hangingPunct="1"/>
            <a:r>
              <a:rPr lang="en-US" b="1" u="sng" dirty="0">
                <a:latin typeface="Arial" charset="0"/>
                <a:ea typeface="ＭＳ Ｐゴシック" charset="0"/>
                <a:cs typeface="ＭＳ Ｐゴシック" charset="0"/>
              </a:rPr>
              <a:t>Solution: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The user is informed, if his choice was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  <a:p>
            <a:pPr lvl="1" eaLnBrk="1" hangingPunct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Features: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Choose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number of rounds to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play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Display the user performance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Time for exploring the object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Hide handle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8BEB-0BA7-4080-BC34-0CDBDD7CD24C}" type="datetime1">
              <a:rPr lang="de-DE" noProof="0" smtClean="0"/>
              <a:t>07.08.2015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419"/>
    </mc:Choice>
    <mc:Fallback xmlns="">
      <p:transition spd="slow" advTm="8341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3D Objects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Design objects according to the soundfiles we got</a:t>
            </a:r>
          </a:p>
          <a:p>
            <a:r>
              <a:rPr lang="de-DE" dirty="0" smtClean="0"/>
              <a:t>Similar in shape in order to make it not too easy</a:t>
            </a:r>
          </a:p>
          <a:p>
            <a:r>
              <a:rPr lang="de-DE" dirty="0" smtClean="0"/>
              <a:t>Different in texture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8072-47AA-4D60-8E7B-174BC3D8568C}" type="datetime1">
              <a:rPr lang="de-DE" noProof="0" smtClean="0"/>
              <a:t>07.08.2015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87"/>
    </mc:Choice>
    <mc:Fallback xmlns="">
      <p:transition spd="slow" advTm="32287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Our Work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 game logic</a:t>
            </a:r>
          </a:p>
          <a:p>
            <a:r>
              <a:rPr lang="de-DE" dirty="0" smtClean="0"/>
              <a:t>Create 3D objects</a:t>
            </a:r>
          </a:p>
          <a:p>
            <a:r>
              <a:rPr lang="de-DE" dirty="0" smtClean="0"/>
              <a:t>Handle user unputs</a:t>
            </a:r>
          </a:p>
          <a:p>
            <a:r>
              <a:rPr lang="de-DE" dirty="0" smtClean="0"/>
              <a:t>Connect voice coil actuator with CHAI 3D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5E55-DB7C-4CF5-962D-AD56A99ED710}" type="datetime1">
              <a:rPr lang="de-DE" noProof="0" smtClean="0"/>
              <a:t>07.08.2015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21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86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70"/>
    </mc:Choice>
    <mc:Fallback xmlns="">
      <p:transition spd="slow" advTm="1677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" y="1509375"/>
            <a:ext cx="7566660" cy="472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4186518" y="1595128"/>
            <a:ext cx="1048871" cy="1391911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 Phase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52A9-527E-4508-883E-5D4BED04EBB4}" type="datetime1">
              <a:rPr lang="de-DE" noProof="0" smtClean="0"/>
              <a:t>07.08.2015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6" t="37160" r="27593" b="35448"/>
          <a:stretch/>
        </p:blipFill>
        <p:spPr bwMode="auto">
          <a:xfrm>
            <a:off x="1508758" y="2987039"/>
            <a:ext cx="5547362" cy="207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93076" y="3011124"/>
            <a:ext cx="1850651" cy="196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5591162" y="3273592"/>
            <a:ext cx="1374412" cy="1412290"/>
            <a:chOff x="5592561" y="3273592"/>
            <a:chExt cx="1374412" cy="1412290"/>
          </a:xfrm>
        </p:grpSpPr>
        <p:grpSp>
          <p:nvGrpSpPr>
            <p:cNvPr id="29" name="Group 28"/>
            <p:cNvGrpSpPr/>
            <p:nvPr/>
          </p:nvGrpSpPr>
          <p:grpSpPr>
            <a:xfrm>
              <a:off x="5592561" y="3273592"/>
              <a:ext cx="1367257" cy="49261"/>
              <a:chOff x="5592561" y="3273592"/>
              <a:chExt cx="1367257" cy="49261"/>
            </a:xfrm>
          </p:grpSpPr>
          <p:cxnSp>
            <p:nvCxnSpPr>
              <p:cNvPr id="13" name="Straight Connector 12"/>
              <p:cNvCxnSpPr/>
              <p:nvPr/>
            </p:nvCxnSpPr>
            <p:spPr bwMode="auto">
              <a:xfrm>
                <a:off x="5686830" y="3273592"/>
                <a:ext cx="1272988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5592561" y="3322853"/>
                <a:ext cx="1194406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flipV="1">
                <a:off x="5600396" y="3274316"/>
                <a:ext cx="94269" cy="4589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V="1">
                <a:off x="6786967" y="3276955"/>
                <a:ext cx="172851" cy="4589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" name="Group 30"/>
            <p:cNvGrpSpPr/>
            <p:nvPr/>
          </p:nvGrpSpPr>
          <p:grpSpPr>
            <a:xfrm flipH="1">
              <a:off x="5598315" y="4640162"/>
              <a:ext cx="1367259" cy="45720"/>
              <a:chOff x="5598318" y="3242984"/>
              <a:chExt cx="1341557" cy="45899"/>
            </a:xfrm>
          </p:grpSpPr>
          <p:cxnSp>
            <p:nvCxnSpPr>
              <p:cNvPr id="32" name="Straight Connector 31"/>
              <p:cNvCxnSpPr/>
              <p:nvPr/>
            </p:nvCxnSpPr>
            <p:spPr bwMode="auto">
              <a:xfrm>
                <a:off x="5767921" y="3242984"/>
                <a:ext cx="1171954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5598318" y="3288882"/>
                <a:ext cx="1249056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 flipV="1">
                <a:off x="5598318" y="3242984"/>
                <a:ext cx="169601" cy="4589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 flipV="1">
                <a:off x="6847375" y="3242984"/>
                <a:ext cx="92499" cy="4589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5" name="Group 54"/>
            <p:cNvGrpSpPr/>
            <p:nvPr/>
          </p:nvGrpSpPr>
          <p:grpSpPr>
            <a:xfrm>
              <a:off x="5592561" y="3273592"/>
              <a:ext cx="1374412" cy="1412290"/>
              <a:chOff x="5592561" y="3273592"/>
              <a:chExt cx="1374412" cy="1412290"/>
            </a:xfrm>
          </p:grpSpPr>
          <p:cxnSp>
            <p:nvCxnSpPr>
              <p:cNvPr id="45" name="Straight Connector 44"/>
              <p:cNvCxnSpPr/>
              <p:nvPr/>
            </p:nvCxnSpPr>
            <p:spPr bwMode="auto">
              <a:xfrm>
                <a:off x="5692587" y="3273592"/>
                <a:ext cx="0" cy="141229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 bwMode="auto">
              <a:xfrm>
                <a:off x="5592561" y="3322853"/>
                <a:ext cx="5758" cy="12991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6786961" y="3322853"/>
                <a:ext cx="0" cy="25854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6966973" y="3276955"/>
                <a:ext cx="0" cy="140892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6786967" y="4343400"/>
                <a:ext cx="0" cy="29676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97" y="3096324"/>
            <a:ext cx="4906988" cy="196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6" cstate="email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667" b="26857" l="48571" r="527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230" t="7134" r="45033" b="71976"/>
          <a:stretch/>
        </p:blipFill>
        <p:spPr bwMode="auto">
          <a:xfrm>
            <a:off x="3998260" y="1469621"/>
            <a:ext cx="899161" cy="151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52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5.55112E-17 L 0.16163 0.085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Concept -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Quizgame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Game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Consists of 4 Phases:</a:t>
            </a:r>
          </a:p>
          <a:p>
            <a:pPr lvl="1" eaLnBrk="1" hangingPunct="1"/>
            <a:r>
              <a:rPr lang="en-US" b="1" u="sng" dirty="0">
                <a:latin typeface="Arial" charset="0"/>
                <a:ea typeface="ＭＳ Ｐゴシック" charset="0"/>
                <a:cs typeface="ＭＳ Ｐゴシック" charset="0"/>
              </a:rPr>
              <a:t>Initialization: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Get an overview over the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models (can be skipped)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b="1" u="sng" dirty="0">
                <a:latin typeface="Arial" charset="0"/>
                <a:ea typeface="ＭＳ Ｐゴシック" charset="0"/>
                <a:cs typeface="ＭＳ Ｐゴシック" charset="0"/>
              </a:rPr>
              <a:t>Exploration: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Touch the object and try to guess the object</a:t>
            </a:r>
          </a:p>
          <a:p>
            <a:pPr lvl="1" eaLnBrk="1" hangingPunct="1"/>
            <a:r>
              <a:rPr lang="en-US" b="1" u="sng" dirty="0">
                <a:latin typeface="Arial" charset="0"/>
                <a:ea typeface="ＭＳ Ｐゴシック" charset="0"/>
                <a:cs typeface="ＭＳ Ｐゴシック" charset="0"/>
              </a:rPr>
              <a:t>Solving: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Three options are displayed and the user should choose one</a:t>
            </a:r>
          </a:p>
          <a:p>
            <a:pPr lvl="1" eaLnBrk="1" hangingPunct="1"/>
            <a:r>
              <a:rPr lang="en-US" b="1" u="sng" dirty="0">
                <a:latin typeface="Arial" charset="0"/>
                <a:ea typeface="ＭＳ Ｐゴシック" charset="0"/>
                <a:cs typeface="ＭＳ Ｐゴシック" charset="0"/>
              </a:rPr>
              <a:t>Solution: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The user is informed, if his choice was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  <a:p>
            <a:pPr lvl="1" eaLnBrk="1" hangingPunct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Features: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Choose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number of rounds to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play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Display the user performance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Time for exploring the object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Hide handle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8BEB-0BA7-4080-BC34-0CDBDD7CD24C}" type="datetime1">
              <a:rPr lang="de-DE" noProof="0" smtClean="0"/>
              <a:t>07.08.2015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50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419"/>
    </mc:Choice>
    <mc:Fallback xmlns="">
      <p:transition spd="slow" advTm="8341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3D Object: Cork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1FA6-E146-4D4E-80D0-113685DF083A}" type="datetime1">
              <a:rPr lang="de-DE" noProof="0" smtClean="0"/>
              <a:t>07.08.2015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5</a:t>
            </a:fld>
            <a:endParaRPr lang="en-US" noProof="0"/>
          </a:p>
        </p:txBody>
      </p:sp>
      <p:pic>
        <p:nvPicPr>
          <p:cNvPr id="1026" name="Picture 2" descr="C:\Users\ga68yid\AppData\Local\Temp\Haptics_Git\HapticsLab\Cork\cork.blend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4" t="23663" r="35036" b="33745"/>
          <a:stretch/>
        </p:blipFill>
        <p:spPr bwMode="auto">
          <a:xfrm>
            <a:off x="568324" y="1552575"/>
            <a:ext cx="7966076" cy="454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6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3"/>
    </mc:Choice>
    <mc:Fallback xmlns="">
      <p:transition spd="slow" advTm="354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Voice Coil Actuator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B0F0-E597-42DE-B5EC-F1930CB43C3D}" type="datetime1">
              <a:rPr lang="de-DE" noProof="0" smtClean="0"/>
              <a:t>07.08.2015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5122" name="Picture 2" descr="C:\Users\ga68yid\Desktop\20150806_132937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t="32696" b="17097"/>
          <a:stretch/>
        </p:blipFill>
        <p:spPr bwMode="auto">
          <a:xfrm rot="16200000">
            <a:off x="-358092" y="2956797"/>
            <a:ext cx="4695618" cy="17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5066337" y="1321355"/>
            <a:ext cx="1968500" cy="49041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294937" y="1694060"/>
            <a:ext cx="1511300" cy="403419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411538" y="1864521"/>
            <a:ext cx="1278098" cy="3693267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29278" y="1785388"/>
            <a:ext cx="97813" cy="38533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1" name="Picture 4" descr="https://gasketstogo.files.wordpress.com/2009/12/spring-drawing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49" b="95174" l="6498" r="931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854960" y="4490947"/>
            <a:ext cx="463957" cy="124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gasketstogo.files.wordpress.com/2009/12/spring-drawing1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49" b="95174" l="6498" r="931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205" y="1632721"/>
            <a:ext cx="463957" cy="133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5680539" y="2829264"/>
            <a:ext cx="812800" cy="188299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Voice Coil</a:t>
            </a:r>
            <a:r>
              <a:rPr kumimoji="0" lang="de-DE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Actuator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7305236" y="2839618"/>
            <a:ext cx="0" cy="208301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 rot="16200000">
            <a:off x="6826322" y="3640662"/>
            <a:ext cx="17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Translation</a:t>
            </a:r>
            <a:endParaRPr lang="de-DE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H="1" flipV="1">
            <a:off x="5294937" y="1706255"/>
            <a:ext cx="116601" cy="1582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 flipV="1">
            <a:off x="6673014" y="5557788"/>
            <a:ext cx="116602" cy="1582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V="1">
            <a:off x="5294937" y="5537031"/>
            <a:ext cx="116601" cy="2034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6689636" y="1706255"/>
            <a:ext cx="116601" cy="1582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2856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5"/>
    </mc:Choice>
    <mc:Fallback xmlns="">
      <p:transition spd="slow" advTm="786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Voice Coil Actuator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Dynamics of intervening linkages, joints, and cables distort the output of the motors </a:t>
            </a:r>
            <a:r>
              <a:rPr lang="de-DE" dirty="0" smtClean="0">
                <a:sym typeface="Wingdings" panose="05000000000000000000" pitchFamily="2" charset="2"/>
              </a:rPr>
              <a:t> interferes especially with the display of high freqency vibrations *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Generates vibrotactile frequencies (20-1000 Hz) in real time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/>
              <a:t>Play acceleration file with the Bass library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2DDB-206B-45E9-808A-D2127E2D09BF}" type="datetime1">
              <a:rPr lang="de-DE" noProof="0" smtClean="0"/>
              <a:t>07.08.2015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735138" y="6858000"/>
            <a:ext cx="6892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https://books.google.de/books?id=MMeaI1TMvyMC&amp;pg=PA256&amp;lpg=PA256&amp;dq=phantom+omni+voice+coil&amp;source=bl&amp;ots=xb_XcUQzxx&amp;sig=kQPPNpT3BscUGyFQ3oj-Q3hHIPo&amp;hl=de&amp;sa=X&amp;ved=0CCUQ6AEwAGoVChMIn7qNgeCNxwIVxAiSCh1a-AJU#v=onepage&amp;q=phantom%20omni%20voice%20coil&amp;f=fal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7536" y="5923970"/>
            <a:ext cx="3684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smtClean="0"/>
              <a:t>* Robotics Research, The </a:t>
            </a:r>
            <a:r>
              <a:rPr lang="en-US" sz="1000" dirty="0"/>
              <a:t>14th International Symposium ISRR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7117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66"/>
    </mc:Choice>
    <mc:Fallback xmlns="">
      <p:transition spd="slow" advTm="5596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Force and Velocity measurements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4897-EF2E-4EA8-A119-5E6F50DB72BC}" type="datetime1">
              <a:rPr lang="de-DE" noProof="0" smtClean="0"/>
              <a:t>07.08.2015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15" name="TextBox 14"/>
          <p:cNvSpPr txBox="1"/>
          <p:nvPr/>
        </p:nvSpPr>
        <p:spPr>
          <a:xfrm>
            <a:off x="218363" y="1806167"/>
            <a:ext cx="1228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Velocity (V)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426657" y="5602518"/>
            <a:ext cx="1228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Force</a:t>
            </a:r>
          </a:p>
          <a:p>
            <a:r>
              <a:rPr lang="de-DE" dirty="0" smtClean="0"/>
              <a:t>(F)</a:t>
            </a:r>
            <a:endParaRPr lang="de-DE" dirty="0"/>
          </a:p>
        </p:txBody>
      </p:sp>
      <p:sp>
        <p:nvSpPr>
          <p:cNvPr id="28" name="Multiply 27"/>
          <p:cNvSpPr/>
          <p:nvPr/>
        </p:nvSpPr>
        <p:spPr bwMode="auto">
          <a:xfrm>
            <a:off x="4972050" y="2844800"/>
            <a:ext cx="393700" cy="431800"/>
          </a:xfrm>
          <a:prstGeom prst="mathMultiply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599061" y="3696196"/>
            <a:ext cx="6166513" cy="72901"/>
          </a:xfrm>
          <a:prstGeom prst="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488792" y="2197892"/>
            <a:ext cx="2276782" cy="707888"/>
            <a:chOff x="4985095" y="2033636"/>
            <a:chExt cx="1581744" cy="722733"/>
          </a:xfrm>
        </p:grpSpPr>
        <p:sp>
          <p:nvSpPr>
            <p:cNvPr id="34" name="TextBox 33"/>
            <p:cNvSpPr txBox="1"/>
            <p:nvPr/>
          </p:nvSpPr>
          <p:spPr>
            <a:xfrm>
              <a:off x="5576239" y="2033636"/>
              <a:ext cx="990600" cy="722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F = const.</a:t>
              </a:r>
            </a:p>
            <a:p>
              <a:pPr algn="l"/>
              <a:r>
                <a:rPr lang="de-DE" dirty="0" smtClean="0"/>
                <a:t>V = const.</a:t>
              </a:r>
              <a:endParaRPr lang="de-DE" dirty="0"/>
            </a:p>
          </p:txBody>
        </p:sp>
        <p:cxnSp>
          <p:nvCxnSpPr>
            <p:cNvPr id="35" name="Straight Arrow Connector 34"/>
            <p:cNvCxnSpPr>
              <a:stCxn id="34" idx="1"/>
            </p:cNvCxnSpPr>
            <p:nvPr/>
          </p:nvCxnSpPr>
          <p:spPr bwMode="auto">
            <a:xfrm flipH="1">
              <a:off x="4985095" y="2395001"/>
              <a:ext cx="591144" cy="3613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4484401" y="4356890"/>
            <a:ext cx="2430274" cy="400110"/>
            <a:chOff x="4878460" y="2033636"/>
            <a:chExt cx="1688379" cy="408501"/>
          </a:xfrm>
        </p:grpSpPr>
        <p:sp>
          <p:nvSpPr>
            <p:cNvPr id="37" name="TextBox 36"/>
            <p:cNvSpPr txBox="1"/>
            <p:nvPr/>
          </p:nvSpPr>
          <p:spPr>
            <a:xfrm>
              <a:off x="5576239" y="2033636"/>
              <a:ext cx="990600" cy="408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F = const.</a:t>
              </a: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 bwMode="auto">
            <a:xfrm flipH="1">
              <a:off x="4878460" y="2237887"/>
              <a:ext cx="697779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2174092" y="2394679"/>
            <a:ext cx="1425882" cy="1247074"/>
            <a:chOff x="5576239" y="2033636"/>
            <a:chExt cx="990600" cy="1273228"/>
          </a:xfrm>
        </p:grpSpPr>
        <p:sp>
          <p:nvSpPr>
            <p:cNvPr id="42" name="TextBox 41"/>
            <p:cNvSpPr txBox="1"/>
            <p:nvPr/>
          </p:nvSpPr>
          <p:spPr>
            <a:xfrm>
              <a:off x="5576239" y="2033636"/>
              <a:ext cx="990600" cy="408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V = const.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>
              <a:off x="6071539" y="2442137"/>
              <a:ext cx="0" cy="86472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1599061" y="2033517"/>
            <a:ext cx="6166513" cy="3769056"/>
            <a:chOff x="1599061" y="2033517"/>
            <a:chExt cx="6166513" cy="3769056"/>
          </a:xfrm>
        </p:grpSpPr>
        <p:sp>
          <p:nvSpPr>
            <p:cNvPr id="29" name="Rectangle 28"/>
            <p:cNvSpPr/>
            <p:nvPr/>
          </p:nvSpPr>
          <p:spPr bwMode="auto">
            <a:xfrm>
              <a:off x="4241800" y="2287897"/>
              <a:ext cx="88900" cy="3505578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599061" y="2033517"/>
              <a:ext cx="6166513" cy="3769056"/>
              <a:chOff x="1599062" y="1719618"/>
              <a:chExt cx="6166513" cy="3769056"/>
            </a:xfrm>
          </p:grpSpPr>
          <p:cxnSp>
            <p:nvCxnSpPr>
              <p:cNvPr id="8" name="Straight Arrow Connector 7"/>
              <p:cNvCxnSpPr/>
              <p:nvPr/>
            </p:nvCxnSpPr>
            <p:spPr bwMode="auto">
              <a:xfrm>
                <a:off x="1599062" y="5488674"/>
                <a:ext cx="6166513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" name="Straight Arrow Connector 9"/>
              <p:cNvCxnSpPr/>
              <p:nvPr/>
            </p:nvCxnSpPr>
            <p:spPr bwMode="auto">
              <a:xfrm flipV="1">
                <a:off x="1599062" y="1719618"/>
                <a:ext cx="0" cy="376905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46" name="Oval 45"/>
          <p:cNvSpPr/>
          <p:nvPr/>
        </p:nvSpPr>
        <p:spPr bwMode="auto">
          <a:xfrm>
            <a:off x="4002491" y="1936803"/>
            <a:ext cx="567517" cy="4125983"/>
          </a:xfrm>
          <a:prstGeom prst="ellipse">
            <a:avLst/>
          </a:prstGeom>
          <a:solidFill>
            <a:srgbClr val="FFFFFF">
              <a:alpha val="0"/>
            </a:srgbClr>
          </a:solidFill>
          <a:ln w="762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235" y="3918045"/>
            <a:ext cx="3352800" cy="1631216"/>
          </a:xfrm>
          <a:prstGeom prst="rect">
            <a:avLst/>
          </a:prstGeom>
          <a:solidFill>
            <a:srgbClr val="EAEAEA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Should Haptic Texture Vibrations Respond to User Force and Speed?</a:t>
            </a:r>
          </a:p>
          <a:p>
            <a:pPr algn="l"/>
            <a:r>
              <a:rPr lang="en-US" dirty="0"/>
              <a:t>Heather Culbertson and Katherine J. Kuchenbecker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948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982"/>
    </mc:Choice>
    <mc:Fallback xmlns="">
      <p:transition spd="slow" advTm="919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Acceleration file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D1E6-57ED-420E-82A3-F7D101CAD99A}" type="datetime1">
              <a:rPr lang="de-DE" noProof="0" smtClean="0"/>
              <a:t>07.08.2015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9</a:t>
            </a:fld>
            <a:endParaRPr lang="en-US" noProof="0"/>
          </a:p>
        </p:txBody>
      </p:sp>
      <p:grpSp>
        <p:nvGrpSpPr>
          <p:cNvPr id="9" name="Group 8"/>
          <p:cNvGrpSpPr/>
          <p:nvPr/>
        </p:nvGrpSpPr>
        <p:grpSpPr>
          <a:xfrm>
            <a:off x="752475" y="1484313"/>
            <a:ext cx="6962775" cy="4095750"/>
            <a:chOff x="1028700" y="1752600"/>
            <a:chExt cx="6962775" cy="4095750"/>
          </a:xfrm>
        </p:grpSpPr>
        <p:pic>
          <p:nvPicPr>
            <p:cNvPr id="2052" name="Picture 4" descr="C:\Users\ga68yid\AppData\Local\Temp\Haptics_Git\HapticsLab\ControlledMovement\f_const_steel.pn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1" t="4528" r="7428" b="3242"/>
            <a:stretch/>
          </p:blipFill>
          <p:spPr bwMode="auto">
            <a:xfrm>
              <a:off x="1028700" y="1752600"/>
              <a:ext cx="6962775" cy="409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ctangle 43"/>
            <p:cNvSpPr/>
            <p:nvPr/>
          </p:nvSpPr>
          <p:spPr bwMode="auto">
            <a:xfrm>
              <a:off x="1939925" y="1889126"/>
              <a:ext cx="295275" cy="3609974"/>
            </a:xfrm>
            <a:prstGeom prst="rect">
              <a:avLst/>
            </a:prstGeom>
            <a:solidFill>
              <a:srgbClr val="F2FF35">
                <a:alpha val="4588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3349623" y="1889126"/>
              <a:ext cx="295275" cy="3609974"/>
            </a:xfrm>
            <a:prstGeom prst="rect">
              <a:avLst/>
            </a:prstGeom>
            <a:solidFill>
              <a:srgbClr val="F2FF35">
                <a:alpha val="4588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669631" y="1889126"/>
              <a:ext cx="295275" cy="3609974"/>
            </a:xfrm>
            <a:prstGeom prst="rect">
              <a:avLst/>
            </a:prstGeom>
            <a:solidFill>
              <a:srgbClr val="F2FF35">
                <a:alpha val="4588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060281" y="1889126"/>
              <a:ext cx="295275" cy="3609974"/>
            </a:xfrm>
            <a:prstGeom prst="rect">
              <a:avLst/>
            </a:prstGeom>
            <a:solidFill>
              <a:srgbClr val="F2FF35">
                <a:alpha val="4588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7355681" y="1889126"/>
              <a:ext cx="295275" cy="3609974"/>
            </a:xfrm>
            <a:prstGeom prst="rect">
              <a:avLst/>
            </a:prstGeom>
            <a:solidFill>
              <a:srgbClr val="F2FF35">
                <a:alpha val="4588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rot="5400000">
            <a:off x="4235487" y="2849549"/>
            <a:ext cx="396808" cy="6200778"/>
            <a:chOff x="3063769" y="-249265"/>
            <a:chExt cx="396808" cy="6200778"/>
          </a:xfrm>
        </p:grpSpPr>
        <p:sp>
          <p:nvSpPr>
            <p:cNvPr id="50" name="Rectangle 49"/>
            <p:cNvSpPr/>
            <p:nvPr/>
          </p:nvSpPr>
          <p:spPr bwMode="auto">
            <a:xfrm>
              <a:off x="3221476" y="-249265"/>
              <a:ext cx="78288" cy="6200778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" name="Multiply 50"/>
            <p:cNvSpPr/>
            <p:nvPr/>
          </p:nvSpPr>
          <p:spPr bwMode="auto">
            <a:xfrm>
              <a:off x="3066877" y="-157980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" name="Multiply 51"/>
            <p:cNvSpPr/>
            <p:nvPr/>
          </p:nvSpPr>
          <p:spPr bwMode="auto">
            <a:xfrm>
              <a:off x="3063769" y="1137422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3" name="Multiply 52"/>
            <p:cNvSpPr/>
            <p:nvPr/>
          </p:nvSpPr>
          <p:spPr bwMode="auto">
            <a:xfrm>
              <a:off x="3066877" y="2528072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4" name="Multiply 53"/>
            <p:cNvSpPr/>
            <p:nvPr/>
          </p:nvSpPr>
          <p:spPr bwMode="auto">
            <a:xfrm>
              <a:off x="3063769" y="5257778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5" name="Multiply 54"/>
            <p:cNvSpPr/>
            <p:nvPr/>
          </p:nvSpPr>
          <p:spPr bwMode="auto">
            <a:xfrm>
              <a:off x="3063769" y="3848078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282856" y="1220729"/>
            <a:ext cx="481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F = </a:t>
            </a:r>
            <a:r>
              <a:rPr lang="de-DE" dirty="0" err="1" smtClean="0"/>
              <a:t>const</a:t>
            </a:r>
            <a:r>
              <a:rPr lang="de-DE" dirty="0" smtClean="0"/>
              <a:t>. / V </a:t>
            </a:r>
            <a:r>
              <a:rPr lang="de-DE" dirty="0" err="1" smtClean="0"/>
              <a:t>increases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54424" y="2653553"/>
            <a:ext cx="448235" cy="1407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854825" y="5364431"/>
            <a:ext cx="1237268" cy="1749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rot="16200000">
            <a:off x="-514124" y="3132078"/>
            <a:ext cx="283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Acceleration [m/s]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66211" y="5251828"/>
            <a:ext cx="1425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Time [s]</a:t>
            </a:r>
          </a:p>
        </p:txBody>
      </p:sp>
    </p:spTree>
    <p:extLst>
      <p:ext uri="{BB962C8B-B14F-4D97-AF65-F5344CB8AC3E}">
        <p14:creationId xmlns:p14="http://schemas.microsoft.com/office/powerpoint/2010/main" val="228819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34"/>
    </mc:Choice>
    <mc:Fallback xmlns="">
      <p:transition spd="slow" advTm="2873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52"/>
</p:tagLst>
</file>

<file path=ppt/theme/theme1.xml><?xml version="1.0" encoding="utf-8"?>
<a:theme xmlns:a="http://schemas.openxmlformats.org/drawingml/2006/main" name="TUM_Vorlage_hellblau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824</Words>
  <Application>Microsoft Office PowerPoint</Application>
  <PresentationFormat>On-screen Show (4:3)</PresentationFormat>
  <Paragraphs>199</Paragraphs>
  <Slides>21</Slides>
  <Notes>3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TUM_Vorlage_hellblau</vt:lpstr>
      <vt:lpstr>Computational Haptics Laboratory</vt:lpstr>
      <vt:lpstr>Concept - Quizgame</vt:lpstr>
      <vt:lpstr>Solution Phase</vt:lpstr>
      <vt:lpstr>Concept - Quizgame</vt:lpstr>
      <vt:lpstr>3D Object: Cork</vt:lpstr>
      <vt:lpstr>Voice Coil Actuator</vt:lpstr>
      <vt:lpstr>Voice Coil Actuator</vt:lpstr>
      <vt:lpstr>Force and Velocity measurements</vt:lpstr>
      <vt:lpstr>Acceleration file</vt:lpstr>
      <vt:lpstr>Force and Velocity: Approach 1</vt:lpstr>
      <vt:lpstr>Force and Velocity: Approach 2</vt:lpstr>
      <vt:lpstr>Optimal Design Process</vt:lpstr>
      <vt:lpstr>Optimal Design Process</vt:lpstr>
      <vt:lpstr>Problems</vt:lpstr>
      <vt:lpstr>Result</vt:lpstr>
      <vt:lpstr>Optimal Design Process</vt:lpstr>
      <vt:lpstr>Incresing Velocity</vt:lpstr>
      <vt:lpstr>3D Objects</vt:lpstr>
      <vt:lpstr>Voice Coil Actuator</vt:lpstr>
      <vt:lpstr>3D Objects</vt:lpstr>
      <vt:lpstr>Our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support</dc:creator>
  <cp:lastModifiedBy>Eiler, Julian</cp:lastModifiedBy>
  <cp:revision>176</cp:revision>
  <dcterms:created xsi:type="dcterms:W3CDTF">2009-06-05T15:14:26Z</dcterms:created>
  <dcterms:modified xsi:type="dcterms:W3CDTF">2015-08-07T07:22:49Z</dcterms:modified>
</cp:coreProperties>
</file>