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76"/>
  </p:notesMasterIdLst>
  <p:sldIdLst>
    <p:sldId id="256" r:id="rId2"/>
    <p:sldId id="264" r:id="rId3"/>
    <p:sldId id="267" r:id="rId4"/>
    <p:sldId id="315" r:id="rId5"/>
    <p:sldId id="316" r:id="rId6"/>
    <p:sldId id="317" r:id="rId7"/>
    <p:sldId id="258" r:id="rId8"/>
    <p:sldId id="259" r:id="rId9"/>
    <p:sldId id="260" r:id="rId10"/>
    <p:sldId id="257" r:id="rId11"/>
    <p:sldId id="261" r:id="rId12"/>
    <p:sldId id="262" r:id="rId13"/>
    <p:sldId id="327" r:id="rId14"/>
    <p:sldId id="265" r:id="rId15"/>
    <p:sldId id="268" r:id="rId16"/>
    <p:sldId id="328" r:id="rId17"/>
    <p:sldId id="266" r:id="rId18"/>
    <p:sldId id="269" r:id="rId19"/>
    <p:sldId id="270" r:id="rId20"/>
    <p:sldId id="329" r:id="rId21"/>
    <p:sldId id="263" r:id="rId22"/>
    <p:sldId id="278" r:id="rId23"/>
    <p:sldId id="314" r:id="rId24"/>
    <p:sldId id="271" r:id="rId25"/>
    <p:sldId id="272" r:id="rId26"/>
    <p:sldId id="273" r:id="rId27"/>
    <p:sldId id="274" r:id="rId28"/>
    <p:sldId id="275" r:id="rId29"/>
    <p:sldId id="330" r:id="rId30"/>
    <p:sldId id="331" r:id="rId31"/>
    <p:sldId id="332" r:id="rId32"/>
    <p:sldId id="279" r:id="rId33"/>
    <p:sldId id="333" r:id="rId34"/>
    <p:sldId id="281" r:id="rId35"/>
    <p:sldId id="282" r:id="rId36"/>
    <p:sldId id="280" r:id="rId37"/>
    <p:sldId id="283" r:id="rId38"/>
    <p:sldId id="284" r:id="rId39"/>
    <p:sldId id="285" r:id="rId40"/>
    <p:sldId id="288" r:id="rId41"/>
    <p:sldId id="286" r:id="rId42"/>
    <p:sldId id="335" r:id="rId43"/>
    <p:sldId id="289" r:id="rId44"/>
    <p:sldId id="290" r:id="rId45"/>
    <p:sldId id="334" r:id="rId46"/>
    <p:sldId id="304" r:id="rId47"/>
    <p:sldId id="305" r:id="rId48"/>
    <p:sldId id="303" r:id="rId49"/>
    <p:sldId id="291" r:id="rId50"/>
    <p:sldId id="292" r:id="rId51"/>
    <p:sldId id="293" r:id="rId52"/>
    <p:sldId id="308" r:id="rId53"/>
    <p:sldId id="309" r:id="rId54"/>
    <p:sldId id="306" r:id="rId55"/>
    <p:sldId id="295" r:id="rId56"/>
    <p:sldId id="296" r:id="rId57"/>
    <p:sldId id="297" r:id="rId58"/>
    <p:sldId id="298" r:id="rId59"/>
    <p:sldId id="299" r:id="rId60"/>
    <p:sldId id="310" r:id="rId61"/>
    <p:sldId id="300" r:id="rId62"/>
    <p:sldId id="313" r:id="rId63"/>
    <p:sldId id="319" r:id="rId64"/>
    <p:sldId id="320" r:id="rId65"/>
    <p:sldId id="337" r:id="rId66"/>
    <p:sldId id="336" r:id="rId67"/>
    <p:sldId id="321" r:id="rId68"/>
    <p:sldId id="322" r:id="rId69"/>
    <p:sldId id="338" r:id="rId70"/>
    <p:sldId id="323" r:id="rId71"/>
    <p:sldId id="324" r:id="rId72"/>
    <p:sldId id="325" r:id="rId73"/>
    <p:sldId id="326" r:id="rId74"/>
    <p:sldId id="302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4B6940-8786-4535-B3F2-387F11568319}">
          <p14:sldIdLst>
            <p14:sldId id="256"/>
          </p14:sldIdLst>
        </p14:section>
        <p14:section name="Day 1" id="{E8208C4B-94E4-4738-971B-531104A8DEFD}">
          <p14:sldIdLst>
            <p14:sldId id="264"/>
            <p14:sldId id="267"/>
            <p14:sldId id="315"/>
            <p14:sldId id="316"/>
            <p14:sldId id="317"/>
            <p14:sldId id="258"/>
            <p14:sldId id="259"/>
            <p14:sldId id="260"/>
            <p14:sldId id="257"/>
            <p14:sldId id="261"/>
            <p14:sldId id="262"/>
            <p14:sldId id="327"/>
            <p14:sldId id="265"/>
            <p14:sldId id="268"/>
            <p14:sldId id="328"/>
            <p14:sldId id="266"/>
            <p14:sldId id="269"/>
            <p14:sldId id="270"/>
            <p14:sldId id="329"/>
            <p14:sldId id="263"/>
            <p14:sldId id="278"/>
            <p14:sldId id="314"/>
            <p14:sldId id="271"/>
            <p14:sldId id="272"/>
            <p14:sldId id="273"/>
            <p14:sldId id="274"/>
            <p14:sldId id="275"/>
            <p14:sldId id="330"/>
            <p14:sldId id="331"/>
            <p14:sldId id="332"/>
            <p14:sldId id="279"/>
            <p14:sldId id="333"/>
            <p14:sldId id="281"/>
            <p14:sldId id="282"/>
            <p14:sldId id="280"/>
            <p14:sldId id="283"/>
          </p14:sldIdLst>
        </p14:section>
        <p14:section name="Day 2" id="{541B5E41-50F2-415F-AA1B-AAD3FDAAF69D}">
          <p14:sldIdLst>
            <p14:sldId id="284"/>
            <p14:sldId id="285"/>
            <p14:sldId id="288"/>
            <p14:sldId id="286"/>
            <p14:sldId id="335"/>
            <p14:sldId id="289"/>
            <p14:sldId id="290"/>
            <p14:sldId id="334"/>
            <p14:sldId id="304"/>
            <p14:sldId id="305"/>
            <p14:sldId id="303"/>
            <p14:sldId id="291"/>
            <p14:sldId id="292"/>
            <p14:sldId id="293"/>
            <p14:sldId id="308"/>
            <p14:sldId id="309"/>
            <p14:sldId id="306"/>
            <p14:sldId id="295"/>
            <p14:sldId id="296"/>
            <p14:sldId id="297"/>
            <p14:sldId id="298"/>
            <p14:sldId id="299"/>
            <p14:sldId id="310"/>
            <p14:sldId id="300"/>
            <p14:sldId id="313"/>
          </p14:sldIdLst>
        </p14:section>
        <p14:section name="Day3" id="{6F1CFECA-BE28-4505-BAE9-4615D3ECBFB6}">
          <p14:sldIdLst>
            <p14:sldId id="319"/>
            <p14:sldId id="320"/>
            <p14:sldId id="337"/>
            <p14:sldId id="336"/>
            <p14:sldId id="321"/>
            <p14:sldId id="322"/>
            <p14:sldId id="338"/>
            <p14:sldId id="323"/>
            <p14:sldId id="324"/>
            <p14:sldId id="325"/>
            <p14:sldId id="326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F5"/>
    <a:srgbClr val="174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3" autoAdjust="0"/>
    <p:restoredTop sz="94633" autoAdjust="0"/>
  </p:normalViewPr>
  <p:slideViewPr>
    <p:cSldViewPr snapToGrid="0" showGuides="1">
      <p:cViewPr varScale="1">
        <p:scale>
          <a:sx n="75" d="100"/>
          <a:sy n="75" d="100"/>
        </p:scale>
        <p:origin x="917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345E1-62C6-4677-9665-D6BDD911A50B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80F35-3462-4A08-BC27-3408B0500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80F35-3462-4A08-BC27-3408B05000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4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B4BB-7805-416B-8135-5374EF22F1A6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4C78-71E6-49B8-97FE-FF93DEF7CC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3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B4BB-7805-416B-8135-5374EF22F1A6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4C78-71E6-49B8-97FE-FF93DEF7CC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4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B83B4BB-7805-416B-8135-5374EF22F1A6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4B34C78-71E6-49B8-97FE-FF93DEF7CC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0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B4BB-7805-416B-8135-5374EF22F1A6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4C78-71E6-49B8-97FE-FF93DEF7CC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9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83B4BB-7805-416B-8135-5374EF22F1A6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B34C78-71E6-49B8-97FE-FF93DEF7CC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95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B4BB-7805-416B-8135-5374EF22F1A6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4C78-71E6-49B8-97FE-FF93DEF7CC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4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B4BB-7805-416B-8135-5374EF22F1A6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4C78-71E6-49B8-97FE-FF93DEF7CC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02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B4BB-7805-416B-8135-5374EF22F1A6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4C78-71E6-49B8-97FE-FF93DEF7CC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6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B4BB-7805-416B-8135-5374EF22F1A6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4C78-71E6-49B8-97FE-FF93DEF7CC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9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B4BB-7805-416B-8135-5374EF22F1A6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4C78-71E6-49B8-97FE-FF93DEF7CC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B4BB-7805-416B-8135-5374EF22F1A6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4C78-71E6-49B8-97FE-FF93DEF7CC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4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83B4BB-7805-416B-8135-5374EF22F1A6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4B34C78-71E6-49B8-97FE-FF93DEF7CC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24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kibana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53gZIHfejBAiV8PjXVSIHsECtiNGyyAv?usp=sharing" TargetMode="External"/><Relationship Id="rId4" Type="http://schemas.openxmlformats.org/officeDocument/2006/relationships/hyperlink" Target="https://www.python.org/download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query-dsl-nested-query.html" TargetMode="Externa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tackoverflow.com/questions/33929377/what-exactly-does-the-data-structure-of-the-inverted-index-in-solr-looks-lik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gasudhir.blogspot.com/2023/08/elasticsearch-database-concepts.html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3A5C-DCDF-435D-8161-539BDE036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9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An Introduction To</a:t>
            </a:r>
            <a:br>
              <a:rPr lang="en-US" dirty="0"/>
            </a:br>
            <a:r>
              <a:rPr lang="en-US" dirty="0"/>
              <a:t>Elastic-Search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ED71F6-01DE-4A3B-8EA0-F677AE7D4673}"/>
              </a:ext>
            </a:extLst>
          </p:cNvPr>
          <p:cNvSpPr txBox="1">
            <a:spLocks/>
          </p:cNvSpPr>
          <p:nvPr/>
        </p:nvSpPr>
        <p:spPr>
          <a:xfrm>
            <a:off x="151423" y="5371660"/>
            <a:ext cx="9784080" cy="1388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Lecturer : </a:t>
            </a:r>
            <a:r>
              <a:rPr lang="en-US" sz="3200" dirty="0" err="1"/>
              <a:t>Noppachanin</a:t>
            </a:r>
            <a:r>
              <a:rPr lang="en-US" sz="3200" dirty="0"/>
              <a:t> </a:t>
            </a:r>
            <a:r>
              <a:rPr lang="en-US" sz="3200" dirty="0" err="1"/>
              <a:t>Kongsathitporn</a:t>
            </a:r>
            <a:endParaRPr lang="en-US" sz="3200" dirty="0"/>
          </a:p>
          <a:p>
            <a:pPr algn="l"/>
            <a:r>
              <a:rPr lang="en-US" sz="3200" dirty="0"/>
              <a:t>Ph.D. Student, ICT, Mahidol University</a:t>
            </a:r>
          </a:p>
          <a:p>
            <a:pPr algn="l"/>
            <a:r>
              <a:rPr lang="en-US" sz="2200" i="1" dirty="0"/>
              <a:t>Modified from </a:t>
            </a:r>
            <a:r>
              <a:rPr lang="en-US" sz="2200" i="1" dirty="0" err="1"/>
              <a:t>Pisol</a:t>
            </a:r>
            <a:r>
              <a:rPr lang="en-US" sz="2200" i="1" dirty="0"/>
              <a:t> </a:t>
            </a:r>
            <a:r>
              <a:rPr lang="en-US" sz="2200" i="1" dirty="0" err="1"/>
              <a:t>Ruenin</a:t>
            </a:r>
            <a:r>
              <a:rPr lang="en-US" sz="2200" i="1" dirty="0"/>
              <a:t> (2023)</a:t>
            </a:r>
          </a:p>
        </p:txBody>
      </p:sp>
    </p:spTree>
    <p:extLst>
      <p:ext uri="{BB962C8B-B14F-4D97-AF65-F5344CB8AC3E}">
        <p14:creationId xmlns:p14="http://schemas.microsoft.com/office/powerpoint/2010/main" val="351823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D68C-BDDC-44BF-868E-0DFCF435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Architecture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DDE86B6-AE4B-46C3-8A31-8FCC1058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07" y="2599888"/>
            <a:ext cx="3042008" cy="304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438C64-6C26-440A-B9D2-932639936206}"/>
              </a:ext>
            </a:extLst>
          </p:cNvPr>
          <p:cNvSpPr txBox="1"/>
          <p:nvPr/>
        </p:nvSpPr>
        <p:spPr>
          <a:xfrm>
            <a:off x="4686616" y="3059668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to row in relational databases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6FB84-0807-45B8-8E89-B5EA7DC7FBA7}"/>
              </a:ext>
            </a:extLst>
          </p:cNvPr>
          <p:cNvSpPr txBox="1"/>
          <p:nvPr/>
        </p:nvSpPr>
        <p:spPr>
          <a:xfrm>
            <a:off x="2421047" y="2322478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E1C460-7CA4-42F9-B10C-AEC9DFA8C705}"/>
              </a:ext>
            </a:extLst>
          </p:cNvPr>
          <p:cNvSpPr txBox="1"/>
          <p:nvPr/>
        </p:nvSpPr>
        <p:spPr>
          <a:xfrm>
            <a:off x="4809767" y="3669268"/>
            <a:ext cx="5004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"</a:t>
            </a:r>
            <a:r>
              <a:rPr lang="en-US" dirty="0" err="1"/>
              <a:t>firstName</a:t>
            </a:r>
            <a:r>
              <a:rPr lang="en-US" dirty="0"/>
              <a:t>": "John",</a:t>
            </a:r>
          </a:p>
          <a:p>
            <a:r>
              <a:rPr lang="en-US" dirty="0"/>
              <a:t>	"</a:t>
            </a:r>
            <a:r>
              <a:rPr lang="en-US" dirty="0" err="1"/>
              <a:t>lastName</a:t>
            </a:r>
            <a:r>
              <a:rPr lang="en-US" dirty="0"/>
              <a:t>": "Doe",</a:t>
            </a:r>
          </a:p>
          <a:p>
            <a:r>
              <a:rPr lang="en-US" dirty="0"/>
              <a:t>	"interests": ["Programming", "Elasticsearch"]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44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F877FA-E08C-4602-AB51-DBFE0F8B18BA}"/>
              </a:ext>
            </a:extLst>
          </p:cNvPr>
          <p:cNvSpPr/>
          <p:nvPr/>
        </p:nvSpPr>
        <p:spPr>
          <a:xfrm>
            <a:off x="4699808" y="5600701"/>
            <a:ext cx="2792384" cy="619124"/>
          </a:xfrm>
          <a:prstGeom prst="roundRect">
            <a:avLst>
              <a:gd name="adj" fmla="val 2435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AD68C-BDDC-44BF-868E-0DFCF435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F852A4-9AED-48F6-9DC3-18F8EDFF871E}"/>
              </a:ext>
            </a:extLst>
          </p:cNvPr>
          <p:cNvSpPr/>
          <p:nvPr/>
        </p:nvSpPr>
        <p:spPr>
          <a:xfrm>
            <a:off x="3657838" y="2775351"/>
            <a:ext cx="1600200" cy="1600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82B454-AB9E-4591-8F82-66D671EDF80A}"/>
              </a:ext>
            </a:extLst>
          </p:cNvPr>
          <p:cNvSpPr/>
          <p:nvPr/>
        </p:nvSpPr>
        <p:spPr>
          <a:xfrm>
            <a:off x="6933964" y="2775351"/>
            <a:ext cx="1600200" cy="1600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A7424-41ED-4FEE-9994-8B915231308C}"/>
              </a:ext>
            </a:extLst>
          </p:cNvPr>
          <p:cNvSpPr txBox="1"/>
          <p:nvPr/>
        </p:nvSpPr>
        <p:spPr>
          <a:xfrm>
            <a:off x="4013200" y="2151424"/>
            <a:ext cx="8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825B9-1E64-43B1-AEA9-9E1BB708E12A}"/>
              </a:ext>
            </a:extLst>
          </p:cNvPr>
          <p:cNvSpPr txBox="1"/>
          <p:nvPr/>
        </p:nvSpPr>
        <p:spPr>
          <a:xfrm>
            <a:off x="7289326" y="2151424"/>
            <a:ext cx="8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FB7C19-A324-45C9-B388-0F02881D588D}"/>
              </a:ext>
            </a:extLst>
          </p:cNvPr>
          <p:cNvSpPr/>
          <p:nvPr/>
        </p:nvSpPr>
        <p:spPr>
          <a:xfrm>
            <a:off x="4829649" y="5712029"/>
            <a:ext cx="1149587" cy="39289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Shard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C36F62-C6E9-430D-B62C-A162ACFC1B66}"/>
              </a:ext>
            </a:extLst>
          </p:cNvPr>
          <p:cNvSpPr/>
          <p:nvPr/>
        </p:nvSpPr>
        <p:spPr>
          <a:xfrm>
            <a:off x="6212766" y="5712029"/>
            <a:ext cx="1149587" cy="39289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Shard 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09D5A-EC77-46EC-93B0-ECB83342EFE9}"/>
              </a:ext>
            </a:extLst>
          </p:cNvPr>
          <p:cNvSpPr txBox="1"/>
          <p:nvPr/>
        </p:nvSpPr>
        <p:spPr>
          <a:xfrm>
            <a:off x="5747395" y="5292924"/>
            <a:ext cx="695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150 GB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9178B-592F-4C06-9E4B-A0CC66DCDBB7}"/>
              </a:ext>
            </a:extLst>
          </p:cNvPr>
          <p:cNvSpPr txBox="1"/>
          <p:nvPr/>
        </p:nvSpPr>
        <p:spPr>
          <a:xfrm>
            <a:off x="7030473" y="2433860"/>
            <a:ext cx="1407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capacity: 100 GB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4E1F87-E659-4E42-B8DC-4591FC113B11}"/>
              </a:ext>
            </a:extLst>
          </p:cNvPr>
          <p:cNvSpPr txBox="1"/>
          <p:nvPr/>
        </p:nvSpPr>
        <p:spPr>
          <a:xfrm>
            <a:off x="5747395" y="498071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Index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ECD1E-F93F-4072-8237-5DD2B0076EF0}"/>
              </a:ext>
            </a:extLst>
          </p:cNvPr>
          <p:cNvSpPr txBox="1"/>
          <p:nvPr/>
        </p:nvSpPr>
        <p:spPr>
          <a:xfrm>
            <a:off x="3754348" y="2417486"/>
            <a:ext cx="1407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capacity: 100 GB</a:t>
            </a:r>
          </a:p>
        </p:txBody>
      </p:sp>
    </p:spTree>
    <p:extLst>
      <p:ext uri="{BB962C8B-B14F-4D97-AF65-F5344CB8AC3E}">
        <p14:creationId xmlns:p14="http://schemas.microsoft.com/office/powerpoint/2010/main" val="122367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0776 -0.340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-1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07695 -0.34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-1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3BC3D21-AAA5-4516-8015-19B33CCB2CC0}"/>
              </a:ext>
            </a:extLst>
          </p:cNvPr>
          <p:cNvSpPr/>
          <p:nvPr/>
        </p:nvSpPr>
        <p:spPr>
          <a:xfrm>
            <a:off x="6528038" y="2879244"/>
            <a:ext cx="2412050" cy="2412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AD68C-BDDC-44BF-868E-0DFCF435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F852A4-9AED-48F6-9DC3-18F8EDFF871E}"/>
              </a:ext>
            </a:extLst>
          </p:cNvPr>
          <p:cNvSpPr/>
          <p:nvPr/>
        </p:nvSpPr>
        <p:spPr>
          <a:xfrm>
            <a:off x="3217937" y="2879244"/>
            <a:ext cx="2412050" cy="24120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A7424-41ED-4FEE-9994-8B915231308C}"/>
              </a:ext>
            </a:extLst>
          </p:cNvPr>
          <p:cNvSpPr txBox="1"/>
          <p:nvPr/>
        </p:nvSpPr>
        <p:spPr>
          <a:xfrm>
            <a:off x="4013201" y="2336090"/>
            <a:ext cx="8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825B9-1E64-43B1-AEA9-9E1BB708E12A}"/>
              </a:ext>
            </a:extLst>
          </p:cNvPr>
          <p:cNvSpPr txBox="1"/>
          <p:nvPr/>
        </p:nvSpPr>
        <p:spPr>
          <a:xfrm>
            <a:off x="7289327" y="2336323"/>
            <a:ext cx="8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FB7C19-A324-45C9-B388-0F02881D588D}"/>
              </a:ext>
            </a:extLst>
          </p:cNvPr>
          <p:cNvSpPr/>
          <p:nvPr/>
        </p:nvSpPr>
        <p:spPr>
          <a:xfrm>
            <a:off x="3806944" y="3378403"/>
            <a:ext cx="1241306" cy="39289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Shard 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5A42AD-ED7C-44C2-910F-D0548D2B05A1}"/>
              </a:ext>
            </a:extLst>
          </p:cNvPr>
          <p:cNvSpPr/>
          <p:nvPr/>
        </p:nvSpPr>
        <p:spPr>
          <a:xfrm>
            <a:off x="3806944" y="3898387"/>
            <a:ext cx="1241306" cy="39289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B1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896837-B42F-4A0F-A534-8CD33FC521D9}"/>
              </a:ext>
            </a:extLst>
          </p:cNvPr>
          <p:cNvSpPr/>
          <p:nvPr/>
        </p:nvSpPr>
        <p:spPr>
          <a:xfrm>
            <a:off x="3806944" y="4417127"/>
            <a:ext cx="1241306" cy="39289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B2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8AC1D6-9C71-455C-8988-8DF2C18847EA}"/>
              </a:ext>
            </a:extLst>
          </p:cNvPr>
          <p:cNvSpPr/>
          <p:nvPr/>
        </p:nvSpPr>
        <p:spPr>
          <a:xfrm>
            <a:off x="7112119" y="3378403"/>
            <a:ext cx="1241306" cy="39289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Shard B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6EAC37-B60E-45A4-ADCD-31D3F5A42293}"/>
              </a:ext>
            </a:extLst>
          </p:cNvPr>
          <p:cNvSpPr/>
          <p:nvPr/>
        </p:nvSpPr>
        <p:spPr>
          <a:xfrm>
            <a:off x="7112119" y="3898387"/>
            <a:ext cx="1241306" cy="39289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A1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F6464C-C1DC-4162-BA1B-E1525E285ADE}"/>
              </a:ext>
            </a:extLst>
          </p:cNvPr>
          <p:cNvSpPr/>
          <p:nvPr/>
        </p:nvSpPr>
        <p:spPr>
          <a:xfrm>
            <a:off x="7112119" y="4417127"/>
            <a:ext cx="1241306" cy="39289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 A2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B9E5567-5C27-485B-88AF-04D4BD1AA8DC}"/>
              </a:ext>
            </a:extLst>
          </p:cNvPr>
          <p:cNvSpPr/>
          <p:nvPr/>
        </p:nvSpPr>
        <p:spPr>
          <a:xfrm>
            <a:off x="701239" y="5004496"/>
            <a:ext cx="1241306" cy="39289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Shard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EE40A7-E3A3-4935-8DD3-F4750677C68B}"/>
              </a:ext>
            </a:extLst>
          </p:cNvPr>
          <p:cNvSpPr/>
          <p:nvPr/>
        </p:nvSpPr>
        <p:spPr>
          <a:xfrm>
            <a:off x="701239" y="5524480"/>
            <a:ext cx="1241306" cy="39289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</a:t>
            </a:r>
          </a:p>
        </p:txBody>
      </p:sp>
    </p:spTree>
    <p:extLst>
      <p:ext uri="{BB962C8B-B14F-4D97-AF65-F5344CB8AC3E}">
        <p14:creationId xmlns:p14="http://schemas.microsoft.com/office/powerpoint/2010/main" val="166235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987E-8843-4A78-BDED-CCB1256D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84A89DC-E266-46B5-84A7-58B6887A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461" y="2134394"/>
            <a:ext cx="7751535" cy="429953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2CB6877-8FFF-47BE-86E7-0A9CCA24C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21" y="2134395"/>
            <a:ext cx="1574781" cy="43667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98A419-7505-471A-841C-AB0B141D0CBB}"/>
              </a:ext>
            </a:extLst>
          </p:cNvPr>
          <p:cNvSpPr/>
          <p:nvPr/>
        </p:nvSpPr>
        <p:spPr>
          <a:xfrm>
            <a:off x="1073426" y="4956313"/>
            <a:ext cx="2113722" cy="483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987E-8843-4A78-BDED-CCB1256D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deleting indices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67C35D-D9B4-47D2-BBE8-500B19F8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276" y="2276724"/>
            <a:ext cx="9784080" cy="420624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Creating index</a:t>
            </a:r>
          </a:p>
          <a:p>
            <a:pPr marL="0" indent="0">
              <a:buNone/>
            </a:pPr>
            <a:r>
              <a:rPr lang="en-US" dirty="0"/>
              <a:t>PUT &lt;</a:t>
            </a:r>
            <a:r>
              <a:rPr lang="en-US" dirty="0" err="1"/>
              <a:t>index_name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Deleting index</a:t>
            </a:r>
          </a:p>
          <a:p>
            <a:pPr marL="0" indent="0">
              <a:buNone/>
            </a:pPr>
            <a:r>
              <a:rPr lang="en-US" dirty="0"/>
              <a:t>DELETE &lt;</a:t>
            </a:r>
            <a:r>
              <a:rPr lang="en-US" dirty="0" err="1"/>
              <a:t>index_name</a:t>
            </a:r>
            <a:r>
              <a:rPr lang="en-US" dirty="0"/>
              <a:t>&gt;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C192277-D25F-4F0E-A9B4-A45FCD873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914" y="1965346"/>
            <a:ext cx="7631975" cy="205011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FBF8237-F173-45A5-A8B6-2FC3280C7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914" y="4250817"/>
            <a:ext cx="7662851" cy="18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6FD4-1D3F-430A-B91A-9A5321E0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822E9-E7B8-4D24-9B47-6B6BC545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POST &lt;</a:t>
            </a:r>
            <a:r>
              <a:rPr lang="en-US" dirty="0" err="1"/>
              <a:t>index_name</a:t>
            </a:r>
            <a:r>
              <a:rPr lang="en-US" dirty="0"/>
              <a:t>&gt;/_doc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"field1": value,</a:t>
            </a:r>
          </a:p>
          <a:p>
            <a:pPr marL="0" indent="0">
              <a:buNone/>
            </a:pPr>
            <a:r>
              <a:rPr lang="en-US" dirty="0"/>
              <a:t>   "field2": value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73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6FD4-1D3F-430A-B91A-9A5321E0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822E9-E7B8-4D24-9B47-6B6BC545F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5590734" cy="4673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Upload JSON documents to </a:t>
            </a:r>
            <a:r>
              <a:rPr lang="en-US" dirty="0" err="1"/>
              <a:t>ElasticSearch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3048B0-FDEB-47A1-9BA7-A8374561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99" y="2541347"/>
            <a:ext cx="5808001" cy="3324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988B72-31F5-4DF5-BB16-252EAD8DC38F}"/>
              </a:ext>
            </a:extLst>
          </p:cNvPr>
          <p:cNvSpPr/>
          <p:nvPr/>
        </p:nvSpPr>
        <p:spPr>
          <a:xfrm>
            <a:off x="755080" y="4041912"/>
            <a:ext cx="2496120" cy="1078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D80BADC-05C4-4E56-876B-47C47A4D1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251" y="2549132"/>
            <a:ext cx="5366721" cy="331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4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987E-8843-4A78-BDED-CCB1256D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managing documents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67C35D-D9B4-47D2-BBE8-500B19F8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69" y="2145030"/>
            <a:ext cx="9784080" cy="1017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Retrieving document by ID</a:t>
            </a:r>
          </a:p>
          <a:p>
            <a:pPr marL="0" indent="0">
              <a:buNone/>
            </a:pPr>
            <a:r>
              <a:rPr lang="en-US" sz="2000" dirty="0"/>
              <a:t>GET &lt;</a:t>
            </a:r>
            <a:r>
              <a:rPr lang="en-US" sz="2000" dirty="0" err="1"/>
              <a:t>index_name</a:t>
            </a:r>
            <a:r>
              <a:rPr lang="en-US" sz="2000" dirty="0"/>
              <a:t>&gt;/_doc/&lt;</a:t>
            </a:r>
            <a:r>
              <a:rPr lang="en-US" sz="2000" dirty="0" err="1"/>
              <a:t>document_id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FEBD0E8-EDBD-4CDC-8D68-375BD1B9D53E}"/>
              </a:ext>
            </a:extLst>
          </p:cNvPr>
          <p:cNvSpPr txBox="1">
            <a:spLocks/>
          </p:cNvSpPr>
          <p:nvPr/>
        </p:nvSpPr>
        <p:spPr>
          <a:xfrm>
            <a:off x="225019" y="3288500"/>
            <a:ext cx="9784080" cy="3178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b="1" u="sng" dirty="0"/>
              <a:t>Updating document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POST &lt;</a:t>
            </a:r>
            <a:r>
              <a:rPr lang="en-US" sz="2000" dirty="0" err="1"/>
              <a:t>index_name</a:t>
            </a:r>
            <a:r>
              <a:rPr lang="en-US" sz="2000" dirty="0"/>
              <a:t>&gt;/_update/&lt;</a:t>
            </a:r>
            <a:r>
              <a:rPr lang="en-US" sz="2000" dirty="0" err="1"/>
              <a:t>document_id</a:t>
            </a:r>
            <a:r>
              <a:rPr lang="en-US" sz="2000" dirty="0"/>
              <a:t>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   "doc": {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      "&lt;</a:t>
            </a:r>
            <a:r>
              <a:rPr lang="en-US" sz="2000" dirty="0" err="1"/>
              <a:t>field_name</a:t>
            </a:r>
            <a:r>
              <a:rPr lang="en-US" sz="2000" dirty="0"/>
              <a:t>&gt;": &lt;value&gt;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}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7D15144-CC00-4CCD-8FD1-E9232618EECD}"/>
              </a:ext>
            </a:extLst>
          </p:cNvPr>
          <p:cNvSpPr txBox="1">
            <a:spLocks/>
          </p:cNvSpPr>
          <p:nvPr/>
        </p:nvSpPr>
        <p:spPr>
          <a:xfrm>
            <a:off x="5547148" y="5235852"/>
            <a:ext cx="5801131" cy="1017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b="1" u="sng" dirty="0"/>
              <a:t>Deleting document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DELETE &lt;</a:t>
            </a:r>
            <a:r>
              <a:rPr lang="en-US" sz="2000" dirty="0" err="1"/>
              <a:t>index_name</a:t>
            </a:r>
            <a:r>
              <a:rPr lang="en-US" sz="2000" dirty="0"/>
              <a:t>&gt;/_doc/&lt;</a:t>
            </a:r>
            <a:r>
              <a:rPr lang="en-US" sz="2000" dirty="0" err="1"/>
              <a:t>document_id</a:t>
            </a:r>
            <a:r>
              <a:rPr lang="en-US" sz="2000" dirty="0"/>
              <a:t>&gt;</a:t>
            </a:r>
          </a:p>
          <a:p>
            <a:pPr marL="0" indent="0"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AA4C569-6EA5-4F21-ACF0-9C4BC82D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570" y="2251206"/>
            <a:ext cx="4553817" cy="27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2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871C-1F1B-4767-9EF2-3D807970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130D-BE83-43FE-89E2-F0024764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12852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Defines a type of a field.</a:t>
            </a:r>
          </a:p>
          <a:p>
            <a:pPr lvl="1"/>
            <a:r>
              <a:rPr lang="en-US" sz="2800" dirty="0"/>
              <a:t>Explicit mapping : </a:t>
            </a:r>
            <a:r>
              <a:rPr lang="en-US" sz="2400" b="0" i="0" dirty="0">
                <a:effectLst/>
              </a:rPr>
              <a:t>Add field and its data types </a:t>
            </a:r>
            <a:r>
              <a:rPr lang="en-US" sz="2400" b="1" i="0" u="sng" dirty="0">
                <a:effectLst/>
              </a:rPr>
              <a:t>manually</a:t>
            </a:r>
            <a:endParaRPr lang="en-US" sz="2800" b="1" u="sng" dirty="0"/>
          </a:p>
          <a:p>
            <a:pPr lvl="1"/>
            <a:r>
              <a:rPr lang="en-US" sz="2800" dirty="0"/>
              <a:t>Dynamic mapping : </a:t>
            </a:r>
            <a:r>
              <a:rPr lang="en-US" sz="2400" b="0" i="0" dirty="0">
                <a:effectLst/>
              </a:rPr>
              <a:t>Detect and add fields and their data types to the index as </a:t>
            </a:r>
            <a:r>
              <a:rPr lang="en-US" sz="2400" b="1" i="0" u="sng" dirty="0">
                <a:effectLst/>
              </a:rPr>
              <a:t>new documents are ingested</a:t>
            </a:r>
            <a:endParaRPr lang="en-US" sz="2800" b="1" u="sng" dirty="0"/>
          </a:p>
          <a:p>
            <a:r>
              <a:rPr lang="en-US" sz="2800" dirty="0"/>
              <a:t>Similar to a </a:t>
            </a:r>
            <a:r>
              <a:rPr lang="en-US" sz="2800" u="sng" dirty="0"/>
              <a:t>table’s schema</a:t>
            </a:r>
            <a:r>
              <a:rPr lang="en-US" sz="2800" dirty="0"/>
              <a:t> in a relational database.</a:t>
            </a:r>
            <a:endParaRPr lang="en-US" sz="2600" dirty="0"/>
          </a:p>
          <a:p>
            <a:pPr lvl="1"/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0578A-B361-413F-831A-F7D957CFF618}"/>
              </a:ext>
            </a:extLst>
          </p:cNvPr>
          <p:cNvSpPr txBox="1"/>
          <p:nvPr/>
        </p:nvSpPr>
        <p:spPr>
          <a:xfrm>
            <a:off x="762000" y="1197405"/>
            <a:ext cx="92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solidFill>
                  <a:srgbClr val="17406D"/>
                </a:solidFill>
              </a:rPr>
              <a:t>https://www.elastic.co/guide/en/elasticsearch/reference/current/mapping-params.html</a:t>
            </a:r>
          </a:p>
        </p:txBody>
      </p:sp>
    </p:spTree>
    <p:extLst>
      <p:ext uri="{BB962C8B-B14F-4D97-AF65-F5344CB8AC3E}">
        <p14:creationId xmlns:p14="http://schemas.microsoft.com/office/powerpoint/2010/main" val="146465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34EF-F4B4-4ED9-AABD-FF72CA92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explicit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6D261-8858-4610-B537-9B0A579E1B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PUT &lt;</a:t>
            </a:r>
            <a:r>
              <a:rPr lang="en-US" sz="1800" dirty="0" err="1"/>
              <a:t>index_name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"mapping":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"properties: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  "&lt;</a:t>
            </a:r>
            <a:r>
              <a:rPr lang="en-US" sz="1800" dirty="0" err="1"/>
              <a:t>field_name</a:t>
            </a:r>
            <a:r>
              <a:rPr lang="en-US" sz="1800" dirty="0"/>
              <a:t>&gt;": { "type": &lt;</a:t>
            </a:r>
            <a:r>
              <a:rPr lang="en-US" sz="1800" dirty="0" err="1"/>
              <a:t>field_type</a:t>
            </a:r>
            <a:r>
              <a:rPr lang="en-US" sz="1800" dirty="0"/>
              <a:t>&gt;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  "&lt;</a:t>
            </a:r>
            <a:r>
              <a:rPr lang="en-US" sz="1800" dirty="0" err="1"/>
              <a:t>field_name</a:t>
            </a:r>
            <a:r>
              <a:rPr lang="en-US" sz="1800" dirty="0"/>
              <a:t>&gt;": { "type": &lt;</a:t>
            </a:r>
            <a:r>
              <a:rPr lang="en-US" sz="1800" dirty="0" err="1"/>
              <a:t>field_type</a:t>
            </a:r>
            <a:r>
              <a:rPr lang="en-US" sz="1800" dirty="0"/>
              <a:t>&gt;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4875-0134-4FCB-8F2F-66B6C8EAE7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PUT reviews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"mappings":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"properties":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"rating": { "type": "float"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"content": { "type": "text"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"</a:t>
            </a:r>
            <a:r>
              <a:rPr lang="en-US" sz="1800" dirty="0" err="1"/>
              <a:t>product_id</a:t>
            </a:r>
            <a:r>
              <a:rPr lang="en-US" sz="1800" dirty="0"/>
              <a:t>": { "type": "integer"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"author":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 "properties":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   "</a:t>
            </a:r>
            <a:r>
              <a:rPr lang="en-US" sz="1800" dirty="0" err="1"/>
              <a:t>first_name</a:t>
            </a:r>
            <a:r>
              <a:rPr lang="en-US" sz="1800" dirty="0"/>
              <a:t>": { "type": "text"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   "</a:t>
            </a:r>
            <a:r>
              <a:rPr lang="en-US" sz="1800" dirty="0" err="1"/>
              <a:t>last_name</a:t>
            </a:r>
            <a:r>
              <a:rPr lang="en-US" sz="1800" dirty="0"/>
              <a:t>": { "type": "text"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   "email": { "type": "keyword"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}</a:t>
            </a: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B4974-241F-4078-845B-50A86DED9CBC}"/>
              </a:ext>
            </a:extLst>
          </p:cNvPr>
          <p:cNvSpPr txBox="1"/>
          <p:nvPr/>
        </p:nvSpPr>
        <p:spPr>
          <a:xfrm>
            <a:off x="935177" y="5027831"/>
            <a:ext cx="418147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Retrieving mapping</a:t>
            </a:r>
          </a:p>
          <a:p>
            <a:pPr marL="0" indent="0">
              <a:buNone/>
            </a:pPr>
            <a:r>
              <a:rPr lang="en-US" dirty="0"/>
              <a:t>GET &lt;</a:t>
            </a:r>
            <a:r>
              <a:rPr lang="en-US" dirty="0" err="1"/>
              <a:t>index_name</a:t>
            </a:r>
            <a:r>
              <a:rPr lang="en-US" dirty="0"/>
              <a:t>&gt;/_mapping</a:t>
            </a:r>
          </a:p>
        </p:txBody>
      </p:sp>
    </p:spTree>
    <p:extLst>
      <p:ext uri="{BB962C8B-B14F-4D97-AF65-F5344CB8AC3E}">
        <p14:creationId xmlns:p14="http://schemas.microsoft.com/office/powerpoint/2010/main" val="348904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1F02-8BC4-409A-BCAE-4F723AB7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EFB0-6A50-47C0-BF9D-327896CBC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Elasticsearch(Distributed database)</a:t>
            </a:r>
          </a:p>
          <a:p>
            <a:pPr lvl="1"/>
            <a:r>
              <a:rPr lang="en-US" dirty="0">
                <a:hlinkClick r:id="rId2"/>
              </a:rPr>
              <a:t>https://www.elastic.co/downloads/elasticsearch</a:t>
            </a:r>
            <a:endParaRPr lang="en-US" dirty="0"/>
          </a:p>
          <a:p>
            <a:r>
              <a:rPr lang="en-US" dirty="0"/>
              <a:t>Kibana(Dashboard)</a:t>
            </a:r>
          </a:p>
          <a:p>
            <a:pPr lvl="1"/>
            <a:r>
              <a:rPr lang="en-US" dirty="0">
                <a:hlinkClick r:id="rId3"/>
              </a:rPr>
              <a:t>https://www.elastic.co/downloads/kibana</a:t>
            </a:r>
            <a:endParaRPr lang="en-US" dirty="0"/>
          </a:p>
          <a:p>
            <a:r>
              <a:rPr lang="en-US" dirty="0"/>
              <a:t>Python(Flask)</a:t>
            </a:r>
          </a:p>
          <a:p>
            <a:pPr lvl="1"/>
            <a:r>
              <a:rPr lang="en-US" dirty="0">
                <a:hlinkClick r:id="rId4"/>
              </a:rPr>
              <a:t>https://www.python.org/downloads/</a:t>
            </a:r>
            <a:endParaRPr lang="en-US" dirty="0"/>
          </a:p>
          <a:p>
            <a:r>
              <a:rPr lang="en-US" dirty="0">
                <a:hlinkClick r:id="rId5"/>
              </a:rPr>
              <a:t>Workshop materials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** Kibana and </a:t>
            </a:r>
            <a:r>
              <a:rPr lang="en-US" dirty="0" err="1"/>
              <a:t>ElasticSearch</a:t>
            </a:r>
            <a:r>
              <a:rPr lang="en-US" dirty="0"/>
              <a:t> version must be </a:t>
            </a:r>
            <a:r>
              <a:rPr lang="en-US" b="1" u="sng" dirty="0"/>
              <a:t>similar</a:t>
            </a:r>
          </a:p>
        </p:txBody>
      </p:sp>
    </p:spTree>
    <p:extLst>
      <p:ext uri="{BB962C8B-B14F-4D97-AF65-F5344CB8AC3E}">
        <p14:creationId xmlns:p14="http://schemas.microsoft.com/office/powerpoint/2010/main" val="2528575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34EF-F4B4-4ED9-AABD-FF72CA92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60" y="282152"/>
            <a:ext cx="9784080" cy="1508760"/>
          </a:xfrm>
        </p:spPr>
        <p:txBody>
          <a:bodyPr/>
          <a:lstStyle/>
          <a:p>
            <a:r>
              <a:rPr lang="en-US" dirty="0"/>
              <a:t>Get explicit/dynamic mapping</a:t>
            </a:r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DE95298-825E-4AD7-8EFC-379A5272E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95" y="2853266"/>
            <a:ext cx="5054119" cy="3429000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E957E82-2CB2-4CDA-8F5B-4AFFB4B3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95" y="2145030"/>
            <a:ext cx="3918991" cy="1017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Explicit Mapping : “reviews”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6E824B09-69F7-4C9A-AC60-4E26B706E666}"/>
              </a:ext>
            </a:extLst>
          </p:cNvPr>
          <p:cNvSpPr txBox="1">
            <a:spLocks/>
          </p:cNvSpPr>
          <p:nvPr/>
        </p:nvSpPr>
        <p:spPr>
          <a:xfrm>
            <a:off x="6008586" y="2145030"/>
            <a:ext cx="3918991" cy="1017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b="1" u="sng" dirty="0"/>
              <a:t>Dynamic Mapping : “product”</a:t>
            </a:r>
            <a:endParaRPr lang="en-US" sz="2000" dirty="0"/>
          </a:p>
          <a:p>
            <a:pPr marL="0" indent="0"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17" name="Picture 1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FE3E7DF-D694-4BBE-87E6-3731DB472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586" y="2853266"/>
            <a:ext cx="460678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9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D68C-BDDC-44BF-868E-0DFCF435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Analyzer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DF92B89-4E9B-4012-8157-9732A6588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27" y="3022702"/>
            <a:ext cx="1978965" cy="1978965"/>
          </a:xfrm>
          <a:prstGeom prst="rect">
            <a:avLst/>
          </a:prstGeom>
        </p:spPr>
      </p:pic>
      <p:pic>
        <p:nvPicPr>
          <p:cNvPr id="16" name="Picture 15" descr="Shape, circle&#10;&#10;Description automatically generated">
            <a:extLst>
              <a:ext uri="{FF2B5EF4-FFF2-40B4-BE49-F238E27FC236}">
                <a16:creationId xmlns:a16="http://schemas.microsoft.com/office/drawing/2014/main" id="{118A8A7E-33B8-4AF3-8607-E014390CDD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55" y="2838036"/>
            <a:ext cx="1470089" cy="1978966"/>
          </a:xfrm>
          <a:prstGeom prst="rect">
            <a:avLst/>
          </a:prstGeom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C77EA5A3-C26F-4AB9-809F-030B6043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207" y="3277139"/>
            <a:ext cx="1470089" cy="14700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3339004-04B7-483A-829E-AEC036659B06}"/>
              </a:ext>
            </a:extLst>
          </p:cNvPr>
          <p:cNvSpPr txBox="1"/>
          <p:nvPr/>
        </p:nvSpPr>
        <p:spPr>
          <a:xfrm>
            <a:off x="1737831" y="4817001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72433-0AA6-4A3C-98AB-DBCBE00F3EC3}"/>
              </a:ext>
            </a:extLst>
          </p:cNvPr>
          <p:cNvSpPr txBox="1"/>
          <p:nvPr/>
        </p:nvSpPr>
        <p:spPr>
          <a:xfrm>
            <a:off x="5594883" y="486504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Analyzer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C4BC51-EDA6-4F15-95D7-A98AFF6E15F7}"/>
              </a:ext>
            </a:extLst>
          </p:cNvPr>
          <p:cNvSpPr txBox="1"/>
          <p:nvPr/>
        </p:nvSpPr>
        <p:spPr>
          <a:xfrm>
            <a:off x="9131807" y="486504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C4B996B-4006-40C8-8483-C4C5ECA95BAA}"/>
              </a:ext>
            </a:extLst>
          </p:cNvPr>
          <p:cNvSpPr/>
          <p:nvPr/>
        </p:nvSpPr>
        <p:spPr>
          <a:xfrm>
            <a:off x="3774609" y="3640708"/>
            <a:ext cx="923925" cy="742950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EBD1B67-5972-49A0-A675-E46D2B902A44}"/>
              </a:ext>
            </a:extLst>
          </p:cNvPr>
          <p:cNvSpPr/>
          <p:nvPr/>
        </p:nvSpPr>
        <p:spPr>
          <a:xfrm>
            <a:off x="7483940" y="3640708"/>
            <a:ext cx="923925" cy="742950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3BE749-8A4B-44B5-ABAE-D11257A92311}"/>
              </a:ext>
            </a:extLst>
          </p:cNvPr>
          <p:cNvSpPr txBox="1"/>
          <p:nvPr/>
        </p:nvSpPr>
        <p:spPr>
          <a:xfrm>
            <a:off x="3815339" y="5692825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Character filters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9F3901-2540-42DD-BB61-9A235C18F082}"/>
              </a:ext>
            </a:extLst>
          </p:cNvPr>
          <p:cNvSpPr txBox="1"/>
          <p:nvPr/>
        </p:nvSpPr>
        <p:spPr>
          <a:xfrm>
            <a:off x="5601005" y="5692825"/>
            <a:ext cx="1012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Tokenizer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80EF5A-5F59-4E89-8025-5866D65A4943}"/>
              </a:ext>
            </a:extLst>
          </p:cNvPr>
          <p:cNvSpPr txBox="1"/>
          <p:nvPr/>
        </p:nvSpPr>
        <p:spPr>
          <a:xfrm>
            <a:off x="6942601" y="5692825"/>
            <a:ext cx="1230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Token filters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C024CA-8BDD-40BC-AB89-50280A18DBAC}"/>
              </a:ext>
            </a:extLst>
          </p:cNvPr>
          <p:cNvCxnSpPr>
            <a:cxnSpLocks/>
          </p:cNvCxnSpPr>
          <p:nvPr/>
        </p:nvCxnSpPr>
        <p:spPr>
          <a:xfrm flipV="1">
            <a:off x="4975405" y="5186333"/>
            <a:ext cx="549095" cy="506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018E05-441E-46F9-AB81-26D1FE58337A}"/>
              </a:ext>
            </a:extLst>
          </p:cNvPr>
          <p:cNvCxnSpPr>
            <a:cxnSpLocks/>
          </p:cNvCxnSpPr>
          <p:nvPr/>
        </p:nvCxnSpPr>
        <p:spPr>
          <a:xfrm>
            <a:off x="6684566" y="5101842"/>
            <a:ext cx="573484" cy="470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51F596-B758-4884-92BA-0A06DFC8A61D}"/>
              </a:ext>
            </a:extLst>
          </p:cNvPr>
          <p:cNvCxnSpPr>
            <a:cxnSpLocks/>
          </p:cNvCxnSpPr>
          <p:nvPr/>
        </p:nvCxnSpPr>
        <p:spPr>
          <a:xfrm flipV="1">
            <a:off x="6094958" y="5210352"/>
            <a:ext cx="1" cy="458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272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8AF7-4B3B-4B03-89D9-68ED3B46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analyzer on the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FF5A-6F6E-4D32-9ED9-13BFBFEF4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"properties": {</a:t>
            </a:r>
          </a:p>
          <a:p>
            <a:pPr marL="0" indent="0">
              <a:buNone/>
            </a:pPr>
            <a:r>
              <a:rPr lang="en-US" dirty="0"/>
              <a:t>      "&lt;</a:t>
            </a:r>
            <a:r>
              <a:rPr lang="en-US" dirty="0" err="1"/>
              <a:t>field_name</a:t>
            </a:r>
            <a:r>
              <a:rPr lang="en-US" dirty="0"/>
              <a:t>&gt;": {</a:t>
            </a:r>
          </a:p>
          <a:p>
            <a:pPr marL="0" indent="0">
              <a:buNone/>
            </a:pPr>
            <a:r>
              <a:rPr lang="en-US" dirty="0"/>
              <a:t>         "type": "&lt;type&gt;",</a:t>
            </a:r>
          </a:p>
          <a:p>
            <a:pPr marL="0" indent="0">
              <a:buNone/>
            </a:pPr>
            <a:r>
              <a:rPr lang="en-US" dirty="0"/>
              <a:t>         "analyzer": "&lt;</a:t>
            </a:r>
            <a:r>
              <a:rPr lang="en-US" dirty="0" err="1"/>
              <a:t>analyzer_name</a:t>
            </a:r>
            <a:r>
              <a:rPr lang="en-US" dirty="0"/>
              <a:t>&gt;"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815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7220-C0C5-D699-0FA2-285D5676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3B31E-1834-9C65-D852-8BA65260F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POST _analyze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"analyzer": "standard", </a:t>
            </a:r>
          </a:p>
          <a:p>
            <a:pPr marL="0" indent="0">
              <a:buNone/>
            </a:pPr>
            <a:r>
              <a:rPr lang="en-US" dirty="0"/>
              <a:t>	"text": "The quick brown fox."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5750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2D47-39D3-48A9-AD7C-B9EC5651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analyzers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D9B0-3AEF-4DBD-864E-51D2C0B7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Standard analyzer</a:t>
            </a:r>
          </a:p>
          <a:p>
            <a:pPr lvl="1"/>
            <a:r>
              <a:rPr lang="en-US" dirty="0"/>
              <a:t>Splits text a word boundaries and removes punctuation.</a:t>
            </a:r>
          </a:p>
          <a:p>
            <a:pPr lvl="1"/>
            <a:r>
              <a:rPr lang="en-US" dirty="0"/>
              <a:t>Lowercases letters with the lowercase token filter</a:t>
            </a:r>
          </a:p>
          <a:p>
            <a:pPr lvl="1"/>
            <a:r>
              <a:rPr lang="en-US" dirty="0"/>
              <a:t>Contains the stop token filter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pPr marL="0" indent="0">
              <a:buNone/>
            </a:pPr>
            <a:r>
              <a:rPr lang="en-US" dirty="0"/>
              <a:t>"Is that Peter’s cute-looking dog?"</a:t>
            </a:r>
          </a:p>
          <a:p>
            <a:pPr marL="0" indent="0">
              <a:buNone/>
            </a:pPr>
            <a:r>
              <a:rPr lang="en-US" dirty="0"/>
              <a:t>["is", "that", </a:t>
            </a:r>
            <a:r>
              <a:rPr lang="en-US" u="sng" dirty="0"/>
              <a:t>"peter’s", </a:t>
            </a:r>
            <a:r>
              <a:rPr lang="en-US" dirty="0"/>
              <a:t>"cute", "looking", "dog"]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0E22B-A43C-435D-81BA-39ADD253FCB3}"/>
              </a:ext>
            </a:extLst>
          </p:cNvPr>
          <p:cNvSpPr txBox="1"/>
          <p:nvPr/>
        </p:nvSpPr>
        <p:spPr>
          <a:xfrm>
            <a:off x="1202919" y="1214339"/>
            <a:ext cx="9058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406D"/>
                </a:solidFill>
              </a:rPr>
              <a:t>https://www.elastic.co/guide/en/elasticsearch/reference/current/analysis-analyzers.html</a:t>
            </a:r>
          </a:p>
        </p:txBody>
      </p:sp>
    </p:spTree>
    <p:extLst>
      <p:ext uri="{BB962C8B-B14F-4D97-AF65-F5344CB8AC3E}">
        <p14:creationId xmlns:p14="http://schemas.microsoft.com/office/powerpoint/2010/main" val="165770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2D47-39D3-48A9-AD7C-B9EC5651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analyzers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D9B0-3AEF-4DBD-864E-51D2C0B7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Simple analyzer</a:t>
            </a:r>
          </a:p>
          <a:p>
            <a:pPr lvl="1"/>
            <a:r>
              <a:rPr lang="en-US" dirty="0"/>
              <a:t>Similar to the standard analyzer</a:t>
            </a:r>
          </a:p>
          <a:p>
            <a:pPr lvl="1"/>
            <a:r>
              <a:rPr lang="en-US" dirty="0"/>
              <a:t>Splits into tokens when encountering anything else than letters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pPr marL="0" indent="0">
              <a:buNone/>
            </a:pPr>
            <a:r>
              <a:rPr lang="en-US" dirty="0"/>
              <a:t>"Is that Peter’s cute-looking dog?"</a:t>
            </a:r>
          </a:p>
          <a:p>
            <a:pPr marL="0" indent="0">
              <a:buNone/>
            </a:pPr>
            <a:r>
              <a:rPr lang="en-US" dirty="0"/>
              <a:t>["is", "that", </a:t>
            </a:r>
            <a:r>
              <a:rPr lang="en-US" u="sng" dirty="0"/>
              <a:t>"peter", "s", </a:t>
            </a:r>
            <a:r>
              <a:rPr lang="en-US" dirty="0"/>
              <a:t>"cute", "looking", "dog"]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325A6-5448-4313-9033-BD267C5D7144}"/>
              </a:ext>
            </a:extLst>
          </p:cNvPr>
          <p:cNvSpPr txBox="1"/>
          <p:nvPr/>
        </p:nvSpPr>
        <p:spPr>
          <a:xfrm>
            <a:off x="1202919" y="1214339"/>
            <a:ext cx="9058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406D"/>
                </a:solidFill>
              </a:rPr>
              <a:t>https://www.elastic.co/guide/en/elasticsearch/reference/current/analysis-analyzers.html</a:t>
            </a:r>
          </a:p>
        </p:txBody>
      </p:sp>
    </p:spTree>
    <p:extLst>
      <p:ext uri="{BB962C8B-B14F-4D97-AF65-F5344CB8AC3E}">
        <p14:creationId xmlns:p14="http://schemas.microsoft.com/office/powerpoint/2010/main" val="2738916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2D47-39D3-48A9-AD7C-B9EC5651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analyzers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D9B0-3AEF-4DBD-864E-51D2C0B7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Whitespace analyzer</a:t>
            </a:r>
          </a:p>
          <a:p>
            <a:pPr lvl="1"/>
            <a:r>
              <a:rPr lang="en-US" dirty="0"/>
              <a:t>Splits text into tokens by whitespace</a:t>
            </a:r>
          </a:p>
          <a:p>
            <a:pPr lvl="1"/>
            <a:r>
              <a:rPr lang="en-US" dirty="0"/>
              <a:t>Does not lowercase letters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pPr marL="0" indent="0">
              <a:buNone/>
            </a:pPr>
            <a:r>
              <a:rPr lang="en-US" dirty="0"/>
              <a:t>"Is that Peter’s cute-looking dog?"</a:t>
            </a:r>
          </a:p>
          <a:p>
            <a:pPr marL="0" indent="0">
              <a:buNone/>
            </a:pPr>
            <a:r>
              <a:rPr lang="en-US" dirty="0"/>
              <a:t>["Is", "that", "Peter’s", "cute-looking", "dog?"]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88122-3D29-4096-B3C1-B364763B3EDB}"/>
              </a:ext>
            </a:extLst>
          </p:cNvPr>
          <p:cNvSpPr txBox="1"/>
          <p:nvPr/>
        </p:nvSpPr>
        <p:spPr>
          <a:xfrm>
            <a:off x="1202919" y="1214339"/>
            <a:ext cx="9058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406D"/>
                </a:solidFill>
              </a:rPr>
              <a:t>https://www.elastic.co/guide/en/elasticsearch/reference/current/analysis-analyzers.html</a:t>
            </a:r>
          </a:p>
        </p:txBody>
      </p:sp>
    </p:spTree>
    <p:extLst>
      <p:ext uri="{BB962C8B-B14F-4D97-AF65-F5344CB8AC3E}">
        <p14:creationId xmlns:p14="http://schemas.microsoft.com/office/powerpoint/2010/main" val="2041583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2D47-39D3-48A9-AD7C-B9EC5651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analyzers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D9B0-3AEF-4DBD-864E-51D2C0B7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Keyword analyzer</a:t>
            </a:r>
          </a:p>
          <a:p>
            <a:pPr lvl="1"/>
            <a:r>
              <a:rPr lang="en-US" dirty="0"/>
              <a:t>No-op analyzer that leaves the input text intact</a:t>
            </a:r>
          </a:p>
          <a:p>
            <a:pPr lvl="1"/>
            <a:r>
              <a:rPr lang="en-US" dirty="0"/>
              <a:t>Used for keyword fields by default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pPr marL="0" indent="0">
              <a:buNone/>
            </a:pPr>
            <a:r>
              <a:rPr lang="en-US" dirty="0"/>
              <a:t>"Is that Peter’s cute-looking dog?"</a:t>
            </a:r>
          </a:p>
          <a:p>
            <a:pPr marL="0" indent="0">
              <a:buNone/>
            </a:pPr>
            <a:r>
              <a:rPr lang="en-US" dirty="0"/>
              <a:t>["Is that Peter’s cute-looking dog?"]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2F152-7D7D-4960-819E-06B7A71155BF}"/>
              </a:ext>
            </a:extLst>
          </p:cNvPr>
          <p:cNvSpPr txBox="1"/>
          <p:nvPr/>
        </p:nvSpPr>
        <p:spPr>
          <a:xfrm>
            <a:off x="1202919" y="1214339"/>
            <a:ext cx="9058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406D"/>
                </a:solidFill>
              </a:rPr>
              <a:t>https://www.elastic.co/guide/en/elasticsearch/reference/current/analysis-analyzers.html</a:t>
            </a:r>
          </a:p>
        </p:txBody>
      </p:sp>
    </p:spTree>
    <p:extLst>
      <p:ext uri="{BB962C8B-B14F-4D97-AF65-F5344CB8AC3E}">
        <p14:creationId xmlns:p14="http://schemas.microsoft.com/office/powerpoint/2010/main" val="695648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2D47-39D3-48A9-AD7C-B9EC5651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analyzers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D9B0-3AEF-4DBD-864E-51D2C0B77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30" y="1975586"/>
            <a:ext cx="9784080" cy="420624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Pattern analyzer</a:t>
            </a:r>
          </a:p>
          <a:p>
            <a:pPr lvl="1"/>
            <a:r>
              <a:rPr lang="en-US" dirty="0"/>
              <a:t>A regular expression is used to match token separators</a:t>
            </a:r>
          </a:p>
          <a:p>
            <a:pPr lvl="1"/>
            <a:r>
              <a:rPr lang="en-US" dirty="0"/>
              <a:t>This analyzer is very flexible</a:t>
            </a:r>
          </a:p>
          <a:p>
            <a:pPr lvl="1"/>
            <a:r>
              <a:rPr lang="en-US" dirty="0"/>
              <a:t>The default pattern matches all non-word characters</a:t>
            </a:r>
          </a:p>
          <a:p>
            <a:pPr lvl="1"/>
            <a:r>
              <a:rPr lang="en-US" dirty="0"/>
              <a:t>Lowercases letters by default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e.g. (default)</a:t>
            </a:r>
          </a:p>
          <a:p>
            <a:pPr marL="0" indent="0">
              <a:buNone/>
            </a:pPr>
            <a:r>
              <a:rPr lang="en-US" dirty="0"/>
              <a:t>"Is that Peter’s cute-looking dog?"</a:t>
            </a:r>
          </a:p>
          <a:p>
            <a:pPr marL="0" indent="0">
              <a:buNone/>
            </a:pPr>
            <a:r>
              <a:rPr lang="en-US" dirty="0"/>
              <a:t>["is", "that", "peter", "s", "cute", "looking", "dog"]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E90FC-7C4C-4E09-A95F-C4D9288F9D46}"/>
              </a:ext>
            </a:extLst>
          </p:cNvPr>
          <p:cNvSpPr txBox="1"/>
          <p:nvPr/>
        </p:nvSpPr>
        <p:spPr>
          <a:xfrm>
            <a:off x="1202919" y="1214339"/>
            <a:ext cx="9058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406D"/>
                </a:solidFill>
              </a:rPr>
              <a:t>https://www.elastic.co/guide/en/elasticsearch/reference/current/analysis-analyzers.html</a:t>
            </a:r>
          </a:p>
        </p:txBody>
      </p:sp>
    </p:spTree>
    <p:extLst>
      <p:ext uri="{BB962C8B-B14F-4D97-AF65-F5344CB8AC3E}">
        <p14:creationId xmlns:p14="http://schemas.microsoft.com/office/powerpoint/2010/main" val="2728905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2D47-39D3-48A9-AD7C-B9EC5651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analyzers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D9B0-3AEF-4DBD-864E-51D2C0B77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30" y="1975586"/>
            <a:ext cx="11759340" cy="5382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Pattern analyzer </a:t>
            </a:r>
            <a:r>
              <a:rPr lang="en-US" dirty="0"/>
              <a:t>: </a:t>
            </a:r>
            <a:r>
              <a:rPr lang="en-US" sz="2400" dirty="0"/>
              <a:t>Split email addresses on non-word characters or on underscores (\W|_), and to lower-case the result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E90FC-7C4C-4E09-A95F-C4D9288F9D46}"/>
              </a:ext>
            </a:extLst>
          </p:cNvPr>
          <p:cNvSpPr txBox="1"/>
          <p:nvPr/>
        </p:nvSpPr>
        <p:spPr>
          <a:xfrm>
            <a:off x="1202919" y="1214339"/>
            <a:ext cx="9058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406D"/>
                </a:solidFill>
              </a:rPr>
              <a:t>https://www.elastic.co/guide/en/elasticsearch/reference/current/analysis-analyzers.html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1E6B8D-632C-43A1-A720-4EB0FFB5F6D7}"/>
              </a:ext>
            </a:extLst>
          </p:cNvPr>
          <p:cNvSpPr txBox="1">
            <a:spLocks/>
          </p:cNvSpPr>
          <p:nvPr/>
        </p:nvSpPr>
        <p:spPr>
          <a:xfrm>
            <a:off x="216330" y="2394054"/>
            <a:ext cx="4800839" cy="42062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PUT my-index-000001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"settings":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  "analysis":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    "analyzer":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      "</a:t>
            </a:r>
            <a:r>
              <a:rPr lang="en-US" dirty="0" err="1"/>
              <a:t>my_email_analyzer</a:t>
            </a:r>
            <a:r>
              <a:rPr lang="en-US" dirty="0"/>
              <a:t>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        "type":      "pattern",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        "pattern":   "\\W|_",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        "lowercase": 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POST my-index-000001/_analyze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"analyzer": "</a:t>
            </a:r>
            <a:r>
              <a:rPr lang="en-US" dirty="0" err="1"/>
              <a:t>my_email_analyzer</a:t>
            </a:r>
            <a:r>
              <a:rPr lang="en-US" dirty="0"/>
              <a:t>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"text": "John_Smith@foo-bar.com"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}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BD0B52-A1F4-4F7F-A2DF-6DC3966D9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850" y="2449193"/>
            <a:ext cx="4777149" cy="37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1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626B-C5A4-41C5-B8AC-F37C7010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: python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7EBC-97FB-4803-884C-D4B6F050C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pip install </a:t>
            </a:r>
            <a:r>
              <a:rPr lang="en-US" sz="3200" dirty="0" err="1"/>
              <a:t>elasticsearch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pip install </a:t>
            </a:r>
            <a:r>
              <a:rPr lang="en-US" sz="3200" dirty="0" err="1"/>
              <a:t>ndjson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4577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68D4-613B-4142-9C0F-C1AC9686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analyzers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366B-5D1E-42DB-9E7D-9DA073A25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394" y="2669540"/>
            <a:ext cx="4754880" cy="420624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PUT &lt;</a:t>
            </a:r>
            <a:r>
              <a:rPr lang="en-US" dirty="0" err="1"/>
              <a:t>index_name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"settings":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"analysis":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"analyzer":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"&lt;</a:t>
            </a:r>
            <a:r>
              <a:rPr lang="en-US" dirty="0" err="1"/>
              <a:t>analyzer_name</a:t>
            </a:r>
            <a:r>
              <a:rPr lang="en-US" dirty="0"/>
              <a:t>&gt;":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</a:t>
            </a:r>
            <a:r>
              <a:rPr lang="en-US" dirty="0">
                <a:solidFill>
                  <a:srgbClr val="FFFF00"/>
                </a:solidFill>
              </a:rPr>
              <a:t>"type": "custom",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"</a:t>
            </a:r>
            <a:r>
              <a:rPr lang="en-US" dirty="0" err="1"/>
              <a:t>char_filter</a:t>
            </a:r>
            <a:r>
              <a:rPr lang="en-US" dirty="0"/>
              <a:t>": ["&lt;</a:t>
            </a:r>
            <a:r>
              <a:rPr lang="en-US" dirty="0" err="1"/>
              <a:t>char_filter</a:t>
            </a:r>
            <a:r>
              <a:rPr lang="en-US" dirty="0"/>
              <a:t>&gt;"],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"tokenizer": "&lt;tokenizer&gt;",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"filter": 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"&lt;filter&gt;"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4CE1B-320A-4308-B707-5F73F0C6A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9728" y="2651760"/>
            <a:ext cx="4754880" cy="420624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PUT </a:t>
            </a:r>
            <a:r>
              <a:rPr lang="en-US" dirty="0" err="1"/>
              <a:t>analyzer_test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"settings":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"analysis":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"analyzer":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"</a:t>
            </a:r>
            <a:r>
              <a:rPr lang="en-US" dirty="0" err="1"/>
              <a:t>my_custom_analyzer</a:t>
            </a:r>
            <a:r>
              <a:rPr lang="en-US" dirty="0"/>
              <a:t>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             "type": "custom",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"</a:t>
            </a:r>
            <a:r>
              <a:rPr lang="en-US" dirty="0" err="1"/>
              <a:t>char_filter</a:t>
            </a:r>
            <a:r>
              <a:rPr lang="en-US" dirty="0"/>
              <a:t>": ["</a:t>
            </a:r>
            <a:r>
              <a:rPr lang="en-US" dirty="0" err="1"/>
              <a:t>html_strip</a:t>
            </a:r>
            <a:r>
              <a:rPr lang="en-US" dirty="0"/>
              <a:t>"],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"tokenizer": "standard",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"filter": 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"lowercase",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"stop",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"</a:t>
            </a:r>
            <a:r>
              <a:rPr lang="en-US" dirty="0" err="1"/>
              <a:t>asciifolding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E1BF82-0A19-41C0-8523-9F0BDC77C7E8}"/>
              </a:ext>
            </a:extLst>
          </p:cNvPr>
          <p:cNvSpPr txBox="1">
            <a:spLocks/>
          </p:cNvSpPr>
          <p:nvPr/>
        </p:nvSpPr>
        <p:spPr>
          <a:xfrm>
            <a:off x="1097392" y="2011680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Format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7725F8-DB94-49E5-A29B-AD3B0375A16E}"/>
              </a:ext>
            </a:extLst>
          </p:cNvPr>
          <p:cNvSpPr txBox="1">
            <a:spLocks/>
          </p:cNvSpPr>
          <p:nvPr/>
        </p:nvSpPr>
        <p:spPr>
          <a:xfrm>
            <a:off x="6339728" y="2011680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10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68D4-613B-4142-9C0F-C1AC9686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analyzers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366B-5D1E-42DB-9E7D-9DA073A25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1142" y="2489067"/>
            <a:ext cx="4754880" cy="42062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POST _analyze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"analyzer": "standard", </a:t>
            </a:r>
          </a:p>
          <a:p>
            <a:pPr marL="0" indent="0">
              <a:buNone/>
            </a:pPr>
            <a:r>
              <a:rPr lang="en-US" dirty="0"/>
              <a:t>	"text": "&lt;html&gt;The quick brown fox. &lt;/html&gt; 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POST </a:t>
            </a:r>
            <a:r>
              <a:rPr lang="en-US" dirty="0" err="1">
                <a:solidFill>
                  <a:srgbClr val="FFFF00"/>
                </a:solidFill>
              </a:rPr>
              <a:t>analyzer_test</a:t>
            </a:r>
            <a:r>
              <a:rPr lang="en-US" dirty="0"/>
              <a:t>/_analyze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"analyzer": "</a:t>
            </a:r>
            <a:r>
              <a:rPr lang="en-US" dirty="0" err="1"/>
              <a:t>my_custom_analyzer</a:t>
            </a:r>
            <a:r>
              <a:rPr lang="en-US" dirty="0"/>
              <a:t>", </a:t>
            </a:r>
          </a:p>
          <a:p>
            <a:pPr marL="0" indent="0">
              <a:buNone/>
            </a:pPr>
            <a:r>
              <a:rPr lang="en-US" dirty="0"/>
              <a:t>	"text": "&lt;html&gt;</a:t>
            </a:r>
            <a:r>
              <a:rPr lang="en-US" dirty="0">
                <a:solidFill>
                  <a:srgbClr val="FFFF00"/>
                </a:solidFill>
              </a:rPr>
              <a:t>The quick brown fox</a:t>
            </a:r>
            <a:r>
              <a:rPr lang="en-US" dirty="0"/>
              <a:t>. &lt;/html&gt; 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E1BF82-0A19-41C0-8523-9F0BDC77C7E8}"/>
              </a:ext>
            </a:extLst>
          </p:cNvPr>
          <p:cNvSpPr txBox="1">
            <a:spLocks/>
          </p:cNvSpPr>
          <p:nvPr/>
        </p:nvSpPr>
        <p:spPr>
          <a:xfrm>
            <a:off x="1097392" y="2011680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Custom analyzer vs Standard</a:t>
            </a:r>
            <a:endParaRPr lang="en-US" dirty="0"/>
          </a:p>
        </p:txBody>
      </p:sp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0BC5260-D3FC-4CF7-A824-9B59E07EB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29" y="2201778"/>
            <a:ext cx="3521525" cy="40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70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B72C-E21A-40B3-A0C6-79D7F127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DBEA-947E-4606-B386-EEEC29FF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174817"/>
            <a:ext cx="3591331" cy="289024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/>
              <a:t>Match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u="sng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GET product/_search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"query":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"match":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   "name": "red wine"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C8A63CD-1A9D-4480-B90B-8C64BDAFE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904" y="2110108"/>
            <a:ext cx="7016016" cy="44637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09ABAE-D513-4680-94E4-5A906FC24069}"/>
              </a:ext>
            </a:extLst>
          </p:cNvPr>
          <p:cNvSpPr/>
          <p:nvPr/>
        </p:nvSpPr>
        <p:spPr>
          <a:xfrm>
            <a:off x="7691504" y="3116179"/>
            <a:ext cx="3591330" cy="589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FE04B2-20DA-4ABE-9B0B-86FC551BA0B5}"/>
              </a:ext>
            </a:extLst>
          </p:cNvPr>
          <p:cNvSpPr/>
          <p:nvPr/>
        </p:nvSpPr>
        <p:spPr>
          <a:xfrm>
            <a:off x="7691504" y="3930316"/>
            <a:ext cx="3591330" cy="2771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51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B72C-E21A-40B3-A0C6-79D7F127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553E2D-32C7-4A10-A419-AD74D84AC74D}"/>
              </a:ext>
            </a:extLst>
          </p:cNvPr>
          <p:cNvSpPr txBox="1">
            <a:spLocks/>
          </p:cNvSpPr>
          <p:nvPr/>
        </p:nvSpPr>
        <p:spPr>
          <a:xfrm>
            <a:off x="678830" y="2155056"/>
            <a:ext cx="4505731" cy="1964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b="1" u="sng" dirty="0"/>
              <a:t>Short Query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GET product/_</a:t>
            </a:r>
            <a:r>
              <a:rPr lang="en-US" sz="2000" dirty="0" err="1"/>
              <a:t>search?q</a:t>
            </a:r>
            <a:r>
              <a:rPr lang="en-US" sz="2000" dirty="0"/>
              <a:t>=</a:t>
            </a:r>
            <a:r>
              <a:rPr lang="en-US" sz="2000" dirty="0" err="1"/>
              <a:t>name:pasta</a:t>
            </a:r>
            <a:endParaRPr lang="en-US" sz="20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992390-B327-4FB3-95B2-A4DD53D41FEC}"/>
              </a:ext>
            </a:extLst>
          </p:cNvPr>
          <p:cNvSpPr txBox="1">
            <a:spLocks/>
          </p:cNvSpPr>
          <p:nvPr/>
        </p:nvSpPr>
        <p:spPr>
          <a:xfrm>
            <a:off x="678830" y="3123136"/>
            <a:ext cx="5261381" cy="2033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b="1" u="sng" dirty="0"/>
              <a:t>String Query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GET product/_search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   "query":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      "</a:t>
            </a:r>
            <a:r>
              <a:rPr lang="en-US" sz="2000" dirty="0" err="1"/>
              <a:t>query_string</a:t>
            </a:r>
            <a:r>
              <a:rPr lang="en-US" sz="2000" dirty="0"/>
              <a:t>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         "query": </a:t>
            </a:r>
            <a:r>
              <a:rPr lang="en-US" sz="2000" dirty="0">
                <a:solidFill>
                  <a:srgbClr val="FFFF00"/>
                </a:solidFill>
              </a:rPr>
              <a:t>"</a:t>
            </a:r>
            <a:r>
              <a:rPr lang="en-US" sz="2000" dirty="0" err="1">
                <a:solidFill>
                  <a:srgbClr val="FFFF00"/>
                </a:solidFill>
              </a:rPr>
              <a:t>name:pasta</a:t>
            </a:r>
            <a:r>
              <a:rPr lang="en-US" sz="2000" dirty="0">
                <a:solidFill>
                  <a:srgbClr val="FFFF00"/>
                </a:solidFill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0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D4D0591-DE9A-4387-BB14-FEEFF25CA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959" y="1792936"/>
            <a:ext cx="5010130" cy="49422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2C8FAA-CE81-44CE-A54F-45477C46EAA5}"/>
              </a:ext>
            </a:extLst>
          </p:cNvPr>
          <p:cNvSpPr/>
          <p:nvPr/>
        </p:nvSpPr>
        <p:spPr>
          <a:xfrm>
            <a:off x="7098632" y="4656221"/>
            <a:ext cx="2093494" cy="216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65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CEFC-D6C2-4C54-B7EE-6ACD722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706B-EF2B-42E6-8FFD-DAF259BA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Okapi BM25 algorithm</a:t>
            </a:r>
          </a:p>
          <a:p>
            <a:pPr marL="228600" lvl="1" indent="0">
              <a:buNone/>
            </a:pPr>
            <a:r>
              <a:rPr lang="en-US" dirty="0"/>
              <a:t>The relevance scoring algorithm currently used by Elasticsearch</a:t>
            </a:r>
          </a:p>
          <a:p>
            <a:r>
              <a:rPr lang="en-US" dirty="0"/>
              <a:t>Term Frequency (TF)</a:t>
            </a:r>
          </a:p>
          <a:p>
            <a:pPr marL="228600" lvl="1" indent="0">
              <a:buNone/>
            </a:pPr>
            <a:r>
              <a:rPr lang="en-US" dirty="0"/>
              <a:t>How many times foes the term appear in the field for a given document?</a:t>
            </a:r>
          </a:p>
          <a:p>
            <a:r>
              <a:rPr lang="en-US" dirty="0"/>
              <a:t>Inverse Document Frequency (IDF)</a:t>
            </a:r>
          </a:p>
          <a:p>
            <a:pPr marL="228600" lvl="1" indent="0">
              <a:buNone/>
            </a:pPr>
            <a:r>
              <a:rPr lang="en-US" dirty="0"/>
              <a:t>How often does the term appear within the index (i.e. across all documents)?</a:t>
            </a:r>
          </a:p>
          <a:p>
            <a:r>
              <a:rPr lang="en-US" dirty="0"/>
              <a:t>Field-length norm</a:t>
            </a:r>
          </a:p>
          <a:p>
            <a:pPr marL="228600" lvl="1" indent="0">
              <a:buNone/>
            </a:pPr>
            <a:r>
              <a:rPr lang="en-US" dirty="0"/>
              <a:t>How long is the field?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562E6-9F60-44C1-B935-CD0BA53C19D3}"/>
              </a:ext>
            </a:extLst>
          </p:cNvPr>
          <p:cNvSpPr txBox="1"/>
          <p:nvPr/>
        </p:nvSpPr>
        <p:spPr>
          <a:xfrm>
            <a:off x="1202919" y="1214338"/>
            <a:ext cx="929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406D"/>
                </a:solidFill>
              </a:rPr>
              <a:t>https://www.elastic.co/guide/en/elasticsearch/reference/current/index-modules-similarity.html</a:t>
            </a:r>
          </a:p>
        </p:txBody>
      </p:sp>
    </p:spTree>
    <p:extLst>
      <p:ext uri="{BB962C8B-B14F-4D97-AF65-F5344CB8AC3E}">
        <p14:creationId xmlns:p14="http://schemas.microsoft.com/office/powerpoint/2010/main" val="3645425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3E35-9EBA-49A3-98D2-64B68143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A1827-82D4-49FF-8A6F-4C698DCC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BM25 similarity</a:t>
            </a:r>
          </a:p>
          <a:p>
            <a:r>
              <a:rPr lang="en-US" dirty="0"/>
              <a:t>DFR similarity</a:t>
            </a:r>
          </a:p>
          <a:p>
            <a:r>
              <a:rPr lang="en-US" dirty="0"/>
              <a:t>DFI similarity</a:t>
            </a:r>
          </a:p>
          <a:p>
            <a:r>
              <a:rPr lang="en-US" dirty="0"/>
              <a:t>IB similarity</a:t>
            </a:r>
          </a:p>
          <a:p>
            <a:r>
              <a:rPr lang="en-US" dirty="0"/>
              <a:t>LM Dirichlet similarity </a:t>
            </a:r>
          </a:p>
          <a:p>
            <a:r>
              <a:rPr lang="en-US" dirty="0"/>
              <a:t>LM Jelinek Mercer similarity</a:t>
            </a:r>
          </a:p>
        </p:txBody>
      </p:sp>
    </p:spTree>
    <p:extLst>
      <p:ext uri="{BB962C8B-B14F-4D97-AF65-F5344CB8AC3E}">
        <p14:creationId xmlns:p14="http://schemas.microsoft.com/office/powerpoint/2010/main" val="3040669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B371-6525-4FE3-8731-8C266259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FA54-A526-4504-A1BC-D336EE0D2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344" y="2716530"/>
            <a:ext cx="4754880" cy="42062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PUT index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"settings":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"index":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"similarity":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"</a:t>
            </a:r>
            <a:r>
              <a:rPr lang="en-US" dirty="0" err="1"/>
              <a:t>my_similarity</a:t>
            </a:r>
            <a:r>
              <a:rPr lang="en-US" dirty="0"/>
              <a:t>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"type": "DFR",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"</a:t>
            </a:r>
            <a:r>
              <a:rPr lang="en-US" dirty="0" err="1"/>
              <a:t>basic_model</a:t>
            </a:r>
            <a:r>
              <a:rPr lang="en-US" dirty="0"/>
              <a:t>": "g",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"</a:t>
            </a:r>
            <a:r>
              <a:rPr lang="en-US" dirty="0" err="1"/>
              <a:t>after_effect</a:t>
            </a:r>
            <a:r>
              <a:rPr lang="en-US" dirty="0"/>
              <a:t>": "l",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"normalization": "h2",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"normalization.h2.c": "3.0"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77067-FB96-44A0-B1E0-D24C809B6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0391" y="2716530"/>
            <a:ext cx="4754880" cy="42062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PUT index/_mapping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"properties" : {</a:t>
            </a:r>
          </a:p>
          <a:p>
            <a:pPr marL="0" indent="0">
              <a:buNone/>
            </a:pPr>
            <a:r>
              <a:rPr lang="en-US" dirty="0"/>
              <a:t>    "title" : { </a:t>
            </a:r>
          </a:p>
          <a:p>
            <a:pPr marL="0" indent="0">
              <a:buNone/>
            </a:pPr>
            <a:r>
              <a:rPr lang="en-US" dirty="0"/>
              <a:t>       "type" : "text", </a:t>
            </a:r>
          </a:p>
          <a:p>
            <a:pPr marL="0" indent="0">
              <a:buNone/>
            </a:pPr>
            <a:r>
              <a:rPr lang="en-US" dirty="0"/>
              <a:t>       "similarity" : "</a:t>
            </a:r>
            <a:r>
              <a:rPr lang="en-US" dirty="0" err="1"/>
              <a:t>my_similarity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DEB8C9-4116-4356-AD28-A9F8791DB829}"/>
              </a:ext>
            </a:extLst>
          </p:cNvPr>
          <p:cNvSpPr txBox="1">
            <a:spLocks/>
          </p:cNvSpPr>
          <p:nvPr/>
        </p:nvSpPr>
        <p:spPr>
          <a:xfrm>
            <a:off x="1202919" y="2042643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Configuring a similarity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9EE270-6D4B-41D1-8FCA-078003076F69}"/>
              </a:ext>
            </a:extLst>
          </p:cNvPr>
          <p:cNvSpPr txBox="1">
            <a:spLocks/>
          </p:cNvSpPr>
          <p:nvPr/>
        </p:nvSpPr>
        <p:spPr>
          <a:xfrm>
            <a:off x="6230391" y="2042643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Using a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35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289A-4D66-4A7A-8BB6-B0C5877E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Scripted similarity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D6F875-CF89-40E2-B6A1-9808E737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"similarity": {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scripted_tfidf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"type": "scripted",</a:t>
            </a:r>
          </a:p>
          <a:p>
            <a:pPr marL="0" indent="0">
              <a:buNone/>
            </a:pPr>
            <a:r>
              <a:rPr lang="en-US" dirty="0"/>
              <a:t>        "script": {</a:t>
            </a:r>
          </a:p>
          <a:p>
            <a:pPr marL="0" indent="0">
              <a:buNone/>
            </a:pPr>
            <a:r>
              <a:rPr lang="en-US" dirty="0"/>
              <a:t>          "source": "double </a:t>
            </a:r>
            <a:r>
              <a:rPr lang="en-US" dirty="0" err="1"/>
              <a:t>tf</a:t>
            </a:r>
            <a:r>
              <a:rPr lang="en-US" dirty="0"/>
              <a:t> =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doc.freq</a:t>
            </a:r>
            <a:r>
              <a:rPr lang="en-US" dirty="0"/>
              <a:t>); double </a:t>
            </a:r>
            <a:r>
              <a:rPr lang="en-US" dirty="0" err="1"/>
              <a:t>idf</a:t>
            </a:r>
            <a:r>
              <a:rPr lang="en-US" dirty="0"/>
              <a:t> = Math.log((field.docCount+1.0)/(term.docFreq+1.0)) + 1.0; double norm = 1/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doc.length</a:t>
            </a:r>
            <a:r>
              <a:rPr lang="en-US" dirty="0"/>
              <a:t>); return </a:t>
            </a:r>
            <a:r>
              <a:rPr lang="en-US" dirty="0" err="1"/>
              <a:t>query.boost</a:t>
            </a:r>
            <a:r>
              <a:rPr lang="en-US" dirty="0"/>
              <a:t> * </a:t>
            </a:r>
            <a:r>
              <a:rPr lang="en-US" dirty="0" err="1"/>
              <a:t>tf</a:t>
            </a:r>
            <a:r>
              <a:rPr lang="en-US" dirty="0"/>
              <a:t> * </a:t>
            </a:r>
            <a:r>
              <a:rPr lang="en-US" dirty="0" err="1"/>
              <a:t>idf</a:t>
            </a:r>
            <a:r>
              <a:rPr lang="en-US" dirty="0"/>
              <a:t> * norm;"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55906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4E2D-6956-4E36-ADBE-E779AE75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queries vs Full-text queries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2BC5546-E480-4736-A77B-104BDB074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919752"/>
            <a:ext cx="2115966" cy="211596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29231F8-FE97-4656-9BDC-A2DA5AE8C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4389358"/>
            <a:ext cx="2115966" cy="2115966"/>
          </a:xfrm>
          <a:prstGeom prst="rect">
            <a:avLst/>
          </a:prstGeom>
        </p:spPr>
      </p:pic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7F070BCC-70C5-45E0-9A32-B6BD5206D2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55" y="4457858"/>
            <a:ext cx="1470089" cy="197896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4F5A356-1F6A-4F63-86C3-45F492AD7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782" y="2044653"/>
            <a:ext cx="1991065" cy="199106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2E70985-5A1E-48D0-A388-42B762068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783" y="4287435"/>
            <a:ext cx="1991065" cy="19910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F5633F-A8C5-4D50-9179-4869359D0F6E}"/>
              </a:ext>
            </a:extLst>
          </p:cNvPr>
          <p:cNvSpPr txBox="1"/>
          <p:nvPr/>
        </p:nvSpPr>
        <p:spPr>
          <a:xfrm>
            <a:off x="2402284" y="3793202"/>
            <a:ext cx="131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C16E5-0AEA-46D5-9D51-251257D7BFD2}"/>
              </a:ext>
            </a:extLst>
          </p:cNvPr>
          <p:cNvSpPr txBox="1"/>
          <p:nvPr/>
        </p:nvSpPr>
        <p:spPr>
          <a:xfrm>
            <a:off x="2346852" y="6278500"/>
            <a:ext cx="142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Query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47107F-0C4D-47F3-A62C-3457AC7DA7C5}"/>
              </a:ext>
            </a:extLst>
          </p:cNvPr>
          <p:cNvCxnSpPr/>
          <p:nvPr/>
        </p:nvCxnSpPr>
        <p:spPr>
          <a:xfrm>
            <a:off x="4116216" y="3040185"/>
            <a:ext cx="3505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DF1BA86-76A9-4246-A58B-A12C11789050}"/>
              </a:ext>
            </a:extLst>
          </p:cNvPr>
          <p:cNvSpPr txBox="1"/>
          <p:nvPr/>
        </p:nvSpPr>
        <p:spPr>
          <a:xfrm>
            <a:off x="5327088" y="2608403"/>
            <a:ext cx="110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"Lobster"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B78D6B-0C18-4FF6-8E15-6D9BB750D514}"/>
              </a:ext>
            </a:extLst>
          </p:cNvPr>
          <p:cNvCxnSpPr>
            <a:cxnSpLocks/>
          </p:cNvCxnSpPr>
          <p:nvPr/>
        </p:nvCxnSpPr>
        <p:spPr>
          <a:xfrm>
            <a:off x="3889171" y="5282967"/>
            <a:ext cx="11997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571838-8067-4F03-AAF3-DE78D585A321}"/>
              </a:ext>
            </a:extLst>
          </p:cNvPr>
          <p:cNvCxnSpPr>
            <a:cxnSpLocks/>
          </p:cNvCxnSpPr>
          <p:nvPr/>
        </p:nvCxnSpPr>
        <p:spPr>
          <a:xfrm>
            <a:off x="6831044" y="5282734"/>
            <a:ext cx="11997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695B38-DBC1-4B1E-832F-CDFD0F7EA363}"/>
              </a:ext>
            </a:extLst>
          </p:cNvPr>
          <p:cNvSpPr txBox="1"/>
          <p:nvPr/>
        </p:nvSpPr>
        <p:spPr>
          <a:xfrm>
            <a:off x="3889171" y="4758542"/>
            <a:ext cx="110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"Lobster"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04167C-3243-4CE2-983A-BFABAA49EFB6}"/>
              </a:ext>
            </a:extLst>
          </p:cNvPr>
          <p:cNvSpPr txBox="1"/>
          <p:nvPr/>
        </p:nvSpPr>
        <p:spPr>
          <a:xfrm>
            <a:off x="6644344" y="4564015"/>
            <a:ext cx="157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"lobster“</a:t>
            </a:r>
          </a:p>
          <a:p>
            <a:pPr algn="ctr"/>
            <a:r>
              <a:rPr lang="en-US" dirty="0"/>
              <a:t>(All lowercase)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5D101D-E675-47E4-8025-22E32CCA3ECB}"/>
              </a:ext>
            </a:extLst>
          </p:cNvPr>
          <p:cNvSpPr txBox="1"/>
          <p:nvPr/>
        </p:nvSpPr>
        <p:spPr>
          <a:xfrm>
            <a:off x="5588489" y="638915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Analyzer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A09872-3448-49E4-9121-4B946C99D79A}"/>
              </a:ext>
            </a:extLst>
          </p:cNvPr>
          <p:cNvSpPr txBox="1"/>
          <p:nvPr/>
        </p:nvSpPr>
        <p:spPr>
          <a:xfrm>
            <a:off x="8296102" y="379320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Inverted Index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ABA261-F49C-4C3B-9824-3E7CD94D7438}"/>
              </a:ext>
            </a:extLst>
          </p:cNvPr>
          <p:cNvSpPr txBox="1"/>
          <p:nvPr/>
        </p:nvSpPr>
        <p:spPr>
          <a:xfrm>
            <a:off x="8303317" y="62785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Inverted Index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D28E22-91EC-4BEE-9829-BC0BC5BB51F4}"/>
              </a:ext>
            </a:extLst>
          </p:cNvPr>
          <p:cNvSpPr txBox="1"/>
          <p:nvPr/>
        </p:nvSpPr>
        <p:spPr>
          <a:xfrm>
            <a:off x="8954043" y="4912023"/>
            <a:ext cx="11272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endParaRPr lang="en-US" sz="9600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287BB6-DAF3-4B8E-8444-589B518B7DE3}"/>
              </a:ext>
            </a:extLst>
          </p:cNvPr>
          <p:cNvSpPr txBox="1"/>
          <p:nvPr/>
        </p:nvSpPr>
        <p:spPr>
          <a:xfrm>
            <a:off x="8954043" y="2514592"/>
            <a:ext cx="9553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89026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641B-55BC-4F11-B0AC-1FB91254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level query (single)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FE9E-B45E-4150-AAF6-5B78D4BED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7072" y="2651760"/>
            <a:ext cx="47548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&lt;</a:t>
            </a:r>
            <a:r>
              <a:rPr lang="en-US" dirty="0" err="1"/>
              <a:t>index_name</a:t>
            </a:r>
            <a:r>
              <a:rPr lang="en-US" dirty="0"/>
              <a:t>&gt;/_search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"term": {</a:t>
            </a:r>
          </a:p>
          <a:p>
            <a:pPr marL="0" indent="0">
              <a:buNone/>
            </a:pPr>
            <a:r>
              <a:rPr lang="en-US" dirty="0"/>
              <a:t>         "&lt;field&gt;": &lt;value&gt;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7819B-06C2-4937-8BBE-F1A5DEFD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119" y="2651760"/>
            <a:ext cx="4754880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GET product/_search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"term": {</a:t>
            </a:r>
          </a:p>
          <a:p>
            <a:pPr marL="0" indent="0">
              <a:buNone/>
            </a:pPr>
            <a:r>
              <a:rPr lang="en-US" dirty="0"/>
              <a:t>         "</a:t>
            </a:r>
            <a:r>
              <a:rPr lang="en-US" dirty="0" err="1"/>
              <a:t>is_active</a:t>
            </a:r>
            <a:r>
              <a:rPr lang="en-US" dirty="0"/>
              <a:t>": true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0A1E12-FB0D-49B2-BA07-3F5BD93150B9}"/>
              </a:ext>
            </a:extLst>
          </p:cNvPr>
          <p:cNvSpPr txBox="1">
            <a:spLocks/>
          </p:cNvSpPr>
          <p:nvPr/>
        </p:nvSpPr>
        <p:spPr>
          <a:xfrm>
            <a:off x="12029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Format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ABA6E3-5553-4FBD-92ED-82A0D9C22859}"/>
              </a:ext>
            </a:extLst>
          </p:cNvPr>
          <p:cNvSpPr txBox="1">
            <a:spLocks/>
          </p:cNvSpPr>
          <p:nvPr/>
        </p:nvSpPr>
        <p:spPr>
          <a:xfrm>
            <a:off x="62321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7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A40-464F-DFBC-F2FB-1CA1AC6D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: Insufficient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95F3-D959-C95A-1515-F238F8CB8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/config/</a:t>
            </a:r>
            <a:r>
              <a:rPr lang="en-US" dirty="0" err="1"/>
              <a:t>jvm.options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 -Xms4g -Xmx4g to –Xms2g –Xmx2g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9C2B3D5-C204-4BE1-91ED-B80023A9A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" y="3840277"/>
            <a:ext cx="6789346" cy="22689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DAE003-B118-4A77-B76D-CBE1CA0E9C4C}"/>
              </a:ext>
            </a:extLst>
          </p:cNvPr>
          <p:cNvSpPr/>
          <p:nvPr/>
        </p:nvSpPr>
        <p:spPr>
          <a:xfrm>
            <a:off x="159798" y="4806058"/>
            <a:ext cx="6533965" cy="213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BFC3BB1-C22C-4BD1-8B68-B85C0E8B9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146" y="3731547"/>
            <a:ext cx="4468351" cy="24863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8F7DE0-DC89-4BC1-8990-91C5A75E8523}"/>
              </a:ext>
            </a:extLst>
          </p:cNvPr>
          <p:cNvSpPr/>
          <p:nvPr/>
        </p:nvSpPr>
        <p:spPr>
          <a:xfrm>
            <a:off x="7640913" y="5244558"/>
            <a:ext cx="1929215" cy="3927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29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641B-55BC-4F11-B0AC-1FB91254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level query (multiple)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FE9E-B45E-4150-AAF6-5B78D4BED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344" y="2367584"/>
            <a:ext cx="4754880" cy="42062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GET &lt;</a:t>
            </a:r>
            <a:r>
              <a:rPr lang="en-US" dirty="0" err="1"/>
              <a:t>index_name</a:t>
            </a:r>
            <a:r>
              <a:rPr lang="en-US" dirty="0"/>
              <a:t>&gt;/_search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"terms": {</a:t>
            </a:r>
          </a:p>
          <a:p>
            <a:pPr marL="0" indent="0">
              <a:buNone/>
            </a:pPr>
            <a:r>
              <a:rPr lang="en-US" dirty="0"/>
              <a:t>         "&lt;field&gt;": [</a:t>
            </a:r>
          </a:p>
          <a:p>
            <a:pPr marL="0" indent="0">
              <a:buNone/>
            </a:pPr>
            <a:r>
              <a:rPr lang="en-US" dirty="0"/>
              <a:t>            &lt;value&gt;,</a:t>
            </a:r>
          </a:p>
          <a:p>
            <a:pPr marL="0" indent="0">
              <a:buNone/>
            </a:pPr>
            <a:r>
              <a:rPr lang="en-US" dirty="0"/>
              <a:t>            &lt;value&gt;</a:t>
            </a:r>
          </a:p>
          <a:p>
            <a:pPr marL="0" indent="0">
              <a:buNone/>
            </a:pPr>
            <a:r>
              <a:rPr lang="en-US" dirty="0"/>
              <a:t>         ]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7819B-06C2-4937-8BBE-F1A5DEFD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0391" y="2367584"/>
            <a:ext cx="4754880" cy="42062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GET product/_search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"terms": {</a:t>
            </a:r>
          </a:p>
          <a:p>
            <a:pPr marL="0" indent="0">
              <a:buNone/>
            </a:pPr>
            <a:r>
              <a:rPr lang="en-US" dirty="0"/>
              <a:t>         "tags": [</a:t>
            </a:r>
          </a:p>
          <a:p>
            <a:pPr marL="0" indent="0">
              <a:buNone/>
            </a:pPr>
            <a:r>
              <a:rPr lang="en-US" dirty="0"/>
              <a:t>            "Soup",</a:t>
            </a:r>
          </a:p>
          <a:p>
            <a:pPr marL="0" indent="0">
              <a:buNone/>
            </a:pPr>
            <a:r>
              <a:rPr lang="en-US" dirty="0"/>
              <a:t>            "Cake"</a:t>
            </a:r>
          </a:p>
          <a:p>
            <a:pPr marL="0" indent="0">
              <a:buNone/>
            </a:pPr>
            <a:r>
              <a:rPr lang="en-US" dirty="0"/>
              <a:t>         ]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3837E0-6826-4A53-89BE-5FF255CCF0AD}"/>
              </a:ext>
            </a:extLst>
          </p:cNvPr>
          <p:cNvSpPr txBox="1">
            <a:spLocks/>
          </p:cNvSpPr>
          <p:nvPr/>
        </p:nvSpPr>
        <p:spPr>
          <a:xfrm>
            <a:off x="12029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Format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B21245-481C-46D3-825E-23F2DD66E498}"/>
              </a:ext>
            </a:extLst>
          </p:cNvPr>
          <p:cNvSpPr txBox="1">
            <a:spLocks/>
          </p:cNvSpPr>
          <p:nvPr/>
        </p:nvSpPr>
        <p:spPr>
          <a:xfrm>
            <a:off x="62321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89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641B-55BC-4F11-B0AC-1FB91254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Full-text level query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56D4F-D354-4CF7-9638-A058EE93C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344" y="2367584"/>
            <a:ext cx="47548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&lt;</a:t>
            </a:r>
            <a:r>
              <a:rPr lang="en-US" dirty="0" err="1"/>
              <a:t>index_name</a:t>
            </a:r>
            <a:r>
              <a:rPr lang="en-US" dirty="0"/>
              <a:t>&gt;/_search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"match": {</a:t>
            </a:r>
          </a:p>
          <a:p>
            <a:pPr marL="0" indent="0">
              <a:buNone/>
            </a:pPr>
            <a:r>
              <a:rPr lang="en-US" dirty="0"/>
              <a:t>         "&lt;field&gt;": "&lt;text&gt;"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53028E-CC7C-44D6-A77C-6E71A1DA2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0390" y="2367584"/>
            <a:ext cx="5395553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recipe/_search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"match": {</a:t>
            </a:r>
          </a:p>
          <a:p>
            <a:pPr marL="0" indent="0">
              <a:buNone/>
            </a:pPr>
            <a:r>
              <a:rPr lang="en-US" dirty="0"/>
              <a:t>         "title": "Recipes with pasta or spaghetti"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074E07-1BBE-4910-A1E0-8043A395EEB1}"/>
              </a:ext>
            </a:extLst>
          </p:cNvPr>
          <p:cNvSpPr txBox="1">
            <a:spLocks/>
          </p:cNvSpPr>
          <p:nvPr/>
        </p:nvSpPr>
        <p:spPr>
          <a:xfrm>
            <a:off x="12029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Format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3B2550-91EF-44AA-B684-CDC515CA7E12}"/>
              </a:ext>
            </a:extLst>
          </p:cNvPr>
          <p:cNvSpPr txBox="1">
            <a:spLocks/>
          </p:cNvSpPr>
          <p:nvPr/>
        </p:nvSpPr>
        <p:spPr>
          <a:xfrm>
            <a:off x="62321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E1CAC-6A53-4E30-89EE-9ED0E730271F}"/>
              </a:ext>
            </a:extLst>
          </p:cNvPr>
          <p:cNvSpPr txBox="1"/>
          <p:nvPr/>
        </p:nvSpPr>
        <p:spPr>
          <a:xfrm>
            <a:off x="762000" y="1197405"/>
            <a:ext cx="92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solidFill>
                  <a:srgbClr val="17406D"/>
                </a:solidFill>
              </a:rPr>
              <a:t>Queries was proceeded by the analyzer before matching</a:t>
            </a:r>
          </a:p>
        </p:txBody>
      </p:sp>
    </p:spTree>
    <p:extLst>
      <p:ext uri="{BB962C8B-B14F-4D97-AF65-F5344CB8AC3E}">
        <p14:creationId xmlns:p14="http://schemas.microsoft.com/office/powerpoint/2010/main" val="3113102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641B-55BC-4F11-B0AC-1FB91254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Full-text level Nested query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53028E-CC7C-44D6-A77C-6E71A1DA2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566" y="2367584"/>
            <a:ext cx="5395553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recipe/_search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"match": {</a:t>
            </a:r>
          </a:p>
          <a:p>
            <a:pPr marL="0" indent="0">
              <a:buNone/>
            </a:pPr>
            <a:r>
              <a:rPr lang="en-US" dirty="0"/>
              <a:t>         "ingredients.name": "salt"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E1CAC-6A53-4E30-89EE-9ED0E730271F}"/>
              </a:ext>
            </a:extLst>
          </p:cNvPr>
          <p:cNvSpPr txBox="1"/>
          <p:nvPr/>
        </p:nvSpPr>
        <p:spPr>
          <a:xfrm>
            <a:off x="762000" y="1197405"/>
            <a:ext cx="92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solidFill>
                  <a:srgbClr val="17406D"/>
                </a:solidFill>
              </a:rPr>
              <a:t>Queries was proceeded by the analyzer before matching</a:t>
            </a:r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46E5696-5E76-459B-9A53-BE12A892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2141385"/>
            <a:ext cx="6091820" cy="43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33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641B-55BC-4F11-B0AC-1FB91254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Full-text level query (Matching phrases)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56D4F-D354-4CF7-9638-A058EE93C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344" y="2303780"/>
            <a:ext cx="47548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&lt;</a:t>
            </a:r>
            <a:r>
              <a:rPr lang="en-US" dirty="0" err="1"/>
              <a:t>index_name</a:t>
            </a:r>
            <a:r>
              <a:rPr lang="en-US" dirty="0"/>
              <a:t>&gt;/_search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match_phrase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 "&lt;field&gt;": "&lt;text&gt;"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53028E-CC7C-44D6-A77C-6E71A1DA2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0390" y="2303780"/>
            <a:ext cx="5395553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recipe/_search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match_phrase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 "title": "spaghetti puttanesca"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B58C15-FB6C-4E7F-AB34-6421409BA111}"/>
              </a:ext>
            </a:extLst>
          </p:cNvPr>
          <p:cNvSpPr txBox="1">
            <a:spLocks/>
          </p:cNvSpPr>
          <p:nvPr/>
        </p:nvSpPr>
        <p:spPr>
          <a:xfrm>
            <a:off x="12029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Format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5760F3-DD41-44FE-BECE-C582704B87EA}"/>
              </a:ext>
            </a:extLst>
          </p:cNvPr>
          <p:cNvSpPr txBox="1">
            <a:spLocks/>
          </p:cNvSpPr>
          <p:nvPr/>
        </p:nvSpPr>
        <p:spPr>
          <a:xfrm>
            <a:off x="62321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46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641B-55BC-4F11-B0AC-1FB91254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Full-text level query (Multiple fields)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56D4F-D354-4CF7-9638-A058EE93C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344" y="2367584"/>
            <a:ext cx="4754880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GET &lt;</a:t>
            </a:r>
            <a:r>
              <a:rPr lang="en-US" dirty="0" err="1"/>
              <a:t>index_name</a:t>
            </a:r>
            <a:r>
              <a:rPr lang="en-US" dirty="0"/>
              <a:t>&gt;/_search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multi_match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 "query": "&lt;text&gt;",</a:t>
            </a:r>
          </a:p>
          <a:p>
            <a:pPr marL="0" indent="0">
              <a:buNone/>
            </a:pPr>
            <a:r>
              <a:rPr lang="en-US" dirty="0"/>
              <a:t>         "fields": [&lt;field&gt;, &lt;field&gt;]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53028E-CC7C-44D6-A77C-6E71A1DA2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0390" y="2367584"/>
            <a:ext cx="5395553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GET recipe/_search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multi_match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 "query": "pasta",</a:t>
            </a:r>
          </a:p>
          <a:p>
            <a:pPr marL="0" indent="0">
              <a:buNone/>
            </a:pPr>
            <a:r>
              <a:rPr lang="en-US" dirty="0"/>
              <a:t>         "fields": ["title", "description"]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43C7EB-D76C-463B-868B-64CE94EB9793}"/>
              </a:ext>
            </a:extLst>
          </p:cNvPr>
          <p:cNvSpPr txBox="1">
            <a:spLocks/>
          </p:cNvSpPr>
          <p:nvPr/>
        </p:nvSpPr>
        <p:spPr>
          <a:xfrm>
            <a:off x="12029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Format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411BBE-4C7A-4405-A015-A0F06974848B}"/>
              </a:ext>
            </a:extLst>
          </p:cNvPr>
          <p:cNvSpPr txBox="1">
            <a:spLocks/>
          </p:cNvSpPr>
          <p:nvPr/>
        </p:nvSpPr>
        <p:spPr>
          <a:xfrm>
            <a:off x="62321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69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641B-55BC-4F11-B0AC-1FB91254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Full-text level query (Nested </a:t>
            </a:r>
            <a:r>
              <a:rPr lang="en-US" dirty="0" err="1"/>
              <a:t>FIeld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56D4F-D354-4CF7-9638-A058EE93C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344" y="2367584"/>
            <a:ext cx="47548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GET &lt;</a:t>
            </a:r>
            <a:r>
              <a:rPr lang="en-US" sz="1800" dirty="0" err="1"/>
              <a:t>index_name</a:t>
            </a:r>
            <a:r>
              <a:rPr lang="en-US" sz="1800" dirty="0"/>
              <a:t>&gt;/_search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"query": {</a:t>
            </a:r>
          </a:p>
          <a:p>
            <a:pPr marL="0" indent="0">
              <a:buNone/>
            </a:pPr>
            <a:r>
              <a:rPr lang="en-US" sz="1800" dirty="0"/>
              <a:t>      "</a:t>
            </a:r>
            <a:r>
              <a:rPr lang="en-US" sz="1800" dirty="0" err="1"/>
              <a:t>multi_match</a:t>
            </a:r>
            <a:r>
              <a:rPr lang="en-US" sz="1800" dirty="0"/>
              <a:t>": {</a:t>
            </a:r>
          </a:p>
          <a:p>
            <a:pPr marL="0" indent="0">
              <a:buNone/>
            </a:pPr>
            <a:r>
              <a:rPr lang="en-US" sz="1800" dirty="0"/>
              <a:t>         "query": "&lt;text&gt;",</a:t>
            </a:r>
          </a:p>
          <a:p>
            <a:pPr marL="0" indent="0">
              <a:buNone/>
            </a:pPr>
            <a:r>
              <a:rPr lang="en-US" sz="1800" dirty="0"/>
              <a:t>         "fields": [&lt;field&gt;.&lt;subfield&gt;]</a:t>
            </a:r>
          </a:p>
          <a:p>
            <a:pPr marL="0" indent="0">
              <a:buNone/>
            </a:pPr>
            <a:r>
              <a:rPr lang="en-US" sz="1800" dirty="0"/>
              <a:t>      }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53028E-CC7C-44D6-A77C-6E71A1DA2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0390" y="2367584"/>
            <a:ext cx="5395553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GET recipe/_search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"query": {</a:t>
            </a:r>
          </a:p>
          <a:p>
            <a:pPr marL="0" indent="0">
              <a:buNone/>
            </a:pPr>
            <a:r>
              <a:rPr lang="en-US" sz="1800" dirty="0"/>
              <a:t>      "</a:t>
            </a:r>
            <a:r>
              <a:rPr lang="en-US" sz="1800" dirty="0" err="1"/>
              <a:t>multi_match</a:t>
            </a:r>
            <a:r>
              <a:rPr lang="en-US" sz="1800" dirty="0"/>
              <a:t>": {</a:t>
            </a:r>
          </a:p>
          <a:p>
            <a:pPr marL="0" indent="0">
              <a:buNone/>
            </a:pPr>
            <a:r>
              <a:rPr lang="en-US" sz="1800" dirty="0"/>
              <a:t>         "query": "pasta",</a:t>
            </a:r>
          </a:p>
          <a:p>
            <a:pPr marL="0" indent="0">
              <a:buNone/>
            </a:pPr>
            <a:r>
              <a:rPr lang="en-US" sz="1800" dirty="0"/>
              <a:t>         "fields": ["title", "description " ,</a:t>
            </a:r>
          </a:p>
          <a:p>
            <a:pPr marL="0" indent="0">
              <a:buNone/>
            </a:pPr>
            <a:r>
              <a:rPr lang="en-US" sz="1800" dirty="0"/>
              <a:t> 	       </a:t>
            </a:r>
            <a:r>
              <a:rPr lang="en-US" sz="1800" dirty="0">
                <a:solidFill>
                  <a:srgbClr val="FFFF00"/>
                </a:solidFill>
              </a:rPr>
              <a:t>"ingredients.name"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1800" dirty="0"/>
              <a:t>      }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43C7EB-D76C-463B-868B-64CE94EB9793}"/>
              </a:ext>
            </a:extLst>
          </p:cNvPr>
          <p:cNvSpPr txBox="1">
            <a:spLocks/>
          </p:cNvSpPr>
          <p:nvPr/>
        </p:nvSpPr>
        <p:spPr>
          <a:xfrm>
            <a:off x="12029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Format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411BBE-4C7A-4405-A015-A0F06974848B}"/>
              </a:ext>
            </a:extLst>
          </p:cNvPr>
          <p:cNvSpPr txBox="1">
            <a:spLocks/>
          </p:cNvSpPr>
          <p:nvPr/>
        </p:nvSpPr>
        <p:spPr>
          <a:xfrm>
            <a:off x="62321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0007C0-9FCB-4CA0-8C0F-03C786113A7B}"/>
              </a:ext>
            </a:extLst>
          </p:cNvPr>
          <p:cNvSpPr txBox="1"/>
          <p:nvPr/>
        </p:nvSpPr>
        <p:spPr>
          <a:xfrm>
            <a:off x="762000" y="1197405"/>
            <a:ext cx="92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Nested query | Elasticsearch Guide [8.15] | Elastic</a:t>
            </a:r>
            <a:endParaRPr lang="en-US" sz="1800" dirty="0">
              <a:solidFill>
                <a:srgbClr val="1740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926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17DA-47F0-4EC7-9FBB-55C98EB0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with range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436D-5D70-45F7-94DB-09879EC15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344" y="2367584"/>
            <a:ext cx="4754880" cy="42062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GET &lt;</a:t>
            </a:r>
            <a:r>
              <a:rPr lang="en-US" dirty="0" err="1"/>
              <a:t>index_value</a:t>
            </a:r>
            <a:r>
              <a:rPr lang="en-US" dirty="0"/>
              <a:t>&gt;/_search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"range": {</a:t>
            </a:r>
          </a:p>
          <a:p>
            <a:pPr marL="0" indent="0">
              <a:buNone/>
            </a:pPr>
            <a:r>
              <a:rPr lang="en-US" dirty="0"/>
              <a:t>         "&lt;field&gt;": {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gte</a:t>
            </a:r>
            <a:r>
              <a:rPr lang="en-US" dirty="0"/>
              <a:t>": &lt;value&gt;,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lte</a:t>
            </a:r>
            <a:r>
              <a:rPr lang="en-US" dirty="0"/>
              <a:t>": &lt;value&gt;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3F5AF-62BB-4E4A-80AD-BD8BA3CD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0391" y="2367584"/>
            <a:ext cx="4754880" cy="42062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GET product/_search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"range": {</a:t>
            </a:r>
          </a:p>
          <a:p>
            <a:pPr marL="0" indent="0">
              <a:buNone/>
            </a:pPr>
            <a:r>
              <a:rPr lang="en-US" dirty="0"/>
              <a:t>         "</a:t>
            </a:r>
            <a:r>
              <a:rPr lang="en-US" dirty="0" err="1"/>
              <a:t>in_stock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gte</a:t>
            </a:r>
            <a:r>
              <a:rPr lang="en-US" dirty="0"/>
              <a:t>": 1,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lte</a:t>
            </a:r>
            <a:r>
              <a:rPr lang="en-US" dirty="0"/>
              <a:t>": 10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D49C2B-DB41-4D91-91B5-48EEF783E0B9}"/>
              </a:ext>
            </a:extLst>
          </p:cNvPr>
          <p:cNvSpPr txBox="1">
            <a:spLocks/>
          </p:cNvSpPr>
          <p:nvPr/>
        </p:nvSpPr>
        <p:spPr>
          <a:xfrm>
            <a:off x="12029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Format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45707B-389C-4CB9-B1DB-799631E1DE39}"/>
              </a:ext>
            </a:extLst>
          </p:cNvPr>
          <p:cNvSpPr txBox="1">
            <a:spLocks/>
          </p:cNvSpPr>
          <p:nvPr/>
        </p:nvSpPr>
        <p:spPr>
          <a:xfrm>
            <a:off x="62321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021C3DC-6818-4941-AC49-3AFEF277F682}"/>
              </a:ext>
            </a:extLst>
          </p:cNvPr>
          <p:cNvSpPr txBox="1">
            <a:spLocks/>
          </p:cNvSpPr>
          <p:nvPr/>
        </p:nvSpPr>
        <p:spPr>
          <a:xfrm>
            <a:off x="8189375" y="3297463"/>
            <a:ext cx="3840183" cy="1033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err="1"/>
              <a:t>gte</a:t>
            </a:r>
            <a:r>
              <a:rPr lang="en-US" dirty="0"/>
              <a:t> (greater than or equal, &gt;=)</a:t>
            </a:r>
          </a:p>
          <a:p>
            <a:pPr>
              <a:buFontTx/>
              <a:buChar char="-"/>
            </a:pPr>
            <a:r>
              <a:rPr lang="en-US" dirty="0" err="1"/>
              <a:t>lte</a:t>
            </a:r>
            <a:r>
              <a:rPr lang="en-US" dirty="0"/>
              <a:t> (less than or equal, &lt;=)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B3A80F1-937A-4D43-80FA-FFD150005267}"/>
              </a:ext>
            </a:extLst>
          </p:cNvPr>
          <p:cNvSpPr txBox="1">
            <a:spLocks/>
          </p:cNvSpPr>
          <p:nvPr/>
        </p:nvSpPr>
        <p:spPr>
          <a:xfrm>
            <a:off x="8189374" y="4528626"/>
            <a:ext cx="3840183" cy="731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value type must be a number.</a:t>
            </a:r>
          </a:p>
        </p:txBody>
      </p:sp>
    </p:spTree>
    <p:extLst>
      <p:ext uri="{BB962C8B-B14F-4D97-AF65-F5344CB8AC3E}">
        <p14:creationId xmlns:p14="http://schemas.microsoft.com/office/powerpoint/2010/main" val="13848298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17DA-47F0-4EC7-9FBB-55C98EB0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based on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436D-5D70-45F7-94DB-09879EC15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344" y="2367584"/>
            <a:ext cx="47548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&lt;</a:t>
            </a:r>
            <a:r>
              <a:rPr lang="en-US" dirty="0" err="1"/>
              <a:t>index_value</a:t>
            </a:r>
            <a:r>
              <a:rPr lang="en-US" dirty="0"/>
              <a:t>&gt;/_search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"prefix": {</a:t>
            </a:r>
          </a:p>
          <a:p>
            <a:pPr marL="0" indent="0">
              <a:buNone/>
            </a:pPr>
            <a:r>
              <a:rPr lang="en-US" dirty="0"/>
              <a:t>         "&lt;field&gt;": "&lt;text&gt;"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3F5AF-62BB-4E4A-80AD-BD8BA3CD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0391" y="2367584"/>
            <a:ext cx="47548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product/_search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"prefix": {</a:t>
            </a:r>
          </a:p>
          <a:p>
            <a:pPr marL="0" indent="0">
              <a:buNone/>
            </a:pPr>
            <a:r>
              <a:rPr lang="en-US" dirty="0"/>
              <a:t>         "tags": "Vege"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906694-5740-415D-9120-1A1B94E66EA1}"/>
              </a:ext>
            </a:extLst>
          </p:cNvPr>
          <p:cNvSpPr txBox="1">
            <a:spLocks/>
          </p:cNvSpPr>
          <p:nvPr/>
        </p:nvSpPr>
        <p:spPr>
          <a:xfrm>
            <a:off x="12029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Format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F79CC7-A7A3-4857-9E49-6113F8363EFE}"/>
              </a:ext>
            </a:extLst>
          </p:cNvPr>
          <p:cNvSpPr txBox="1">
            <a:spLocks/>
          </p:cNvSpPr>
          <p:nvPr/>
        </p:nvSpPr>
        <p:spPr>
          <a:xfrm>
            <a:off x="62321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73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C7CC-5C00-4D9B-84D5-0D4C69B2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 to queries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D2464A-81CE-4641-B4E0-D144A38FB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7515" y="2367584"/>
            <a:ext cx="3392221" cy="4490416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recipe/_search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"query":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"bool":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FF00"/>
                </a:solidFill>
              </a:rPr>
              <a:t>"must": 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        "match":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          "ingredients.name": "parmesan"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    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      "</a:t>
            </a:r>
            <a:r>
              <a:rPr lang="en-US" dirty="0" err="1">
                <a:solidFill>
                  <a:srgbClr val="FFC000"/>
                </a:solidFill>
              </a:rPr>
              <a:t>must_not</a:t>
            </a:r>
            <a:r>
              <a:rPr lang="en-US" dirty="0">
                <a:solidFill>
                  <a:srgbClr val="FFC000"/>
                </a:solidFill>
              </a:rPr>
              <a:t>": 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          "match":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            "ingredients.name": "tuna"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      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FF00"/>
                </a:solidFill>
              </a:rPr>
              <a:t>"should": 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        "match":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          "ingredients.name": "parsley"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    ],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      "filter": 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          "range":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            "</a:t>
            </a:r>
            <a:r>
              <a:rPr lang="en-US" dirty="0" err="1">
                <a:solidFill>
                  <a:srgbClr val="FFC000"/>
                </a:solidFill>
              </a:rPr>
              <a:t>preparation_time_minutes</a:t>
            </a:r>
            <a:r>
              <a:rPr lang="en-US" dirty="0">
                <a:solidFill>
                  <a:srgbClr val="FFC000"/>
                </a:solidFill>
              </a:rPr>
              <a:t>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              "</a:t>
            </a:r>
            <a:r>
              <a:rPr lang="en-US" dirty="0" err="1">
                <a:solidFill>
                  <a:srgbClr val="FFC000"/>
                </a:solidFill>
              </a:rPr>
              <a:t>lte</a:t>
            </a:r>
            <a:r>
              <a:rPr lang="en-US" dirty="0">
                <a:solidFill>
                  <a:srgbClr val="FFC000"/>
                </a:solidFill>
              </a:rPr>
              <a:t>": 15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 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000"/>
                </a:solidFill>
              </a:rPr>
              <a:t>     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908E40-D653-40E9-9A24-96BB894C4B67}"/>
              </a:ext>
            </a:extLst>
          </p:cNvPr>
          <p:cNvSpPr txBox="1">
            <a:spLocks/>
          </p:cNvSpPr>
          <p:nvPr/>
        </p:nvSpPr>
        <p:spPr>
          <a:xfrm>
            <a:off x="190221" y="1930789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Format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67A9CE-AF5A-40AD-9212-E34CCB4A6487}"/>
              </a:ext>
            </a:extLst>
          </p:cNvPr>
          <p:cNvSpPr txBox="1">
            <a:spLocks/>
          </p:cNvSpPr>
          <p:nvPr/>
        </p:nvSpPr>
        <p:spPr>
          <a:xfrm>
            <a:off x="7093420" y="1792183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4CA8975-1300-4437-A864-41A346DD05D0}"/>
              </a:ext>
            </a:extLst>
          </p:cNvPr>
          <p:cNvSpPr txBox="1">
            <a:spLocks/>
          </p:cNvSpPr>
          <p:nvPr/>
        </p:nvSpPr>
        <p:spPr>
          <a:xfrm>
            <a:off x="5227973" y="2230356"/>
            <a:ext cx="2394119" cy="2014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GET recipe/_search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"query":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"bool":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  "must": 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      "match":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        "ingredients.name": "parmesan"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 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}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1B38973-517E-43C2-BA93-75050BE13B20}"/>
              </a:ext>
            </a:extLst>
          </p:cNvPr>
          <p:cNvSpPr txBox="1">
            <a:spLocks/>
          </p:cNvSpPr>
          <p:nvPr/>
        </p:nvSpPr>
        <p:spPr>
          <a:xfrm>
            <a:off x="5221391" y="4376357"/>
            <a:ext cx="2394119" cy="2190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GET recipe/_search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"query":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"bool":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  "</a:t>
            </a:r>
            <a:r>
              <a:rPr lang="en-US" sz="1000" dirty="0" err="1"/>
              <a:t>must_not</a:t>
            </a:r>
            <a:r>
              <a:rPr lang="en-US" sz="1000" dirty="0"/>
              <a:t>": 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      "match":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        "ingredients.name": “tuna"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 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}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3251A17-8622-488A-B1F4-2E6FCCEEE7A1}"/>
              </a:ext>
            </a:extLst>
          </p:cNvPr>
          <p:cNvSpPr txBox="1">
            <a:spLocks/>
          </p:cNvSpPr>
          <p:nvPr/>
        </p:nvSpPr>
        <p:spPr>
          <a:xfrm>
            <a:off x="7892601" y="2230356"/>
            <a:ext cx="2394119" cy="20147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GET recipe/_search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"query":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"bool":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"should": 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  "match":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    "ingredients.name": "parsley"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}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BFA95E0-8677-44A8-841B-3E7C3B97A43A}"/>
              </a:ext>
            </a:extLst>
          </p:cNvPr>
          <p:cNvSpPr txBox="1">
            <a:spLocks/>
          </p:cNvSpPr>
          <p:nvPr/>
        </p:nvSpPr>
        <p:spPr>
          <a:xfrm>
            <a:off x="7892600" y="4423369"/>
            <a:ext cx="2394119" cy="21435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GET recipe/_search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"query":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"bool":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"filter": 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  "range":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    "</a:t>
            </a:r>
            <a:r>
              <a:rPr lang="en-US" sz="1000" dirty="0" err="1"/>
              <a:t>preparation_time_minutes</a:t>
            </a:r>
            <a:r>
              <a:rPr lang="en-US" sz="1000" dirty="0"/>
              <a:t>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      "</a:t>
            </a:r>
            <a:r>
              <a:rPr lang="en-US" sz="1000" dirty="0" err="1"/>
              <a:t>lte</a:t>
            </a:r>
            <a:r>
              <a:rPr lang="en-US" sz="1000" dirty="0"/>
              <a:t>": 15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    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7508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641B-55BC-4F11-B0AC-1FB91254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query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FE9E-B45E-4150-AAF6-5B78D4BED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594" y="2372968"/>
            <a:ext cx="47548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&lt;</a:t>
            </a:r>
            <a:r>
              <a:rPr lang="en-US" dirty="0" err="1"/>
              <a:t>index_name</a:t>
            </a:r>
            <a:r>
              <a:rPr lang="en-US" dirty="0"/>
              <a:t>&gt;/_search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"_source": "&lt;field&gt;",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"match": { "&lt;field&gt;": "&lt;text&gt;"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7819B-06C2-4937-8BBE-F1A5DEFD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2" y="2393924"/>
            <a:ext cx="3301363" cy="305809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GET recipe/_search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"_source": "created",</a:t>
            </a:r>
          </a:p>
          <a:p>
            <a:pPr marL="0" indent="0">
              <a:buNone/>
            </a:pPr>
            <a:r>
              <a:rPr lang="en-US" sz="1800" dirty="0"/>
              <a:t>   "query": {</a:t>
            </a:r>
          </a:p>
          <a:p>
            <a:pPr marL="0" indent="0">
              <a:buNone/>
            </a:pPr>
            <a:r>
              <a:rPr lang="en-US" sz="1800" dirty="0"/>
              <a:t>      "match": { "title": "pasta" }</a:t>
            </a:r>
          </a:p>
          <a:p>
            <a:pPr marL="0" indent="0">
              <a:buNone/>
            </a:pPr>
            <a:r>
              <a:rPr lang="en-US" sz="1800" dirty="0"/>
              <a:t>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6B093-0A55-4E6D-8881-2EF86B9814FF}"/>
              </a:ext>
            </a:extLst>
          </p:cNvPr>
          <p:cNvSpPr txBox="1"/>
          <p:nvPr/>
        </p:nvSpPr>
        <p:spPr>
          <a:xfrm>
            <a:off x="1202919" y="1348310"/>
            <a:ext cx="17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406D"/>
                </a:solidFill>
              </a:rPr>
              <a:t>Source filtering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477689-7102-4A5C-85E7-FB6090007652}"/>
              </a:ext>
            </a:extLst>
          </p:cNvPr>
          <p:cNvSpPr txBox="1">
            <a:spLocks/>
          </p:cNvSpPr>
          <p:nvPr/>
        </p:nvSpPr>
        <p:spPr>
          <a:xfrm>
            <a:off x="12029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Format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0EE693-42AA-4BF0-A27C-D2135500CCC2}"/>
              </a:ext>
            </a:extLst>
          </p:cNvPr>
          <p:cNvSpPr txBox="1">
            <a:spLocks/>
          </p:cNvSpPr>
          <p:nvPr/>
        </p:nvSpPr>
        <p:spPr>
          <a:xfrm>
            <a:off x="5716384" y="1994038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9BBFE-874B-45CA-A41A-55B636CE04AA}"/>
              </a:ext>
            </a:extLst>
          </p:cNvPr>
          <p:cNvSpPr txBox="1"/>
          <p:nvPr/>
        </p:nvSpPr>
        <p:spPr>
          <a:xfrm>
            <a:off x="4480563" y="5830946"/>
            <a:ext cx="310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Display only “created” field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547FEE2-DFED-4C64-B9B8-9516E40E6382}"/>
              </a:ext>
            </a:extLst>
          </p:cNvPr>
          <p:cNvSpPr txBox="1">
            <a:spLocks/>
          </p:cNvSpPr>
          <p:nvPr/>
        </p:nvSpPr>
        <p:spPr>
          <a:xfrm>
            <a:off x="8209167" y="2372968"/>
            <a:ext cx="3301363" cy="30580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dirty="0"/>
              <a:t>GET recipe/_search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/>
              <a:t>   "_source": ["created", "title"],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/>
              <a:t>   "query":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/>
              <a:t>      "match": { "title": "pasta"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/>
              <a:t>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33093-CF39-407E-BD4F-3A1DF838AB1D}"/>
              </a:ext>
            </a:extLst>
          </p:cNvPr>
          <p:cNvSpPr txBox="1"/>
          <p:nvPr/>
        </p:nvSpPr>
        <p:spPr>
          <a:xfrm>
            <a:off x="8209168" y="5809990"/>
            <a:ext cx="310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Display “created” and “title” fields</a:t>
            </a:r>
          </a:p>
        </p:txBody>
      </p:sp>
    </p:spTree>
    <p:extLst>
      <p:ext uri="{BB962C8B-B14F-4D97-AF65-F5344CB8AC3E}">
        <p14:creationId xmlns:p14="http://schemas.microsoft.com/office/powerpoint/2010/main" val="238996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A40-464F-DFBC-F2FB-1CA1AC6D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: Forget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95F3-D959-C95A-1515-F238F8CB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3979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</a:rPr>
              <a:t>Command : .\elasticsearch-reset-password.bat -u elastic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A0CD774-3BA9-44BC-814C-D49ED63A4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CC97086-AE5F-4AD2-9D0E-DDA0A42B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34" y="5573845"/>
            <a:ext cx="6873982" cy="999979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AF5D954-6C1B-4EBF-A014-9A8F566DD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2409627"/>
            <a:ext cx="5810250" cy="29454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5C8FB3-F190-44E0-A7EA-C1DC9B3C0514}"/>
              </a:ext>
            </a:extLst>
          </p:cNvPr>
          <p:cNvSpPr/>
          <p:nvPr/>
        </p:nvSpPr>
        <p:spPr>
          <a:xfrm>
            <a:off x="2514600" y="4603750"/>
            <a:ext cx="38481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19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641B-55BC-4F11-B0AC-1FB91254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query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FE9E-B45E-4150-AAF6-5B78D4BED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344" y="2367584"/>
            <a:ext cx="47548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&lt;</a:t>
            </a:r>
            <a:r>
              <a:rPr lang="en-US" dirty="0" err="1"/>
              <a:t>index_name</a:t>
            </a:r>
            <a:r>
              <a:rPr lang="en-US" dirty="0"/>
              <a:t>&gt;/_search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"size": &lt;size&gt;,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"match": { "&lt;field&gt;": "&lt;text&gt;"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7819B-06C2-4937-8BBE-F1A5DEFD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0391" y="2367584"/>
            <a:ext cx="4754880" cy="4206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GET recipe/_search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"size": 2,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"match": { "title": "pasta"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6B093-0A55-4E6D-8881-2EF86B9814FF}"/>
              </a:ext>
            </a:extLst>
          </p:cNvPr>
          <p:cNvSpPr txBox="1"/>
          <p:nvPr/>
        </p:nvSpPr>
        <p:spPr>
          <a:xfrm>
            <a:off x="1202919" y="1348310"/>
            <a:ext cx="17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406D"/>
                </a:solidFill>
              </a:rPr>
              <a:t>Result size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2534FE-3903-42B9-82C1-759F7C2E9321}"/>
              </a:ext>
            </a:extLst>
          </p:cNvPr>
          <p:cNvSpPr txBox="1">
            <a:spLocks/>
          </p:cNvSpPr>
          <p:nvPr/>
        </p:nvSpPr>
        <p:spPr>
          <a:xfrm>
            <a:off x="12029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Format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A07B34-6AD5-4EA0-8BE3-6B0D1EA28E1B}"/>
              </a:ext>
            </a:extLst>
          </p:cNvPr>
          <p:cNvSpPr txBox="1">
            <a:spLocks/>
          </p:cNvSpPr>
          <p:nvPr/>
        </p:nvSpPr>
        <p:spPr>
          <a:xfrm>
            <a:off x="62321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4A920-D482-438C-9133-753AE4860201}"/>
              </a:ext>
            </a:extLst>
          </p:cNvPr>
          <p:cNvSpPr txBox="1"/>
          <p:nvPr/>
        </p:nvSpPr>
        <p:spPr>
          <a:xfrm>
            <a:off x="6094959" y="5935721"/>
            <a:ext cx="310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Display only first 2 hits in 	total hits</a:t>
            </a:r>
          </a:p>
        </p:txBody>
      </p:sp>
    </p:spTree>
    <p:extLst>
      <p:ext uri="{BB962C8B-B14F-4D97-AF65-F5344CB8AC3E}">
        <p14:creationId xmlns:p14="http://schemas.microsoft.com/office/powerpoint/2010/main" val="22577016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641B-55BC-4F11-B0AC-1FB91254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query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FE9E-B45E-4150-AAF6-5B78D4BED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344" y="2350110"/>
            <a:ext cx="4754880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GET &lt;</a:t>
            </a:r>
            <a:r>
              <a:rPr lang="en-US" dirty="0" err="1"/>
              <a:t>index_name</a:t>
            </a:r>
            <a:r>
              <a:rPr lang="en-US" dirty="0"/>
              <a:t>&gt;/_search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match_all</a:t>
            </a:r>
            <a:r>
              <a:rPr lang="en-US" dirty="0"/>
              <a:t>": {}</a:t>
            </a:r>
          </a:p>
          <a:p>
            <a:pPr marL="0" indent="0">
              <a:buNone/>
            </a:pPr>
            <a:r>
              <a:rPr lang="en-US" dirty="0"/>
              <a:t>   },</a:t>
            </a:r>
          </a:p>
          <a:p>
            <a:pPr marL="0" indent="0">
              <a:buNone/>
            </a:pPr>
            <a:r>
              <a:rPr lang="en-US" dirty="0"/>
              <a:t>   "sort": [</a:t>
            </a:r>
          </a:p>
          <a:p>
            <a:pPr marL="0" indent="0">
              <a:buNone/>
            </a:pPr>
            <a:r>
              <a:rPr lang="en-US" dirty="0"/>
              <a:t>      { "&lt;field&gt;": "desc" or "</a:t>
            </a:r>
            <a:r>
              <a:rPr lang="en-US" dirty="0" err="1"/>
              <a:t>asc</a:t>
            </a:r>
            <a:r>
              <a:rPr lang="en-US" dirty="0"/>
              <a:t>" }</a:t>
            </a:r>
          </a:p>
          <a:p>
            <a:pPr marL="0" indent="0">
              <a:buNone/>
            </a:pPr>
            <a:r>
              <a:rPr lang="en-US" dirty="0"/>
              <a:t>   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7819B-06C2-4937-8BBE-F1A5DEFD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0391" y="2350110"/>
            <a:ext cx="4754880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GET recipe/_search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match_all</a:t>
            </a:r>
            <a:r>
              <a:rPr lang="en-US" dirty="0"/>
              <a:t>": {}</a:t>
            </a:r>
          </a:p>
          <a:p>
            <a:pPr marL="0" indent="0">
              <a:buNone/>
            </a:pPr>
            <a:r>
              <a:rPr lang="en-US" dirty="0"/>
              <a:t>   },</a:t>
            </a:r>
          </a:p>
          <a:p>
            <a:pPr marL="0" indent="0">
              <a:buNone/>
            </a:pPr>
            <a:r>
              <a:rPr lang="en-US" dirty="0"/>
              <a:t>   "sort": [</a:t>
            </a:r>
          </a:p>
          <a:p>
            <a:pPr marL="0" indent="0">
              <a:buNone/>
            </a:pPr>
            <a:r>
              <a:rPr lang="en-US" dirty="0"/>
              <a:t>      { "created": "desc" } </a:t>
            </a:r>
          </a:p>
          <a:p>
            <a:pPr marL="0" indent="0">
              <a:buNone/>
            </a:pPr>
            <a:r>
              <a:rPr lang="en-US" dirty="0"/>
              <a:t>   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6B093-0A55-4E6D-8881-2EF86B9814FF}"/>
              </a:ext>
            </a:extLst>
          </p:cNvPr>
          <p:cNvSpPr txBox="1"/>
          <p:nvPr/>
        </p:nvSpPr>
        <p:spPr>
          <a:xfrm>
            <a:off x="1202919" y="1348310"/>
            <a:ext cx="17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406D"/>
                </a:solidFill>
              </a:rPr>
              <a:t>Sorting 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608223-B2EE-4D20-A366-4231A3A187E5}"/>
              </a:ext>
            </a:extLst>
          </p:cNvPr>
          <p:cNvSpPr txBox="1">
            <a:spLocks/>
          </p:cNvSpPr>
          <p:nvPr/>
        </p:nvSpPr>
        <p:spPr>
          <a:xfrm>
            <a:off x="12029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Format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8CF4FF-03DF-45E8-ACF1-39B49BAC5DF3}"/>
              </a:ext>
            </a:extLst>
          </p:cNvPr>
          <p:cNvSpPr txBox="1">
            <a:spLocks/>
          </p:cNvSpPr>
          <p:nvPr/>
        </p:nvSpPr>
        <p:spPr>
          <a:xfrm>
            <a:off x="62321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Example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FC899-0D44-4B8A-86FB-E34627E69CEF}"/>
              </a:ext>
            </a:extLst>
          </p:cNvPr>
          <p:cNvSpPr txBox="1"/>
          <p:nvPr/>
        </p:nvSpPr>
        <p:spPr>
          <a:xfrm>
            <a:off x="6094959" y="6211669"/>
            <a:ext cx="310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Sorting numbers and time</a:t>
            </a:r>
          </a:p>
        </p:txBody>
      </p:sp>
    </p:spTree>
    <p:extLst>
      <p:ext uri="{BB962C8B-B14F-4D97-AF65-F5344CB8AC3E}">
        <p14:creationId xmlns:p14="http://schemas.microsoft.com/office/powerpoint/2010/main" val="2271650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DF52-E4CD-466B-B9C4-CF9D631B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798581" cy="1508760"/>
          </a:xfrm>
        </p:spPr>
        <p:txBody>
          <a:bodyPr/>
          <a:lstStyle/>
          <a:p>
            <a:r>
              <a:rPr lang="en-US" dirty="0"/>
              <a:t>Controlling query results : 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92E3-11FC-4F80-A877-80D8BF93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total_pages</a:t>
            </a:r>
            <a:r>
              <a:rPr lang="en-US" dirty="0"/>
              <a:t> = ceil(</a:t>
            </a:r>
            <a:r>
              <a:rPr lang="en-US" dirty="0" err="1"/>
              <a:t>total_hits</a:t>
            </a:r>
            <a:r>
              <a:rPr lang="en-US" dirty="0"/>
              <a:t>/</a:t>
            </a:r>
            <a:r>
              <a:rPr lang="en-US" dirty="0" err="1"/>
              <a:t>page_size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FF00"/>
                </a:solidFill>
              </a:rPr>
              <a:t>from</a:t>
            </a:r>
            <a:r>
              <a:rPr lang="en-US" dirty="0"/>
              <a:t> = (</a:t>
            </a:r>
            <a:r>
              <a:rPr lang="en-US" dirty="0" err="1"/>
              <a:t>page_size</a:t>
            </a:r>
            <a:r>
              <a:rPr lang="en-US" dirty="0"/>
              <a:t> * (page_number-1))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00323E-AF4C-4F4C-A36C-38F64D39E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022172"/>
              </p:ext>
            </p:extLst>
          </p:nvPr>
        </p:nvGraphicFramePr>
        <p:xfrm>
          <a:off x="2858999" y="3662458"/>
          <a:ext cx="8128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146757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5109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48739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4721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28629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84621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708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39031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16630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6211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67250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4C85B7-20E9-4529-AD07-6948F599C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9867"/>
              </p:ext>
            </p:extLst>
          </p:nvPr>
        </p:nvGraphicFramePr>
        <p:xfrm>
          <a:off x="2858999" y="5501196"/>
          <a:ext cx="81280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146757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5109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48739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4721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28629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84621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708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39031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16630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6211254"/>
                    </a:ext>
                  </a:extLst>
                </a:gridCol>
              </a:tblGrid>
              <a:tr h="3295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6725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7D7D60-2AC1-4F83-8AF7-D6EE553A7340}"/>
              </a:ext>
            </a:extLst>
          </p:cNvPr>
          <p:cNvSpPr txBox="1"/>
          <p:nvPr/>
        </p:nvSpPr>
        <p:spPr>
          <a:xfrm>
            <a:off x="1027663" y="366396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16EBD-A224-42E5-8E57-B966C36F7E3D}"/>
              </a:ext>
            </a:extLst>
          </p:cNvPr>
          <p:cNvSpPr txBox="1"/>
          <p:nvPr/>
        </p:nvSpPr>
        <p:spPr>
          <a:xfrm>
            <a:off x="1094989" y="54851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Pagination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59CFEEC-FFE2-44DC-8803-A61FB6A9BDCD}"/>
              </a:ext>
            </a:extLst>
          </p:cNvPr>
          <p:cNvSpPr/>
          <p:nvPr/>
        </p:nvSpPr>
        <p:spPr>
          <a:xfrm rot="16200000">
            <a:off x="3391303" y="3631531"/>
            <a:ext cx="515390" cy="15799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8792AA-4046-443E-859E-26C8F147B8CA}"/>
              </a:ext>
            </a:extLst>
          </p:cNvPr>
          <p:cNvSpPr txBox="1"/>
          <p:nvPr/>
        </p:nvSpPr>
        <p:spPr>
          <a:xfrm>
            <a:off x="3239453" y="4679225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size</a:t>
            </a:r>
            <a:r>
              <a:rPr lang="en-US" dirty="0"/>
              <a:t>: 2</a:t>
            </a:r>
          </a:p>
          <a:p>
            <a:r>
              <a:rPr lang="en-US" dirty="0">
                <a:solidFill>
                  <a:srgbClr val="FFFF00"/>
                </a:solidFill>
              </a:rPr>
              <a:t>from</a:t>
            </a:r>
            <a:r>
              <a:rPr lang="en-US" dirty="0"/>
              <a:t>: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D1425-BAF7-4EB1-9C24-C91E4ACA2227}"/>
              </a:ext>
            </a:extLst>
          </p:cNvPr>
          <p:cNvSpPr txBox="1"/>
          <p:nvPr/>
        </p:nvSpPr>
        <p:spPr>
          <a:xfrm>
            <a:off x="1202919" y="1348310"/>
            <a:ext cx="242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406D"/>
                </a:solidFill>
              </a:rPr>
              <a:t>Specifying an offset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19A745-CE6B-401B-8A4F-2480378DADC7}"/>
              </a:ext>
            </a:extLst>
          </p:cNvPr>
          <p:cNvSpPr txBox="1"/>
          <p:nvPr/>
        </p:nvSpPr>
        <p:spPr>
          <a:xfrm>
            <a:off x="2707355" y="331149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E94CAC-13ED-4268-8F49-C06215BD24EA}"/>
              </a:ext>
            </a:extLst>
          </p:cNvPr>
          <p:cNvSpPr txBox="1"/>
          <p:nvPr/>
        </p:nvSpPr>
        <p:spPr>
          <a:xfrm>
            <a:off x="3529166" y="33137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AE5109-2D2B-4984-AAAB-5CE3CDD09380}"/>
              </a:ext>
            </a:extLst>
          </p:cNvPr>
          <p:cNvSpPr txBox="1"/>
          <p:nvPr/>
        </p:nvSpPr>
        <p:spPr>
          <a:xfrm>
            <a:off x="4329338" y="330231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10105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DF52-E4CD-466B-B9C4-CF9D631B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92E3-11FC-4F80-A877-80D8BF93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total_pages</a:t>
            </a:r>
            <a:r>
              <a:rPr lang="en-US" dirty="0"/>
              <a:t> = ceil(</a:t>
            </a:r>
            <a:r>
              <a:rPr lang="en-US" dirty="0" err="1"/>
              <a:t>total_hits</a:t>
            </a:r>
            <a:r>
              <a:rPr lang="en-US" dirty="0"/>
              <a:t>/</a:t>
            </a:r>
            <a:r>
              <a:rPr lang="en-US" dirty="0" err="1"/>
              <a:t>page_size</a:t>
            </a:r>
            <a:r>
              <a:rPr lang="en-US" dirty="0"/>
              <a:t>)</a:t>
            </a:r>
          </a:p>
          <a:p>
            <a:r>
              <a:rPr lang="en-US" dirty="0"/>
              <a:t>from = (</a:t>
            </a:r>
            <a:r>
              <a:rPr lang="en-US" dirty="0" err="1"/>
              <a:t>page_size</a:t>
            </a:r>
            <a:r>
              <a:rPr lang="en-US" dirty="0"/>
              <a:t> * (page_number-1))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00323E-AF4C-4F4C-A36C-38F64D39E89A}"/>
              </a:ext>
            </a:extLst>
          </p:cNvPr>
          <p:cNvGraphicFramePr>
            <a:graphicFrameLocks noGrp="1"/>
          </p:cNvGraphicFramePr>
          <p:nvPr/>
        </p:nvGraphicFramePr>
        <p:xfrm>
          <a:off x="2858999" y="3662458"/>
          <a:ext cx="81280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146757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5109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48739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4721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28629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84621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708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39031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16630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6211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67250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4C85B7-20E9-4529-AD07-6948F599C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7776"/>
              </p:ext>
            </p:extLst>
          </p:nvPr>
        </p:nvGraphicFramePr>
        <p:xfrm>
          <a:off x="2858999" y="5501196"/>
          <a:ext cx="812800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146757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55109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48739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4721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286296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84621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87081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39031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16630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6211254"/>
                    </a:ext>
                  </a:extLst>
                </a:gridCol>
              </a:tblGrid>
              <a:tr h="3295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6725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7D7D60-2AC1-4F83-8AF7-D6EE553A7340}"/>
              </a:ext>
            </a:extLst>
          </p:cNvPr>
          <p:cNvSpPr txBox="1"/>
          <p:nvPr/>
        </p:nvSpPr>
        <p:spPr>
          <a:xfrm>
            <a:off x="1027663" y="366396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16EBD-A224-42E5-8E57-B966C36F7E3D}"/>
              </a:ext>
            </a:extLst>
          </p:cNvPr>
          <p:cNvSpPr txBox="1"/>
          <p:nvPr/>
        </p:nvSpPr>
        <p:spPr>
          <a:xfrm>
            <a:off x="1094989" y="54851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Pagination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59CFEEC-FFE2-44DC-8803-A61FB6A9BDCD}"/>
              </a:ext>
            </a:extLst>
          </p:cNvPr>
          <p:cNvSpPr/>
          <p:nvPr/>
        </p:nvSpPr>
        <p:spPr>
          <a:xfrm rot="16200000">
            <a:off x="5048307" y="3631531"/>
            <a:ext cx="515390" cy="157999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8792AA-4046-443E-859E-26C8F147B8CA}"/>
              </a:ext>
            </a:extLst>
          </p:cNvPr>
          <p:cNvSpPr txBox="1"/>
          <p:nvPr/>
        </p:nvSpPr>
        <p:spPr>
          <a:xfrm>
            <a:off x="4868221" y="4679225"/>
            <a:ext cx="875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size: 2</a:t>
            </a:r>
          </a:p>
          <a:p>
            <a:r>
              <a:rPr lang="en-US" dirty="0"/>
              <a:t>from: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6CFA5-6570-41DF-A153-94DB9F0DC50A}"/>
              </a:ext>
            </a:extLst>
          </p:cNvPr>
          <p:cNvSpPr txBox="1"/>
          <p:nvPr/>
        </p:nvSpPr>
        <p:spPr>
          <a:xfrm>
            <a:off x="2707355" y="331149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BEB88-A17E-4131-A83C-C1740E7B337D}"/>
              </a:ext>
            </a:extLst>
          </p:cNvPr>
          <p:cNvSpPr txBox="1"/>
          <p:nvPr/>
        </p:nvSpPr>
        <p:spPr>
          <a:xfrm>
            <a:off x="3529166" y="33137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C2AD8-4998-4EE4-932E-86B9833185F7}"/>
              </a:ext>
            </a:extLst>
          </p:cNvPr>
          <p:cNvSpPr txBox="1"/>
          <p:nvPr/>
        </p:nvSpPr>
        <p:spPr>
          <a:xfrm>
            <a:off x="4329338" y="330231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04021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641B-55BC-4F11-B0AC-1FB91254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query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FE9E-B45E-4150-AAF6-5B78D4BED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5344" y="2651760"/>
            <a:ext cx="47548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&lt;</a:t>
            </a:r>
            <a:r>
              <a:rPr lang="en-US" dirty="0" err="1"/>
              <a:t>index_name</a:t>
            </a:r>
            <a:r>
              <a:rPr lang="en-US" dirty="0"/>
              <a:t>&gt;/_search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"size": &lt;value&gt;,</a:t>
            </a:r>
          </a:p>
          <a:p>
            <a:pPr marL="0" indent="0">
              <a:buNone/>
            </a:pPr>
            <a:r>
              <a:rPr lang="en-US" dirty="0"/>
              <a:t>   "from": &lt;value&gt;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"match": { "&lt;field&gt;": "&lt;text&gt;"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7819B-06C2-4937-8BBE-F1A5DEFD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0391" y="2651760"/>
            <a:ext cx="47548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recipe/_search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"size": 2,</a:t>
            </a:r>
          </a:p>
          <a:p>
            <a:pPr marL="0" indent="0">
              <a:buNone/>
            </a:pPr>
            <a:r>
              <a:rPr lang="en-US" dirty="0"/>
              <a:t>   "from": 0,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"match": { "title": "pasta"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6B093-0A55-4E6D-8881-2EF86B9814FF}"/>
              </a:ext>
            </a:extLst>
          </p:cNvPr>
          <p:cNvSpPr txBox="1"/>
          <p:nvPr/>
        </p:nvSpPr>
        <p:spPr>
          <a:xfrm>
            <a:off x="1202919" y="1348310"/>
            <a:ext cx="242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406D"/>
                </a:solidFill>
              </a:rPr>
              <a:t>Specifying an offset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529265-FC1E-4001-AFED-E794B58451CD}"/>
              </a:ext>
            </a:extLst>
          </p:cNvPr>
          <p:cNvSpPr txBox="1">
            <a:spLocks/>
          </p:cNvSpPr>
          <p:nvPr/>
        </p:nvSpPr>
        <p:spPr>
          <a:xfrm>
            <a:off x="12029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Format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A5DDE6-9C74-4269-9B9A-D9035221B2CF}"/>
              </a:ext>
            </a:extLst>
          </p:cNvPr>
          <p:cNvSpPr txBox="1">
            <a:spLocks/>
          </p:cNvSpPr>
          <p:nvPr/>
        </p:nvSpPr>
        <p:spPr>
          <a:xfrm>
            <a:off x="6232119" y="1942795"/>
            <a:ext cx="4131081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22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CBF5-FE5B-48C5-87E2-11F19925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search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F06A3-2494-4A68-BFEC-64B424ED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Proximity searches</a:t>
            </a:r>
          </a:p>
          <a:p>
            <a:r>
              <a:rPr lang="en-US" dirty="0"/>
              <a:t>Fuzzy match query (handling typo)</a:t>
            </a:r>
          </a:p>
          <a:p>
            <a:r>
              <a:rPr lang="en-US" dirty="0"/>
              <a:t>Adding synonyms</a:t>
            </a:r>
          </a:p>
          <a:p>
            <a:r>
              <a:rPr lang="en-US" dirty="0"/>
              <a:t>Stemming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626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CBF5-FE5B-48C5-87E2-11F19925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search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FA5BC-E9E7-49BD-BC12-BFE7D8CECAD7}"/>
              </a:ext>
            </a:extLst>
          </p:cNvPr>
          <p:cNvSpPr txBox="1"/>
          <p:nvPr/>
        </p:nvSpPr>
        <p:spPr>
          <a:xfrm>
            <a:off x="1202919" y="1200265"/>
            <a:ext cx="268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406D"/>
                </a:solidFill>
              </a:rPr>
              <a:t>Proximity searches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E9FEF7F-DE3D-480B-980B-99E173710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138865"/>
              </p:ext>
            </p:extLst>
          </p:nvPr>
        </p:nvGraphicFramePr>
        <p:xfrm>
          <a:off x="1204120" y="2967446"/>
          <a:ext cx="9783760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45940">
                  <a:extLst>
                    <a:ext uri="{9D8B030D-6E8A-4147-A177-3AD203B41FA5}">
                      <a16:colId xmlns:a16="http://schemas.microsoft.com/office/drawing/2014/main" val="2674462921"/>
                    </a:ext>
                  </a:extLst>
                </a:gridCol>
                <a:gridCol w="2445940">
                  <a:extLst>
                    <a:ext uri="{9D8B030D-6E8A-4147-A177-3AD203B41FA5}">
                      <a16:colId xmlns:a16="http://schemas.microsoft.com/office/drawing/2014/main" val="2056844273"/>
                    </a:ext>
                  </a:extLst>
                </a:gridCol>
                <a:gridCol w="2445940">
                  <a:extLst>
                    <a:ext uri="{9D8B030D-6E8A-4147-A177-3AD203B41FA5}">
                      <a16:colId xmlns:a16="http://schemas.microsoft.com/office/drawing/2014/main" val="137426676"/>
                    </a:ext>
                  </a:extLst>
                </a:gridCol>
                <a:gridCol w="2445940">
                  <a:extLst>
                    <a:ext uri="{9D8B030D-6E8A-4147-A177-3AD203B41FA5}">
                      <a16:colId xmlns:a16="http://schemas.microsoft.com/office/drawing/2014/main" val="360284351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022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Document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tomato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sauce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4547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40947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sauce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1477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Slop2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83871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AE1BF-A1EC-4509-8937-988053856CCE}"/>
              </a:ext>
            </a:extLst>
          </p:cNvPr>
          <p:cNvCxnSpPr/>
          <p:nvPr/>
        </p:nvCxnSpPr>
        <p:spPr>
          <a:xfrm>
            <a:off x="6757852" y="4902925"/>
            <a:ext cx="1254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18754DF-81F7-9EBC-5F7A-D301CF82A0B9}"/>
              </a:ext>
            </a:extLst>
          </p:cNvPr>
          <p:cNvCxnSpPr/>
          <p:nvPr/>
        </p:nvCxnSpPr>
        <p:spPr>
          <a:xfrm>
            <a:off x="6757852" y="5413465"/>
            <a:ext cx="1254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0D117F-CCD6-4116-B748-AE59D1E622BA}"/>
              </a:ext>
            </a:extLst>
          </p:cNvPr>
          <p:cNvCxnSpPr/>
          <p:nvPr/>
        </p:nvCxnSpPr>
        <p:spPr>
          <a:xfrm>
            <a:off x="9104812" y="5474425"/>
            <a:ext cx="1254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854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CBF5-FE5B-48C5-87E2-11F19925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search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FA5BC-E9E7-49BD-BC12-BFE7D8CECAD7}"/>
              </a:ext>
            </a:extLst>
          </p:cNvPr>
          <p:cNvSpPr txBox="1"/>
          <p:nvPr/>
        </p:nvSpPr>
        <p:spPr>
          <a:xfrm>
            <a:off x="1202919" y="1200265"/>
            <a:ext cx="268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406D"/>
                </a:solidFill>
              </a:rPr>
              <a:t>Proximity searches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D0ECB-982D-447A-94C6-358BF6948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69" y="2051685"/>
            <a:ext cx="3616731" cy="42062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GET &lt;</a:t>
            </a:r>
            <a:r>
              <a:rPr lang="en-US" dirty="0" err="1"/>
              <a:t>index_name</a:t>
            </a:r>
            <a:r>
              <a:rPr lang="en-US" dirty="0"/>
              <a:t>&gt;/_search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</a:t>
            </a:r>
            <a:r>
              <a:rPr lang="en-US" dirty="0" err="1"/>
              <a:t>match_phrase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     "&lt;field&gt;":{</a:t>
            </a:r>
          </a:p>
          <a:p>
            <a:pPr marL="0" indent="0">
              <a:buNone/>
            </a:pPr>
            <a:r>
              <a:rPr lang="en-US" dirty="0"/>
              <a:t>         "query": "&lt;text&gt;",</a:t>
            </a:r>
          </a:p>
          <a:p>
            <a:pPr marL="0" indent="0">
              <a:buNone/>
            </a:pPr>
            <a:r>
              <a:rPr lang="en-US" dirty="0"/>
              <a:t>         "slop": &lt;value&gt;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5D63DA3-BACB-4539-9D91-390D973E1F73}"/>
              </a:ext>
            </a:extLst>
          </p:cNvPr>
          <p:cNvSpPr txBox="1">
            <a:spLocks/>
          </p:cNvSpPr>
          <p:nvPr/>
        </p:nvSpPr>
        <p:spPr>
          <a:xfrm>
            <a:off x="3181350" y="2051685"/>
            <a:ext cx="4572000" cy="4564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GET recipe/_search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{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"_source": "description",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rgbClr val="FFFF00"/>
                </a:solidFill>
              </a:rPr>
              <a:t>   "query": {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rgbClr val="FFFF00"/>
                </a:solidFill>
              </a:rPr>
              <a:t>      "</a:t>
            </a:r>
            <a:r>
              <a:rPr lang="en-US" dirty="0" err="1">
                <a:solidFill>
                  <a:srgbClr val="FFFF00"/>
                </a:solidFill>
              </a:rPr>
              <a:t>match_phrase</a:t>
            </a:r>
            <a:r>
              <a:rPr lang="en-US" dirty="0">
                <a:solidFill>
                  <a:srgbClr val="FFFF00"/>
                </a:solidFill>
              </a:rPr>
              <a:t>": {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rgbClr val="FFFF00"/>
                </a:solidFill>
              </a:rPr>
              <a:t>         "description": {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rgbClr val="FFFF00"/>
                </a:solidFill>
              </a:rPr>
              <a:t>         "</a:t>
            </a:r>
            <a:r>
              <a:rPr lang="en-US" dirty="0" err="1">
                <a:solidFill>
                  <a:srgbClr val="FFFF00"/>
                </a:solidFill>
              </a:rPr>
              <a:t>query":"types</a:t>
            </a:r>
            <a:r>
              <a:rPr lang="en-US" dirty="0">
                <a:solidFill>
                  <a:srgbClr val="FFFF00"/>
                </a:solidFill>
              </a:rPr>
              <a:t> mushrooms",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rgbClr val="FFFF00"/>
                </a:solidFill>
              </a:rPr>
              <a:t>         "slop": 0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rgbClr val="FFFF00"/>
                </a:solidFill>
              </a:rPr>
              <a:t>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rgbClr val="FFFF00"/>
                </a:solidFill>
              </a:rPr>
              <a:t>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rgbClr val="FFFF00"/>
                </a:solidFill>
              </a:rPr>
              <a:t>  }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E9C884-DA92-49D8-A6EE-6874BAAB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450" y="1889760"/>
            <a:ext cx="4109949" cy="48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177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CBF5-FE5B-48C5-87E2-11F19925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search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FA5BC-E9E7-49BD-BC12-BFE7D8CECAD7}"/>
              </a:ext>
            </a:extLst>
          </p:cNvPr>
          <p:cNvSpPr txBox="1"/>
          <p:nvPr/>
        </p:nvSpPr>
        <p:spPr>
          <a:xfrm>
            <a:off x="1202919" y="1200265"/>
            <a:ext cx="268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406D"/>
                </a:solidFill>
              </a:rPr>
              <a:t>Fuzzy match query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7A898AF-B836-421E-B821-673C04D15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919752"/>
            <a:ext cx="2115966" cy="211596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DCA8C8F-3198-4340-9CE5-73EC6D5BF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4389358"/>
            <a:ext cx="2115966" cy="2115966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9117E96F-2C23-4ED8-807C-DBD9DDB1A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782" y="2044653"/>
            <a:ext cx="1991065" cy="1991065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9EB59041-0A37-47A1-9638-85DA76809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783" y="4287435"/>
            <a:ext cx="1991065" cy="19910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7ABD99-A13E-432A-8B5C-A1C6524498E3}"/>
              </a:ext>
            </a:extLst>
          </p:cNvPr>
          <p:cNvSpPr txBox="1"/>
          <p:nvPr/>
        </p:nvSpPr>
        <p:spPr>
          <a:xfrm>
            <a:off x="2402284" y="3793202"/>
            <a:ext cx="131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FF656-FE25-42C0-B10A-124B4F88826D}"/>
              </a:ext>
            </a:extLst>
          </p:cNvPr>
          <p:cNvSpPr txBox="1"/>
          <p:nvPr/>
        </p:nvSpPr>
        <p:spPr>
          <a:xfrm>
            <a:off x="2346852" y="6278500"/>
            <a:ext cx="142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Match Query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CE479E-6EAE-45B6-8B51-AFF99E02582A}"/>
              </a:ext>
            </a:extLst>
          </p:cNvPr>
          <p:cNvCxnSpPr>
            <a:cxnSpLocks/>
          </p:cNvCxnSpPr>
          <p:nvPr/>
        </p:nvCxnSpPr>
        <p:spPr>
          <a:xfrm>
            <a:off x="4116216" y="3040185"/>
            <a:ext cx="3505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3BFD3F-16FD-4CEF-9D80-DFDDB7BAA874}"/>
              </a:ext>
            </a:extLst>
          </p:cNvPr>
          <p:cNvSpPr txBox="1"/>
          <p:nvPr/>
        </p:nvSpPr>
        <p:spPr>
          <a:xfrm>
            <a:off x="2531249" y="2590093"/>
            <a:ext cx="110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/>
              <a:t>bster"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535B4D-04EE-4DD9-A2AD-3BF85F4C379E}"/>
              </a:ext>
            </a:extLst>
          </p:cNvPr>
          <p:cNvCxnSpPr>
            <a:cxnSpLocks/>
          </p:cNvCxnSpPr>
          <p:nvPr/>
        </p:nvCxnSpPr>
        <p:spPr>
          <a:xfrm>
            <a:off x="3889171" y="5282967"/>
            <a:ext cx="11997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227A89-B857-4EF8-B063-FFE4C3B7D04D}"/>
              </a:ext>
            </a:extLst>
          </p:cNvPr>
          <p:cNvCxnSpPr>
            <a:cxnSpLocks/>
          </p:cNvCxnSpPr>
          <p:nvPr/>
        </p:nvCxnSpPr>
        <p:spPr>
          <a:xfrm>
            <a:off x="6831044" y="5282734"/>
            <a:ext cx="11997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01BDB2-3F6A-43B8-B0D6-920DE0F64365}"/>
              </a:ext>
            </a:extLst>
          </p:cNvPr>
          <p:cNvSpPr txBox="1"/>
          <p:nvPr/>
        </p:nvSpPr>
        <p:spPr>
          <a:xfrm>
            <a:off x="5427633" y="62785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Fuzziness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EE643-FBAE-4D49-8E4C-CB7822A00058}"/>
              </a:ext>
            </a:extLst>
          </p:cNvPr>
          <p:cNvSpPr txBox="1"/>
          <p:nvPr/>
        </p:nvSpPr>
        <p:spPr>
          <a:xfrm>
            <a:off x="8296102" y="379320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Inverted Index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93A9A3-5115-47A5-831D-86839848CA34}"/>
              </a:ext>
            </a:extLst>
          </p:cNvPr>
          <p:cNvSpPr txBox="1"/>
          <p:nvPr/>
        </p:nvSpPr>
        <p:spPr>
          <a:xfrm>
            <a:off x="8303317" y="62785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Inverted Index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7EBB98-F3B2-41E0-B5AE-E7DC2DAB522E}"/>
              </a:ext>
            </a:extLst>
          </p:cNvPr>
          <p:cNvSpPr txBox="1"/>
          <p:nvPr/>
        </p:nvSpPr>
        <p:spPr>
          <a:xfrm>
            <a:off x="8954043" y="4912023"/>
            <a:ext cx="11272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endParaRPr lang="en-US" sz="9600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7D6BDE-B774-49AF-A67C-2F39C83AD785}"/>
              </a:ext>
            </a:extLst>
          </p:cNvPr>
          <p:cNvSpPr txBox="1"/>
          <p:nvPr/>
        </p:nvSpPr>
        <p:spPr>
          <a:xfrm>
            <a:off x="8954043" y="2514592"/>
            <a:ext cx="9553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25CECA-6DA3-483A-9D09-D699C5D47D03}"/>
              </a:ext>
            </a:extLst>
          </p:cNvPr>
          <p:cNvSpPr txBox="1"/>
          <p:nvPr/>
        </p:nvSpPr>
        <p:spPr>
          <a:xfrm>
            <a:off x="2531249" y="5049255"/>
            <a:ext cx="111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/>
              <a:t>bster"</a:t>
            </a:r>
          </a:p>
        </p:txBody>
      </p:sp>
      <p:pic>
        <p:nvPicPr>
          <p:cNvPr id="47" name="Picture 46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6E812EBE-BAF7-4C11-8527-760AE99AD11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482" y="4429343"/>
            <a:ext cx="1740135" cy="17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397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CBF5-FE5B-48C5-87E2-11F19925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search results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860B9B3F-E2A6-417B-96D3-A85EDD7A1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030516"/>
              </p:ext>
            </p:extLst>
          </p:nvPr>
        </p:nvGraphicFramePr>
        <p:xfrm>
          <a:off x="1203237" y="2841096"/>
          <a:ext cx="9783762" cy="2560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91881">
                  <a:extLst>
                    <a:ext uri="{9D8B030D-6E8A-4147-A177-3AD203B41FA5}">
                      <a16:colId xmlns:a16="http://schemas.microsoft.com/office/drawing/2014/main" val="3995372094"/>
                    </a:ext>
                  </a:extLst>
                </a:gridCol>
                <a:gridCol w="4891881">
                  <a:extLst>
                    <a:ext uri="{9D8B030D-6E8A-4147-A177-3AD203B41FA5}">
                      <a16:colId xmlns:a16="http://schemas.microsoft.com/office/drawing/2014/main" val="31257035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edit distance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6310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9248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3501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1413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8FA5BC-E9E7-49BD-BC12-BFE7D8CECAD7}"/>
              </a:ext>
            </a:extLst>
          </p:cNvPr>
          <p:cNvSpPr txBox="1"/>
          <p:nvPr/>
        </p:nvSpPr>
        <p:spPr>
          <a:xfrm>
            <a:off x="1202919" y="1200265"/>
            <a:ext cx="268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406D"/>
                </a:solidFill>
              </a:rPr>
              <a:t>Fuzzy match query</a:t>
            </a:r>
          </a:p>
        </p:txBody>
      </p:sp>
    </p:spTree>
    <p:extLst>
      <p:ext uri="{BB962C8B-B14F-4D97-AF65-F5344CB8AC3E}">
        <p14:creationId xmlns:p14="http://schemas.microsoft.com/office/powerpoint/2010/main" val="130673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A40-464F-DFBC-F2FB-1CA1AC6D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: Forget enrollment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95F3-D959-C95A-1515-F238F8CB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39794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</a:rPr>
              <a:t>Command : .\elasticsearch-create-enrollment-token.bat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A0CD774-3BA9-44BC-814C-D49ED63A4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AF5D954-6C1B-4EBF-A014-9A8F566DD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2409627"/>
            <a:ext cx="5810250" cy="29454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5C8FB3-F190-44E0-A7EA-C1DC9B3C0514}"/>
              </a:ext>
            </a:extLst>
          </p:cNvPr>
          <p:cNvSpPr/>
          <p:nvPr/>
        </p:nvSpPr>
        <p:spPr>
          <a:xfrm>
            <a:off x="2514600" y="3009900"/>
            <a:ext cx="38481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DC1E06-4017-4395-9412-BC24AC522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46" y="5602138"/>
            <a:ext cx="919290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25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CBF5-FE5B-48C5-87E2-11F19925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search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FA5BC-E9E7-49BD-BC12-BFE7D8CECAD7}"/>
              </a:ext>
            </a:extLst>
          </p:cNvPr>
          <p:cNvSpPr txBox="1"/>
          <p:nvPr/>
        </p:nvSpPr>
        <p:spPr>
          <a:xfrm>
            <a:off x="1202919" y="1200265"/>
            <a:ext cx="268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406D"/>
                </a:solidFill>
              </a:rPr>
              <a:t>Fuzzy match query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BE382-47D6-4D71-A335-9001D3916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56" y="1954530"/>
            <a:ext cx="3483381" cy="42062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GET &lt;</a:t>
            </a:r>
            <a:r>
              <a:rPr lang="en-US" dirty="0" err="1"/>
              <a:t>index_name</a:t>
            </a:r>
            <a:r>
              <a:rPr lang="en-US" dirty="0"/>
              <a:t>&gt;/_search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"query": {</a:t>
            </a:r>
          </a:p>
          <a:p>
            <a:pPr marL="0" indent="0">
              <a:buNone/>
            </a:pPr>
            <a:r>
              <a:rPr lang="en-US" dirty="0"/>
              <a:t>      "match": {</a:t>
            </a:r>
          </a:p>
          <a:p>
            <a:pPr marL="0" indent="0">
              <a:buNone/>
            </a:pPr>
            <a:r>
              <a:rPr lang="en-US" dirty="0"/>
              <a:t>         "&lt;field&gt;": {</a:t>
            </a:r>
          </a:p>
          <a:p>
            <a:pPr marL="0" indent="0">
              <a:buNone/>
            </a:pPr>
            <a:r>
              <a:rPr lang="en-US" dirty="0"/>
              <a:t>            "query": "&lt;text&gt;",</a:t>
            </a:r>
          </a:p>
          <a:p>
            <a:pPr marL="0" indent="0">
              <a:buNone/>
            </a:pPr>
            <a:r>
              <a:rPr lang="en-US" dirty="0"/>
              <a:t>            "fuzziness": &lt;number&gt; or "auto",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fuzzy_transpositions</a:t>
            </a:r>
            <a:r>
              <a:rPr lang="en-US" dirty="0"/>
              <a:t>": true or false</a:t>
            </a:r>
          </a:p>
          <a:p>
            <a:pPr marL="0" indent="0">
              <a:buNone/>
            </a:pPr>
            <a:r>
              <a:rPr lang="en-US" dirty="0"/>
              <a:t>         }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0B12EAF-E318-41C1-98F9-523873D68FC4}"/>
              </a:ext>
            </a:extLst>
          </p:cNvPr>
          <p:cNvSpPr txBox="1">
            <a:spLocks/>
          </p:cNvSpPr>
          <p:nvPr/>
        </p:nvSpPr>
        <p:spPr>
          <a:xfrm>
            <a:off x="3892731" y="1954530"/>
            <a:ext cx="3483381" cy="4206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GET recipe/_search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 "query": {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    "match": {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       "description": {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          "query": "L0b5ter",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          "fuzziness": "auto",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          "</a:t>
            </a:r>
            <a:r>
              <a:rPr lang="en-US" dirty="0" err="1"/>
              <a:t>fuzzy_transpositions</a:t>
            </a:r>
            <a:r>
              <a:rPr lang="en-US" dirty="0"/>
              <a:t>": true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 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    }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 }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4576B26-D45D-4DBA-BAAC-9F6458C9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7" y="2346381"/>
            <a:ext cx="4927417" cy="27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63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CBF5-FE5B-48C5-87E2-11F19925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search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FA5BC-E9E7-49BD-BC12-BFE7D8CECAD7}"/>
              </a:ext>
            </a:extLst>
          </p:cNvPr>
          <p:cNvSpPr txBox="1"/>
          <p:nvPr/>
        </p:nvSpPr>
        <p:spPr>
          <a:xfrm>
            <a:off x="1202919" y="1200265"/>
            <a:ext cx="268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406D"/>
                </a:solidFill>
              </a:rPr>
              <a:t>Adding synonyms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BE382-47D6-4D71-A335-9001D3916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369" y="2011680"/>
            <a:ext cx="4658131" cy="4206240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PUT synonyms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"settings":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"analysis":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"filter":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"</a:t>
            </a:r>
            <a:r>
              <a:rPr lang="en-US" dirty="0" err="1"/>
              <a:t>synonym_test</a:t>
            </a:r>
            <a:r>
              <a:rPr lang="en-US" dirty="0"/>
              <a:t>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"type": "synonym",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"</a:t>
            </a:r>
            <a:r>
              <a:rPr lang="en-US" dirty="0" err="1"/>
              <a:t>synonyms_path</a:t>
            </a:r>
            <a:r>
              <a:rPr lang="en-US" dirty="0"/>
              <a:t>": "synonyms.txt"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"analyzer":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"</a:t>
            </a:r>
            <a:r>
              <a:rPr lang="en-US" dirty="0" err="1"/>
              <a:t>my_analyzer</a:t>
            </a:r>
            <a:r>
              <a:rPr lang="en-US" dirty="0"/>
              <a:t>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"tokenizer": "standard",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"filter": 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"lowercase",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"</a:t>
            </a:r>
            <a:r>
              <a:rPr lang="en-US" dirty="0" err="1"/>
              <a:t>synonym_test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FF00"/>
                </a:solidFill>
              </a:rPr>
              <a:t>"mappings":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  "properties":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    "description":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      "type": "text",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      "analyzer": "</a:t>
            </a:r>
            <a:r>
              <a:rPr lang="en-US" dirty="0" err="1">
                <a:solidFill>
                  <a:srgbClr val="FFFF00"/>
                </a:solidFill>
              </a:rPr>
              <a:t>my_analyzer</a:t>
            </a:r>
            <a:r>
              <a:rPr lang="en-US" dirty="0">
                <a:solidFill>
                  <a:srgbClr val="FFFF00"/>
                </a:solidFill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00"/>
                </a:solidFill>
              </a:rPr>
              <a:t>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CC915F-2A4D-42B7-AFE2-C77D67A0047B}"/>
              </a:ext>
            </a:extLst>
          </p:cNvPr>
          <p:cNvSpPr txBox="1">
            <a:spLocks/>
          </p:cNvSpPr>
          <p:nvPr/>
        </p:nvSpPr>
        <p:spPr>
          <a:xfrm>
            <a:off x="149000" y="2011679"/>
            <a:ext cx="3445281" cy="213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u="sng" dirty="0"/>
              <a:t>Synonyms</a:t>
            </a:r>
            <a:endParaRPr lang="th-TH" u="sng" dirty="0"/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awful =&gt; terrible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awesome =&gt; great, super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Noodle =&gt; Pasta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92EC1E-B3AA-48F9-9BFF-F28F44C19DB5}"/>
              </a:ext>
            </a:extLst>
          </p:cNvPr>
          <p:cNvSpPr txBox="1">
            <a:spLocks/>
          </p:cNvSpPr>
          <p:nvPr/>
        </p:nvSpPr>
        <p:spPr>
          <a:xfrm>
            <a:off x="6651218" y="3192780"/>
            <a:ext cx="4188231" cy="156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/>
              <a:t>POST synonyms /_analyze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/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/>
              <a:t>	"analyzer": "</a:t>
            </a:r>
            <a:r>
              <a:rPr lang="en-US" sz="1600" dirty="0" err="1"/>
              <a:t>my_analyzer</a:t>
            </a:r>
            <a:r>
              <a:rPr lang="en-US" sz="1600" dirty="0"/>
              <a:t>",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/>
              <a:t>	"text": “Noodle Pasta Awful terrible"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696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33F9-8501-42AC-8892-1EF2480C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search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0E26-9BD0-47F5-9E3C-811E4538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619" y="2068830"/>
            <a:ext cx="2689812" cy="4206240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PUT </a:t>
            </a:r>
            <a:r>
              <a:rPr lang="en-US" dirty="0" err="1"/>
              <a:t>stemming_test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"settings":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"analysis":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"filter":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"</a:t>
            </a:r>
            <a:r>
              <a:rPr lang="en-US" dirty="0" err="1"/>
              <a:t>stemmer_test</a:t>
            </a:r>
            <a:r>
              <a:rPr lang="en-US" dirty="0"/>
              <a:t>" 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"type" : "stemmer",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"name" : "</a:t>
            </a:r>
            <a:r>
              <a:rPr lang="en-US" dirty="0" err="1"/>
              <a:t>english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"analyzer":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"</a:t>
            </a:r>
            <a:r>
              <a:rPr lang="en-US" dirty="0" err="1"/>
              <a:t>my_analyzer</a:t>
            </a:r>
            <a:r>
              <a:rPr lang="en-US" dirty="0"/>
              <a:t>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"tokenizer": "standard",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"filter": [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"lowercase",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"</a:t>
            </a:r>
            <a:r>
              <a:rPr lang="en-US" dirty="0" err="1"/>
              <a:t>stemmer_test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"mappings":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"properties":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"description":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"type": "text",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"analyzer": "</a:t>
            </a:r>
            <a:r>
              <a:rPr lang="en-US" dirty="0" err="1"/>
              <a:t>my_analyzer</a:t>
            </a:r>
            <a:r>
              <a:rPr lang="en-US" dirty="0"/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38376-3D76-4EBA-A198-6CA82697927F}"/>
              </a:ext>
            </a:extLst>
          </p:cNvPr>
          <p:cNvSpPr txBox="1"/>
          <p:nvPr/>
        </p:nvSpPr>
        <p:spPr>
          <a:xfrm>
            <a:off x="1202919" y="1200265"/>
            <a:ext cx="1061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7406D"/>
                </a:solidFill>
              </a:rPr>
              <a:t>Stemming : </a:t>
            </a:r>
            <a:r>
              <a:rPr lang="en-US" dirty="0">
                <a:solidFill>
                  <a:srgbClr val="212529"/>
                </a:solidFill>
                <a:effectLst/>
              </a:rPr>
              <a:t>Stemming is the process of </a:t>
            </a:r>
            <a:r>
              <a:rPr lang="en-US" dirty="0">
                <a:solidFill>
                  <a:srgbClr val="FF0000"/>
                </a:solidFill>
                <a:effectLst/>
              </a:rPr>
              <a:t>reducing a word to its root form</a:t>
            </a:r>
            <a:r>
              <a:rPr lang="en-US" dirty="0">
                <a:solidFill>
                  <a:srgbClr val="212529"/>
                </a:solidFill>
                <a:effectLst/>
              </a:rPr>
              <a:t>. This ensures </a:t>
            </a:r>
            <a:r>
              <a:rPr lang="en-US" dirty="0">
                <a:solidFill>
                  <a:srgbClr val="FF0000"/>
                </a:solidFill>
                <a:effectLst/>
              </a:rPr>
              <a:t>variants</a:t>
            </a:r>
            <a:r>
              <a:rPr lang="en-US" dirty="0">
                <a:solidFill>
                  <a:srgbClr val="212529"/>
                </a:solidFill>
                <a:effectLst/>
              </a:rPr>
              <a:t> of a word match during a search.</a:t>
            </a:r>
            <a:endParaRPr lang="en-US" dirty="0">
              <a:solidFill>
                <a:srgbClr val="17406D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0DC020-4839-4DBC-B577-7D397BFBF063}"/>
              </a:ext>
            </a:extLst>
          </p:cNvPr>
          <p:cNvSpPr txBox="1">
            <a:spLocks/>
          </p:cNvSpPr>
          <p:nvPr/>
        </p:nvSpPr>
        <p:spPr>
          <a:xfrm>
            <a:off x="3126968" y="3297555"/>
            <a:ext cx="4188231" cy="1569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/>
              <a:t>POST </a:t>
            </a:r>
            <a:r>
              <a:rPr lang="en-US" sz="1600" dirty="0" err="1"/>
              <a:t>stemming_test</a:t>
            </a:r>
            <a:r>
              <a:rPr lang="en-US" sz="1600" dirty="0"/>
              <a:t>/_analyze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/>
              <a:t>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/>
              <a:t>	"analyzer": "</a:t>
            </a:r>
            <a:r>
              <a:rPr lang="en-US" sz="1600" dirty="0" err="1"/>
              <a:t>my_analyzer</a:t>
            </a:r>
            <a:r>
              <a:rPr lang="en-US" sz="1600" dirty="0"/>
              <a:t>",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/>
              <a:t>	"text": "quick quickly quickness quicker quicken quickened quickening"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1600" dirty="0"/>
              <a:t>}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A4BC563-D8C9-4031-8743-96A624883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424" y="1974664"/>
            <a:ext cx="2977925" cy="474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17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3A5C-DCDF-435D-8161-539BDE036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232" y="1878931"/>
            <a:ext cx="10668000" cy="2387600"/>
          </a:xfrm>
        </p:spPr>
        <p:txBody>
          <a:bodyPr>
            <a:normAutofit/>
          </a:bodyPr>
          <a:lstStyle/>
          <a:p>
            <a:r>
              <a:rPr lang="en-US" dirty="0"/>
              <a:t>Integration with search engine using Flask</a:t>
            </a:r>
          </a:p>
        </p:txBody>
      </p:sp>
    </p:spTree>
    <p:extLst>
      <p:ext uri="{BB962C8B-B14F-4D97-AF65-F5344CB8AC3E}">
        <p14:creationId xmlns:p14="http://schemas.microsoft.com/office/powerpoint/2010/main" val="33270842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33F9-8501-42AC-8892-1EF2480C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: python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0E26-9BD0-47F5-9E3C-811E4538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Checklists</a:t>
            </a:r>
          </a:p>
          <a:p>
            <a:pPr marL="0" indent="0">
              <a:buNone/>
            </a:pPr>
            <a:r>
              <a:rPr lang="en-US" sz="2400" dirty="0"/>
              <a:t>- Python 3.6+ is required.</a:t>
            </a:r>
          </a:p>
          <a:p>
            <a:pPr marL="0" indent="0">
              <a:buNone/>
            </a:pPr>
            <a:r>
              <a:rPr lang="en-US" sz="2400" dirty="0"/>
              <a:t>- Install Flask : pip install Flask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In App Folder</a:t>
            </a:r>
          </a:p>
          <a:p>
            <a:pPr marL="0" indent="0">
              <a:buNone/>
            </a:pPr>
            <a:r>
              <a:rPr lang="en-US" sz="2400" dirty="0"/>
              <a:t>- Create python file: “app.py”</a:t>
            </a:r>
          </a:p>
          <a:p>
            <a:pPr marL="0" indent="0">
              <a:buNone/>
            </a:pPr>
            <a:r>
              <a:rPr lang="en-US" sz="2400" dirty="0"/>
              <a:t>Note : Run server using “flask run”</a:t>
            </a:r>
          </a:p>
        </p:txBody>
      </p:sp>
    </p:spTree>
    <p:extLst>
      <p:ext uri="{BB962C8B-B14F-4D97-AF65-F5344CB8AC3E}">
        <p14:creationId xmlns:p14="http://schemas.microsoft.com/office/powerpoint/2010/main" val="6800848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33F9-8501-42AC-8892-1EF2480C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file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0E26-9BD0-47F5-9E3C-811E4538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69" y="2021205"/>
            <a:ext cx="9784080" cy="512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1. Create an index in </a:t>
            </a:r>
            <a:r>
              <a:rPr lang="en-US" sz="1800" dirty="0" err="1"/>
              <a:t>elasticsearch</a:t>
            </a:r>
            <a:r>
              <a:rPr lang="en-US" sz="1800" dirty="0"/>
              <a:t> : PUT index-test-upload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94CE5C7-7EBF-41C7-B04C-DB40D6BA2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21" y="2572756"/>
            <a:ext cx="9157026" cy="181255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DC9158-6D4D-4901-B403-CC6EE9A67097}"/>
              </a:ext>
            </a:extLst>
          </p:cNvPr>
          <p:cNvSpPr txBox="1">
            <a:spLocks/>
          </p:cNvSpPr>
          <p:nvPr/>
        </p:nvSpPr>
        <p:spPr>
          <a:xfrm>
            <a:off x="269469" y="4587993"/>
            <a:ext cx="9784080" cy="512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dirty="0"/>
              <a:t>2. Change password into your password</a:t>
            </a:r>
          </a:p>
          <a:p>
            <a:pPr marL="0" indent="0">
              <a:buFont typeface="Wingdings" pitchFamily="2" charset="2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62796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33F9-8501-42AC-8892-1EF2480C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file using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64924A-0831-4E83-ACA6-BFD65965E822}"/>
              </a:ext>
            </a:extLst>
          </p:cNvPr>
          <p:cNvSpPr txBox="1">
            <a:spLocks/>
          </p:cNvSpPr>
          <p:nvPr/>
        </p:nvSpPr>
        <p:spPr>
          <a:xfrm>
            <a:off x="231369" y="1998122"/>
            <a:ext cx="11653062" cy="92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dirty="0"/>
              <a:t>3. Run python file :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/>
              <a:t>python .\elasticsearch_loader.py --file .\product-</a:t>
            </a:r>
            <a:r>
              <a:rPr lang="en-US" sz="1800" dirty="0" err="1"/>
              <a:t>bulk.json</a:t>
            </a:r>
            <a:r>
              <a:rPr lang="en-US" sz="1800" dirty="0"/>
              <a:t> --index test-upload-index</a:t>
            </a:r>
          </a:p>
          <a:p>
            <a:pPr marL="0" indent="0">
              <a:buFont typeface="Wingdings" pitchFamily="2" charset="2"/>
              <a:buNone/>
            </a:pPr>
            <a:endParaRPr lang="en-US" sz="1800" dirty="0"/>
          </a:p>
        </p:txBody>
      </p:sp>
      <p:pic>
        <p:nvPicPr>
          <p:cNvPr id="10" name="Picture 9" descr="A computer screen shot of a blue screen&#10;&#10;Description automatically generated">
            <a:extLst>
              <a:ext uri="{FF2B5EF4-FFF2-40B4-BE49-F238E27FC236}">
                <a16:creationId xmlns:a16="http://schemas.microsoft.com/office/drawing/2014/main" id="{EEE0F6FA-1864-4959-80B2-DBFC73647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46" y="2918392"/>
            <a:ext cx="6688151" cy="1644237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94CC0CD3-5452-4FB4-8966-30375B36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94" y="4632715"/>
            <a:ext cx="9569856" cy="194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934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33F9-8501-42AC-8892-1EF2480C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: python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0E26-9BD0-47F5-9E3C-811E4538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App and Environment paths</a:t>
            </a:r>
          </a:p>
          <a:p>
            <a:r>
              <a:rPr lang="en-US" dirty="0"/>
              <a:t>Bash</a:t>
            </a:r>
          </a:p>
          <a:p>
            <a:pPr marL="228600" lvl="1" indent="0">
              <a:buNone/>
            </a:pPr>
            <a:r>
              <a:rPr lang="en-US" dirty="0"/>
              <a:t>export FLASK_APP=app</a:t>
            </a:r>
          </a:p>
          <a:p>
            <a:pPr marL="228600" lvl="1" indent="0">
              <a:buNone/>
            </a:pPr>
            <a:r>
              <a:rPr lang="en-US" dirty="0"/>
              <a:t>export FLASK_ENV=development</a:t>
            </a:r>
          </a:p>
          <a:p>
            <a:r>
              <a:rPr lang="en-US" dirty="0"/>
              <a:t>CMD</a:t>
            </a:r>
          </a:p>
          <a:p>
            <a:pPr marL="228600" lvl="1" indent="0">
              <a:buNone/>
            </a:pPr>
            <a:r>
              <a:rPr lang="en-US" dirty="0"/>
              <a:t>set FLASK_APP=app</a:t>
            </a:r>
          </a:p>
          <a:p>
            <a:pPr marL="228600" lvl="1" indent="0">
              <a:buNone/>
            </a:pPr>
            <a:r>
              <a:rPr lang="en-US" dirty="0"/>
              <a:t>set FLASK_ENV=development</a:t>
            </a:r>
          </a:p>
          <a:p>
            <a:r>
              <a:rPr lang="en-US" dirty="0" err="1"/>
              <a:t>Powershell</a:t>
            </a:r>
            <a:endParaRPr lang="en-US" dirty="0"/>
          </a:p>
          <a:p>
            <a:pPr marL="228600" lvl="1" indent="0">
              <a:buNone/>
            </a:pPr>
            <a:r>
              <a:rPr lang="en-US" dirty="0"/>
              <a:t>$</a:t>
            </a:r>
            <a:r>
              <a:rPr lang="en-US" dirty="0" err="1"/>
              <a:t>env:FLASK_APP</a:t>
            </a:r>
            <a:r>
              <a:rPr lang="en-US" dirty="0"/>
              <a:t> = “app”</a:t>
            </a:r>
          </a:p>
          <a:p>
            <a:pPr marL="228600" lvl="1" indent="0">
              <a:buNone/>
            </a:pPr>
            <a:r>
              <a:rPr lang="en-US" dirty="0"/>
              <a:t>$</a:t>
            </a:r>
            <a:r>
              <a:rPr lang="en-US" dirty="0" err="1"/>
              <a:t>env:FLASK_ENV</a:t>
            </a:r>
            <a:r>
              <a:rPr lang="en-US" dirty="0"/>
              <a:t> = “development”</a:t>
            </a:r>
          </a:p>
        </p:txBody>
      </p:sp>
    </p:spTree>
    <p:extLst>
      <p:ext uri="{BB962C8B-B14F-4D97-AF65-F5344CB8AC3E}">
        <p14:creationId xmlns:p14="http://schemas.microsoft.com/office/powerpoint/2010/main" val="16500739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33F9-8501-42AC-8892-1EF2480C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using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0E26-9BD0-47F5-9E3C-811E4538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94" y="2125980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Simple implementation</a:t>
            </a:r>
          </a:p>
          <a:p>
            <a:pPr marL="0" indent="0">
              <a:buNone/>
            </a:pPr>
            <a:r>
              <a:rPr lang="en-US" sz="2400" dirty="0"/>
              <a:t>- Add this following code to app.py</a:t>
            </a:r>
          </a:p>
          <a:p>
            <a:pPr marL="0" indent="0">
              <a:buNone/>
            </a:pPr>
            <a:r>
              <a:rPr lang="en-US" sz="1600" dirty="0"/>
              <a:t>from flask import Flask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app = Flask(__name__)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@app.route("/")</a:t>
            </a:r>
          </a:p>
          <a:p>
            <a:pPr marL="0" indent="0">
              <a:buNone/>
            </a:pPr>
            <a:r>
              <a:rPr lang="en-US" sz="1600" dirty="0"/>
              <a:t>def </a:t>
            </a:r>
            <a:r>
              <a:rPr lang="en-US" sz="1600" dirty="0" err="1"/>
              <a:t>hello_world</a:t>
            </a:r>
            <a:r>
              <a:rPr lang="en-US" sz="1600" dirty="0"/>
              <a:t>():</a:t>
            </a:r>
          </a:p>
          <a:p>
            <a:pPr marL="0" indent="0">
              <a:buNone/>
            </a:pPr>
            <a:r>
              <a:rPr lang="en-US" sz="1600" dirty="0"/>
              <a:t>    return "&lt;p&gt;Hello, World!&lt;/p&gt;"</a:t>
            </a:r>
            <a:endParaRPr 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4605177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33F9-8501-42AC-8892-1EF2480C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: python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0E26-9BD0-47F5-9E3C-811E4538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50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Flask Initiation</a:t>
            </a:r>
          </a:p>
          <a:p>
            <a:pPr marL="0" indent="0">
              <a:buNone/>
            </a:pPr>
            <a:r>
              <a:rPr lang="en-US" sz="2400" dirty="0"/>
              <a:t>- Flask run (</a:t>
            </a:r>
            <a:r>
              <a:rPr lang="en-US" sz="2400" dirty="0" err="1"/>
              <a:t>Conda</a:t>
            </a:r>
            <a:r>
              <a:rPr lang="en-US" sz="2400" dirty="0"/>
              <a:t> Env)   or  python3 –m flask run (</a:t>
            </a:r>
            <a:r>
              <a:rPr lang="en-US" sz="2400" dirty="0" err="1"/>
              <a:t>Powershell</a:t>
            </a:r>
            <a:r>
              <a:rPr lang="en-US" sz="2400" dirty="0"/>
              <a:t>, </a:t>
            </a:r>
            <a:r>
              <a:rPr lang="en-US" sz="2400" dirty="0" err="1"/>
              <a:t>cmd</a:t>
            </a:r>
            <a:r>
              <a:rPr lang="en-US" sz="2400" dirty="0"/>
              <a:t>)</a:t>
            </a: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46D7FF9-E8C4-4DFE-8E4A-737AA822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13" y="3705129"/>
            <a:ext cx="9601086" cy="16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D8A6-BCEB-4137-BB5C-DDEEE68C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ElasticSearch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23B7-5408-41D4-853E-1846DE0F5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Opensource analytics and full-text search engine.</a:t>
            </a:r>
          </a:p>
          <a:p>
            <a:r>
              <a:rPr lang="en-US" dirty="0"/>
              <a:t>Also structured data such as numbers and aggregate data.</a:t>
            </a:r>
          </a:p>
          <a:p>
            <a:r>
              <a:rPr lang="en-US" dirty="0"/>
              <a:t>Written in Java, built on Apache Lucene.</a:t>
            </a:r>
          </a:p>
          <a:p>
            <a:endParaRPr lang="en-US" dirty="0"/>
          </a:p>
        </p:txBody>
      </p:sp>
      <p:pic>
        <p:nvPicPr>
          <p:cNvPr id="5" name="Picture 4" descr="A picture containing honeycomb&#10;&#10;Description automatically generated">
            <a:extLst>
              <a:ext uri="{FF2B5EF4-FFF2-40B4-BE49-F238E27FC236}">
                <a16:creationId xmlns:a16="http://schemas.microsoft.com/office/drawing/2014/main" id="{579FD99C-FA8C-457B-9CA0-CFFCD3F63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259" y="4093869"/>
            <a:ext cx="1228726" cy="1228726"/>
          </a:xfrm>
          <a:prstGeom prst="rect">
            <a:avLst/>
          </a:prstGeom>
        </p:spPr>
      </p:pic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428A81BC-1D2D-401B-9CEE-42640C9BA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40" y="5220059"/>
            <a:ext cx="1253774" cy="1253774"/>
          </a:xfrm>
          <a:prstGeom prst="rect">
            <a:avLst/>
          </a:prstGeom>
        </p:spPr>
      </p:pic>
      <p:sp>
        <p:nvSpPr>
          <p:cNvPr id="8" name="AutoShape 2" descr="Web Application Icons - Download Free Vector Icons | Noun Project">
            <a:extLst>
              <a:ext uri="{FF2B5EF4-FFF2-40B4-BE49-F238E27FC236}">
                <a16:creationId xmlns:a16="http://schemas.microsoft.com/office/drawing/2014/main" id="{035DDD18-98B6-4D76-B1A9-14591EE1B9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E58F9CA-35F0-4D9A-AF2B-7D93879748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456" y="3325487"/>
            <a:ext cx="1382746" cy="1382746"/>
          </a:xfrm>
          <a:prstGeom prst="rect">
            <a:avLst/>
          </a:prstGeom>
        </p:spPr>
      </p:pic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F4871A29-DD66-42EF-A8C3-380E584EE38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22" y="3971672"/>
            <a:ext cx="1473121" cy="147312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7FA6DE-A9D1-48D7-91DC-3244717E9258}"/>
              </a:ext>
            </a:extLst>
          </p:cNvPr>
          <p:cNvCxnSpPr/>
          <p:nvPr/>
        </p:nvCxnSpPr>
        <p:spPr>
          <a:xfrm>
            <a:off x="3953692" y="3971672"/>
            <a:ext cx="1210491" cy="4750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CE4945-003F-4614-ADF6-BA68F11FF953}"/>
              </a:ext>
            </a:extLst>
          </p:cNvPr>
          <p:cNvCxnSpPr>
            <a:cxnSpLocks/>
          </p:cNvCxnSpPr>
          <p:nvPr/>
        </p:nvCxnSpPr>
        <p:spPr>
          <a:xfrm flipV="1">
            <a:off x="3821053" y="5099858"/>
            <a:ext cx="1343130" cy="57476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DC41EF-904E-45E4-BE11-287D216018EA}"/>
              </a:ext>
            </a:extLst>
          </p:cNvPr>
          <p:cNvCxnSpPr>
            <a:cxnSpLocks/>
          </p:cNvCxnSpPr>
          <p:nvPr/>
        </p:nvCxnSpPr>
        <p:spPr>
          <a:xfrm>
            <a:off x="6856391" y="4692779"/>
            <a:ext cx="1259998" cy="1545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4979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33F9-8501-42AC-8892-1EF2480C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using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0E26-9BD0-47F5-9E3C-811E4538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HTML Escaping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1400" dirty="0"/>
              <a:t>from </a:t>
            </a:r>
            <a:r>
              <a:rPr lang="en-US" sz="1400" dirty="0" err="1"/>
              <a:t>markupsafe</a:t>
            </a:r>
            <a:r>
              <a:rPr lang="en-US" sz="1400" dirty="0"/>
              <a:t> import escape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@app.route("/&lt;name&gt;")</a:t>
            </a:r>
          </a:p>
          <a:p>
            <a:pPr marL="0" indent="0">
              <a:buNone/>
            </a:pPr>
            <a:r>
              <a:rPr lang="en-US" sz="1400" dirty="0"/>
              <a:t>def hello(name):</a:t>
            </a:r>
          </a:p>
          <a:p>
            <a:pPr marL="0" indent="0">
              <a:buNone/>
            </a:pPr>
            <a:r>
              <a:rPr lang="en-US" sz="1400" dirty="0"/>
              <a:t>    return </a:t>
            </a:r>
            <a:r>
              <a:rPr lang="en-US" sz="1400" dirty="0" err="1"/>
              <a:t>f"Hello</a:t>
            </a:r>
            <a:r>
              <a:rPr lang="en-US" sz="1400" dirty="0"/>
              <a:t>, {escape(name)}!"</a:t>
            </a:r>
          </a:p>
        </p:txBody>
      </p:sp>
    </p:spTree>
    <p:extLst>
      <p:ext uri="{BB962C8B-B14F-4D97-AF65-F5344CB8AC3E}">
        <p14:creationId xmlns:p14="http://schemas.microsoft.com/office/powerpoint/2010/main" val="15054625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33F9-8501-42AC-8892-1EF2480C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using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0E26-9BD0-47F5-9E3C-811E45387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Routing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1200" dirty="0"/>
              <a:t>@app.route('/')</a:t>
            </a:r>
          </a:p>
          <a:p>
            <a:pPr marL="0" indent="0">
              <a:buNone/>
            </a:pPr>
            <a:r>
              <a:rPr lang="en-US" sz="1200" dirty="0"/>
              <a:t>def index():</a:t>
            </a:r>
          </a:p>
          <a:p>
            <a:pPr marL="0" indent="0">
              <a:buNone/>
            </a:pPr>
            <a:r>
              <a:rPr lang="en-US" sz="1200" dirty="0"/>
              <a:t>    return 'Index Page'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@app.route('/hello')</a:t>
            </a:r>
          </a:p>
          <a:p>
            <a:pPr marL="0" indent="0">
              <a:buNone/>
            </a:pPr>
            <a:r>
              <a:rPr lang="en-US" sz="1200" dirty="0"/>
              <a:t>def hello():</a:t>
            </a:r>
          </a:p>
          <a:p>
            <a:pPr marL="0" indent="0">
              <a:buNone/>
            </a:pPr>
            <a:r>
              <a:rPr lang="en-US" sz="1200" dirty="0"/>
              <a:t>    return 'Hello, World'</a:t>
            </a:r>
          </a:p>
        </p:txBody>
      </p:sp>
    </p:spTree>
    <p:extLst>
      <p:ext uri="{BB962C8B-B14F-4D97-AF65-F5344CB8AC3E}">
        <p14:creationId xmlns:p14="http://schemas.microsoft.com/office/powerpoint/2010/main" val="42635213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33F9-8501-42AC-8892-1EF2480C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using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0E26-9BD0-47F5-9E3C-811E4538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762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Variable Rules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from </a:t>
            </a:r>
            <a:r>
              <a:rPr lang="en-US" sz="1200" dirty="0" err="1"/>
              <a:t>markupsafe</a:t>
            </a:r>
            <a:r>
              <a:rPr lang="en-US" sz="1200" dirty="0"/>
              <a:t> import escape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@app.route('/user/&lt;username&gt;')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def </a:t>
            </a:r>
            <a:r>
              <a:rPr lang="en-US" sz="1200" dirty="0" err="1"/>
              <a:t>show_user_profile</a:t>
            </a:r>
            <a:r>
              <a:rPr lang="en-US" sz="1200" dirty="0"/>
              <a:t>(username):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# show the user profile for that user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return </a:t>
            </a:r>
            <a:r>
              <a:rPr lang="en-US" sz="1200" dirty="0" err="1"/>
              <a:t>f'User</a:t>
            </a:r>
            <a:r>
              <a:rPr lang="en-US" sz="1200" dirty="0"/>
              <a:t> {escape(username)}'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@app.route('/post/&lt;int:post_id&gt;')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def </a:t>
            </a:r>
            <a:r>
              <a:rPr lang="en-US" sz="1200" dirty="0" err="1"/>
              <a:t>show_post</a:t>
            </a:r>
            <a:r>
              <a:rPr lang="en-US" sz="1200" dirty="0"/>
              <a:t>(</a:t>
            </a:r>
            <a:r>
              <a:rPr lang="en-US" sz="1200" dirty="0" err="1"/>
              <a:t>post_id</a:t>
            </a:r>
            <a:r>
              <a:rPr lang="en-US" sz="1200" dirty="0"/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# show the post with the given id, the id is an integer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return </a:t>
            </a:r>
            <a:r>
              <a:rPr lang="en-US" sz="1200" dirty="0" err="1"/>
              <a:t>f'Post</a:t>
            </a:r>
            <a:r>
              <a:rPr lang="en-US" sz="1200" dirty="0"/>
              <a:t> {</a:t>
            </a:r>
            <a:r>
              <a:rPr lang="en-US" sz="1200" dirty="0" err="1"/>
              <a:t>post_id</a:t>
            </a:r>
            <a:r>
              <a:rPr lang="en-US" sz="1200" dirty="0"/>
              <a:t>}'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@app.route('/path/&lt;path:subpath&gt;')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def </a:t>
            </a:r>
            <a:r>
              <a:rPr lang="en-US" sz="1200" dirty="0" err="1"/>
              <a:t>show_subpath</a:t>
            </a:r>
            <a:r>
              <a:rPr lang="en-US" sz="1200" dirty="0"/>
              <a:t>(</a:t>
            </a:r>
            <a:r>
              <a:rPr lang="en-US" sz="1200" dirty="0" err="1"/>
              <a:t>subpath</a:t>
            </a:r>
            <a:r>
              <a:rPr lang="en-US" sz="1200" dirty="0"/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# show the </a:t>
            </a:r>
            <a:r>
              <a:rPr lang="en-US" sz="1200" dirty="0" err="1"/>
              <a:t>subpath</a:t>
            </a:r>
            <a:r>
              <a:rPr lang="en-US" sz="1200" dirty="0"/>
              <a:t> after /path/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return </a:t>
            </a:r>
            <a:r>
              <a:rPr lang="en-US" sz="1200" dirty="0" err="1"/>
              <a:t>f'Subpath</a:t>
            </a:r>
            <a:r>
              <a:rPr lang="en-US" sz="1200" dirty="0"/>
              <a:t> {escape(</a:t>
            </a:r>
            <a:r>
              <a:rPr lang="en-US" sz="1200" dirty="0" err="1"/>
              <a:t>subpath</a:t>
            </a:r>
            <a:r>
              <a:rPr lang="en-US" sz="1200" dirty="0"/>
              <a:t>)}'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4940AA1-D839-472C-9B41-B5102FF990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668173"/>
              </p:ext>
            </p:extLst>
          </p:nvPr>
        </p:nvGraphicFramePr>
        <p:xfrm>
          <a:off x="4826830" y="2890787"/>
          <a:ext cx="7064044" cy="1345530"/>
        </p:xfrm>
        <a:graphic>
          <a:graphicData uri="http://schemas.openxmlformats.org/drawingml/2006/table">
            <a:tbl>
              <a:tblPr/>
              <a:tblGrid>
                <a:gridCol w="3532022">
                  <a:extLst>
                    <a:ext uri="{9D8B030D-6E8A-4147-A177-3AD203B41FA5}">
                      <a16:colId xmlns:a16="http://schemas.microsoft.com/office/drawing/2014/main" val="4135671950"/>
                    </a:ext>
                  </a:extLst>
                </a:gridCol>
                <a:gridCol w="3532022">
                  <a:extLst>
                    <a:ext uri="{9D8B030D-6E8A-4147-A177-3AD203B41FA5}">
                      <a16:colId xmlns:a16="http://schemas.microsoft.com/office/drawing/2014/main" val="110703219"/>
                    </a:ext>
                  </a:extLst>
                </a:gridCol>
              </a:tblGrid>
              <a:tr h="269106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</a:p>
                  </a:txBody>
                  <a:tcPr marL="67277" marR="67277" marT="33638" marB="33638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(default) accepts any text without a slash</a:t>
                      </a:r>
                    </a:p>
                  </a:txBody>
                  <a:tcPr marL="67277" marR="67277" marT="33638" marB="33638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52491"/>
                  </a:ext>
                </a:extLst>
              </a:tr>
              <a:tr h="269106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67277" marR="67277" marT="33638" marB="33638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accepts positive integers</a:t>
                      </a:r>
                    </a:p>
                  </a:txBody>
                  <a:tcPr marL="67277" marR="67277" marT="33638" marB="33638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71646"/>
                  </a:ext>
                </a:extLst>
              </a:tr>
              <a:tr h="269106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</a:p>
                  </a:txBody>
                  <a:tcPr marL="67277" marR="67277" marT="33638" marB="33638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accepts positive floating-point values</a:t>
                      </a:r>
                    </a:p>
                  </a:txBody>
                  <a:tcPr marL="67277" marR="67277" marT="33638" marB="33638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609664"/>
                  </a:ext>
                </a:extLst>
              </a:tr>
              <a:tr h="269106"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path</a:t>
                      </a:r>
                    </a:p>
                  </a:txBody>
                  <a:tcPr marL="67277" marR="67277" marT="33638" marB="33638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like string but also accepts slashes</a:t>
                      </a:r>
                    </a:p>
                  </a:txBody>
                  <a:tcPr marL="67277" marR="67277" marT="33638" marB="33638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7552"/>
                  </a:ext>
                </a:extLst>
              </a:tr>
              <a:tr h="269106"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uuid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7277" marR="67277" marT="33638" marB="33638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accepts UUID strings</a:t>
                      </a:r>
                    </a:p>
                  </a:txBody>
                  <a:tcPr marL="67277" marR="67277" marT="33638" marB="33638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90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0493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33F9-8501-42AC-8892-1EF2480C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using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0E26-9BD0-47F5-9E3C-811E4538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3453302" cy="4762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Rendering Template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1100" dirty="0"/>
              <a:t>from flask import </a:t>
            </a:r>
            <a:r>
              <a:rPr lang="en-US" sz="1100" dirty="0" err="1"/>
              <a:t>render_template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@app.route('/hello/')</a:t>
            </a:r>
          </a:p>
          <a:p>
            <a:pPr marL="0" indent="0">
              <a:buNone/>
            </a:pPr>
            <a:r>
              <a:rPr lang="en-US" sz="1100" dirty="0"/>
              <a:t>@app.route('/hello/&lt;name&gt;')</a:t>
            </a:r>
          </a:p>
          <a:p>
            <a:pPr marL="0" indent="0">
              <a:buNone/>
            </a:pPr>
            <a:r>
              <a:rPr lang="en-US" sz="1100" dirty="0"/>
              <a:t>def hello(name=None):</a:t>
            </a:r>
          </a:p>
          <a:p>
            <a:pPr marL="0" indent="0">
              <a:buNone/>
            </a:pPr>
            <a:r>
              <a:rPr lang="en-US" sz="1100" dirty="0"/>
              <a:t>    return </a:t>
            </a:r>
            <a:r>
              <a:rPr lang="en-US" sz="1100" dirty="0" err="1"/>
              <a:t>render_template</a:t>
            </a:r>
            <a:r>
              <a:rPr lang="en-US" sz="1100" dirty="0"/>
              <a:t>('hello.html', name=name)</a:t>
            </a:r>
            <a:endParaRPr lang="en-US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391A93-EC97-4F47-A1B5-1314AF84ABAC}"/>
              </a:ext>
            </a:extLst>
          </p:cNvPr>
          <p:cNvSpPr txBox="1">
            <a:spLocks/>
          </p:cNvSpPr>
          <p:nvPr/>
        </p:nvSpPr>
        <p:spPr>
          <a:xfrm>
            <a:off x="6276234" y="3032472"/>
            <a:ext cx="3453302" cy="27205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dirty="0"/>
              <a:t>&lt;!doctype html&gt;</a:t>
            </a:r>
          </a:p>
          <a:p>
            <a:pPr marL="0" indent="0">
              <a:buNone/>
            </a:pPr>
            <a:r>
              <a:rPr lang="en-US" sz="1050" dirty="0"/>
              <a:t>&lt;title&gt;Hello from Flask&lt;/title&gt;</a:t>
            </a:r>
          </a:p>
          <a:p>
            <a:pPr marL="0" indent="0">
              <a:buNone/>
            </a:pPr>
            <a:r>
              <a:rPr lang="en-US" sz="1050" dirty="0"/>
              <a:t>{% if name %}</a:t>
            </a:r>
          </a:p>
          <a:p>
            <a:pPr marL="0" indent="0">
              <a:buNone/>
            </a:pPr>
            <a:r>
              <a:rPr lang="en-US" sz="1050" dirty="0"/>
              <a:t>  &lt;h1&gt;Hello {{ name }}!&lt;/h1&gt;</a:t>
            </a:r>
          </a:p>
          <a:p>
            <a:pPr marL="0" indent="0">
              <a:buNone/>
            </a:pPr>
            <a:r>
              <a:rPr lang="en-US" sz="1050" dirty="0"/>
              <a:t>{% else %}</a:t>
            </a:r>
          </a:p>
          <a:p>
            <a:pPr marL="0" indent="0">
              <a:buNone/>
            </a:pPr>
            <a:r>
              <a:rPr lang="en-US" sz="1050" dirty="0"/>
              <a:t>  &lt;h1&gt;Hello, World!&lt;/h1&gt;</a:t>
            </a:r>
          </a:p>
          <a:p>
            <a:pPr marL="0" indent="0">
              <a:buNone/>
            </a:pPr>
            <a:r>
              <a:rPr lang="en-US" sz="1050" dirty="0"/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4824068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6AE0-68E0-426E-B4CC-B0622F52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7E64-E324-4AED-8A18-BC208B966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 Andersen, Complete Guide to Elasticsearch, Udemy.</a:t>
            </a:r>
          </a:p>
          <a:p>
            <a:r>
              <a:rPr lang="en-US" sz="2400" dirty="0"/>
              <a:t>https://flask.palletsprojects.com/en/2.2.x/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257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BECA7FBA-11C7-402C-8F03-B02E124266BF}"/>
              </a:ext>
            </a:extLst>
          </p:cNvPr>
          <p:cNvSpPr/>
          <p:nvPr/>
        </p:nvSpPr>
        <p:spPr>
          <a:xfrm>
            <a:off x="3843884" y="2130425"/>
            <a:ext cx="4502150" cy="450215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AD68C-BDDC-44BF-868E-0DFCF435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F852A4-9AED-48F6-9DC3-18F8EDFF871E}"/>
              </a:ext>
            </a:extLst>
          </p:cNvPr>
          <p:cNvSpPr/>
          <p:nvPr/>
        </p:nvSpPr>
        <p:spPr>
          <a:xfrm>
            <a:off x="5976417" y="2628900"/>
            <a:ext cx="1600200" cy="1600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82B454-AB9E-4591-8F82-66D671EDF80A}"/>
              </a:ext>
            </a:extLst>
          </p:cNvPr>
          <p:cNvSpPr/>
          <p:nvPr/>
        </p:nvSpPr>
        <p:spPr>
          <a:xfrm>
            <a:off x="4206875" y="3429000"/>
            <a:ext cx="1600200" cy="1600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B99590-AC4D-43C4-9B9D-FCF4FF3F5688}"/>
              </a:ext>
            </a:extLst>
          </p:cNvPr>
          <p:cNvSpPr/>
          <p:nvPr/>
        </p:nvSpPr>
        <p:spPr>
          <a:xfrm>
            <a:off x="5584827" y="4727575"/>
            <a:ext cx="1600200" cy="1600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D4FF9-940F-4852-A473-B796CC7B032E}"/>
              </a:ext>
            </a:extLst>
          </p:cNvPr>
          <p:cNvSpPr txBox="1"/>
          <p:nvPr/>
        </p:nvSpPr>
        <p:spPr>
          <a:xfrm>
            <a:off x="5666234" y="177701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348728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D68C-BDDC-44BF-868E-0DFCF435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Architecture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F28B80D-1078-42D4-9E13-1B6FABBAB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5087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 collection of documents is stored as </a:t>
            </a:r>
            <a:r>
              <a:rPr lang="en-US" b="1" i="0" dirty="0">
                <a:effectLst/>
              </a:rPr>
              <a:t>Index(Inverted Index)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Distributed database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JSON Document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081263-69CD-431C-B602-EFE5C6E31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3C50A04-8811-469D-99F9-40804498A5A8}"/>
              </a:ext>
            </a:extLst>
          </p:cNvPr>
          <p:cNvSpPr txBox="1">
            <a:spLocks/>
          </p:cNvSpPr>
          <p:nvPr/>
        </p:nvSpPr>
        <p:spPr>
          <a:xfrm>
            <a:off x="258305" y="6238240"/>
            <a:ext cx="5362981" cy="27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dirty="0"/>
              <a:t>Reference : </a:t>
            </a:r>
            <a:r>
              <a:rPr lang="en-US" sz="9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exactly does the data structure of the inverted index in SOLR looks like - Stack Overflow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2D42A-6551-465E-A7C0-592EB57F5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938" y="3520440"/>
            <a:ext cx="1799716" cy="2638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9BDD32-653A-46B4-983B-AA9C3897B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854" y="3520440"/>
            <a:ext cx="4090988" cy="2512154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7C66F729-1B3E-46EE-8DB5-871CB60D0404}"/>
              </a:ext>
            </a:extLst>
          </p:cNvPr>
          <p:cNvSpPr txBox="1">
            <a:spLocks/>
          </p:cNvSpPr>
          <p:nvPr/>
        </p:nvSpPr>
        <p:spPr>
          <a:xfrm>
            <a:off x="5865355" y="6238240"/>
            <a:ext cx="5362981" cy="27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dirty="0"/>
              <a:t>Reference : </a:t>
            </a:r>
            <a:r>
              <a:rPr lang="en-US" sz="9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Elasticsearch database introduction and terminology (nagasudhir.blogspot.com)</a:t>
            </a:r>
            <a:endParaRPr lang="en-US" sz="9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5824D934-5B40-4109-9548-1F83FF03F078}"/>
              </a:ext>
            </a:extLst>
          </p:cNvPr>
          <p:cNvSpPr txBox="1">
            <a:spLocks/>
          </p:cNvSpPr>
          <p:nvPr/>
        </p:nvSpPr>
        <p:spPr>
          <a:xfrm>
            <a:off x="4798077" y="3242615"/>
            <a:ext cx="7108542" cy="463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Distributed (</a:t>
            </a:r>
            <a:r>
              <a:rPr lang="en-US" sz="1200" dirty="0" err="1"/>
              <a:t>ElasticSearch</a:t>
            </a:r>
            <a:r>
              <a:rPr lang="en-US" sz="1200" dirty="0"/>
              <a:t>) vs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1332127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6090</TotalTime>
  <Words>4661</Words>
  <Application>Microsoft Office PowerPoint</Application>
  <PresentationFormat>Widescreen</PresentationFormat>
  <Paragraphs>1085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Corbel</vt:lpstr>
      <vt:lpstr>Wingdings</vt:lpstr>
      <vt:lpstr>Banded</vt:lpstr>
      <vt:lpstr>An Introduction To Elastic-Search</vt:lpstr>
      <vt:lpstr>Prerequisites : Resources</vt:lpstr>
      <vt:lpstr>Prerequisites : python module</vt:lpstr>
      <vt:lpstr>Problem : Insufficient memory</vt:lpstr>
      <vt:lpstr>Problem : Forget Password</vt:lpstr>
      <vt:lpstr>Problem : Forget enrollment tokens</vt:lpstr>
      <vt:lpstr>What is ElasticSearch?</vt:lpstr>
      <vt:lpstr>Basic Architecture</vt:lpstr>
      <vt:lpstr>Basic Architecture</vt:lpstr>
      <vt:lpstr>Basic Architecture</vt:lpstr>
      <vt:lpstr>Basic Architecture</vt:lpstr>
      <vt:lpstr>Basic Architecture</vt:lpstr>
      <vt:lpstr>Dev tool</vt:lpstr>
      <vt:lpstr>Creating &amp; deleting indices</vt:lpstr>
      <vt:lpstr>Indexing documents</vt:lpstr>
      <vt:lpstr>Indexing documents</vt:lpstr>
      <vt:lpstr>Basic managing documents</vt:lpstr>
      <vt:lpstr>mapping</vt:lpstr>
      <vt:lpstr>Adding explicit mapping</vt:lpstr>
      <vt:lpstr>Get explicit/dynamic mapping</vt:lpstr>
      <vt:lpstr>Analyzer</vt:lpstr>
      <vt:lpstr>Defining analyzer on the field</vt:lpstr>
      <vt:lpstr>Test Analyzer</vt:lpstr>
      <vt:lpstr>Built-in analyzers</vt:lpstr>
      <vt:lpstr>Built-in analyzers</vt:lpstr>
      <vt:lpstr>Built-in analyzers</vt:lpstr>
      <vt:lpstr>Built-in analyzers</vt:lpstr>
      <vt:lpstr>Built-in analyzers</vt:lpstr>
      <vt:lpstr>Built-in analyzers</vt:lpstr>
      <vt:lpstr>Creating custom analyzers</vt:lpstr>
      <vt:lpstr>Creating custom analyzers</vt:lpstr>
      <vt:lpstr>Search methods</vt:lpstr>
      <vt:lpstr>Search methods</vt:lpstr>
      <vt:lpstr>Relevance score</vt:lpstr>
      <vt:lpstr>Available similarities</vt:lpstr>
      <vt:lpstr>Implementing a similarity</vt:lpstr>
      <vt:lpstr>Define Scripted similarity</vt:lpstr>
      <vt:lpstr>Term queries vs Full-text queries</vt:lpstr>
      <vt:lpstr>Term level query (single)</vt:lpstr>
      <vt:lpstr>Term level query (multiple)</vt:lpstr>
      <vt:lpstr>Full-text level query</vt:lpstr>
      <vt:lpstr>Full-text level Nested query</vt:lpstr>
      <vt:lpstr>Full-text level query (Matching phrases)</vt:lpstr>
      <vt:lpstr>Full-text level query (Multiple fields)</vt:lpstr>
      <vt:lpstr>Full-text level query (Nested FIeld)</vt:lpstr>
      <vt:lpstr>Matching with range values</vt:lpstr>
      <vt:lpstr>Matching based on prefix</vt:lpstr>
      <vt:lpstr>Boolean logic to queries</vt:lpstr>
      <vt:lpstr>Controlling query results</vt:lpstr>
      <vt:lpstr>Controlling query results</vt:lpstr>
      <vt:lpstr>Controlling query results</vt:lpstr>
      <vt:lpstr>Controlling query results : pagination</vt:lpstr>
      <vt:lpstr>pagination</vt:lpstr>
      <vt:lpstr>Controlling query results</vt:lpstr>
      <vt:lpstr>Improving search results</vt:lpstr>
      <vt:lpstr>Improving search results</vt:lpstr>
      <vt:lpstr>Improving search results</vt:lpstr>
      <vt:lpstr>Improving search results</vt:lpstr>
      <vt:lpstr>Improving search results</vt:lpstr>
      <vt:lpstr>Improving search results</vt:lpstr>
      <vt:lpstr>Improving search results</vt:lpstr>
      <vt:lpstr>Improving search results</vt:lpstr>
      <vt:lpstr>Integration with search engine using Flask</vt:lpstr>
      <vt:lpstr>Prerequisites : python setup</vt:lpstr>
      <vt:lpstr>Import file using python</vt:lpstr>
      <vt:lpstr>Import file using python</vt:lpstr>
      <vt:lpstr>Prerequisites : python setup</vt:lpstr>
      <vt:lpstr>Application using flask</vt:lpstr>
      <vt:lpstr>Prerequisites : python setup</vt:lpstr>
      <vt:lpstr>Application using flask</vt:lpstr>
      <vt:lpstr>Application using flask</vt:lpstr>
      <vt:lpstr>Application using flask</vt:lpstr>
      <vt:lpstr>Application using flask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ElasticSearch</dc:title>
  <dc:creator>Pisol Ruenin</dc:creator>
  <cp:lastModifiedBy>NOPPACHANIN KONGSATHITPORN</cp:lastModifiedBy>
  <cp:revision>180</cp:revision>
  <dcterms:created xsi:type="dcterms:W3CDTF">2020-10-07T11:07:40Z</dcterms:created>
  <dcterms:modified xsi:type="dcterms:W3CDTF">2025-08-20T03:34:08Z</dcterms:modified>
</cp:coreProperties>
</file>