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0" r:id="rId28"/>
    <p:sldId id="281" r:id="rId29"/>
    <p:sldId id="282" r:id="rId30"/>
    <p:sldId id="283" r:id="rId31"/>
    <p:sldId id="293" r:id="rId32"/>
    <p:sldId id="294" r:id="rId33"/>
    <p:sldId id="284" r:id="rId34"/>
    <p:sldId id="285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83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17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2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1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F343D81-2B0E-42B8-B6A6-A3CEA468D7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45F41D-03F1-41BF-809C-CA8EB122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5344" y="2264228"/>
            <a:ext cx="50325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th-TH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MATLAB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409" y="967285"/>
            <a:ext cx="931718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latin typeface="CMR12"/>
              </a:rPr>
              <a:t>For operators of </a:t>
            </a:r>
            <a:r>
              <a:rPr lang="en-US" b="0" i="1" u="none" strike="noStrike" baseline="0" dirty="0">
                <a:latin typeface="CMTI12"/>
              </a:rPr>
              <a:t>equal </a:t>
            </a:r>
            <a:r>
              <a:rPr lang="en-US" b="0" i="0" u="none" strike="noStrike" baseline="0" dirty="0">
                <a:latin typeface="CMR12"/>
              </a:rPr>
              <a:t>precedence, evaluation is from </a:t>
            </a:r>
            <a:r>
              <a:rPr lang="en-US" b="0" i="1" u="none" strike="noStrike" baseline="0" dirty="0">
                <a:latin typeface="CMTI12"/>
              </a:rPr>
              <a:t>left </a:t>
            </a:r>
            <a:r>
              <a:rPr lang="en-US" b="0" i="0" u="none" strike="noStrike" baseline="0" dirty="0">
                <a:latin typeface="CMR12"/>
              </a:rPr>
              <a:t>to </a:t>
            </a:r>
            <a:r>
              <a:rPr lang="en-US" b="0" i="1" u="none" strike="noStrike" baseline="0" dirty="0">
                <a:latin typeface="CMTI12"/>
              </a:rPr>
              <a:t>right</a:t>
            </a:r>
            <a:r>
              <a:rPr lang="en-US" b="0" i="0" u="none" strike="noStrike" baseline="0" dirty="0">
                <a:latin typeface="CMR12"/>
              </a:rPr>
              <a:t>.</a:t>
            </a:r>
          </a:p>
          <a:p>
            <a:endParaRPr lang="en-US" b="0" i="0" u="none" strike="noStrike" baseline="0" dirty="0">
              <a:latin typeface="CMR12"/>
            </a:endParaRPr>
          </a:p>
          <a:p>
            <a:r>
              <a:rPr lang="en-US" b="0" i="0" u="none" strike="noStrike" baseline="0" dirty="0">
                <a:latin typeface="CMR12"/>
              </a:rPr>
              <a:t>Now, consider another example:</a:t>
            </a:r>
          </a:p>
          <a:p>
            <a:endParaRPr lang="en-US" b="0" i="0" u="none" strike="noStrike" baseline="0" dirty="0">
              <a:latin typeface="CMR12"/>
            </a:endParaRPr>
          </a:p>
          <a:p>
            <a:endParaRPr lang="en-US" dirty="0">
              <a:latin typeface="CMR12"/>
            </a:endParaRPr>
          </a:p>
          <a:p>
            <a:endParaRPr lang="en-US" b="0" i="0" u="none" strike="noStrike" baseline="0" dirty="0">
              <a:latin typeface="CMR12"/>
            </a:endParaRPr>
          </a:p>
          <a:p>
            <a:endParaRPr lang="en-US" b="0" i="0" u="none" strike="noStrike" baseline="0" dirty="0">
              <a:latin typeface="CMR12"/>
            </a:endParaRPr>
          </a:p>
          <a:p>
            <a:r>
              <a:rPr lang="en-US" b="0" i="0" u="none" strike="noStrike" baseline="0" dirty="0">
                <a:latin typeface="CMR12"/>
              </a:rPr>
              <a:t>In MATLAB, it becomes</a:t>
            </a:r>
          </a:p>
          <a:p>
            <a:endParaRPr lang="en-US" b="0" i="0" u="none" strike="noStrike" baseline="0" dirty="0">
              <a:latin typeface="CMTT12"/>
            </a:endParaRPr>
          </a:p>
          <a:p>
            <a:r>
              <a:rPr lang="en-US" b="0" i="0" u="none" strike="noStrike" baseline="0" dirty="0">
                <a:latin typeface="CMTT12"/>
              </a:rPr>
              <a:t>&gt;&gt; 1/(2+3^2)+4/5*6/7</a:t>
            </a:r>
          </a:p>
          <a:p>
            <a:r>
              <a:rPr lang="en-US" b="0" i="0" u="none" strike="noStrike" baseline="0" dirty="0" err="1">
                <a:latin typeface="CMTT12"/>
              </a:rPr>
              <a:t>ans</a:t>
            </a:r>
            <a:r>
              <a:rPr lang="en-US" b="0" i="0" u="none" strike="noStrike" baseline="0" dirty="0">
                <a:latin typeface="CMTT12"/>
              </a:rPr>
              <a:t> =</a:t>
            </a:r>
          </a:p>
          <a:p>
            <a:r>
              <a:rPr lang="en-US" b="0" i="0" u="none" strike="noStrike" baseline="0" dirty="0">
                <a:latin typeface="CMTT12"/>
              </a:rPr>
              <a:t>0.7766</a:t>
            </a:r>
          </a:p>
          <a:p>
            <a:endParaRPr lang="en-US" dirty="0">
              <a:latin typeface="CMTT12"/>
            </a:endParaRPr>
          </a:p>
          <a:p>
            <a:r>
              <a:rPr lang="en-US" dirty="0"/>
              <a:t>or, if parentheses are missing,</a:t>
            </a:r>
          </a:p>
          <a:p>
            <a:endParaRPr lang="en-US" dirty="0"/>
          </a:p>
          <a:p>
            <a:r>
              <a:rPr lang="en-US" dirty="0"/>
              <a:t>&gt;&gt; 1/2+3^2+4/5*6/7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10.1857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977" t="37878" r="48887" b="54363"/>
          <a:stretch/>
        </p:blipFill>
        <p:spPr>
          <a:xfrm>
            <a:off x="4779818" y="1919038"/>
            <a:ext cx="1849582" cy="665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1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4929" y="979115"/>
            <a:ext cx="8367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Controlling the appearance of floating point number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1572" y="1866174"/>
            <a:ext cx="134277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Here are some examples of the different formats together with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resulting outputs.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format short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x=-163.6667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we want to see all 15 digits, we use the command format long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format long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x= -1.636666666666667e+002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221" y="210188"/>
            <a:ext cx="4185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the workspace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090" y="1706894"/>
            <a:ext cx="119149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clear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command clear or clear all removes all variables from the workspace. This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frees up system memory. In order to display a list of the variables currently in the memory,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who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while,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whos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will give more details which include size, space allocation, and class of the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variables.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0135" y="189407"/>
            <a:ext cx="6003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Entering multiple statements per line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727676"/>
            <a:ext cx="110974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 is possible to enter multiple statements per line. Use commas (,) or semicolons (;) to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enter more than one statement at once. Commas (,) allow multiple statements per line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without suppressing output.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a=7; b=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(a), c=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cosh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0.6570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548.3170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1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500" t="40787" r="32182" b="18728"/>
          <a:stretch/>
        </p:blipFill>
        <p:spPr>
          <a:xfrm>
            <a:off x="353291" y="831272"/>
            <a:ext cx="10838524" cy="5216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3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3178" y="293316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3040" y="1606974"/>
            <a:ext cx="100916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value of the expression 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5, </a:t>
            </a:r>
            <a:r>
              <a:rPr lang="en-US" sz="2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2, and</a:t>
            </a:r>
            <a:r>
              <a:rPr lang="en-US" sz="28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8 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computed by</a:t>
            </a:r>
          </a:p>
          <a:p>
            <a:endParaRPr lang="es-E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a = 5; x = 2; y = 8;</a:t>
            </a:r>
          </a:p>
          <a:p>
            <a:r>
              <a:rPr lang="es-E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y = </a:t>
            </a:r>
            <a:r>
              <a:rPr lang="es-ES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E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(-a)*sin(x)+10*</a:t>
            </a:r>
            <a:r>
              <a:rPr lang="es-ES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s-E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 =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28.2904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049" t="32061" r="41215" b="59939"/>
          <a:stretch/>
        </p:blipFill>
        <p:spPr>
          <a:xfrm>
            <a:off x="6267797" y="1162304"/>
            <a:ext cx="3383280" cy="1108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3811" y="1316058"/>
            <a:ext cx="107843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 the difference between the natural logarithm log(x) and the decimal logarithm (base10) log10(x).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log(142)</a:t>
            </a:r>
          </a:p>
          <a:p>
            <a:r>
              <a:rPr lang="en-US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4.9558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log10(142)</a:t>
            </a:r>
          </a:p>
          <a:p>
            <a:r>
              <a:rPr lang="en-US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2.1523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1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698" y="1576569"/>
            <a:ext cx="105516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calculate sin(</a:t>
            </a:r>
            <a:r>
              <a:rPr lang="en-US" sz="3200" b="0" i="1" u="none" strike="noStrike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 </a:t>
            </a:r>
            <a:r>
              <a:rPr lang="en-US" sz="32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4) and </a:t>
            </a:r>
            <a:r>
              <a:rPr lang="en-US" sz="3200" b="0" i="1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0" i="1" u="none" strike="noStrike" baseline="3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we enter the following commands in MATLAB,</a:t>
            </a:r>
          </a:p>
          <a:p>
            <a:endParaRPr lang="en-US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sin(pi/4)</a:t>
            </a:r>
          </a:p>
          <a:p>
            <a:r>
              <a:rPr lang="en-US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0.7071</a:t>
            </a:r>
          </a:p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  <a:p>
            <a:r>
              <a:rPr lang="en-US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2.2026e+004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6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5763" y="418007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plotting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2203" y="1266182"/>
            <a:ext cx="100861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MATLAB command to plot a graph is plot(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). The vectors x = (1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6)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y = (3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;¡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1) produce the picture shown in Figure 2.1.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x = [1 2 3 4 5 6];</a:t>
            </a:r>
          </a:p>
          <a:p>
            <a:r>
              <a:rPr lang="es-E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y = [3 -1 2 4 5 1];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plot(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64" t="9418" r="32727" b="34339"/>
          <a:stretch/>
        </p:blipFill>
        <p:spPr>
          <a:xfrm>
            <a:off x="4973752" y="2235678"/>
            <a:ext cx="4651034" cy="4214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2116" y="25738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x = 0:pi/100:2*pi;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y = sin(x);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plot(</a:t>
            </a:r>
            <a:r>
              <a:rPr lang="en-US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582" t="2049" r="32836" b="41903"/>
          <a:stretch/>
        </p:blipFill>
        <p:spPr>
          <a:xfrm>
            <a:off x="5336771" y="1642381"/>
            <a:ext cx="5270270" cy="4804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79468" y="227151"/>
            <a:ext cx="976052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Starting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Using MATLAB as a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Creating MATLAB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Controlling the appearance of floating point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Managing the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Entering multiple statements per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Basic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Multiple data sets in one plot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Matrix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Matrix generators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Matrix arithmetic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M-File Scripts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2116" y="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xlabel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('x = 0:2\pi')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ylabel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('Sine of x')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title('Plot of the Sine function')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473" t="9225" r="32836" b="33564"/>
          <a:stretch/>
        </p:blipFill>
        <p:spPr>
          <a:xfrm>
            <a:off x="4572001" y="1396538"/>
            <a:ext cx="5286894" cy="49045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516" y="16862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data sets in one plot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516" y="144370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x = 0:pi/100:2*pi;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y1 = 2*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y2 =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y3 = 0.5*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plot(x,y1,'--',x,y2,'-',x,y3,':')</a:t>
            </a:r>
          </a:p>
          <a:p>
            <a:r>
              <a:rPr lang="fr-F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fr-F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xlabel</a:t>
            </a:r>
            <a:r>
              <a:rPr lang="fr-F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('0 \</a:t>
            </a:r>
            <a:r>
              <a:rPr lang="fr-F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leq</a:t>
            </a:r>
            <a:r>
              <a:rPr lang="fr-F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x \</a:t>
            </a:r>
            <a:r>
              <a:rPr lang="fr-F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leq</a:t>
            </a:r>
            <a:r>
              <a:rPr lang="fr-F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2\pi')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ylabel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('Cosine functions')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legend('2*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(x)','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(x)','0.5*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(x)')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title('Typical example of multiple plots')</a:t>
            </a:r>
          </a:p>
          <a:p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axis([0 2*pi -3 3])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78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364" t="10001" r="32945" b="34339"/>
          <a:stretch/>
        </p:blipFill>
        <p:spPr>
          <a:xfrm>
            <a:off x="2377441" y="225910"/>
            <a:ext cx="7348450" cy="6632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8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7339" y="235126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generation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0625" y="1378434"/>
            <a:ext cx="119647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example, to enter a row vector, v, type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v = [1 4 7 10 13]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 =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1 4 7 10 13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Column vectors are created in a similar way, however, semicolon (;) must separate the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components of a column vector,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w = [1;4;7;10;13]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 =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17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686" y="1731832"/>
            <a:ext cx="105848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operation is denoted by an apostrophe or a single quote (').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w = v'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84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966" y="1033426"/>
            <a:ext cx="88059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v(1:3)</a:t>
            </a:r>
          </a:p>
          <a:p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1 4 7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Or, all elements from the third through the last elements,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v(3,end)</a:t>
            </a:r>
          </a:p>
          <a:p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7 10 13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25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8618" y="318945"/>
            <a:ext cx="120645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enter a matrix A, such as,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1	2	3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	A =	4	5	6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7	8	9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type,</a:t>
            </a:r>
          </a:p>
          <a:p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A = [1 2 3; 4 5 6; 7 8 9]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MATLAB then displays the 3 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£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 matrix as follows,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	2 	3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 	5	6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 	8 	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4626034" y="914400"/>
            <a:ext cx="95595" cy="136328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ket 3"/>
          <p:cNvSpPr/>
          <p:nvPr/>
        </p:nvSpPr>
        <p:spPr>
          <a:xfrm>
            <a:off x="6733309" y="914400"/>
            <a:ext cx="133004" cy="136328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3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3723" y="343284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A(2,1)</a:t>
            </a:r>
          </a:p>
          <a:p>
            <a:r>
              <a:rPr lang="en-US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5279" y="7007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	2 	3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 	5	6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 	8 	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37876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A(3,3) = 0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1 2 3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4 5 6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7 8 0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94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1318" y="285003"/>
            <a:ext cx="2593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generators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54" t="37733" r="36109" b="39188"/>
          <a:stretch/>
        </p:blipFill>
        <p:spPr>
          <a:xfrm>
            <a:off x="432260" y="1629295"/>
            <a:ext cx="11986535" cy="4006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44" y="597953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ITCS161 </a:t>
            </a:r>
          </a:p>
        </p:txBody>
      </p:sp>
    </p:spTree>
    <p:extLst>
      <p:ext uri="{BB962C8B-B14F-4D97-AF65-F5344CB8AC3E}">
        <p14:creationId xmlns:p14="http://schemas.microsoft.com/office/powerpoint/2010/main" val="1338021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0757" y="154317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0" i="0" u="none" strike="noStrike" baseline="0" dirty="0">
                <a:latin typeface="CMTT12"/>
              </a:rPr>
              <a:t>&gt;&gt; b=ones(3,1)</a:t>
            </a:r>
          </a:p>
          <a:p>
            <a:r>
              <a:rPr lang="en-US" sz="3200" b="0" i="0" u="none" strike="noStrike" baseline="0" dirty="0">
                <a:latin typeface="CMTT12"/>
              </a:rPr>
              <a:t>b =</a:t>
            </a:r>
          </a:p>
          <a:p>
            <a:r>
              <a:rPr lang="en-US" sz="3200" b="0" i="0" u="none" strike="noStrike" baseline="0" dirty="0">
                <a:latin typeface="CMTT12"/>
              </a:rPr>
              <a:t>1</a:t>
            </a:r>
          </a:p>
          <a:p>
            <a:r>
              <a:rPr lang="en-US" sz="3200" b="0" i="0" u="none" strike="noStrike" baseline="0" dirty="0">
                <a:latin typeface="CMTT12"/>
              </a:rPr>
              <a:t>1</a:t>
            </a:r>
          </a:p>
          <a:p>
            <a:r>
              <a:rPr lang="en-US" sz="3200" b="0" i="0" u="none" strike="noStrike" baseline="0" dirty="0">
                <a:latin typeface="CMTT12"/>
              </a:rPr>
              <a:t>1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280757" y="4507866"/>
            <a:ext cx="631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Equivalently, we can define b as &gt;&gt; b=[1;1;1]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685" y="2396421"/>
            <a:ext cx="116912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name 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stands for </a:t>
            </a:r>
            <a:r>
              <a:rPr lang="en-US" sz="3200" b="0" i="0" u="none" strike="noStrike" baseline="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lang="en-US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rix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i="0" u="none" strike="noStrike" baseline="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US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oratory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MATLAB was written originally</a:t>
            </a:r>
            <a:r>
              <a:rPr lang="en-US" sz="32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provide easy access to matrix software developed by the LINPACK (linear system package)</a:t>
            </a:r>
          </a:p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EISPACK (Eigen system package) projects.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4996" y="41264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eye(3)</a:t>
            </a:r>
          </a:p>
          <a:p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1 0 0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0 1 0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0 0 1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65368" y="337198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&gt;&gt;c=zeros(2,3)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 =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0 0 0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0 0 0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44" y="597953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ITCS161 </a:t>
            </a:r>
          </a:p>
        </p:txBody>
      </p:sp>
    </p:spTree>
    <p:extLst>
      <p:ext uri="{BB962C8B-B14F-4D97-AF65-F5344CB8AC3E}">
        <p14:creationId xmlns:p14="http://schemas.microsoft.com/office/powerpoint/2010/main" val="1558425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7430" y="457592"/>
            <a:ext cx="316785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&gt;&gt; mat = [2:4; 3:5]; </a:t>
            </a:r>
          </a:p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&gt;&gt; mat(1,2) = 11 </a:t>
            </a:r>
          </a:p>
          <a:p>
            <a:endParaRPr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mat = 	2 	11 	4 </a:t>
            </a:r>
          </a:p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	3 	  4 	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6809" y="3244334"/>
            <a:ext cx="320953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&gt;&gt; mat = [2:4; 3:5]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mat = 2 3 4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3 4 5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&gt;&gt; mat(2,3) 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5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944" y="479363"/>
            <a:ext cx="282942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&gt;&gt; mat = [1:3; 5:7]’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 = 	1 	5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2 	6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3 	7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&gt;&gt; size(mat)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3 2</a:t>
            </a:r>
          </a:p>
        </p:txBody>
      </p:sp>
      <p:sp>
        <p:nvSpPr>
          <p:cNvPr id="3" name="Rectangle 2"/>
          <p:cNvSpPr/>
          <p:nvPr/>
        </p:nvSpPr>
        <p:spPr>
          <a:xfrm>
            <a:off x="3131944" y="4517962"/>
            <a:ext cx="28408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&gt;&gt; [r c] = size(mat)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 = 3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 = 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1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9695" y="896162"/>
            <a:ext cx="104851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arithmetic operations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As we mentioned earlier, MATLAB allows arithmetic operations: +,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^ to be</a:t>
            </a:r>
            <a:r>
              <a:rPr lang="en-US" sz="28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carried out on matrices. Thus,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A+B or B+A is valid if A and B are of the same size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A*B is valid if A's number of column equals B's number of rows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A^2 is valid if A is square and equals A*A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-184666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74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273" t="18534" r="39164" b="56448"/>
          <a:stretch/>
        </p:blipFill>
        <p:spPr>
          <a:xfrm>
            <a:off x="728870" y="1565238"/>
            <a:ext cx="8282565" cy="3277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7044" y="597953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ITCS161 </a:t>
            </a:r>
          </a:p>
        </p:txBody>
      </p:sp>
    </p:spTree>
    <p:extLst>
      <p:ext uri="{BB962C8B-B14F-4D97-AF65-F5344CB8AC3E}">
        <p14:creationId xmlns:p14="http://schemas.microsoft.com/office/powerpoint/2010/main" val="3677385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582" t="43358" r="31418" b="20569"/>
          <a:stretch/>
        </p:blipFill>
        <p:spPr>
          <a:xfrm>
            <a:off x="0" y="1180406"/>
            <a:ext cx="11798709" cy="49876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05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8866" y="407024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A.^2</a:t>
            </a:r>
          </a:p>
          <a:p>
            <a:r>
              <a:rPr lang="en-US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1 4 9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16 25 36</a:t>
            </a: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49 64 81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892" t="49129" r="45193" b="40049"/>
          <a:stretch/>
        </p:blipFill>
        <p:spPr>
          <a:xfrm>
            <a:off x="2527069" y="1529543"/>
            <a:ext cx="5386647" cy="1496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8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8440" y="285003"/>
            <a:ext cx="2690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M-File Scripts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73" t="23963" r="28364" b="5442"/>
          <a:stretch/>
        </p:blipFill>
        <p:spPr>
          <a:xfrm>
            <a:off x="1258957" y="967285"/>
            <a:ext cx="8522147" cy="6046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9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451" y="1078081"/>
            <a:ext cx="104851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Create a file, say example2.m, which contains the following commands: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x = 0:pi/100:2*pi;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y1 = 2*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y2 =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y3 = 0.5*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plot(x,y1,'--',x,y2,'-',x,y3,':')</a:t>
            </a:r>
          </a:p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fr-F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('0 \</a:t>
            </a:r>
            <a:r>
              <a:rPr lang="fr-F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leq</a:t>
            </a:r>
            <a:r>
              <a:rPr lang="fr-F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x \</a:t>
            </a:r>
            <a:r>
              <a:rPr lang="fr-F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leq</a:t>
            </a:r>
            <a:r>
              <a:rPr lang="fr-F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2\pi')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('Cosine functions')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egend ('2*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(x)','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(x)','0.5*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(x)')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itle ('Typical example of multiple plots')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xis ([0 2*pi -3 3])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Run the file by typing example2 in the Command Window.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43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23" y="655667"/>
            <a:ext cx="10302239" cy="5795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742" y="1504967"/>
            <a:ext cx="121484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MATLAB has many advantages compared to conventional computer languages (e.g.</a:t>
            </a:r>
            <a:r>
              <a:rPr lang="en-US" sz="28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C, FORTRAN) for solving technical problems. MATLAB is an interactive system whose</a:t>
            </a:r>
            <a:r>
              <a:rPr lang="en-US" sz="28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basic data element is an </a:t>
            </a:r>
            <a:r>
              <a:rPr lang="en-US" sz="2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that does not require dimensioning. </a:t>
            </a:r>
          </a:p>
          <a:p>
            <a:endParaRPr lang="en-US" sz="2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software package</a:t>
            </a:r>
            <a:r>
              <a:rPr lang="en-US" sz="28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has been commercially available since 1984 and is now considered as a standard tool at most</a:t>
            </a:r>
            <a:r>
              <a:rPr lang="en-US" sz="28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universities and industries worldwide.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5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9873" y="0"/>
            <a:ext cx="2539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MATLAB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00" t="11467" r="31350" b="6800"/>
          <a:stretch/>
        </p:blipFill>
        <p:spPr>
          <a:xfrm>
            <a:off x="1702716" y="747209"/>
            <a:ext cx="6639130" cy="611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044" y="597953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ITCS161 </a:t>
            </a:r>
          </a:p>
        </p:txBody>
      </p:sp>
    </p:spTree>
    <p:extLst>
      <p:ext uri="{BB962C8B-B14F-4D97-AF65-F5344CB8AC3E}">
        <p14:creationId xmlns:p14="http://schemas.microsoft.com/office/powerpoint/2010/main" val="239850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5080" y="277614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MATLAB as a calculator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3452" y="989737"/>
            <a:ext cx="84759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suppose you want to calculate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expression, 1 + 2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You type it at the prompt command (&gt;&gt;) as follows,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1+2*3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3452" y="4023836"/>
            <a:ext cx="84759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Therefore, computing 4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result in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4*x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28.0000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5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09" t="27455" r="41864" b="49757"/>
          <a:stretch/>
        </p:blipFill>
        <p:spPr>
          <a:xfrm>
            <a:off x="1766453" y="1558636"/>
            <a:ext cx="8623131" cy="4135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4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133" y="438788"/>
            <a:ext cx="4595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MATLAB variables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5133" y="1082234"/>
            <a:ext cx="5048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variable name = a value (or an expression)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5133" y="16025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t = 5;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t = t+1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 =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5133" y="35008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x = 10;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&gt;&gt; 5x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??? 5x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Error: Unexpected MATLAB expression.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709" t="21636" r="21819" b="17273"/>
          <a:stretch/>
        </p:blipFill>
        <p:spPr>
          <a:xfrm>
            <a:off x="0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3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271" t="40788" r="30546" b="26727"/>
          <a:stretch/>
        </p:blipFill>
        <p:spPr>
          <a:xfrm>
            <a:off x="689113" y="1331904"/>
            <a:ext cx="9238460" cy="3364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709" t="21636" r="21819" b="17273"/>
          <a:stretch/>
        </p:blipFill>
        <p:spPr>
          <a:xfrm>
            <a:off x="258584" y="0"/>
            <a:ext cx="1645920" cy="9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316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F286EF9-05EA-4F57-99D6-AE7253CA00D6}" vid="{FB71506C-1DF2-41BB-AA91-6C964BDE8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207</TotalTime>
  <Words>1476</Words>
  <Application>Microsoft Office PowerPoint</Application>
  <PresentationFormat>Widescreen</PresentationFormat>
  <Paragraphs>286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CMR12</vt:lpstr>
      <vt:lpstr>CMTI12</vt:lpstr>
      <vt:lpstr>CMTT12</vt:lpstr>
      <vt:lpstr>Symbol</vt:lpstr>
      <vt:lpstr>Tw Cen MT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MUICT</dc:creator>
  <cp:lastModifiedBy>ชมทิพ</cp:lastModifiedBy>
  <cp:revision>22</cp:revision>
  <dcterms:created xsi:type="dcterms:W3CDTF">2017-02-06T02:34:40Z</dcterms:created>
  <dcterms:modified xsi:type="dcterms:W3CDTF">2021-08-10T03:50:35Z</dcterms:modified>
</cp:coreProperties>
</file>