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90" r:id="rId4"/>
  </p:sldMasterIdLst>
  <p:notesMasterIdLst>
    <p:notesMasterId r:id="rId12"/>
  </p:notesMasterIdLst>
  <p:handoutMasterIdLst>
    <p:handoutMasterId r:id="rId13"/>
  </p:handoutMasterIdLst>
  <p:sldIdLst>
    <p:sldId id="256" r:id="rId5"/>
    <p:sldId id="258" r:id="rId6"/>
    <p:sldId id="281" r:id="rId7"/>
    <p:sldId id="286" r:id="rId8"/>
    <p:sldId id="287" r:id="rId9"/>
    <p:sldId id="288" r:id="rId10"/>
    <p:sldId id="27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B6EE71F-7F32-458B-83C3-1119CF34A169}" v="3" dt="2025-04-27T11:02:19.06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0655" autoAdjust="0"/>
  </p:normalViewPr>
  <p:slideViewPr>
    <p:cSldViewPr snapToGrid="0">
      <p:cViewPr varScale="1">
        <p:scale>
          <a:sx n="57" d="100"/>
          <a:sy n="57" d="100"/>
        </p:scale>
        <p:origin x="140" y="44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3AFDC4-49B7-4FC6-AD2B-7E0CAF3237B2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0CBA9D6-A2A4-4D54-A828-91526D5AC8EF}">
      <dgm:prSet/>
      <dgm:spPr/>
      <dgm:t>
        <a:bodyPr/>
        <a:lstStyle/>
        <a:p>
          <a:r>
            <a:rPr lang="en-US"/>
            <a:t>Quantifies Risk in Financial Terms</a:t>
          </a:r>
          <a:br>
            <a:rPr lang="en-US"/>
          </a:br>
          <a:r>
            <a:rPr lang="en-US"/>
            <a:t>VaR gives a clear, dollar-value estimate of potential losses, helping in decision-making.</a:t>
          </a:r>
        </a:p>
      </dgm:t>
    </dgm:pt>
    <dgm:pt modelId="{3D45EE2C-97A1-4FB2-82BD-B673A3B76A2F}" type="parTrans" cxnId="{A2319E79-E09A-462B-82EF-3DCFEC18B714}">
      <dgm:prSet/>
      <dgm:spPr/>
      <dgm:t>
        <a:bodyPr/>
        <a:lstStyle/>
        <a:p>
          <a:endParaRPr lang="en-US"/>
        </a:p>
      </dgm:t>
    </dgm:pt>
    <dgm:pt modelId="{24A977D0-69E6-4DA9-95DA-1B8F65E474E8}" type="sibTrans" cxnId="{A2319E79-E09A-462B-82EF-3DCFEC18B714}">
      <dgm:prSet/>
      <dgm:spPr/>
      <dgm:t>
        <a:bodyPr/>
        <a:lstStyle/>
        <a:p>
          <a:endParaRPr lang="en-US"/>
        </a:p>
      </dgm:t>
    </dgm:pt>
    <dgm:pt modelId="{7CEDA2BB-A856-4BCB-A8B7-C2E20A17CE51}">
      <dgm:prSet/>
      <dgm:spPr/>
      <dgm:t>
        <a:bodyPr/>
        <a:lstStyle/>
        <a:p>
          <a:r>
            <a:rPr lang="en-US"/>
            <a:t>Helps Set Risk Limits</a:t>
          </a:r>
          <a:br>
            <a:rPr lang="en-US"/>
          </a:br>
          <a:r>
            <a:rPr lang="en-US"/>
            <a:t>Organizations use VaR to set trading limits and control how much risk a desk, trader, or portfolio can take.</a:t>
          </a:r>
        </a:p>
      </dgm:t>
    </dgm:pt>
    <dgm:pt modelId="{B796402A-C8D2-4936-8258-7E121EE22E3B}" type="parTrans" cxnId="{DD7EC489-F17A-4EC5-B5A1-71337B29BE60}">
      <dgm:prSet/>
      <dgm:spPr/>
      <dgm:t>
        <a:bodyPr/>
        <a:lstStyle/>
        <a:p>
          <a:endParaRPr lang="en-US"/>
        </a:p>
      </dgm:t>
    </dgm:pt>
    <dgm:pt modelId="{0E75497B-443E-4A0B-9775-DF7947ED7FC6}" type="sibTrans" cxnId="{DD7EC489-F17A-4EC5-B5A1-71337B29BE60}">
      <dgm:prSet/>
      <dgm:spPr/>
      <dgm:t>
        <a:bodyPr/>
        <a:lstStyle/>
        <a:p>
          <a:endParaRPr lang="en-US"/>
        </a:p>
      </dgm:t>
    </dgm:pt>
    <dgm:pt modelId="{F19148FA-5D69-44A7-8641-326A59FB9D6B}">
      <dgm:prSet/>
      <dgm:spPr/>
      <dgm:t>
        <a:bodyPr/>
        <a:lstStyle/>
        <a:p>
          <a:r>
            <a:rPr lang="en-US"/>
            <a:t>Standard Risk Metric Across the Industry</a:t>
          </a:r>
          <a:br>
            <a:rPr lang="en-US"/>
          </a:br>
          <a:r>
            <a:rPr lang="en-US"/>
            <a:t>VaR is widely accepted by banks, asset managers, and regulators, making it useful for benchmarking and reporting.</a:t>
          </a:r>
        </a:p>
      </dgm:t>
    </dgm:pt>
    <dgm:pt modelId="{1072516A-1123-4F04-B1FB-E4F22715D9D7}" type="parTrans" cxnId="{EC917353-807C-4749-8286-695545C6A4B0}">
      <dgm:prSet/>
      <dgm:spPr/>
      <dgm:t>
        <a:bodyPr/>
        <a:lstStyle/>
        <a:p>
          <a:endParaRPr lang="en-US"/>
        </a:p>
      </dgm:t>
    </dgm:pt>
    <dgm:pt modelId="{30982DC8-75E1-4522-A6D2-8166A808F346}" type="sibTrans" cxnId="{EC917353-807C-4749-8286-695545C6A4B0}">
      <dgm:prSet/>
      <dgm:spPr/>
      <dgm:t>
        <a:bodyPr/>
        <a:lstStyle/>
        <a:p>
          <a:endParaRPr lang="en-US"/>
        </a:p>
      </dgm:t>
    </dgm:pt>
    <dgm:pt modelId="{3188F01A-EA69-4A35-9C63-3DED763C860F}">
      <dgm:prSet/>
      <dgm:spPr/>
      <dgm:t>
        <a:bodyPr/>
        <a:lstStyle/>
        <a:p>
          <a:r>
            <a:rPr lang="en-US"/>
            <a:t>Regulatory Compliance</a:t>
          </a:r>
          <a:br>
            <a:rPr lang="en-US"/>
          </a:br>
          <a:r>
            <a:rPr lang="en-US"/>
            <a:t>Financial institutions use VaR to comply with regulatory requirements, such as Basel Accords, which require banks to maintain capital based on risk levels.</a:t>
          </a:r>
        </a:p>
      </dgm:t>
    </dgm:pt>
    <dgm:pt modelId="{B9B9F6F3-FE74-47DA-93D2-059AFDE9CA5D}" type="parTrans" cxnId="{A2004354-8D62-4727-B936-F0B53078A32E}">
      <dgm:prSet/>
      <dgm:spPr/>
      <dgm:t>
        <a:bodyPr/>
        <a:lstStyle/>
        <a:p>
          <a:endParaRPr lang="en-US"/>
        </a:p>
      </dgm:t>
    </dgm:pt>
    <dgm:pt modelId="{64CF51DE-9637-4DCD-94BA-CC0165202989}" type="sibTrans" cxnId="{A2004354-8D62-4727-B936-F0B53078A32E}">
      <dgm:prSet/>
      <dgm:spPr/>
      <dgm:t>
        <a:bodyPr/>
        <a:lstStyle/>
        <a:p>
          <a:endParaRPr lang="en-US"/>
        </a:p>
      </dgm:t>
    </dgm:pt>
    <dgm:pt modelId="{9C3EA32B-92FB-487C-91ED-E1954E74B286}">
      <dgm:prSet/>
      <dgm:spPr/>
      <dgm:t>
        <a:bodyPr/>
        <a:lstStyle/>
        <a:p>
          <a:r>
            <a:rPr lang="en-US"/>
            <a:t>Capital Allocation</a:t>
          </a:r>
          <a:br>
            <a:rPr lang="en-US"/>
          </a:br>
          <a:r>
            <a:rPr lang="en-US"/>
            <a:t>Firms use VaR to allocate capital efficiently across different portfolios or units based on the risk they carry.</a:t>
          </a:r>
        </a:p>
      </dgm:t>
    </dgm:pt>
    <dgm:pt modelId="{599C91AC-3758-4E17-9BB7-312268A1D939}" type="parTrans" cxnId="{C6A4E215-AEAA-42B3-8681-D82146AF87EA}">
      <dgm:prSet/>
      <dgm:spPr/>
      <dgm:t>
        <a:bodyPr/>
        <a:lstStyle/>
        <a:p>
          <a:endParaRPr lang="en-US"/>
        </a:p>
      </dgm:t>
    </dgm:pt>
    <dgm:pt modelId="{91C955C7-4516-4BE1-B55A-A6D1B60A2EDD}" type="sibTrans" cxnId="{C6A4E215-AEAA-42B3-8681-D82146AF87EA}">
      <dgm:prSet/>
      <dgm:spPr/>
      <dgm:t>
        <a:bodyPr/>
        <a:lstStyle/>
        <a:p>
          <a:endParaRPr lang="en-US"/>
        </a:p>
      </dgm:t>
    </dgm:pt>
    <dgm:pt modelId="{EFFD1391-FDAC-4F82-9B6E-BD3D153C81E3}">
      <dgm:prSet/>
      <dgm:spPr/>
      <dgm:t>
        <a:bodyPr/>
        <a:lstStyle/>
        <a:p>
          <a:r>
            <a:rPr lang="en-US"/>
            <a:t>Stress Testing and Scenario Analysis</a:t>
          </a:r>
          <a:br>
            <a:rPr lang="en-US"/>
          </a:br>
          <a:r>
            <a:rPr lang="en-US"/>
            <a:t>VaR can be extended to test extreme scenarios to see how portfolios behave under adverse conditions.</a:t>
          </a:r>
        </a:p>
      </dgm:t>
    </dgm:pt>
    <dgm:pt modelId="{A8F09D1D-6A48-41BF-96FF-63AADE22FB54}" type="parTrans" cxnId="{E41B250B-54DF-4DD3-B669-93836AC5EBCC}">
      <dgm:prSet/>
      <dgm:spPr/>
      <dgm:t>
        <a:bodyPr/>
        <a:lstStyle/>
        <a:p>
          <a:endParaRPr lang="en-US"/>
        </a:p>
      </dgm:t>
    </dgm:pt>
    <dgm:pt modelId="{E40FC377-6CE2-4B94-A92D-8E973B8FE531}" type="sibTrans" cxnId="{E41B250B-54DF-4DD3-B669-93836AC5EBCC}">
      <dgm:prSet/>
      <dgm:spPr/>
      <dgm:t>
        <a:bodyPr/>
        <a:lstStyle/>
        <a:p>
          <a:endParaRPr lang="en-US"/>
        </a:p>
      </dgm:t>
    </dgm:pt>
    <dgm:pt modelId="{AA07A309-5FF2-435E-92F9-7815CFCA8A75}" type="pres">
      <dgm:prSet presAssocID="{313AFDC4-49B7-4FC6-AD2B-7E0CAF3237B2}" presName="linear" presStyleCnt="0">
        <dgm:presLayoutVars>
          <dgm:animLvl val="lvl"/>
          <dgm:resizeHandles val="exact"/>
        </dgm:presLayoutVars>
      </dgm:prSet>
      <dgm:spPr/>
    </dgm:pt>
    <dgm:pt modelId="{14E044F7-DB20-4605-A2EB-F3F2BA4A1040}" type="pres">
      <dgm:prSet presAssocID="{C0CBA9D6-A2A4-4D54-A828-91526D5AC8EF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6997DF30-0AE8-48DD-8C0E-A5F5E01F15DF}" type="pres">
      <dgm:prSet presAssocID="{24A977D0-69E6-4DA9-95DA-1B8F65E474E8}" presName="spacer" presStyleCnt="0"/>
      <dgm:spPr/>
    </dgm:pt>
    <dgm:pt modelId="{7EDD6F96-C284-498B-A527-459E50F16B1B}" type="pres">
      <dgm:prSet presAssocID="{7CEDA2BB-A856-4BCB-A8B7-C2E20A17CE51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87E5DF4C-0302-4B88-85DA-334F2ADCA620}" type="pres">
      <dgm:prSet presAssocID="{0E75497B-443E-4A0B-9775-DF7947ED7FC6}" presName="spacer" presStyleCnt="0"/>
      <dgm:spPr/>
    </dgm:pt>
    <dgm:pt modelId="{5B98F92B-5115-4EC8-A882-B4FA9DCA24E6}" type="pres">
      <dgm:prSet presAssocID="{F19148FA-5D69-44A7-8641-326A59FB9D6B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6C7233BB-8BA6-431C-8DB7-2F1F39169086}" type="pres">
      <dgm:prSet presAssocID="{30982DC8-75E1-4522-A6D2-8166A808F346}" presName="spacer" presStyleCnt="0"/>
      <dgm:spPr/>
    </dgm:pt>
    <dgm:pt modelId="{AE7BA357-F446-42BA-BB0C-8C1D2445878E}" type="pres">
      <dgm:prSet presAssocID="{3188F01A-EA69-4A35-9C63-3DED763C860F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CD7402ED-D690-41C6-984C-1E4A1FB4F386}" type="pres">
      <dgm:prSet presAssocID="{64CF51DE-9637-4DCD-94BA-CC0165202989}" presName="spacer" presStyleCnt="0"/>
      <dgm:spPr/>
    </dgm:pt>
    <dgm:pt modelId="{D5BD7758-05FB-4C56-9ADA-8DF2A7F87A08}" type="pres">
      <dgm:prSet presAssocID="{9C3EA32B-92FB-487C-91ED-E1954E74B286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5E49524F-BEBE-459B-8D35-DD7780060C8C}" type="pres">
      <dgm:prSet presAssocID="{91C955C7-4516-4BE1-B55A-A6D1B60A2EDD}" presName="spacer" presStyleCnt="0"/>
      <dgm:spPr/>
    </dgm:pt>
    <dgm:pt modelId="{7726644D-9561-4736-B930-522BFCB8F53B}" type="pres">
      <dgm:prSet presAssocID="{EFFD1391-FDAC-4F82-9B6E-BD3D153C81E3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1EF45B08-81AA-491A-A436-3B2218144E40}" type="presOf" srcId="{313AFDC4-49B7-4FC6-AD2B-7E0CAF3237B2}" destId="{AA07A309-5FF2-435E-92F9-7815CFCA8A75}" srcOrd="0" destOrd="0" presId="urn:microsoft.com/office/officeart/2005/8/layout/vList2"/>
    <dgm:cxn modelId="{E41B250B-54DF-4DD3-B669-93836AC5EBCC}" srcId="{313AFDC4-49B7-4FC6-AD2B-7E0CAF3237B2}" destId="{EFFD1391-FDAC-4F82-9B6E-BD3D153C81E3}" srcOrd="5" destOrd="0" parTransId="{A8F09D1D-6A48-41BF-96FF-63AADE22FB54}" sibTransId="{E40FC377-6CE2-4B94-A92D-8E973B8FE531}"/>
    <dgm:cxn modelId="{C6A4E215-AEAA-42B3-8681-D82146AF87EA}" srcId="{313AFDC4-49B7-4FC6-AD2B-7E0CAF3237B2}" destId="{9C3EA32B-92FB-487C-91ED-E1954E74B286}" srcOrd="4" destOrd="0" parTransId="{599C91AC-3758-4E17-9BB7-312268A1D939}" sibTransId="{91C955C7-4516-4BE1-B55A-A6D1B60A2EDD}"/>
    <dgm:cxn modelId="{6BD1A73F-5EEC-484E-964A-4AC7C383F390}" type="presOf" srcId="{EFFD1391-FDAC-4F82-9B6E-BD3D153C81E3}" destId="{7726644D-9561-4736-B930-522BFCB8F53B}" srcOrd="0" destOrd="0" presId="urn:microsoft.com/office/officeart/2005/8/layout/vList2"/>
    <dgm:cxn modelId="{15C03341-6EFE-455F-B5BC-5A1E0EBA2C39}" type="presOf" srcId="{C0CBA9D6-A2A4-4D54-A828-91526D5AC8EF}" destId="{14E044F7-DB20-4605-A2EB-F3F2BA4A1040}" srcOrd="0" destOrd="0" presId="urn:microsoft.com/office/officeart/2005/8/layout/vList2"/>
    <dgm:cxn modelId="{EC917353-807C-4749-8286-695545C6A4B0}" srcId="{313AFDC4-49B7-4FC6-AD2B-7E0CAF3237B2}" destId="{F19148FA-5D69-44A7-8641-326A59FB9D6B}" srcOrd="2" destOrd="0" parTransId="{1072516A-1123-4F04-B1FB-E4F22715D9D7}" sibTransId="{30982DC8-75E1-4522-A6D2-8166A808F346}"/>
    <dgm:cxn modelId="{5CECE173-77D4-43E7-BB58-AC4687B5B769}" type="presOf" srcId="{3188F01A-EA69-4A35-9C63-3DED763C860F}" destId="{AE7BA357-F446-42BA-BB0C-8C1D2445878E}" srcOrd="0" destOrd="0" presId="urn:microsoft.com/office/officeart/2005/8/layout/vList2"/>
    <dgm:cxn modelId="{A2004354-8D62-4727-B936-F0B53078A32E}" srcId="{313AFDC4-49B7-4FC6-AD2B-7E0CAF3237B2}" destId="{3188F01A-EA69-4A35-9C63-3DED763C860F}" srcOrd="3" destOrd="0" parTransId="{B9B9F6F3-FE74-47DA-93D2-059AFDE9CA5D}" sibTransId="{64CF51DE-9637-4DCD-94BA-CC0165202989}"/>
    <dgm:cxn modelId="{A2319E79-E09A-462B-82EF-3DCFEC18B714}" srcId="{313AFDC4-49B7-4FC6-AD2B-7E0CAF3237B2}" destId="{C0CBA9D6-A2A4-4D54-A828-91526D5AC8EF}" srcOrd="0" destOrd="0" parTransId="{3D45EE2C-97A1-4FB2-82BD-B673A3B76A2F}" sibTransId="{24A977D0-69E6-4DA9-95DA-1B8F65E474E8}"/>
    <dgm:cxn modelId="{DD7EC489-F17A-4EC5-B5A1-71337B29BE60}" srcId="{313AFDC4-49B7-4FC6-AD2B-7E0CAF3237B2}" destId="{7CEDA2BB-A856-4BCB-A8B7-C2E20A17CE51}" srcOrd="1" destOrd="0" parTransId="{B796402A-C8D2-4936-8258-7E121EE22E3B}" sibTransId="{0E75497B-443E-4A0B-9775-DF7947ED7FC6}"/>
    <dgm:cxn modelId="{E3BF98AB-5186-48C9-A5B7-CC90621313B8}" type="presOf" srcId="{9C3EA32B-92FB-487C-91ED-E1954E74B286}" destId="{D5BD7758-05FB-4C56-9ADA-8DF2A7F87A08}" srcOrd="0" destOrd="0" presId="urn:microsoft.com/office/officeart/2005/8/layout/vList2"/>
    <dgm:cxn modelId="{4D7873AD-4D8D-49C0-8EE7-FB631175AF82}" type="presOf" srcId="{7CEDA2BB-A856-4BCB-A8B7-C2E20A17CE51}" destId="{7EDD6F96-C284-498B-A527-459E50F16B1B}" srcOrd="0" destOrd="0" presId="urn:microsoft.com/office/officeart/2005/8/layout/vList2"/>
    <dgm:cxn modelId="{777284C3-130F-4AC1-A547-FA29AA63BF9C}" type="presOf" srcId="{F19148FA-5D69-44A7-8641-326A59FB9D6B}" destId="{5B98F92B-5115-4EC8-A882-B4FA9DCA24E6}" srcOrd="0" destOrd="0" presId="urn:microsoft.com/office/officeart/2005/8/layout/vList2"/>
    <dgm:cxn modelId="{9FC5ADD6-936E-4373-8AB1-580093DCBAC7}" type="presParOf" srcId="{AA07A309-5FF2-435E-92F9-7815CFCA8A75}" destId="{14E044F7-DB20-4605-A2EB-F3F2BA4A1040}" srcOrd="0" destOrd="0" presId="urn:microsoft.com/office/officeart/2005/8/layout/vList2"/>
    <dgm:cxn modelId="{6D778489-89B6-4A41-95AA-3A7FD008A3D4}" type="presParOf" srcId="{AA07A309-5FF2-435E-92F9-7815CFCA8A75}" destId="{6997DF30-0AE8-48DD-8C0E-A5F5E01F15DF}" srcOrd="1" destOrd="0" presId="urn:microsoft.com/office/officeart/2005/8/layout/vList2"/>
    <dgm:cxn modelId="{B5BB9D59-DC19-40C7-9EC6-EF897D3831BD}" type="presParOf" srcId="{AA07A309-5FF2-435E-92F9-7815CFCA8A75}" destId="{7EDD6F96-C284-498B-A527-459E50F16B1B}" srcOrd="2" destOrd="0" presId="urn:microsoft.com/office/officeart/2005/8/layout/vList2"/>
    <dgm:cxn modelId="{39761B82-DCE0-4006-A7D1-6839DDD2DE55}" type="presParOf" srcId="{AA07A309-5FF2-435E-92F9-7815CFCA8A75}" destId="{87E5DF4C-0302-4B88-85DA-334F2ADCA620}" srcOrd="3" destOrd="0" presId="urn:microsoft.com/office/officeart/2005/8/layout/vList2"/>
    <dgm:cxn modelId="{B5FD9784-05DD-4735-BEA4-35317B708107}" type="presParOf" srcId="{AA07A309-5FF2-435E-92F9-7815CFCA8A75}" destId="{5B98F92B-5115-4EC8-A882-B4FA9DCA24E6}" srcOrd="4" destOrd="0" presId="urn:microsoft.com/office/officeart/2005/8/layout/vList2"/>
    <dgm:cxn modelId="{3CDB7322-D05F-428C-A3D8-2F9940F08785}" type="presParOf" srcId="{AA07A309-5FF2-435E-92F9-7815CFCA8A75}" destId="{6C7233BB-8BA6-431C-8DB7-2F1F39169086}" srcOrd="5" destOrd="0" presId="urn:microsoft.com/office/officeart/2005/8/layout/vList2"/>
    <dgm:cxn modelId="{CB8B862F-9DF2-438A-B9DD-F44603A0817A}" type="presParOf" srcId="{AA07A309-5FF2-435E-92F9-7815CFCA8A75}" destId="{AE7BA357-F446-42BA-BB0C-8C1D2445878E}" srcOrd="6" destOrd="0" presId="urn:microsoft.com/office/officeart/2005/8/layout/vList2"/>
    <dgm:cxn modelId="{9492794E-70DB-403F-B0FE-6683D91B1581}" type="presParOf" srcId="{AA07A309-5FF2-435E-92F9-7815CFCA8A75}" destId="{CD7402ED-D690-41C6-984C-1E4A1FB4F386}" srcOrd="7" destOrd="0" presId="urn:microsoft.com/office/officeart/2005/8/layout/vList2"/>
    <dgm:cxn modelId="{B48F55CB-66D1-4867-965C-84145F2FE84D}" type="presParOf" srcId="{AA07A309-5FF2-435E-92F9-7815CFCA8A75}" destId="{D5BD7758-05FB-4C56-9ADA-8DF2A7F87A08}" srcOrd="8" destOrd="0" presId="urn:microsoft.com/office/officeart/2005/8/layout/vList2"/>
    <dgm:cxn modelId="{698F4E6C-89CE-4BF5-A477-2A948803B412}" type="presParOf" srcId="{AA07A309-5FF2-435E-92F9-7815CFCA8A75}" destId="{5E49524F-BEBE-459B-8D35-DD7780060C8C}" srcOrd="9" destOrd="0" presId="urn:microsoft.com/office/officeart/2005/8/layout/vList2"/>
    <dgm:cxn modelId="{58D7E02E-80D0-4CF2-94F8-B4EF29DE5A24}" type="presParOf" srcId="{AA07A309-5FF2-435E-92F9-7815CFCA8A75}" destId="{7726644D-9561-4736-B930-522BFCB8F53B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8C8DF29-7421-4122-9F50-55057A88699B}" type="doc">
      <dgm:prSet loTypeId="urn:microsoft.com/office/officeart/2005/8/layout/hList1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B8EF6CBC-B51E-44B0-850C-2536773B4B39}">
      <dgm:prSet/>
      <dgm:spPr/>
      <dgm:t>
        <a:bodyPr/>
        <a:lstStyle/>
        <a:p>
          <a:r>
            <a:rPr lang="en-US" b="1"/>
            <a:t>Historical Method</a:t>
          </a:r>
          <a:endParaRPr lang="en-US"/>
        </a:p>
      </dgm:t>
    </dgm:pt>
    <dgm:pt modelId="{5E99BCAB-2B1C-476F-9846-2C5EC66587BE}" type="parTrans" cxnId="{2E67254E-2224-4B88-8200-361C432E28CD}">
      <dgm:prSet/>
      <dgm:spPr/>
      <dgm:t>
        <a:bodyPr/>
        <a:lstStyle/>
        <a:p>
          <a:endParaRPr lang="en-US"/>
        </a:p>
      </dgm:t>
    </dgm:pt>
    <dgm:pt modelId="{FFAAB83F-1C49-4EF5-B0DA-50C5BD9D5279}" type="sibTrans" cxnId="{2E67254E-2224-4B88-8200-361C432E28CD}">
      <dgm:prSet/>
      <dgm:spPr/>
      <dgm:t>
        <a:bodyPr/>
        <a:lstStyle/>
        <a:p>
          <a:endParaRPr lang="en-US"/>
        </a:p>
      </dgm:t>
    </dgm:pt>
    <dgm:pt modelId="{93D221F7-B2AC-41A7-B7F8-796F3D08BE16}">
      <dgm:prSet/>
      <dgm:spPr/>
      <dgm:t>
        <a:bodyPr/>
        <a:lstStyle/>
        <a:p>
          <a:r>
            <a:rPr lang="en-US"/>
            <a:t>Uses past market data to simulate potential future losses.</a:t>
          </a:r>
        </a:p>
      </dgm:t>
    </dgm:pt>
    <dgm:pt modelId="{8CDF0029-5541-4027-AD5D-888144A0D253}" type="parTrans" cxnId="{B0025EC4-E75B-4FFF-9EBE-F2C95DDA7074}">
      <dgm:prSet/>
      <dgm:spPr/>
      <dgm:t>
        <a:bodyPr/>
        <a:lstStyle/>
        <a:p>
          <a:endParaRPr lang="en-US"/>
        </a:p>
      </dgm:t>
    </dgm:pt>
    <dgm:pt modelId="{2C12D605-C124-43F8-B789-10D51104047E}" type="sibTrans" cxnId="{B0025EC4-E75B-4FFF-9EBE-F2C95DDA7074}">
      <dgm:prSet/>
      <dgm:spPr/>
      <dgm:t>
        <a:bodyPr/>
        <a:lstStyle/>
        <a:p>
          <a:endParaRPr lang="en-US"/>
        </a:p>
      </dgm:t>
    </dgm:pt>
    <dgm:pt modelId="{812B5685-6205-43B5-9C68-751036C73028}">
      <dgm:prSet/>
      <dgm:spPr/>
      <dgm:t>
        <a:bodyPr/>
        <a:lstStyle/>
        <a:p>
          <a:r>
            <a:rPr lang="en-US" b="1"/>
            <a:t>Variance-Covariance Method (Parametric)</a:t>
          </a:r>
          <a:endParaRPr lang="en-US"/>
        </a:p>
      </dgm:t>
    </dgm:pt>
    <dgm:pt modelId="{4FBA1FB6-C9AC-4896-A8C2-94F0ECDB5072}" type="parTrans" cxnId="{9C9F2403-5078-4C5B-A557-2E0FCDB7005B}">
      <dgm:prSet/>
      <dgm:spPr/>
      <dgm:t>
        <a:bodyPr/>
        <a:lstStyle/>
        <a:p>
          <a:endParaRPr lang="en-US"/>
        </a:p>
      </dgm:t>
    </dgm:pt>
    <dgm:pt modelId="{A4C99F38-AF7B-4BB6-8206-8464EFC26612}" type="sibTrans" cxnId="{9C9F2403-5078-4C5B-A557-2E0FCDB7005B}">
      <dgm:prSet/>
      <dgm:spPr/>
      <dgm:t>
        <a:bodyPr/>
        <a:lstStyle/>
        <a:p>
          <a:endParaRPr lang="en-US"/>
        </a:p>
      </dgm:t>
    </dgm:pt>
    <dgm:pt modelId="{980AB8DA-8DAA-4E16-8C9C-815C8DA87DB1}">
      <dgm:prSet/>
      <dgm:spPr/>
      <dgm:t>
        <a:bodyPr/>
        <a:lstStyle/>
        <a:p>
          <a:r>
            <a:rPr lang="en-US"/>
            <a:t>Assumes returns are normally distributed and uses mean and standard deviation.</a:t>
          </a:r>
        </a:p>
      </dgm:t>
    </dgm:pt>
    <dgm:pt modelId="{05A97454-14A1-4974-8BF3-CC7D48573CA5}" type="parTrans" cxnId="{15C7BD1A-316A-41D0-BF46-410524B6D087}">
      <dgm:prSet/>
      <dgm:spPr/>
      <dgm:t>
        <a:bodyPr/>
        <a:lstStyle/>
        <a:p>
          <a:endParaRPr lang="en-US"/>
        </a:p>
      </dgm:t>
    </dgm:pt>
    <dgm:pt modelId="{7E3A2D51-A5CE-4CCE-A8EB-9D3143F4F733}" type="sibTrans" cxnId="{15C7BD1A-316A-41D0-BF46-410524B6D087}">
      <dgm:prSet/>
      <dgm:spPr/>
      <dgm:t>
        <a:bodyPr/>
        <a:lstStyle/>
        <a:p>
          <a:endParaRPr lang="en-US"/>
        </a:p>
      </dgm:t>
    </dgm:pt>
    <dgm:pt modelId="{9723A37E-DA3E-4E56-B831-515C060FDA64}">
      <dgm:prSet/>
      <dgm:spPr/>
      <dgm:t>
        <a:bodyPr/>
        <a:lstStyle/>
        <a:p>
          <a:r>
            <a:rPr lang="en-US" b="1"/>
            <a:t>Monte Carlo Simulation</a:t>
          </a:r>
          <a:endParaRPr lang="en-US"/>
        </a:p>
      </dgm:t>
    </dgm:pt>
    <dgm:pt modelId="{04D142F7-9A7F-4FD8-AE4A-549896A8A7C4}" type="parTrans" cxnId="{1A41264C-003B-4EA0-90B2-F8F9AE46C581}">
      <dgm:prSet/>
      <dgm:spPr/>
      <dgm:t>
        <a:bodyPr/>
        <a:lstStyle/>
        <a:p>
          <a:endParaRPr lang="en-US"/>
        </a:p>
      </dgm:t>
    </dgm:pt>
    <dgm:pt modelId="{12937706-5F70-44CE-BA84-EC4A6F458746}" type="sibTrans" cxnId="{1A41264C-003B-4EA0-90B2-F8F9AE46C581}">
      <dgm:prSet/>
      <dgm:spPr/>
      <dgm:t>
        <a:bodyPr/>
        <a:lstStyle/>
        <a:p>
          <a:endParaRPr lang="en-US"/>
        </a:p>
      </dgm:t>
    </dgm:pt>
    <dgm:pt modelId="{891532BB-AA11-49C8-B237-20304328406A}">
      <dgm:prSet/>
      <dgm:spPr/>
      <dgm:t>
        <a:bodyPr/>
        <a:lstStyle/>
        <a:p>
          <a:r>
            <a:rPr lang="en-US"/>
            <a:t>Uses random sampling and modeling to simulate thousands of potential outcomes.</a:t>
          </a:r>
        </a:p>
      </dgm:t>
    </dgm:pt>
    <dgm:pt modelId="{CB171535-6FC3-4018-8730-87C6ADF19079}" type="parTrans" cxnId="{D8C36017-3862-4AED-B1FF-7DA8173136E2}">
      <dgm:prSet/>
      <dgm:spPr/>
      <dgm:t>
        <a:bodyPr/>
        <a:lstStyle/>
        <a:p>
          <a:endParaRPr lang="en-US"/>
        </a:p>
      </dgm:t>
    </dgm:pt>
    <dgm:pt modelId="{F9667B45-B95E-440B-BA18-02F1707B473C}" type="sibTrans" cxnId="{D8C36017-3862-4AED-B1FF-7DA8173136E2}">
      <dgm:prSet/>
      <dgm:spPr/>
      <dgm:t>
        <a:bodyPr/>
        <a:lstStyle/>
        <a:p>
          <a:endParaRPr lang="en-US"/>
        </a:p>
      </dgm:t>
    </dgm:pt>
    <dgm:pt modelId="{331632AE-9CE9-43CA-A606-CA2D56065CFC}" type="pres">
      <dgm:prSet presAssocID="{48C8DF29-7421-4122-9F50-55057A88699B}" presName="Name0" presStyleCnt="0">
        <dgm:presLayoutVars>
          <dgm:dir/>
          <dgm:animLvl val="lvl"/>
          <dgm:resizeHandles val="exact"/>
        </dgm:presLayoutVars>
      </dgm:prSet>
      <dgm:spPr/>
    </dgm:pt>
    <dgm:pt modelId="{D62C184F-BEB6-4B77-B88B-712A0BECDADB}" type="pres">
      <dgm:prSet presAssocID="{B8EF6CBC-B51E-44B0-850C-2536773B4B39}" presName="composite" presStyleCnt="0"/>
      <dgm:spPr/>
    </dgm:pt>
    <dgm:pt modelId="{8E6D6B35-8282-4DC6-AD68-EBFD5128E71F}" type="pres">
      <dgm:prSet presAssocID="{B8EF6CBC-B51E-44B0-850C-2536773B4B39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1F5C7BF8-7574-4616-A710-39FB3FFADA3A}" type="pres">
      <dgm:prSet presAssocID="{B8EF6CBC-B51E-44B0-850C-2536773B4B39}" presName="desTx" presStyleLbl="alignAccFollowNode1" presStyleIdx="0" presStyleCnt="3">
        <dgm:presLayoutVars>
          <dgm:bulletEnabled val="1"/>
        </dgm:presLayoutVars>
      </dgm:prSet>
      <dgm:spPr/>
    </dgm:pt>
    <dgm:pt modelId="{7B2634CE-E6D0-4F1D-A074-48B7FCF19266}" type="pres">
      <dgm:prSet presAssocID="{FFAAB83F-1C49-4EF5-B0DA-50C5BD9D5279}" presName="space" presStyleCnt="0"/>
      <dgm:spPr/>
    </dgm:pt>
    <dgm:pt modelId="{CE31ED56-702A-4125-94EA-C465E01E0E2C}" type="pres">
      <dgm:prSet presAssocID="{812B5685-6205-43B5-9C68-751036C73028}" presName="composite" presStyleCnt="0"/>
      <dgm:spPr/>
    </dgm:pt>
    <dgm:pt modelId="{7D059013-2AE6-4F6C-8B1F-67FFC6C17C1C}" type="pres">
      <dgm:prSet presAssocID="{812B5685-6205-43B5-9C68-751036C73028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76C71C5B-F25D-483A-BEB0-42B8EFB1A468}" type="pres">
      <dgm:prSet presAssocID="{812B5685-6205-43B5-9C68-751036C73028}" presName="desTx" presStyleLbl="alignAccFollowNode1" presStyleIdx="1" presStyleCnt="3">
        <dgm:presLayoutVars>
          <dgm:bulletEnabled val="1"/>
        </dgm:presLayoutVars>
      </dgm:prSet>
      <dgm:spPr/>
    </dgm:pt>
    <dgm:pt modelId="{12D8F9F5-DDD9-4BFE-B7DB-3EB945172A4A}" type="pres">
      <dgm:prSet presAssocID="{A4C99F38-AF7B-4BB6-8206-8464EFC26612}" presName="space" presStyleCnt="0"/>
      <dgm:spPr/>
    </dgm:pt>
    <dgm:pt modelId="{F1ED9C90-30C7-4211-BE74-297E2C9EB2AC}" type="pres">
      <dgm:prSet presAssocID="{9723A37E-DA3E-4E56-B831-515C060FDA64}" presName="composite" presStyleCnt="0"/>
      <dgm:spPr/>
    </dgm:pt>
    <dgm:pt modelId="{B69B11F0-4933-49E2-9C8D-4951F3E720F9}" type="pres">
      <dgm:prSet presAssocID="{9723A37E-DA3E-4E56-B831-515C060FDA64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026D5305-4220-43A9-A1EA-64541BFC6C36}" type="pres">
      <dgm:prSet presAssocID="{9723A37E-DA3E-4E56-B831-515C060FDA64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BD909D00-7C54-4DB6-A242-943D5689E6C4}" type="presOf" srcId="{891532BB-AA11-49C8-B237-20304328406A}" destId="{026D5305-4220-43A9-A1EA-64541BFC6C36}" srcOrd="0" destOrd="0" presId="urn:microsoft.com/office/officeart/2005/8/layout/hList1"/>
    <dgm:cxn modelId="{9C9F2403-5078-4C5B-A557-2E0FCDB7005B}" srcId="{48C8DF29-7421-4122-9F50-55057A88699B}" destId="{812B5685-6205-43B5-9C68-751036C73028}" srcOrd="1" destOrd="0" parTransId="{4FBA1FB6-C9AC-4896-A8C2-94F0ECDB5072}" sibTransId="{A4C99F38-AF7B-4BB6-8206-8464EFC26612}"/>
    <dgm:cxn modelId="{B0413903-68B9-4A28-8609-A653874D881E}" type="presOf" srcId="{9723A37E-DA3E-4E56-B831-515C060FDA64}" destId="{B69B11F0-4933-49E2-9C8D-4951F3E720F9}" srcOrd="0" destOrd="0" presId="urn:microsoft.com/office/officeart/2005/8/layout/hList1"/>
    <dgm:cxn modelId="{C16A3215-AE9F-4CC5-9C96-9C81B08B111F}" type="presOf" srcId="{980AB8DA-8DAA-4E16-8C9C-815C8DA87DB1}" destId="{76C71C5B-F25D-483A-BEB0-42B8EFB1A468}" srcOrd="0" destOrd="0" presId="urn:microsoft.com/office/officeart/2005/8/layout/hList1"/>
    <dgm:cxn modelId="{D8C36017-3862-4AED-B1FF-7DA8173136E2}" srcId="{9723A37E-DA3E-4E56-B831-515C060FDA64}" destId="{891532BB-AA11-49C8-B237-20304328406A}" srcOrd="0" destOrd="0" parTransId="{CB171535-6FC3-4018-8730-87C6ADF19079}" sibTransId="{F9667B45-B95E-440B-BA18-02F1707B473C}"/>
    <dgm:cxn modelId="{15C7BD1A-316A-41D0-BF46-410524B6D087}" srcId="{812B5685-6205-43B5-9C68-751036C73028}" destId="{980AB8DA-8DAA-4E16-8C9C-815C8DA87DB1}" srcOrd="0" destOrd="0" parTransId="{05A97454-14A1-4974-8BF3-CC7D48573CA5}" sibTransId="{7E3A2D51-A5CE-4CCE-A8EB-9D3143F4F733}"/>
    <dgm:cxn modelId="{83FFDB5E-3BD1-4138-81D0-3EE571B20213}" type="presOf" srcId="{48C8DF29-7421-4122-9F50-55057A88699B}" destId="{331632AE-9CE9-43CA-A606-CA2D56065CFC}" srcOrd="0" destOrd="0" presId="urn:microsoft.com/office/officeart/2005/8/layout/hList1"/>
    <dgm:cxn modelId="{5DD5B945-849E-4418-A483-33A03DCDBE66}" type="presOf" srcId="{812B5685-6205-43B5-9C68-751036C73028}" destId="{7D059013-2AE6-4F6C-8B1F-67FFC6C17C1C}" srcOrd="0" destOrd="0" presId="urn:microsoft.com/office/officeart/2005/8/layout/hList1"/>
    <dgm:cxn modelId="{1A41264C-003B-4EA0-90B2-F8F9AE46C581}" srcId="{48C8DF29-7421-4122-9F50-55057A88699B}" destId="{9723A37E-DA3E-4E56-B831-515C060FDA64}" srcOrd="2" destOrd="0" parTransId="{04D142F7-9A7F-4FD8-AE4A-549896A8A7C4}" sibTransId="{12937706-5F70-44CE-BA84-EC4A6F458746}"/>
    <dgm:cxn modelId="{2E67254E-2224-4B88-8200-361C432E28CD}" srcId="{48C8DF29-7421-4122-9F50-55057A88699B}" destId="{B8EF6CBC-B51E-44B0-850C-2536773B4B39}" srcOrd="0" destOrd="0" parTransId="{5E99BCAB-2B1C-476F-9846-2C5EC66587BE}" sibTransId="{FFAAB83F-1C49-4EF5-B0DA-50C5BD9D5279}"/>
    <dgm:cxn modelId="{B0025EC4-E75B-4FFF-9EBE-F2C95DDA7074}" srcId="{B8EF6CBC-B51E-44B0-850C-2536773B4B39}" destId="{93D221F7-B2AC-41A7-B7F8-796F3D08BE16}" srcOrd="0" destOrd="0" parTransId="{8CDF0029-5541-4027-AD5D-888144A0D253}" sibTransId="{2C12D605-C124-43F8-B789-10D51104047E}"/>
    <dgm:cxn modelId="{0D9594E4-DC52-46EC-B769-B82E67C77DAE}" type="presOf" srcId="{B8EF6CBC-B51E-44B0-850C-2536773B4B39}" destId="{8E6D6B35-8282-4DC6-AD68-EBFD5128E71F}" srcOrd="0" destOrd="0" presId="urn:microsoft.com/office/officeart/2005/8/layout/hList1"/>
    <dgm:cxn modelId="{7E87EBFE-9035-4D24-A57E-D9B8767E2AE8}" type="presOf" srcId="{93D221F7-B2AC-41A7-B7F8-796F3D08BE16}" destId="{1F5C7BF8-7574-4616-A710-39FB3FFADA3A}" srcOrd="0" destOrd="0" presId="urn:microsoft.com/office/officeart/2005/8/layout/hList1"/>
    <dgm:cxn modelId="{07601F4A-C626-4FE8-A27D-CA13CCD6C268}" type="presParOf" srcId="{331632AE-9CE9-43CA-A606-CA2D56065CFC}" destId="{D62C184F-BEB6-4B77-B88B-712A0BECDADB}" srcOrd="0" destOrd="0" presId="urn:microsoft.com/office/officeart/2005/8/layout/hList1"/>
    <dgm:cxn modelId="{6A0AE698-6208-4AC6-9AA0-E674B81A8F5C}" type="presParOf" srcId="{D62C184F-BEB6-4B77-B88B-712A0BECDADB}" destId="{8E6D6B35-8282-4DC6-AD68-EBFD5128E71F}" srcOrd="0" destOrd="0" presId="urn:microsoft.com/office/officeart/2005/8/layout/hList1"/>
    <dgm:cxn modelId="{C9F7AA8A-9E54-4524-864E-166395F08855}" type="presParOf" srcId="{D62C184F-BEB6-4B77-B88B-712A0BECDADB}" destId="{1F5C7BF8-7574-4616-A710-39FB3FFADA3A}" srcOrd="1" destOrd="0" presId="urn:microsoft.com/office/officeart/2005/8/layout/hList1"/>
    <dgm:cxn modelId="{1771C375-DD12-4E5C-BA01-17D49E44C25E}" type="presParOf" srcId="{331632AE-9CE9-43CA-A606-CA2D56065CFC}" destId="{7B2634CE-E6D0-4F1D-A074-48B7FCF19266}" srcOrd="1" destOrd="0" presId="urn:microsoft.com/office/officeart/2005/8/layout/hList1"/>
    <dgm:cxn modelId="{35F45EE1-E157-4329-BCA1-594B116008AA}" type="presParOf" srcId="{331632AE-9CE9-43CA-A606-CA2D56065CFC}" destId="{CE31ED56-702A-4125-94EA-C465E01E0E2C}" srcOrd="2" destOrd="0" presId="urn:microsoft.com/office/officeart/2005/8/layout/hList1"/>
    <dgm:cxn modelId="{6F31A90E-A76C-4A19-99D3-56F01A5DBB87}" type="presParOf" srcId="{CE31ED56-702A-4125-94EA-C465E01E0E2C}" destId="{7D059013-2AE6-4F6C-8B1F-67FFC6C17C1C}" srcOrd="0" destOrd="0" presId="urn:microsoft.com/office/officeart/2005/8/layout/hList1"/>
    <dgm:cxn modelId="{D1FF2653-EC05-4509-8AA7-EDEA508E94EC}" type="presParOf" srcId="{CE31ED56-702A-4125-94EA-C465E01E0E2C}" destId="{76C71C5B-F25D-483A-BEB0-42B8EFB1A468}" srcOrd="1" destOrd="0" presId="urn:microsoft.com/office/officeart/2005/8/layout/hList1"/>
    <dgm:cxn modelId="{2FA8E2E8-468C-4879-8AD2-96A89234A239}" type="presParOf" srcId="{331632AE-9CE9-43CA-A606-CA2D56065CFC}" destId="{12D8F9F5-DDD9-4BFE-B7DB-3EB945172A4A}" srcOrd="3" destOrd="0" presId="urn:microsoft.com/office/officeart/2005/8/layout/hList1"/>
    <dgm:cxn modelId="{56823889-6776-41A1-820E-E50E166B721E}" type="presParOf" srcId="{331632AE-9CE9-43CA-A606-CA2D56065CFC}" destId="{F1ED9C90-30C7-4211-BE74-297E2C9EB2AC}" srcOrd="4" destOrd="0" presId="urn:microsoft.com/office/officeart/2005/8/layout/hList1"/>
    <dgm:cxn modelId="{B174038A-07A8-4887-8E16-F9F552399AE5}" type="presParOf" srcId="{F1ED9C90-30C7-4211-BE74-297E2C9EB2AC}" destId="{B69B11F0-4933-49E2-9C8D-4951F3E720F9}" srcOrd="0" destOrd="0" presId="urn:microsoft.com/office/officeart/2005/8/layout/hList1"/>
    <dgm:cxn modelId="{F878580D-ACC9-4658-9742-79CE2859A179}" type="presParOf" srcId="{F1ED9C90-30C7-4211-BE74-297E2C9EB2AC}" destId="{026D5305-4220-43A9-A1EA-64541BFC6C3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E044F7-DB20-4605-A2EB-F3F2BA4A1040}">
      <dsp:nvSpPr>
        <dsp:cNvPr id="0" name=""/>
        <dsp:cNvSpPr/>
      </dsp:nvSpPr>
      <dsp:spPr>
        <a:xfrm>
          <a:off x="0" y="454326"/>
          <a:ext cx="5614987" cy="6177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Quantifies Risk in Financial Terms</a:t>
          </a:r>
          <a:br>
            <a:rPr lang="en-US" sz="1100" kern="1200"/>
          </a:br>
          <a:r>
            <a:rPr lang="en-US" sz="1100" kern="1200"/>
            <a:t>VaR gives a clear, dollar-value estimate of potential losses, helping in decision-making.</a:t>
          </a:r>
        </a:p>
      </dsp:txBody>
      <dsp:txXfrm>
        <a:off x="30157" y="484483"/>
        <a:ext cx="5554673" cy="557446"/>
      </dsp:txXfrm>
    </dsp:sp>
    <dsp:sp modelId="{7EDD6F96-C284-498B-A527-459E50F16B1B}">
      <dsp:nvSpPr>
        <dsp:cNvPr id="0" name=""/>
        <dsp:cNvSpPr/>
      </dsp:nvSpPr>
      <dsp:spPr>
        <a:xfrm>
          <a:off x="0" y="1103766"/>
          <a:ext cx="5614987" cy="617760"/>
        </a:xfrm>
        <a:prstGeom prst="roundRect">
          <a:avLst/>
        </a:prstGeom>
        <a:solidFill>
          <a:schemeClr val="accent2">
            <a:hueOff val="270963"/>
            <a:satOff val="-1326"/>
            <a:lumOff val="74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Helps Set Risk Limits</a:t>
          </a:r>
          <a:br>
            <a:rPr lang="en-US" sz="1100" kern="1200"/>
          </a:br>
          <a:r>
            <a:rPr lang="en-US" sz="1100" kern="1200"/>
            <a:t>Organizations use VaR to set trading limits and control how much risk a desk, trader, or portfolio can take.</a:t>
          </a:r>
        </a:p>
      </dsp:txBody>
      <dsp:txXfrm>
        <a:off x="30157" y="1133923"/>
        <a:ext cx="5554673" cy="557446"/>
      </dsp:txXfrm>
    </dsp:sp>
    <dsp:sp modelId="{5B98F92B-5115-4EC8-A882-B4FA9DCA24E6}">
      <dsp:nvSpPr>
        <dsp:cNvPr id="0" name=""/>
        <dsp:cNvSpPr/>
      </dsp:nvSpPr>
      <dsp:spPr>
        <a:xfrm>
          <a:off x="0" y="1753206"/>
          <a:ext cx="5614987" cy="617760"/>
        </a:xfrm>
        <a:prstGeom prst="roundRect">
          <a:avLst/>
        </a:prstGeom>
        <a:solidFill>
          <a:schemeClr val="accent2">
            <a:hueOff val="541926"/>
            <a:satOff val="-2653"/>
            <a:lumOff val="149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Standard Risk Metric Across the Industry</a:t>
          </a:r>
          <a:br>
            <a:rPr lang="en-US" sz="1100" kern="1200"/>
          </a:br>
          <a:r>
            <a:rPr lang="en-US" sz="1100" kern="1200"/>
            <a:t>VaR is widely accepted by banks, asset managers, and regulators, making it useful for benchmarking and reporting.</a:t>
          </a:r>
        </a:p>
      </dsp:txBody>
      <dsp:txXfrm>
        <a:off x="30157" y="1783363"/>
        <a:ext cx="5554673" cy="557446"/>
      </dsp:txXfrm>
    </dsp:sp>
    <dsp:sp modelId="{AE7BA357-F446-42BA-BB0C-8C1D2445878E}">
      <dsp:nvSpPr>
        <dsp:cNvPr id="0" name=""/>
        <dsp:cNvSpPr/>
      </dsp:nvSpPr>
      <dsp:spPr>
        <a:xfrm>
          <a:off x="0" y="2402646"/>
          <a:ext cx="5614987" cy="617760"/>
        </a:xfrm>
        <a:prstGeom prst="roundRect">
          <a:avLst/>
        </a:prstGeom>
        <a:solidFill>
          <a:schemeClr val="accent2">
            <a:hueOff val="812888"/>
            <a:satOff val="-3979"/>
            <a:lumOff val="223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Regulatory Compliance</a:t>
          </a:r>
          <a:br>
            <a:rPr lang="en-US" sz="1100" kern="1200"/>
          </a:br>
          <a:r>
            <a:rPr lang="en-US" sz="1100" kern="1200"/>
            <a:t>Financial institutions use VaR to comply with regulatory requirements, such as Basel Accords, which require banks to maintain capital based on risk levels.</a:t>
          </a:r>
        </a:p>
      </dsp:txBody>
      <dsp:txXfrm>
        <a:off x="30157" y="2432803"/>
        <a:ext cx="5554673" cy="557446"/>
      </dsp:txXfrm>
    </dsp:sp>
    <dsp:sp modelId="{D5BD7758-05FB-4C56-9ADA-8DF2A7F87A08}">
      <dsp:nvSpPr>
        <dsp:cNvPr id="0" name=""/>
        <dsp:cNvSpPr/>
      </dsp:nvSpPr>
      <dsp:spPr>
        <a:xfrm>
          <a:off x="0" y="3052086"/>
          <a:ext cx="5614987" cy="617760"/>
        </a:xfrm>
        <a:prstGeom prst="roundRect">
          <a:avLst/>
        </a:prstGeom>
        <a:solidFill>
          <a:schemeClr val="accent2">
            <a:hueOff val="1083851"/>
            <a:satOff val="-5306"/>
            <a:lumOff val="298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Capital Allocation</a:t>
          </a:r>
          <a:br>
            <a:rPr lang="en-US" sz="1100" kern="1200"/>
          </a:br>
          <a:r>
            <a:rPr lang="en-US" sz="1100" kern="1200"/>
            <a:t>Firms use VaR to allocate capital efficiently across different portfolios or units based on the risk they carry.</a:t>
          </a:r>
        </a:p>
      </dsp:txBody>
      <dsp:txXfrm>
        <a:off x="30157" y="3082243"/>
        <a:ext cx="5554673" cy="557446"/>
      </dsp:txXfrm>
    </dsp:sp>
    <dsp:sp modelId="{7726644D-9561-4736-B930-522BFCB8F53B}">
      <dsp:nvSpPr>
        <dsp:cNvPr id="0" name=""/>
        <dsp:cNvSpPr/>
      </dsp:nvSpPr>
      <dsp:spPr>
        <a:xfrm>
          <a:off x="0" y="3701526"/>
          <a:ext cx="5614987" cy="617760"/>
        </a:xfrm>
        <a:prstGeom prst="roundRect">
          <a:avLst/>
        </a:prstGeom>
        <a:solidFill>
          <a:schemeClr val="accent2">
            <a:hueOff val="1354814"/>
            <a:satOff val="-6632"/>
            <a:lumOff val="372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Stress Testing and Scenario Analysis</a:t>
          </a:r>
          <a:br>
            <a:rPr lang="en-US" sz="1100" kern="1200"/>
          </a:br>
          <a:r>
            <a:rPr lang="en-US" sz="1100" kern="1200"/>
            <a:t>VaR can be extended to test extreme scenarios to see how portfolios behave under adverse conditions.</a:t>
          </a:r>
        </a:p>
      </dsp:txBody>
      <dsp:txXfrm>
        <a:off x="30157" y="3731683"/>
        <a:ext cx="5554673" cy="5574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6D6B35-8282-4DC6-AD68-EBFD5128E71F}">
      <dsp:nvSpPr>
        <dsp:cNvPr id="0" name=""/>
        <dsp:cNvSpPr/>
      </dsp:nvSpPr>
      <dsp:spPr>
        <a:xfrm>
          <a:off x="2938" y="528296"/>
          <a:ext cx="2865388" cy="102143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Historical Method</a:t>
          </a:r>
          <a:endParaRPr lang="en-US" sz="2000" kern="1200"/>
        </a:p>
      </dsp:txBody>
      <dsp:txXfrm>
        <a:off x="2938" y="528296"/>
        <a:ext cx="2865388" cy="1021433"/>
      </dsp:txXfrm>
    </dsp:sp>
    <dsp:sp modelId="{1F5C7BF8-7574-4616-A710-39FB3FFADA3A}">
      <dsp:nvSpPr>
        <dsp:cNvPr id="0" name=""/>
        <dsp:cNvSpPr/>
      </dsp:nvSpPr>
      <dsp:spPr>
        <a:xfrm>
          <a:off x="2938" y="1549730"/>
          <a:ext cx="2865388" cy="1968679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Uses past market data to simulate potential future losses.</a:t>
          </a:r>
        </a:p>
      </dsp:txBody>
      <dsp:txXfrm>
        <a:off x="2938" y="1549730"/>
        <a:ext cx="2865388" cy="1968679"/>
      </dsp:txXfrm>
    </dsp:sp>
    <dsp:sp modelId="{7D059013-2AE6-4F6C-8B1F-67FFC6C17C1C}">
      <dsp:nvSpPr>
        <dsp:cNvPr id="0" name=""/>
        <dsp:cNvSpPr/>
      </dsp:nvSpPr>
      <dsp:spPr>
        <a:xfrm>
          <a:off x="3269481" y="528296"/>
          <a:ext cx="2865388" cy="102143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Variance-Covariance Method (Parametric)</a:t>
          </a:r>
          <a:endParaRPr lang="en-US" sz="2000" kern="1200"/>
        </a:p>
      </dsp:txBody>
      <dsp:txXfrm>
        <a:off x="3269481" y="528296"/>
        <a:ext cx="2865388" cy="1021433"/>
      </dsp:txXfrm>
    </dsp:sp>
    <dsp:sp modelId="{76C71C5B-F25D-483A-BEB0-42B8EFB1A468}">
      <dsp:nvSpPr>
        <dsp:cNvPr id="0" name=""/>
        <dsp:cNvSpPr/>
      </dsp:nvSpPr>
      <dsp:spPr>
        <a:xfrm>
          <a:off x="3269481" y="1549730"/>
          <a:ext cx="2865388" cy="1968679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Assumes returns are normally distributed and uses mean and standard deviation.</a:t>
          </a:r>
        </a:p>
      </dsp:txBody>
      <dsp:txXfrm>
        <a:off x="3269481" y="1549730"/>
        <a:ext cx="2865388" cy="1968679"/>
      </dsp:txXfrm>
    </dsp:sp>
    <dsp:sp modelId="{B69B11F0-4933-49E2-9C8D-4951F3E720F9}">
      <dsp:nvSpPr>
        <dsp:cNvPr id="0" name=""/>
        <dsp:cNvSpPr/>
      </dsp:nvSpPr>
      <dsp:spPr>
        <a:xfrm>
          <a:off x="6536024" y="528296"/>
          <a:ext cx="2865388" cy="102143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Monte Carlo Simulation</a:t>
          </a:r>
          <a:endParaRPr lang="en-US" sz="2000" kern="1200"/>
        </a:p>
      </dsp:txBody>
      <dsp:txXfrm>
        <a:off x="6536024" y="528296"/>
        <a:ext cx="2865388" cy="1021433"/>
      </dsp:txXfrm>
    </dsp:sp>
    <dsp:sp modelId="{026D5305-4220-43A9-A1EA-64541BFC6C36}">
      <dsp:nvSpPr>
        <dsp:cNvPr id="0" name=""/>
        <dsp:cNvSpPr/>
      </dsp:nvSpPr>
      <dsp:spPr>
        <a:xfrm>
          <a:off x="6536024" y="1549730"/>
          <a:ext cx="2865388" cy="1968679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Uses random sampling and modeling to simulate thousands of potential outcomes.</a:t>
          </a:r>
        </a:p>
      </dsp:txBody>
      <dsp:txXfrm>
        <a:off x="6536024" y="1549730"/>
        <a:ext cx="2865388" cy="19686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4/27/2025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4/27/2025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9544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3268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2A9DB0-1689-7DAB-CC64-57497689F1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DEB253D-A95D-B671-598C-4344992000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84220B6-40A2-BEE8-57A8-70CEB1E085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441D03-41AA-58A8-351A-692AA2B273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2142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C4307A-AD5E-F1BC-5FDD-3C8E252C38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5DE6AE2-E6E4-578B-C6B7-BB24D70F46A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1B038F6-2AA1-6750-3CA7-641BAC2938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690103-84DA-1D39-5517-35FA715E6B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618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7D2C54-1735-7891-F917-01EE56ADC4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C091EE0-A89F-1192-B618-A847402FAFC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A99525F-6F5C-BAA3-E864-4A2A344320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DB68C9-639E-D001-C40D-967EC97F71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9973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683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357471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740712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148806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30729034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800669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793859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996031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928047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714612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8212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229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330154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7258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969675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997998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924897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181633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522710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504769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56740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2.png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450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  <p:sldLayoutId id="2147483708" r:id="rId18"/>
    <p:sldLayoutId id="2147483709" r:id="rId19"/>
    <p:sldLayoutId id="2147483688" r:id="rId20"/>
    <p:sldLayoutId id="2147483669" r:id="rId21"/>
    <p:sldLayoutId id="2147483670" r:id="rId22"/>
    <p:sldLayoutId id="2147483671" r:id="rId23"/>
    <p:sldLayoutId id="2147483673" r:id="rId24"/>
    <p:sldLayoutId id="2147483664" r:id="rId25"/>
    <p:sldLayoutId id="2147483674" r:id="rId26"/>
    <p:sldLayoutId id="2147483653" r:id="rId27"/>
    <p:sldLayoutId id="2147483667" r:id="rId28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3" Type="http://schemas.openxmlformats.org/officeDocument/2006/relationships/image" Target="../media/image2.png"/><Relationship Id="rId7" Type="http://schemas.openxmlformats.org/officeDocument/2006/relationships/diagramData" Target="../diagrams/data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5.png"/><Relationship Id="rId11" Type="http://schemas.microsoft.com/office/2007/relationships/diagramDrawing" Target="../diagrams/drawing1.xml"/><Relationship Id="rId5" Type="http://schemas.openxmlformats.org/officeDocument/2006/relationships/image" Target="../media/image4.png"/><Relationship Id="rId10" Type="http://schemas.openxmlformats.org/officeDocument/2006/relationships/diagramColors" Target="../diagrams/colors1.xml"/><Relationship Id="rId4" Type="http://schemas.openxmlformats.org/officeDocument/2006/relationships/image" Target="../media/image3.png"/><Relationship Id="rId9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4.png"/><Relationship Id="rId11" Type="http://schemas.openxmlformats.org/officeDocument/2006/relationships/diagramColors" Target="../diagrams/colors2.xml"/><Relationship Id="rId5" Type="http://schemas.openxmlformats.org/officeDocument/2006/relationships/image" Target="../media/image3.png"/><Relationship Id="rId10" Type="http://schemas.openxmlformats.org/officeDocument/2006/relationships/diagramQuickStyle" Target="../diagrams/quickStyle2.xml"/><Relationship Id="rId4" Type="http://schemas.openxmlformats.org/officeDocument/2006/relationships/image" Target="../media/image2.png"/><Relationship Id="rId9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88000"/>
                <a:satMod val="130000"/>
                <a:lumMod val="124000"/>
              </a:schemeClr>
            </a:gs>
            <a:gs pos="100000">
              <a:schemeClr val="bg2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E27238C-8EAF-4098-86E6-7723B7DAE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36">
            <a:extLst>
              <a:ext uri="{FF2B5EF4-FFF2-40B4-BE49-F238E27FC236}">
                <a16:creationId xmlns:a16="http://schemas.microsoft.com/office/drawing/2014/main" id="{992F97B1-1891-4FCC-9E5F-BA97EDB48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351010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Freeform: Shape 22">
            <a:extLst>
              <a:ext uri="{FF2B5EF4-FFF2-40B4-BE49-F238E27FC236}">
                <a16:creationId xmlns:a16="http://schemas.microsoft.com/office/drawing/2014/main" id="{78C6C821-FEE1-4EB6-9590-C021440C7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9700459" cy="6858001"/>
          </a:xfrm>
          <a:custGeom>
            <a:avLst/>
            <a:gdLst>
              <a:gd name="connsiteX0" fmla="*/ 0 w 9700459"/>
              <a:gd name="connsiteY0" fmla="*/ 0 h 6858001"/>
              <a:gd name="connsiteX1" fmla="*/ 1323975 w 9700459"/>
              <a:gd name="connsiteY1" fmla="*/ 0 h 6858001"/>
              <a:gd name="connsiteX2" fmla="*/ 1517015 w 9700459"/>
              <a:gd name="connsiteY2" fmla="*/ 0 h 6858001"/>
              <a:gd name="connsiteX3" fmla="*/ 3241265 w 9700459"/>
              <a:gd name="connsiteY3" fmla="*/ 0 h 6858001"/>
              <a:gd name="connsiteX4" fmla="*/ 3241265 w 9700459"/>
              <a:gd name="connsiteY4" fmla="*/ 1 h 6858001"/>
              <a:gd name="connsiteX5" fmla="*/ 8355744 w 9700459"/>
              <a:gd name="connsiteY5" fmla="*/ 1 h 6858001"/>
              <a:gd name="connsiteX6" fmla="*/ 8355744 w 9700459"/>
              <a:gd name="connsiteY6" fmla="*/ 0 h 6858001"/>
              <a:gd name="connsiteX7" fmla="*/ 9699282 w 9700459"/>
              <a:gd name="connsiteY7" fmla="*/ 0 h 6858001"/>
              <a:gd name="connsiteX8" fmla="*/ 9674237 w 9700459"/>
              <a:gd name="connsiteY8" fmla="*/ 155677 h 6858001"/>
              <a:gd name="connsiteX9" fmla="*/ 9650368 w 9700459"/>
              <a:gd name="connsiteY9" fmla="*/ 310668 h 6858001"/>
              <a:gd name="connsiteX10" fmla="*/ 9627004 w 9700459"/>
              <a:gd name="connsiteY10" fmla="*/ 466344 h 6858001"/>
              <a:gd name="connsiteX11" fmla="*/ 9607001 w 9700459"/>
              <a:gd name="connsiteY11" fmla="*/ 622707 h 6858001"/>
              <a:gd name="connsiteX12" fmla="*/ 9586830 w 9700459"/>
              <a:gd name="connsiteY12" fmla="*/ 778383 h 6858001"/>
              <a:gd name="connsiteX13" fmla="*/ 9568004 w 9700459"/>
              <a:gd name="connsiteY13" fmla="*/ 934746 h 6858001"/>
              <a:gd name="connsiteX14" fmla="*/ 9551868 w 9700459"/>
              <a:gd name="connsiteY14" fmla="*/ 1089051 h 6858001"/>
              <a:gd name="connsiteX15" fmla="*/ 9536572 w 9700459"/>
              <a:gd name="connsiteY15" fmla="*/ 1245413 h 6858001"/>
              <a:gd name="connsiteX16" fmla="*/ 9522620 w 9700459"/>
              <a:gd name="connsiteY16" fmla="*/ 1401090 h 6858001"/>
              <a:gd name="connsiteX17" fmla="*/ 9510518 w 9700459"/>
              <a:gd name="connsiteY17" fmla="*/ 1554023 h 6858001"/>
              <a:gd name="connsiteX18" fmla="*/ 9498415 w 9700459"/>
              <a:gd name="connsiteY18" fmla="*/ 1709014 h 6858001"/>
              <a:gd name="connsiteX19" fmla="*/ 9488330 w 9700459"/>
              <a:gd name="connsiteY19" fmla="*/ 1861947 h 6858001"/>
              <a:gd name="connsiteX20" fmla="*/ 9480430 w 9700459"/>
              <a:gd name="connsiteY20" fmla="*/ 2014881 h 6858001"/>
              <a:gd name="connsiteX21" fmla="*/ 9472193 w 9700459"/>
              <a:gd name="connsiteY21" fmla="*/ 2167128 h 6858001"/>
              <a:gd name="connsiteX22" fmla="*/ 9465302 w 9700459"/>
              <a:gd name="connsiteY22" fmla="*/ 2318004 h 6858001"/>
              <a:gd name="connsiteX23" fmla="*/ 9460427 w 9700459"/>
              <a:gd name="connsiteY23" fmla="*/ 2467509 h 6858001"/>
              <a:gd name="connsiteX24" fmla="*/ 9456225 w 9700459"/>
              <a:gd name="connsiteY24" fmla="*/ 2617013 h 6858001"/>
              <a:gd name="connsiteX25" fmla="*/ 9452191 w 9700459"/>
              <a:gd name="connsiteY25" fmla="*/ 2765146 h 6858001"/>
              <a:gd name="connsiteX26" fmla="*/ 9450342 w 9700459"/>
              <a:gd name="connsiteY26" fmla="*/ 2911221 h 6858001"/>
              <a:gd name="connsiteX27" fmla="*/ 9448325 w 9700459"/>
              <a:gd name="connsiteY27" fmla="*/ 3057297 h 6858001"/>
              <a:gd name="connsiteX28" fmla="*/ 9447316 w 9700459"/>
              <a:gd name="connsiteY28" fmla="*/ 3201315 h 6858001"/>
              <a:gd name="connsiteX29" fmla="*/ 9448325 w 9700459"/>
              <a:gd name="connsiteY29" fmla="*/ 3343961 h 6858001"/>
              <a:gd name="connsiteX30" fmla="*/ 9448325 w 9700459"/>
              <a:gd name="connsiteY30" fmla="*/ 3485236 h 6858001"/>
              <a:gd name="connsiteX31" fmla="*/ 9450342 w 9700459"/>
              <a:gd name="connsiteY31" fmla="*/ 3625139 h 6858001"/>
              <a:gd name="connsiteX32" fmla="*/ 9453367 w 9700459"/>
              <a:gd name="connsiteY32" fmla="*/ 3762299 h 6858001"/>
              <a:gd name="connsiteX33" fmla="*/ 9456225 w 9700459"/>
              <a:gd name="connsiteY33" fmla="*/ 3898087 h 6858001"/>
              <a:gd name="connsiteX34" fmla="*/ 9459419 w 9700459"/>
              <a:gd name="connsiteY34" fmla="*/ 4031133 h 6858001"/>
              <a:gd name="connsiteX35" fmla="*/ 9464293 w 9700459"/>
              <a:gd name="connsiteY35" fmla="*/ 4163492 h 6858001"/>
              <a:gd name="connsiteX36" fmla="*/ 9469504 w 9700459"/>
              <a:gd name="connsiteY36" fmla="*/ 4293793 h 6858001"/>
              <a:gd name="connsiteX37" fmla="*/ 9474210 w 9700459"/>
              <a:gd name="connsiteY37" fmla="*/ 4421352 h 6858001"/>
              <a:gd name="connsiteX38" fmla="*/ 9487490 w 9700459"/>
              <a:gd name="connsiteY38" fmla="*/ 4670298 h 6858001"/>
              <a:gd name="connsiteX39" fmla="*/ 9501609 w 9700459"/>
              <a:gd name="connsiteY39" fmla="*/ 4908956 h 6858001"/>
              <a:gd name="connsiteX40" fmla="*/ 9516401 w 9700459"/>
              <a:gd name="connsiteY40" fmla="*/ 5138013 h 6858001"/>
              <a:gd name="connsiteX41" fmla="*/ 9532706 w 9700459"/>
              <a:gd name="connsiteY41" fmla="*/ 5354726 h 6858001"/>
              <a:gd name="connsiteX42" fmla="*/ 9549683 w 9700459"/>
              <a:gd name="connsiteY42" fmla="*/ 5561838 h 6858001"/>
              <a:gd name="connsiteX43" fmla="*/ 9568004 w 9700459"/>
              <a:gd name="connsiteY43" fmla="*/ 5753862 h 6858001"/>
              <a:gd name="connsiteX44" fmla="*/ 9585990 w 9700459"/>
              <a:gd name="connsiteY44" fmla="*/ 5934227 h 6858001"/>
              <a:gd name="connsiteX45" fmla="*/ 9603975 w 9700459"/>
              <a:gd name="connsiteY45" fmla="*/ 6100191 h 6858001"/>
              <a:gd name="connsiteX46" fmla="*/ 9620952 w 9700459"/>
              <a:gd name="connsiteY46" fmla="*/ 6252438 h 6858001"/>
              <a:gd name="connsiteX47" fmla="*/ 9637089 w 9700459"/>
              <a:gd name="connsiteY47" fmla="*/ 6387541 h 6858001"/>
              <a:gd name="connsiteX48" fmla="*/ 9652385 w 9700459"/>
              <a:gd name="connsiteY48" fmla="*/ 6509613 h 6858001"/>
              <a:gd name="connsiteX49" fmla="*/ 9665160 w 9700459"/>
              <a:gd name="connsiteY49" fmla="*/ 6612483 h 6858001"/>
              <a:gd name="connsiteX50" fmla="*/ 9677262 w 9700459"/>
              <a:gd name="connsiteY50" fmla="*/ 6698894 h 6858001"/>
              <a:gd name="connsiteX51" fmla="*/ 9694576 w 9700459"/>
              <a:gd name="connsiteY51" fmla="*/ 6817538 h 6858001"/>
              <a:gd name="connsiteX52" fmla="*/ 9700459 w 9700459"/>
              <a:gd name="connsiteY52" fmla="*/ 6858000 h 6858001"/>
              <a:gd name="connsiteX53" fmla="*/ 8795105 w 9700459"/>
              <a:gd name="connsiteY53" fmla="*/ 6858000 h 6858001"/>
              <a:gd name="connsiteX54" fmla="*/ 8795105 w 9700459"/>
              <a:gd name="connsiteY54" fmla="*/ 6858001 h 6858001"/>
              <a:gd name="connsiteX55" fmla="*/ 2704541 w 9700459"/>
              <a:gd name="connsiteY55" fmla="*/ 6858001 h 6858001"/>
              <a:gd name="connsiteX56" fmla="*/ 2704541 w 9700459"/>
              <a:gd name="connsiteY56" fmla="*/ 6858000 h 6858001"/>
              <a:gd name="connsiteX57" fmla="*/ 1517015 w 9700459"/>
              <a:gd name="connsiteY57" fmla="*/ 6858000 h 6858001"/>
              <a:gd name="connsiteX58" fmla="*/ 1323975 w 9700459"/>
              <a:gd name="connsiteY58" fmla="*/ 6858000 h 6858001"/>
              <a:gd name="connsiteX59" fmla="*/ 0 w 9700459"/>
              <a:gd name="connsiteY5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9700459" h="6858001">
                <a:moveTo>
                  <a:pt x="0" y="0"/>
                </a:moveTo>
                <a:lnTo>
                  <a:pt x="1323975" y="0"/>
                </a:lnTo>
                <a:lnTo>
                  <a:pt x="1517015" y="0"/>
                </a:lnTo>
                <a:lnTo>
                  <a:pt x="3241265" y="0"/>
                </a:lnTo>
                <a:lnTo>
                  <a:pt x="3241265" y="1"/>
                </a:lnTo>
                <a:lnTo>
                  <a:pt x="8355744" y="1"/>
                </a:lnTo>
                <a:lnTo>
                  <a:pt x="8355744" y="0"/>
                </a:lnTo>
                <a:lnTo>
                  <a:pt x="9699282" y="0"/>
                </a:lnTo>
                <a:lnTo>
                  <a:pt x="9674237" y="155677"/>
                </a:lnTo>
                <a:lnTo>
                  <a:pt x="9650368" y="310668"/>
                </a:lnTo>
                <a:lnTo>
                  <a:pt x="9627004" y="466344"/>
                </a:lnTo>
                <a:lnTo>
                  <a:pt x="9607001" y="622707"/>
                </a:lnTo>
                <a:lnTo>
                  <a:pt x="9586830" y="778383"/>
                </a:lnTo>
                <a:lnTo>
                  <a:pt x="9568004" y="934746"/>
                </a:lnTo>
                <a:lnTo>
                  <a:pt x="9551868" y="1089051"/>
                </a:lnTo>
                <a:lnTo>
                  <a:pt x="9536572" y="1245413"/>
                </a:lnTo>
                <a:lnTo>
                  <a:pt x="9522620" y="1401090"/>
                </a:lnTo>
                <a:lnTo>
                  <a:pt x="9510518" y="1554023"/>
                </a:lnTo>
                <a:lnTo>
                  <a:pt x="9498415" y="1709014"/>
                </a:lnTo>
                <a:lnTo>
                  <a:pt x="9488330" y="1861947"/>
                </a:lnTo>
                <a:lnTo>
                  <a:pt x="9480430" y="2014881"/>
                </a:lnTo>
                <a:lnTo>
                  <a:pt x="9472193" y="2167128"/>
                </a:lnTo>
                <a:lnTo>
                  <a:pt x="9465302" y="2318004"/>
                </a:lnTo>
                <a:lnTo>
                  <a:pt x="9460427" y="2467509"/>
                </a:lnTo>
                <a:lnTo>
                  <a:pt x="9456225" y="2617013"/>
                </a:lnTo>
                <a:lnTo>
                  <a:pt x="9452191" y="2765146"/>
                </a:lnTo>
                <a:lnTo>
                  <a:pt x="9450342" y="2911221"/>
                </a:lnTo>
                <a:lnTo>
                  <a:pt x="9448325" y="3057297"/>
                </a:lnTo>
                <a:lnTo>
                  <a:pt x="9447316" y="3201315"/>
                </a:lnTo>
                <a:lnTo>
                  <a:pt x="9448325" y="3343961"/>
                </a:lnTo>
                <a:lnTo>
                  <a:pt x="9448325" y="3485236"/>
                </a:lnTo>
                <a:lnTo>
                  <a:pt x="9450342" y="3625139"/>
                </a:lnTo>
                <a:lnTo>
                  <a:pt x="9453367" y="3762299"/>
                </a:lnTo>
                <a:lnTo>
                  <a:pt x="9456225" y="3898087"/>
                </a:lnTo>
                <a:lnTo>
                  <a:pt x="9459419" y="4031133"/>
                </a:lnTo>
                <a:lnTo>
                  <a:pt x="9464293" y="4163492"/>
                </a:lnTo>
                <a:lnTo>
                  <a:pt x="9469504" y="4293793"/>
                </a:lnTo>
                <a:lnTo>
                  <a:pt x="9474210" y="4421352"/>
                </a:lnTo>
                <a:lnTo>
                  <a:pt x="9487490" y="4670298"/>
                </a:lnTo>
                <a:lnTo>
                  <a:pt x="9501609" y="4908956"/>
                </a:lnTo>
                <a:lnTo>
                  <a:pt x="9516401" y="5138013"/>
                </a:lnTo>
                <a:lnTo>
                  <a:pt x="9532706" y="5354726"/>
                </a:lnTo>
                <a:lnTo>
                  <a:pt x="9549683" y="5561838"/>
                </a:lnTo>
                <a:lnTo>
                  <a:pt x="9568004" y="5753862"/>
                </a:lnTo>
                <a:lnTo>
                  <a:pt x="9585990" y="5934227"/>
                </a:lnTo>
                <a:lnTo>
                  <a:pt x="9603975" y="6100191"/>
                </a:lnTo>
                <a:lnTo>
                  <a:pt x="9620952" y="6252438"/>
                </a:lnTo>
                <a:lnTo>
                  <a:pt x="9637089" y="6387541"/>
                </a:lnTo>
                <a:lnTo>
                  <a:pt x="9652385" y="6509613"/>
                </a:lnTo>
                <a:lnTo>
                  <a:pt x="9665160" y="6612483"/>
                </a:lnTo>
                <a:lnTo>
                  <a:pt x="9677262" y="6698894"/>
                </a:lnTo>
                <a:lnTo>
                  <a:pt x="9694576" y="6817538"/>
                </a:lnTo>
                <a:lnTo>
                  <a:pt x="9700459" y="6858000"/>
                </a:lnTo>
                <a:lnTo>
                  <a:pt x="8795105" y="6858000"/>
                </a:lnTo>
                <a:lnTo>
                  <a:pt x="8795105" y="6858001"/>
                </a:lnTo>
                <a:lnTo>
                  <a:pt x="2704541" y="6858001"/>
                </a:lnTo>
                <a:lnTo>
                  <a:pt x="2704541" y="6858000"/>
                </a:lnTo>
                <a:lnTo>
                  <a:pt x="1517015" y="6858000"/>
                </a:lnTo>
                <a:lnTo>
                  <a:pt x="132397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6974915" cy="33295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Value at risk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61A74B3-E247-44D4-8C48-FAE8E2056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Picture 64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69" name="Oval 68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Risk management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A49DFD55-3C28-40EF-9E31-A92D2E4017FF}" type="slidenum">
              <a:rPr lang="en-US"/>
              <a:pPr defTabSz="914400">
                <a:spcAft>
                  <a:spcPts val="600"/>
                </a:spcAft>
              </a:pPr>
              <a:t>2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3311" y="2052214"/>
            <a:ext cx="4338409" cy="4196185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>
              <a:tabLst>
                <a:tab pos="457200" algn="l"/>
              </a:tabLst>
            </a:pPr>
            <a:r>
              <a:rPr lang="en-US" dirty="0">
                <a:effectLst/>
              </a:rPr>
              <a:t>Risk management aims to provide financial predictability for a company.</a:t>
            </a:r>
          </a:p>
          <a:p>
            <a:pPr marL="342900" marR="0" lvl="0" indent="-342900">
              <a:tabLst>
                <a:tab pos="457200" algn="l"/>
              </a:tabLst>
            </a:pPr>
            <a:r>
              <a:rPr lang="en-US" dirty="0">
                <a:effectLst/>
              </a:rPr>
              <a:t>Every day, firms face various financial risks.</a:t>
            </a:r>
          </a:p>
          <a:p>
            <a:pPr marL="342900" marR="0" lvl="0" indent="-342900">
              <a:tabLst>
                <a:tab pos="457200" algn="l"/>
              </a:tabLst>
            </a:pPr>
            <a:r>
              <a:rPr lang="en-US" dirty="0">
                <a:effectLst/>
              </a:rPr>
              <a:t>Examples of financial risks include:</a:t>
            </a:r>
          </a:p>
          <a:p>
            <a:pPr marL="742950" marR="0" lvl="1" indent="-285750">
              <a:tabLst>
                <a:tab pos="914400" algn="l"/>
              </a:tabLst>
            </a:pPr>
            <a:r>
              <a:rPr lang="en-US" dirty="0">
                <a:effectLst/>
              </a:rPr>
              <a:t>Interest rate volatility</a:t>
            </a:r>
          </a:p>
          <a:p>
            <a:pPr marL="742950" marR="0" lvl="1" indent="-285750">
              <a:tabLst>
                <a:tab pos="914400" algn="l"/>
              </a:tabLst>
            </a:pPr>
            <a:r>
              <a:rPr lang="en-US" dirty="0">
                <a:effectLst/>
              </a:rPr>
              <a:t>Exchange rate volatility</a:t>
            </a:r>
          </a:p>
          <a:p>
            <a:pPr marL="742950" marR="0" lvl="1" indent="-285750">
              <a:tabLst>
                <a:tab pos="914400" algn="l"/>
              </a:tabLst>
            </a:pPr>
            <a:r>
              <a:rPr lang="en-US" dirty="0">
                <a:effectLst/>
              </a:rPr>
              <a:t>Default on loans</a:t>
            </a:r>
          </a:p>
          <a:p>
            <a:pPr marL="742950" marR="0" lvl="1" indent="-285750">
              <a:tabLst>
                <a:tab pos="914400" algn="l"/>
              </a:tabLst>
            </a:pPr>
            <a:r>
              <a:rPr lang="en-US" dirty="0">
                <a:effectLst/>
              </a:rPr>
              <a:t>Changes in credit ratings.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143020-21F1-FE63-C6FD-EC22A5682149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l="30626" r="17276" b="1"/>
          <a:stretch/>
        </p:blipFill>
        <p:spPr>
          <a:xfrm>
            <a:off x="6319270" y="2052213"/>
            <a:ext cx="4996918" cy="419618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Picture 85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90" name="Oval 89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94" name="Picture 93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96" name="Rectangle 95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5E2E6A-35EC-1B8E-0FD7-8C67870AC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What is vaR?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F44A959-C2BB-9170-C99C-1A2EDB71B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A49DFD55-3C28-40EF-9E31-A92D2E4017FF}" type="slidenum">
              <a:rPr lang="en-US"/>
              <a:pPr defTabSz="914400">
                <a:spcAft>
                  <a:spcPts val="600"/>
                </a:spcAft>
              </a:pPr>
              <a:t>3</a:t>
            </a:fld>
            <a:endParaRPr lang="en-US"/>
          </a:p>
        </p:txBody>
      </p:sp>
      <p:sp>
        <p:nvSpPr>
          <p:cNvPr id="35" name="Content Placeholder 34">
            <a:extLst>
              <a:ext uri="{FF2B5EF4-FFF2-40B4-BE49-F238E27FC236}">
                <a16:creationId xmlns:a16="http://schemas.microsoft.com/office/drawing/2014/main" id="{EDBE6233-75E9-40D1-968F-58CA9AD0FF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3311" y="2052214"/>
            <a:ext cx="4338409" cy="4196185"/>
          </a:xfrm>
        </p:spPr>
        <p:txBody>
          <a:bodyPr vert="horz" lIns="91440" tIns="45720" rIns="91440" bIns="45720" rtlCol="0">
            <a:normAutofit/>
          </a:bodyPr>
          <a:lstStyle/>
          <a:p>
            <a:pPr marL="0" marR="0" indent="0"/>
            <a:endParaRPr lang="en-US" dirty="0">
              <a:effectLst/>
            </a:endParaRPr>
          </a:p>
          <a:p>
            <a:pPr marL="342900" marR="0" lvl="0" indent="-342900">
              <a:tabLst>
                <a:tab pos="457200" algn="l"/>
              </a:tabLst>
            </a:pPr>
            <a:r>
              <a:rPr lang="en-US" dirty="0">
                <a:effectLst/>
              </a:rPr>
              <a:t>Foundational concept in financial risk management</a:t>
            </a:r>
          </a:p>
          <a:p>
            <a:pPr marL="342900" marR="0" lvl="0" indent="-342900">
              <a:tabLst>
                <a:tab pos="457200" algn="l"/>
              </a:tabLst>
            </a:pPr>
            <a:r>
              <a:rPr lang="en-US" dirty="0">
                <a:effectLst/>
              </a:rPr>
              <a:t>Tool that quantifies the potential loss in value of a financial portfolio or investment over a specified period for a given confidence level.</a:t>
            </a:r>
          </a:p>
          <a:p>
            <a:pPr marL="342900" marR="0" lvl="0" indent="-342900">
              <a:tabLst>
                <a:tab pos="457200" algn="l"/>
              </a:tabLst>
            </a:pPr>
            <a:r>
              <a:rPr lang="en-US" dirty="0">
                <a:effectLst/>
              </a:rPr>
              <a:t>VaR = Potential loss at a specific confidence level over a certain time period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2D8852C-BA40-38A1-D540-DC90EE675C0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1916" y="2085502"/>
            <a:ext cx="5451627" cy="4129606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3458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21D98EC-8A11-251A-F76B-0FC320821C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Picture 121">
            <a:extLst>
              <a:ext uri="{FF2B5EF4-FFF2-40B4-BE49-F238E27FC236}">
                <a16:creationId xmlns:a16="http://schemas.microsoft.com/office/drawing/2014/main" id="{F1B8F9CB-890B-4CB8-B503-188A763E2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4" name="Picture 123">
            <a:extLst>
              <a:ext uri="{FF2B5EF4-FFF2-40B4-BE49-F238E27FC236}">
                <a16:creationId xmlns:a16="http://schemas.microsoft.com/office/drawing/2014/main" id="{AA632AB4-3837-4FD0-8B62-0A18B573F4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26" name="Oval 125">
            <a:extLst>
              <a:ext uri="{FF2B5EF4-FFF2-40B4-BE49-F238E27FC236}">
                <a16:creationId xmlns:a16="http://schemas.microsoft.com/office/drawing/2014/main" id="{C393B4A7-6ABF-423D-A762-3CDB4897A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28" name="Picture 127">
            <a:extLst>
              <a:ext uri="{FF2B5EF4-FFF2-40B4-BE49-F238E27FC236}">
                <a16:creationId xmlns:a16="http://schemas.microsoft.com/office/drawing/2014/main" id="{9CD2319A-6FA9-4EFB-9EDF-730446742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30" name="Picture 129">
            <a:extLst>
              <a:ext uri="{FF2B5EF4-FFF2-40B4-BE49-F238E27FC236}">
                <a16:creationId xmlns:a16="http://schemas.microsoft.com/office/drawing/2014/main" id="{D1692A93-3514-4486-8B67-CCA4E0259B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32" name="Rectangle 131">
            <a:extLst>
              <a:ext uri="{FF2B5EF4-FFF2-40B4-BE49-F238E27FC236}">
                <a16:creationId xmlns:a16="http://schemas.microsoft.com/office/drawing/2014/main" id="{01AD250C-F2EA-449F-9B14-DF5BB674C5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ABE6F9A3-300E-47F5-B41C-C8C5E758D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441416-504D-191F-7D41-AF44306EB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1063417"/>
            <a:ext cx="3505495" cy="467539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>
              <a:spcAft>
                <a:spcPts val="800"/>
              </a:spcAft>
            </a:pPr>
            <a:r>
              <a:rPr lang="en-US" sz="3600">
                <a:solidFill>
                  <a:srgbClr val="F2F2F2"/>
                </a:solidFill>
                <a:effectLst/>
              </a:rPr>
              <a:t>Significance of VaR in Risk Management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61B4701B-39FE-43B8-86AA-D6B8789C2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8" name="Rounded Rectangle 9">
            <a:extLst>
              <a:ext uri="{FF2B5EF4-FFF2-40B4-BE49-F238E27FC236}">
                <a16:creationId xmlns:a16="http://schemas.microsoft.com/office/drawing/2014/main" id="{E9A7EF13-49FA-4355-971A-34B065F35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ln w="12700" cap="sq">
            <a:solidFill>
              <a:schemeClr val="bg1">
                <a:lumMod val="75000"/>
              </a:schemeClr>
            </a:solidFill>
            <a:miter lim="800000"/>
          </a:ln>
          <a:effectLst>
            <a:outerShdw blurRad="63500" dist="25400" dir="5400000" algn="tl" rotWithShape="0">
              <a:srgbClr val="000000">
                <a:alpha val="3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92CF3C3E-0F7B-4F0C-8EBD-BDD38E9C66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6480D3A-0891-BB82-7F45-D1EFD6FC7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A49DFD55-3C28-40EF-9E31-A92D2E4017FF}" type="slidenum">
              <a:rPr lang="en-US" sz="2800">
                <a:solidFill>
                  <a:srgbClr val="FFFFFF"/>
                </a:solidFill>
              </a:rPr>
              <a:pPr defTabSz="914400">
                <a:spcAft>
                  <a:spcPts val="600"/>
                </a:spcAft>
              </a:pPr>
              <a:t>4</a:t>
            </a:fld>
            <a:endParaRPr lang="en-US" sz="2800">
              <a:solidFill>
                <a:srgbClr val="FFFFFF"/>
              </a:solidFill>
            </a:endParaRPr>
          </a:p>
        </p:txBody>
      </p:sp>
      <p:graphicFrame>
        <p:nvGraphicFramePr>
          <p:cNvPr id="118" name="Content Placeholder 34">
            <a:extLst>
              <a:ext uri="{FF2B5EF4-FFF2-40B4-BE49-F238E27FC236}">
                <a16:creationId xmlns:a16="http://schemas.microsoft.com/office/drawing/2014/main" id="{7E68DB08-B9B8-80CD-E09D-9E78019D9D64}"/>
              </a:ext>
            </a:extLst>
          </p:cNvPr>
          <p:cNvGraphicFramePr>
            <a:graphicFrameLocks noGrp="1"/>
          </p:cNvGraphicFramePr>
          <p:nvPr>
            <p:ph sz="half" idx="13"/>
            <p:extLst>
              <p:ext uri="{D42A27DB-BD31-4B8C-83A1-F6EECF244321}">
                <p14:modId xmlns:p14="http://schemas.microsoft.com/office/powerpoint/2010/main" val="1465373140"/>
              </p:ext>
            </p:extLst>
          </p:nvPr>
        </p:nvGraphicFramePr>
        <p:xfrm>
          <a:off x="5608638" y="965200"/>
          <a:ext cx="5614987" cy="4773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40263838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C295E4B-BB91-E601-23CE-AE80D7A2D1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Picture 83">
            <a:extLst>
              <a:ext uri="{FF2B5EF4-FFF2-40B4-BE49-F238E27FC236}">
                <a16:creationId xmlns:a16="http://schemas.microsoft.com/office/drawing/2014/main" id="{F1B8F9CB-890B-4CB8-B503-188A763E2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AA632AB4-3837-4FD0-8B62-0A18B573F4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86" name="Oval 85">
            <a:extLst>
              <a:ext uri="{FF2B5EF4-FFF2-40B4-BE49-F238E27FC236}">
                <a16:creationId xmlns:a16="http://schemas.microsoft.com/office/drawing/2014/main" id="{C393B4A7-6ABF-423D-A762-3CDB4897A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9CD2319A-6FA9-4EFB-9EDF-730446742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D1692A93-3514-4486-8B67-CCA4E0259B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89" name="Rectangle 88">
            <a:extLst>
              <a:ext uri="{FF2B5EF4-FFF2-40B4-BE49-F238E27FC236}">
                <a16:creationId xmlns:a16="http://schemas.microsoft.com/office/drawing/2014/main" id="{01AD250C-F2EA-449F-9B14-DF5BB674C5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31E5DA-E50E-39F0-C68F-E3E2F9696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marR="0">
              <a:spcAft>
                <a:spcPts val="800"/>
              </a:spcAft>
            </a:pPr>
            <a:r>
              <a:rPr lang="en-US" sz="4200">
                <a:solidFill>
                  <a:schemeClr val="tx2"/>
                </a:solidFill>
                <a:effectLst/>
              </a:rPr>
              <a:t>Methods to Calculate VaR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125BF7B-B509-3627-BBC8-C989B1582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A49DFD55-3C28-40EF-9E31-A92D2E4017FF}" type="slidenum">
              <a:rPr lang="en-US" sz="2800">
                <a:solidFill>
                  <a:srgbClr val="FFFFFF"/>
                </a:solidFill>
              </a:rPr>
              <a:pPr defTabSz="914400">
                <a:spcAft>
                  <a:spcPts val="600"/>
                </a:spcAft>
              </a:pPr>
              <a:t>5</a:t>
            </a:fld>
            <a:endParaRPr lang="en-US" sz="2800">
              <a:solidFill>
                <a:srgbClr val="FFFFFF"/>
              </a:solidFill>
            </a:endParaRPr>
          </a:p>
        </p:txBody>
      </p:sp>
      <p:graphicFrame>
        <p:nvGraphicFramePr>
          <p:cNvPr id="37" name="Content Placeholder 34">
            <a:extLst>
              <a:ext uri="{FF2B5EF4-FFF2-40B4-BE49-F238E27FC236}">
                <a16:creationId xmlns:a16="http://schemas.microsoft.com/office/drawing/2014/main" id="{7A4A35EE-C751-AA67-CE69-CEAA07F61F7B}"/>
              </a:ext>
            </a:extLst>
          </p:cNvPr>
          <p:cNvGraphicFramePr>
            <a:graphicFrameLocks noGrp="1"/>
          </p:cNvGraphicFramePr>
          <p:nvPr>
            <p:ph sz="half" idx="13"/>
            <p:extLst>
              <p:ext uri="{D42A27DB-BD31-4B8C-83A1-F6EECF244321}">
                <p14:modId xmlns:p14="http://schemas.microsoft.com/office/powerpoint/2010/main" val="3953474377"/>
              </p:ext>
            </p:extLst>
          </p:nvPr>
        </p:nvGraphicFramePr>
        <p:xfrm>
          <a:off x="646111" y="2237362"/>
          <a:ext cx="9404352" cy="4046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740736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A9D7023-54FB-9EB6-42E7-6E01EFDABC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Picture 62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67" name="Oval 66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88952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Picture 80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</p:spPr>
      </p:pic>
      <p:sp>
        <p:nvSpPr>
          <p:cNvPr id="83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CEE274-B1B7-E486-BF94-E5133AAC7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95" y="804672"/>
            <a:ext cx="3521359" cy="524865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algn="ctr">
              <a:spcAft>
                <a:spcPts val="800"/>
              </a:spcAft>
            </a:pPr>
            <a:r>
              <a:rPr lang="en-US" sz="2300" b="0" i="0" kern="1200" dirty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Example(variance-covariance method)</a:t>
            </a:r>
          </a:p>
        </p:txBody>
      </p:sp>
      <p:sp>
        <p:nvSpPr>
          <p:cNvPr id="35" name="Content Placeholder 34">
            <a:extLst>
              <a:ext uri="{FF2B5EF4-FFF2-40B4-BE49-F238E27FC236}">
                <a16:creationId xmlns:a16="http://schemas.microsoft.com/office/drawing/2014/main" id="{A9FC8B8C-815E-3401-6F25-7F6E43412ED8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975861" y="804671"/>
            <a:ext cx="6399930" cy="524865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>
              <a:lnSpc>
                <a:spcPct val="90000"/>
              </a:lnSpc>
              <a:buFont typeface="Wingdings 3" charset="2"/>
              <a:buChar char=""/>
            </a:pPr>
            <a:r>
              <a:rPr lang="en-US" sz="1500">
                <a:effectLst/>
              </a:rPr>
              <a:t>Imagine a simple stock with a 1-year standard deviation of 20% and an average annual return of 10%. If we want to calculate the 95% one-year VaR using the delta-normal method (also known as the variance-covariance method), we can follow these steps: </a:t>
            </a:r>
          </a:p>
          <a:p>
            <a:pPr marL="342900" marR="0" lvl="0" indent="-342900">
              <a:lnSpc>
                <a:spcPct val="90000"/>
              </a:lnSpc>
              <a:buFont typeface="Wingdings 3" charset="2"/>
              <a:buChar char=""/>
              <a:tabLst>
                <a:tab pos="457200" algn="l"/>
              </a:tabLst>
            </a:pPr>
            <a:r>
              <a:rPr lang="en-US" sz="1500">
                <a:effectLst/>
              </a:rPr>
              <a:t>Define Confidence Level:</a:t>
            </a:r>
          </a:p>
          <a:p>
            <a:pPr marL="742950" marR="0" lvl="1" indent="-285750">
              <a:lnSpc>
                <a:spcPct val="90000"/>
              </a:lnSpc>
              <a:buFont typeface="Wingdings 3" charset="2"/>
              <a:buChar char=""/>
              <a:tabLst>
                <a:tab pos="914400" algn="l"/>
              </a:tabLst>
            </a:pPr>
            <a:r>
              <a:rPr lang="en-US" sz="1500">
                <a:effectLst/>
              </a:rPr>
              <a:t>We want the 95% VaR, which means we're looking at the 95th percentile of potential losses.</a:t>
            </a:r>
          </a:p>
          <a:p>
            <a:pPr marL="342900" marR="0" lvl="0" indent="-342900">
              <a:lnSpc>
                <a:spcPct val="90000"/>
              </a:lnSpc>
              <a:buFont typeface="Wingdings 3" charset="2"/>
              <a:buChar char=""/>
              <a:tabLst>
                <a:tab pos="457200" algn="l"/>
              </a:tabLst>
            </a:pPr>
            <a:r>
              <a:rPr lang="en-US" sz="1500">
                <a:effectLst/>
              </a:rPr>
              <a:t>Determine the Z-score:</a:t>
            </a:r>
          </a:p>
          <a:p>
            <a:pPr marL="742950" marR="0" lvl="1" indent="-285750">
              <a:lnSpc>
                <a:spcPct val="90000"/>
              </a:lnSpc>
              <a:buFont typeface="Wingdings 3" charset="2"/>
              <a:buChar char=""/>
              <a:tabLst>
                <a:tab pos="914400" algn="l"/>
              </a:tabLst>
            </a:pPr>
            <a:r>
              <a:rPr lang="en-US" sz="1500">
                <a:effectLst/>
              </a:rPr>
              <a:t>For a 95% confidence level, the Z-score is approximately 1.645.</a:t>
            </a:r>
          </a:p>
          <a:p>
            <a:pPr marL="342900" marR="0" lvl="0" indent="-342900">
              <a:lnSpc>
                <a:spcPct val="90000"/>
              </a:lnSpc>
              <a:buFont typeface="Wingdings 3" charset="2"/>
              <a:buChar char=""/>
              <a:tabLst>
                <a:tab pos="457200" algn="l"/>
              </a:tabLst>
            </a:pPr>
            <a:r>
              <a:rPr lang="en-US" sz="1500">
                <a:effectLst/>
              </a:rPr>
              <a:t>Calculate the VaR:</a:t>
            </a:r>
          </a:p>
          <a:p>
            <a:pPr marL="0" marR="0">
              <a:lnSpc>
                <a:spcPct val="90000"/>
              </a:lnSpc>
              <a:buFont typeface="Wingdings 3" charset="2"/>
              <a:buChar char=""/>
            </a:pPr>
            <a:r>
              <a:rPr lang="en-US" sz="1500">
                <a:effectLst/>
              </a:rPr>
              <a:t>VaR = (Portfolio Value) * (Z-score) * (Standard Deviation)</a:t>
            </a:r>
          </a:p>
          <a:p>
            <a:pPr marL="0" marR="0">
              <a:lnSpc>
                <a:spcPct val="90000"/>
              </a:lnSpc>
              <a:buFont typeface="Wingdings 3" charset="2"/>
              <a:buChar char=""/>
            </a:pPr>
            <a:r>
              <a:rPr lang="en-US" sz="1500">
                <a:effectLst/>
              </a:rPr>
              <a:t>Let's assume the portfolio value is $100,000.</a:t>
            </a:r>
          </a:p>
          <a:p>
            <a:pPr marL="0" marR="0">
              <a:lnSpc>
                <a:spcPct val="90000"/>
              </a:lnSpc>
              <a:buFont typeface="Wingdings 3" charset="2"/>
              <a:buChar char=""/>
            </a:pPr>
            <a:r>
              <a:rPr lang="en-US" sz="1500">
                <a:effectLst/>
              </a:rPr>
              <a:t>VaR = $100,000 * 1.645 * 0.20 = $32,900</a:t>
            </a:r>
          </a:p>
          <a:p>
            <a:pPr marL="342900" marR="0" lvl="0" indent="-342900">
              <a:lnSpc>
                <a:spcPct val="90000"/>
              </a:lnSpc>
              <a:buFont typeface="Wingdings 3" charset="2"/>
              <a:buChar char=""/>
              <a:tabLst>
                <a:tab pos="457200" algn="l"/>
              </a:tabLst>
            </a:pPr>
            <a:r>
              <a:rPr lang="en-US" sz="1500">
                <a:effectLst/>
              </a:rPr>
              <a:t>Interpretation:</a:t>
            </a:r>
          </a:p>
          <a:p>
            <a:pPr marL="742950" marR="0" lvl="1" indent="-285750">
              <a:lnSpc>
                <a:spcPct val="90000"/>
              </a:lnSpc>
              <a:buFont typeface="Wingdings 3" charset="2"/>
              <a:buChar char=""/>
              <a:tabLst>
                <a:tab pos="914400" algn="l"/>
              </a:tabLst>
            </a:pPr>
            <a:r>
              <a:rPr lang="en-US" sz="1500">
                <a:effectLst/>
              </a:rPr>
              <a:t>This means there is a 95% chance that the portfolio will not lose more than $32,900 over the next year.</a:t>
            </a:r>
          </a:p>
          <a:p>
            <a:pPr marL="0" marR="0">
              <a:lnSpc>
                <a:spcPct val="90000"/>
              </a:lnSpc>
              <a:buFont typeface="Wingdings 3" charset="2"/>
              <a:buChar char=""/>
            </a:pPr>
            <a:endParaRPr lang="en-US" sz="1500">
              <a:effectLst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4AD6A74-20F9-4F01-FF6C-8B7F1C96B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2612" y="6400005"/>
            <a:ext cx="633127" cy="30175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A49DFD55-3C28-40EF-9E31-A92D2E4017FF}" type="slidenum">
              <a:rPr lang="en-US" sz="1100" b="0" i="0" kern="120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pPr algn="r">
                <a:spcAft>
                  <a:spcPts val="600"/>
                </a:spcAft>
              </a:pPr>
              <a:t>6</a:t>
            </a:fld>
            <a:endParaRPr lang="en-US" sz="1100" b="0" i="0" kern="120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640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9168DCE-134F-4610-A6AA-88CEBE8D71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</TotalTime>
  <Words>469</Words>
  <Application>Microsoft Office PowerPoint</Application>
  <PresentationFormat>Widescreen</PresentationFormat>
  <Paragraphs>54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Gothic</vt:lpstr>
      <vt:lpstr>Wingdings 3</vt:lpstr>
      <vt:lpstr>Ion</vt:lpstr>
      <vt:lpstr>Value at risk</vt:lpstr>
      <vt:lpstr>Risk management</vt:lpstr>
      <vt:lpstr>What is vaR?</vt:lpstr>
      <vt:lpstr>Significance of VaR in Risk Management</vt:lpstr>
      <vt:lpstr>Methods to Calculate VaR</vt:lpstr>
      <vt:lpstr>Example(variance-covariance method)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Sanal, Punnya</dc:creator>
  <cp:lastModifiedBy>Sanal, Punnya</cp:lastModifiedBy>
  <cp:revision>2</cp:revision>
  <dcterms:created xsi:type="dcterms:W3CDTF">2025-04-25T08:04:29Z</dcterms:created>
  <dcterms:modified xsi:type="dcterms:W3CDTF">2025-04-27T11:06:17Z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  <property fmtid="{D5CDD505-2E9C-101B-9397-08002B2CF9AE}" pid="4" name="MSIP_Label_b3ee0acc-e44b-4527-888e-695b180478a7_Enabled">
    <vt:lpwstr>true</vt:lpwstr>
  </property>
  <property fmtid="{D5CDD505-2E9C-101B-9397-08002B2CF9AE}" pid="5" name="MSIP_Label_b3ee0acc-e44b-4527-888e-695b180478a7_SetDate">
    <vt:lpwstr>2025-04-25T08:13:53Z</vt:lpwstr>
  </property>
  <property fmtid="{D5CDD505-2E9C-101B-9397-08002B2CF9AE}" pid="6" name="MSIP_Label_b3ee0acc-e44b-4527-888e-695b180478a7_Method">
    <vt:lpwstr>Standard</vt:lpwstr>
  </property>
  <property fmtid="{D5CDD505-2E9C-101B-9397-08002B2CF9AE}" pid="7" name="MSIP_Label_b3ee0acc-e44b-4527-888e-695b180478a7_Name">
    <vt:lpwstr>Internal</vt:lpwstr>
  </property>
  <property fmtid="{D5CDD505-2E9C-101B-9397-08002B2CF9AE}" pid="8" name="MSIP_Label_b3ee0acc-e44b-4527-888e-695b180478a7_SiteId">
    <vt:lpwstr>32d06ac8-7a28-452a-aaf5-6bf92b62151c</vt:lpwstr>
  </property>
  <property fmtid="{D5CDD505-2E9C-101B-9397-08002B2CF9AE}" pid="9" name="MSIP_Label_b3ee0acc-e44b-4527-888e-695b180478a7_ActionId">
    <vt:lpwstr>4e1e427a-e734-482d-a063-981923e5d359</vt:lpwstr>
  </property>
  <property fmtid="{D5CDD505-2E9C-101B-9397-08002B2CF9AE}" pid="10" name="MSIP_Label_b3ee0acc-e44b-4527-888e-695b180478a7_ContentBits">
    <vt:lpwstr>0</vt:lpwstr>
  </property>
  <property fmtid="{D5CDD505-2E9C-101B-9397-08002B2CF9AE}" pid="11" name="MSIP_Label_b3ee0acc-e44b-4527-888e-695b180478a7_Tag">
    <vt:lpwstr>10, 3, 0, 1</vt:lpwstr>
  </property>
</Properties>
</file>