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unyabhuarj/Secure-Data-Hiding-In-Images-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PUNYABHURAJ SURYAWANSHI</a:t>
            </a:r>
          </a:p>
          <a:p>
            <a:r>
              <a:rPr lang="en-US" sz="2000" b="1" dirty="0">
                <a:solidFill>
                  <a:schemeClr val="accent1">
                    <a:lumMod val="75000"/>
                  </a:schemeClr>
                </a:solidFill>
                <a:latin typeface="Arial"/>
                <a:cs typeface="Arial"/>
              </a:rPr>
              <a:t>Student Name : </a:t>
            </a:r>
            <a:r>
              <a:rPr lang="en-US" sz="2000" b="1">
                <a:solidFill>
                  <a:schemeClr val="accent1">
                    <a:lumMod val="75000"/>
                  </a:schemeClr>
                </a:solidFill>
                <a:latin typeface="Arial" pitchFamily="34" charset="0"/>
                <a:cs typeface="Arial" pitchFamily="34" charset="0"/>
              </a:rPr>
              <a:t>PUNYABHURAJ SURYAWANSHI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SAVITRIBAI PHULE PUNE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GB" b="0" i="0" dirty="0">
                <a:solidFill>
                  <a:schemeClr val="tx1"/>
                </a:solidFill>
                <a:effectLst/>
                <a:latin typeface="Atkinson Hyperlegible"/>
              </a:rPr>
              <a:t>This Python code implements a simple steganography technique using the OpenCV library to conceal a text message within the RGB channels of an image. It reads an image ("tree.jpg") and allows the user to input a security key and the text to hide. The message is embedded by applying an XOR operation between the text characters and the key, modifying the pixel values of the image. Once the image is saved as "encrypted_img.jpg," the user has the option to extract the hidden message by providing the same key. If the keys match, the original text is revealed; otherwise, an error message is displayed. This program demonstrates basic principles of data hiding and image modification.</a:t>
            </a:r>
            <a:endParaRPr lang="en-IN"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https://github.com/Punyabhuarj/Secure-Data-Hiding-In-Images-Steganography.git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spcBef>
                <a:spcPts val="525"/>
              </a:spcBef>
              <a:buFont typeface="+mj-lt"/>
              <a:buAutoNum type="arabicPeriod"/>
            </a:pPr>
            <a:r>
              <a:rPr lang="en-GB" b="1" i="0" dirty="0">
                <a:solidFill>
                  <a:schemeClr val="tx1"/>
                </a:solidFill>
                <a:effectLst/>
                <a:latin typeface="Atkinson Hyperlegible"/>
              </a:rPr>
              <a:t>Advanced Encryption Algorithms</a:t>
            </a:r>
            <a:r>
              <a:rPr lang="en-GB" b="0" i="0" dirty="0">
                <a:solidFill>
                  <a:schemeClr val="tx1"/>
                </a:solidFill>
                <a:effectLst/>
                <a:latin typeface="Atkinson Hyperlegible"/>
              </a:rPr>
              <a:t>: Incorporate more sophisticated encryption algorithms (e.g., AES, RSA) to enhance security beyond simple XOR operations, making hidden messages more resilient against detection.</a:t>
            </a:r>
          </a:p>
          <a:p>
            <a:pPr algn="l">
              <a:spcBef>
                <a:spcPts val="525"/>
              </a:spcBef>
              <a:buFont typeface="+mj-lt"/>
              <a:buAutoNum type="arabicPeriod"/>
            </a:pPr>
            <a:r>
              <a:rPr lang="en-GB" b="1" i="0" dirty="0">
                <a:solidFill>
                  <a:schemeClr val="tx1"/>
                </a:solidFill>
                <a:effectLst/>
                <a:latin typeface="Atkinson Hyperlegible"/>
              </a:rPr>
              <a:t>Multi-Layered Steganography</a:t>
            </a:r>
            <a:r>
              <a:rPr lang="en-GB" b="0" i="0" dirty="0">
                <a:solidFill>
                  <a:schemeClr val="tx1"/>
                </a:solidFill>
                <a:effectLst/>
                <a:latin typeface="Atkinson Hyperlegible"/>
              </a:rPr>
              <a:t>: Develop a framework that allows for hiding multiple messages or different types of data simultaneously within the same image, potentially using various algorithms for each layer.</a:t>
            </a:r>
          </a:p>
          <a:p>
            <a:pPr algn="l">
              <a:spcBef>
                <a:spcPts val="525"/>
              </a:spcBef>
              <a:buFont typeface="+mj-lt"/>
              <a:buAutoNum type="arabicPeriod"/>
            </a:pPr>
            <a:r>
              <a:rPr lang="en-GB" b="1" i="0" dirty="0">
                <a:solidFill>
                  <a:schemeClr val="tx1"/>
                </a:solidFill>
                <a:effectLst/>
                <a:latin typeface="Atkinson Hyperlegible"/>
              </a:rPr>
              <a:t>Cross-Platform Support</a:t>
            </a:r>
            <a:r>
              <a:rPr lang="en-GB" b="0" i="0" dirty="0">
                <a:solidFill>
                  <a:schemeClr val="tx1"/>
                </a:solidFill>
                <a:effectLst/>
                <a:latin typeface="Atkinson Hyperlegible"/>
              </a:rPr>
              <a:t>: Create a user-friendly interface or application that functions across various platforms (Windows, macOS, mobile devices) to make the tool more accessible to a broader audience.</a:t>
            </a:r>
          </a:p>
          <a:p>
            <a:pPr algn="l">
              <a:spcBef>
                <a:spcPts val="525"/>
              </a:spcBef>
              <a:buFont typeface="+mj-lt"/>
              <a:buAutoNum type="arabicPeriod"/>
            </a:pPr>
            <a:r>
              <a:rPr lang="en-GB" b="1" i="0" dirty="0">
                <a:solidFill>
                  <a:schemeClr val="tx1"/>
                </a:solidFill>
                <a:effectLst/>
                <a:latin typeface="Atkinson Hyperlegible"/>
              </a:rPr>
              <a:t>Integration with Other Media</a:t>
            </a:r>
            <a:r>
              <a:rPr lang="en-GB" b="0" i="0" dirty="0">
                <a:solidFill>
                  <a:schemeClr val="tx1"/>
                </a:solidFill>
                <a:effectLst/>
                <a:latin typeface="Atkinson Hyperlegible"/>
              </a:rPr>
              <a:t>: Expand capabilities to include other media formats (audio, video) for concealing information, allowing users to hide messages in a variety of digital content.</a:t>
            </a:r>
          </a:p>
          <a:p>
            <a:pPr algn="l">
              <a:spcBef>
                <a:spcPts val="525"/>
              </a:spcBef>
              <a:buFont typeface="+mj-lt"/>
              <a:buAutoNum type="arabicPeriod"/>
            </a:pPr>
            <a:r>
              <a:rPr lang="en-GB" b="1" i="0" dirty="0">
                <a:solidFill>
                  <a:schemeClr val="tx1"/>
                </a:solidFill>
                <a:effectLst/>
                <a:latin typeface="Atkinson Hyperlegible"/>
              </a:rPr>
              <a:t>Detection and Forensics</a:t>
            </a:r>
            <a:r>
              <a:rPr lang="en-GB" b="0" i="0" dirty="0">
                <a:solidFill>
                  <a:schemeClr val="tx1"/>
                </a:solidFill>
                <a:effectLst/>
                <a:latin typeface="Atkinson Hyperlegible"/>
              </a:rPr>
              <a:t>: Research into methods for detecting hidden messages, potentially creating tools for digital forensics experts to identify and extract steganographic data from suspicious files.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GB" b="1" dirty="0">
                <a:solidFill>
                  <a:schemeClr val="tx1"/>
                </a:solidFill>
                <a:latin typeface="Atkinson Hyperlegible"/>
              </a:rPr>
              <a:t>T</a:t>
            </a:r>
            <a:r>
              <a:rPr lang="en-GB" b="1" i="0" dirty="0">
                <a:solidFill>
                  <a:schemeClr val="tx1"/>
                </a:solidFill>
                <a:effectLst/>
                <a:latin typeface="Atkinson Hyperlegible"/>
              </a:rPr>
              <a:t>his project seeks to advance the field of steganography by developing a robust technique that effectively conceals sensitive information within digital images while preserving their quality.</a:t>
            </a:r>
          </a:p>
          <a:p>
            <a:r>
              <a:rPr lang="en-GB" b="1" i="0" dirty="0">
                <a:solidFill>
                  <a:schemeClr val="tx1"/>
                </a:solidFill>
                <a:effectLst/>
                <a:latin typeface="Atkinson Hyperlegible"/>
              </a:rPr>
              <a:t> By addressing the limitations of traditional methods, such as low embedding capacity and vulnerability to detection, the proposed solution aims to achieve high levels of security and efficiency. </a:t>
            </a:r>
          </a:p>
          <a:p>
            <a:r>
              <a:rPr lang="en-GB" b="1" i="0" dirty="0">
                <a:solidFill>
                  <a:schemeClr val="tx1"/>
                </a:solidFill>
                <a:effectLst/>
                <a:latin typeface="Atkinson Hyperlegible"/>
              </a:rPr>
              <a:t>The focus on imperceptibility ensures that the hidden data remains undetectable to both casual observers and potential attackers. </a:t>
            </a:r>
          </a:p>
          <a:p>
            <a:r>
              <a:rPr lang="en-GB" b="1" i="0" dirty="0">
                <a:solidFill>
                  <a:schemeClr val="tx1"/>
                </a:solidFill>
                <a:effectLst/>
                <a:latin typeface="Atkinson Hyperlegible"/>
              </a:rPr>
              <a:t>Ultimately, this approach will contribute to safer data transmission, facilitating secure communication in an increasingly digital world.</a:t>
            </a:r>
            <a:endParaRPr lang="en-IN" b="1"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a:solidFill>
                  <a:schemeClr val="tx1"/>
                </a:solidFill>
              </a:rPr>
              <a:t>Programming Language :</a:t>
            </a:r>
          </a:p>
          <a:p>
            <a:pPr>
              <a:buFont typeface="Wingdings" panose="05000000000000000000" pitchFamily="2" charset="2"/>
              <a:buChar char="Ø"/>
            </a:pPr>
            <a:r>
              <a:rPr lang="en-US" sz="1800" b="1" dirty="0">
                <a:solidFill>
                  <a:schemeClr val="tx1"/>
                </a:solidFill>
              </a:rPr>
              <a:t>Python – </a:t>
            </a:r>
            <a:r>
              <a:rPr lang="en-US" sz="1800" dirty="0">
                <a:solidFill>
                  <a:schemeClr val="tx1"/>
                </a:solidFill>
              </a:rPr>
              <a:t>Used for building encryption and decryption logic.</a:t>
            </a:r>
            <a:endParaRPr lang="en-IN" sz="1800" dirty="0">
              <a:solidFill>
                <a:schemeClr val="tx1"/>
              </a:solidFill>
            </a:endParaRPr>
          </a:p>
          <a:p>
            <a:pPr marL="0" indent="0">
              <a:buNone/>
            </a:pPr>
            <a:endParaRPr lang="en-IN" sz="1800" b="1" dirty="0">
              <a:solidFill>
                <a:schemeClr val="tx1"/>
              </a:solidFill>
            </a:endParaRPr>
          </a:p>
          <a:p>
            <a:pPr marL="0" indent="0">
              <a:buNone/>
            </a:pPr>
            <a:r>
              <a:rPr lang="en-IN" sz="1800" b="1" dirty="0">
                <a:solidFill>
                  <a:schemeClr val="tx1"/>
                </a:solidFill>
              </a:rPr>
              <a:t>Libraries :</a:t>
            </a:r>
          </a:p>
          <a:p>
            <a:pPr>
              <a:buFont typeface="Wingdings" panose="05000000000000000000" pitchFamily="2" charset="2"/>
              <a:buChar char="Ø"/>
            </a:pPr>
            <a:r>
              <a:rPr lang="en-IN" sz="1800" b="1" dirty="0">
                <a:solidFill>
                  <a:schemeClr val="tx1"/>
                </a:solidFill>
              </a:rPr>
              <a:t>OpenCV – </a:t>
            </a:r>
            <a:r>
              <a:rPr lang="en-IN" sz="1800" dirty="0">
                <a:solidFill>
                  <a:schemeClr val="tx1"/>
                </a:solidFill>
              </a:rPr>
              <a:t>Handles image processing and manipulation.</a:t>
            </a:r>
          </a:p>
          <a:p>
            <a:pPr marL="0" indent="0">
              <a:buNone/>
            </a:pPr>
            <a:endParaRPr lang="en-IN" sz="1800" dirty="0">
              <a:solidFill>
                <a:schemeClr val="tx1"/>
              </a:solidFill>
            </a:endParaRPr>
          </a:p>
          <a:p>
            <a:pPr marL="0" indent="0">
              <a:buNone/>
            </a:pPr>
            <a:endParaRPr lang="en-IN" sz="1800" b="1" dirty="0">
              <a:solidFill>
                <a:schemeClr val="tx1"/>
              </a:solidFill>
            </a:endParaRPr>
          </a:p>
          <a:p>
            <a:pPr marL="0" indent="0">
              <a:buNone/>
            </a:pPr>
            <a:r>
              <a:rPr lang="en-IN" sz="1800" b="1" dirty="0">
                <a:solidFill>
                  <a:schemeClr val="tx1"/>
                </a:solidFill>
              </a:rPr>
              <a:t>Platforms :</a:t>
            </a:r>
          </a:p>
          <a:p>
            <a:pPr>
              <a:buFont typeface="Wingdings" panose="05000000000000000000" pitchFamily="2" charset="2"/>
              <a:buChar char="Ø"/>
            </a:pPr>
            <a:r>
              <a:rPr lang="en-US" sz="1800" dirty="0">
                <a:solidFill>
                  <a:schemeClr val="tx1"/>
                </a:solidFill>
              </a:rPr>
              <a:t>Runs on </a:t>
            </a:r>
            <a:r>
              <a:rPr lang="en-US" sz="1800" b="1" dirty="0">
                <a:solidFill>
                  <a:schemeClr val="tx1"/>
                </a:solidFill>
              </a:rPr>
              <a:t>Windows, Linux and macOS </a:t>
            </a:r>
            <a:r>
              <a:rPr lang="en-US" sz="1800" dirty="0">
                <a:solidFill>
                  <a:schemeClr val="tx1"/>
                </a:solidFill>
              </a:rPr>
              <a:t>with python installed.</a:t>
            </a:r>
            <a:endParaRPr lang="en-IN" sz="1800" dirty="0">
              <a:solidFill>
                <a:schemeClr val="tx1"/>
              </a:solidFill>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2000" b="1" i="0" dirty="0">
                <a:solidFill>
                  <a:schemeClr val="tx1"/>
                </a:solidFill>
                <a:effectLst/>
                <a:latin typeface="Atkinson Hyperlegible"/>
              </a:rPr>
              <a:t>This code implements a basic steganography technique using an XOR-based encryption method to hide text within the pixel values of an image.</a:t>
            </a:r>
          </a:p>
          <a:p>
            <a:r>
              <a:rPr lang="en-GB" sz="2000" b="1" i="0" dirty="0">
                <a:solidFill>
                  <a:schemeClr val="tx1"/>
                </a:solidFill>
                <a:effectLst/>
                <a:latin typeface="Atkinson Hyperlegible"/>
              </a:rPr>
              <a:t> A unique feature is its use of a user-defined security key to encrypt and subsequently decrypt the hidden message, ensuring that only someone with the correct key can access the concealed information. </a:t>
            </a:r>
          </a:p>
          <a:p>
            <a:r>
              <a:rPr lang="en-GB" sz="2000" b="1" i="0" dirty="0">
                <a:solidFill>
                  <a:schemeClr val="tx1"/>
                </a:solidFill>
                <a:effectLst/>
                <a:latin typeface="Atkinson Hyperlegible"/>
              </a:rPr>
              <a:t>The program reads an image, replaces pixel values with those derived from the text and the key, and maintains the colour balance by cycling through the RGB channels. </a:t>
            </a:r>
          </a:p>
          <a:p>
            <a:r>
              <a:rPr lang="en-GB" sz="2000" b="1" i="0" dirty="0">
                <a:solidFill>
                  <a:schemeClr val="tx1"/>
                </a:solidFill>
                <a:effectLst/>
                <a:latin typeface="Atkinson Hyperlegible"/>
              </a:rPr>
              <a:t>Additionally, it features error handling for key mismatches, enhancing the security of the hidden data. After embedding, the modified image is saved and opened automatically for immediate access.</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spcBef>
                <a:spcPts val="525"/>
              </a:spcBef>
              <a:buFont typeface="+mj-lt"/>
              <a:buAutoNum type="arabicPeriod"/>
            </a:pPr>
            <a:r>
              <a:rPr lang="en-GB" b="1" i="0" dirty="0">
                <a:solidFill>
                  <a:schemeClr val="tx1"/>
                </a:solidFill>
                <a:effectLst/>
                <a:latin typeface="Atkinson Hyperlegible"/>
              </a:rPr>
              <a:t>Privacy-Conscious Individuals</a:t>
            </a:r>
            <a:r>
              <a:rPr lang="en-GB" b="0" i="0" dirty="0">
                <a:solidFill>
                  <a:schemeClr val="tx1"/>
                </a:solidFill>
                <a:effectLst/>
                <a:latin typeface="Atkinson Hyperlegible"/>
              </a:rPr>
              <a:t>: Users who want to securely share sensitive information (such as personal messages or keys) without alerting others that data is being transmitted.</a:t>
            </a:r>
          </a:p>
          <a:p>
            <a:pPr algn="l">
              <a:spcBef>
                <a:spcPts val="525"/>
              </a:spcBef>
              <a:buFont typeface="+mj-lt"/>
              <a:buAutoNum type="arabicPeriod"/>
            </a:pPr>
            <a:r>
              <a:rPr lang="en-GB" b="1" i="0" dirty="0">
                <a:solidFill>
                  <a:schemeClr val="tx1"/>
                </a:solidFill>
                <a:effectLst/>
                <a:latin typeface="Atkinson Hyperlegible"/>
              </a:rPr>
              <a:t>Digital Artists</a:t>
            </a:r>
            <a:r>
              <a:rPr lang="en-GB" b="0" i="0" dirty="0">
                <a:solidFill>
                  <a:schemeClr val="tx1"/>
                </a:solidFill>
                <a:effectLst/>
                <a:latin typeface="Atkinson Hyperlegible"/>
              </a:rPr>
              <a:t>: Creators who might want to embed a personal signature or message within their artwork or digital images without altering the visible appearance.</a:t>
            </a:r>
          </a:p>
          <a:p>
            <a:pPr algn="l">
              <a:spcBef>
                <a:spcPts val="525"/>
              </a:spcBef>
              <a:buFont typeface="+mj-lt"/>
              <a:buAutoNum type="arabicPeriod"/>
            </a:pPr>
            <a:r>
              <a:rPr lang="en-GB" b="1" i="0" dirty="0">
                <a:solidFill>
                  <a:schemeClr val="tx1"/>
                </a:solidFill>
                <a:effectLst/>
                <a:latin typeface="Atkinson Hyperlegible"/>
              </a:rPr>
              <a:t>Information Security Professionals</a:t>
            </a:r>
            <a:r>
              <a:rPr lang="en-GB" b="0" i="0" dirty="0">
                <a:solidFill>
                  <a:schemeClr val="tx1"/>
                </a:solidFill>
                <a:effectLst/>
                <a:latin typeface="Atkinson Hyperlegible"/>
              </a:rPr>
              <a:t>: Experts who need to test the resilience of digital images against steganalysis attacks, exploring vulnerabilities in traditional image formats.</a:t>
            </a:r>
          </a:p>
          <a:p>
            <a:pPr algn="l">
              <a:spcBef>
                <a:spcPts val="525"/>
              </a:spcBef>
              <a:buFont typeface="+mj-lt"/>
              <a:buAutoNum type="arabicPeriod"/>
            </a:pPr>
            <a:r>
              <a:rPr lang="en-GB" b="1" i="0" dirty="0">
                <a:solidFill>
                  <a:schemeClr val="tx1"/>
                </a:solidFill>
                <a:effectLst/>
                <a:latin typeface="Atkinson Hyperlegible"/>
              </a:rPr>
              <a:t>Data Scientists</a:t>
            </a:r>
            <a:r>
              <a:rPr lang="en-GB" b="0" i="0" dirty="0">
                <a:solidFill>
                  <a:schemeClr val="tx1"/>
                </a:solidFill>
                <a:effectLst/>
                <a:latin typeface="Atkinson Hyperlegible"/>
              </a:rPr>
              <a:t>: Researchers who may utilize steganography techniques for secure data annotation or hidden data storage in image datasets.</a:t>
            </a:r>
          </a:p>
          <a:p>
            <a:pPr algn="l">
              <a:spcBef>
                <a:spcPts val="525"/>
              </a:spcBef>
              <a:buFont typeface="+mj-lt"/>
              <a:buAutoNum type="arabicPeriod"/>
            </a:pPr>
            <a:r>
              <a:rPr lang="en-GB" b="1" i="0" dirty="0">
                <a:solidFill>
                  <a:schemeClr val="tx1"/>
                </a:solidFill>
                <a:effectLst/>
                <a:latin typeface="Atkinson Hyperlegible"/>
              </a:rPr>
              <a:t>Whistleblowers</a:t>
            </a:r>
            <a:r>
              <a:rPr lang="en-GB" b="0" i="0" dirty="0">
                <a:solidFill>
                  <a:schemeClr val="tx1"/>
                </a:solidFill>
                <a:effectLst/>
                <a:latin typeface="Atkinson Hyperlegible"/>
              </a:rPr>
              <a:t>: Individuals in sensitive positions needing to share information securely while maintaining anonymity.</a:t>
            </a:r>
          </a:p>
          <a:p>
            <a:pPr algn="l">
              <a:spcBef>
                <a:spcPts val="525"/>
              </a:spcBef>
              <a:buFont typeface="+mj-lt"/>
              <a:buAutoNum type="arabicPeriod"/>
            </a:pPr>
            <a:r>
              <a:rPr lang="en-GB" b="1" i="0" dirty="0">
                <a:solidFill>
                  <a:schemeClr val="tx1"/>
                </a:solidFill>
                <a:effectLst/>
                <a:latin typeface="Atkinson Hyperlegible"/>
              </a:rPr>
              <a:t>Students and Educators</a:t>
            </a:r>
            <a:r>
              <a:rPr lang="en-GB" b="0" i="0" dirty="0">
                <a:solidFill>
                  <a:schemeClr val="tx1"/>
                </a:solidFill>
                <a:effectLst/>
                <a:latin typeface="Atkinson Hyperlegible"/>
              </a:rPr>
              <a:t>: Those learning about steganography and encryption, using this code as a practical example to understand data hiding techniques and security principles.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02155"/>
            <a:ext cx="11029616" cy="747953"/>
          </a:xfrm>
        </p:spPr>
        <p:txBody>
          <a:bodyPr>
            <a:normAutofit fontScale="90000"/>
          </a:bodyPr>
          <a:lstStyle/>
          <a:p>
            <a:r>
              <a:rPr lang="en-IN" dirty="0">
                <a:solidFill>
                  <a:schemeClr val="accent1"/>
                </a:solidFill>
              </a:rPr>
              <a:t>Results</a:t>
            </a:r>
            <a:br>
              <a:rPr lang="en-IN" dirty="0">
                <a:solidFill>
                  <a:schemeClr val="accent1"/>
                </a:solidFill>
              </a:rPr>
            </a:br>
            <a:r>
              <a:rPr lang="en-IN" sz="2200" dirty="0">
                <a:latin typeface="Times New Roman" panose="02020603050405020304" pitchFamily="18" charset="0"/>
                <a:cs typeface="Times New Roman" panose="02020603050405020304" pitchFamily="18" charset="0"/>
              </a:rPr>
              <a:t>Stegno1.py</a:t>
            </a:r>
          </a:p>
        </p:txBody>
      </p:sp>
      <p:pic>
        <p:nvPicPr>
          <p:cNvPr id="7" name="Picture 6">
            <a:extLst>
              <a:ext uri="{FF2B5EF4-FFF2-40B4-BE49-F238E27FC236}">
                <a16:creationId xmlns:a16="http://schemas.microsoft.com/office/drawing/2014/main" id="{0E4C08B1-45DF-B67A-DA73-C5B4E1DBD7F5}"/>
              </a:ext>
            </a:extLst>
          </p:cNvPr>
          <p:cNvPicPr>
            <a:picLocks noChangeAspect="1"/>
          </p:cNvPicPr>
          <p:nvPr/>
        </p:nvPicPr>
        <p:blipFill>
          <a:blip r:embed="rId2"/>
          <a:stretch>
            <a:fillRect/>
          </a:stretch>
        </p:blipFill>
        <p:spPr>
          <a:xfrm>
            <a:off x="184727" y="1560945"/>
            <a:ext cx="11610109" cy="46828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C558-6803-E439-53A1-4F3A5D91FCED}"/>
              </a:ext>
            </a:extLst>
          </p:cNvPr>
          <p:cNvSpPr>
            <a:spLocks noGrp="1"/>
          </p:cNvSpPr>
          <p:nvPr>
            <p:ph type="title"/>
          </p:nvPr>
        </p:nvSpPr>
        <p:spPr/>
        <p:txBody>
          <a:bodyPr/>
          <a:lstStyle/>
          <a:p>
            <a:r>
              <a:rPr lang="en-GB" dirty="0"/>
              <a:t>   </a:t>
            </a:r>
            <a:r>
              <a:rPr lang="en-GB" dirty="0">
                <a:latin typeface="Times New Roman" panose="02020603050405020304" pitchFamily="18" charset="0"/>
                <a:cs typeface="Times New Roman" panose="02020603050405020304" pitchFamily="18" charset="0"/>
              </a:rPr>
              <a:t>ENCRYPTED AND DECRPTED TEXT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C649F3D-A6CA-4D32-3FBC-52D09449FFDA}"/>
              </a:ext>
            </a:extLst>
          </p:cNvPr>
          <p:cNvPicPr>
            <a:picLocks noGrp="1" noChangeAspect="1"/>
          </p:cNvPicPr>
          <p:nvPr>
            <p:ph idx="1"/>
          </p:nvPr>
        </p:nvPicPr>
        <p:blipFill>
          <a:blip r:embed="rId2"/>
          <a:stretch>
            <a:fillRect/>
          </a:stretch>
        </p:blipFill>
        <p:spPr>
          <a:xfrm>
            <a:off x="581192" y="1348810"/>
            <a:ext cx="10437790" cy="4160379"/>
          </a:xfrm>
        </p:spPr>
      </p:pic>
    </p:spTree>
    <p:extLst>
      <p:ext uri="{BB962C8B-B14F-4D97-AF65-F5344CB8AC3E}">
        <p14:creationId xmlns:p14="http://schemas.microsoft.com/office/powerpoint/2010/main" val="303772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06AB-65AC-01C3-A9F2-D66EA12B8511}"/>
              </a:ext>
            </a:extLst>
          </p:cNvPr>
          <p:cNvSpPr>
            <a:spLocks noGrp="1"/>
          </p:cNvSpPr>
          <p:nvPr>
            <p:ph type="title"/>
          </p:nvPr>
        </p:nvSpPr>
        <p:spPr/>
        <p:txBody>
          <a:bodyPr>
            <a:normAutofit/>
          </a:bodyPr>
          <a:lstStyle/>
          <a:p>
            <a:r>
              <a:rPr lang="en-GB" sz="1800" dirty="0">
                <a:latin typeface="Times New Roman" panose="02020603050405020304" pitchFamily="18" charset="0"/>
                <a:cs typeface="Times New Roman" panose="02020603050405020304" pitchFamily="18" charset="0"/>
              </a:rPr>
              <a:t>Encrypted image</a:t>
            </a:r>
            <a:endParaRPr lang="en-IN"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6A48DAB-9685-C245-5BEF-948FA9BF4F7F}"/>
              </a:ext>
            </a:extLst>
          </p:cNvPr>
          <p:cNvPicPr>
            <a:picLocks noGrp="1" noChangeAspect="1"/>
          </p:cNvPicPr>
          <p:nvPr>
            <p:ph idx="1"/>
          </p:nvPr>
        </p:nvPicPr>
        <p:blipFill>
          <a:blip r:embed="rId2"/>
          <a:stretch>
            <a:fillRect/>
          </a:stretch>
        </p:blipFill>
        <p:spPr>
          <a:xfrm>
            <a:off x="3238500" y="1733550"/>
            <a:ext cx="5715000" cy="3810000"/>
          </a:xfrm>
          <a:prstGeom prst="rect">
            <a:avLst/>
          </a:prstGeom>
        </p:spPr>
      </p:pic>
    </p:spTree>
    <p:extLst>
      <p:ext uri="{BB962C8B-B14F-4D97-AF65-F5344CB8AC3E}">
        <p14:creationId xmlns:p14="http://schemas.microsoft.com/office/powerpoint/2010/main" val="29463170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135</TotalTime>
  <Words>772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Atkinson Hyperlegible</vt:lpstr>
      <vt:lpstr>Calibri</vt:lpstr>
      <vt:lpstr>Calibri Light</vt:lpstr>
      <vt:lpstr>Franklin Gothic Book</vt:lpstr>
      <vt:lpstr>Franklin Gothic Demi</vt:lpstr>
      <vt:lpstr>Times New Roman</vt:lpstr>
      <vt:lpstr>Wingdings</vt:lpstr>
      <vt:lpstr>Wingdings 2</vt:lpstr>
      <vt:lpstr>DividendVTI</vt:lpstr>
      <vt:lpstr>PROJECT TITLE</vt:lpstr>
      <vt:lpstr>OUTLINE</vt:lpstr>
      <vt:lpstr>Problem Statement</vt:lpstr>
      <vt:lpstr>Technology  used</vt:lpstr>
      <vt:lpstr>Wow factors</vt:lpstr>
      <vt:lpstr>End users</vt:lpstr>
      <vt:lpstr>Results Stegno1.py</vt:lpstr>
      <vt:lpstr>   ENCRYPTED AND DECRPTED TEXT         </vt:lpstr>
      <vt:lpstr>Encrypted image</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punyabhuraj suryawanshi</cp:lastModifiedBy>
  <cp:revision>27</cp:revision>
  <dcterms:created xsi:type="dcterms:W3CDTF">2021-05-26T16:50:10Z</dcterms:created>
  <dcterms:modified xsi:type="dcterms:W3CDTF">2025-02-26T09:52:13Z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