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98"/>
  </p:notesMasterIdLst>
  <p:handoutMasterIdLst>
    <p:handoutMasterId r:id="rId99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367" r:id="rId14"/>
    <p:sldId id="359" r:id="rId15"/>
    <p:sldId id="361" r:id="rId16"/>
    <p:sldId id="362" r:id="rId17"/>
    <p:sldId id="363" r:id="rId18"/>
    <p:sldId id="364" r:id="rId19"/>
    <p:sldId id="282" r:id="rId20"/>
    <p:sldId id="283" r:id="rId21"/>
    <p:sldId id="284" r:id="rId22"/>
    <p:sldId id="368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69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83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70" r:id="rId57"/>
    <p:sldId id="316" r:id="rId58"/>
    <p:sldId id="384" r:id="rId59"/>
    <p:sldId id="357" r:id="rId60"/>
    <p:sldId id="371" r:id="rId61"/>
    <p:sldId id="385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33" r:id="rId71"/>
    <p:sldId id="372" r:id="rId72"/>
    <p:sldId id="373" r:id="rId73"/>
    <p:sldId id="374" r:id="rId74"/>
    <p:sldId id="375" r:id="rId75"/>
    <p:sldId id="334" r:id="rId76"/>
    <p:sldId id="335" r:id="rId77"/>
    <p:sldId id="336" r:id="rId78"/>
    <p:sldId id="345" r:id="rId79"/>
    <p:sldId id="346" r:id="rId80"/>
    <p:sldId id="347" r:id="rId81"/>
    <p:sldId id="358" r:id="rId82"/>
    <p:sldId id="376" r:id="rId83"/>
    <p:sldId id="377" r:id="rId84"/>
    <p:sldId id="348" r:id="rId85"/>
    <p:sldId id="349" r:id="rId86"/>
    <p:sldId id="350" r:id="rId87"/>
    <p:sldId id="378" r:id="rId88"/>
    <p:sldId id="379" r:id="rId89"/>
    <p:sldId id="380" r:id="rId90"/>
    <p:sldId id="351" r:id="rId91"/>
    <p:sldId id="382" r:id="rId92"/>
    <p:sldId id="352" r:id="rId93"/>
    <p:sldId id="381" r:id="rId94"/>
    <p:sldId id="353" r:id="rId95"/>
    <p:sldId id="354" r:id="rId96"/>
    <p:sldId id="355" r:id="rId9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80399" autoAdjust="0"/>
  </p:normalViewPr>
  <p:slideViewPr>
    <p:cSldViewPr>
      <p:cViewPr varScale="1">
        <p:scale>
          <a:sx n="105" d="100"/>
          <a:sy n="105" d="100"/>
        </p:scale>
        <p:origin x="16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Srivastava" userId="a20fc31f-ff76-4f59-a5f9-7c37ba761692" providerId="ADAL" clId="{35C02B5B-0E7D-4820-B532-2C4FCAA6140E}"/>
    <pc:docChg chg="custSel modSld">
      <pc:chgData name="Brian Srivastava" userId="a20fc31f-ff76-4f59-a5f9-7c37ba761692" providerId="ADAL" clId="{35C02B5B-0E7D-4820-B532-2C4FCAA6140E}" dt="2019-01-14T21:31:50.427" v="135" actId="20577"/>
      <pc:docMkLst>
        <pc:docMk/>
      </pc:docMkLst>
      <pc:sldChg chg="modNotesTx">
        <pc:chgData name="Brian Srivastava" userId="a20fc31f-ff76-4f59-a5f9-7c37ba761692" providerId="ADAL" clId="{35C02B5B-0E7D-4820-B532-2C4FCAA6140E}" dt="2019-01-14T21:31:50.427" v="135" actId="20577"/>
        <pc:sldMkLst>
          <pc:docMk/>
          <pc:sldMk cId="0" sldId="278"/>
        </pc:sldMkLst>
      </pc:sldChg>
      <pc:sldChg chg="modNotesTx">
        <pc:chgData name="Brian Srivastava" userId="a20fc31f-ff76-4f59-a5f9-7c37ba761692" providerId="ADAL" clId="{35C02B5B-0E7D-4820-B532-2C4FCAA6140E}" dt="2019-01-14T19:33:45.879" v="104" actId="20577"/>
        <pc:sldMkLst>
          <pc:docMk/>
          <pc:sldMk cId="0" sldId="361"/>
        </pc:sldMkLst>
      </pc:sldChg>
      <pc:sldChg chg="modSp">
        <pc:chgData name="Brian Srivastava" userId="a20fc31f-ff76-4f59-a5f9-7c37ba761692" providerId="ADAL" clId="{35C02B5B-0E7D-4820-B532-2C4FCAA6140E}" dt="2019-01-14T20:01:32.837" v="106" actId="20577"/>
        <pc:sldMkLst>
          <pc:docMk/>
          <pc:sldMk cId="328751058" sldId="383"/>
        </pc:sldMkLst>
        <pc:spChg chg="mod">
          <ac:chgData name="Brian Srivastava" userId="a20fc31f-ff76-4f59-a5f9-7c37ba761692" providerId="ADAL" clId="{35C02B5B-0E7D-4820-B532-2C4FCAA6140E}" dt="2019-01-14T20:01:32.837" v="106" actId="20577"/>
          <ac:spMkLst>
            <pc:docMk/>
            <pc:sldMk cId="328751058" sldId="383"/>
            <ac:spMk id="3" creationId="{00000000-0000-0000-0000-000000000000}"/>
          </ac:spMkLst>
        </pc:spChg>
      </pc:sldChg>
    </pc:docChg>
  </pc:docChgLst>
  <pc:docChgLst>
    <pc:chgData name="Brian Srivastava" userId="a20fc31f-ff76-4f59-a5f9-7c37ba761692" providerId="ADAL" clId="{3317BDF9-883C-40DE-BC15-992585698284}"/>
  </pc:docChgLst>
  <pc:docChgLst>
    <pc:chgData name="Brian Srivastava" userId="a20fc31f-ff76-4f59-a5f9-7c37ba761692" providerId="ADAL" clId="{6A9E6340-F695-4F48-9837-9D4728F4EC79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95A3F75-9934-4171-9E9A-5798A6FCE1C3}" type="datetime3">
              <a:rPr lang="en-US"/>
              <a:pPr>
                <a:defRPr/>
              </a:pPr>
              <a:t>3 February 2019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67E63131-6A99-4481-B9D8-F30A046F9E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16T13:27:49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1" timeString="2016-09-16T13:34:25.306"/>
    </inkml:context>
  </inkml:definitions>
  <inkml:trace contextRef="#ctx0" brushRef="#br0">17487 10400 1 0,'0'0'45'32,"0"0"-42"-32,0 0-1 0,0 0-52 15</inkml:trace>
  <inkml:trace contextRef="#ctx0" brushRef="#br0" timeOffset="3947.693">17880 11248 118 0,'2'-21'104'0,"-9"-5"-11"16,7 26-38 0,35-9-157-16,-35 9-6 15,50 0-4-15,-22-3 65 16</inkml:trace>
  <inkml:trace contextRef="#ctx1" brushRef="#br0">24895 4836 0,'0'0'0,"0"0"0,0 0 15,0 0-15,0 0 0,0 0 16,0 0-16,257-183 15,-189 137-15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16T13:53:53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12530 5942 1 0,'0'0'27'15,"0"0"36"-15,0 0-57 0,-21 7-51 16,21-7-6-16,0 0 51 0</inkml:trace>
  <inkml:trace contextRef="#ctx0" brushRef="#br0" timeOffset="51372.483">18896 10480 72 0,'0'0'48'0,"0"0"-3"16,0 0-1-16,-24-5-6 0,24 5-4 15,0 0-7-15,0 0-6 16,0 0-5-16,0 0-5 15,0 0-3-15,-21 12-3 0,21-12-1 16,0 0-3-16,0 0 0 16,0 0-1-16,-7 26-1 15,7-26-1-15,0 0 2 16,-10 26-1-16,10-26 3 16,0 0 1-16,0 0-1 15,-11 19-2 1,11-19 2-16,0 0 2 15,0 0-2-15,0 0-2 0,0 0 0 16,0 0-1-16,0 0 3 16,0 0 3-16,0 0-1 15,0 0 0 1,0 0 0-16,0 0 0 0,0 0-4 16,0 0-6-16,0 0-10 0,0 0-19 15,0 0-29-15,0 0-38 16,-7 26-5-16,7-26 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87421F5-4266-4FE1-A9C1-0CD76E22EFCA}" type="datetime3">
              <a:rPr lang="en-US"/>
              <a:pPr>
                <a:defRPr/>
              </a:pPr>
              <a:t>3 February 2019</a:t>
            </a:fld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78D87767-A651-4E3C-8E40-3493A7F969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AB1D5A-EC4D-48BD-A7F0-D4C41221888B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1A7DA9-4B58-44DF-ADEE-8944ACA56D9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2AD2BC-3C76-4495-99EF-A81BDC60A7E8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6C27B5-435D-488C-B6EB-0122325D0A0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B3A2B1-5CA0-4721-BA22-A4B4001628D9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CD2B22-4422-4040-B2D9-28A9DC7A859A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C8D23E-6979-49D1-9DDE-6FD96340910A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D62A40-BADF-4ED4-9E85-0329427101EF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8D7141-5DC6-4986-9FC9-74E8A358DBC5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602763-C5A2-45D2-A3E1-D790C82261B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03B12A-A453-4415-9087-76306747F52A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BC27C9-1CC8-42B4-BBBB-D38C9CF883F2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6F1CF0-D487-4AEC-9B2F-D361A8D4B306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D35B9B-12EA-4885-9D32-DB44883409E7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2’s complement – flip all bits (that’s 1’s complement) and then add 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907808-92C4-44B2-B37C-E23A6913ECA4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6BE74-7933-436D-8A1F-9D0958FF4DD0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2B7B1B-EB7B-4D29-B988-5BB416C3E84A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63C7EA-9487-43B9-A110-25EE23C0D9A3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46976B-0115-4467-A7FC-CA79D65FC7C0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CB5111-F15C-4248-87E5-8F477F6F46EA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733DF-2891-44FD-B8C7-771CB0DF1826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8467A2-7CE4-4E9B-AE31-A16E7ECD47C1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CF7CD9-5374-4BF2-B4D5-689D139FD9F7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2CF0BC-B2A0-4BFF-A972-1448EC1CD31E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18D931-B70F-43C0-A6FA-14BAC6D1D899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85027C-8EE5-4C4B-A5B7-1FDC055EB8AB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C89F03-6BFC-424C-AF20-15A9931739D4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96BF03-7A84-476A-8A15-01BC102B35C7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BB9A03-DD76-43F4-A461-DFF7A916930D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B5765F-8911-4EE5-808C-A683F2E6463D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CE168-03C2-42D2-810C-B90AD2245AD0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F93D56-44D4-4FC6-97FD-62F012746B40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79378A-6EC4-415B-BAF4-AAC78A1090E3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413F05-ED0E-414B-AA30-4A86633F5FBF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9C23F3-5D36-49DF-8FC7-B27B4B0A2AF7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86DEC9-1030-4624-8213-7E667B74A710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CE0C68-F429-4077-94F1-36FB9A993D0B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EB69B3-A1C1-415C-90AF-63D941A3980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27B844-8605-401B-AA93-1E92CE9DF2CA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87D44D-DBE6-4244-A655-8DB7913ECD30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B8B7F2-F33E-4325-9865-E06F4C3D7C5A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BE8532-5B7F-4A4A-9C51-28CF5D678F3C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4A2B1B-7E39-4316-9167-630D58D6780D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5E0C7D-F892-43CB-96CA-062B85AF29A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7BB35C-427A-4048-99C7-8D9B1E0981F3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63861E-D58F-4A95-9B14-1BC3BA77EA9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8AA837-C9D4-4C77-A109-259F67C72AA9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B9E403-EC36-4E8B-9B1B-2DE2CB306C7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0E334E-FEAD-436C-99F9-98AD3280722D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8AFCC2-5309-43D1-819C-18E284E9274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BA62E-7527-4D07-B3A2-E3BAFBA70952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E4A43D-3448-4905-9C12-F8677C50F0A3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7C1DC1-46CB-40D8-9D94-2CB6D9855A7C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856564-60CA-4F5F-8B97-5EA14B9E0CC4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06AD67-1177-4FC3-9560-1BDC0F10C432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BA070F-A6FD-45F7-95F8-EA8531786F80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8C5C57-4727-4BFB-9683-D8142A4A2712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F7DB7B-A822-41EB-B4DF-01EB6B22DDCF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88C75E-3FC4-4065-8FD8-C597B9E8376B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BF0EF2-502D-45E9-B449-41135F870C49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74422B-6F2D-4910-9A90-2E39428D550B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5E44E6-B8E3-4168-965B-E9401DAC7B7A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C416A-B3C3-49FF-AA9D-51EE4082E793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B9E0E5-ED7A-4339-9838-239D3E42C8BB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2997D-AD24-4A8F-8669-3B8D97A10272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433146-CD27-43D5-9683-E490CC650DA1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0D8EF5-FE3F-4D68-984C-188CD1AF8171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AE400E-0848-4A17-90CD-5BFE19A3482A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030063-C0A5-4052-B998-182E83A705A3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9545A9-65E6-4896-B350-D6492B56CDBD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76578-D7A2-43A9-9E19-372BBE0D3DAD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AE419E-5B34-4D29-BD1B-EF4F2B8D13DE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96D04E-44E4-4AA4-9D7D-6EBF78FD2EC7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60F036-F208-41A4-B45D-E74757823A7A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D068AF-3C54-4048-80AF-98BC6B4E1E39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D30272-113B-49F1-944B-FDB5C061505E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C7CE7D-CC2A-4376-A461-63AE5FD1E008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627B6C-1D34-4056-AE98-073D8D03B86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5669A7-46F2-4E5B-B872-1D7EF6ADEC87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3A53DF-3DC8-401D-8EF9-F4EF12ABEC09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B6FF3F-1EC0-43F6-B385-54A5721A96AC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69BE0-1A7E-473F-8908-EF47B3A497C6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C954B3-44FC-40D0-BDBC-5A70D748FBC4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BE929E-8E96-491D-A3DD-21B9992B0311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B09B5C-9024-436F-9196-301EFB4CDC3E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DFB90F-2AA1-4D62-ACED-506086AE190E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D3FBAB-D677-4972-9DCD-457F2A2A7E65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086CBF-362B-4305-B3A3-7987AF67FDE7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2A860-2E43-4D42-8A4D-C827F1CD71F3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651D07-E8CD-4D27-B56F-EAE38A6A3484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2FBF99-D5C2-40E5-8A05-70B61F12575C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7BF0E3-2FA2-4287-8902-891DB8023C5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SB:  Store byte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3DB973-0B1F-45AB-81C7-D6A680F8A7F1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0E4952-ADE8-47B8-A228-AA53BD0E34CC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 err="1"/>
              <a:t>Lui</a:t>
            </a:r>
            <a:r>
              <a:rPr lang="en-AU" altLang="en-US" dirty="0"/>
              <a:t>:  Load up immediate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D0AB1A-5741-4C6C-B2B2-49F572133D38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E855DB-35C2-46E1-8787-504E83DBE0C4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B2E5E2-E59A-45B9-A3F3-0C27A76C0635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7241FA-6AF5-45D1-AD47-F1F179C2C42C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88499B-ABF8-437E-BF8E-EC0FCC06453E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7C02FD-453B-4428-9796-C9DD8A3AB93B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C49D74-D433-469E-A728-63C4B9EDBADE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3AEA71-8F5E-4C30-AF3C-ACA33D27016A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A1327A-2D08-4385-8453-27FDE22B5733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02A8E9-5794-4EEE-A819-E06FEB647298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4A97F8-3D06-4529-8BB3-2E835C49E16F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C18ED2-DC88-4677-B91A-17604189D6A7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7D7577-407D-4B96-BC21-7826ED0D5D5E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B58A84-F294-41EC-863C-B91D3335FF7B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E2434F-496A-4366-9D49-B5BD46D9C7DC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C32516-03B1-4FA9-8DD0-F3839746CBEB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5D6234-1E21-41BB-A500-D3BF1BB806C6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68A3B6-E80B-498A-BBEA-09A3C85BC540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CC1E65-1A43-4A35-9B33-A98BAAEA647D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F5017E-B0F2-4E99-975D-E0FC56E21BE6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345B65-41C1-4427-94C4-4E0CB2E509F4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3495EB-9049-4E5F-9949-7026784E2242}" type="slidenum">
              <a:rPr lang="en-US" altLang="en-US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3EA5E2-761A-4BB8-9C3B-A61651E12E17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9CB07B-63E6-4292-BAFD-E28EC2D276D3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D4E5E2-6936-4229-AFE0-AD98679C52A0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CE8AFD-F3BA-437D-9021-AB2DE058D148}" type="slidenum">
              <a:rPr lang="en-US" altLang="en-US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0508C5-3FA9-43F1-BA02-CCBA305FFEF9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2D4BD2-072B-4427-8D09-B6984F06D562}" type="slidenum">
              <a:rPr lang="en-US" altLang="en-US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306072-1EBF-4477-B1D9-D177617E45E9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E2924D-C814-492B-9A6C-F241960C3856}" type="slidenum">
              <a:rPr lang="en-US" altLang="en-US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15F7C8-48D3-4D38-88C0-1EF309CA28FD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298CB5-2F46-4B74-99A1-026E3A21961D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260D82-B80D-4BB7-AC21-4E0FD00A9FEA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8D2FC3-EC8B-4278-93D8-1193C53B8B37}" type="slidenum">
              <a:rPr lang="en-US" altLang="en-US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6A483C-B685-4848-A2F7-C791EAE8884C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FE9EA-B16A-494D-950E-630D2102C29B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24A8A9-22B2-406E-BBB3-536745B1D20B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D54BA4-4B57-47A7-98D3-26AF541F51F6}" type="slidenum">
              <a:rPr lang="en-US" altLang="en-US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ED77C7-CDF1-42C4-9E03-0A3BF38BC58F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8952F8-6870-4507-B536-E749172558BA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A6D8D7-8BD1-40C7-8C98-2021D4050016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30F54-CDB1-4828-8BFD-3B5D3C5FFA2D}" type="slidenum">
              <a:rPr lang="en-US" altLang="en-US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0CAD66-4B6E-4EF1-A9C2-7A788527A53B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968ACE-0B24-4E66-87CC-9DC16C23B16B}" type="slidenum">
              <a:rPr lang="en-US" altLang="en-US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5B9C21-B250-47B8-B195-B267E2ABE3C8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75E8AA-595C-42BB-8EFC-87AC71AFDFFD}" type="slidenum">
              <a:rPr lang="en-US" altLang="en-US">
                <a:latin typeface="Times New Roman" panose="02020603050405020304" pitchFamily="18" charset="0"/>
              </a:rPr>
              <a:pPr/>
              <a:t>75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39390C-B16D-48AB-8561-21B8AE613D9F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80440E-04FD-4A09-8704-F50A5B6A99DE}" type="slidenum">
              <a:rPr lang="en-US" altLang="en-US">
                <a:latin typeface="Times New Roman" panose="02020603050405020304" pitchFamily="18" charset="0"/>
              </a:rPr>
              <a:pPr/>
              <a:t>76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EA4A1-1ABD-449B-BEA3-3C92F111B7DB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08AE77-75F1-4791-9370-092799AC6BC5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C74B71-9381-47B5-A3F8-5DE30BA59F3D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FF8B04-A57A-4A96-BB75-2E0DE6910A7A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5F3740-A5A8-4F10-89D6-7D39B77F0C9F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1F4580-BB48-4248-A428-067CD0A6AB27}" type="slidenum">
              <a:rPr lang="en-US" altLang="en-US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22F1AE-542D-4165-A7D3-FF49351CB006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1C454E-B881-4D5A-BEAF-B37A60D57A91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9F701A-201D-4045-BE81-42E3B4A24A48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9761A2-3EEB-46A8-A240-D0B937D63246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C96BD5-46CE-4DCF-9AB1-E6B585530153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40BE07-A979-4D91-95A4-FC4CC1B1C85B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38CDDC-DE71-4F32-A036-76F4F44D74E9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D5FD75-E859-4CE0-94ED-F1087549CE7B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17724F-9C96-4F4C-97BC-037FA25CE0F7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C643F6-AFF2-4371-9640-B4A6A3521BA4}" type="slidenum">
              <a:rPr lang="en-US" altLang="en-US">
                <a:latin typeface="Times New Roman" panose="02020603050405020304" pitchFamily="18" charset="0"/>
              </a:rPr>
              <a:pPr/>
              <a:t>83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EA0090-D8E2-4253-A75B-363490106DC8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CADAC3-BF96-482E-85DA-3D635A732F6A}" type="slidenum">
              <a:rPr lang="en-US" altLang="en-US">
                <a:latin typeface="Times New Roman" panose="02020603050405020304" pitchFamily="18" charset="0"/>
              </a:rPr>
              <a:pPr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E0B2F9-9911-4BEE-90BE-5124759B1CE5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40C4D-14D9-4848-98CF-71ABB7CA35C2}" type="slidenum">
              <a:rPr lang="en-US" altLang="en-US">
                <a:latin typeface="Times New Roman" panose="02020603050405020304" pitchFamily="18" charset="0"/>
              </a:rPr>
              <a:pPr/>
              <a:t>85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4E34EF-C2DF-41E0-8B07-24046E67B2B1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AB5C0B-057A-491C-ACD8-E627922ABF1C}" type="slidenum">
              <a:rPr lang="en-US" altLang="en-US">
                <a:latin typeface="Times New Roman" panose="02020603050405020304" pitchFamily="18" charset="0"/>
              </a:rPr>
              <a:pPr/>
              <a:t>86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26604D-2202-42D4-9ECA-CBDE88801DD7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6EBF8A-EB0D-4440-8324-EFBB03BCDF8D}" type="slidenum">
              <a:rPr lang="en-US" altLang="en-US">
                <a:latin typeface="Times New Roman" panose="02020603050405020304" pitchFamily="18" charset="0"/>
              </a:rPr>
              <a:pPr/>
              <a:t>87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BB1873-4F56-4BA6-B3F7-8ABDAC4803FB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06EF6-95D7-4D04-8501-440B58DD74E0}" type="slidenum">
              <a:rPr lang="en-US" altLang="en-US">
                <a:latin typeface="Times New Roman" panose="02020603050405020304" pitchFamily="18" charset="0"/>
              </a:rPr>
              <a:pPr/>
              <a:t>88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157080-A83A-4481-8889-514316846B71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CED5EA-6D55-4ECC-BB84-59B621935D2D}" type="slidenum">
              <a:rPr lang="en-US" altLang="en-US">
                <a:latin typeface="Times New Roman" panose="02020603050405020304" pitchFamily="18" charset="0"/>
              </a:rPr>
              <a:pPr/>
              <a:t>89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0617D1-BDCE-445A-B24C-F2CB3EF9816F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ACCEC9-B1C6-45D0-AA8D-FBA7A7352218}" type="slidenum">
              <a:rPr lang="en-US" altLang="en-US">
                <a:latin typeface="Times New Roman" panose="02020603050405020304" pitchFamily="18" charset="0"/>
              </a:rPr>
              <a:pPr/>
              <a:t>90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3E2365-C571-40E9-A616-5DC2E20EDEE2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552D7-999A-4446-833F-15D1D73FE49C}" type="slidenum">
              <a:rPr lang="en-US" altLang="en-US">
                <a:latin typeface="Times New Roman" panose="02020603050405020304" pitchFamily="18" charset="0"/>
              </a:rPr>
              <a:pPr/>
              <a:t>92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96BF98-2DE5-4FD1-B69C-638E759B828E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AEDF9A-D64E-442A-BC38-8D7FF92E841C}" type="slidenum">
              <a:rPr lang="en-US" altLang="en-US">
                <a:latin typeface="Times New Roman" panose="02020603050405020304" pitchFamily="18" charset="0"/>
              </a:rPr>
              <a:pPr/>
              <a:t>93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E0BF11-1D3D-4863-A468-9D669DEC99BA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2A59D1-9603-42CA-913C-922B6D87DFD0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Add $s1 $s2 is backwards</a:t>
            </a: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DE881-A6FA-42F8-8869-8FCA12C4C5BF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A7487F-8049-44D0-AA71-6234B91A6140}" type="slidenum">
              <a:rPr lang="en-US" altLang="en-US">
                <a:latin typeface="Times New Roman" panose="02020603050405020304" pitchFamily="18" charset="0"/>
              </a:rPr>
              <a:pPr/>
              <a:t>94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530209-CC8D-4613-A434-819BFF5CD99D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7D3132-345F-43EC-AA79-7EAACB4ABB72}" type="slidenum">
              <a:rPr lang="en-US" altLang="en-US">
                <a:latin typeface="Times New Roman" panose="02020603050405020304" pitchFamily="18" charset="0"/>
              </a:rPr>
              <a:pPr/>
              <a:t>95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BC303B-CF3E-4A08-A98F-8316427AF4E7}" type="datetime3">
              <a:rPr lang="en-US" altLang="en-US" smtClean="0">
                <a:latin typeface="Times New Roman" panose="02020603050405020304" pitchFamily="18" charset="0"/>
              </a:rPr>
              <a:pPr/>
              <a:t>3 February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C02494-C625-4F8A-97BF-5D49888C1355}" type="slidenum">
              <a:rPr lang="en-US" altLang="en-US">
                <a:latin typeface="Times New Roman" panose="02020603050405020304" pitchFamily="18" charset="0"/>
              </a:rPr>
              <a:pPr/>
              <a:t>96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  <a:latin typeface="Arial" charset="0"/>
                </a:rPr>
                <a:t>The Hardware/Software Interface</a:t>
              </a:r>
              <a:endParaRPr lang="en-US" sz="200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  <a:latin typeface="Arial" charset="0"/>
                </a:rPr>
                <a:t>Edition</a:t>
              </a:r>
              <a:endParaRPr lang="en-US" sz="14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65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0AE1A545-0602-4F3B-86FE-DBBD6DDE4FC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2861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221D52B4-BC98-4A10-A127-931B711BB3F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19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CF973AE5-B608-4F61-9301-8BD0CC82BA9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38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ED570DA2-5EE7-4AF5-A2D8-0FB2B2CC819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03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38C96B2B-50A3-4A04-88B1-A8198E12311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6757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A751BA4C-F6FD-4C13-AEF3-13242F2131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9651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DC9C543F-6ADC-4E51-BFA8-1A5331710AB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3040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F88F40A0-6917-48F4-99AB-9419B9C23C5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401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3ABE368D-2DD8-48A3-95B7-70FE305C2B2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6100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49C194E2-7F87-4732-B5EF-B0E6F640408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7400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2 — Instructions: Language of the Computer — </a:t>
            </a:r>
            <a:fld id="{DC4DA4C0-2E6B-4008-AD7F-24A1D9FB11E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6151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2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e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Chapter 2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66800"/>
          </a:xfrm>
        </p:spPr>
        <p:txBody>
          <a:bodyPr/>
          <a:lstStyle/>
          <a:p>
            <a:pPr eaLnBrk="1" hangingPunct="1"/>
            <a:r>
              <a:rPr lang="en-AU" altLang="en-US"/>
              <a:t>Instructions: Language of the Computer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51351CA-D8EC-4D97-8132-AE96C259D6E2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 2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/>
              <a:t>h in $s2, base address of A in $s3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lvl="1" eaLnBrk="1" hangingPunct="1"/>
            <a:r>
              <a:rPr lang="en-US" altLang="en-US"/>
              <a:t>Index 8 requires offset of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$t0, $s2, $t0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sw  $t0, 48($s3)    # store word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369373C-80A4-4792-960A-BCD84DC81936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E511EEA-63D0-4853-B5B6-5DE5030CF82C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Immediate Operands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addi $s3, $s3, 4</a:t>
            </a:r>
          </a:p>
          <a:p>
            <a:pPr eaLnBrk="1" hangingPunct="1"/>
            <a:r>
              <a:rPr lang="en-US" altLang="en-US"/>
              <a:t>No subtract immediate instruction</a:t>
            </a:r>
          </a:p>
          <a:p>
            <a:pPr lvl="1" eaLnBrk="1" hangingPunct="1"/>
            <a:r>
              <a:rPr lang="en-US" altLang="en-US"/>
              <a:t>Just use a negative constant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addi $s2, $s1, -1</a:t>
            </a:r>
          </a:p>
          <a:p>
            <a:pPr eaLnBrk="1" hangingPunct="1"/>
            <a:r>
              <a:rPr lang="en-US" altLang="en-US" i="1"/>
              <a:t>Design Principle 3:</a:t>
            </a:r>
            <a:r>
              <a:rPr lang="en-US" altLang="en-US"/>
              <a:t> Make the common case fast</a:t>
            </a:r>
          </a:p>
          <a:p>
            <a:pPr lvl="1" eaLnBrk="1" hangingPunct="1"/>
            <a:r>
              <a:rPr lang="en-US" altLang="en-US"/>
              <a:t>Small constants are common</a:t>
            </a:r>
          </a:p>
          <a:p>
            <a:pPr lvl="1" eaLnBrk="1" hangingPunct="1"/>
            <a:r>
              <a:rPr lang="en-US" altLang="en-US"/>
              <a:t>Immediate operand avoids a load instruction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8C11318-94F4-4E0F-A522-C311BF1224C3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Constant Zero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MIPS register 0 ($zero) is the constant 0</a:t>
            </a:r>
          </a:p>
          <a:p>
            <a:pPr lvl="1" eaLnBrk="1" hangingPunct="1"/>
            <a:r>
              <a:rPr lang="en-AU" altLang="en-US" dirty="0"/>
              <a:t>Cannot be overwritten</a:t>
            </a:r>
          </a:p>
          <a:p>
            <a:pPr eaLnBrk="1" hangingPunct="1"/>
            <a:r>
              <a:rPr lang="en-AU" altLang="en-US" dirty="0"/>
              <a:t>Useful for common operations</a:t>
            </a:r>
          </a:p>
          <a:p>
            <a:pPr lvl="1" eaLnBrk="1" hangingPunct="1"/>
            <a:r>
              <a:rPr lang="en-AU" altLang="en-US" dirty="0"/>
              <a:t>E.g., move between registers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dirty="0">
                <a:latin typeface="Lucida Console" panose="020B0609040504020204" pitchFamily="49" charset="0"/>
              </a:rPr>
              <a:t>	add $t2, $s1, $zero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A278747-B1F1-4755-B68C-2981AA123047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Unsigned Binary Integers</a:t>
            </a:r>
            <a:endParaRPr lang="en-AU" altLang="en-US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2501900" imgH="241300" progId="Equation.3">
                  <p:embed/>
                </p:oleObj>
              </mc:Choice>
              <mc:Fallback>
                <p:oleObj name="Equation" r:id="rId4" imgW="2501900" imgH="2413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Range: 0 to +2</a:t>
            </a:r>
            <a:r>
              <a:rPr lang="en-US" altLang="en-US" sz="3200" baseline="30000"/>
              <a:t>n</a:t>
            </a:r>
            <a:r>
              <a:rPr lang="en-US" altLang="en-US" sz="320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0000 0000 0000 0000 0000 0000 0000 1011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0 + … + 1×2</a:t>
            </a:r>
            <a:r>
              <a:rPr lang="en-US" altLang="en-US" sz="2400" baseline="30000"/>
              <a:t>3</a:t>
            </a:r>
            <a:r>
              <a:rPr lang="en-US" altLang="en-US" sz="2400"/>
              <a:t> + 0×2</a:t>
            </a:r>
            <a:r>
              <a:rPr lang="en-US" altLang="en-US" sz="2400" baseline="30000"/>
              <a:t>2</a:t>
            </a:r>
            <a:r>
              <a:rPr lang="en-US" altLang="en-US" sz="2400"/>
              <a:t> +1×2</a:t>
            </a:r>
            <a:r>
              <a:rPr lang="en-US" altLang="en-US" sz="2400" baseline="30000"/>
              <a:t>1</a:t>
            </a:r>
            <a:r>
              <a:rPr lang="en-US" altLang="en-US" sz="2400"/>
              <a:t> +1×2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0 + … + 8 + 0 + 2 + 1 = 11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0 to +4,294,967,295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§2.4 Signed and Unsigned Numbers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F960652-A9A8-4F10-ABEF-53450339DCE9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433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2590800" imgH="241300" progId="Equation.3">
                  <p:embed/>
                </p:oleObj>
              </mc:Choice>
              <mc:Fallback>
                <p:oleObj name="Equation" r:id="rId4" imgW="2590800" imgH="2413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684213" y="2565400"/>
            <a:ext cx="82708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Range: –2</a:t>
            </a:r>
            <a:r>
              <a:rPr lang="en-US" altLang="en-US" sz="3200" baseline="30000"/>
              <a:t>n – 1</a:t>
            </a:r>
            <a:r>
              <a:rPr lang="en-US" altLang="en-US" sz="3200"/>
              <a:t> to +2</a:t>
            </a:r>
            <a:r>
              <a:rPr lang="en-US" altLang="en-US" sz="3200" baseline="30000"/>
              <a:t>n – 1</a:t>
            </a:r>
            <a:r>
              <a:rPr lang="en-US" altLang="en-US" sz="3200"/>
              <a:t> –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Example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1111 1111 1111 1111 1111 1111 1111 1100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–1×2</a:t>
            </a:r>
            <a:r>
              <a:rPr lang="en-US" altLang="en-US" sz="2400" baseline="30000"/>
              <a:t>31</a:t>
            </a:r>
            <a:r>
              <a:rPr lang="en-US" altLang="en-US" sz="2400"/>
              <a:t> + 1×2</a:t>
            </a:r>
            <a:r>
              <a:rPr lang="en-US" altLang="en-US" sz="2400" baseline="30000"/>
              <a:t>30</a:t>
            </a:r>
            <a:r>
              <a:rPr lang="en-US" altLang="en-US" sz="2400"/>
              <a:t> + … + 1×2</a:t>
            </a:r>
            <a:r>
              <a:rPr lang="en-US" altLang="en-US" sz="2400" baseline="30000"/>
              <a:t>2</a:t>
            </a:r>
            <a:r>
              <a:rPr lang="en-US" altLang="en-US" sz="2400"/>
              <a:t> +0×2</a:t>
            </a:r>
            <a:r>
              <a:rPr lang="en-US" altLang="en-US" sz="2400" baseline="30000"/>
              <a:t>1</a:t>
            </a:r>
            <a:r>
              <a:rPr lang="en-US" altLang="en-US" sz="2400"/>
              <a:t> +0×2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–2,147,483,648 + 2,147,483,644 = –4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Using 32 bits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–2,147,483,648 to +2,147,483,647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13527E7-BFDE-4840-BA22-1F16413959A1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Bit 31 is sign bit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1 for negative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0 for non-negative numbers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800"/>
              <a:t>–(–2</a:t>
            </a:r>
            <a:r>
              <a:rPr lang="en-AU" altLang="en-US" sz="2800" baseline="30000"/>
              <a:t>n – 1</a:t>
            </a:r>
            <a:r>
              <a:rPr lang="en-AU" altLang="en-US" sz="2800"/>
              <a:t>) can’t be represented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Non-negative numbers have the same unsigned and 2s-complement representation</a:t>
            </a:r>
            <a:endParaRPr lang="en-AU" altLang="en-US" sz="2800"/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Some specific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  0:	0000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400"/>
              <a:t>–1:	1111 1111 … 1111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Most-negative:	1000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Most-positive:	0111 1111 … 1111</a:t>
            </a:r>
            <a:endParaRPr lang="en-AU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9014780-B25D-406C-A518-B38DB621136F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Signed Negation</a:t>
            </a:r>
            <a:endParaRPr lang="en-AU" altLang="en-US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95400"/>
          </a:xfrm>
        </p:spPr>
        <p:txBody>
          <a:bodyPr/>
          <a:lstStyle/>
          <a:p>
            <a:pPr eaLnBrk="1" hangingPunct="1"/>
            <a:r>
              <a:rPr lang="en-US" altLang="en-US"/>
              <a:t>Complement and add 1</a:t>
            </a:r>
          </a:p>
          <a:p>
            <a:pPr lvl="1" eaLnBrk="1" hangingPunct="1"/>
            <a:r>
              <a:rPr lang="en-US" altLang="en-US"/>
              <a:t>Complement means 1 </a:t>
            </a:r>
            <a:r>
              <a:rPr lang="en-US" altLang="en-US">
                <a:cs typeface="Arial" panose="020B0604020202020204" pitchFamily="34" charset="0"/>
              </a:rPr>
              <a:t>→ </a:t>
            </a:r>
            <a:r>
              <a:rPr lang="en-US" altLang="en-US"/>
              <a:t>0, 0 </a:t>
            </a:r>
            <a:r>
              <a:rPr lang="en-US" altLang="en-US">
                <a:cs typeface="Arial" panose="020B0604020202020204" pitchFamily="34" charset="0"/>
              </a:rPr>
              <a:t>→</a:t>
            </a:r>
            <a:r>
              <a:rPr lang="en-US" altLang="en-US"/>
              <a:t> 1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592263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1562100" imgH="508000" progId="Equation.3">
                  <p:embed/>
                </p:oleObj>
              </mc:Choice>
              <mc:Fallback>
                <p:oleObj name="Equation" r:id="rId4" imgW="1562100" imgH="50800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Example: negate +2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+2 = 0000 0000 … 0010</a:t>
            </a:r>
            <a:r>
              <a:rPr lang="en-US" altLang="en-US" sz="2800" baseline="-25000"/>
              <a:t>2</a:t>
            </a:r>
            <a:endParaRPr lang="en-US" altLang="en-US" sz="2800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–2 = 1111 1111 … 1101</a:t>
            </a:r>
            <a:r>
              <a:rPr lang="en-US" altLang="en-US" sz="2800" baseline="-25000"/>
              <a:t>2</a:t>
            </a:r>
            <a:r>
              <a:rPr lang="en-US" altLang="en-US" sz="2800"/>
              <a:t> + 1</a:t>
            </a:r>
            <a:br>
              <a:rPr lang="en-US" altLang="en-US" sz="2800"/>
            </a:br>
            <a:r>
              <a:rPr lang="en-US" altLang="en-US" sz="2800"/>
              <a:t>     = 1111 1111 … 1110</a:t>
            </a:r>
            <a:r>
              <a:rPr lang="en-US" altLang="en-US" sz="2800" baseline="-25000"/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6D4AAB7-9DCA-40F5-AD1D-A63F81F57A68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MIPS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addi</a:t>
            </a:r>
            <a:r>
              <a:rPr lang="en-US" altLang="en-US" sz="2400"/>
              <a:t>: extend immediate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lb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lh</a:t>
            </a:r>
            <a:r>
              <a:rPr lang="en-US" altLang="en-US" sz="2400"/>
              <a:t>: extend loaded byte/halfword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beq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bne</a:t>
            </a:r>
            <a:r>
              <a:rPr lang="en-US" altLang="en-US" sz="2400"/>
              <a:t>: extend the displacement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Replicate the sign bit to the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c.f. unsigned values: extend with 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+2: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 =&gt; </a:t>
            </a:r>
            <a:r>
              <a:rPr lang="en-US" altLang="en-US" sz="2400">
                <a:solidFill>
                  <a:schemeClr val="hlink"/>
                </a:solidFill>
              </a:rPr>
              <a:t>0000 0000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–2: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 =&gt; </a:t>
            </a:r>
            <a:r>
              <a:rPr lang="en-AU" altLang="en-US" sz="2400">
                <a:solidFill>
                  <a:schemeClr val="hlink"/>
                </a:solidFill>
              </a:rPr>
              <a:t>1111 1111</a:t>
            </a:r>
            <a:r>
              <a:rPr lang="en-AU" altLang="en-US" sz="2400"/>
              <a:t>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E21C475-3150-4B5E-9E5C-0D3748D68446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Instructions are encoded in binary</a:t>
            </a:r>
          </a:p>
          <a:p>
            <a:pPr lvl="1" eaLnBrk="1" hangingPunct="1"/>
            <a:r>
              <a:rPr lang="en-US" altLang="en-US" sz="2400"/>
              <a:t>Called machine code</a:t>
            </a:r>
          </a:p>
          <a:p>
            <a:pPr eaLnBrk="1" hangingPunct="1"/>
            <a:r>
              <a:rPr lang="en-US" altLang="en-US" sz="2800"/>
              <a:t>MIPS instructions</a:t>
            </a:r>
          </a:p>
          <a:p>
            <a:pPr lvl="1" eaLnBrk="1" hangingPunct="1"/>
            <a:r>
              <a:rPr lang="en-US" altLang="en-US" sz="2400"/>
              <a:t>Encoded as 32-bit instruction words</a:t>
            </a:r>
          </a:p>
          <a:p>
            <a:pPr lvl="1" eaLnBrk="1" hangingPunct="1"/>
            <a:r>
              <a:rPr lang="en-US" altLang="en-US" sz="240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en-US" sz="2400"/>
              <a:t>Regularity!</a:t>
            </a:r>
          </a:p>
          <a:p>
            <a:pPr eaLnBrk="1" hangingPunct="1"/>
            <a:r>
              <a:rPr lang="en-US" altLang="en-US" sz="2800"/>
              <a:t>Register numbers</a:t>
            </a:r>
          </a:p>
          <a:p>
            <a:pPr lvl="1" eaLnBrk="1" hangingPunct="1"/>
            <a:r>
              <a:rPr lang="en-US" altLang="en-US" sz="2400"/>
              <a:t>$t0 – $t7 are reg’s 8 – 15</a:t>
            </a:r>
          </a:p>
          <a:p>
            <a:pPr lvl="1" eaLnBrk="1" hangingPunct="1"/>
            <a:r>
              <a:rPr lang="en-US" altLang="en-US" sz="2400"/>
              <a:t>$t8 – $t9 are reg’s 24 – 25</a:t>
            </a:r>
          </a:p>
          <a:p>
            <a:pPr lvl="1" eaLnBrk="1" hangingPunct="1"/>
            <a:r>
              <a:rPr lang="en-US" altLang="en-US" sz="2400"/>
              <a:t>$s0 – $s7 are reg’s 16 – 23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03240" y="2139120"/>
              <a:ext cx="2299680" cy="1671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0000" y="2135520"/>
                <a:ext cx="2308320" cy="167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69E9970-A6D8-4446-B8A2-FB3E6F8B7BBE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Set</a:t>
            </a:r>
            <a:endParaRPr lang="en-AU" alt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modern computers also have simple instruction sets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0864035-6FB3-4018-81FB-BB71027AB5E1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2457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R-format Instructions</a:t>
            </a:r>
            <a:endParaRPr lang="en-AU" altLang="en-US"/>
          </a:p>
        </p:txBody>
      </p:sp>
      <p:sp>
        <p:nvSpPr>
          <p:cNvPr id="2458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op: operation code (opcode)</a:t>
            </a:r>
          </a:p>
          <a:p>
            <a:pPr lvl="1" eaLnBrk="1" hangingPunct="1"/>
            <a:r>
              <a:rPr lang="en-US" altLang="en-US"/>
              <a:t>rs: first source register number</a:t>
            </a:r>
          </a:p>
          <a:p>
            <a:pPr lvl="1" eaLnBrk="1" hangingPunct="1"/>
            <a:r>
              <a:rPr lang="en-US" altLang="en-US"/>
              <a:t>rt: second source register number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shamt: shift amount (00000 for now)</a:t>
            </a:r>
          </a:p>
          <a:p>
            <a:pPr lvl="1" eaLnBrk="1" hangingPunct="1"/>
            <a:r>
              <a:rPr lang="en-US" altLang="en-US"/>
              <a:t>funct: function code (extends opcode)</a:t>
            </a:r>
            <a:endParaRPr lang="en-AU" altLang="en-US"/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8015B41-AF91-4739-B843-436487B6AB1D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5603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2560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$t0, $s1, $s2</a:t>
            </a:r>
          </a:p>
        </p:txBody>
      </p:sp>
      <p:sp>
        <p:nvSpPr>
          <p:cNvPr id="25605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special</a:t>
            </a:r>
            <a:endParaRPr lang="en-AU" altLang="en-US" sz="2000"/>
          </a:p>
        </p:txBody>
      </p:sp>
      <p:sp>
        <p:nvSpPr>
          <p:cNvPr id="25606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$s1</a:t>
            </a:r>
            <a:endParaRPr lang="en-AU" altLang="en-US" sz="2000"/>
          </a:p>
        </p:txBody>
      </p:sp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$s2</a:t>
            </a:r>
            <a:endParaRPr lang="en-AU" altLang="en-US" sz="2000"/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4787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25609" name="Text Box 21"/>
          <p:cNvSpPr txBox="1">
            <a:spLocks noChangeArrowheads="1"/>
          </p:cNvSpPr>
          <p:nvPr/>
        </p:nvSpPr>
        <p:spPr bwMode="auto">
          <a:xfrm>
            <a:off x="5868988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0" name="Text Box 22"/>
          <p:cNvSpPr txBox="1">
            <a:spLocks noChangeArrowheads="1"/>
          </p:cNvSpPr>
          <p:nvPr/>
        </p:nvSpPr>
        <p:spPr bwMode="auto">
          <a:xfrm>
            <a:off x="6948488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add</a:t>
            </a:r>
            <a:endParaRPr lang="en-AU" altLang="en-US" sz="2000"/>
          </a:p>
        </p:txBody>
      </p:sp>
      <p:sp>
        <p:nvSpPr>
          <p:cNvPr id="25611" name="Text Box 23"/>
          <p:cNvSpPr txBox="1">
            <a:spLocks noChangeArrowheads="1"/>
          </p:cNvSpPr>
          <p:nvPr/>
        </p:nvSpPr>
        <p:spPr bwMode="auto">
          <a:xfrm>
            <a:off x="1331913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2" name="Text Box 24"/>
          <p:cNvSpPr txBox="1">
            <a:spLocks noChangeArrowheads="1"/>
          </p:cNvSpPr>
          <p:nvPr/>
        </p:nvSpPr>
        <p:spPr bwMode="auto">
          <a:xfrm>
            <a:off x="2628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17</a:t>
            </a:r>
            <a:endParaRPr lang="en-AU" altLang="en-US" sz="2000"/>
          </a:p>
        </p:txBody>
      </p:sp>
      <p:sp>
        <p:nvSpPr>
          <p:cNvPr id="25613" name="Text Box 25"/>
          <p:cNvSpPr txBox="1">
            <a:spLocks noChangeArrowheads="1"/>
          </p:cNvSpPr>
          <p:nvPr/>
        </p:nvSpPr>
        <p:spPr bwMode="auto">
          <a:xfrm>
            <a:off x="37084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18</a:t>
            </a:r>
            <a:endParaRPr lang="en-AU" altLang="en-US" sz="2000"/>
          </a:p>
        </p:txBody>
      </p:sp>
      <p:sp>
        <p:nvSpPr>
          <p:cNvPr id="25614" name="Text Box 26"/>
          <p:cNvSpPr txBox="1">
            <a:spLocks noChangeArrowheads="1"/>
          </p:cNvSpPr>
          <p:nvPr/>
        </p:nvSpPr>
        <p:spPr bwMode="auto">
          <a:xfrm>
            <a:off x="4787900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8</a:t>
            </a:r>
            <a:endParaRPr lang="en-AU" altLang="en-US" sz="2000"/>
          </a:p>
        </p:txBody>
      </p:sp>
      <p:sp>
        <p:nvSpPr>
          <p:cNvPr id="25615" name="Text Box 27"/>
          <p:cNvSpPr txBox="1">
            <a:spLocks noChangeArrowheads="1"/>
          </p:cNvSpPr>
          <p:nvPr/>
        </p:nvSpPr>
        <p:spPr bwMode="auto">
          <a:xfrm>
            <a:off x="5868988" y="40782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25616" name="Text Box 28"/>
          <p:cNvSpPr txBox="1">
            <a:spLocks noChangeArrowheads="1"/>
          </p:cNvSpPr>
          <p:nvPr/>
        </p:nvSpPr>
        <p:spPr bwMode="auto">
          <a:xfrm>
            <a:off x="6948488" y="40782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32</a:t>
            </a:r>
            <a:endParaRPr lang="en-AU" altLang="en-US" sz="2000"/>
          </a:p>
        </p:txBody>
      </p:sp>
      <p:sp>
        <p:nvSpPr>
          <p:cNvPr id="25617" name="Text Box 29"/>
          <p:cNvSpPr txBox="1">
            <a:spLocks noChangeArrowheads="1"/>
          </p:cNvSpPr>
          <p:nvPr/>
        </p:nvSpPr>
        <p:spPr bwMode="auto">
          <a:xfrm>
            <a:off x="1331913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000000</a:t>
            </a:r>
            <a:endParaRPr lang="en-AU" altLang="en-US" sz="2000"/>
          </a:p>
        </p:txBody>
      </p:sp>
      <p:sp>
        <p:nvSpPr>
          <p:cNvPr id="25618" name="Text Box 30"/>
          <p:cNvSpPr txBox="1">
            <a:spLocks noChangeArrowheads="1"/>
          </p:cNvSpPr>
          <p:nvPr/>
        </p:nvSpPr>
        <p:spPr bwMode="auto">
          <a:xfrm>
            <a:off x="2628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10001</a:t>
            </a:r>
            <a:endParaRPr lang="en-AU" altLang="en-US" sz="2000"/>
          </a:p>
        </p:txBody>
      </p:sp>
      <p:sp>
        <p:nvSpPr>
          <p:cNvPr id="25619" name="Text Box 31"/>
          <p:cNvSpPr txBox="1">
            <a:spLocks noChangeArrowheads="1"/>
          </p:cNvSpPr>
          <p:nvPr/>
        </p:nvSpPr>
        <p:spPr bwMode="auto">
          <a:xfrm>
            <a:off x="37084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10010</a:t>
            </a:r>
            <a:endParaRPr lang="en-AU" altLang="en-US" sz="2000"/>
          </a:p>
        </p:txBody>
      </p:sp>
      <p:sp>
        <p:nvSpPr>
          <p:cNvPr id="25620" name="Text Box 32"/>
          <p:cNvSpPr txBox="1">
            <a:spLocks noChangeArrowheads="1"/>
          </p:cNvSpPr>
          <p:nvPr/>
        </p:nvSpPr>
        <p:spPr bwMode="auto">
          <a:xfrm>
            <a:off x="4787900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01000</a:t>
            </a:r>
            <a:endParaRPr lang="en-AU" altLang="en-US" sz="2000"/>
          </a:p>
        </p:txBody>
      </p:sp>
      <p:sp>
        <p:nvSpPr>
          <p:cNvPr id="25621" name="Text Box 33"/>
          <p:cNvSpPr txBox="1">
            <a:spLocks noChangeArrowheads="1"/>
          </p:cNvSpPr>
          <p:nvPr/>
        </p:nvSpPr>
        <p:spPr bwMode="auto">
          <a:xfrm>
            <a:off x="5868988" y="47259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00000</a:t>
            </a:r>
            <a:endParaRPr lang="en-AU" altLang="en-US" sz="2000"/>
          </a:p>
        </p:txBody>
      </p:sp>
      <p:sp>
        <p:nvSpPr>
          <p:cNvPr id="25622" name="Text Box 34"/>
          <p:cNvSpPr txBox="1">
            <a:spLocks noChangeArrowheads="1"/>
          </p:cNvSpPr>
          <p:nvPr/>
        </p:nvSpPr>
        <p:spPr bwMode="auto">
          <a:xfrm>
            <a:off x="6948488" y="47259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100000</a:t>
            </a:r>
            <a:endParaRPr lang="en-AU" altLang="en-US" sz="2000"/>
          </a:p>
        </p:txBody>
      </p:sp>
      <p:sp>
        <p:nvSpPr>
          <p:cNvPr id="25623" name="Rectangle 35"/>
          <p:cNvSpPr>
            <a:spLocks noChangeArrowheads="1"/>
          </p:cNvSpPr>
          <p:nvPr/>
        </p:nvSpPr>
        <p:spPr bwMode="auto">
          <a:xfrm>
            <a:off x="684213" y="5516563"/>
            <a:ext cx="814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/>
              <a:t>00000010001100100100000000100000</a:t>
            </a:r>
            <a:r>
              <a:rPr lang="en-US" altLang="en-US" sz="2400" baseline="-25000"/>
              <a:t>2</a:t>
            </a:r>
            <a:r>
              <a:rPr lang="en-US" altLang="en-US" sz="2400"/>
              <a:t> = 02324020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25624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25625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5626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5627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5628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25629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25630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5631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2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5633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4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5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636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9F041A5-1F6C-4BC0-ADA2-9D358CDAB4B2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Hexadecimal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76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3200"/>
              <a:t>Example: eca8 6420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800"/>
              <a:t>1110 1100 1010 1000 0110 0100 0010 0000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1B73E01-1CBF-4280-A2DF-CDD47C418D87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7651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I-format Instructions</a:t>
            </a:r>
            <a:endParaRPr lang="en-AU" altLang="en-US"/>
          </a:p>
        </p:txBody>
      </p:sp>
      <p:sp>
        <p:nvSpPr>
          <p:cNvPr id="27652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Immediate arithmetic and load/store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rt: destination or source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Constant: –2</a:t>
            </a:r>
            <a:r>
              <a:rPr lang="en-US" altLang="en-US" sz="2400" baseline="30000"/>
              <a:t>15</a:t>
            </a:r>
            <a:r>
              <a:rPr lang="en-US" altLang="en-US" sz="2400"/>
              <a:t> to +2</a:t>
            </a:r>
            <a:r>
              <a:rPr lang="en-US" altLang="en-US" sz="2400" baseline="30000"/>
              <a:t>15</a:t>
            </a:r>
            <a:r>
              <a:rPr lang="en-US" altLang="en-US" sz="2400"/>
              <a:t>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Address: offset added to base address in 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Design Principle 4:</a:t>
            </a:r>
            <a:r>
              <a:rPr lang="en-US" altLang="en-US" sz="28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Keep formats as similar as possible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0F37CF7-152F-406C-AEAD-905DFB27335F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Program Computers</a:t>
            </a:r>
            <a:endParaRPr lang="en-AU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125538"/>
            <a:ext cx="524668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represented in binary, just like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and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Programs can operate 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compilers, linkers,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Binary compatibility allows compiled programs to work on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Standardized ISAs</a:t>
            </a:r>
            <a:endParaRPr lang="en-AU" altLang="en-US" sz="24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pic>
        <p:nvPicPr>
          <p:cNvPr id="28678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5D6483E-B745-4E8D-BF20-EF4E4D4C5B83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Operations</a:t>
            </a:r>
            <a:endParaRPr lang="en-AU" alt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andi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ori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38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Useful for extracting and inserting groups of bits in a word</a:t>
            </a:r>
            <a:endParaRPr lang="en-AU" altLang="en-US" sz="3200"/>
          </a:p>
        </p:txBody>
      </p:sp>
      <p:sp>
        <p:nvSpPr>
          <p:cNvPr id="29739" name="Text Box 42"/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§2.6 Logical Operations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048F565-C59A-4306-86D3-A8372257BFD9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shamt: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1403350" y="1557338"/>
            <a:ext cx="6913563" cy="773112"/>
            <a:chOff x="703" y="981"/>
            <a:chExt cx="4355" cy="487"/>
          </a:xfrm>
        </p:grpSpPr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B8A0E03-79E3-4DA0-AFE0-DDCC81F0042E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824413" y="3408363"/>
            <a:ext cx="647700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AND Operations</a:t>
            </a:r>
            <a:endParaRPr lang="en-AU" altLang="en-US" dirty="0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dirty="0"/>
              <a:t>Useful to mask bits in a word</a:t>
            </a:r>
          </a:p>
          <a:p>
            <a:pPr lvl="1" eaLnBrk="1" hangingPunct="1"/>
            <a:r>
              <a:rPr lang="en-US" altLang="en-US" dirty="0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and $t0, $t1, $t2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0000 0000 0000 0000 0000 1100 0000 0000</a:t>
            </a:r>
            <a:endParaRPr lang="en-AU" altLang="en-US" sz="2000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FC36FD6-161D-4A88-97B7-54E30D2B04E5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859338" y="3408363"/>
            <a:ext cx="612775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dirty="0"/>
              <a:t>Useful to include bits in a word</a:t>
            </a:r>
          </a:p>
          <a:p>
            <a:pPr lvl="1" eaLnBrk="1" hangingPunct="1"/>
            <a:r>
              <a:rPr lang="en-US" altLang="en-US" dirty="0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	or $t0, $t1, $t2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0000 0000 0000 0000 0011 1101 1100 0000</a:t>
            </a:r>
            <a:endParaRPr lang="en-AU" altLang="en-US" sz="2000"/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850166F-1906-4683-B277-3C8F22296F94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Operations</a:t>
            </a:r>
            <a:endParaRPr lang="en-AU" alt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227387"/>
          </a:xfrm>
        </p:spPr>
        <p:txBody>
          <a:bodyPr/>
          <a:lstStyle/>
          <a:p>
            <a:pPr eaLnBrk="1" hangingPunct="1"/>
            <a:r>
              <a:rPr lang="en-US" altLang="en-US"/>
              <a:t>Useful to invert bits in a word</a:t>
            </a:r>
          </a:p>
          <a:p>
            <a:pPr lvl="1" eaLnBrk="1" hangingPunct="1"/>
            <a:r>
              <a:rPr lang="en-US" altLang="en-US"/>
              <a:t>Change 0 to 1, and 1 to 0</a:t>
            </a:r>
          </a:p>
          <a:p>
            <a:pPr eaLnBrk="1" hangingPunct="1"/>
            <a:r>
              <a:rPr lang="en-US" altLang="en-US"/>
              <a:t>MIPS has NOR 3-operand instruction</a:t>
            </a:r>
          </a:p>
          <a:p>
            <a:pPr lvl="1" eaLnBrk="1" hangingPunct="1"/>
            <a:r>
              <a:rPr lang="en-US" altLang="en-US"/>
              <a:t>a NOR b == NOT ( a OR b )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nor $t0, $t1, $zero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924050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287463" y="45862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1924050" y="523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1111 1111 1111 1111 1100 0011 1111 1111</a:t>
            </a:r>
            <a:endParaRPr lang="en-AU" altLang="en-US" sz="2000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1287463" y="523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33801" name="AutoShape 8"/>
          <p:cNvSpPr>
            <a:spLocks/>
          </p:cNvSpPr>
          <p:nvPr/>
        </p:nvSpPr>
        <p:spPr bwMode="auto">
          <a:xfrm>
            <a:off x="6877050" y="3573463"/>
            <a:ext cx="2084388" cy="609600"/>
          </a:xfrm>
          <a:prstGeom prst="borderCallout1">
            <a:avLst>
              <a:gd name="adj1" fmla="val 18750"/>
              <a:gd name="adj2" fmla="val -3657"/>
              <a:gd name="adj3" fmla="val 26301"/>
              <a:gd name="adj4" fmla="val -7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Register 0: always read as zero</a:t>
            </a:r>
            <a:endParaRPr lang="en-A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C709B5E-4CBA-498F-8059-3B99B927AC2F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MIPS Instruction Set</a:t>
            </a:r>
            <a:endParaRPr lang="en-AU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Used as the example throughout the book</a:t>
            </a:r>
          </a:p>
          <a:p>
            <a:pPr eaLnBrk="1" hangingPunct="1"/>
            <a:r>
              <a:rPr lang="en-US" altLang="en-US" sz="2800"/>
              <a:t>Stanford MIPS commercialized by MIPS Technologies (</a:t>
            </a:r>
            <a:r>
              <a:rPr lang="en-US" altLang="en-US" sz="2800">
                <a:hlinkClick r:id="rId3"/>
              </a:rPr>
              <a:t>www.mips.com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Large share of embedded core market</a:t>
            </a:r>
          </a:p>
          <a:p>
            <a:pPr lvl="1" eaLnBrk="1" hangingPunct="1"/>
            <a:r>
              <a:rPr lang="en-US" altLang="en-US" sz="2400"/>
              <a:t>Applications in consumer electronics, network/storage equipment, cameras, printers, …</a:t>
            </a:r>
          </a:p>
          <a:p>
            <a:pPr eaLnBrk="1" hangingPunct="1"/>
            <a:r>
              <a:rPr lang="en-US" altLang="en-US" sz="2800"/>
              <a:t>Typical of many modern ISAs</a:t>
            </a:r>
          </a:p>
          <a:p>
            <a:pPr lvl="1" eaLnBrk="1" hangingPunct="1"/>
            <a:r>
              <a:rPr lang="en-US" altLang="en-US" sz="2400"/>
              <a:t>See MIPS Reference Data tear-out card, and Appendixes B and 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904B18A-83AA-4143-BEE5-4C87428CD528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beq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==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bne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!=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j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unconditional jump to instruction labeled L1</a:t>
            </a:r>
            <a:endParaRPr lang="en-AU" altLang="en-US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3E3222F-E93B-493E-8822-C026CF3CD773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if (i==j) f = g+h;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      bne $s3, $s4, Else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add $s0, $s1, $s2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j   Exit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Else: sub $s0, $s1, $s2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Exit: …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3635375" y="5805488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Assembler calculates addresses</a:t>
            </a:r>
          </a:p>
        </p:txBody>
      </p:sp>
      <p:pic>
        <p:nvPicPr>
          <p:cNvPr id="35846" name="Picture 6" descr="f02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3335BDF-8EE2-4F97-BB23-C4EF9753A262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Loop: sll  $t1, $s3, 2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add  $t1, $t1, $s6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lw   $t0, 0($t1)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bne  $t0, $s5, Exit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addi $s3, $s3, 1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j    Loop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Exit: …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4E0B79C-F6D4-49CE-99FA-F592D783AC51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  <a:endParaRPr lang="en-AU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A basic block is a sequence of instructions with</a:t>
            </a:r>
          </a:p>
          <a:p>
            <a:pPr lvl="1" eaLnBrk="1" hangingPunct="1"/>
            <a:r>
              <a:rPr lang="en-US" altLang="en-US"/>
              <a:t>No embedded branches (except at end)</a:t>
            </a:r>
          </a:p>
          <a:p>
            <a:pPr lvl="1" eaLnBrk="1" hangingPunct="1"/>
            <a:r>
              <a:rPr lang="en-US" altLang="en-US"/>
              <a:t>No branch targets (except at beginning)</a:t>
            </a:r>
            <a:endParaRPr lang="en-AU" alt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55650" y="3573463"/>
            <a:ext cx="3311525" cy="2592387"/>
            <a:chOff x="1429" y="2296"/>
            <a:chExt cx="2086" cy="1633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906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7894" name="Rectangle 21"/>
          <p:cNvSpPr>
            <a:spLocks noChangeArrowheads="1"/>
          </p:cNvSpPr>
          <p:nvPr/>
        </p:nvSpPr>
        <p:spPr bwMode="auto">
          <a:xfrm>
            <a:off x="4211638" y="3716338"/>
            <a:ext cx="4670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A compiler identifies basic blocks for optimization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An advanced processor can accelerate execution of basic blocks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A05E161-CC7D-4800-961D-D6C08D6F9844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result to 1 if a condition is true</a:t>
            </a:r>
          </a:p>
          <a:p>
            <a:pPr lvl="1" eaLnBrk="1" hangingPunct="1"/>
            <a:r>
              <a:rPr lang="en-US" altLang="en-US"/>
              <a:t>Otherwise, set to 0</a:t>
            </a:r>
          </a:p>
          <a:p>
            <a:pPr eaLnBrk="1" hangingPunct="1"/>
            <a:r>
              <a:rPr lang="en-US" altLang="en-US">
                <a:latin typeface="Lucida Console" panose="020B0609040504020204" pitchFamily="49" charset="0"/>
              </a:rPr>
              <a:t>slt rd, rs, rt</a:t>
            </a:r>
          </a:p>
          <a:p>
            <a:pPr lvl="1" eaLnBrk="1" hangingPunct="1"/>
            <a:r>
              <a:rPr lang="en-US" altLang="en-US"/>
              <a:t>if (rs &lt; rt) rd = 1; else rd = 0;</a:t>
            </a:r>
          </a:p>
          <a:p>
            <a:pPr eaLnBrk="1" hangingPunct="1"/>
            <a:r>
              <a:rPr lang="en-US" altLang="en-US">
                <a:latin typeface="Lucida Console" panose="020B0609040504020204" pitchFamily="49" charset="0"/>
              </a:rPr>
              <a:t>slti rt, rs, constant</a:t>
            </a:r>
          </a:p>
          <a:p>
            <a:pPr lvl="1" eaLnBrk="1" hangingPunct="1"/>
            <a:r>
              <a:rPr lang="en-US" altLang="en-US"/>
              <a:t>if (rs &lt; constant) rt = 1; else rt = 0;</a:t>
            </a:r>
          </a:p>
          <a:p>
            <a:pPr eaLnBrk="1" hangingPunct="1"/>
            <a:r>
              <a:rPr lang="en-US" altLang="en-US"/>
              <a:t>Use in combination with </a:t>
            </a:r>
            <a:r>
              <a:rPr lang="en-US" altLang="en-US">
                <a:latin typeface="Lucida Console" panose="020B0609040504020204" pitchFamily="49" charset="0"/>
              </a:rPr>
              <a:t>beq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bne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slt $t0, $s1, $s2  # if ($s1 &lt; $s2)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bne $t0, $zero, L  #   branch to 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D43AFCC-AFE1-4D3B-9F9E-086EA597C979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 Design</a:t>
            </a:r>
            <a:endParaRPr lang="en-AU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</a:t>
            </a:r>
            <a:r>
              <a:rPr lang="en-US" altLang="en-US">
                <a:latin typeface="Lucida Console" panose="020B0609040504020204" pitchFamily="49" charset="0"/>
              </a:rPr>
              <a:t>blt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bge</a:t>
            </a:r>
            <a:r>
              <a:rPr lang="en-US" altLang="en-US"/>
              <a:t>, etc?</a:t>
            </a:r>
          </a:p>
          <a:p>
            <a:pPr eaLnBrk="1" hangingPunct="1"/>
            <a:r>
              <a:rPr lang="en-US" altLang="en-US"/>
              <a:t>Hardware for &lt;, ≥, … slower than =, ≠</a:t>
            </a:r>
          </a:p>
          <a:p>
            <a:pPr lvl="1" eaLnBrk="1" hangingPunct="1"/>
            <a:r>
              <a:rPr lang="en-US" altLang="en-US"/>
              <a:t>Combining with branch involves more work per instruction, requiring a slower clock</a:t>
            </a:r>
          </a:p>
          <a:p>
            <a:pPr lvl="1" eaLnBrk="1" hangingPunct="1"/>
            <a:r>
              <a:rPr lang="en-US" altLang="en-US"/>
              <a:t>All instructions penalized!</a:t>
            </a:r>
          </a:p>
          <a:p>
            <a:pPr eaLnBrk="1" hangingPunct="1"/>
            <a:r>
              <a:rPr lang="en-US" altLang="en-US">
                <a:latin typeface="Lucida Console" panose="020B0609040504020204" pitchFamily="49" charset="0"/>
              </a:rPr>
              <a:t>beq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bne</a:t>
            </a:r>
            <a:r>
              <a:rPr lang="en-US" altLang="en-US"/>
              <a:t> are the common case</a:t>
            </a:r>
          </a:p>
          <a:p>
            <a:pPr eaLnBrk="1" hangingPunct="1"/>
            <a:r>
              <a:rPr lang="en-US" altLang="en-US"/>
              <a:t>This is a good design compromise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A197FB0-C8EC-40FC-BE7D-AC8B8951D1B6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vs. Unsigned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Signed comparison: </a:t>
            </a:r>
            <a:r>
              <a:rPr lang="en-AU" altLang="en-US" dirty="0" err="1">
                <a:latin typeface="Lucida Console" panose="020B0609040504020204" pitchFamily="49" charset="0"/>
              </a:rPr>
              <a:t>slt</a:t>
            </a:r>
            <a:r>
              <a:rPr lang="en-AU" altLang="en-US" dirty="0"/>
              <a:t>, </a:t>
            </a:r>
            <a:r>
              <a:rPr lang="en-AU" altLang="en-US" dirty="0" err="1">
                <a:latin typeface="Lucida Console" panose="020B0609040504020204" pitchFamily="49" charset="0"/>
              </a:rPr>
              <a:t>slti</a:t>
            </a:r>
            <a:endParaRPr lang="en-AU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AU" altLang="en-US" dirty="0"/>
              <a:t>Unsigned comparison: </a:t>
            </a:r>
            <a:r>
              <a:rPr lang="en-AU" altLang="en-US" dirty="0" err="1">
                <a:latin typeface="Lucida Console" panose="020B0609040504020204" pitchFamily="49" charset="0"/>
              </a:rPr>
              <a:t>sltu</a:t>
            </a:r>
            <a:r>
              <a:rPr lang="en-AU" altLang="en-US" dirty="0"/>
              <a:t>, </a:t>
            </a:r>
            <a:r>
              <a:rPr lang="en-AU" altLang="en-US" dirty="0" err="1">
                <a:latin typeface="Lucida Console" panose="020B0609040504020204" pitchFamily="49" charset="0"/>
              </a:rPr>
              <a:t>sltui</a:t>
            </a:r>
            <a:endParaRPr lang="en-AU" alt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AU" altLang="en-US" dirty="0"/>
              <a:t>Example</a:t>
            </a:r>
          </a:p>
          <a:p>
            <a:pPr lvl="1" eaLnBrk="1" hangingPunct="1"/>
            <a:r>
              <a:rPr lang="en-AU" altLang="en-US" dirty="0"/>
              <a:t>$s0 = </a:t>
            </a:r>
            <a:r>
              <a:rPr lang="en-AU" altLang="en-US" sz="2400" dirty="0"/>
              <a:t>1111 1111 1111 1111 1111 1111 1111 1111</a:t>
            </a:r>
          </a:p>
          <a:p>
            <a:pPr lvl="1" eaLnBrk="1" hangingPunct="1"/>
            <a:r>
              <a:rPr lang="en-AU" altLang="en-US" dirty="0"/>
              <a:t>$s1 = </a:t>
            </a:r>
            <a:r>
              <a:rPr lang="en-AU" altLang="en-US" sz="2400" dirty="0"/>
              <a:t>0000 0000 0000 0000 0000 0000 0000 0001</a:t>
            </a:r>
          </a:p>
          <a:p>
            <a:pPr lvl="1" eaLnBrk="1" hangingPunct="1"/>
            <a:r>
              <a:rPr lang="en-AU" altLang="en-US" dirty="0" err="1">
                <a:latin typeface="Lucida Console" panose="020B0609040504020204" pitchFamily="49" charset="0"/>
              </a:rPr>
              <a:t>slt</a:t>
            </a:r>
            <a:r>
              <a:rPr lang="en-AU" altLang="en-US" dirty="0">
                <a:latin typeface="Lucida Console" panose="020B0609040504020204" pitchFamily="49" charset="0"/>
              </a:rPr>
              <a:t>  $t0, $s0, $s1  # signed</a:t>
            </a:r>
          </a:p>
          <a:p>
            <a:pPr lvl="2" eaLnBrk="1" hangingPunct="1"/>
            <a:r>
              <a:rPr lang="en-AU" altLang="en-US" dirty="0">
                <a:cs typeface="Arial" panose="020B0604020202020204" pitchFamily="34" charset="0"/>
              </a:rPr>
              <a:t>–1 &lt; +1 </a:t>
            </a:r>
            <a:r>
              <a:rPr lang="en-AU" altLang="en-US" dirty="0">
                <a:cs typeface="Arial" panose="020B0604020202020204" pitchFamily="34" charset="0"/>
                <a:sym typeface="Symbol" panose="05050102010706020507" pitchFamily="18" charset="2"/>
              </a:rPr>
              <a:t> $t0 = 1</a:t>
            </a:r>
          </a:p>
          <a:p>
            <a:pPr lvl="1" eaLnBrk="1" hangingPunct="1"/>
            <a:r>
              <a:rPr lang="en-AU" altLang="en-US" dirty="0" err="1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sltu</a:t>
            </a:r>
            <a:r>
              <a:rPr lang="en-AU" altLang="en-US" dirty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$t0, $s0, $s1  # unsigned</a:t>
            </a:r>
          </a:p>
          <a:p>
            <a:pPr lvl="2" eaLnBrk="1" hangingPunct="1"/>
            <a:r>
              <a:rPr lang="en-US" altLang="en-US" dirty="0"/>
              <a:t>+4,294,967,295 &gt; +1 </a:t>
            </a:r>
            <a:r>
              <a:rPr lang="en-AU" altLang="en-US" dirty="0">
                <a:cs typeface="Arial" panose="020B0604020202020204" pitchFamily="34" charset="0"/>
                <a:sym typeface="Symbol" panose="05050102010706020507" pitchFamily="18" charset="2"/>
              </a:rPr>
              <a:t> $t0 = 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F4ADDAF-C0CC-421C-8438-61946E329DBC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Steps required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Place parameters in registers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Transfer control to procedure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Acquire storage for procedure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Perform procedure’s operations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Place result in register for caller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Return to place of call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4B7B230-D90F-406A-95B2-AD651CF03A51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719F445-A10E-4D02-82BD-61C9C45EEE5A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jal ProcedureLabel</a:t>
            </a:r>
          </a:p>
          <a:p>
            <a:pPr lvl="1" eaLnBrk="1" hangingPunct="1"/>
            <a:r>
              <a:rPr lang="en-US" altLang="en-US"/>
              <a:t>Address of following instruction put in $ra</a:t>
            </a:r>
          </a:p>
          <a:p>
            <a:pPr lvl="1" eaLnBrk="1" hangingPunct="1"/>
            <a:r>
              <a:rPr lang="en-US" altLang="en-US"/>
              <a:t>Jumps to target address</a:t>
            </a:r>
          </a:p>
          <a:p>
            <a:pPr eaLnBrk="1" hangingPunct="1"/>
            <a:r>
              <a:rPr lang="en-US" altLang="en-US"/>
              <a:t>Procedure return: jump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jr $ra</a:t>
            </a:r>
          </a:p>
          <a:p>
            <a:pPr lvl="1" eaLnBrk="1" hangingPunct="1"/>
            <a:r>
              <a:rPr lang="en-US" altLang="en-US"/>
              <a:t>Copies $ra to program counter</a:t>
            </a:r>
          </a:p>
          <a:p>
            <a:pPr lvl="1" eaLnBrk="1" hangingPunct="1"/>
            <a:r>
              <a:rPr lang="en-US" altLang="en-US"/>
              <a:t>Can also be used for computed jumps</a:t>
            </a:r>
          </a:p>
          <a:p>
            <a:pPr lvl="2" eaLnBrk="1" hangingPunct="1"/>
            <a:r>
              <a:rPr lang="en-US" altLang="en-US"/>
              <a:t>e.g., for case/switch statements</a:t>
            </a:r>
            <a:endParaRPr lang="en-A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38E0BDC-0C8D-49E0-AE9B-07D0F02FB994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Operations</a:t>
            </a:r>
            <a:endParaRPr lang="en-AU" altLang="en-US"/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Add and subtract, three operands</a:t>
            </a:r>
          </a:p>
          <a:p>
            <a:pPr lvl="1" eaLnBrk="1" hangingPunct="1"/>
            <a:r>
              <a:rPr lang="en-GB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Lucida Console" panose="020B0609040504020204" pitchFamily="49" charset="0"/>
              </a:rPr>
              <a:t>	add a, b, c  # a gets b + c</a:t>
            </a:r>
          </a:p>
          <a:p>
            <a:pPr eaLnBrk="1" hangingPunct="1"/>
            <a:r>
              <a:rPr lang="en-GB" altLang="en-US" dirty="0"/>
              <a:t>All arithmetic operations have this form</a:t>
            </a:r>
          </a:p>
          <a:p>
            <a:pPr eaLnBrk="1" hangingPunct="1"/>
            <a:r>
              <a:rPr lang="en-GB" altLang="en-US" i="1" dirty="0"/>
              <a:t>Design Principle 1:</a:t>
            </a:r>
            <a:r>
              <a:rPr lang="en-GB" altLang="en-US" dirty="0"/>
              <a:t> Simplicity favours regularity</a:t>
            </a:r>
          </a:p>
          <a:p>
            <a:pPr lvl="1" eaLnBrk="1" hangingPunct="1"/>
            <a:r>
              <a:rPr lang="en-GB" altLang="en-US" dirty="0"/>
              <a:t>Regularity makes implementation simpler</a:t>
            </a:r>
          </a:p>
          <a:p>
            <a:pPr lvl="1" eaLnBrk="1" hangingPunct="1"/>
            <a:r>
              <a:rPr lang="en-GB" altLang="en-US" dirty="0"/>
              <a:t>Simplicity enables higher performance at lower cost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C3F76E4-3CCC-4974-BBB0-F8E4DB985DF0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int leaf_example (int g, h, i, j)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int f;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return f;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$a0, …, $a3</a:t>
            </a:r>
          </a:p>
          <a:p>
            <a:pPr lvl="1" eaLnBrk="1" hangingPunct="1"/>
            <a:r>
              <a:rPr lang="en-US" altLang="en-US"/>
              <a:t>f in $s0 (hence, need to save $s0 on stack)</a:t>
            </a:r>
          </a:p>
          <a:p>
            <a:pPr lvl="1" eaLnBrk="1" hangingPunct="1"/>
            <a:r>
              <a:rPr lang="en-US" altLang="en-US"/>
              <a:t>Result in $v0</a:t>
            </a:r>
            <a:endParaRPr lang="en-AU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7E9ACF7-7107-41F8-B659-35987936A597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46083" name="Rectangle 12"/>
          <p:cNvSpPr>
            <a:spLocks noChangeArrowheads="1"/>
          </p:cNvSpPr>
          <p:nvPr/>
        </p:nvSpPr>
        <p:spPr bwMode="auto">
          <a:xfrm>
            <a:off x="990600" y="2082800"/>
            <a:ext cx="5021263" cy="7747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4" name="Rectangle 15"/>
          <p:cNvSpPr>
            <a:spLocks noChangeArrowheads="1"/>
          </p:cNvSpPr>
          <p:nvPr/>
        </p:nvSpPr>
        <p:spPr bwMode="auto">
          <a:xfrm>
            <a:off x="990600" y="2857500"/>
            <a:ext cx="5021263" cy="11477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16"/>
          <p:cNvSpPr>
            <a:spLocks noChangeArrowheads="1"/>
          </p:cNvSpPr>
          <p:nvPr/>
        </p:nvSpPr>
        <p:spPr bwMode="auto">
          <a:xfrm>
            <a:off x="990600" y="4005263"/>
            <a:ext cx="5021263" cy="3667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19"/>
          <p:cNvSpPr>
            <a:spLocks noChangeArrowheads="1"/>
          </p:cNvSpPr>
          <p:nvPr/>
        </p:nvSpPr>
        <p:spPr bwMode="auto">
          <a:xfrm>
            <a:off x="990600" y="1676400"/>
            <a:ext cx="5021263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Rectangle 20"/>
          <p:cNvSpPr>
            <a:spLocks noChangeArrowheads="1"/>
          </p:cNvSpPr>
          <p:nvPr/>
        </p:nvSpPr>
        <p:spPr bwMode="auto">
          <a:xfrm>
            <a:off x="990600" y="4371975"/>
            <a:ext cx="5021263" cy="7858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Rectangle 21"/>
          <p:cNvSpPr>
            <a:spLocks noChangeArrowheads="1"/>
          </p:cNvSpPr>
          <p:nvPr/>
        </p:nvSpPr>
        <p:spPr bwMode="auto">
          <a:xfrm>
            <a:off x="990600" y="5157788"/>
            <a:ext cx="5021263" cy="395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46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MIPS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leaf_example: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addi $sp, $sp, -4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sw   $s0, 0($sp)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add  $t0, $a0, $a1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add  $t1, $a2, $a3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sub  $s0, $t0, $t1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add  $v0, $s0, $zero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lw   $s0, 0($sp)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addi $sp, $sp, 4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jr   $ra</a:t>
            </a:r>
          </a:p>
        </p:txBody>
      </p:sp>
      <p:sp>
        <p:nvSpPr>
          <p:cNvPr id="46091" name="Text Box 4"/>
          <p:cNvSpPr txBox="1">
            <a:spLocks noChangeArrowheads="1"/>
          </p:cNvSpPr>
          <p:nvPr/>
        </p:nvSpPr>
        <p:spPr bwMode="auto">
          <a:xfrm>
            <a:off x="6224588" y="2347913"/>
            <a:ext cx="2001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Save $s0 on stack</a:t>
            </a:r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46092" name="Text Box 5"/>
          <p:cNvSpPr txBox="1">
            <a:spLocks noChangeArrowheads="1"/>
          </p:cNvSpPr>
          <p:nvPr/>
        </p:nvSpPr>
        <p:spPr bwMode="auto">
          <a:xfrm>
            <a:off x="6224588" y="3213100"/>
            <a:ext cx="176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Procedure body</a:t>
            </a:r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46093" name="Text Box 6"/>
          <p:cNvSpPr txBox="1">
            <a:spLocks noChangeArrowheads="1"/>
          </p:cNvSpPr>
          <p:nvPr/>
        </p:nvSpPr>
        <p:spPr bwMode="auto">
          <a:xfrm>
            <a:off x="6224588" y="4581525"/>
            <a:ext cx="1374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Restore $s0</a:t>
            </a:r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6224588" y="4005263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Result</a:t>
            </a:r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46095" name="Text Box 11"/>
          <p:cNvSpPr txBox="1">
            <a:spLocks noChangeArrowheads="1"/>
          </p:cNvSpPr>
          <p:nvPr/>
        </p:nvSpPr>
        <p:spPr bwMode="auto">
          <a:xfrm>
            <a:off x="6215063" y="5157788"/>
            <a:ext cx="858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Return</a:t>
            </a:r>
            <a:endParaRPr lang="en-AU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3DC15DF-D393-4B12-A592-77EA529AACDD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Procedures</a:t>
            </a:r>
            <a:endParaRPr lang="en-AU" alt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that call other procedures</a:t>
            </a:r>
          </a:p>
          <a:p>
            <a:pPr eaLnBrk="1" hangingPunct="1"/>
            <a:r>
              <a:rPr lang="en-US" altLang="en-US"/>
              <a:t>For nested call, caller needs to save on the stack:</a:t>
            </a:r>
          </a:p>
          <a:p>
            <a:pPr lvl="1" eaLnBrk="1" hangingPunct="1"/>
            <a:r>
              <a:rPr lang="en-US" altLang="en-US"/>
              <a:t>Its return address</a:t>
            </a:r>
          </a:p>
          <a:p>
            <a:pPr lvl="1" eaLnBrk="1" hangingPunct="1"/>
            <a:r>
              <a:rPr lang="en-US" altLang="en-US"/>
              <a:t>Any arguments and temporaries needed after the call</a:t>
            </a:r>
          </a:p>
          <a:p>
            <a:pPr eaLnBrk="1" hangingPunct="1"/>
            <a:r>
              <a:rPr lang="en-US" altLang="en-US"/>
              <a:t>Restore from the stack after the call</a:t>
            </a:r>
            <a:endParaRPr lang="en-AU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DCE1759-F23B-490E-8A4F-E0E6906BEF2E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int fact (int n)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if (n &lt; 1) return f;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else return n * fact(n - 1);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 n in $a0</a:t>
            </a:r>
          </a:p>
          <a:p>
            <a:pPr lvl="1" eaLnBrk="1" hangingPunct="1"/>
            <a:r>
              <a:rPr lang="en-US" altLang="en-US"/>
              <a:t>Result in $v0</a:t>
            </a:r>
            <a:endParaRPr lang="en-AU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D8ADA25-3CD0-4784-BAEF-B505666479F3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038225" y="1647825"/>
            <a:ext cx="7372350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038225" y="1933575"/>
            <a:ext cx="7372350" cy="822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1038225" y="27559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1038225" y="3308350"/>
            <a:ext cx="737235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1038225" y="41402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1038225" y="4692650"/>
            <a:ext cx="7372350" cy="812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1038225" y="5505450"/>
            <a:ext cx="7372350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1038225" y="5778500"/>
            <a:ext cx="7372350" cy="298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fact: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addi $sp, $sp, -8     # adjust stack for 2 items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sw   $ra, 4($sp)      # save return address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sw   $a0, 0($sp)      # save argument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slti $t0, $a0, 1      # test for n &lt; 1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beq  $t0, $zero, L1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addi $v0, $zero, 1    # if so, result is 1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addi $sp, $sp, 8      #   pop 2 items from stack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jr   $ra              #   and return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L1: addi $a0, $a0, -1     # else decrement n  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jal  fact             # recursive call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lw   $a0, 0($sp)      # restore original n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lw   $ra, 4($sp)      #   and return address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addi $sp, $sp, 8      # pop 2 items from stack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mul  $v0, $a0, $v0    # multiply to get result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jr   $ra              # and return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E7CE5E1-C61F-4383-8827-F82DB899E717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Data on the Stack</a:t>
            </a:r>
            <a:endParaRPr lang="en-AU" altLang="en-US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Local data allocated by callee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e.g., C automatic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Procedure frame (activation record)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Used by some compilers to manage stack storage</a:t>
            </a:r>
            <a:endParaRPr lang="en-AU" altLang="en-US" sz="2400"/>
          </a:p>
        </p:txBody>
      </p:sp>
      <p:pic>
        <p:nvPicPr>
          <p:cNvPr id="50181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268413"/>
            <a:ext cx="6567487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GOT HERE AFTER 2 HOURS in the past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CF973AE5-B608-4F61-9301-8BD0CC82BA9B}" type="slidenum">
              <a:rPr lang="en-AU" altLang="en-US" smtClean="0"/>
              <a:pPr/>
              <a:t>46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8751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AAB4CE2-DEE2-4006-B0FA-5F755FE1F079}" type="slidenum">
              <a:rPr lang="en-AU" altLang="en-US"/>
              <a:pPr/>
              <a:t>47</a:t>
            </a:fld>
            <a:endParaRPr lang="en-AU" altLang="en-US"/>
          </a:p>
        </p:txBody>
      </p:sp>
      <p:pic>
        <p:nvPicPr>
          <p:cNvPr id="51203" name="Picture 8" descr="f02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89138"/>
            <a:ext cx="319881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Layout</a:t>
            </a:r>
            <a:endParaRPr lang="en-AU" altLang="en-US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$gp initialized to address allowing ±offsets into this segment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malloc in C, new in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Stack: automatic storage</a:t>
            </a:r>
            <a:endParaRPr lang="en-AU" altLang="en-US"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B1C93DF-103B-4A03-A7BB-99CEB4C80C7E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Data</a:t>
            </a:r>
            <a:endParaRPr lang="en-AU" alt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Byte-encoded character sets</a:t>
            </a:r>
          </a:p>
          <a:p>
            <a:pPr lvl="1" eaLnBrk="1" hangingPunct="1"/>
            <a:r>
              <a:rPr lang="en-US" altLang="en-US"/>
              <a:t>ASCII: 128 characters</a:t>
            </a:r>
          </a:p>
          <a:p>
            <a:pPr lvl="2" eaLnBrk="1" hangingPunct="1"/>
            <a:r>
              <a:rPr lang="en-US" altLang="en-US"/>
              <a:t>95 graphic, 33 control</a:t>
            </a:r>
          </a:p>
          <a:p>
            <a:pPr lvl="1" eaLnBrk="1" hangingPunct="1"/>
            <a:r>
              <a:rPr lang="en-US" altLang="en-US"/>
              <a:t>Latin-1: 256 characters</a:t>
            </a:r>
          </a:p>
          <a:p>
            <a:pPr lvl="2" eaLnBrk="1" hangingPunct="1"/>
            <a:r>
              <a:rPr lang="en-US" altLang="en-US"/>
              <a:t>ASCII, +96 more graphic characters</a:t>
            </a:r>
          </a:p>
          <a:p>
            <a:pPr eaLnBrk="1" hangingPunct="1"/>
            <a:r>
              <a:rPr lang="en-US" altLang="en-US"/>
              <a:t>Unicode: 32-bit character set</a:t>
            </a:r>
          </a:p>
          <a:p>
            <a:pPr lvl="1" eaLnBrk="1" hangingPunct="1"/>
            <a:r>
              <a:rPr lang="en-US" altLang="en-US"/>
              <a:t>Used in Java, C++ wide characters, …</a:t>
            </a:r>
          </a:p>
          <a:p>
            <a:pPr lvl="1" eaLnBrk="1" hangingPunct="1"/>
            <a:r>
              <a:rPr lang="en-US" altLang="en-US"/>
              <a:t>Most of the world’s alphabets, plus symbols</a:t>
            </a:r>
          </a:p>
          <a:p>
            <a:pPr lvl="1" eaLnBrk="1" hangingPunct="1"/>
            <a:r>
              <a:rPr lang="en-US" altLang="en-US"/>
              <a:t>UTF-8, UTF-16: variable-length encodings</a:t>
            </a:r>
            <a:endParaRPr lang="en-AU" altLang="en-US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13A8B58-CCB4-49DC-B8F5-E9B1523552BB}" type="slidenum">
              <a:rPr lang="en-AU" altLang="en-US"/>
              <a:pPr/>
              <a:t>49</a:t>
            </a:fld>
            <a:endParaRPr lang="en-AU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Byte/Halfword Operations</a:t>
            </a:r>
            <a:endParaRPr lang="en-AU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Could use bitwise operations</a:t>
            </a:r>
          </a:p>
          <a:p>
            <a:pPr eaLnBrk="1" hangingPunct="1"/>
            <a:r>
              <a:rPr lang="en-US" altLang="en-US"/>
              <a:t>MIPS byte/halfword load/store</a:t>
            </a:r>
          </a:p>
          <a:p>
            <a:pPr lvl="1" eaLnBrk="1" hangingPunct="1"/>
            <a:r>
              <a:rPr lang="en-US" altLang="en-US"/>
              <a:t>String processing is a common case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Lucida Console" panose="020B0609040504020204" pitchFamily="49" charset="0"/>
              </a:rPr>
              <a:t>lb rt, offset(rs)     lh rt, offset(rs)</a:t>
            </a:r>
          </a:p>
          <a:p>
            <a:pPr lvl="1" eaLnBrk="1" hangingPunct="1"/>
            <a:r>
              <a:rPr lang="en-US" altLang="en-US"/>
              <a:t>Sign extend to 32 bits in 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Lucida Console" panose="020B0609040504020204" pitchFamily="49" charset="0"/>
              </a:rPr>
              <a:t>lbu rt, offset(rs)    lhu rt, offset(rs)</a:t>
            </a:r>
          </a:p>
          <a:p>
            <a:pPr lvl="1" eaLnBrk="1" hangingPunct="1"/>
            <a:r>
              <a:rPr lang="en-US" altLang="en-US"/>
              <a:t>Zero extend to 32 bits in 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latin typeface="Lucida Console" panose="020B0609040504020204" pitchFamily="49" charset="0"/>
              </a:rPr>
              <a:t>sb rt, offset(rs)     sh rt, offset(rs)</a:t>
            </a:r>
          </a:p>
          <a:p>
            <a:pPr lvl="1" eaLnBrk="1" hangingPunct="1"/>
            <a:r>
              <a:rPr lang="en-US" altLang="en-US"/>
              <a:t>Store just rightmost byte/halfword</a:t>
            </a: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AB9E135-BC35-4B3C-9889-E8D78995789C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t0, g, h   # temp t0 = g + h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t1, i, j   # temp t1 = i + j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sub f, t0, t1  # f = t0 - t1</a:t>
            </a:r>
            <a:endParaRPr lang="en-AU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CBEE717-8148-46AF-AA97-F77A59E54FCA}" type="slidenum">
              <a:rPr lang="en-AU" altLang="en-US"/>
              <a:pPr/>
              <a:t>50</a:t>
            </a:fld>
            <a:endParaRPr lang="en-AU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 (naïve):</a:t>
            </a:r>
          </a:p>
          <a:p>
            <a:pPr lvl="1" eaLnBrk="1" hangingPunct="1"/>
            <a:r>
              <a:rPr lang="en-US" altLang="en-US"/>
              <a:t>Null-terminated string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void strcpy (char x[], char y[])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int i;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i = 0;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while ((x[i]=y[i])!='\0')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i += 1;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Addresses of x, y in $a0, $a1</a:t>
            </a:r>
          </a:p>
          <a:p>
            <a:pPr lvl="1" eaLnBrk="1" hangingPunct="1"/>
            <a:r>
              <a:rPr lang="en-US" altLang="en-US"/>
              <a:t>i in $s0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08ACA64-B88A-4864-8E69-DC3E8DD2DB01}" type="slidenum">
              <a:rPr lang="en-AU" altLang="en-US"/>
              <a:pPr/>
              <a:t>51</a:t>
            </a:fld>
            <a:endParaRPr lang="en-AU" altLang="en-US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009650" y="1657350"/>
            <a:ext cx="7477125" cy="279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1009650" y="1936750"/>
            <a:ext cx="7477125" cy="546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009650" y="2482850"/>
            <a:ext cx="7477125" cy="279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1009650" y="2762250"/>
            <a:ext cx="7477125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1009650" y="3302000"/>
            <a:ext cx="7477125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1009650" y="3860800"/>
            <a:ext cx="7477125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1009650" y="4133850"/>
            <a:ext cx="7477125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1009650" y="4686300"/>
            <a:ext cx="7477125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1009650" y="5238750"/>
            <a:ext cx="7477125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553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strcpy: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addi $sp, $sp, -4      # adjust stack for 1 item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sw   $s0, 0($sp)       # save $s0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  $s0, $zero, $zero # i = 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L1: add  $t1, $s0, $a1     # addr of y[i] in $t1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lbu  $t2, 0($t1)       # $t2 =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  $t3, $s0, $a0     # addr of x[i] in $t3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sb   $t2, 0($t3)       # x[i] =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beq  $t2, $zero, L2    # exit loop if y[i] == 0  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addi $s0, $s0, 1       # i = i + 1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j    L1                # next iteration of loop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L2: lw   $s0, 0($sp)       # restore saved $s0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addi $sp, $sp, 4       # pop 1 item from stack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jr   $ra               # and return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010982C-3F68-43EE-98F8-6D3C4BC61901}" type="slidenum">
              <a:rPr lang="en-AU" altLang="en-US"/>
              <a:pPr/>
              <a:t>52</a:t>
            </a:fld>
            <a:endParaRPr lang="en-AU" altLang="en-US"/>
          </a:p>
        </p:txBody>
      </p:sp>
      <p:sp>
        <p:nvSpPr>
          <p:cNvPr id="56323" name="Rectangle 11"/>
          <p:cNvSpPr>
            <a:spLocks noChangeArrowheads="1"/>
          </p:cNvSpPr>
          <p:nvPr/>
        </p:nvSpPr>
        <p:spPr bwMode="auto">
          <a:xfrm>
            <a:off x="3363913" y="4868863"/>
            <a:ext cx="2570162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363913" y="48736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0000 0000 0111 1101 0000 0000 0000 0000</a:t>
            </a:r>
            <a:endParaRPr lang="en-AU" altLang="en-US" sz="2000"/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5934075" y="5516563"/>
            <a:ext cx="2633663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32-bit Constants</a:t>
            </a:r>
            <a:endParaRPr lang="en-AU" altLang="en-US"/>
          </a:p>
        </p:txBody>
      </p:sp>
      <p:sp>
        <p:nvSpPr>
          <p:cNvPr id="5632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455987"/>
          </a:xfrm>
        </p:spPr>
        <p:txBody>
          <a:bodyPr/>
          <a:lstStyle/>
          <a:p>
            <a:pPr eaLnBrk="1" hangingPunct="1"/>
            <a:r>
              <a:rPr lang="en-US" altLang="en-US"/>
              <a:t>Most constants are small</a:t>
            </a:r>
          </a:p>
          <a:p>
            <a:pPr lvl="1" eaLnBrk="1" hangingPunct="1"/>
            <a:r>
              <a:rPr lang="en-US" altLang="en-US"/>
              <a:t>16-bit immediate is sufficient</a:t>
            </a:r>
          </a:p>
          <a:p>
            <a:pPr eaLnBrk="1" hangingPunct="1"/>
            <a:r>
              <a:rPr lang="en-US" altLang="en-US"/>
              <a:t>For the occasional 32-bit constant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Lucida Console" panose="020B0609040504020204" pitchFamily="49" charset="0"/>
              </a:rPr>
              <a:t>lui rt, constant</a:t>
            </a:r>
          </a:p>
          <a:p>
            <a:pPr lvl="1" eaLnBrk="1" hangingPunct="1"/>
            <a:r>
              <a:rPr lang="en-US" altLang="en-US"/>
              <a:t>Copies 16-bit constant to left 16 bits of rt</a:t>
            </a:r>
          </a:p>
          <a:p>
            <a:pPr lvl="1" eaLnBrk="1" hangingPunct="1"/>
            <a:r>
              <a:rPr lang="en-US" altLang="en-US"/>
              <a:t>Clears right 16 bits of rt to 0</a:t>
            </a:r>
            <a:endParaRPr lang="en-AU" altLang="en-US"/>
          </a:p>
        </p:txBody>
      </p:sp>
      <p:sp>
        <p:nvSpPr>
          <p:cNvPr id="56328" name="Text Box 5"/>
          <p:cNvSpPr txBox="1">
            <a:spLocks noChangeArrowheads="1"/>
          </p:cNvSpPr>
          <p:nvPr/>
        </p:nvSpPr>
        <p:spPr bwMode="auto">
          <a:xfrm>
            <a:off x="107950" y="4879975"/>
            <a:ext cx="2035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Lucida Console" panose="020B0609040504020204" pitchFamily="49" charset="0"/>
              </a:rPr>
              <a:t>lhi $s0, 61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56329" name="Text Box 6"/>
          <p:cNvSpPr txBox="1">
            <a:spLocks noChangeArrowheads="1"/>
          </p:cNvSpPr>
          <p:nvPr/>
        </p:nvSpPr>
        <p:spPr bwMode="auto">
          <a:xfrm>
            <a:off x="3363913" y="55213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0000 0000 0111 1101 0000 1001 0000 0000</a:t>
            </a:r>
            <a:endParaRPr lang="en-AU" altLang="en-US" sz="2000"/>
          </a:p>
        </p:txBody>
      </p:sp>
      <p:sp>
        <p:nvSpPr>
          <p:cNvPr id="56330" name="Text Box 7"/>
          <p:cNvSpPr txBox="1">
            <a:spLocks noChangeArrowheads="1"/>
          </p:cNvSpPr>
          <p:nvPr/>
        </p:nvSpPr>
        <p:spPr bwMode="auto">
          <a:xfrm>
            <a:off x="107950" y="5527675"/>
            <a:ext cx="3213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latin typeface="Lucida Console" panose="020B0609040504020204" pitchFamily="49" charset="0"/>
              </a:rPr>
              <a:t>ori $s0, $s0, 2304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56331" name="Text Box 8"/>
          <p:cNvSpPr txBox="1">
            <a:spLocks noChangeArrowheads="1"/>
          </p:cNvSpPr>
          <p:nvPr/>
        </p:nvSpPr>
        <p:spPr bwMode="auto">
          <a:xfrm rot="5400000">
            <a:off x="5757069" y="3020219"/>
            <a:ext cx="640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§2.10 MIPS Addressing for 32-Bit Immediates and Addresses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DE8049B-830E-4EE3-AA17-49CFD2FA5079}" type="slidenum">
              <a:rPr lang="en-AU" altLang="en-US"/>
              <a:pPr/>
              <a:t>53</a:t>
            </a:fld>
            <a:endParaRPr lang="en-AU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Addressing</a:t>
            </a:r>
            <a:endParaRPr lang="en-AU" alt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Branch instructions specify</a:t>
            </a:r>
          </a:p>
          <a:p>
            <a:pPr lvl="1" eaLnBrk="1" hangingPunct="1"/>
            <a:r>
              <a:rPr lang="en-US" altLang="en-US"/>
              <a:t>Opcode, two registers, target address</a:t>
            </a:r>
          </a:p>
          <a:p>
            <a:pPr eaLnBrk="1" hangingPunct="1"/>
            <a:r>
              <a:rPr lang="en-US" altLang="en-US"/>
              <a:t>Most branch targets are near branch</a:t>
            </a:r>
          </a:p>
          <a:p>
            <a:pPr lvl="1" eaLnBrk="1" hangingPunct="1"/>
            <a:r>
              <a:rPr lang="en-US" altLang="en-US"/>
              <a:t>Forward or backward</a:t>
            </a:r>
            <a:endParaRPr lang="en-AU" altLang="en-US"/>
          </a:p>
        </p:txBody>
      </p:sp>
      <p:grpSp>
        <p:nvGrpSpPr>
          <p:cNvPr id="57349" name="Group 4"/>
          <p:cNvGrpSpPr>
            <a:grpSpLocks/>
          </p:cNvGrpSpPr>
          <p:nvPr/>
        </p:nvGrpSpPr>
        <p:grpSpPr bwMode="auto">
          <a:xfrm>
            <a:off x="1403350" y="3740150"/>
            <a:ext cx="6913563" cy="773113"/>
            <a:chOff x="884" y="981"/>
            <a:chExt cx="4355" cy="487"/>
          </a:xfrm>
        </p:grpSpPr>
        <p:sp>
          <p:nvSpPr>
            <p:cNvPr id="57351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7352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7353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7354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57355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57356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7357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7358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57350" name="Rectangle 13"/>
          <p:cNvSpPr>
            <a:spLocks noChangeArrowheads="1"/>
          </p:cNvSpPr>
          <p:nvPr/>
        </p:nvSpPr>
        <p:spPr bwMode="auto">
          <a:xfrm>
            <a:off x="1182688" y="462597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PC-relative addressing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Target address = PC + offset × 4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PC already incremented by 4 by this time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F33C532-321E-4B38-B1DE-39E13875BB5B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Jump Addressing</a:t>
            </a:r>
            <a:endParaRPr lang="en-AU" altLang="en-US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Jump (</a:t>
            </a:r>
            <a:r>
              <a:rPr lang="en-US" altLang="en-US">
                <a:latin typeface="Lucida Console" panose="020B0609040504020204" pitchFamily="49" charset="0"/>
              </a:rPr>
              <a:t>j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jal</a:t>
            </a:r>
            <a:r>
              <a:rPr lang="en-US" altLang="en-US"/>
              <a:t>) targets could be anywhere in text segment</a:t>
            </a:r>
          </a:p>
          <a:p>
            <a:pPr lvl="1" eaLnBrk="1" hangingPunct="1"/>
            <a:r>
              <a:rPr lang="en-US" altLang="en-US"/>
              <a:t>Encode full address in instruction</a:t>
            </a:r>
            <a:endParaRPr lang="en-AU" altLang="en-US"/>
          </a:p>
        </p:txBody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1403350" y="3165475"/>
            <a:ext cx="6913563" cy="773113"/>
            <a:chOff x="884" y="2356"/>
            <a:chExt cx="4355" cy="487"/>
          </a:xfrm>
        </p:grpSpPr>
        <p:sp>
          <p:nvSpPr>
            <p:cNvPr id="58375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8376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58377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58378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/>
                <a:t>26 bits</a:t>
              </a:r>
              <a:endParaRPr lang="en-AU" altLang="en-US" sz="1600"/>
            </a:p>
          </p:txBody>
        </p:sp>
      </p:grp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684213" y="4076700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(Pseudo)Direct jump addressing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Target address = PC</a:t>
            </a:r>
            <a:r>
              <a:rPr lang="en-US" altLang="en-US" sz="2800" baseline="-25000"/>
              <a:t>31…28</a:t>
            </a:r>
            <a:r>
              <a:rPr lang="en-US" altLang="en-US" sz="2800"/>
              <a:t> : (address × 4)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30763B0-4DEB-47FE-8B3A-1DD70B4ACDFD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Target Addressing Example</a:t>
            </a:r>
            <a:endParaRPr lang="en-AU" altLang="en-US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Loop code from earlier example</a:t>
            </a:r>
          </a:p>
          <a:p>
            <a:pPr lvl="1" eaLnBrk="1" hangingPunct="1"/>
            <a:r>
              <a:rPr lang="en-US" altLang="en-US"/>
              <a:t>Assume Loop at location 80000</a:t>
            </a:r>
            <a:endParaRPr lang="en-AU" altLang="en-US" sz="200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684213" y="2708275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sll  $t1, $s3, 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bne  $t0, $s5, Exit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464" name="Line 71"/>
          <p:cNvSpPr>
            <a:spLocks noChangeShapeType="1"/>
          </p:cNvSpPr>
          <p:nvPr/>
        </p:nvSpPr>
        <p:spPr bwMode="auto">
          <a:xfrm flipH="1" flipV="1">
            <a:off x="5003800" y="2997200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9465" name="Line 72"/>
          <p:cNvSpPr>
            <a:spLocks noChangeShapeType="1"/>
          </p:cNvSpPr>
          <p:nvPr/>
        </p:nvSpPr>
        <p:spPr bwMode="auto">
          <a:xfrm flipH="1">
            <a:off x="5076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98E066F-ABD6-493E-BBB9-F55A00936052}" type="slidenum">
              <a:rPr lang="en-AU" altLang="en-US"/>
              <a:pPr/>
              <a:t>56</a:t>
            </a:fld>
            <a:endParaRPr lang="en-AU" alt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Branching Far Away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619250" algn="l"/>
              </a:tabLst>
            </a:pPr>
            <a:r>
              <a:rPr lang="en-AU" altLang="en-US"/>
              <a:t>If branch target is too far to encode with 16-bit offset, assembler rewrites the code</a:t>
            </a:r>
          </a:p>
          <a:p>
            <a:pPr eaLnBrk="1" hangingPunct="1">
              <a:tabLst>
                <a:tab pos="1619250" algn="l"/>
              </a:tabLst>
            </a:pPr>
            <a:r>
              <a:rPr lang="en-AU" altLang="en-US"/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en-US">
                <a:latin typeface="Lucida Console" panose="020B0609040504020204" pitchFamily="49" charset="0"/>
              </a:rPr>
              <a:t>		beq $s0,$s1, L1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en-US">
                <a:cs typeface="Arial" panose="020B0604020202020204" pitchFamily="34" charset="0"/>
              </a:rPr>
              <a:t>				↓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619250" algn="l"/>
              </a:tabLst>
            </a:pPr>
            <a:r>
              <a:rPr lang="en-AU" altLang="en-US">
                <a:latin typeface="Lucida Console" panose="020B0609040504020204" pitchFamily="49" charset="0"/>
              </a:rPr>
              <a:t>		bne $s0,$s1, L2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	j L1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L2:	…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A0968F0-1A17-449B-B3AF-E5C4E9323030}" type="slidenum">
              <a:rPr lang="en-AU" altLang="en-US"/>
              <a:pPr/>
              <a:t>57</a:t>
            </a:fld>
            <a:endParaRPr lang="en-AU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Addressing Mode Summary</a:t>
            </a:r>
            <a:endParaRPr lang="en-AU" altLang="en-US"/>
          </a:p>
        </p:txBody>
      </p:sp>
      <p:pic>
        <p:nvPicPr>
          <p:cNvPr id="61444" name="Picture 6" descr="f02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4106862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89A3-D1E5-4449-A21A-54FBCCC5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Sri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EE1D-81F1-4F2F-BEC6-09A61D5B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That previous slide is far more profoundly important than it gives itself credit for</a:t>
            </a:r>
          </a:p>
          <a:p>
            <a:endParaRPr lang="en-CA" dirty="0"/>
          </a:p>
          <a:p>
            <a:r>
              <a:rPr lang="en-CA" dirty="0"/>
              <a:t>We’ll come back to the concept a bit over the course but different addressing modes are pretty important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97A09-6482-4642-A34F-5A26AC292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CF973AE5-B608-4F61-9301-8BD0CC82BA9B}" type="slidenum">
              <a:rPr lang="en-AU" altLang="en-US" smtClean="0"/>
              <a:pPr/>
              <a:t>58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93152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42D7E7B-E4BF-4F71-9316-4EE59A09CEC0}" type="slidenum">
              <a:rPr lang="en-AU" altLang="en-US"/>
              <a:pPr/>
              <a:t>59</a:t>
            </a:fld>
            <a:endParaRPr lang="en-AU" alt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Synchronization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Two processors sharing an area of memory</a:t>
            </a:r>
          </a:p>
          <a:p>
            <a:pPr lvl="1" eaLnBrk="1" hangingPunct="1"/>
            <a:r>
              <a:rPr lang="en-AU" altLang="en-US" sz="2400"/>
              <a:t>P1 writes, then P2 reads</a:t>
            </a:r>
          </a:p>
          <a:p>
            <a:pPr lvl="1" eaLnBrk="1" hangingPunct="1"/>
            <a:r>
              <a:rPr lang="en-AU" altLang="en-US" sz="2400"/>
              <a:t>Data race if P1 and P2 don’t synchronize</a:t>
            </a:r>
          </a:p>
          <a:p>
            <a:pPr lvl="2" eaLnBrk="1" hangingPunct="1"/>
            <a:r>
              <a:rPr lang="en-AU" altLang="en-US" sz="2000"/>
              <a:t>Result depends of order of accesses</a:t>
            </a:r>
          </a:p>
          <a:p>
            <a:pPr eaLnBrk="1" hangingPunct="1"/>
            <a:r>
              <a:rPr lang="en-AU" altLang="en-US" sz="2800"/>
              <a:t>Hardware support required</a:t>
            </a:r>
          </a:p>
          <a:p>
            <a:pPr lvl="1" eaLnBrk="1" hangingPunct="1"/>
            <a:r>
              <a:rPr lang="en-AU" altLang="en-US" sz="2400"/>
              <a:t>Atomic read/write memory operation</a:t>
            </a:r>
          </a:p>
          <a:p>
            <a:pPr lvl="1" eaLnBrk="1" hangingPunct="1"/>
            <a:r>
              <a:rPr lang="en-AU" altLang="en-US" sz="2400"/>
              <a:t>No other access to the location allowed between the read and write</a:t>
            </a:r>
          </a:p>
          <a:p>
            <a:pPr eaLnBrk="1" hangingPunct="1"/>
            <a:r>
              <a:rPr lang="en-AU" altLang="en-US" sz="2800"/>
              <a:t>Could be a single instruction</a:t>
            </a:r>
          </a:p>
          <a:p>
            <a:pPr lvl="1" eaLnBrk="1" hangingPunct="1"/>
            <a:r>
              <a:rPr lang="en-AU" altLang="en-US" sz="2400"/>
              <a:t>E.g., atomic swap of register </a:t>
            </a:r>
            <a:r>
              <a:rPr lang="en-AU" altLang="en-US" sz="2400">
                <a:cs typeface="Arial" panose="020B0604020202020204" pitchFamily="34" charset="0"/>
              </a:rPr>
              <a:t>↔ memory</a:t>
            </a:r>
          </a:p>
          <a:p>
            <a:pPr lvl="1" eaLnBrk="1" hangingPunct="1"/>
            <a:r>
              <a:rPr lang="en-AU" altLang="en-US" sz="2400">
                <a:cs typeface="Arial" panose="020B0604020202020204" pitchFamily="34" charset="0"/>
              </a:rPr>
              <a:t>Or an atomic pair of instructions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§2.11 Parallelism and Instructions: Synchronization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D33C996-D2B5-4BE3-90F7-B902ED046FDA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Arithmetic instructions use register</a:t>
            </a:r>
            <a:br>
              <a:rPr lang="en-US" altLang="en-US" sz="2800"/>
            </a:br>
            <a:r>
              <a:rPr lang="en-US" altLang="en-US" sz="280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$s0, $s1, …, $s7 for saved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Design Principle 2:</a:t>
            </a:r>
            <a:r>
              <a:rPr lang="en-US" altLang="en-US" sz="2800"/>
              <a:t> Smaller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c.f. main memory: millions of locations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8F065A4-07C1-4953-9D01-53CFD899721E}" type="slidenum">
              <a:rPr lang="en-AU" altLang="en-US"/>
              <a:pPr/>
              <a:t>60</a:t>
            </a:fld>
            <a:endParaRPr lang="en-AU" alt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Synchronization in MIPS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Load linked: </a:t>
            </a:r>
            <a:r>
              <a:rPr lang="en-AU" altLang="en-US" sz="2800">
                <a:latin typeface="Lucida Console" panose="020B0609040504020204" pitchFamily="49" charset="0"/>
              </a:rPr>
              <a:t>ll </a:t>
            </a:r>
            <a:r>
              <a:rPr lang="en-US" altLang="en-US" sz="2800">
                <a:latin typeface="Lucida Console" panose="020B0609040504020204" pitchFamily="49" charset="0"/>
              </a:rPr>
              <a:t>rt, offset(rs)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Store conditional: </a:t>
            </a:r>
            <a:r>
              <a:rPr lang="en-AU" altLang="en-US" sz="2800">
                <a:latin typeface="Lucida Console" panose="020B0609040504020204" pitchFamily="49" charset="0"/>
              </a:rPr>
              <a:t>sc rt, </a:t>
            </a:r>
            <a:r>
              <a:rPr lang="en-US" altLang="en-US" sz="2800">
                <a:latin typeface="Lucida Console" panose="020B0609040504020204" pitchFamily="49" charset="0"/>
              </a:rPr>
              <a:t>offset(rs)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Succeeds if location not changed since the </a:t>
            </a:r>
            <a:r>
              <a:rPr lang="en-AU" altLang="en-US" sz="2400">
                <a:latin typeface="Lucida Console" panose="020B0609040504020204" pitchFamily="49" charset="0"/>
              </a:rPr>
              <a:t>ll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/>
              <a:t>Returns 1 in rt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Fails if location is changed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/>
              <a:t>Returns 0 in rt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Example: atomic swap (to test/set lock variable)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>
                <a:latin typeface="Lucida Console" panose="020B0609040504020204" pitchFamily="49" charset="0"/>
              </a:rPr>
              <a:t>try: add $t0,$zero,$s4 ;copy exchange value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>
                <a:latin typeface="Lucida Console" panose="020B0609040504020204" pitchFamily="49" charset="0"/>
              </a:rPr>
              <a:t>     ll  $t1,0($s1)    ;load linked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>
                <a:latin typeface="Lucida Console" panose="020B0609040504020204" pitchFamily="49" charset="0"/>
              </a:rPr>
              <a:t>     sc  $t0,0($s1)    ;store conditional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>
                <a:latin typeface="Lucida Console" panose="020B0609040504020204" pitchFamily="49" charset="0"/>
              </a:rPr>
              <a:t>     beq $t0,$zero,try ;branch store fails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>
                <a:latin typeface="Lucida Console" panose="020B0609040504020204" pitchFamily="49" charset="0"/>
              </a:rPr>
              <a:t>     add $s4,$zero,$t1 ;put load value in $s4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3FDB-CE04-4201-A4B9-ADB7EB38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MARS </a:t>
            </a:r>
            <a:r>
              <a:rPr lang="en-CA" dirty="0" err="1"/>
              <a:t>sychronisation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272E-6508-4F00-BDD7-27907CB2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MARS doesn’t actually simulate multiple processors</a:t>
            </a:r>
          </a:p>
          <a:p>
            <a:endParaRPr lang="en-CA" dirty="0"/>
          </a:p>
          <a:p>
            <a:r>
              <a:rPr lang="en-CA" dirty="0"/>
              <a:t>And while we acknowledge the concept, synchronisation and parallelism are a bit beyond where we expect you to be in 2</a:t>
            </a:r>
            <a:r>
              <a:rPr lang="en-CA" baseline="30000" dirty="0"/>
              <a:t>nd</a:t>
            </a:r>
            <a:r>
              <a:rPr lang="en-CA" dirty="0"/>
              <a:t> year</a:t>
            </a:r>
          </a:p>
          <a:p>
            <a:r>
              <a:rPr lang="en-CA" dirty="0"/>
              <a:t>Nor is it all that helpful to worry about the problem at the assembly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A8D64-38DE-4E65-8B20-B5507A6E62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2 — Instructions: Language of the Computer — </a:t>
            </a:r>
            <a:fld id="{CF973AE5-B608-4F61-9301-8BD0CC82BA9B}" type="slidenum">
              <a:rPr lang="en-AU" altLang="en-US" smtClean="0"/>
              <a:pPr/>
              <a:t>61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37329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0A0DC16-4531-4EB4-BFF6-FEE2F4C4C7B8}" type="slidenum">
              <a:rPr lang="en-AU" altLang="en-US"/>
              <a:pPr/>
              <a:t>62</a:t>
            </a:fld>
            <a:endParaRPr lang="en-AU" altLang="en-US"/>
          </a:p>
        </p:txBody>
      </p:sp>
      <p:pic>
        <p:nvPicPr>
          <p:cNvPr id="64515" name="Picture 10" descr="f02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and Startup</a:t>
            </a:r>
            <a:endParaRPr lang="en-AU" altLang="en-US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Many compilers produce object modules directly</a:t>
            </a:r>
            <a:endParaRPr lang="en-AU" altLang="en-US"/>
          </a:p>
        </p:txBody>
      </p:sp>
      <p:sp>
        <p:nvSpPr>
          <p:cNvPr id="64518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Static linking</a:t>
            </a:r>
            <a:endParaRPr lang="en-AU" altLang="en-US"/>
          </a:p>
        </p:txBody>
      </p:sp>
      <p:sp>
        <p:nvSpPr>
          <p:cNvPr id="64520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 rot="5400000">
            <a:off x="6773069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§2.12 Translating and Starting a Program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719D4DA-1FC6-473A-8ABC-9530A4467499}" type="slidenum">
              <a:rPr lang="en-AU" altLang="en-US"/>
              <a:pPr/>
              <a:t>63</a:t>
            </a:fld>
            <a:endParaRPr lang="en-AU" alt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Assembler Pseudoinstructions</a:t>
            </a:r>
            <a:endParaRPr lang="en-AU" altLang="en-US" sz="40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409950" algn="l"/>
                <a:tab pos="4038600" algn="l"/>
              </a:tabLst>
            </a:pPr>
            <a:r>
              <a:rPr lang="en-US" altLang="en-US"/>
              <a:t>Most assembler instructions represent machine instructions one-to-one</a:t>
            </a:r>
          </a:p>
          <a:p>
            <a:pPr eaLnBrk="1" hangingPunct="1">
              <a:tabLst>
                <a:tab pos="3409950" algn="l"/>
                <a:tab pos="4038600" algn="l"/>
              </a:tabLst>
            </a:pPr>
            <a:r>
              <a:rPr lang="en-US" altLang="en-US"/>
              <a:t>Pseudoinstructions: figments of the assembler’s imagination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en-US" sz="2400">
                <a:latin typeface="Lucida Console" panose="020B0609040504020204" pitchFamily="49" charset="0"/>
              </a:rPr>
              <a:t>	move $t0, $t1</a:t>
            </a:r>
            <a:r>
              <a:rPr lang="en-US" altLang="en-US" sz="2800"/>
              <a:t>	</a:t>
            </a:r>
            <a:r>
              <a:rPr lang="en-US" altLang="en-US" sz="2800">
                <a:cs typeface="Arial" panose="020B0604020202020204" pitchFamily="34" charset="0"/>
              </a:rPr>
              <a:t>→</a:t>
            </a:r>
            <a:r>
              <a:rPr lang="en-US" altLang="en-US" sz="2800"/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add $t0, $zero, $t1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altLang="en-US" sz="2400">
                <a:latin typeface="Lucida Console" panose="020B0609040504020204" pitchFamily="49" charset="0"/>
              </a:rPr>
              <a:t>	blt $t0, $t1, L</a:t>
            </a:r>
            <a:r>
              <a:rPr lang="en-US" altLang="en-US" sz="2800"/>
              <a:t>	 </a:t>
            </a:r>
            <a:r>
              <a:rPr lang="en-US" altLang="en-US" sz="2800">
                <a:cs typeface="Arial" panose="020B0604020202020204" pitchFamily="34" charset="0"/>
              </a:rPr>
              <a:t>→</a:t>
            </a:r>
            <a:r>
              <a:rPr lang="en-US" altLang="en-US" sz="2800"/>
              <a:t> 	</a:t>
            </a:r>
            <a:r>
              <a:rPr lang="en-US" altLang="en-US" sz="2400">
                <a:latin typeface="Lucida Console" panose="020B0609040504020204" pitchFamily="49" charset="0"/>
              </a:rPr>
              <a:t>slt $at, $t0, $t1</a:t>
            </a:r>
            <a:br>
              <a:rPr lang="en-US" altLang="en-US" sz="2800"/>
            </a:br>
            <a:r>
              <a:rPr lang="en-US" altLang="en-US" sz="2800"/>
              <a:t>		</a:t>
            </a:r>
            <a:r>
              <a:rPr lang="en-US" altLang="en-US" sz="2400">
                <a:latin typeface="Lucida Console" panose="020B0609040504020204" pitchFamily="49" charset="0"/>
              </a:rPr>
              <a:t>bne $at, $zero, L</a:t>
            </a:r>
          </a:p>
          <a:p>
            <a:pPr lvl="1" eaLnBrk="1" hangingPunct="1">
              <a:tabLst>
                <a:tab pos="3409950" algn="l"/>
                <a:tab pos="4038600" algn="l"/>
              </a:tabLst>
            </a:pPr>
            <a:r>
              <a:rPr lang="en-US" altLang="en-US"/>
              <a:t>$at (register 1): assembler temporary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095E314-BE15-4B57-80EC-447F17774D4C}" type="slidenum">
              <a:rPr lang="en-AU" altLang="en-US"/>
              <a:pPr/>
              <a:t>64</a:t>
            </a:fld>
            <a:endParaRPr lang="en-AU" alt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Producing an Object Module</a:t>
            </a:r>
            <a:endParaRPr lang="en-AU" altLang="en-US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Assembler (or compiler) translates program into machine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Provides information for building a complete program from the pieces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Header: described contents of object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Text segment: translated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Static data segment: data allocated for the life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Relocation info: for contents that depend on absolute location of loaded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Symbol table: global definitions and external refs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Debug info: for associating with source code</a:t>
            </a:r>
            <a:endParaRPr lang="en-AU" altLang="en-US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1B23A82-F2CD-4850-B5D4-3D62EB1DDE6B}" type="slidenum">
              <a:rPr lang="en-AU" altLang="en-US"/>
              <a:pPr/>
              <a:t>65</a:t>
            </a:fld>
            <a:endParaRPr lang="en-AU" altLang="en-US"/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Linking Object Modules</a:t>
            </a:r>
            <a:endParaRPr lang="en-AU" altLang="en-US"/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Produces an executable image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1.</a:t>
            </a:r>
            <a:r>
              <a:rPr lang="en-US" altLang="en-US" dirty="0"/>
              <a:t>	Merges segments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2.</a:t>
            </a:r>
            <a:r>
              <a:rPr lang="en-US" altLang="en-US" dirty="0"/>
              <a:t>	Resolve labels (determine their addresses)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3.</a:t>
            </a:r>
            <a:r>
              <a:rPr lang="en-US" altLang="en-US" dirty="0"/>
              <a:t>	Patch location-dependent and external refs</a:t>
            </a:r>
          </a:p>
          <a:p>
            <a:pPr eaLnBrk="1" hangingPunct="1"/>
            <a:r>
              <a:rPr lang="en-US" altLang="en-US" dirty="0"/>
              <a:t>Could leave location dependencies for fixing by a relocating loader</a:t>
            </a:r>
          </a:p>
          <a:p>
            <a:pPr lvl="1" eaLnBrk="1" hangingPunct="1"/>
            <a:r>
              <a:rPr lang="en-US" altLang="en-US" dirty="0"/>
              <a:t>But with virtual memory, no need to do this</a:t>
            </a:r>
          </a:p>
          <a:p>
            <a:pPr lvl="1" eaLnBrk="1" hangingPunct="1"/>
            <a:r>
              <a:rPr lang="en-US" altLang="en-US" dirty="0"/>
              <a:t>Program can be loaded into absolute location in virtual memory space</a:t>
            </a:r>
            <a:endParaRPr lang="en-AU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DEF57CD-151C-406D-9405-55CEF17B2D48}" type="slidenum">
              <a:rPr lang="en-AU" altLang="en-US"/>
              <a:pPr/>
              <a:t>66</a:t>
            </a:fld>
            <a:endParaRPr lang="en-AU" altLang="en-US"/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Loading a Program</a:t>
            </a:r>
            <a:endParaRPr lang="en-AU" altLang="en-US"/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 from image file on disk into memory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Read header to determine segment sizes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Create virtual address space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Copy text and initialized data into memory</a:t>
            </a:r>
          </a:p>
          <a:p>
            <a:pPr lvl="2" eaLnBrk="1" hangingPunct="1"/>
            <a:r>
              <a:rPr lang="en-US" altLang="en-US"/>
              <a:t>Or set page table entries so they can be faulted in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4.</a:t>
            </a:r>
            <a:r>
              <a:rPr lang="en-US" altLang="en-US"/>
              <a:t>	Set up arguments on stack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5.</a:t>
            </a:r>
            <a:r>
              <a:rPr lang="en-US" altLang="en-US"/>
              <a:t>	Initialize registers (including $sp, $fp, $gp)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6.</a:t>
            </a:r>
            <a:r>
              <a:rPr lang="en-US" altLang="en-US"/>
              <a:t>	Jump to startup routine</a:t>
            </a:r>
          </a:p>
          <a:p>
            <a:pPr lvl="2" eaLnBrk="1" hangingPunct="1"/>
            <a:r>
              <a:rPr lang="en-US" altLang="en-US"/>
              <a:t>Copies arguments to $a0, … and calls main</a:t>
            </a:r>
          </a:p>
          <a:p>
            <a:pPr lvl="2" eaLnBrk="1" hangingPunct="1"/>
            <a:r>
              <a:rPr lang="en-US" altLang="en-US"/>
              <a:t>When main returns, do exit syscall</a:t>
            </a:r>
            <a:endParaRPr lang="en-AU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2C57F90-D1F6-44AD-8CCF-A48638BC848F}" type="slidenum">
              <a:rPr lang="en-AU" altLang="en-US"/>
              <a:pPr/>
              <a:t>67</a:t>
            </a:fld>
            <a:endParaRPr lang="en-AU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Linking</a:t>
            </a:r>
            <a:endParaRPr lang="en-AU" alt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link/load library procedure when it is called</a:t>
            </a:r>
          </a:p>
          <a:p>
            <a:pPr lvl="1" eaLnBrk="1" hangingPunct="1"/>
            <a:r>
              <a:rPr lang="en-US" altLang="en-US"/>
              <a:t>Requires procedure code to be relocatable</a:t>
            </a:r>
          </a:p>
          <a:p>
            <a:pPr lvl="1" eaLnBrk="1" hangingPunct="1"/>
            <a:r>
              <a:rPr lang="en-US" altLang="en-US"/>
              <a:t>Avoids image bloat caused by static linking of all (transitively) referenced libraries</a:t>
            </a:r>
          </a:p>
          <a:p>
            <a:pPr lvl="1" eaLnBrk="1" hangingPunct="1"/>
            <a:r>
              <a:rPr lang="en-US" altLang="en-US"/>
              <a:t>Automatically picks up new library versions</a:t>
            </a:r>
            <a:endParaRPr lang="en-AU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285A54D-FB98-41B4-A6EB-8FFE98F37467}" type="slidenum">
              <a:rPr lang="en-AU" altLang="en-US"/>
              <a:pPr/>
              <a:t>68</a:t>
            </a:fld>
            <a:endParaRPr lang="en-AU" altLang="en-US"/>
          </a:p>
        </p:txBody>
      </p:sp>
      <p:pic>
        <p:nvPicPr>
          <p:cNvPr id="70659" name="Picture 10" descr="f02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196975"/>
            <a:ext cx="4005263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Lazy Linkage</a:t>
            </a:r>
            <a:endParaRPr lang="en-AU" altLang="en-US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1042988" y="249713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Indirection table</a:t>
            </a:r>
            <a:endParaRPr lang="en-AU" altLang="en-US"/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1042988" y="3305175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Stub: Loads routine ID,</a:t>
            </a:r>
            <a:br>
              <a:rPr lang="en-US" altLang="en-US"/>
            </a:br>
            <a:r>
              <a:rPr lang="en-US" altLang="en-US"/>
              <a:t>Jump to linker/loader</a:t>
            </a:r>
            <a:endParaRPr lang="en-AU" altLang="en-US"/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1042988" y="43703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Linker/loader code</a:t>
            </a:r>
            <a:endParaRPr lang="en-AU" altLang="en-US"/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1042988" y="5233988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Dynamically</a:t>
            </a:r>
            <a:br>
              <a:rPr lang="en-US" altLang="en-US"/>
            </a:br>
            <a:r>
              <a:rPr lang="en-US" altLang="en-US"/>
              <a:t>mapped code</a:t>
            </a:r>
            <a:endParaRPr lang="en-AU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D22D07A-42C3-46B2-9904-43131702777C}" type="slidenum">
              <a:rPr lang="en-AU" altLang="en-US"/>
              <a:pPr/>
              <a:t>69</a:t>
            </a:fld>
            <a:endParaRPr lang="en-AU" altLang="en-US"/>
          </a:p>
        </p:txBody>
      </p:sp>
      <p:pic>
        <p:nvPicPr>
          <p:cNvPr id="71683" name="Picture 8" descr="f02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89138"/>
            <a:ext cx="64166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Java Applications</a:t>
            </a:r>
            <a:endParaRPr lang="en-AU" altLang="en-US"/>
          </a:p>
        </p:txBody>
      </p:sp>
      <p:sp>
        <p:nvSpPr>
          <p:cNvPr id="71685" name="AutoShape 4"/>
          <p:cNvSpPr>
            <a:spLocks/>
          </p:cNvSpPr>
          <p:nvPr/>
        </p:nvSpPr>
        <p:spPr bwMode="auto">
          <a:xfrm>
            <a:off x="6003925" y="1844675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Simple portable instruction set for the JVM</a:t>
            </a:r>
            <a:endParaRPr lang="en-AU" altLang="en-US"/>
          </a:p>
        </p:txBody>
      </p:sp>
      <p:sp>
        <p:nvSpPr>
          <p:cNvPr id="71686" name="AutoShape 5"/>
          <p:cNvSpPr>
            <a:spLocks/>
          </p:cNvSpPr>
          <p:nvPr/>
        </p:nvSpPr>
        <p:spPr bwMode="auto">
          <a:xfrm>
            <a:off x="7156450" y="4149725"/>
            <a:ext cx="1584325" cy="647700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Interprets bytecodes</a:t>
            </a:r>
            <a:endParaRPr lang="en-AU" altLang="en-US"/>
          </a:p>
        </p:txBody>
      </p:sp>
      <p:sp>
        <p:nvSpPr>
          <p:cNvPr id="71687" name="AutoShape 6"/>
          <p:cNvSpPr>
            <a:spLocks/>
          </p:cNvSpPr>
          <p:nvPr/>
        </p:nvSpPr>
        <p:spPr bwMode="auto">
          <a:xfrm>
            <a:off x="179388" y="4005263"/>
            <a:ext cx="1704975" cy="1728787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Compiles bytecodes of “hot” methods into native code for host machine</a:t>
            </a:r>
            <a:endParaRPr lang="en-A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651803A-E280-49C8-992F-E82043B3DB38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lvl="1" eaLnBrk="1" hangingPunct="1"/>
            <a:r>
              <a:rPr lang="en-US" altLang="en-US"/>
              <a:t>f, …, j in $s0, …, $s4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$t0, $s1, $s2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$t1, $s3, $s4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sub $s0, $t0, $t1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43F17C0-0569-4F4D-84CB-0ED7EE2C606D}" type="slidenum">
              <a:rPr lang="en-AU" altLang="en-US"/>
              <a:pPr/>
              <a:t>70</a:t>
            </a:fld>
            <a:endParaRPr lang="en-AU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Sort Example</a:t>
            </a:r>
            <a:endParaRPr lang="en-AU" alt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216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Illustrates use of assembly instructions for a C bubble sort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Swap procedure (leaf)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void swap(int v[], int k)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{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int temp;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temp = v[k];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v[k] = v[k+1];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v[k+1] = temp;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 in $a0, k in $a1, temp in $t0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 rot="5400000">
            <a:off x="6569869" y="2207419"/>
            <a:ext cx="4781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§2.13 A C Sort Example to Put It All Together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E6AB98C-9D4A-4E7E-8ECA-F85673B4AD00}" type="slidenum">
              <a:rPr lang="en-AU" altLang="en-US"/>
              <a:pPr/>
              <a:t>71</a:t>
            </a:fld>
            <a:endParaRPr lang="en-AU" altLang="en-US"/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684213" y="1268413"/>
            <a:ext cx="8002587" cy="9985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684213" y="2266950"/>
            <a:ext cx="8002587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684213" y="2952750"/>
            <a:ext cx="8002587" cy="666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684213" y="3619500"/>
            <a:ext cx="8002587" cy="3714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Procedure Swap</a:t>
            </a:r>
          </a:p>
        </p:txBody>
      </p:sp>
      <p:sp>
        <p:nvSpPr>
          <p:cNvPr id="737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swap: sll $t1, $a1, 2   # $t1 = k * 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add $t1, $a0, $t1 # $t1 = v+(k*4)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                  #   (address of v[k])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lw $t0, 0($t1)    # $t0 (temp) = v[k]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lw $t2, 4($t1)    # $t2 = v[k+1]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sw $t2, 0($t1)    # v[k] = $t2 (v[k+1])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sw $t0, 4($t1)    # v[k+1] = $t0 (temp)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    jr $ra            # return to calling routine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96120AA-5DCC-464B-91BC-F98A15C5FDA1}" type="slidenum">
              <a:rPr lang="en-AU" altLang="en-US"/>
              <a:pPr/>
              <a:t>72</a:t>
            </a:fld>
            <a:endParaRPr lang="en-AU" alt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Sort Procedure in C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Non-leaf (calls swap)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void sort (int v[], int n)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int i, 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for (i = 0; i &lt; n; i +=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for (j = i –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   j &gt;= 0 &amp;&amp; v[j] &gt; v[j + 1];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   j -=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swap(v,j);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v in $a0, k in $a1, i in $s0, j in $s1</a:t>
            </a:r>
            <a:endParaRPr lang="en-AU" altLang="en-US"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6F94F96-D1E9-4700-AE04-6B701F6D1939}" type="slidenum">
              <a:rPr lang="en-AU" altLang="en-US"/>
              <a:pPr/>
              <a:t>73</a:t>
            </a:fld>
            <a:endParaRPr lang="en-AU" altLang="en-US"/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684213" y="1116013"/>
            <a:ext cx="7316787" cy="484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0" name="Rectangle 6"/>
          <p:cNvSpPr>
            <a:spLocks noChangeArrowheads="1"/>
          </p:cNvSpPr>
          <p:nvPr/>
        </p:nvSpPr>
        <p:spPr bwMode="auto">
          <a:xfrm>
            <a:off x="684213" y="1600200"/>
            <a:ext cx="7316787" cy="4841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1" name="Rectangle 7"/>
          <p:cNvSpPr>
            <a:spLocks noChangeArrowheads="1"/>
          </p:cNvSpPr>
          <p:nvPr/>
        </p:nvSpPr>
        <p:spPr bwMode="auto">
          <a:xfrm>
            <a:off x="684213" y="2084388"/>
            <a:ext cx="7316787" cy="24590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684213" y="4543425"/>
            <a:ext cx="7316787" cy="733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3" name="Rectangle 9"/>
          <p:cNvSpPr>
            <a:spLocks noChangeArrowheads="1"/>
          </p:cNvSpPr>
          <p:nvPr/>
        </p:nvSpPr>
        <p:spPr bwMode="auto">
          <a:xfrm>
            <a:off x="684213" y="5276850"/>
            <a:ext cx="7316787" cy="4857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684213" y="5762625"/>
            <a:ext cx="7316787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Procedure Body</a:t>
            </a:r>
          </a:p>
        </p:txBody>
      </p:sp>
      <p:sp>
        <p:nvSpPr>
          <p:cNvPr id="757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087438"/>
            <a:ext cx="8270875" cy="5111750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move $s2, $a0           # save $a0 into $s2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move $s3, $a1           # save $a1 into $s3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move $s0, $zero         # i = 0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for1tst: slt  $t0, $s0, $s3      # $t0 = 0 if $s0 ≥ $s3 (i ≥ n)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beq  $t0, $zero, exit1  # go to exit1 if $s0 ≥ $s3 (i ≥ n)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addi $s1, $s0, –1       # j = i – 1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for2tst: slti $t0, $s1, 0        # $t0 = 1 if $s1 &lt; 0 (j &lt; 0)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bne  $t0, $zero, exit2  # go to exit2 if $s1 &lt; 0 (j &lt; 0)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sll  $t1, $s1, 2        # $t1 = j * 4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add  $t2, $s2, $t1      # $t2 = v + (j * 4)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lw   $t3, 0($t2)        # $t3 = v[j]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lw   $t4, 4($t2)        # $t4 = v[j + 1]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slt  $t0, $t4, $t3      # $t0 = 0 if $t4 ≥ $t3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beq  $t0, $zero, exit2  # go to exit2 if $t4 ≥ $t3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move $a0, $s2           # 1st param of swap is v (old $a0)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move $a1, $s1           # 2nd param of swap is j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jal  swap               # call swap procedure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addi $s1, $s1, –1       # j –= 1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j    for2tst            # jump to test of inner loop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exit2:   addi $s0, $s0, 1        # i += 1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j    for1tst            # jump to test of outer loop</a:t>
            </a:r>
          </a:p>
        </p:txBody>
      </p:sp>
      <p:sp>
        <p:nvSpPr>
          <p:cNvPr id="75787" name="Rectangle 16"/>
          <p:cNvSpPr>
            <a:spLocks noChangeArrowheads="1"/>
          </p:cNvSpPr>
          <p:nvPr/>
        </p:nvSpPr>
        <p:spPr bwMode="auto">
          <a:xfrm>
            <a:off x="8062913" y="4591050"/>
            <a:ext cx="7493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Pass</a:t>
            </a:r>
            <a:br>
              <a:rPr lang="en-AU" altLang="en-US" sz="1400"/>
            </a:br>
            <a:r>
              <a:rPr lang="en-AU" altLang="en-US" sz="1400"/>
              <a:t>params</a:t>
            </a:r>
            <a:br>
              <a:rPr lang="en-AU" altLang="en-US" sz="1400"/>
            </a:br>
            <a:r>
              <a:rPr lang="en-AU" altLang="en-US" sz="1400"/>
              <a:t>&amp; call</a:t>
            </a:r>
          </a:p>
        </p:txBody>
      </p:sp>
      <p:sp>
        <p:nvSpPr>
          <p:cNvPr id="75788" name="Rectangle 19"/>
          <p:cNvSpPr>
            <a:spLocks noChangeArrowheads="1"/>
          </p:cNvSpPr>
          <p:nvPr/>
        </p:nvSpPr>
        <p:spPr bwMode="auto">
          <a:xfrm>
            <a:off x="8062913" y="1122363"/>
            <a:ext cx="7588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Move</a:t>
            </a:r>
            <a:br>
              <a:rPr lang="en-AU" altLang="en-US" sz="1400"/>
            </a:br>
            <a:r>
              <a:rPr lang="en-AU" altLang="en-US" sz="1400"/>
              <a:t>params</a:t>
            </a:r>
          </a:p>
        </p:txBody>
      </p:sp>
      <p:sp>
        <p:nvSpPr>
          <p:cNvPr id="75789" name="Rectangle 23"/>
          <p:cNvSpPr>
            <a:spLocks noChangeArrowheads="1"/>
          </p:cNvSpPr>
          <p:nvPr/>
        </p:nvSpPr>
        <p:spPr bwMode="auto">
          <a:xfrm>
            <a:off x="8062913" y="5405438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Inner loop</a:t>
            </a:r>
          </a:p>
        </p:txBody>
      </p:sp>
      <p:sp>
        <p:nvSpPr>
          <p:cNvPr id="75790" name="Rectangle 24"/>
          <p:cNvSpPr>
            <a:spLocks noChangeArrowheads="1"/>
          </p:cNvSpPr>
          <p:nvPr/>
        </p:nvSpPr>
        <p:spPr bwMode="auto">
          <a:xfrm>
            <a:off x="8062913" y="58912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Outer loop</a:t>
            </a:r>
          </a:p>
        </p:txBody>
      </p:sp>
      <p:sp>
        <p:nvSpPr>
          <p:cNvPr id="75791" name="Rectangle 25"/>
          <p:cNvSpPr>
            <a:spLocks noChangeArrowheads="1"/>
          </p:cNvSpPr>
          <p:nvPr/>
        </p:nvSpPr>
        <p:spPr bwMode="auto">
          <a:xfrm>
            <a:off x="8062913" y="3148013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Inner loop</a:t>
            </a:r>
          </a:p>
        </p:txBody>
      </p:sp>
      <p:sp>
        <p:nvSpPr>
          <p:cNvPr id="75792" name="Rectangle 28"/>
          <p:cNvSpPr>
            <a:spLocks noChangeArrowheads="1"/>
          </p:cNvSpPr>
          <p:nvPr/>
        </p:nvSpPr>
        <p:spPr bwMode="auto">
          <a:xfrm>
            <a:off x="8062913" y="1728788"/>
            <a:ext cx="954087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Outer loop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BD4DFB9-F906-4AEF-8428-5322AC548BB1}" type="slidenum">
              <a:rPr lang="en-AU" altLang="en-US"/>
              <a:pPr/>
              <a:t>74</a:t>
            </a:fld>
            <a:endParaRPr lang="en-AU" altLang="en-US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684213" y="1201738"/>
            <a:ext cx="7450137" cy="1466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684213" y="3152775"/>
            <a:ext cx="7450137" cy="1493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684213" y="4646613"/>
            <a:ext cx="7450137" cy="2587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6" name="Rectangle 16"/>
          <p:cNvSpPr>
            <a:spLocks noChangeArrowheads="1"/>
          </p:cNvSpPr>
          <p:nvPr/>
        </p:nvSpPr>
        <p:spPr bwMode="auto">
          <a:xfrm>
            <a:off x="684213" y="2668588"/>
            <a:ext cx="7450137" cy="484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73163"/>
            <a:ext cx="8270875" cy="496093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sort:    addi $sp,$sp, –20      # make room on stack for 5 registers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sw $ra, 16($sp)        # save $ra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sw $s3,12($sp)         # save $s3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sw $s2, 8($sp)         # save $s2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sw $s1, 4($sp)         # save $s1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sw $s0, 0($sp)         # save $s0 on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…                      # procedure body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…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exit1: lw $s0, 0($sp)  # restore $s0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lw $s1, 4($sp)         # restore $s1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lw $s2, 8($sp)         # restore $s2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lw $s3,12($sp)         # restore $s3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lw $ra,16($sp)         # restore $ra from stack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addi $sp,$sp, 20       # restore stack pointer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400">
                <a:latin typeface="Lucida Console" panose="020B0609040504020204" pitchFamily="49" charset="0"/>
              </a:rPr>
              <a:t>         jr $ra                 # return to calling routine</a:t>
            </a:r>
          </a:p>
        </p:txBody>
      </p:sp>
      <p:sp>
        <p:nvSpPr>
          <p:cNvPr id="768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Full Procedure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8F11466-0C5B-4133-B077-6EC5817F5719}" type="slidenum">
              <a:rPr lang="en-AU" altLang="en-US"/>
              <a:pPr/>
              <a:t>75</a:t>
            </a:fld>
            <a:endParaRPr lang="en-AU" altLang="en-US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Effect of Compiler Optimization</a:t>
            </a:r>
            <a:endParaRPr lang="en-AU" altLang="en-US" sz="400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1774825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Chart" r:id="rId4" imgW="3828963" imgH="2333625" progId="MSGraph.Chart.8">
                  <p:embed followColorScheme="full"/>
                </p:oleObj>
              </mc:Choice>
              <mc:Fallback>
                <p:oleObj name="Chart" r:id="rId4" imgW="3828963" imgH="2333625" progId="MSGraph.Chart.8">
                  <p:embed followColorScheme="full"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774825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400050" y="4044950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Chart" r:id="rId6" imgW="3771987" imgH="2333625" progId="MSGraph.Chart.8">
                  <p:embed followColorScheme="full"/>
                </p:oleObj>
              </mc:Choice>
              <mc:Fallback>
                <p:oleObj name="Chart" r:id="rId6" imgW="3771987" imgH="2333625" progId="MSGraph.Chart.8">
                  <p:embed followColorScheme="full"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044950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4284663" y="1773238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hart" r:id="rId8" imgW="3771987" imgH="2333625" progId="MSGraph.Chart.8">
                  <p:embed followColorScheme="full"/>
                </p:oleObj>
              </mc:Choice>
              <mc:Fallback>
                <p:oleObj name="Chart" r:id="rId8" imgW="3771987" imgH="2333625" progId="MSGraph.Chart.8">
                  <p:embed followColorScheme="full"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3238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/>
        </p:nvGraphicFramePr>
        <p:xfrm>
          <a:off x="4427538" y="4048125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Chart" r:id="rId10" imgW="3828963" imgH="2333625" progId="MSGraph.Chart.8">
                  <p:embed followColorScheme="full"/>
                </p:oleObj>
              </mc:Choice>
              <mc:Fallback>
                <p:oleObj name="Chart" r:id="rId10" imgW="3828963" imgH="2333625" progId="MSGraph.Chart.8">
                  <p:embed followColorScheme="full"/>
                  <p:pic>
                    <p:nvPicPr>
                      <p:cNvPr id="410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48125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1908175" y="1268413"/>
            <a:ext cx="47307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Compiled with gcc for Pentium 4 under Linux</a:t>
            </a:r>
            <a:endParaRPr lang="en-AU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9967841-7A97-405A-909D-A928211469C1}" type="slidenum">
              <a:rPr lang="en-AU" altLang="en-US"/>
              <a:pPr/>
              <a:t>76</a:t>
            </a:fld>
            <a:endParaRPr lang="en-AU" alt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Effect of Language and Algorithm</a:t>
            </a:r>
            <a:endParaRPr lang="en-AU" altLang="en-US" sz="360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647825" y="1125538"/>
          <a:ext cx="50863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Chart" r:id="rId4" imgW="5086393" imgH="1942970" progId="MSGraph.Chart.8">
                  <p:embed followColorScheme="full"/>
                </p:oleObj>
              </mc:Choice>
              <mc:Fallback>
                <p:oleObj name="Chart" r:id="rId4" imgW="5086393" imgH="1942970" progId="MSGraph.Chart.8">
                  <p:embed followColorScheme="full"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125538"/>
                        <a:ext cx="50863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1647825" y="2852738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Chart" r:id="rId6" imgW="5086393" imgH="1942970" progId="MSGraph.Chart.8">
                  <p:embed followColorScheme="full"/>
                </p:oleObj>
              </mc:Choice>
              <mc:Fallback>
                <p:oleObj name="Chart" r:id="rId6" imgW="5086393" imgH="1942970" progId="MSGraph.Chart.8">
                  <p:embed followColorScheme="full"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852738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1619250" y="4652963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hart" r:id="rId8" imgW="5086393" imgH="1942970" progId="MSGraph.Chart.8">
                  <p:embed followColorScheme="full"/>
                </p:oleObj>
              </mc:Choice>
              <mc:Fallback>
                <p:oleObj name="Chart" r:id="rId8" imgW="5086393" imgH="1942970" progId="MSGraph.Chart.8">
                  <p:embed followColorScheme="full"/>
                  <p:pic>
                    <p:nvPicPr>
                      <p:cNvPr id="51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481FDD3-6A3E-48B7-9272-DD1E1C886500}" type="slidenum">
              <a:rPr lang="en-AU" altLang="en-US"/>
              <a:pPr/>
              <a:t>77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Lessons Learnt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count and CPI are not good performance indicators in isolation</a:t>
            </a:r>
          </a:p>
          <a:p>
            <a:pPr eaLnBrk="1" hangingPunct="1"/>
            <a:r>
              <a:rPr lang="en-US" altLang="en-US"/>
              <a:t>Compiler optimizations are sensitive to the algorithm</a:t>
            </a:r>
          </a:p>
          <a:p>
            <a:pPr eaLnBrk="1" hangingPunct="1"/>
            <a:r>
              <a:rPr lang="en-US" altLang="en-US"/>
              <a:t>Java/JIT compiled code is significantly faster than JVM interpreted</a:t>
            </a:r>
          </a:p>
          <a:p>
            <a:pPr lvl="1" eaLnBrk="1" hangingPunct="1"/>
            <a:r>
              <a:rPr lang="en-US" altLang="en-US"/>
              <a:t>Comparable to optimized C in some cases</a:t>
            </a:r>
            <a:endParaRPr lang="en-AU" altLang="en-US"/>
          </a:p>
          <a:p>
            <a:pPr eaLnBrk="1" hangingPunct="1"/>
            <a:r>
              <a:rPr lang="en-US" altLang="en-US"/>
              <a:t>Nothing can fix a dumb algorithm!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2424420-3F11-46DA-9812-DCEE4E25D0C8}" type="slidenum">
              <a:rPr lang="en-AU" altLang="en-US"/>
              <a:pPr/>
              <a:t>78</a:t>
            </a:fld>
            <a:endParaRPr lang="en-AU" altLang="en-US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vs. Pointers</a:t>
            </a:r>
            <a:endParaRPr lang="en-AU" alt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97812" cy="5111750"/>
          </a:xfrm>
        </p:spPr>
        <p:txBody>
          <a:bodyPr/>
          <a:lstStyle/>
          <a:p>
            <a:pPr eaLnBrk="1" hangingPunct="1"/>
            <a:r>
              <a:rPr lang="en-US" altLang="en-US"/>
              <a:t>Array indexing involves</a:t>
            </a:r>
          </a:p>
          <a:p>
            <a:pPr lvl="1" eaLnBrk="1" hangingPunct="1"/>
            <a:r>
              <a:rPr lang="en-US" altLang="en-US"/>
              <a:t>Multiplying index by element size</a:t>
            </a:r>
          </a:p>
          <a:p>
            <a:pPr lvl="1" eaLnBrk="1" hangingPunct="1"/>
            <a:r>
              <a:rPr lang="en-US" altLang="en-US"/>
              <a:t>Adding to array base address</a:t>
            </a:r>
            <a:endParaRPr lang="en-AU" altLang="en-US"/>
          </a:p>
          <a:p>
            <a:pPr eaLnBrk="1" hangingPunct="1"/>
            <a:r>
              <a:rPr lang="en-US" altLang="en-US"/>
              <a:t>Pointers correspond directly to memory addresses</a:t>
            </a:r>
          </a:p>
          <a:p>
            <a:pPr lvl="1" eaLnBrk="1" hangingPunct="1"/>
            <a:r>
              <a:rPr lang="en-US" altLang="en-US"/>
              <a:t>Can avoid indexing complexity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 rot="5400000">
            <a:off x="7401719" y="1375569"/>
            <a:ext cx="3117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§2.14 Arrays versus Pointers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9BB08DA-F422-436E-8087-2F0F745A77B7}" type="slidenum">
              <a:rPr lang="en-AU" altLang="en-US"/>
              <a:pPr/>
              <a:t>79</a:t>
            </a:fld>
            <a:endParaRPr lang="en-AU" alt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Clearing and Array</a:t>
            </a:r>
            <a:endParaRPr lang="en-AU" altLang="en-US"/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/>
        </p:nvGraphicFramePr>
        <p:xfrm>
          <a:off x="107950" y="1457325"/>
          <a:ext cx="8928100" cy="406558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clear1(int array[],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i;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(i = 0; i &lt; size; i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array[i]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bne $t3,$zero,loop1 # if (…)</a:t>
                      </a:r>
                      <a:b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   # goto loop1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move 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$a0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pitchFamily="49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# p = &amp;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sll $t1,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$a1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,2   # $t1 =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#   &amp;array[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loop2: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sw $zero,0(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) #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Memory[p]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addi $t0,$t0,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#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p = p + 4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slt $t3,$t0,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$t2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#(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p&lt;&amp;array[size]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bne $t3,$zero,loop2 # if (…)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   # goto loop2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013AD33-7F26-450C-9C36-21B579FEF6E5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Words are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Address must be a multiple of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MIPS is Big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Most-significant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i="1"/>
              <a:t>c.f.</a:t>
            </a:r>
            <a:r>
              <a:rPr lang="en-AU" altLang="en-US" sz="2400"/>
              <a:t> Little Endian: least-significant byte at least address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6B27A4C-988C-4F43-978D-ECE4A0B2690C}" type="slidenum">
              <a:rPr lang="en-AU" altLang="en-US"/>
              <a:pPr/>
              <a:t>80</a:t>
            </a:fld>
            <a:endParaRPr lang="en-AU" alt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 of Array vs. Ptr</a:t>
            </a:r>
            <a:endParaRPr lang="en-AU" alt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Multiply “strength reduced” to shift</a:t>
            </a:r>
          </a:p>
          <a:p>
            <a:pPr eaLnBrk="1" hangingPunct="1"/>
            <a:r>
              <a:rPr lang="en-US" altLang="en-US"/>
              <a:t>Array version requires shift to be inside loop</a:t>
            </a:r>
          </a:p>
          <a:p>
            <a:pPr lvl="1" eaLnBrk="1" hangingPunct="1"/>
            <a:r>
              <a:rPr lang="en-US" altLang="en-US"/>
              <a:t>Part of index calculation for incremented i</a:t>
            </a:r>
          </a:p>
          <a:p>
            <a:pPr lvl="1" eaLnBrk="1" hangingPunct="1"/>
            <a:r>
              <a:rPr lang="en-US" altLang="en-US"/>
              <a:t>c.f. incrementing pointer</a:t>
            </a:r>
          </a:p>
          <a:p>
            <a:pPr eaLnBrk="1" hangingPunct="1"/>
            <a:r>
              <a:rPr lang="en-US" altLang="en-US"/>
              <a:t>Compiler can achieve same effect as manual use of pointers</a:t>
            </a:r>
          </a:p>
          <a:p>
            <a:pPr lvl="1" eaLnBrk="1" hangingPunct="1"/>
            <a:r>
              <a:rPr lang="en-US" altLang="en-US"/>
              <a:t>Induction variable elimination</a:t>
            </a:r>
          </a:p>
          <a:p>
            <a:pPr lvl="1" eaLnBrk="1" hangingPunct="1"/>
            <a:r>
              <a:rPr lang="en-US" altLang="en-US"/>
              <a:t>Better to make program clearer and safer</a:t>
            </a:r>
            <a:endParaRPr lang="en-AU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EBF7643-E333-4947-AE8C-6E4D5BB5E703}" type="slidenum">
              <a:rPr lang="en-AU" altLang="en-US"/>
              <a:pPr/>
              <a:t>81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ARM &amp; MIPS Similarities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35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ARM: the most popular embedded core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Similar basic set of instructions to MIPS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 rot="5400000">
            <a:off x="7115969" y="1661319"/>
            <a:ext cx="3689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§2.16 Real Stuff: ARM Instructions</a:t>
            </a:r>
          </a:p>
        </p:txBody>
      </p:sp>
      <p:graphicFrame>
        <p:nvGraphicFramePr>
          <p:cNvPr id="420939" name="Group 75"/>
          <p:cNvGraphicFramePr>
            <a:graphicFrameLocks noGrp="1"/>
          </p:cNvGraphicFramePr>
          <p:nvPr/>
        </p:nvGraphicFramePr>
        <p:xfrm>
          <a:off x="755650" y="2133600"/>
          <a:ext cx="7632700" cy="3976688"/>
        </p:xfrm>
        <a:graphic>
          <a:graphicData uri="http://schemas.openxmlformats.org/drawingml/2006/table">
            <a:tbl>
              <a:tblPr/>
              <a:tblGrid>
                <a:gridCol w="3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announced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alignment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addressing modes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 32-bit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 32-bit</a:t>
                      </a:r>
                      <a:endParaRPr kumimoji="0" lang="en-A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Input/output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95F9499-534D-4067-9D29-FA97CFE72961}" type="slidenum">
              <a:rPr lang="en-AU" altLang="en-US"/>
              <a:pPr/>
              <a:t>82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Compare and Branch in ARM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Uses condition codes for result of an arithmetic/logical instruction</a:t>
            </a:r>
          </a:p>
          <a:p>
            <a:pPr lvl="1" eaLnBrk="1" hangingPunct="1"/>
            <a:r>
              <a:rPr lang="en-AU" altLang="en-US"/>
              <a:t>Negative, zero, carry, overflow</a:t>
            </a:r>
          </a:p>
          <a:p>
            <a:pPr lvl="1" eaLnBrk="1" hangingPunct="1"/>
            <a:r>
              <a:rPr lang="en-AU" altLang="en-US"/>
              <a:t>Compare instructions to set condition codes without keeping the result</a:t>
            </a:r>
          </a:p>
          <a:p>
            <a:pPr eaLnBrk="1" hangingPunct="1"/>
            <a:r>
              <a:rPr lang="en-AU" altLang="en-US"/>
              <a:t>Each instruction can be conditional</a:t>
            </a:r>
          </a:p>
          <a:p>
            <a:pPr lvl="1" eaLnBrk="1" hangingPunct="1"/>
            <a:r>
              <a:rPr lang="en-AU" altLang="en-US"/>
              <a:t>Top 4 bits of instruction word: condition value</a:t>
            </a:r>
          </a:p>
          <a:p>
            <a:pPr lvl="1" eaLnBrk="1" hangingPunct="1"/>
            <a:r>
              <a:rPr lang="en-AU" altLang="en-US"/>
              <a:t>Can avoid branches over single instructions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F712903-8118-4BFE-A33E-CF14E74546BA}" type="slidenum">
              <a:rPr lang="en-AU" altLang="en-US"/>
              <a:pPr/>
              <a:t>83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Encoding</a:t>
            </a:r>
          </a:p>
        </p:txBody>
      </p:sp>
      <p:pic>
        <p:nvPicPr>
          <p:cNvPr id="83972" name="Picture 4" descr="f02-3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5453063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BCE41C2-F992-429A-9E2C-454D408CB724}" type="slidenum">
              <a:rPr lang="en-AU" altLang="en-US"/>
              <a:pPr/>
              <a:t>84</a:t>
            </a:fld>
            <a:endParaRPr lang="en-AU" altLang="en-US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Evolution with backward compatibility</a:t>
            </a:r>
          </a:p>
          <a:p>
            <a:pPr lvl="1" eaLnBrk="1" hangingPunct="1"/>
            <a:r>
              <a:rPr lang="en-US" altLang="en-US" sz="2400"/>
              <a:t>8080 (1974): 8-bit microprocessor</a:t>
            </a:r>
          </a:p>
          <a:p>
            <a:pPr lvl="2" eaLnBrk="1" hangingPunct="1"/>
            <a:r>
              <a:rPr lang="en-US" altLang="en-US" sz="2000"/>
              <a:t>Accumulator, plus 3 index-register pairs</a:t>
            </a:r>
          </a:p>
          <a:p>
            <a:pPr lvl="1" eaLnBrk="1" hangingPunct="1"/>
            <a:r>
              <a:rPr lang="en-US" altLang="en-US" sz="2400"/>
              <a:t>8086 (1978): 16-bit extension to 8080</a:t>
            </a:r>
          </a:p>
          <a:p>
            <a:pPr lvl="2" eaLnBrk="1" hangingPunct="1"/>
            <a:r>
              <a:rPr lang="en-US" altLang="en-US" sz="2000"/>
              <a:t>Complex instruction set (CISC)</a:t>
            </a:r>
          </a:p>
          <a:p>
            <a:pPr lvl="1" eaLnBrk="1" hangingPunct="1"/>
            <a:r>
              <a:rPr lang="en-US" altLang="en-US" sz="2400"/>
              <a:t>8087 (1980): floating-point coprocessor</a:t>
            </a:r>
          </a:p>
          <a:p>
            <a:pPr lvl="2" eaLnBrk="1" hangingPunct="1"/>
            <a:r>
              <a:rPr lang="en-US" altLang="en-US" sz="2000"/>
              <a:t>Adds FP instructions and register stack</a:t>
            </a:r>
          </a:p>
          <a:p>
            <a:pPr lvl="1" eaLnBrk="1" hangingPunct="1"/>
            <a:r>
              <a:rPr lang="en-US" altLang="en-US" sz="2400"/>
              <a:t>80286 (1982): 24-bit addresses, MMU</a:t>
            </a:r>
          </a:p>
          <a:p>
            <a:pPr lvl="2" eaLnBrk="1" hangingPunct="1"/>
            <a:r>
              <a:rPr lang="en-US" altLang="en-US" sz="2000"/>
              <a:t>Segmented memory mapping and protection</a:t>
            </a:r>
          </a:p>
          <a:p>
            <a:pPr lvl="1" eaLnBrk="1" hangingPunct="1"/>
            <a:r>
              <a:rPr lang="en-US" altLang="en-US" sz="2400"/>
              <a:t>80386 (1985): 32-bit extension (now IA-32)</a:t>
            </a:r>
          </a:p>
          <a:p>
            <a:pPr lvl="2" eaLnBrk="1" hangingPunct="1"/>
            <a:r>
              <a:rPr lang="en-US" altLang="en-US" sz="2000"/>
              <a:t>Additional addressing modes and operations</a:t>
            </a:r>
          </a:p>
          <a:p>
            <a:pPr lvl="2" eaLnBrk="1" hangingPunct="1"/>
            <a:r>
              <a:rPr lang="en-US" altLang="en-US" sz="2000"/>
              <a:t>Paged memory mapping as well as segments</a:t>
            </a:r>
            <a:endParaRPr lang="en-AU" altLang="en-US" sz="200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 rot="5400000">
            <a:off x="7185819" y="1591469"/>
            <a:ext cx="3549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§2.17 Real Stuff: x86 Instructions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A32DF62-AA30-447C-8555-AE46FAE68AFB}" type="slidenum">
              <a:rPr lang="en-AU" altLang="en-US"/>
              <a:pPr/>
              <a:t>85</a:t>
            </a:fld>
            <a:endParaRPr lang="en-AU" alt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Further evolution…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i486 (1989): pipelined, on-chip caches and FPU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Compatible competitors: AMD, Cyrix,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(1993): superscalar, 64-bit datapath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Later versions added MMX (Multi-Media eXtension)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The infamous FDIV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Pro (1995), Pentium II (1997)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 (see Colwell, </a:t>
            </a:r>
            <a:r>
              <a:rPr lang="en-US" altLang="en-US" sz="2000" i="1"/>
              <a:t>The Pentium Chronicles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III (1999)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 (Streaming SIMD Extensions) and associated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4 (2001)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SSE2 instructions</a:t>
            </a:r>
            <a:endParaRPr lang="en-AU" altLang="en-US" sz="2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A095143-6999-4DB5-9661-0B1D31B91419}" type="slidenum">
              <a:rPr lang="en-AU" altLang="en-US"/>
              <a:pPr/>
              <a:t>86</a:t>
            </a:fld>
            <a:endParaRPr lang="en-AU" altLang="en-US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And further…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(2003): extended architecture to 64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EM64T </a:t>
            </a:r>
            <a:r>
              <a:rPr lang="en-US" altLang="en-US" sz="2400">
                <a:cs typeface="Arial" panose="020B0604020202020204" pitchFamily="34" charset="0"/>
              </a:rPr>
              <a:t>– </a:t>
            </a:r>
            <a:r>
              <a:rPr lang="en-US" altLang="en-US" sz="2400"/>
              <a:t>Extended Memory 64 Technology (2004)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AMD64 adopted by Intel (with refinements)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SSE3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Intel Core (2006)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SSE4 instructions, virtual machine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(announced 2007): SSE5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Intel declined to follow, instead…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Advanced Vector Extension (announced 2008)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Longer SSE registers, more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Intel didn’t extend with compatibility, its competitors would!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Technical elegance ≠ market success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699B71D-AD99-4BCA-8D2A-5C2A84FFF62D}" type="slidenum">
              <a:rPr lang="en-AU" altLang="en-US"/>
              <a:pPr/>
              <a:t>87</a:t>
            </a:fld>
            <a:endParaRPr lang="en-AU" alt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Registers</a:t>
            </a:r>
          </a:p>
        </p:txBody>
      </p:sp>
      <p:pic>
        <p:nvPicPr>
          <p:cNvPr id="88068" name="Picture 5" descr="f02-3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5024438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71AAF93-325D-4C7D-8FE4-EB54D0527C72}" type="slidenum">
              <a:rPr lang="en-AU" altLang="en-US"/>
              <a:pPr/>
              <a:t>88</a:t>
            </a:fld>
            <a:endParaRPr lang="en-AU" altLang="en-US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Addressing Modes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sz="2800"/>
              <a:t>Two operands per instruction</a:t>
            </a:r>
          </a:p>
        </p:txBody>
      </p:sp>
      <p:graphicFrame>
        <p:nvGraphicFramePr>
          <p:cNvPr id="471080" name="Group 40"/>
          <p:cNvGraphicFramePr>
            <a:graphicFrameLocks noGrp="1"/>
          </p:cNvGraphicFramePr>
          <p:nvPr/>
        </p:nvGraphicFramePr>
        <p:xfrm>
          <a:off x="1187450" y="1700213"/>
          <a:ext cx="6697663" cy="2194284"/>
        </p:xfrm>
        <a:graphic>
          <a:graphicData uri="http://schemas.openxmlformats.org/drawingml/2006/table">
            <a:tbl>
              <a:tblPr/>
              <a:tblGrid>
                <a:gridCol w="334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Source/dest operand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source operand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116" name="Rectangle 41"/>
          <p:cNvSpPr>
            <a:spLocks noChangeArrowheads="1"/>
          </p:cNvSpPr>
          <p:nvPr/>
        </p:nvSpPr>
        <p:spPr bwMode="auto">
          <a:xfrm>
            <a:off x="684213" y="3933825"/>
            <a:ext cx="82708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2800"/>
              <a:t>Memory addressing modes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/>
              <a:t>Address in register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displacement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(scale = 0, 1, 2, or 3)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400"/>
              <a:t>Address = 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+ displacement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9E06DD0-66A1-45A0-BE3E-AE493D36CDDB}" type="slidenum">
              <a:rPr lang="en-AU" altLang="en-US"/>
              <a:pPr/>
              <a:t>89</a:t>
            </a:fld>
            <a:endParaRPr lang="en-AU" alt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Instruction Encoding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125538"/>
            <a:ext cx="4383088" cy="5111750"/>
          </a:xfrm>
        </p:spPr>
        <p:txBody>
          <a:bodyPr/>
          <a:lstStyle/>
          <a:p>
            <a:pPr eaLnBrk="1" hangingPunct="1"/>
            <a:r>
              <a:rPr lang="en-AU" altLang="en-US"/>
              <a:t>Variable length encoding</a:t>
            </a:r>
          </a:p>
          <a:p>
            <a:pPr lvl="1" eaLnBrk="1" hangingPunct="1"/>
            <a:r>
              <a:rPr lang="en-AU" altLang="en-US"/>
              <a:t>Postfix bytes specify addressing mode</a:t>
            </a:r>
          </a:p>
          <a:p>
            <a:pPr lvl="1" eaLnBrk="1" hangingPunct="1"/>
            <a:r>
              <a:rPr lang="en-AU" altLang="en-US"/>
              <a:t>Prefix bytes modify operation</a:t>
            </a:r>
          </a:p>
          <a:p>
            <a:pPr lvl="2" eaLnBrk="1" hangingPunct="1"/>
            <a:r>
              <a:rPr lang="en-AU" altLang="en-US"/>
              <a:t>Operand length, repetition, locking, …</a:t>
            </a:r>
          </a:p>
        </p:txBody>
      </p:sp>
      <p:pic>
        <p:nvPicPr>
          <p:cNvPr id="90117" name="Picture 4" descr="f02-4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41438"/>
            <a:ext cx="441007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9369825-4816-4EF5-B274-63DA2FE1FDFF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 1</a:t>
            </a:r>
            <a:endParaRPr lang="en-AU" altLang="en-US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g = h + A[8];</a:t>
            </a:r>
          </a:p>
          <a:p>
            <a:pPr lvl="1" eaLnBrk="1" hangingPunct="1"/>
            <a:r>
              <a:rPr lang="en-US" altLang="en-US"/>
              <a:t>g in $s1, h in $s2, base address of A in $s3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lvl="1" eaLnBrk="1" hangingPunct="1"/>
            <a:r>
              <a:rPr lang="en-US" altLang="en-US"/>
              <a:t>Index 8 requires offset of 32</a:t>
            </a:r>
          </a:p>
          <a:p>
            <a:pPr lvl="2" eaLnBrk="1" hangingPunct="1"/>
            <a:r>
              <a:rPr lang="en-US" altLang="en-US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lw  $t0, 32($s3)    # load word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$s1, $s2, $t0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16389" name="AutoShape 6"/>
          <p:cNvSpPr>
            <a:spLocks/>
          </p:cNvSpPr>
          <p:nvPr/>
        </p:nvSpPr>
        <p:spPr bwMode="auto">
          <a:xfrm>
            <a:off x="1619250" y="5445125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190944"/>
              <a:gd name="adj4" fmla="val 160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offset</a:t>
            </a:r>
          </a:p>
        </p:txBody>
      </p:sp>
      <p:sp>
        <p:nvSpPr>
          <p:cNvPr id="16390" name="AutoShape 7"/>
          <p:cNvSpPr>
            <a:spLocks/>
          </p:cNvSpPr>
          <p:nvPr/>
        </p:nvSpPr>
        <p:spPr bwMode="auto">
          <a:xfrm>
            <a:off x="4140200" y="5445125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180708"/>
              <a:gd name="adj4" fmla="val -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base register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95320" y="1658520"/>
              <a:ext cx="2784240" cy="2391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2080" y="1649160"/>
                <a:ext cx="2796840" cy="240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D220D9B-A27B-42CC-8418-525DA3670953}" type="slidenum">
              <a:rPr lang="en-AU" altLang="en-US"/>
              <a:pPr/>
              <a:t>90</a:t>
            </a:fld>
            <a:endParaRPr lang="en-AU" altLang="en-US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IA-32</a:t>
            </a:r>
            <a:endParaRPr lang="en-AU" altLang="en-US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 instruction set makes implementation difficult</a:t>
            </a:r>
          </a:p>
          <a:p>
            <a:pPr lvl="1" eaLnBrk="1" hangingPunct="1"/>
            <a:r>
              <a:rPr lang="en-US" altLang="en-US"/>
              <a:t>Hardware translates instructions to simpler microoperations</a:t>
            </a:r>
          </a:p>
          <a:p>
            <a:pPr lvl="2" eaLnBrk="1" hangingPunct="1"/>
            <a:r>
              <a:rPr lang="en-US" altLang="en-US"/>
              <a:t>Simple instructions: 1–1</a:t>
            </a:r>
          </a:p>
          <a:p>
            <a:pPr lvl="2" eaLnBrk="1" hangingPunct="1"/>
            <a:r>
              <a:rPr lang="en-US" altLang="en-US"/>
              <a:t>Complex instructions: 1–many</a:t>
            </a:r>
          </a:p>
          <a:p>
            <a:pPr lvl="1" eaLnBrk="1" hangingPunct="1"/>
            <a:r>
              <a:rPr lang="en-US" altLang="en-US"/>
              <a:t>Microengine similar to RISC</a:t>
            </a:r>
          </a:p>
          <a:p>
            <a:pPr lvl="1" eaLnBrk="1" hangingPunct="1"/>
            <a:r>
              <a:rPr lang="en-US" altLang="en-US"/>
              <a:t>Market share makes this economically viable</a:t>
            </a:r>
          </a:p>
          <a:p>
            <a:pPr eaLnBrk="1" hangingPunct="1"/>
            <a:r>
              <a:rPr lang="en-US" altLang="en-US"/>
              <a:t>Comparable performance to RISC</a:t>
            </a:r>
          </a:p>
          <a:p>
            <a:pPr lvl="1" eaLnBrk="1" hangingPunct="1"/>
            <a:r>
              <a:rPr lang="en-US" altLang="en-US"/>
              <a:t>Compilers avoid complex instructions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 v8 Instructions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moving to 64-bit, ARM did a complete overhaul</a:t>
            </a:r>
          </a:p>
          <a:p>
            <a:r>
              <a:rPr lang="en-US" altLang="en-US"/>
              <a:t>ARM v8 resembles MIPS</a:t>
            </a:r>
          </a:p>
          <a:p>
            <a:pPr lvl="1"/>
            <a:r>
              <a:rPr lang="en-US" altLang="en-US" sz="2400"/>
              <a:t>Changes from v7:</a:t>
            </a:r>
          </a:p>
          <a:p>
            <a:pPr lvl="2"/>
            <a:r>
              <a:rPr lang="en-US" altLang="en-US" sz="2000"/>
              <a:t>No conditional execution field</a:t>
            </a:r>
          </a:p>
          <a:p>
            <a:pPr lvl="2"/>
            <a:r>
              <a:rPr lang="en-US" altLang="en-US" sz="2000"/>
              <a:t>Immediate field is 12-bit constant</a:t>
            </a:r>
          </a:p>
          <a:p>
            <a:pPr lvl="2"/>
            <a:r>
              <a:rPr lang="en-US" altLang="en-US" sz="2000"/>
              <a:t>Dropped load/store multiple</a:t>
            </a:r>
          </a:p>
          <a:p>
            <a:pPr lvl="2"/>
            <a:r>
              <a:rPr lang="en-US" altLang="en-US" sz="2000"/>
              <a:t>PC is no longer a GPR</a:t>
            </a:r>
          </a:p>
          <a:p>
            <a:pPr lvl="2"/>
            <a:r>
              <a:rPr lang="en-US" altLang="en-US" sz="2000"/>
              <a:t>GPR set expanded to 32</a:t>
            </a:r>
          </a:p>
          <a:p>
            <a:pPr lvl="2"/>
            <a:r>
              <a:rPr lang="en-US" altLang="en-US" sz="2000"/>
              <a:t>Addressing modes work for all word sizes</a:t>
            </a:r>
          </a:p>
          <a:p>
            <a:pPr lvl="2"/>
            <a:r>
              <a:rPr lang="en-US" altLang="en-US" sz="2000"/>
              <a:t>Divide instruction</a:t>
            </a:r>
          </a:p>
          <a:p>
            <a:pPr lvl="2"/>
            <a:r>
              <a:rPr lang="en-US" altLang="en-US" sz="2000"/>
              <a:t>Branch if equal/branch if not equal instructions</a:t>
            </a:r>
            <a:endParaRPr lang="en-US" altLang="en-US"/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769A331-093A-45EF-914E-2B5BF6CC0362}" type="slidenum">
              <a:rPr lang="en-AU" altLang="en-US"/>
              <a:pPr/>
              <a:t>91</a:t>
            </a:fld>
            <a:endParaRPr lang="en-AU" altLang="en-US"/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 rot="5400000">
            <a:off x="6523831" y="2255044"/>
            <a:ext cx="48736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§2.18 Real Stuff:  ARM v8 (64-bit) Instructions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DDCD54C-77D5-46A0-B9DF-1385D06D1295}" type="slidenum">
              <a:rPr lang="en-AU" altLang="en-US"/>
              <a:pPr/>
              <a:t>92</a:t>
            </a:fld>
            <a:endParaRPr lang="en-AU" alt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Fallacies</a:t>
            </a:r>
            <a:endParaRPr lang="en-AU" altLang="en-US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Powerful instruction </a:t>
            </a:r>
            <a:r>
              <a:rPr lang="en-US" altLang="en-US" sz="2800">
                <a:sym typeface="Symbol" panose="05050102010706020507" pitchFamily="18" charset="2"/>
              </a:rPr>
              <a:t> higher performance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Fewer instructions required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But complex instructions are hard to implement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May slow down all instructions, including simple ones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Compilers are good at making fast code from simple instructions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Use assembly code for high performance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But modern compilers are better at dealing with modern processors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More lines of code  more errors and less productivity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§2.19 Fallacies and Pitfalls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3F6EFE1-65D4-49C4-A8A1-AB4605465B50}" type="slidenum">
              <a:rPr lang="en-AU" altLang="en-US"/>
              <a:pPr/>
              <a:t>93</a:t>
            </a:fld>
            <a:endParaRPr lang="en-AU" alt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Backward compatibility </a:t>
            </a:r>
            <a:r>
              <a:rPr lang="en-US" altLang="en-US">
                <a:sym typeface="Symbol" panose="05050102010706020507" pitchFamily="18" charset="2"/>
              </a:rPr>
              <a:t> instruction set doesn’t change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But they do accrete more instructions</a:t>
            </a:r>
          </a:p>
        </p:txBody>
      </p:sp>
      <p:pic>
        <p:nvPicPr>
          <p:cNvPr id="942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5543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5"/>
          <p:cNvSpPr txBox="1">
            <a:spLocks noChangeArrowheads="1"/>
          </p:cNvSpPr>
          <p:nvPr/>
        </p:nvSpPr>
        <p:spPr bwMode="auto">
          <a:xfrm>
            <a:off x="6300788" y="4149725"/>
            <a:ext cx="2035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x86 instruction set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94BB46C-B38A-4873-89F3-265F1CE5E8AA}" type="slidenum">
              <a:rPr lang="en-AU" altLang="en-US"/>
              <a:pPr/>
              <a:t>94</a:t>
            </a:fld>
            <a:endParaRPr lang="en-AU" altLang="en-US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</a:t>
            </a:r>
            <a:endParaRPr lang="en-AU" altLang="en-US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words are not at sequential addresses</a:t>
            </a:r>
          </a:p>
          <a:p>
            <a:pPr lvl="1" eaLnBrk="1" hangingPunct="1"/>
            <a:r>
              <a:rPr lang="en-US" altLang="en-US"/>
              <a:t>Increment by 4, not by 1!</a:t>
            </a:r>
          </a:p>
          <a:p>
            <a:pPr eaLnBrk="1" hangingPunct="1"/>
            <a:r>
              <a:rPr lang="en-US" altLang="en-US"/>
              <a:t>Keeping a pointer to an automatic variable after procedure returns</a:t>
            </a:r>
          </a:p>
          <a:p>
            <a:pPr lvl="1" eaLnBrk="1" hangingPunct="1"/>
            <a:r>
              <a:rPr lang="en-US" altLang="en-US"/>
              <a:t>e.g., passing pointer back via an argument</a:t>
            </a:r>
          </a:p>
          <a:p>
            <a:pPr lvl="1" eaLnBrk="1" hangingPunct="1"/>
            <a:r>
              <a:rPr lang="en-US" altLang="en-US"/>
              <a:t>Pointer becomes invalid when stack popped</a:t>
            </a:r>
            <a:endParaRPr lang="en-AU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8AF0115-E08D-494D-AA36-40CCF1DFAE3F}" type="slidenum">
              <a:rPr lang="en-AU" altLang="en-US"/>
              <a:pPr/>
              <a:t>95</a:t>
            </a:fld>
            <a:endParaRPr lang="en-AU" altLang="en-US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Design principles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Simplicity favors regularity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Smaller is faster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Make the common case fast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4.</a:t>
            </a:r>
            <a:r>
              <a:rPr lang="en-US" altLang="en-US"/>
              <a:t>	Good design demands good compromises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Layers of software/hardware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Compiler, assembler,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MIPS: typical of RISC ISAs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c.f. x86</a:t>
            </a:r>
            <a:endParaRPr lang="en-AU" altLang="en-US"/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 rot="5400000">
            <a:off x="7477125" y="1295400"/>
            <a:ext cx="29670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§2.20 Concluding Remarks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4E2FDA4-7E4A-4C42-96B3-B43DD2FB0779}" type="slidenum">
              <a:rPr lang="en-AU" altLang="en-US"/>
              <a:pPr/>
              <a:t>96</a:t>
            </a:fld>
            <a:endParaRPr lang="en-AU" alt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151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Measure MIPS instruction executions in benchmark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Consider making the common case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Consider compromises</a:t>
            </a:r>
            <a:endParaRPr lang="en-AU" altLang="en-US"/>
          </a:p>
        </p:txBody>
      </p:sp>
      <p:graphicFrame>
        <p:nvGraphicFramePr>
          <p:cNvPr id="414764" name="Group 44"/>
          <p:cNvGraphicFramePr>
            <a:graphicFrameLocks noGrp="1"/>
          </p:cNvGraphicFramePr>
          <p:nvPr/>
        </p:nvGraphicFramePr>
        <p:xfrm>
          <a:off x="179388" y="3222625"/>
          <a:ext cx="8783637" cy="301783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class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 examples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Int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FP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add, sub, addi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lw, sw, lb, lbu, lh, lhu, sb, lui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or, nor, andi, ori, sll, srl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beq, bne, slt, slti, sltiu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j, jr, jal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225</TotalTime>
  <Words>7659</Words>
  <Application>Microsoft Office PowerPoint</Application>
  <PresentationFormat>On-screen Show (4:3)</PresentationFormat>
  <Paragraphs>1461</Paragraphs>
  <Slides>96</Slides>
  <Notes>92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106" baseType="lpstr">
      <vt:lpstr>Arial</vt:lpstr>
      <vt:lpstr>Arial Black</vt:lpstr>
      <vt:lpstr>Corbel</vt:lpstr>
      <vt:lpstr>Lucida Console</vt:lpstr>
      <vt:lpstr>Tahoma</vt:lpstr>
      <vt:lpstr>Times New Roman</vt:lpstr>
      <vt:lpstr>Wingdings</vt:lpstr>
      <vt:lpstr>1_cod4e</vt:lpstr>
      <vt:lpstr>Equation</vt:lpstr>
      <vt:lpstr>Chart</vt:lpstr>
      <vt:lpstr>Chapter 2</vt:lpstr>
      <vt:lpstr>Instruction Set</vt:lpstr>
      <vt:lpstr>The MIPS Instruction Set</vt:lpstr>
      <vt:lpstr>Arithmetic Operations</vt:lpstr>
      <vt:lpstr>Arithmetic Example</vt:lpstr>
      <vt:lpstr>Register Operands</vt:lpstr>
      <vt:lpstr>Register Operand Example</vt:lpstr>
      <vt:lpstr>Memory Operands</vt:lpstr>
      <vt:lpstr>Memory Operand Example 1</vt:lpstr>
      <vt:lpstr>Memory Operand Example 2</vt:lpstr>
      <vt:lpstr>Registers vs. Memory</vt:lpstr>
      <vt:lpstr>Immediate Operands</vt:lpstr>
      <vt:lpstr>The Constant Zero</vt:lpstr>
      <vt:lpstr>Unsigned Binary Integers</vt:lpstr>
      <vt:lpstr>2s-Complement Signed Integers</vt:lpstr>
      <vt:lpstr>2s-Complement Signed Integers</vt:lpstr>
      <vt:lpstr>Signed Negation</vt:lpstr>
      <vt:lpstr>Sign Extension</vt:lpstr>
      <vt:lpstr>Representing Instructions</vt:lpstr>
      <vt:lpstr>MIPS R-format Instructions</vt:lpstr>
      <vt:lpstr>R-format Example</vt:lpstr>
      <vt:lpstr>Hexadecimal</vt:lpstr>
      <vt:lpstr>MIPS I-format Instructions</vt:lpstr>
      <vt:lpstr>Stored Program Computers</vt:lpstr>
      <vt:lpstr>Logical Operations</vt:lpstr>
      <vt:lpstr>Shift Operations</vt:lpstr>
      <vt:lpstr>AND Operations</vt:lpstr>
      <vt:lpstr>OR Operations</vt:lpstr>
      <vt:lpstr>NOT Operations</vt:lpstr>
      <vt:lpstr>Conditional Operations</vt:lpstr>
      <vt:lpstr>Compiling If Statements</vt:lpstr>
      <vt:lpstr>Compiling Loop Statements</vt:lpstr>
      <vt:lpstr>Basic Blocks</vt:lpstr>
      <vt:lpstr>More Conditional Operations</vt:lpstr>
      <vt:lpstr>Branch Instruction Design</vt:lpstr>
      <vt:lpstr>Signed vs. Unsigned</vt:lpstr>
      <vt:lpstr>Procedure Calling</vt:lpstr>
      <vt:lpstr>Register Usage</vt:lpstr>
      <vt:lpstr>Procedure Call Instructions</vt:lpstr>
      <vt:lpstr>Leaf Procedure Example</vt:lpstr>
      <vt:lpstr>Leaf Procedure Example</vt:lpstr>
      <vt:lpstr>Non-Leaf Procedures</vt:lpstr>
      <vt:lpstr>Non-Leaf Procedure Example</vt:lpstr>
      <vt:lpstr>Non-Leaf Procedure Example</vt:lpstr>
      <vt:lpstr>Local Data on the Stack</vt:lpstr>
      <vt:lpstr>PowerPoint Presentation</vt:lpstr>
      <vt:lpstr>Memory Layout</vt:lpstr>
      <vt:lpstr>Character Data</vt:lpstr>
      <vt:lpstr>Byte/Halfword Operations</vt:lpstr>
      <vt:lpstr>String Copy Example</vt:lpstr>
      <vt:lpstr>String Copy Example</vt:lpstr>
      <vt:lpstr>32-bit Constants</vt:lpstr>
      <vt:lpstr>Branch Addressing</vt:lpstr>
      <vt:lpstr>Jump Addressing</vt:lpstr>
      <vt:lpstr>Target Addressing Example</vt:lpstr>
      <vt:lpstr>Branching Far Away</vt:lpstr>
      <vt:lpstr>Addressing Mode Summary</vt:lpstr>
      <vt:lpstr>Sri note</vt:lpstr>
      <vt:lpstr>Synchronization</vt:lpstr>
      <vt:lpstr>Synchronization in MIPS </vt:lpstr>
      <vt:lpstr>MARS sychronisation</vt:lpstr>
      <vt:lpstr>Translation and Startup</vt:lpstr>
      <vt:lpstr>Assembler Pseudoinstructions</vt:lpstr>
      <vt:lpstr>Producing an Object Module</vt:lpstr>
      <vt:lpstr>Linking Object Modules</vt:lpstr>
      <vt:lpstr>Loading a Program</vt:lpstr>
      <vt:lpstr>Dynamic Linking</vt:lpstr>
      <vt:lpstr>Lazy Linkage</vt:lpstr>
      <vt:lpstr>Starting Java Applications</vt:lpstr>
      <vt:lpstr>C Sort Example</vt:lpstr>
      <vt:lpstr>The Procedure Swap</vt:lpstr>
      <vt:lpstr>The Sort Procedure in C</vt:lpstr>
      <vt:lpstr>The Procedure Body</vt:lpstr>
      <vt:lpstr>The Full Procedure</vt:lpstr>
      <vt:lpstr>Effect of Compiler Optimization</vt:lpstr>
      <vt:lpstr>Effect of Language and Algorithm</vt:lpstr>
      <vt:lpstr>Lessons Learnt</vt:lpstr>
      <vt:lpstr>Arrays vs. Pointers</vt:lpstr>
      <vt:lpstr>Example: Clearing and Array</vt:lpstr>
      <vt:lpstr>Comparison of Array vs. Ptr</vt:lpstr>
      <vt:lpstr>ARM &amp; MIPS Similarities</vt:lpstr>
      <vt:lpstr>Compare and Branch in ARM</vt:lpstr>
      <vt:lpstr>Instruction Encoding</vt:lpstr>
      <vt:lpstr>The Intel x86 ISA</vt:lpstr>
      <vt:lpstr>The Intel x86 ISA</vt:lpstr>
      <vt:lpstr>The Intel x86 ISA</vt:lpstr>
      <vt:lpstr>Basic x86 Registers</vt:lpstr>
      <vt:lpstr>Basic x86 Addressing Modes</vt:lpstr>
      <vt:lpstr>x86 Instruction Encoding</vt:lpstr>
      <vt:lpstr>Implementing IA-32</vt:lpstr>
      <vt:lpstr>ARM v8 Instructions</vt:lpstr>
      <vt:lpstr>Fallacies</vt:lpstr>
      <vt:lpstr>Fallacies</vt:lpstr>
      <vt:lpstr>Pitfalls</vt:lpstr>
      <vt:lpstr>Concluding Remarks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Brian Srivastava</cp:lastModifiedBy>
  <cp:revision>107</cp:revision>
  <dcterms:created xsi:type="dcterms:W3CDTF">2008-07-27T22:34:41Z</dcterms:created>
  <dcterms:modified xsi:type="dcterms:W3CDTF">2019-02-03T22:36:39Z</dcterms:modified>
</cp:coreProperties>
</file>