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270" r:id="rId2"/>
    <p:sldId id="269" r:id="rId3"/>
    <p:sldId id="271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31" r:id="rId20"/>
    <p:sldId id="295" r:id="rId21"/>
    <p:sldId id="298" r:id="rId22"/>
    <p:sldId id="299" r:id="rId23"/>
    <p:sldId id="300" r:id="rId24"/>
    <p:sldId id="296" r:id="rId25"/>
    <p:sldId id="297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9" r:id="rId39"/>
    <p:sldId id="320" r:id="rId40"/>
    <p:sldId id="321" r:id="rId41"/>
    <p:sldId id="313" r:id="rId42"/>
    <p:sldId id="325" r:id="rId43"/>
    <p:sldId id="314" r:id="rId44"/>
    <p:sldId id="323" r:id="rId45"/>
    <p:sldId id="324" r:id="rId46"/>
    <p:sldId id="326" r:id="rId47"/>
    <p:sldId id="332" r:id="rId48"/>
    <p:sldId id="328" r:id="rId49"/>
    <p:sldId id="329" r:id="rId50"/>
    <p:sldId id="330" r:id="rId51"/>
    <p:sldId id="316" r:id="rId52"/>
    <p:sldId id="275" r:id="rId53"/>
    <p:sldId id="317" r:id="rId54"/>
    <p:sldId id="322" r:id="rId55"/>
    <p:sldId id="318" r:id="rId56"/>
  </p:sldIdLst>
  <p:sldSz cx="9144000" cy="6858000" type="screen4x3"/>
  <p:notesSz cx="7099300" cy="10234613"/>
  <p:custDataLst>
    <p:tags r:id="rId59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1" autoAdjust="0"/>
    <p:restoredTop sz="94718" autoAdjust="0"/>
  </p:normalViewPr>
  <p:slideViewPr>
    <p:cSldViewPr>
      <p:cViewPr varScale="1">
        <p:scale>
          <a:sx n="99" d="100"/>
          <a:sy n="99" d="100"/>
        </p:scale>
        <p:origin x="27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9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21.xml"/><Relationship Id="rId1" Type="http://schemas.openxmlformats.org/officeDocument/2006/relationships/slide" Target="slides/slide20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rivastava" userId="a20fc31f-ff76-4f59-a5f9-7c37ba761692" providerId="ADAL" clId="{57E9856A-E737-4F91-8B4E-75339D9CF469}"/>
  </pc:docChgLst>
  <pc:docChgLst>
    <pc:chgData name="Brian Srivastava" userId="a20fc31f-ff76-4f59-a5f9-7c37ba761692" providerId="ADAL" clId="{0366288B-2111-4DDC-8CAE-A0A50D1F370C}"/>
    <pc:docChg chg="modSld">
      <pc:chgData name="Brian Srivastava" userId="a20fc31f-ff76-4f59-a5f9-7c37ba761692" providerId="ADAL" clId="{0366288B-2111-4DDC-8CAE-A0A50D1F370C}" dt="2019-01-28T22:06:12.564" v="1" actId="20577"/>
      <pc:docMkLst>
        <pc:docMk/>
      </pc:docMkLst>
      <pc:sldChg chg="modSp">
        <pc:chgData name="Brian Srivastava" userId="a20fc31f-ff76-4f59-a5f9-7c37ba761692" providerId="ADAL" clId="{0366288B-2111-4DDC-8CAE-A0A50D1F370C}" dt="2019-01-28T22:06:12.564" v="1" actId="20577"/>
        <pc:sldMkLst>
          <pc:docMk/>
          <pc:sldMk cId="0" sldId="297"/>
        </pc:sldMkLst>
        <pc:spChg chg="mod">
          <ac:chgData name="Brian Srivastava" userId="a20fc31f-ff76-4f59-a5f9-7c37ba761692" providerId="ADAL" clId="{0366288B-2111-4DDC-8CAE-A0A50D1F370C}" dt="2019-01-28T22:06:12.564" v="1" actId="20577"/>
          <ac:spMkLst>
            <pc:docMk/>
            <pc:sldMk cId="0" sldId="297"/>
            <ac:spMk id="28676" creationId="{00000000-0000-0000-0000-000000000000}"/>
          </ac:spMkLst>
        </pc:spChg>
      </pc:sldChg>
    </pc:docChg>
  </pc:docChgLst>
  <pc:docChgLst>
    <pc:chgData name="Brian Srivastava" userId="a20fc31f-ff76-4f59-a5f9-7c37ba761692" providerId="ADAL" clId="{E35D846D-422F-48CA-B163-46142A7D430F}"/>
    <pc:docChg chg="delSld">
      <pc:chgData name="Brian Srivastava" userId="a20fc31f-ff76-4f59-a5f9-7c37ba761692" providerId="ADAL" clId="{E35D846D-422F-48CA-B163-46142A7D430F}" dt="2020-01-22T04:13:17.171" v="0" actId="47"/>
      <pc:docMkLst>
        <pc:docMk/>
      </pc:docMkLst>
      <pc:sldChg chg="del">
        <pc:chgData name="Brian Srivastava" userId="a20fc31f-ff76-4f59-a5f9-7c37ba761692" providerId="ADAL" clId="{E35D846D-422F-48CA-B163-46142A7D430F}" dt="2020-01-22T04:13:17.171" v="0" actId="47"/>
        <pc:sldMkLst>
          <pc:docMk/>
          <pc:sldMk cId="3357491376" sldId="33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2D601FE-3F42-48DE-AC6F-228A5254B34E}" type="datetime3">
              <a:rPr lang="en-AU"/>
              <a:pPr>
                <a:defRPr/>
              </a:pPr>
              <a:t>21 January, 2020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D46D042B-D74B-4D52-AFD9-527A92213477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890C704-4684-47EA-AC15-75E85CA36514}" type="datetime3">
              <a:rPr lang="en-AU"/>
              <a:pPr>
                <a:defRPr/>
              </a:pPr>
              <a:t>21 January, 2020</a:t>
            </a:fld>
            <a:endParaRPr lang="en-A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F0D059FB-64BC-4BDD-A5A3-5C9776BB6A1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49861-176A-40C0-A87B-07C8C563F1B1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D73D44-2C54-4F59-8EC9-A43AFBD154E2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7239C2-F15E-4405-8C9C-B49F29340FC1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489EB-F158-435D-9ACA-FA48BE8EFA20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CAEB3-AE94-48EB-8FE7-DE0DA833C10E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C2E704-B665-49F9-A871-666F95276BB5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CBF5A-E57F-45EB-B234-08D597EB0A2A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5A793E-F9D5-40D2-ACB9-BC99ED1F7D96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AF7843-8211-4431-B337-8AED2A83A572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D32DF0-0EBC-4868-B668-178A69707765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15A4C6-85AA-40A0-9FC2-9220E9FFC001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100D38-12EA-4935-BFAF-BA42C102FBB0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772BC3-54F9-4393-950C-B600593628C7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2D5A35-2171-4DC8-B135-2ED1165A8048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A2825-E06B-4067-9AA5-6EE312D6A202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2D2B06-E623-468D-B431-555FA05F86F6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5EECB-85A8-493B-B0FB-55154E462AC8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10CC9-BF11-4F03-9C9E-492A649EAB4E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41992-F960-4C46-8F65-A5BFCB787D4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01AE43-D6D3-422C-A26C-496CEA53B09E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B77A7-0E1A-4BE4-AD31-BBB11BECE473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C0853-81C7-4609-BC5B-FB0A24CBE684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6EF65C-B1AA-404A-B433-D74204A8D847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1DAB7C-88C5-4C6F-80A6-566134FDBBC1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F0A8A8-562D-46FE-AB98-26D719450BFE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55AEEB-CC7F-4F65-A9CC-5A852F35168F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D5C13A-D7CC-442B-BAF4-8B4C50D4CBD6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7ABEB-B34E-4FCA-AD28-75260C728FC0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B7FFF0-B462-4959-8BDD-26CD4910732F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6BF519-6847-426E-8157-5D3378EB76B7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14B6D-E5C7-47DB-8907-518D77C83C7F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7845A4-9BF7-4F77-BCE6-6A258A8CC649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34551-CF63-42C0-BDE0-EF10225579C8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A55238-D402-4C01-8787-8DA9721552FB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D6BF0-AA99-4ED2-9490-6E63670B6D7A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B58D8D-CEAE-40B2-9814-548666DD4417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91B3DA-0DAE-4A42-8143-AE555E73AC2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F0D49D-35C7-4133-9D55-1938090ABAE0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D2E4C-B8A3-40C4-B9CF-C42F6B3DDDE7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186C4-7CD7-457F-9AAF-30B144915976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7718F7-F1BB-4BF8-B308-2436C623EC8C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88FCC-559E-4A52-B8BE-623A2865D1EF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10AA2-E674-44C0-879B-F7AE34C4D64F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F355E-3D5A-475F-A832-6E524176CB34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8F7C3-DA4F-4ED0-B6E2-CA3B6464194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EFA61-1172-4966-B84C-8557825341CE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A305B-7083-4887-8E60-82F3E0A5D911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03685-8149-4931-BFC3-7532BED37130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D6291E-FAE3-42E8-93BE-6DA519D49B4D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18CD24-1F08-4F78-9D42-E522F110B4DB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E07ECE-4A84-4277-89E0-D0D21DF8456C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96E19-2748-4E0C-9CA7-CFAAC45203CB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02971-4600-41A2-ACD3-E7747B9CFE56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38BCDD-1364-48A2-A779-3620EBF59E2E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4F321A-2FFB-47EE-9520-483493BA9728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0438A5-D4AE-4F96-9E79-4810E9F24A93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F1D03-3D87-4CB3-8FAE-9E2A8A743AD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02D11-AF0E-48D6-9617-65B8A9469AD8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E59110-BC3B-4533-BAB9-22F14D24226C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D12E4-C9CA-4BBE-906A-DFE5B0ACC60A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B940D0-D8BF-43CE-A640-54F8C8DB6CE7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A5D3D8-3B07-4991-816E-A906D3011DF0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60DC24-3A29-4C8A-A40D-5DA406D8C84D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A95AB-676F-4368-B737-84E4CF824796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7369EE-4AFF-4551-9E9B-88B835587F5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51F703-FCA1-4307-9F03-8477F761E9F9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9160D5-BF23-4960-8A0F-E8D21B4B4230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60D75-3E62-4E82-A288-9D4DAD08EDEC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A81CE-C846-418E-B175-123F2CC1FE94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1839B-F754-42EE-8FC8-EBF266840FC6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872CFA-9E2A-4750-89A7-F99235E26FFC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A06E38-6A5E-4541-AF94-93E02B7FC3FE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3A80C-E98C-47C2-9994-3EBCAA93CAC4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44376-981E-4764-B364-0A9DE0FA75BC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09580F-43F5-44CD-BD90-B5D4E166ACF6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7CC4C-65DA-461D-98A3-3B52563376C1}" type="slidenum">
              <a:rPr lang="en-AU" altLang="en-US">
                <a:latin typeface="Times New Roman" panose="02020603050405020304" pitchFamily="18" charset="0"/>
              </a:rPr>
              <a:pPr/>
              <a:t>45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Dgemm</a:t>
            </a:r>
            <a:r>
              <a:rPr lang="en-CA" dirty="0"/>
              <a:t> -&gt;  Double precision general matrix multiply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890C704-4684-47EA-AC15-75E85CA36514}" type="datetime3">
              <a:rPr lang="en-AU" smtClean="0"/>
              <a:pPr>
                <a:defRPr/>
              </a:pPr>
              <a:t>21 January, 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D059FB-64BC-4BDD-A5A3-5C9776BB6A10}" type="slidenum">
              <a:rPr lang="en-AU" altLang="en-US" smtClean="0"/>
              <a:pPr/>
              <a:t>46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519232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5D10B-4544-4842-ACB5-2842C4A987C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748854-E2B1-4691-A132-323524F4E940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EABC33-8356-4EE7-BC2C-14D8E6FC1EED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578470-41BA-4B38-922A-F9D632138934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E33BDD-01B8-4140-876A-7E473E5C983D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01BA60-6A6E-41C8-9B3C-3AFDD79423E0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DE462-1E22-46BE-8FED-B98A7F5F5F7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5F0ACF-D5AB-460F-957F-308FE748FA98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C8D66-89F3-405E-A1A9-B569C66C149D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B94F0-90B8-4B37-8F92-E970B684F016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578DB7-7515-47EC-A2D2-5568ED10ACCB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B38988-6DD9-42C6-88BA-3062CA4A8461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555F0B-D26C-440F-94E0-5A0B80988002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281DD2-B7FD-4413-84D1-7E0CFBD840B3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8CE58B-B0A1-4BB6-B572-377C20CE0066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B50090-0CEA-49B9-BDAA-2F3E65E4C053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794A38-8334-45BD-A6CA-D8E41510540A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27CA0-0B59-412E-93DB-B24D8A7897F5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5D166A-7FF8-4F53-9BEE-F8FA99653110}" type="datetime3">
              <a:rPr lang="en-AU" altLang="en-US" smtClean="0">
                <a:latin typeface="Times New Roman" panose="02020603050405020304" pitchFamily="18" charset="0"/>
              </a:rPr>
              <a:pPr/>
              <a:t>21 January,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95A5F-56B3-4BAC-B9A6-CB5D12F9FCB4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4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62C5CC4-44BA-4788-B403-B451196AB3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72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26EE354-1FFE-4D7B-86F0-89326A37F5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1464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320BC332-B6E0-48FA-ABE1-840F4D3F454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78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A6F4A36-90D1-439A-9E54-F898272DC14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99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EBAACD1-0AF4-4DC7-B966-CD985A73F3D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33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ED11C70-0442-4E5A-B791-D20A779A92B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774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43C2953-0D83-451C-82B1-B2A6283499C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1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DE181D-AE24-409B-B87D-3B7292519E0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903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9FBEE8F-6D32-432A-A70D-F537E02DD65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266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F8D146E-37D8-40A6-9EBE-7DB4CC1E60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585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15332456-A88E-4C60-8F3E-DC366B4B1F8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mkl-tutorial-c-multiplying-matrices-using-dgem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3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A8A91BD-82B5-4F80-B372-567BFABEF290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/>
              <a:t>Uses multiple adders</a:t>
            </a:r>
          </a:p>
          <a:p>
            <a:pPr lvl="1" eaLnBrk="1" hangingPunct="1"/>
            <a:r>
              <a:rPr lang="en-US" altLang="en-US"/>
              <a:t>Cost/performance tradeoff</a:t>
            </a:r>
          </a:p>
        </p:txBody>
      </p:sp>
      <p:pic>
        <p:nvPicPr>
          <p:cNvPr id="15365" name="Picture 5" descr="f03-0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Can be pipelined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Several multiplication performed in parallel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FE11A9A-3306-4CA8-BAA4-D46010F42C0A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32-bit registers for product</a:t>
            </a:r>
          </a:p>
          <a:p>
            <a:pPr lvl="1" eaLnBrk="1" hangingPunct="1"/>
            <a:r>
              <a:rPr lang="en-US" altLang="en-US" sz="2400"/>
              <a:t>HI: most-significant 32 bits</a:t>
            </a:r>
          </a:p>
          <a:p>
            <a:pPr lvl="1" eaLnBrk="1" hangingPunct="1"/>
            <a:r>
              <a:rPr lang="en-US" altLang="en-US" sz="2400"/>
              <a:t>LO: least-significant 32-bits</a:t>
            </a:r>
          </a:p>
          <a:p>
            <a:pPr eaLnBrk="1" hangingPunct="1"/>
            <a:r>
              <a:rPr lang="en-US" altLang="en-US" sz="2800"/>
              <a:t>Instructions</a:t>
            </a:r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/>
              <a:t>64-bit product in HI/LO</a:t>
            </a:r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mfhi rd  /  mflo rd</a:t>
            </a:r>
          </a:p>
          <a:p>
            <a:pPr lvl="2" eaLnBrk="1" hangingPunct="1"/>
            <a:r>
              <a:rPr lang="en-US" altLang="en-US" sz="2000"/>
              <a:t>Move from HI/LO to rd</a:t>
            </a:r>
          </a:p>
          <a:p>
            <a:pPr lvl="2" eaLnBrk="1" hangingPunct="1"/>
            <a:r>
              <a:rPr lang="en-US" altLang="en-US" sz="2000"/>
              <a:t>Can test HI value to see if product overflows 32 bits</a:t>
            </a:r>
            <a:endParaRPr lang="en-AU" altLang="en-US" sz="2000"/>
          </a:p>
          <a:p>
            <a:pPr lvl="1" eaLnBrk="1" hangingPunct="1"/>
            <a:r>
              <a:rPr lang="en-US" altLang="en-US" sz="2400">
                <a:latin typeface="Lucida Console" panose="020B0609040504020204" pitchFamily="49" charset="0"/>
              </a:rPr>
              <a:t>mul rd, rs, rt</a:t>
            </a:r>
          </a:p>
          <a:p>
            <a:pPr lvl="2" eaLnBrk="1" hangingPunct="1"/>
            <a:r>
              <a:rPr lang="en-US" altLang="en-US" sz="2000"/>
              <a:t>Least-significant 32 bits of product –&gt; 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8615D74-53DE-405E-917A-A9B08C87B9F3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Lucida Console" panose="020B0609040504020204" pitchFamily="49" charset="0"/>
              </a:rPr>
              <a:t>        1001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1000 1001010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-1000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101 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1010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-1000</a:t>
            </a:r>
          </a:p>
          <a:p>
            <a:r>
              <a:rPr lang="en-US" altLang="en-US" sz="2000">
                <a:latin typeface="Lucida Console" panose="020B0609040504020204" pitchFamily="49" charset="0"/>
              </a:rPr>
              <a:t>          10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7199EA-1534-408A-9FC7-0D2BA79ED4B0}" type="slidenum">
              <a:rPr lang="en-AU" altLang="en-US"/>
              <a:pPr/>
              <a:t>13</a:t>
            </a:fld>
            <a:endParaRPr lang="en-AU" altLang="en-US"/>
          </a:p>
        </p:txBody>
      </p:sp>
      <p:pic>
        <p:nvPicPr>
          <p:cNvPr id="18435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18439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31477F8-C0EF-4EF5-B0B3-5CB081BD287A}" type="slidenum">
              <a:rPr lang="en-AU" altLang="en-US"/>
              <a:pPr/>
              <a:t>14</a:t>
            </a:fld>
            <a:endParaRPr lang="en-AU" altLang="en-US"/>
          </a:p>
        </p:txBody>
      </p:sp>
      <p:pic>
        <p:nvPicPr>
          <p:cNvPr id="19459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6EC2B71-56BE-4A39-9FCF-0EF3A222ECB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9AE1B79-6817-44B3-82E8-A0F0D3907DFD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4836B98-B755-4374-976A-A3191A5B62A8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Representation for non-integral numbers</a:t>
            </a:r>
          </a:p>
          <a:p>
            <a:pPr lvl="1" eaLnBrk="1" hangingPunct="1"/>
            <a:r>
              <a:rPr lang="en-US" altLang="en-US" dirty="0"/>
              <a:t>Including very small and very large numbers</a:t>
            </a:r>
          </a:p>
          <a:p>
            <a:pPr eaLnBrk="1" hangingPunct="1"/>
            <a:r>
              <a:rPr lang="en-US" altLang="en-US" dirty="0"/>
              <a:t>Like scientific notation</a:t>
            </a:r>
          </a:p>
          <a:p>
            <a:pPr lvl="1" eaLnBrk="1" hangingPunct="1"/>
            <a:r>
              <a:rPr lang="en-US" altLang="en-US" dirty="0"/>
              <a:t>–2.34 × 10</a:t>
            </a:r>
            <a:r>
              <a:rPr lang="en-US" altLang="en-US" baseline="30000" dirty="0"/>
              <a:t>56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+0.002 × 10</a:t>
            </a:r>
            <a:r>
              <a:rPr lang="en-US" altLang="en-US" baseline="30000" dirty="0"/>
              <a:t>–4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+987.02 × 10</a:t>
            </a:r>
            <a:r>
              <a:rPr lang="en-US" altLang="en-US" baseline="30000" dirty="0"/>
              <a:t>9</a:t>
            </a:r>
            <a:endParaRPr lang="en-US" altLang="en-US" dirty="0"/>
          </a:p>
          <a:p>
            <a:pPr eaLnBrk="1" hangingPunct="1"/>
            <a:r>
              <a:rPr lang="en-US" altLang="en-US" dirty="0"/>
              <a:t>In binary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±1.</a:t>
            </a:r>
            <a:r>
              <a:rPr lang="en-US" altLang="en-US" i="1" dirty="0">
                <a:cs typeface="Arial" panose="020B0604020202020204" pitchFamily="34" charset="0"/>
              </a:rPr>
              <a:t>xxxxxxx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× 2</a:t>
            </a:r>
            <a:r>
              <a:rPr lang="en-US" altLang="en-US" i="1" baseline="30000" dirty="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 dirty="0"/>
              <a:t>Types </a:t>
            </a:r>
            <a:r>
              <a:rPr lang="en-US" altLang="en-US" dirty="0">
                <a:latin typeface="Lucida Console" panose="020B0609040504020204" pitchFamily="49" charset="0"/>
              </a:rPr>
              <a:t>float</a:t>
            </a:r>
            <a:r>
              <a:rPr lang="en-US" altLang="en-US" dirty="0"/>
              <a:t> and </a:t>
            </a:r>
            <a:r>
              <a:rPr lang="en-US" altLang="en-US" dirty="0">
                <a:latin typeface="Lucida Console" panose="020B0609040504020204" pitchFamily="49" charset="0"/>
              </a:rPr>
              <a:t>double</a:t>
            </a:r>
            <a:r>
              <a:rPr lang="en-US" altLang="en-US" dirty="0"/>
              <a:t> in C</a:t>
            </a:r>
            <a:endParaRPr lang="en-AU" altLang="en-US" dirty="0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4CCD2B5-477E-4546-9137-1411A847B8AF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IEEE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IEEE updated their floating point standard in 2008 (it’s a superset of the 1985 version)</a:t>
            </a:r>
          </a:p>
          <a:p>
            <a:r>
              <a:rPr lang="en-CA" dirty="0"/>
              <a:t>Not all hardware is IEEE floating point compliant, notably GPU’s, *OR* it will have a compliance mode that is slower than the regular non compliant mode</a:t>
            </a:r>
          </a:p>
          <a:p>
            <a:r>
              <a:rPr lang="en-CA" dirty="0"/>
              <a:t>Just something to keep an eye on when doing real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320BC332-B6E0-48FA-ABE1-840F4D3F454B}" type="slidenum">
              <a:rPr lang="en-AU" altLang="en-US" smtClean="0"/>
              <a:pPr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891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5CE6194-7C6E-4C77-B323-60A598287E63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2C0DF3C-4D25-436C-9DA3-2042A94DE2F0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Single: Bias = 127; Double: Bias = </a:t>
            </a:r>
            <a:r>
              <a:rPr lang="en-US" altLang="en-US" sz="2000" strike="sngStrike" dirty="0">
                <a:sym typeface="Symbol" panose="05050102010706020507" pitchFamily="18" charset="2"/>
              </a:rPr>
              <a:t>1203 </a:t>
            </a:r>
            <a:r>
              <a:rPr lang="en-US" altLang="en-US" sz="2000" dirty="0">
                <a:sym typeface="Symbol" panose="05050102010706020507" pitchFamily="18" charset="2"/>
              </a:rPr>
              <a:t>1023</a:t>
            </a:r>
            <a:endParaRPr lang="en-US" altLang="en-US" sz="2000" strike="sngStrike" dirty="0">
              <a:sym typeface="Symbol" panose="05050102010706020507" pitchFamily="18" charset="2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7E87877-BDA2-4350-9065-988ACC784E51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00000000 and 11111111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–126</a:t>
            </a:r>
            <a:r>
              <a:rPr lang="en-US" altLang="en-US" sz="240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+127</a:t>
            </a:r>
            <a:r>
              <a:rPr lang="en-US" altLang="en-US" sz="240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63D85FB-680F-45E1-80B5-9A9A475A69E0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–1022</a:t>
            </a:r>
            <a:r>
              <a:rPr lang="en-US" altLang="en-US" sz="240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+1023</a:t>
            </a:r>
            <a:r>
              <a:rPr lang="en-US" altLang="en-US" sz="240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D3B8F5E-6531-4FFD-A590-8EA1919DA3C4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precision</a:t>
            </a:r>
          </a:p>
          <a:p>
            <a:pPr lvl="1" eaLnBrk="1" hangingPunct="1"/>
            <a:r>
              <a:rPr lang="en-US" altLang="en-US"/>
              <a:t>all fraction bits are significant</a:t>
            </a:r>
          </a:p>
          <a:p>
            <a:pPr lvl="1" eaLnBrk="1" hangingPunct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 eaLnBrk="1" hangingPunct="1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 eaLnBrk="1" hangingPunct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 eaLnBrk="1" hangingPunct="1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3A72182-A3FD-47F8-97B2-383F9DF40816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C8AAA71B-BED7-40ED-A126-32EE52E01895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1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 =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Fraction = 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Exponent 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/>
              <a:t>2</a:t>
            </a:r>
            <a:r>
              <a:rPr lang="en-US" altLang="en-US" dirty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x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(1 + 01</a:t>
            </a:r>
            <a:r>
              <a:rPr lang="en-US" altLang="en-US" baseline="-25000" dirty="0"/>
              <a:t>2</a:t>
            </a:r>
            <a:r>
              <a:rPr lang="en-US" altLang="en-US" dirty="0"/>
              <a:t>) × 2</a:t>
            </a:r>
            <a:r>
              <a:rPr lang="en-US" altLang="en-US" baseline="30000" dirty="0"/>
              <a:t>(129 – 127)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(–1) × 1.25 ×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–5.0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A17122E-380C-4788-A19B-617381CB5165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Denormal with fraction = 000...0</a:t>
            </a:r>
          </a:p>
        </p:txBody>
      </p:sp>
      <p:sp>
        <p:nvSpPr>
          <p:cNvPr id="2056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2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DA9A637-CCF2-4133-AC0B-8FEA81CDC840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5C55780-3682-44AC-B257-E62D863C7359}" type="slidenum">
              <a:rPr lang="en-AU" altLang="en-US"/>
              <a:pPr/>
              <a:t>28</a:t>
            </a:fld>
            <a:endParaRPr lang="en-AU" alt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+ 1.610 × 10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9.999 × 10</a:t>
            </a:r>
            <a:r>
              <a:rPr lang="en-US" altLang="en-US" sz="2400" baseline="30000"/>
              <a:t>1</a:t>
            </a:r>
            <a:r>
              <a:rPr lang="en-US" altLang="en-US" sz="2400"/>
              <a:t> + 0.016 × 10</a:t>
            </a:r>
            <a:r>
              <a:rPr lang="en-US" altLang="en-US" sz="2400" baseline="30000"/>
              <a:t>1</a:t>
            </a:r>
            <a:r>
              <a:rPr lang="en-US" altLang="en-US" sz="2400"/>
              <a:t> = 10.015 × 10</a:t>
            </a:r>
            <a:r>
              <a:rPr lang="en-US" altLang="en-US" sz="2400" baseline="3000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1.0015 × 10</a:t>
            </a:r>
            <a:r>
              <a:rPr lang="en-US" altLang="en-US" sz="2400" baseline="3000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1.002 × 10</a:t>
            </a:r>
            <a:r>
              <a:rPr lang="en-US" altLang="en-US" sz="2400" baseline="30000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E4F0FD0-7396-43F1-9E95-CDFC4E3677EF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–1.110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–2</a:t>
            </a:r>
            <a:r>
              <a:rPr lang="en-US" altLang="en-US" sz="240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  <a:r>
              <a:rPr lang="en-US" altLang="en-US" sz="2400"/>
              <a:t> + –0.111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</a:t>
            </a:r>
            <a:r>
              <a:rPr lang="en-US" altLang="en-US" sz="2400"/>
              <a:t>1 = 0.001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1.000</a:t>
            </a:r>
            <a:r>
              <a:rPr lang="en-US" altLang="en-US" sz="2400" baseline="-25000"/>
              <a:t>2</a:t>
            </a:r>
            <a:r>
              <a:rPr lang="en-US" altLang="en-US" sz="2400"/>
              <a:t> × 2</a:t>
            </a:r>
            <a:r>
              <a:rPr lang="en-US" altLang="en-US" sz="2400" baseline="30000"/>
              <a:t>–4</a:t>
            </a:r>
            <a:r>
              <a:rPr lang="en-US" altLang="en-US" sz="2400"/>
              <a:t> (no change)  = 0.0625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56D0227-F235-41F7-8D95-B1B4E14894E0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8195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+ve and –ve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+ve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Adding two –ve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000"/>
              <a:t>Overflow if result sign is 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E9BDF4D-1B87-478B-854F-CFF0425D2DB1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Much more complex than integer adder</a:t>
            </a:r>
          </a:p>
          <a:p>
            <a:pPr eaLnBrk="1" hangingPunct="1"/>
            <a:r>
              <a:rPr lang="en-US" altLang="en-US"/>
              <a:t>Doing it in one clock cycle would take too long</a:t>
            </a:r>
          </a:p>
          <a:p>
            <a:pPr lvl="1" eaLnBrk="1" hangingPunct="1"/>
            <a:r>
              <a:rPr lang="en-US" altLang="en-US"/>
              <a:t>Much longer than integer operations</a:t>
            </a:r>
          </a:p>
          <a:p>
            <a:pPr lvl="1" eaLnBrk="1" hangingPunct="1"/>
            <a:r>
              <a:rPr lang="en-US" altLang="en-US"/>
              <a:t>Slower clock would penalize all instructions</a:t>
            </a:r>
          </a:p>
          <a:p>
            <a:pPr eaLnBrk="1" hangingPunct="1"/>
            <a:r>
              <a:rPr lang="en-US" altLang="en-US"/>
              <a:t>FP adder usually takes several cycles</a:t>
            </a:r>
          </a:p>
          <a:p>
            <a:pPr lvl="1" eaLnBrk="1" hangingPunct="1"/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F30AEBD-23B8-4D0C-9862-CB6032308CDA}" type="slidenum">
              <a:rPr lang="en-AU" altLang="en-US"/>
              <a:pPr/>
              <a:t>31</a:t>
            </a:fld>
            <a:endParaRPr lang="en-AU" altLang="en-US"/>
          </a:p>
        </p:txBody>
      </p:sp>
      <p:pic>
        <p:nvPicPr>
          <p:cNvPr id="33795" name="Picture 14" descr="f03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2964116-375E-45E6-BBBB-D3AAE1B96900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10</a:t>
            </a:r>
            <a:r>
              <a:rPr lang="en-US" altLang="en-US" sz="2000" baseline="30000"/>
              <a:t>10</a:t>
            </a:r>
            <a:r>
              <a:rPr lang="en-US" altLang="en-US" sz="2000"/>
              <a:t> × 9.200 × 10</a:t>
            </a:r>
            <a:r>
              <a:rPr lang="en-US" altLang="en-US" sz="2000" baseline="30000"/>
              <a:t>–5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 exponent = 10 + –5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 × 9.200 = 10.212  </a:t>
            </a:r>
            <a:r>
              <a:rPr lang="en-US" altLang="en-US" sz="2000">
                <a:sym typeface="Symbol" panose="05050102010706020507" pitchFamily="18" charset="2"/>
              </a:rPr>
              <a:t>  10.212 </a:t>
            </a:r>
            <a:r>
              <a:rPr lang="en-US" altLang="en-US" sz="2000"/>
              <a:t>× 10</a:t>
            </a:r>
            <a:r>
              <a:rPr lang="en-US" altLang="en-US" sz="2000" baseline="30000"/>
              <a:t>5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1.0212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1.021 × 10</a:t>
            </a:r>
            <a:r>
              <a:rPr lang="en-US" altLang="en-US" sz="2000" baseline="3000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+1.021 × 10</a:t>
            </a:r>
            <a:r>
              <a:rPr lang="en-US" altLang="en-US" sz="2000" baseline="30000"/>
              <a:t>6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8CFB220-962A-4B35-AABA-D9313426B92F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Multiplication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–1</a:t>
            </a:r>
            <a:r>
              <a:rPr lang="en-US" altLang="en-US" sz="2000"/>
              <a:t> × 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–2</a:t>
            </a:r>
            <a:r>
              <a:rPr lang="en-US" altLang="en-US" sz="2000"/>
              <a:t> 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Biased: (–1 + 127) + (–2 + 127) = –3 + 254 – 127 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1.000</a:t>
            </a:r>
            <a:r>
              <a:rPr lang="en-US" altLang="en-US" sz="2000" baseline="-25000"/>
              <a:t>2</a:t>
            </a:r>
            <a:r>
              <a:rPr lang="en-US" altLang="en-US" sz="2000"/>
              <a:t> × 1.110</a:t>
            </a:r>
            <a:r>
              <a:rPr lang="en-US" altLang="en-US" sz="2000" baseline="-25000"/>
              <a:t>2</a:t>
            </a:r>
            <a:r>
              <a:rPr lang="en-US" altLang="en-US" sz="2000"/>
              <a:t> = 1.1102  </a:t>
            </a:r>
            <a:r>
              <a:rPr lang="en-US" altLang="en-US" sz="2000">
                <a:sym typeface="Symbol" panose="05050102010706020507" pitchFamily="18" charset="2"/>
              </a:rPr>
              <a:t>  </a:t>
            </a: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5. Determine sign: +ve × –ve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–ve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–1.110</a:t>
            </a:r>
            <a:r>
              <a:rPr lang="en-US" altLang="en-US" sz="2000" baseline="-25000"/>
              <a:t>2</a:t>
            </a:r>
            <a:r>
              <a:rPr lang="en-US" altLang="en-US" sz="2000"/>
              <a:t> × 2</a:t>
            </a:r>
            <a:r>
              <a:rPr lang="en-US" altLang="en-US" sz="2000" baseline="30000"/>
              <a:t>–3</a:t>
            </a:r>
            <a:r>
              <a:rPr lang="en-US" altLang="en-US" sz="2000"/>
              <a:t>  = –0.21875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4670D6F-AE6F-4E28-B2FA-6EAD1F9E31C9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Arithmetic Hardware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FP </a:t>
            </a:r>
            <a:r>
              <a:rPr lang="en-US" altLang="en-US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be pipelined</a:t>
            </a:r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C08B657-B197-47A7-B5AB-D780276B09A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ldc1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swc1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ldc1 $f8, 32($sp)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15AD53D-6A48-44D2-93C7-6DE68ABE98D9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MIPS</a:t>
            </a:r>
            <a:endParaRPr lang="en-AU" altLang="en-US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mul.s</a:t>
            </a:r>
            <a:r>
              <a:rPr lang="en-US" altLang="en-US" sz="2400"/>
              <a:t>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add.d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sub.d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mul.d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c.</a:t>
            </a:r>
            <a:r>
              <a:rPr lang="en-US" altLang="en-US" sz="2400" i="1">
                <a:latin typeface="Lucida Console" panose="020B0609040504020204" pitchFamily="49" charset="0"/>
              </a:rPr>
              <a:t>xx</a:t>
            </a:r>
            <a:r>
              <a:rPr lang="en-US" altLang="en-US" sz="2400">
                <a:latin typeface="Lucida Console" panose="020B0609040504020204" pitchFamily="49" charset="0"/>
              </a:rPr>
              <a:t>.s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c.</a:t>
            </a:r>
            <a:r>
              <a:rPr lang="en-US" altLang="en-US" sz="2400" i="1">
                <a:latin typeface="Lucida Console" panose="020B0609040504020204" pitchFamily="49" charset="0"/>
              </a:rPr>
              <a:t>xx</a:t>
            </a:r>
            <a:r>
              <a:rPr lang="en-US" altLang="en-US" sz="2400">
                <a:latin typeface="Lucida Console" panose="020B0609040504020204" pitchFamily="49" charset="0"/>
              </a:rPr>
              <a:t>.d</a:t>
            </a:r>
            <a:r>
              <a:rPr lang="en-US" altLang="en-US" sz="2400"/>
              <a:t> (</a:t>
            </a:r>
            <a:r>
              <a:rPr lang="en-US" altLang="en-US" sz="2400" i="1"/>
              <a:t>xx</a:t>
            </a:r>
            <a:r>
              <a:rPr lang="en-US" altLang="en-US" sz="2400"/>
              <a:t> is </a:t>
            </a:r>
            <a:r>
              <a:rPr lang="en-US" altLang="en-US" sz="2400">
                <a:latin typeface="Lucida Console" panose="020B0609040504020204" pitchFamily="49" charset="0"/>
              </a:rPr>
              <a:t>eq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le</a:t>
            </a:r>
            <a:r>
              <a:rPr lang="en-US" altLang="en-US" sz="240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 </a:t>
            </a:r>
            <a:r>
              <a:rPr lang="en-US" altLang="en-US" sz="2000">
                <a:latin typeface="Lucida Console" panose="020B0609040504020204" pitchFamily="49" charset="0"/>
              </a:rPr>
              <a:t>c.lt.s $f3, $f4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bc1t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bc1t TargetLabel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973CA4BA-F6CA-4900-BF0D-A7C7EEB89CB4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float f2c (float fahr)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fahr</a:t>
            </a:r>
            <a:r>
              <a:rPr lang="en-US" altLang="en-US" sz="240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f2c: lwc1  $f16, const5($gp)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lwc2  $f18, const9($gp)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div.s $f16, $f16,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lwc1  $f18, const32($gp)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sub.s $f18, $f12,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mul.s $f0,  $f16, $f18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jr    $ra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901000E6-93A0-4CC2-B1CA-CE13E8BA3FDA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X = X + Y </a:t>
            </a:r>
            <a:r>
              <a:rPr lang="en-US" altLang="en-US" sz="2800">
                <a:cs typeface="Arial" panose="020B0604020202020204" pitchFamily="34" charset="0"/>
              </a:rPr>
              <a:t>×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x[][],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int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i! =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x[i][j] = x[i][j]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x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y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z</a:t>
            </a:r>
            <a:r>
              <a:rPr lang="en-US" altLang="en-US" sz="2400"/>
              <a:t> in $a0, $a1, $a2,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$s0, $s1, $s2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2089EAA-2C87-4570-B881-B7D615107D71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88" name="Rectangle 8"/>
          <p:cNvSpPr>
            <a:spLocks noChangeArrowheads="1"/>
          </p:cNvSpPr>
          <p:nvPr/>
        </p:nvSpPr>
        <p:spPr bwMode="auto"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  MIPS code: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li   $t1, 32       # $t1 = 32 (row size/loop end)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li   $s0, 0        # i = 0; initialize 1st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L1: li   $s1, 0        # j = 0; restart 2nd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L2: li   $s2, 0        # k = 0; restart 3rd for loop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sll  $t2, $s0, 5   # $t2 = i * 32 (size of row of x)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</a:t>
            </a:r>
            <a:r>
              <a:rPr lang="fr-FR" altLang="en-US">
                <a:latin typeface="Lucida Console" panose="020B0609040504020204" pitchFamily="49" charset="0"/>
              </a:rPr>
              <a:t>addu $t2, $t2, $s1 # $t2 = i * size(row) + j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sll  $t2, $t2, 3   # $t2 = byte offset of 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$t2, $a0, $t2 # $t2 = byte address of x[i][j]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l.d  $f4, 0($t2)   # $f4 = 8 bytes of x[i][j]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L3: sll  $t0, $s2, 5   # $t0 = k * 32 (size of row of z)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addu $t0, $t0, $s1 # $t0 = k * size(row) + j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sll  $t0, $t0, 3   # $t0 = byte offset of 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addu $t0, $a2, $t0 # $t0 = byte address of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l.d  $f16, 0($t0)  # $f16 = 8 bytes of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9DC7DA7-FFC0-4B16-8254-5BD73CA39D71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 negation of second operand</a:t>
            </a:r>
          </a:p>
          <a:p>
            <a:pPr eaLnBrk="1" hangingPunct="1"/>
            <a:r>
              <a:rPr lang="en-US" altLang="en-US" sz="280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+7:	0000 0000 … 0000 0111</a:t>
            </a:r>
            <a:br>
              <a:rPr lang="en-US" altLang="en-US" sz="2400"/>
            </a:br>
            <a:r>
              <a:rPr lang="en-US" altLang="en-US" sz="2400" u="sng"/>
              <a:t>–6:	1111 1111 … 1111 1010</a:t>
            </a:r>
            <a:br>
              <a:rPr lang="en-US" altLang="en-US" sz="2400"/>
            </a:br>
            <a:r>
              <a:rPr lang="en-US" altLang="en-US" sz="2400"/>
              <a:t>+1:	0000 0000 … 0000 0001</a:t>
            </a:r>
          </a:p>
          <a:p>
            <a:pPr eaLnBrk="1" hangingPunct="1"/>
            <a:r>
              <a:rPr lang="en-US" altLang="en-US" sz="2800"/>
              <a:t>Overflow if result out of range</a:t>
            </a:r>
          </a:p>
          <a:p>
            <a:pPr lvl="1" eaLnBrk="1" hangingPunct="1"/>
            <a:r>
              <a:rPr lang="en-US" altLang="en-US" sz="2400"/>
              <a:t>Subtracting two +ve or two –ve operands, no overflow</a:t>
            </a:r>
          </a:p>
          <a:p>
            <a:pPr lvl="1" eaLnBrk="1" hangingPunct="1"/>
            <a:r>
              <a:rPr lang="en-US" altLang="en-US" sz="2400"/>
              <a:t>Subtracting +ve from –ve operand</a:t>
            </a:r>
          </a:p>
          <a:p>
            <a:pPr lvl="2" eaLnBrk="1" hangingPunct="1"/>
            <a:r>
              <a:rPr lang="en-US" altLang="en-US" sz="2000"/>
              <a:t>Overflow if result sign is 0</a:t>
            </a:r>
          </a:p>
          <a:p>
            <a:pPr lvl="1" eaLnBrk="1" hangingPunct="1"/>
            <a:r>
              <a:rPr lang="en-US" altLang="en-US" sz="2400"/>
              <a:t>Subtracting –ve from +ve operand</a:t>
            </a:r>
          </a:p>
          <a:p>
            <a:pPr lvl="2" eaLnBrk="1" hangingPunct="1"/>
            <a:r>
              <a:rPr lang="en-US" altLang="en-US" sz="2000"/>
              <a:t>Overflow if result sign is 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C63CB26-0770-4615-AAB3-AD509F28BE15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43017" name="Rectangle 3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    …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</a:t>
            </a:r>
            <a:r>
              <a:rPr lang="en-AU" altLang="en-US">
                <a:latin typeface="Lucida Console" panose="020B0609040504020204" pitchFamily="49" charset="0"/>
              </a:rPr>
              <a:t>sll  $t0, $s0, 5       # $t0 = i*32 (size of row of y)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 $t0, $t0, $s2    # $t0 = i*size(row) + k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sll   $t0, $t0, 3      # $t0 = byte offset of 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addu  $t0, $a1, $t0    # $t0 = byte address of y[i][k]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l.d   $f18, 0($t0)     # $f18 = 8 bytes of y[i][k]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    </a:t>
            </a:r>
            <a:r>
              <a:rPr lang="en-US" altLang="en-US">
                <a:latin typeface="Lucida Console" panose="020B0609040504020204" pitchFamily="49" charset="0"/>
              </a:rPr>
              <a:t>mul.d $f16, $f18, $f16 # $f16 = y[i][k] * 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add.d $f4, $f4, $f16   # f4=x[i][j] + y[i][k]*z[k][j]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$s2, $s2, 1      # $k k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$s2, $t1, L3     # if (k != 32) go to L3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s.d   $f4, 0($t2)      # x[i][j] = $f4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$s1, $s1, 1      # $j = j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$s1, $t1, L2     # if (j != 32) go to L2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addiu $s0, $s0, 1      # $i = i + 1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bne   $s0, $t1, L1     # if (i != 32) go to L1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45FAE8-D7E8-4F6D-B0E8-DE385656F247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IEEE </a:t>
            </a:r>
            <a:r>
              <a:rPr lang="en-US" altLang="en-US" sz="2800" dirty="0" err="1"/>
              <a:t>Std</a:t>
            </a:r>
            <a:r>
              <a:rPr lang="en-US" altLang="en-US" sz="2800" dirty="0"/>
              <a:t>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Trade-off between hardware complexity, performance, and market requirements</a:t>
            </a:r>
            <a:endParaRPr lang="en-AU" altLang="en-US" sz="28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Subword Parallellism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and audio applications can take advantage of performing simultaneous operations on short vectors</a:t>
            </a:r>
          </a:p>
          <a:p>
            <a:pPr lvl="1"/>
            <a:r>
              <a:rPr lang="en-US" altLang="en-US"/>
              <a:t>Example:  128-bit adder:</a:t>
            </a:r>
          </a:p>
          <a:p>
            <a:pPr lvl="2"/>
            <a:r>
              <a:rPr lang="en-US" altLang="en-US"/>
              <a:t>Sixteen 8-bit adds</a:t>
            </a:r>
          </a:p>
          <a:p>
            <a:pPr lvl="2"/>
            <a:r>
              <a:rPr lang="en-US" altLang="en-US"/>
              <a:t>Eight 16-bit adds</a:t>
            </a:r>
          </a:p>
          <a:p>
            <a:pPr lvl="2"/>
            <a:r>
              <a:rPr lang="en-US" altLang="en-US"/>
              <a:t>Four 32-bit adds</a:t>
            </a:r>
          </a:p>
          <a:p>
            <a:r>
              <a:rPr lang="en-US" altLang="en-US"/>
              <a:t>Also called data-level parallelism, vector parallelism, or Single Instruction, Multiple Data (SIMD)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40CDC31-7723-46C4-BCDB-413F3DB6D4FC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 rot="5400000">
            <a:off x="5630069" y="3145631"/>
            <a:ext cx="66611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E78B468-6971-4079-9A79-E8338F6A279B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x86 FP Architecture</a:t>
            </a:r>
            <a:endParaRPr lang="en-AU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Originally based on 8087 FP coprocessor</a:t>
            </a:r>
          </a:p>
          <a:p>
            <a:pPr lvl="1" eaLnBrk="1" hangingPunct="1"/>
            <a:r>
              <a:rPr lang="en-US" altLang="en-US" sz="2400"/>
              <a:t>8 × 80-bit extended-precision registers</a:t>
            </a:r>
          </a:p>
          <a:p>
            <a:pPr lvl="1" eaLnBrk="1" hangingPunct="1"/>
            <a:r>
              <a:rPr lang="en-US" altLang="en-US" sz="2400"/>
              <a:t>Used as a push-down stack</a:t>
            </a:r>
          </a:p>
          <a:p>
            <a:pPr lvl="1" eaLnBrk="1" hangingPunct="1"/>
            <a:r>
              <a:rPr lang="en-US" altLang="en-US" sz="2400"/>
              <a:t>Registers indexed from TOS: ST(0), ST(1), …</a:t>
            </a:r>
          </a:p>
          <a:p>
            <a:pPr eaLnBrk="1" hangingPunct="1"/>
            <a:r>
              <a:rPr lang="en-US" altLang="en-US" sz="2800"/>
              <a:t>FP values are 32-bit or 64 in memory</a:t>
            </a:r>
          </a:p>
          <a:p>
            <a:pPr lvl="1" eaLnBrk="1" hangingPunct="1"/>
            <a:r>
              <a:rPr lang="en-US" altLang="en-US" sz="2400"/>
              <a:t>Converted on load/store of memory operand</a:t>
            </a:r>
          </a:p>
          <a:p>
            <a:pPr lvl="1" eaLnBrk="1" hangingPunct="1"/>
            <a:r>
              <a:rPr lang="en-US" altLang="en-US" sz="2400"/>
              <a:t>Integer operands can also be converted</a:t>
            </a:r>
            <a:br>
              <a:rPr lang="en-US" altLang="en-US" sz="2400"/>
            </a:br>
            <a:r>
              <a:rPr lang="en-US" altLang="en-US" sz="2400"/>
              <a:t>on load/store</a:t>
            </a:r>
          </a:p>
          <a:p>
            <a:pPr eaLnBrk="1" hangingPunct="1"/>
            <a:r>
              <a:rPr lang="en-US" altLang="en-US" sz="2800"/>
              <a:t>Very difficult to generate and optimize code</a:t>
            </a:r>
          </a:p>
          <a:p>
            <a:pPr lvl="1" eaLnBrk="1" hangingPunct="1"/>
            <a:r>
              <a:rPr lang="en-US" altLang="en-US" sz="2400"/>
              <a:t>Result: poor FP performance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 rot="5400000">
            <a:off x="5788025" y="2984500"/>
            <a:ext cx="63452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§3.7 Real Stuff: Streaming SIMD Extensions and AVX in x86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B533B74-0EF1-455F-937B-1F059C67BCBC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FP Instructions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4171950"/>
            <a:ext cx="8270875" cy="2065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Optional variations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400"/>
              <a:t>: integer operand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P</a:t>
            </a:r>
            <a:r>
              <a:rPr lang="en-AU" altLang="en-US" sz="2400"/>
              <a:t>: pop operand from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R</a:t>
            </a:r>
            <a:r>
              <a:rPr lang="en-AU" altLang="en-US" sz="2400"/>
              <a:t>: reverse operand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But not all combinations allowed</a:t>
            </a:r>
          </a:p>
        </p:txBody>
      </p:sp>
      <p:graphicFrame>
        <p:nvGraphicFramePr>
          <p:cNvPr id="356398" name="Group 46"/>
          <p:cNvGraphicFramePr>
            <a:graphicFrameLocks noGrp="1"/>
          </p:cNvGraphicFramePr>
          <p:nvPr/>
        </p:nvGraphicFramePr>
        <p:xfrm>
          <a:off x="684213" y="1397000"/>
          <a:ext cx="8255000" cy="2513089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Transcendental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FRNDINT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FSTSW AX/mem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FYL2X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931EECE8-60E4-47FD-9754-8F887E36FFCE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AU" altLang="en-US" sz="3600"/>
              <a:t>Streaming SIMD Extension 2 (SSE2)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Adds 4 </a:t>
            </a:r>
            <a:r>
              <a:rPr lang="en-US" altLang="en-US">
                <a:cs typeface="Arial" panose="020B0604020202020204" pitchFamily="34" charset="0"/>
              </a:rPr>
              <a:t>× 128-bit registers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Extended to 8 registers in AMD64/EM64T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Can be used for multiple FP operands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2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64-bit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4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32-bit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Instructions operate on them simultaneously</a:t>
            </a:r>
          </a:p>
          <a:p>
            <a:pPr lvl="2" eaLnBrk="1" hangingPunct="1"/>
            <a:r>
              <a:rPr lang="en-US" altLang="en-US" u="sng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ingle-</a:t>
            </a:r>
            <a:r>
              <a:rPr lang="en-US" altLang="en-US" u="sng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nstruction </a:t>
            </a:r>
            <a:r>
              <a:rPr lang="en-US" altLang="en-US" u="sng">
                <a:cs typeface="Arial" panose="020B0604020202020204" pitchFamily="34" charset="0"/>
              </a:rPr>
              <a:t>M</a:t>
            </a:r>
            <a:r>
              <a:rPr lang="en-US" altLang="en-US">
                <a:cs typeface="Arial" panose="020B0604020202020204" pitchFamily="34" charset="0"/>
              </a:rPr>
              <a:t>ultiple-</a:t>
            </a:r>
            <a:r>
              <a:rPr lang="en-US" altLang="en-US" u="sng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Unoptimized</a:t>
            </a:r>
            <a:r>
              <a:rPr lang="en-US" dirty="0"/>
              <a:t> code: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3.  for (int i = 0; i &lt; n;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4.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5.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6.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*n]; 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7.     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8.      cij += A[i+k*n] * B[k+j*n]; /* cij += A[i][k]*B[k][j]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9.    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/* 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10.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11. }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22DE0D5-BDA6-4C79-BCA6-CF40514F71E0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2044-24A1-4677-9A61-60DC3E10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2A5D-891E-4B75-815F-BEBD41B9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https://software.intel.com/en-us/mkl-tutorial-c-multiplying-matrices-using-dgemm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7353-F0F4-4AEA-AF42-A7F6D8BA1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320BC332-B6E0-48FA-ABE1-840F4D3F454B}" type="slidenum">
              <a:rPr lang="en-AU" altLang="en-US" smtClean="0"/>
              <a:pPr/>
              <a:t>47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0637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(%r10),%xmm0  # Load 1 element of C into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),%xmm1  # Load 1 element of B into %xmm1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5. add %r9,%rcx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(%r8,%rax,8),%xmm1,%xmm1 # Multiply %xmm1, element of 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7. add $0x1,%rax        # register %rax = %rax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# compare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to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vaddsd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%xmm1,%xmm0,%xmm0 # Add %xmm1,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30 &lt;dgemm+0x30&gt;  # jump if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11. add $0x1,%r11d      # register %r11 = %r11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%xmm0,(%r10) # Store %xmm0 into C element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90BFA288-67F4-4475-A23F-77E32BCB4E69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Optimized C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1.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4.  for ( int i = 0; i &lt; n; i+=4 )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5.   for 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 dirty="0">
                <a:latin typeface="Courier New" pitchFamily="49" charset="0"/>
                <a:cs typeface="Courier New" pitchFamily="49" charset="0"/>
              </a:rPr>
              <a:t>6.    __m256d c0 = _mm256_load_pd(C+i+j*n); /* c0 = C[i][j]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7.    for(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8.     c0 = _mm256_add_pd(c0, /* c0 += 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9.              _mm256_mul_pd(_mm256_load_pd(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A+i+k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*n),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10.             _mm256_broadcast_sd(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*n)));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11.   _mm256_store_pd(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C+i+j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*n, c0); /* C[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][j] = c0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12.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13. 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7EC87D9-9E0B-4ECD-98D7-FC7C60AF7AA6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E546CA3-FF73-4D24-9D77-34ACB478A99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subu</a:t>
            </a:r>
            <a:r>
              <a:rPr lang="en-US" altLang="en-US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/>
          <a:lstStyle/>
          <a:p>
            <a:pPr>
              <a:defRPr/>
            </a:pPr>
            <a:r>
              <a:rPr lang="en-US" dirty="0"/>
              <a:t>Optimized 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(%r11),%ymm0      # Load 4 elements of C into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register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(%rax,%r8,1),%ymm1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5. add $0x8,%rax             # register %rax = %rax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),%ymm1,%ymm1 # Parallel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7. add %r9,%rcx     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8. cmp %r10,%rax             # compare %r10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%ymm1,%ymm0,%ymm0  # Parallel add %ymm1,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50 &lt;dgemm+0x50&gt;      # jump if not %r10 != %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600" dirty="0">
                <a:latin typeface="Courier New" pitchFamily="49" charset="0"/>
                <a:cs typeface="Courier New" pitchFamily="49" charset="0"/>
              </a:rPr>
              <a:t>11. add $0x1,%esi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%ymm0,(%r11)     # Store %ymm0 into 4 C elements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BF5D6C1-034E-4F75-AFF8-09F7E258C8A5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E084721-30F9-41D1-A8FD-D65517E49AA3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Left shift by </a:t>
            </a:r>
            <a:r>
              <a:rPr lang="en-US" altLang="en-US" i="1"/>
              <a:t>i</a:t>
            </a:r>
            <a:r>
              <a:rPr lang="en-US" altLang="en-US"/>
              <a:t> places multiplies an integer by 2</a:t>
            </a:r>
            <a:r>
              <a:rPr lang="en-US" altLang="en-US" i="1" baseline="30000"/>
              <a:t>i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Right shift divides by 2</a:t>
            </a:r>
            <a:r>
              <a:rPr lang="en-US" altLang="en-US" i="1" baseline="30000"/>
              <a:t>i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 2 = </a:t>
            </a:r>
            <a:r>
              <a:rPr lang="en-US" altLang="en-US">
                <a:solidFill>
                  <a:schemeClr val="hlink"/>
                </a:solidFill>
              </a:rPr>
              <a:t>111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1111011</a:t>
            </a:r>
            <a:r>
              <a:rPr lang="en-US" altLang="en-US" baseline="-25000"/>
              <a:t>2</a:t>
            </a:r>
            <a:r>
              <a:rPr lang="en-US" altLang="en-US"/>
              <a:t> &gt;&gt;&gt; 2 = </a:t>
            </a:r>
            <a:r>
              <a:rPr lang="en-US" altLang="en-US">
                <a:solidFill>
                  <a:schemeClr val="hlink"/>
                </a:solidFill>
              </a:rPr>
              <a:t>001</a:t>
            </a:r>
            <a:r>
              <a:rPr lang="en-US" altLang="en-US"/>
              <a:t>11110</a:t>
            </a:r>
            <a:r>
              <a:rPr lang="en-US" altLang="en-US" baseline="-25000"/>
              <a:t>2</a:t>
            </a:r>
            <a:r>
              <a:rPr lang="en-US" altLang="en-US"/>
              <a:t> = +62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Fallacies and Pitfalls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1931DFA-712E-408E-B495-E64C1FFB79E9}" type="slidenum">
              <a:rPr lang="en-AU" altLang="en-US"/>
              <a:pPr/>
              <a:t>52</a:t>
            </a:fld>
            <a:endParaRPr lang="en-AU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636712"/>
          </a:xfrm>
        </p:spPr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AU" altLang="en-US" sz="3200"/>
              <a:t>Need to validate parallel programs under varying degrees of parallelism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51C35DB-B490-484D-A3D4-300E4662A9B1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05D5135-A8F9-441B-BE52-69E05F5E900B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Bits have no inherent meaning</a:t>
            </a:r>
          </a:p>
          <a:p>
            <a:pPr lvl="1" eaLnBrk="1" hangingPunct="1"/>
            <a:r>
              <a:rPr lang="en-AU" altLang="en-US"/>
              <a:t>Interpretation depends on the instructions applied</a:t>
            </a:r>
          </a:p>
          <a:p>
            <a:pPr eaLnBrk="1" hangingPunct="1"/>
            <a:r>
              <a:rPr lang="en-AU" altLang="en-US"/>
              <a:t>Computer representations of numbers</a:t>
            </a:r>
          </a:p>
          <a:p>
            <a:pPr lvl="1" eaLnBrk="1" hangingPunct="1"/>
            <a:r>
              <a:rPr lang="en-AU" altLang="en-US"/>
              <a:t>Finite range and precision</a:t>
            </a:r>
          </a:p>
          <a:p>
            <a:pPr lvl="1" eaLnBrk="1" hangingPunct="1"/>
            <a:r>
              <a:rPr lang="en-AU" altLang="en-US"/>
              <a:t>Need to account for this in programs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052F5F2-F44F-4DDD-AA3B-C0F8268FB1BE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ISAs support arithmetic</a:t>
            </a:r>
          </a:p>
          <a:p>
            <a:pPr lvl="1" eaLnBrk="1" hangingPunct="1"/>
            <a:r>
              <a:rPr lang="en-US" altLang="en-US"/>
              <a:t>Signed and unsigned integers</a:t>
            </a:r>
          </a:p>
          <a:p>
            <a:pPr lvl="1" eaLnBrk="1" hangingPunct="1"/>
            <a:r>
              <a:rPr lang="en-US" altLang="en-US"/>
              <a:t>Floating-point approximation to reals</a:t>
            </a:r>
          </a:p>
          <a:p>
            <a:pPr eaLnBrk="1" hangingPunct="1"/>
            <a:r>
              <a:rPr lang="en-US" altLang="en-US"/>
              <a:t>Bounded range and precision</a:t>
            </a:r>
          </a:p>
          <a:p>
            <a:pPr lvl="1" eaLnBrk="1" hangingPunct="1"/>
            <a:r>
              <a:rPr lang="en-US" altLang="en-US"/>
              <a:t>Operations can overflow and underflow</a:t>
            </a:r>
          </a:p>
          <a:p>
            <a:pPr eaLnBrk="1" hangingPunct="1"/>
            <a:r>
              <a:rPr lang="en-US" altLang="en-US"/>
              <a:t>MIPS ISA</a:t>
            </a:r>
          </a:p>
          <a:p>
            <a:pPr lvl="1" eaLnBrk="1" hangingPunct="1"/>
            <a:r>
              <a:rPr lang="en-US" altLang="en-US"/>
              <a:t>Core instructions: 54 most frequently used</a:t>
            </a:r>
          </a:p>
          <a:p>
            <a:pPr lvl="2" eaLnBrk="1" hangingPunct="1"/>
            <a:r>
              <a:rPr lang="en-US" altLang="en-US"/>
              <a:t>100% of SPECINT, 97% of SPECFP</a:t>
            </a:r>
          </a:p>
          <a:p>
            <a:pPr lvl="1" eaLnBrk="1" hangingPunct="1"/>
            <a:r>
              <a:rPr lang="en-US" altLang="en-US"/>
              <a:t>Other instructions: less frequent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E66B705-4A53-4045-95FD-67A721106B51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/>
              <a:t>Use 64-bit adder, with partitioned carry chain</a:t>
            </a:r>
          </a:p>
          <a:p>
            <a:pPr lvl="2" eaLnBrk="1" hangingPunct="1"/>
            <a:r>
              <a:rPr lang="en-AU" altLang="en-US"/>
              <a:t>Operate on 8</a:t>
            </a:r>
            <a:r>
              <a:rPr lang="en-US" altLang="en-US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c.f. 2s-complement modulo arithmetic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E.g., clipping in audio, saturation in video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263769-FA87-4AAA-81F9-A3A6C664390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×  1001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  1000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 0000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 0000 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1000   </a:t>
              </a:r>
            </a:p>
            <a:p>
              <a:r>
                <a:rPr lang="en-US" altLang="en-US" sz="2000">
                  <a:latin typeface="Lucida Console" panose="020B0609040504020204" pitchFamily="49" charset="0"/>
                </a:rPr>
                <a:t>1001000</a:t>
              </a:r>
              <a:endParaRPr lang="en-AU" altLang="en-US" sz="2000">
                <a:latin typeface="Lucida Console" panose="020B0609040504020204" pitchFamily="49" charset="0"/>
              </a:endParaRPr>
            </a:p>
          </p:txBody>
        </p:sp>
        <p:sp>
          <p:nvSpPr>
            <p:cNvPr id="12301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02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12295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2296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2297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2299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61CFFA5-3FF8-4D08-B2F9-E0F51384C5EE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CDA11F4-82EA-4D23-B8CB-ABB3C8792D9C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5313</Words>
  <Application>Microsoft Office PowerPoint</Application>
  <PresentationFormat>On-screen Show (4:3)</PresentationFormat>
  <Paragraphs>763</Paragraphs>
  <Slides>55</Slides>
  <Notes>49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Corbel</vt:lpstr>
      <vt:lpstr>Courier New</vt:lpstr>
      <vt:lpstr>Lucida Console</vt:lpstr>
      <vt:lpstr>Tahoma</vt:lpstr>
      <vt:lpstr>Times New Roman</vt:lpstr>
      <vt:lpstr>Wingdings</vt:lpstr>
      <vt:lpstr>cod4e</vt:lpstr>
      <vt:lpstr>Equation</vt:lpstr>
      <vt:lpstr>Worksheet</vt:lpstr>
      <vt:lpstr>Chapter 3</vt:lpstr>
      <vt:lpstr>Arithmetic for Computers</vt:lpstr>
      <vt:lpstr>Integer Addition</vt:lpstr>
      <vt:lpstr>Integer Subtraction</vt:lpstr>
      <vt:lpstr>Dealing with Overflow</vt:lpstr>
      <vt:lpstr>Arithmetic for Multimedia</vt:lpstr>
      <vt:lpstr>Multiplication</vt:lpstr>
      <vt:lpstr>Multiplication Hardware</vt:lpstr>
      <vt:lpstr>Optimized Multiplier</vt:lpstr>
      <vt:lpstr>Faster Multiplier</vt:lpstr>
      <vt:lpstr>MIPS Multiplication</vt:lpstr>
      <vt:lpstr>Division</vt:lpstr>
      <vt:lpstr>Division Hardware</vt:lpstr>
      <vt:lpstr>Optimized Divider</vt:lpstr>
      <vt:lpstr>Faster Division</vt:lpstr>
      <vt:lpstr>MIPS Division</vt:lpstr>
      <vt:lpstr>Floating Point</vt:lpstr>
      <vt:lpstr>Floating Point Standard</vt:lpstr>
      <vt:lpstr>IEEE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Subword Parallellism</vt:lpstr>
      <vt:lpstr>x86 FP Architecture</vt:lpstr>
      <vt:lpstr>x86 FP Instructions</vt:lpstr>
      <vt:lpstr>Streaming SIMD Extension 2 (SSE2)</vt:lpstr>
      <vt:lpstr>Matrix Multiply</vt:lpstr>
      <vt:lpstr>PowerPoint Presentation</vt:lpstr>
      <vt:lpstr>Matrix Multiply</vt:lpstr>
      <vt:lpstr>Matrix Multiply</vt:lpstr>
      <vt:lpstr>Matrix Multiply</vt:lpstr>
      <vt:lpstr>Right Shift and Division</vt:lpstr>
      <vt:lpstr>Associativity</vt:lpstr>
      <vt:lpstr>Who Cares About FP Accuracy?</vt:lpstr>
      <vt:lpstr>Concluding Remarks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Brian Srivastava</cp:lastModifiedBy>
  <cp:revision>49</cp:revision>
  <dcterms:created xsi:type="dcterms:W3CDTF">2008-07-28T10:20:18Z</dcterms:created>
  <dcterms:modified xsi:type="dcterms:W3CDTF">2020-01-22T04:13:26Z</dcterms:modified>
</cp:coreProperties>
</file>