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12"/>
  </p:notesMasterIdLst>
  <p:handoutMasterIdLst>
    <p:handoutMasterId r:id="rId113"/>
  </p:handoutMasterIdLst>
  <p:sldIdLst>
    <p:sldId id="270" r:id="rId2"/>
    <p:sldId id="272" r:id="rId3"/>
    <p:sldId id="273" r:id="rId4"/>
    <p:sldId id="274" r:id="rId5"/>
    <p:sldId id="271" r:id="rId6"/>
    <p:sldId id="358" r:id="rId7"/>
    <p:sldId id="368" r:id="rId8"/>
    <p:sldId id="369" r:id="rId9"/>
    <p:sldId id="359" r:id="rId10"/>
    <p:sldId id="370" r:id="rId11"/>
    <p:sldId id="366" r:id="rId12"/>
    <p:sldId id="367" r:id="rId13"/>
    <p:sldId id="362" r:id="rId14"/>
    <p:sldId id="363" r:id="rId15"/>
    <p:sldId id="364" r:id="rId16"/>
    <p:sldId id="365" r:id="rId17"/>
    <p:sldId id="389" r:id="rId18"/>
    <p:sldId id="275" r:id="rId19"/>
    <p:sldId id="276" r:id="rId20"/>
    <p:sldId id="390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391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334" r:id="rId37"/>
    <p:sldId id="335" r:id="rId38"/>
    <p:sldId id="291" r:id="rId39"/>
    <p:sldId id="295" r:id="rId40"/>
    <p:sldId id="296" r:id="rId41"/>
    <p:sldId id="336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92" r:id="rId53"/>
    <p:sldId id="308" r:id="rId54"/>
    <p:sldId id="309" r:id="rId55"/>
    <p:sldId id="310" r:id="rId56"/>
    <p:sldId id="311" r:id="rId57"/>
    <p:sldId id="312" r:id="rId58"/>
    <p:sldId id="371" r:id="rId59"/>
    <p:sldId id="372" r:id="rId60"/>
    <p:sldId id="373" r:id="rId61"/>
    <p:sldId id="374" r:id="rId62"/>
    <p:sldId id="376" r:id="rId63"/>
    <p:sldId id="377" r:id="rId64"/>
    <p:sldId id="378" r:id="rId65"/>
    <p:sldId id="379" r:id="rId66"/>
    <p:sldId id="380" r:id="rId67"/>
    <p:sldId id="381" r:id="rId68"/>
    <p:sldId id="384" r:id="rId69"/>
    <p:sldId id="394" r:id="rId70"/>
    <p:sldId id="385" r:id="rId71"/>
    <p:sldId id="386" r:id="rId72"/>
    <p:sldId id="387" r:id="rId73"/>
    <p:sldId id="313" r:id="rId74"/>
    <p:sldId id="314" r:id="rId75"/>
    <p:sldId id="315" r:id="rId76"/>
    <p:sldId id="316" r:id="rId77"/>
    <p:sldId id="318" r:id="rId78"/>
    <p:sldId id="317" r:id="rId79"/>
    <p:sldId id="319" r:id="rId80"/>
    <p:sldId id="320" r:id="rId81"/>
    <p:sldId id="321" r:id="rId82"/>
    <p:sldId id="322" r:id="rId83"/>
    <p:sldId id="337" r:id="rId84"/>
    <p:sldId id="338" r:id="rId85"/>
    <p:sldId id="323" r:id="rId86"/>
    <p:sldId id="324" r:id="rId87"/>
    <p:sldId id="325" r:id="rId88"/>
    <p:sldId id="326" r:id="rId89"/>
    <p:sldId id="327" r:id="rId90"/>
    <p:sldId id="328" r:id="rId91"/>
    <p:sldId id="329" r:id="rId92"/>
    <p:sldId id="330" r:id="rId93"/>
    <p:sldId id="331" r:id="rId94"/>
    <p:sldId id="340" r:id="rId95"/>
    <p:sldId id="346" r:id="rId96"/>
    <p:sldId id="347" r:id="rId97"/>
    <p:sldId id="348" r:id="rId98"/>
    <p:sldId id="341" r:id="rId99"/>
    <p:sldId id="349" r:id="rId100"/>
    <p:sldId id="350" r:id="rId101"/>
    <p:sldId id="351" r:id="rId102"/>
    <p:sldId id="352" r:id="rId103"/>
    <p:sldId id="339" r:id="rId104"/>
    <p:sldId id="353" r:id="rId105"/>
    <p:sldId id="355" r:id="rId106"/>
    <p:sldId id="388" r:id="rId107"/>
    <p:sldId id="342" r:id="rId108"/>
    <p:sldId id="356" r:id="rId109"/>
    <p:sldId id="357" r:id="rId110"/>
    <p:sldId id="333" r:id="rId111"/>
  </p:sldIdLst>
  <p:sldSz cx="9144000" cy="6858000" type="screen4x3"/>
  <p:notesSz cx="7099300" cy="10234613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4" autoAdjust="0"/>
    <p:restoredTop sz="91476" autoAdjust="0"/>
  </p:normalViewPr>
  <p:slideViewPr>
    <p:cSldViewPr snapToObjects="1">
      <p:cViewPr varScale="1">
        <p:scale>
          <a:sx n="96" d="100"/>
          <a:sy n="96" d="100"/>
        </p:scale>
        <p:origin x="187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3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handoutMaster" Target="handoutMasters/handoutMaster1.xml"/><Relationship Id="rId118" Type="http://schemas.microsoft.com/office/2016/11/relationships/changesInfo" Target="changesInfos/changesInfo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Srivastava" userId="a20fc31f-ff76-4f59-a5f9-7c37ba761692" providerId="ADAL" clId="{18D0E9CB-8D48-49A2-88A7-BC72748D904D}"/>
  </pc:docChgLst>
  <pc:docChgLst>
    <pc:chgData name="Brian Srivastava" userId="a20fc31f-ff76-4f59-a5f9-7c37ba761692" providerId="ADAL" clId="{2AC2198F-C2C0-4386-A0AE-977C56043A29}"/>
    <pc:docChg chg="delSld">
      <pc:chgData name="Brian Srivastava" userId="a20fc31f-ff76-4f59-a5f9-7c37ba761692" providerId="ADAL" clId="{2AC2198F-C2C0-4386-A0AE-977C56043A29}" dt="2020-03-15T16:20:12.716" v="0" actId="47"/>
      <pc:docMkLst>
        <pc:docMk/>
      </pc:docMkLst>
      <pc:sldChg chg="del">
        <pc:chgData name="Brian Srivastava" userId="a20fc31f-ff76-4f59-a5f9-7c37ba761692" providerId="ADAL" clId="{2AC2198F-C2C0-4386-A0AE-977C56043A29}" dt="2020-03-15T16:20:12.716" v="0" actId="47"/>
        <pc:sldMkLst>
          <pc:docMk/>
          <pc:sldMk cId="1289721856" sldId="393"/>
        </pc:sldMkLst>
      </pc:sldChg>
    </pc:docChg>
  </pc:docChgLst>
  <pc:docChgLst>
    <pc:chgData name="Brian Srivastava" userId="a20fc31f-ff76-4f59-a5f9-7c37ba761692" providerId="ADAL" clId="{04161494-56C6-4CC2-BE66-3BCBED424C54}"/>
    <pc:docChg chg="addSld modSld">
      <pc:chgData name="Brian Srivastava" userId="a20fc31f-ff76-4f59-a5f9-7c37ba761692" providerId="ADAL" clId="{04161494-56C6-4CC2-BE66-3BCBED424C54}" dt="2019-03-25T20:38:39.225" v="111" actId="20577"/>
      <pc:docMkLst>
        <pc:docMk/>
      </pc:docMkLst>
      <pc:sldChg chg="modSp">
        <pc:chgData name="Brian Srivastava" userId="a20fc31f-ff76-4f59-a5f9-7c37ba761692" providerId="ADAL" clId="{04161494-56C6-4CC2-BE66-3BCBED424C54}" dt="2019-03-18T20:27:24.715" v="19" actId="20577"/>
        <pc:sldMkLst>
          <pc:docMk/>
          <pc:sldMk cId="0" sldId="271"/>
        </pc:sldMkLst>
        <pc:spChg chg="mod">
          <ac:chgData name="Brian Srivastava" userId="a20fc31f-ff76-4f59-a5f9-7c37ba761692" providerId="ADAL" clId="{04161494-56C6-4CC2-BE66-3BCBED424C54}" dt="2019-03-18T20:27:24.715" v="19" actId="20577"/>
          <ac:spMkLst>
            <pc:docMk/>
            <pc:sldMk cId="0" sldId="271"/>
            <ac:spMk id="9220" creationId="{00000000-0000-0000-0000-000000000000}"/>
          </ac:spMkLst>
        </pc:spChg>
      </pc:sldChg>
      <pc:sldChg chg="modNotesTx">
        <pc:chgData name="Brian Srivastava" userId="a20fc31f-ff76-4f59-a5f9-7c37ba761692" providerId="ADAL" clId="{04161494-56C6-4CC2-BE66-3BCBED424C54}" dt="2019-03-25T17:28:04.779" v="108" actId="20577"/>
        <pc:sldMkLst>
          <pc:docMk/>
          <pc:sldMk cId="0" sldId="319"/>
        </pc:sldMkLst>
      </pc:sldChg>
      <pc:sldChg chg="modNotesTx">
        <pc:chgData name="Brian Srivastava" userId="a20fc31f-ff76-4f59-a5f9-7c37ba761692" providerId="ADAL" clId="{04161494-56C6-4CC2-BE66-3BCBED424C54}" dt="2019-03-25T17:16:33.568" v="70" actId="20577"/>
        <pc:sldMkLst>
          <pc:docMk/>
          <pc:sldMk cId="0" sldId="378"/>
        </pc:sldMkLst>
      </pc:sldChg>
      <pc:sldChg chg="modSp">
        <pc:chgData name="Brian Srivastava" userId="a20fc31f-ff76-4f59-a5f9-7c37ba761692" providerId="ADAL" clId="{04161494-56C6-4CC2-BE66-3BCBED424C54}" dt="2019-03-25T20:38:39.225" v="111" actId="20577"/>
        <pc:sldMkLst>
          <pc:docMk/>
          <pc:sldMk cId="0" sldId="384"/>
        </pc:sldMkLst>
        <pc:spChg chg="mod">
          <ac:chgData name="Brian Srivastava" userId="a20fc31f-ff76-4f59-a5f9-7c37ba761692" providerId="ADAL" clId="{04161494-56C6-4CC2-BE66-3BCBED424C54}" dt="2019-03-25T20:38:39.225" v="111" actId="20577"/>
          <ac:spMkLst>
            <pc:docMk/>
            <pc:sldMk cId="0" sldId="384"/>
            <ac:spMk id="67588" creationId="{00000000-0000-0000-0000-000000000000}"/>
          </ac:spMkLst>
        </pc:spChg>
      </pc:sldChg>
      <pc:sldChg chg="add">
        <pc:chgData name="Brian Srivastava" userId="a20fc31f-ff76-4f59-a5f9-7c37ba761692" providerId="ADAL" clId="{04161494-56C6-4CC2-BE66-3BCBED424C54}" dt="2019-03-18T21:34:46.921" v="20"/>
        <pc:sldMkLst>
          <pc:docMk/>
          <pc:sldMk cId="1430028756" sldId="392"/>
        </pc:sldMkLst>
      </pc:sldChg>
      <pc:sldChg chg="modSp add">
        <pc:chgData name="Brian Srivastava" userId="a20fc31f-ff76-4f59-a5f9-7c37ba761692" providerId="ADAL" clId="{04161494-56C6-4CC2-BE66-3BCBED424C54}" dt="2019-03-20T15:57:39.807" v="41" actId="20577"/>
        <pc:sldMkLst>
          <pc:docMk/>
          <pc:sldMk cId="1289721856" sldId="393"/>
        </pc:sldMkLst>
        <pc:spChg chg="mod">
          <ac:chgData name="Brian Srivastava" userId="a20fc31f-ff76-4f59-a5f9-7c37ba761692" providerId="ADAL" clId="{04161494-56C6-4CC2-BE66-3BCBED424C54}" dt="2019-03-20T15:57:39.807" v="41" actId="20577"/>
          <ac:spMkLst>
            <pc:docMk/>
            <pc:sldMk cId="1289721856" sldId="393"/>
            <ac:spMk id="3" creationId="{564B15C1-C8BF-49CE-8225-34B1A045CD57}"/>
          </ac:spMkLst>
        </pc:spChg>
      </pc:sldChg>
      <pc:sldChg chg="add">
        <pc:chgData name="Brian Srivastava" userId="a20fc31f-ff76-4f59-a5f9-7c37ba761692" providerId="ADAL" clId="{04161494-56C6-4CC2-BE66-3BCBED424C54}" dt="2019-03-25T20:38:07.620" v="109"/>
        <pc:sldMkLst>
          <pc:docMk/>
          <pc:sldMk cId="3999236757" sldId="394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07B838E0-A92A-4E50-BC0A-745062857D87}" type="datetime3">
              <a:rPr lang="en-AU"/>
              <a:pPr>
                <a:defRPr/>
              </a:pPr>
              <a:t>15 March, 2020</a:t>
            </a:fld>
            <a:endParaRPr lang="en-AU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fld id="{C19E73A0-5D1B-4A55-80BC-1001C8AE2E2D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7246EDC-4D5B-47E2-83B8-D1303CAD73D6}" type="datetime3">
              <a:rPr lang="en-AU"/>
              <a:pPr>
                <a:defRPr/>
              </a:pPr>
              <a:t>15 March, 2020</a:t>
            </a:fld>
            <a:endParaRPr lang="en-AU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fld id="{C1C7A86F-069E-4AA1-BD17-1241D6F9B273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1FA7FD-5CB5-4A1D-92C2-242179DCE372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116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116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6EA428-F27C-4F34-9F28-D6BFBAA1DFA1}" type="slidenum">
              <a:rPr lang="en-AU" altLang="en-US">
                <a:latin typeface="Times New Roman" panose="02020603050405020304" pitchFamily="18" charset="0"/>
              </a:rPr>
              <a:pPr/>
              <a:t>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116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AB01A5-BB2C-4F31-BF25-A7DF342BAECE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08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6 — Storage and Other I/O Topics</a:t>
            </a:r>
          </a:p>
        </p:txBody>
      </p:sp>
      <p:sp>
        <p:nvSpPr>
          <p:cNvPr id="1208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59BB78-C824-4289-8D26-84A0F0C761EA}" type="slidenum">
              <a:rPr lang="en-AU" altLang="en-US">
                <a:latin typeface="Times New Roman" panose="02020603050405020304" pitchFamily="18" charset="0"/>
              </a:rPr>
              <a:pPr/>
              <a:t>12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08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337137-8ADD-41EA-9E00-D3EB6964E0E0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18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6 — Storage and Other I/O Topics</a:t>
            </a:r>
          </a:p>
        </p:txBody>
      </p:sp>
      <p:sp>
        <p:nvSpPr>
          <p:cNvPr id="1218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D5736D-989E-4F67-A11E-899E790DFC11}" type="slidenum">
              <a:rPr lang="en-AU" altLang="en-US">
                <a:latin typeface="Times New Roman" panose="02020603050405020304" pitchFamily="18" charset="0"/>
              </a:rPr>
              <a:pPr/>
              <a:t>13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18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F034B1-5DDF-4FB0-937C-F67472249D42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28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6 — Storage and Other I/O Topics</a:t>
            </a:r>
          </a:p>
        </p:txBody>
      </p:sp>
      <p:sp>
        <p:nvSpPr>
          <p:cNvPr id="1228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59EB66-4658-4925-A915-5C90C31926E3}" type="slidenum">
              <a:rPr lang="en-AU" altLang="en-US">
                <a:latin typeface="Times New Roman" panose="02020603050405020304" pitchFamily="18" charset="0"/>
              </a:rPr>
              <a:pPr/>
              <a:t>14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28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902C22-A9CC-409C-80AF-F109C889F1D0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39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6 — Storage and Other I/O Topics</a:t>
            </a:r>
          </a:p>
        </p:txBody>
      </p:sp>
      <p:sp>
        <p:nvSpPr>
          <p:cNvPr id="1239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DB75C3-A9A8-4E8E-A95A-80A2F6F6F5B9}" type="slidenum">
              <a:rPr lang="en-AU" altLang="en-US">
                <a:latin typeface="Times New Roman" panose="02020603050405020304" pitchFamily="18" charset="0"/>
              </a:rPr>
              <a:pPr/>
              <a:t>15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39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B00202-6DD3-4B88-AF40-77BCAF780C9C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4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6 — Storage and Other I/O Topics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6706DF-D464-47C2-BFE0-8F22FADFD9EB}" type="slidenum">
              <a:rPr lang="en-AU" altLang="en-US">
                <a:latin typeface="Times New Roman" panose="02020603050405020304" pitchFamily="18" charset="0"/>
              </a:rPr>
              <a:pPr/>
              <a:t>16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EXTF is better about trying to put a single file in a sequence, there are some questions about when you write to a disk (data loss vs future optimisation)</a:t>
            </a:r>
          </a:p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97246EDC-4D5B-47E2-83B8-D1303CAD73D6}" type="datetime3">
              <a:rPr lang="en-AU" smtClean="0"/>
              <a:pPr>
                <a:defRPr/>
              </a:pPr>
              <a:t>15 March, 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7A86F-069E-4AA1-BD17-1241D6F9B273}" type="slidenum">
              <a:rPr lang="en-AU" altLang="en-US" smtClean="0"/>
              <a:pPr/>
              <a:t>17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71431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D981D2-8932-47CB-BA7E-9123D15EFFD7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A50C8E-7E1A-461E-BA8E-38BC9F5F643B}" type="slidenum">
              <a:rPr lang="en-AU" altLang="en-US">
                <a:latin typeface="Times New Roman" panose="02020603050405020304" pitchFamily="18" charset="0"/>
              </a:rPr>
              <a:pPr/>
              <a:t>18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EDCC01-5466-4C79-B6B0-F9E26DDD8989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69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269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BB1744-2AEA-4FA4-8706-DAE458E7C8BD}" type="slidenum">
              <a:rPr lang="en-AU" altLang="en-US">
                <a:latin typeface="Times New Roman" panose="02020603050405020304" pitchFamily="18" charset="0"/>
              </a:rPr>
              <a:pPr/>
              <a:t>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69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A53447-0652-423A-8110-778DCE373394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80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280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F46195-100B-4FED-9B1A-0015D8DA72D0}" type="slidenum">
              <a:rPr lang="en-AU" altLang="en-US">
                <a:latin typeface="Times New Roman" panose="02020603050405020304" pitchFamily="18" charset="0"/>
              </a:rPr>
              <a:pPr/>
              <a:t>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80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A76C23-E95D-44D6-AEEC-13B1F8452E7D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90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290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1E18CB-01A5-4E4C-8CB1-BC7956C53043}" type="slidenum">
              <a:rPr lang="en-AU" altLang="en-US">
                <a:latin typeface="Times New Roman" panose="02020603050405020304" pitchFamily="18" charset="0"/>
              </a:rPr>
              <a:pPr/>
              <a:t>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90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FC585B-ACF6-4CD9-B078-C76C0828B616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A6B3F0-7589-4EE1-B5DE-E6435012C3D5}" type="slidenum">
              <a:rPr lang="en-AU" altLang="en-US">
                <a:latin typeface="Times New Roman" panose="02020603050405020304" pitchFamily="18" charset="0"/>
              </a:rPr>
              <a:pPr/>
              <a:t>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Induction variable:  </a:t>
            </a:r>
            <a:r>
              <a:rPr lang="en-US" altLang="en-US" dirty="0" err="1"/>
              <a:t>i</a:t>
            </a:r>
            <a:r>
              <a:rPr lang="en-US" altLang="en-US" dirty="0"/>
              <a:t>++ or similar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E7B364-BA87-4EC3-BA02-06C81080BC88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6C0E0A-48BC-4C37-878A-CFA6A7A96862}" type="slidenum">
              <a:rPr lang="en-AU" altLang="en-US">
                <a:latin typeface="Times New Roman" panose="02020603050405020304" pitchFamily="18" charset="0"/>
              </a:rPr>
              <a:pPr/>
              <a:t>23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52C105-18F2-4201-B98D-010713A64774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AC9D32-93C9-4C5B-8EB8-91AF6F63FE0A}" type="slidenum">
              <a:rPr lang="en-AU" altLang="en-US">
                <a:latin typeface="Times New Roman" panose="02020603050405020304" pitchFamily="18" charset="0"/>
              </a:rPr>
              <a:pPr/>
              <a:t>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6D8C76-655F-48BF-A01E-E2BA74C66A38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21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321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CC0830-A3E3-4A02-A72A-4CC2689F28F4}" type="slidenum">
              <a:rPr lang="en-AU" altLang="en-US">
                <a:latin typeface="Times New Roman" panose="02020603050405020304" pitchFamily="18" charset="0"/>
              </a:rPr>
              <a:pPr/>
              <a:t>25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21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981D8D-FD79-4D89-BDBF-E43A9CC5F9E5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D859DF-0D5E-4101-B0AF-EAE59E87BD5A}" type="slidenum">
              <a:rPr lang="en-AU" altLang="en-US">
                <a:latin typeface="Times New Roman" panose="02020603050405020304" pitchFamily="18" charset="0"/>
              </a:rPr>
              <a:pPr/>
              <a:t>26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7EAFD2-D246-41BF-B484-91F1244D06B1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4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34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D97972-5407-4444-9C67-A512F49FE729}" type="slidenum">
              <a:rPr lang="en-AU" altLang="en-US">
                <a:latin typeface="Times New Roman" panose="02020603050405020304" pitchFamily="18" charset="0"/>
              </a:rPr>
              <a:pPr/>
              <a:t>27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4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9821F8-900C-440D-B7ED-937A3278FE26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51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351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6BBB5E-4E3E-4F2F-8432-A05DF3F52433}" type="slidenum">
              <a:rPr lang="en-AU" altLang="en-US">
                <a:latin typeface="Times New Roman" panose="02020603050405020304" pitchFamily="18" charset="0"/>
              </a:rPr>
              <a:pPr/>
              <a:t>29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51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BAC117-D2D1-4146-BE63-7A50A8B65F9E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61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361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DE0BCD-0B6A-43DF-8E3E-9E9EA2F00D78}" type="slidenum">
              <a:rPr lang="en-AU" altLang="en-US">
                <a:latin typeface="Times New Roman" panose="02020603050405020304" pitchFamily="18" charset="0"/>
              </a:rPr>
              <a:pPr/>
              <a:t>30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61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4FA579-FBDC-432D-ABF3-2BADDC370A85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72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37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7D31BE-74E8-4E44-9A43-DED9E8916DB4}" type="slidenum">
              <a:rPr lang="en-AU" altLang="en-US">
                <a:latin typeface="Times New Roman" panose="02020603050405020304" pitchFamily="18" charset="0"/>
              </a:rPr>
              <a:pPr/>
              <a:t>31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7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8C029D-51BF-49C6-9D9D-754A9ACC76BF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82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382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93F9F8-CADE-4AB9-B2E6-0EEE492F5BF2}" type="slidenum">
              <a:rPr lang="en-AU" altLang="en-US">
                <a:latin typeface="Times New Roman" panose="02020603050405020304" pitchFamily="18" charset="0"/>
              </a:rPr>
              <a:pPr/>
              <a:t>32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8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871A37-2DBE-4751-90A4-E6C37B154FD1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92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392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ADED3FC-B014-4E2B-8F4F-1822E75C9687}" type="slidenum">
              <a:rPr lang="en-AU" altLang="en-US">
                <a:latin typeface="Times New Roman" panose="02020603050405020304" pitchFamily="18" charset="0"/>
              </a:rPr>
              <a:pPr/>
              <a:t>33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392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9FD9F9-C204-4141-A990-E9ABE9E303C1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13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13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0F22CC-EA82-448F-B67C-765DC12DDC4E}" type="slidenum">
              <a:rPr lang="en-AU" altLang="en-US">
                <a:latin typeface="Times New Roman" panose="02020603050405020304" pitchFamily="18" charset="0"/>
              </a:rPr>
              <a:pPr/>
              <a:t>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136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1BFA1B-69C2-4D50-B033-8A9E1EC6DFBC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402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402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C88EF8-954B-4B33-BBFB-C3259FD91862}" type="slidenum">
              <a:rPr lang="en-AU" altLang="en-US">
                <a:latin typeface="Times New Roman" panose="02020603050405020304" pitchFamily="18" charset="0"/>
              </a:rPr>
              <a:pPr/>
              <a:t>34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402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69BCDA-C854-46A5-BFA3-9A174E37DD59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413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413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8A6198-C546-4633-BC21-C8227FA54D63}" type="slidenum">
              <a:rPr lang="en-AU" altLang="en-US">
                <a:latin typeface="Times New Roman" panose="02020603050405020304" pitchFamily="18" charset="0"/>
              </a:rPr>
              <a:pPr/>
              <a:t>35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413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FB47D3-4D4F-4268-8273-C812B10A8009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423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423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67E0F6-17DB-4343-AA76-12954E07E18F}" type="slidenum">
              <a:rPr lang="en-AU" altLang="en-US">
                <a:latin typeface="Times New Roman" panose="02020603050405020304" pitchFamily="18" charset="0"/>
              </a:rPr>
              <a:pPr/>
              <a:t>36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423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A64ADB-D7D7-4E88-AB56-D46DC727DAB2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433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433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3888C5-9215-4399-867F-9802E9BD6621}" type="slidenum">
              <a:rPr lang="en-AU" altLang="en-US">
                <a:latin typeface="Times New Roman" panose="02020603050405020304" pitchFamily="18" charset="0"/>
              </a:rPr>
              <a:pPr/>
              <a:t>37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433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0E9DE4-95F5-4AE9-ACB3-B0AB7377F4EA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44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44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0A6C36-5F51-425D-87BB-D19ED0F5197F}" type="slidenum">
              <a:rPr lang="en-AU" altLang="en-US">
                <a:latin typeface="Times New Roman" panose="02020603050405020304" pitchFamily="18" charset="0"/>
              </a:rPr>
              <a:pPr/>
              <a:t>38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44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B2CC32-6CA0-46F7-951A-05472BAC563B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454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454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158E21-D661-410B-8DFA-DCE7FD911262}" type="slidenum">
              <a:rPr lang="en-AU" altLang="en-US">
                <a:latin typeface="Times New Roman" panose="02020603050405020304" pitchFamily="18" charset="0"/>
              </a:rPr>
              <a:pPr/>
              <a:t>39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454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B3AFF3-6306-4726-AA30-155B4FCB115C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464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464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6AE7D5-4620-4745-AF87-71A26CFE3E92}" type="slidenum">
              <a:rPr lang="en-AU" altLang="en-US">
                <a:latin typeface="Times New Roman" panose="02020603050405020304" pitchFamily="18" charset="0"/>
              </a:rPr>
              <a:pPr/>
              <a:t>40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464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76B041-E122-45D1-A83E-0B8DDD7C233F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474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474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E2B78F-E644-46E8-A678-5CBF7732EBA5}" type="slidenum">
              <a:rPr lang="en-AU" altLang="en-US">
                <a:latin typeface="Times New Roman" panose="02020603050405020304" pitchFamily="18" charset="0"/>
              </a:rPr>
              <a:pPr/>
              <a:t>41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474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55B3C8-75AC-4B40-B709-2933E7622B82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48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48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8AFF8F-555F-470B-A41E-205290E8A600}" type="slidenum">
              <a:rPr lang="en-AU" altLang="en-US">
                <a:latin typeface="Times New Roman" panose="02020603050405020304" pitchFamily="18" charset="0"/>
              </a:rPr>
              <a:pPr/>
              <a:t>42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48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0441C9-43AE-481D-8A31-94A29DC89B31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495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495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A2BE60-E43B-489A-964D-BC5EDDBA3789}" type="slidenum">
              <a:rPr lang="en-AU" altLang="en-US">
                <a:latin typeface="Times New Roman" panose="02020603050405020304" pitchFamily="18" charset="0"/>
              </a:rPr>
              <a:pPr/>
              <a:t>43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495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E0C2EA-4FC8-4463-AFE1-B3C265911947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146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146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D19115-4653-46CA-B5B5-7A77DDC06A33}" type="slidenum">
              <a:rPr lang="en-AU" altLang="en-US">
                <a:latin typeface="Times New Roman" panose="02020603050405020304" pitchFamily="18" charset="0"/>
              </a:rPr>
              <a:pPr/>
              <a:t>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146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26C1FE-ABA0-4739-B3A8-217FCF10F89B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91A38A-F842-4C3A-8810-086394FF28CD}" type="slidenum">
              <a:rPr lang="en-AU" altLang="en-US">
                <a:latin typeface="Times New Roman" panose="02020603050405020304" pitchFamily="18" charset="0"/>
              </a:rPr>
              <a:pPr/>
              <a:t>44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172A0B-1AA2-40A3-A0EC-B0BC02B322A6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15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15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B9EF40-41F6-473B-B3E1-152ACF95D72F}" type="slidenum">
              <a:rPr lang="en-AU" altLang="en-US">
                <a:latin typeface="Times New Roman" panose="02020603050405020304" pitchFamily="18" charset="0"/>
              </a:rPr>
              <a:pPr/>
              <a:t>45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15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6AC75C-02F4-4EEB-902E-92ED80BC5868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2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2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9742D5-365B-43EB-A86D-243C625C3B0C}" type="slidenum">
              <a:rPr lang="en-AU" altLang="en-US">
                <a:latin typeface="Times New Roman" panose="02020603050405020304" pitchFamily="18" charset="0"/>
              </a:rPr>
              <a:pPr/>
              <a:t>46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2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13A665-EFB2-48A6-B6F8-EB3D71791D70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36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36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FFEA59-D4D8-4999-BAB3-8D849DA6F883}" type="slidenum">
              <a:rPr lang="en-AU" altLang="en-US">
                <a:latin typeface="Times New Roman" panose="02020603050405020304" pitchFamily="18" charset="0"/>
              </a:rPr>
              <a:pPr/>
              <a:t>47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3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A9733D-D431-49F9-96D1-F5CB5827DF8F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46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46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ACF86C-3357-46AA-B3E1-289DD5320D40}" type="slidenum">
              <a:rPr lang="en-AU" altLang="en-US">
                <a:latin typeface="Times New Roman" panose="02020603050405020304" pitchFamily="18" charset="0"/>
              </a:rPr>
              <a:pPr/>
              <a:t>48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46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0B677A-9C1D-41A2-A985-86C093CFA4E6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56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56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F8AB04-4C62-4E1B-8B30-FD412D901B38}" type="slidenum">
              <a:rPr lang="en-AU" altLang="en-US">
                <a:latin typeface="Times New Roman" panose="02020603050405020304" pitchFamily="18" charset="0"/>
              </a:rPr>
              <a:pPr/>
              <a:t>49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56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CB5AA6-2305-4CC1-AC68-81F98C3365B3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66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66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A296F6-4461-4E9D-A5C2-49E818157738}" type="slidenum">
              <a:rPr lang="en-AU" altLang="en-US">
                <a:latin typeface="Times New Roman" panose="02020603050405020304" pitchFamily="18" charset="0"/>
              </a:rPr>
              <a:pPr/>
              <a:t>50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66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A90F5B-7A5A-4F3C-A2CE-05812DABC10F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77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77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DBE1B6-B8AA-42F0-B62C-59189CE1F6FF}" type="slidenum">
              <a:rPr lang="en-AU" altLang="en-US">
                <a:latin typeface="Times New Roman" panose="02020603050405020304" pitchFamily="18" charset="0"/>
              </a:rPr>
              <a:pPr/>
              <a:t>51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77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DA1D53-15F4-4F2B-80EB-1E0EE2AC1EFB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8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8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A92E5D-4772-4C05-80EF-82E413C0BC03}" type="slidenum">
              <a:rPr lang="en-AU" altLang="en-US">
                <a:latin typeface="Times New Roman" panose="02020603050405020304" pitchFamily="18" charset="0"/>
              </a:rPr>
              <a:pPr/>
              <a:t>53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8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714FB3-4D97-4A28-9846-5631234C5B74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9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9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9811C5-8E29-463F-8645-ED9F15FF401C}" type="slidenum">
              <a:rPr lang="en-AU" altLang="en-US">
                <a:latin typeface="Times New Roman" panose="02020603050405020304" pitchFamily="18" charset="0"/>
              </a:rPr>
              <a:pPr/>
              <a:t>54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9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FE4091-0CD6-4261-90F6-DF74B157FF2B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157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157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D1ECAD-BB9E-475C-81D4-5260741960F5}" type="slidenum">
              <a:rPr lang="en-AU" altLang="en-US">
                <a:latin typeface="Times New Roman" panose="02020603050405020304" pitchFamily="18" charset="0"/>
              </a:rPr>
              <a:pPr/>
              <a:t>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157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06EBE9-79CC-4BD6-A567-58BA51FDF8CF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60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60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82432E4-C8B4-4750-A568-0EB89FC8BC17}" type="slidenum">
              <a:rPr lang="en-AU" altLang="en-US">
                <a:latin typeface="Times New Roman" panose="02020603050405020304" pitchFamily="18" charset="0"/>
              </a:rPr>
              <a:pPr/>
              <a:t>55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60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F33584-1C66-4609-8B9B-8FC42CDF9A02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617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617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99D800-0669-41D0-B32B-6D51A3247FF3}" type="slidenum">
              <a:rPr lang="en-AU" altLang="en-US">
                <a:latin typeface="Times New Roman" panose="02020603050405020304" pitchFamily="18" charset="0"/>
              </a:rPr>
              <a:pPr/>
              <a:t>56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617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7714A4-6CAC-4141-9AD0-3B4B5CD8D1CF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628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628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51DE12-14D6-4FA7-9674-7900B557F854}" type="slidenum">
              <a:rPr lang="en-AU" altLang="en-US">
                <a:latin typeface="Times New Roman" panose="02020603050405020304" pitchFamily="18" charset="0"/>
              </a:rPr>
              <a:pPr/>
              <a:t>57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628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DGEMM – Double precision general</a:t>
            </a:r>
            <a:r>
              <a:rPr lang="en-CA" baseline="0" dirty="0"/>
              <a:t> matrix multiply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246EDC-4D5B-47E2-83B8-D1303CAD73D6}" type="datetime3">
              <a:rPr lang="en-AU" smtClean="0"/>
              <a:pPr>
                <a:defRPr/>
              </a:pPr>
              <a:t>15 March, 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C7A86F-069E-4AA1-BD17-1241D6F9B273}" type="slidenum">
              <a:rPr lang="en-AU" altLang="en-US" smtClean="0"/>
              <a:pPr/>
              <a:t>58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611972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DEFF5C-8F3B-402B-B330-FC63AE156028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638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6 — Storage and Other I/O Topics</a:t>
            </a:r>
          </a:p>
        </p:txBody>
      </p:sp>
      <p:sp>
        <p:nvSpPr>
          <p:cNvPr id="1638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F22280-595B-4396-8365-E317BFDEFAE1}" type="slidenum">
              <a:rPr lang="en-AU" altLang="en-US">
                <a:latin typeface="Times New Roman" panose="02020603050405020304" pitchFamily="18" charset="0"/>
              </a:rPr>
              <a:pPr/>
              <a:t>62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638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465CF8-826E-4A2F-83A0-33BF67A2965D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648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6 — Storage and Other I/O Topics</a:t>
            </a:r>
          </a:p>
        </p:txBody>
      </p:sp>
      <p:sp>
        <p:nvSpPr>
          <p:cNvPr id="1648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C4E6AB-4B72-4C06-AA0E-9E2C0BD98E67}" type="slidenum">
              <a:rPr lang="en-AU" altLang="en-US">
                <a:latin typeface="Times New Roman" panose="02020603050405020304" pitchFamily="18" charset="0"/>
              </a:rPr>
              <a:pPr/>
              <a:t>63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648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SEC:  Single error correction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97246EDC-4D5B-47E2-83B8-D1303CAD73D6}" type="datetime3">
              <a:rPr lang="en-AU" smtClean="0"/>
              <a:pPr>
                <a:defRPr/>
              </a:pPr>
              <a:t>15 March, 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7A86F-069E-4AA1-BD17-1241D6F9B273}" type="slidenum">
              <a:rPr lang="en-AU" altLang="en-US" smtClean="0"/>
              <a:pPr/>
              <a:t>64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5784152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6F4D83-B4E5-4180-A098-ED0651273380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658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658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7903C2-F383-4BF4-988E-308508CB23AE}" type="slidenum">
              <a:rPr lang="en-AU" altLang="en-US">
                <a:latin typeface="Times New Roman" panose="02020603050405020304" pitchFamily="18" charset="0"/>
              </a:rPr>
              <a:pPr/>
              <a:t>68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658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BBE740-2A0A-4F95-895C-34C98727FF45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669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669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3CB3F1-2927-4491-B151-28ABE604C0A0}" type="slidenum">
              <a:rPr lang="en-AU" altLang="en-US">
                <a:latin typeface="Times New Roman" panose="02020603050405020304" pitchFamily="18" charset="0"/>
              </a:rPr>
              <a:pPr/>
              <a:t>70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669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70E818-0EF7-4674-B3EE-D889C89F2307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679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679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B2D612-ABD0-4EF4-8DB1-560AAD9AEBAF}" type="slidenum">
              <a:rPr lang="en-AU" altLang="en-US">
                <a:latin typeface="Times New Roman" panose="02020603050405020304" pitchFamily="18" charset="0"/>
              </a:rPr>
              <a:pPr/>
              <a:t>71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679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1C199A-E02C-4BC9-9F6C-7448124B72EB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167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167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2BD309-8DF5-4316-BDB0-07A7378CD5E2}" type="slidenum">
              <a:rPr lang="en-AU" altLang="en-US">
                <a:latin typeface="Times New Roman" panose="02020603050405020304" pitchFamily="18" charset="0"/>
              </a:rPr>
              <a:pPr/>
              <a:t>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167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59AB4A-4A1A-4A67-A390-6744EBD07F47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689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689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362A0-E1AA-401D-B058-11CD2B33A4F7}" type="slidenum">
              <a:rPr lang="en-AU" altLang="en-US">
                <a:latin typeface="Times New Roman" panose="02020603050405020304" pitchFamily="18" charset="0"/>
              </a:rPr>
              <a:pPr/>
              <a:t>72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689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D92136-6573-44BD-B79D-D079BEB63B72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699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699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88DC94-82D7-45E6-A3A6-4AB32080ED75}" type="slidenum">
              <a:rPr lang="en-AU" altLang="en-US">
                <a:latin typeface="Times New Roman" panose="02020603050405020304" pitchFamily="18" charset="0"/>
              </a:rPr>
              <a:pPr/>
              <a:t>73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699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5BBD14-3842-4ABF-9900-B220A7A93D6B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71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71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59426A-B319-45C5-92E7-592FFBD2F01F}" type="slidenum">
              <a:rPr lang="en-AU" altLang="en-US">
                <a:latin typeface="Times New Roman" panose="02020603050405020304" pitchFamily="18" charset="0"/>
              </a:rPr>
              <a:pPr/>
              <a:t>74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71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A366DB-5B62-45FB-BF58-1B44EBBDC7DF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720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720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A728EF-07B1-437B-A705-C946F0432A5E}" type="slidenum">
              <a:rPr lang="en-AU" altLang="en-US">
                <a:latin typeface="Times New Roman" panose="02020603050405020304" pitchFamily="18" charset="0"/>
              </a:rPr>
              <a:pPr/>
              <a:t>75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72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D2B0FC-E34A-488B-8652-FEAA23CD0571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73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73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B5B38A-AE1C-4637-8A8D-9DE711D54FC9}" type="slidenum">
              <a:rPr lang="en-AU" altLang="en-US">
                <a:latin typeface="Times New Roman" panose="02020603050405020304" pitchFamily="18" charset="0"/>
              </a:rPr>
              <a:pPr/>
              <a:t>76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73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6DB59E-8DA8-41A9-B633-80264E2D50A2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740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740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F1A854-75C0-4E45-9166-2B4DD3F05E78}" type="slidenum">
              <a:rPr lang="en-AU" altLang="en-US">
                <a:latin typeface="Times New Roman" panose="02020603050405020304" pitchFamily="18" charset="0"/>
              </a:rPr>
              <a:pPr/>
              <a:t>77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74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2114F2-F476-4FF1-AA01-DAE9C30F4A2D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751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751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1BEEDF-8EEE-4AE6-9B7C-C126E44AD135}" type="slidenum">
              <a:rPr lang="en-AU" altLang="en-US">
                <a:latin typeface="Times New Roman" panose="02020603050405020304" pitchFamily="18" charset="0"/>
              </a:rPr>
              <a:pPr/>
              <a:t>78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751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9543AA-F5E8-47F8-BC25-D0AE7E51A4A6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76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76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93B2C9-74C8-40AC-A7AE-21055C3A4721}" type="slidenum">
              <a:rPr lang="en-AU" altLang="en-US">
                <a:latin typeface="Times New Roman" panose="02020603050405020304" pitchFamily="18" charset="0"/>
              </a:rPr>
              <a:pPr/>
              <a:t>79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761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PTE is page table entry</a:t>
            </a:r>
          </a:p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79ADBB-1553-40B0-942A-0595ED9CE8C6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77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77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FFBA35-DC05-44E8-A9FC-AED7DAD8A023}" type="slidenum">
              <a:rPr lang="en-AU" altLang="en-US">
                <a:latin typeface="Times New Roman" panose="02020603050405020304" pitchFamily="18" charset="0"/>
              </a:rPr>
              <a:pPr/>
              <a:t>80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77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TLB – a Translation lookaside buffer (cache of recent </a:t>
            </a:r>
            <a:r>
              <a:rPr lang="en-US" altLang="en-US" dirty="0" err="1"/>
              <a:t>transaltion</a:t>
            </a:r>
            <a:r>
              <a:rPr lang="en-US" altLang="en-US" dirty="0"/>
              <a:t> of virtual memory to physical</a:t>
            </a:r>
            <a:r>
              <a:rPr lang="en-US" altLang="en-US" baseline="0" dirty="0"/>
              <a:t> addresses)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60885C-3EB8-41CE-9D19-A5A8814DC4AB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78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78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7AE201-0734-43E3-AFB9-392CB315ED0C}" type="slidenum">
              <a:rPr lang="en-AU" altLang="en-US">
                <a:latin typeface="Times New Roman" panose="02020603050405020304" pitchFamily="18" charset="0"/>
              </a:rPr>
              <a:pPr/>
              <a:t>81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78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7137A9-19C2-49D6-9B17-EC9D765F833C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177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177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41F384-DEE9-4CFB-A172-E34339BD4912}" type="slidenum">
              <a:rPr lang="en-AU" altLang="en-US">
                <a:latin typeface="Times New Roman" panose="02020603050405020304" pitchFamily="18" charset="0"/>
              </a:rPr>
              <a:pPr/>
              <a:t>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177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BF0450-95FE-4EE0-AEB4-FADBAF6B0710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792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792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4F783E-BDAC-4898-940A-8D15E10DA037}" type="slidenum">
              <a:rPr lang="en-AU" altLang="en-US">
                <a:latin typeface="Times New Roman" panose="02020603050405020304" pitchFamily="18" charset="0"/>
              </a:rPr>
              <a:pPr/>
              <a:t>82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792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FCBEB0-C23B-48DF-AC5B-C750A019332B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80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80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27A82A-733C-4527-806F-50C6D83C0E54}" type="slidenum">
              <a:rPr lang="en-AU" altLang="en-US">
                <a:latin typeface="Times New Roman" panose="02020603050405020304" pitchFamily="18" charset="0"/>
              </a:rPr>
              <a:pPr/>
              <a:t>83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80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7DF2D2-201F-4AED-A362-8E0EFF3BDB49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81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81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E1F315-6079-4BA2-8483-6B10FA28D440}" type="slidenum">
              <a:rPr lang="en-AU" altLang="en-US">
                <a:latin typeface="Times New Roman" panose="02020603050405020304" pitchFamily="18" charset="0"/>
              </a:rPr>
              <a:pPr/>
              <a:t>84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81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84FB6A-81B0-4C6A-992E-34859F473586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82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82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8F5AD60-A0DB-4F76-871F-1863ACBF6B56}" type="slidenum">
              <a:rPr lang="en-AU" altLang="en-US">
                <a:latin typeface="Times New Roman" panose="02020603050405020304" pitchFamily="18" charset="0"/>
              </a:rPr>
              <a:pPr/>
              <a:t>85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82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4B4E7C-B972-47BA-B466-A7DE0FB5B23F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83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83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8286A6-8BB7-4B09-B9F7-FE28F35D4A49}" type="slidenum">
              <a:rPr lang="en-AU" altLang="en-US">
                <a:latin typeface="Times New Roman" panose="02020603050405020304" pitchFamily="18" charset="0"/>
              </a:rPr>
              <a:pPr/>
              <a:t>86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833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F9524F-BA7D-4D5B-9BF0-2089E1F62652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84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84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0A8171-CB7C-4856-A552-A8B2B2780589}" type="slidenum">
              <a:rPr lang="en-AU" altLang="en-US">
                <a:latin typeface="Times New Roman" panose="02020603050405020304" pitchFamily="18" charset="0"/>
              </a:rPr>
              <a:pPr/>
              <a:t>87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84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FF9A9F-6319-4312-80C7-483AEAAB1E09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85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85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5BD5A4-72F8-48CA-9FDA-60DA4260D1D4}" type="slidenum">
              <a:rPr lang="en-AU" altLang="en-US">
                <a:latin typeface="Times New Roman" panose="02020603050405020304" pitchFamily="18" charset="0"/>
              </a:rPr>
              <a:pPr/>
              <a:t>88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85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5F5B70-16D8-4361-A59E-1FB3F7E15181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86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86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7999CC-E4CC-4021-95B5-07CF54859B1E}" type="slidenum">
              <a:rPr lang="en-AU" altLang="en-US">
                <a:latin typeface="Times New Roman" panose="02020603050405020304" pitchFamily="18" charset="0"/>
              </a:rPr>
              <a:pPr/>
              <a:t>89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86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6FC969E-7278-43A7-8362-311DACCD984F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87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87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7CA620-17F5-49D4-9C11-6C0C2945A725}" type="slidenum">
              <a:rPr lang="en-AU" altLang="en-US">
                <a:latin typeface="Times New Roman" panose="02020603050405020304" pitchFamily="18" charset="0"/>
              </a:rPr>
              <a:pPr/>
              <a:t>90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87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BC8C9E-A605-4E43-8DA1-A378C2BC41A0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88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88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994A8-610D-4398-82D4-D3430FBE37B8}" type="slidenum">
              <a:rPr lang="en-AU" altLang="en-US">
                <a:latin typeface="Times New Roman" panose="02020603050405020304" pitchFamily="18" charset="0"/>
              </a:rPr>
              <a:pPr/>
              <a:t>91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88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C1A267-E0C4-493A-A44D-660EECE105AF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187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187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DB1214-63EB-4531-82C3-24B3BB61771D}" type="slidenum">
              <a:rPr lang="en-AU" altLang="en-US">
                <a:latin typeface="Times New Roman" panose="02020603050405020304" pitchFamily="18" charset="0"/>
              </a:rPr>
              <a:pPr/>
              <a:t>10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187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23EAA8-BD41-4C9E-B13B-1E712D940590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89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89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E6A795-35AE-4C7B-A852-8674DCAE2BD2}" type="slidenum">
              <a:rPr lang="en-AU" altLang="en-US">
                <a:latin typeface="Times New Roman" panose="02020603050405020304" pitchFamily="18" charset="0"/>
              </a:rPr>
              <a:pPr/>
              <a:t>92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89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E23E86-C449-4556-969A-CE80C6078951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90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90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E6710B-694C-4117-803A-074085A7F33B}" type="slidenum">
              <a:rPr lang="en-AU" altLang="en-US">
                <a:latin typeface="Times New Roman" panose="02020603050405020304" pitchFamily="18" charset="0"/>
              </a:rPr>
              <a:pPr/>
              <a:t>93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90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8D0A10-21A0-4A26-B931-A5E720CA18C2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91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91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F6D22B-ABCD-4017-B580-6FCDB375C6B6}" type="slidenum">
              <a:rPr lang="en-AU" altLang="en-US">
                <a:latin typeface="Times New Roman" panose="02020603050405020304" pitchFamily="18" charset="0"/>
              </a:rPr>
              <a:pPr/>
              <a:t>94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91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6B47A5-2362-4E8C-897A-73E22C0C9F4C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925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925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D796C1-3BFA-4071-9B4F-2D1181ADB5AC}" type="slidenum">
              <a:rPr lang="en-AU" altLang="en-US">
                <a:latin typeface="Times New Roman" panose="02020603050405020304" pitchFamily="18" charset="0"/>
              </a:rPr>
              <a:pPr/>
              <a:t>95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925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869CF0-6B73-4C97-BA06-68BCDBA94879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935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935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B2F16F-473C-4DE4-8C30-C5E0029C4C8F}" type="slidenum">
              <a:rPr lang="en-AU" altLang="en-US">
                <a:latin typeface="Times New Roman" panose="02020603050405020304" pitchFamily="18" charset="0"/>
              </a:rPr>
              <a:pPr/>
              <a:t>96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935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9E53CC-AE2C-443D-B4D9-70FFD6035932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945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94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04A6DD-25E2-4961-A445-45235DA3CEFA}" type="slidenum">
              <a:rPr lang="en-AU" altLang="en-US">
                <a:latin typeface="Times New Roman" panose="02020603050405020304" pitchFamily="18" charset="0"/>
              </a:rPr>
              <a:pPr/>
              <a:t>97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94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AF3AB2-DE8B-426B-9476-41DDE33AD9BB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955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955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952D3A-20B3-4B59-ACC4-10389C1DE7BE}" type="slidenum">
              <a:rPr lang="en-AU" altLang="en-US">
                <a:latin typeface="Times New Roman" panose="02020603050405020304" pitchFamily="18" charset="0"/>
              </a:rPr>
              <a:pPr/>
              <a:t>98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955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41DD9A-109C-49CC-BC0A-2D9780A24990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966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966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A876C2-B079-4DC2-B39A-CCDC0EFDCA1A}" type="slidenum">
              <a:rPr lang="en-AU" altLang="en-US">
                <a:latin typeface="Times New Roman" panose="02020603050405020304" pitchFamily="18" charset="0"/>
              </a:rPr>
              <a:pPr/>
              <a:t>99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966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D45234-18B8-4FB6-B673-0C31977EEE68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976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976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744589-A916-4398-853A-A2B35968C10B}" type="slidenum">
              <a:rPr lang="en-AU" altLang="en-US">
                <a:latin typeface="Times New Roman" panose="02020603050405020304" pitchFamily="18" charset="0"/>
              </a:rPr>
              <a:pPr/>
              <a:t>100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976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43FD45-D28F-475E-B563-FD9FC5749186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986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986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8193B3-00BA-410E-808F-FC70C33EB81F}" type="slidenum">
              <a:rPr lang="en-AU" altLang="en-US">
                <a:latin typeface="Times New Roman" panose="02020603050405020304" pitchFamily="18" charset="0"/>
              </a:rPr>
              <a:pPr/>
              <a:t>101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986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B5C5CE-B869-4664-BE99-96FF583F9CB1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198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6 — Storage and Other I/O Topics</a:t>
            </a:r>
          </a:p>
        </p:txBody>
      </p:sp>
      <p:sp>
        <p:nvSpPr>
          <p:cNvPr id="1198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09836A-80A7-4724-AFE6-B8D9D9F6789B}" type="slidenum">
              <a:rPr lang="en-AU" altLang="en-US">
                <a:latin typeface="Times New Roman" panose="02020603050405020304" pitchFamily="18" charset="0"/>
              </a:rPr>
              <a:pPr/>
              <a:t>11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198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E70056-3A15-4797-A177-640D29CC6E34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99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99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F66C8F-76EF-4326-A41A-87E02BA85D92}" type="slidenum">
              <a:rPr lang="en-AU" altLang="en-US">
                <a:latin typeface="Times New Roman" panose="02020603050405020304" pitchFamily="18" charset="0"/>
              </a:rPr>
              <a:pPr/>
              <a:t>102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99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EA70EB-5AAD-4AC7-B2D0-06DE2E818194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007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2007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217067-0BED-4212-A381-6901BACA2FC9}" type="slidenum">
              <a:rPr lang="en-AU" altLang="en-US">
                <a:latin typeface="Times New Roman" panose="02020603050405020304" pitchFamily="18" charset="0"/>
              </a:rPr>
              <a:pPr/>
              <a:t>103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007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64EB01-234B-4C7C-80C8-3B3536BC1F74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017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2017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99FA2F-8BEA-463C-8B07-9CAF44617686}" type="slidenum">
              <a:rPr lang="en-AU" altLang="en-US">
                <a:latin typeface="Times New Roman" panose="02020603050405020304" pitchFamily="18" charset="0"/>
              </a:rPr>
              <a:pPr/>
              <a:t>104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017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8BEC2D-1D27-45D1-94B8-73A07914B309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027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2027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5BCEBE-32C1-4DFD-B6BD-E6655B9BC4FC}" type="slidenum">
              <a:rPr lang="en-AU" altLang="en-US">
                <a:latin typeface="Times New Roman" panose="02020603050405020304" pitchFamily="18" charset="0"/>
              </a:rPr>
              <a:pPr/>
              <a:t>105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027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5696B2-4CE2-47EF-86F0-B67AFFECA41A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037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2037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61F6D1-8606-47FC-BFFB-6DC110CFDC59}" type="slidenum">
              <a:rPr lang="en-AU" altLang="en-US">
                <a:latin typeface="Times New Roman" panose="02020603050405020304" pitchFamily="18" charset="0"/>
              </a:rPr>
              <a:pPr/>
              <a:t>107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037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5BFB93-DA92-43A6-A353-9D5A79592F7D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048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2048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2627B3-A7D2-468A-A3D2-F56F63FEEFD6}" type="slidenum">
              <a:rPr lang="en-AU" altLang="en-US">
                <a:latin typeface="Times New Roman" panose="02020603050405020304" pitchFamily="18" charset="0"/>
              </a:rPr>
              <a:pPr/>
              <a:t>108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048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FAB792-9DFF-416E-B6EE-BCFC80362B60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05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205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C7E60E-FC0A-4F42-8934-EBB6DD1AC63D}" type="slidenum">
              <a:rPr lang="en-AU" altLang="en-US">
                <a:latin typeface="Times New Roman" panose="02020603050405020304" pitchFamily="18" charset="0"/>
              </a:rPr>
              <a:pPr/>
              <a:t>109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058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0425AA-CBE6-4AA4-8824-98657CC4A115}" type="datetime3">
              <a:rPr lang="en-AU" altLang="en-US" smtClean="0">
                <a:latin typeface="Times New Roman" panose="02020603050405020304" pitchFamily="18" charset="0"/>
              </a:rPr>
              <a:pPr/>
              <a:t>15 March,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068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2068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62D1E07-B1F1-4383-B7FE-0B2597EE6F74}" type="slidenum">
              <a:rPr lang="en-AU" altLang="en-US">
                <a:latin typeface="Times New Roman" panose="02020603050405020304" pitchFamily="18" charset="0"/>
              </a:rPr>
              <a:pPr/>
              <a:t>110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068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" name="Rectangle 48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3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2000">
                  <a:solidFill>
                    <a:schemeClr val="bg1"/>
                  </a:solidFill>
                  <a:latin typeface="Arial" charset="0"/>
                </a:rPr>
                <a:t>The Hardware/Software Interface</a:t>
              </a:r>
              <a:endParaRPr lang="en-US" sz="2000">
                <a:solidFill>
                  <a:schemeClr val="bg1"/>
                </a:solidFill>
                <a:latin typeface="Arial" charset="0"/>
              </a:endParaRPr>
            </a:p>
          </p:txBody>
        </p:sp>
      </p:grpSp>
      <p:grpSp>
        <p:nvGrpSpPr>
          <p:cNvPr id="14" name="Group 16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" name="TextBox 15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2000">
                  <a:solidFill>
                    <a:schemeClr val="bg1"/>
                  </a:solidFill>
                  <a:latin typeface="Arial Black" pitchFamily="34" charset="0"/>
                </a:rPr>
                <a:t>5</a:t>
              </a:r>
              <a:r>
                <a:rPr lang="en-GB" sz="2000" baseline="30000">
                  <a:solidFill>
                    <a:schemeClr val="bg1"/>
                  </a:solidFill>
                  <a:latin typeface="Arial Black" pitchFamily="34" charset="0"/>
                </a:rPr>
                <a:t>th</a:t>
              </a:r>
              <a:endParaRPr lang="en-GB" sz="2000">
                <a:solidFill>
                  <a:schemeClr val="bg1"/>
                </a:solidFill>
                <a:latin typeface="Arial Black" pitchFamily="34" charset="0"/>
              </a:endParaRPr>
            </a:p>
            <a:p>
              <a:pPr>
                <a:defRPr/>
              </a:pPr>
              <a:endParaRPr lang="en-US" sz="20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1400">
                  <a:solidFill>
                    <a:schemeClr val="bg1"/>
                  </a:solidFill>
                  <a:latin typeface="Arial" charset="0"/>
                </a:rPr>
                <a:t>Edition</a:t>
              </a:r>
              <a:endParaRPr lang="en-US" sz="140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102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B21C22B0-5E8C-4094-A707-5C23A5FA241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6856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C7A1893C-E313-422E-838B-81995BFB1B0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31946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4A104D06-9ADC-4098-AC6A-F0E05C7FB55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9314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A2E77922-8C61-4279-B8AD-CEC2E0C2B03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56642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459D2214-0578-4869-A54A-9EFB0A5CA61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0266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F229ED0A-2220-46BF-A480-C681C1A1B78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8194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AC713D0C-E2F3-43D7-96F0-18F5A32D981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7936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668C2E0A-0E26-4C87-9193-464FC96C69E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3583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D439841C-4C6B-4B4A-AF25-1C1FE950511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938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F55A9902-554F-43AE-9EC1-5A9F9FB1E74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0961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CDF35522-541F-46F6-B4E3-D8E38D27B1F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8961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7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40979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r>
              <a:rPr lang="en-AU" altLang="en-US"/>
              <a:t>Chapter 5 — Large and Fast: Exploiting Memory Hierarchy — </a:t>
            </a:r>
            <a:fld id="{258C9112-81C5-4DE4-8E7A-50587B36EADC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1030" name="Rectangle 25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pic>
        <p:nvPicPr>
          <p:cNvPr id="3079" name="Picture 7" descr="MK 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AU" altLang="en-US">
                <a:solidFill>
                  <a:schemeClr val="tx1"/>
                </a:solidFill>
              </a:rPr>
              <a:t>Chapter 5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1554163"/>
          </a:xfrm>
        </p:spPr>
        <p:txBody>
          <a:bodyPr/>
          <a:lstStyle/>
          <a:p>
            <a:pPr eaLnBrk="1" hangingPunct="1"/>
            <a:r>
              <a:rPr lang="en-AU" altLang="en-US"/>
              <a:t>Large and Fast: Exploiting Memory Hierarchy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D75B6D1A-693B-4060-92A9-F66C2FF9572E}" type="slidenum">
              <a:rPr lang="en-AU" altLang="en-US"/>
              <a:pPr/>
              <a:t>10</a:t>
            </a:fld>
            <a:endParaRPr lang="en-AU" altLang="en-US"/>
          </a:p>
        </p:txBody>
      </p:sp>
      <p:pic>
        <p:nvPicPr>
          <p:cNvPr id="13315" name="Picture 6" descr="f05-1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96975"/>
            <a:ext cx="6484938" cy="46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Increasing Memory Bandwidth</a:t>
            </a:r>
            <a:endParaRPr lang="en-AU" altLang="en-US" sz="4000"/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2195513" y="4076700"/>
            <a:ext cx="675957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/>
              <a:t>4-word wide memory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/>
              <a:t>Miss penalty = 1 + 15 + 1 = 17 bus cycles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/>
              <a:t>Bandwidth = 16 bytes / 17 cycles = 0.94 B/cycle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/>
              <a:t>4-bank interleaved memory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/>
              <a:t>Miss penalty = 1 + 15 + 4×1 = 20 bus cycles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/>
              <a:t>Bandwidth = 16 bytes / 20 cycles = 0.8 B/cycle</a:t>
            </a:r>
            <a:endParaRPr lang="en-AU" altLang="en-US" sz="200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ECEE44D-AADE-4893-9298-99EED998DAE0}" type="slidenum">
              <a:rPr lang="en-AU" altLang="en-US"/>
              <a:pPr/>
              <a:t>100</a:t>
            </a:fld>
            <a:endParaRPr lang="en-AU" altLang="en-US"/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Cache Coherence Protocols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Operations performed by caches in multiprocessors to ensure coherence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Migration of data to local caches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Reduces bandwidth for shared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Replication of read-shared data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Reduces contention for access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Snooping protocols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Each cache monitors bus reads/writes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Directory-based protocols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Caches and memory record sharing status of blocks in a directory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7CA707A5-1A7E-46B1-A63D-06B4EE7F0BE5}" type="slidenum">
              <a:rPr lang="en-AU" altLang="en-US"/>
              <a:pPr/>
              <a:t>101</a:t>
            </a:fld>
            <a:endParaRPr lang="en-AU" altLang="en-US"/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AU" altLang="en-US" sz="4000"/>
              <a:t>Invalidating Snooping Protocols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3749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Cache gets exclusive access to a block when it is to be written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Broadcasts an invalidate message on the bus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Subsequent read in another cache misses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Owning cache supplies updated value</a:t>
            </a:r>
          </a:p>
        </p:txBody>
      </p:sp>
      <p:graphicFrame>
        <p:nvGraphicFramePr>
          <p:cNvPr id="412750" name="Group 78"/>
          <p:cNvGraphicFramePr>
            <a:graphicFrameLocks noGrp="1"/>
          </p:cNvGraphicFramePr>
          <p:nvPr/>
        </p:nvGraphicFramePr>
        <p:xfrm>
          <a:off x="611188" y="3644900"/>
          <a:ext cx="8281987" cy="2468748"/>
        </p:xfrm>
        <a:graphic>
          <a:graphicData uri="http://schemas.openxmlformats.org/drawingml/2006/table">
            <a:tbl>
              <a:tblPr/>
              <a:tblGrid>
                <a:gridCol w="223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0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activity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Bus activity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A’s cache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B’s cache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A reads X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miss for X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B reads X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miss for X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A writes 1 to X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Invalidate for X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B read X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miss for X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F3DEFF0-BC77-49EF-BA97-BF3321162733}" type="slidenum">
              <a:rPr lang="en-AU" altLang="en-US"/>
              <a:pPr/>
              <a:t>102</a:t>
            </a:fld>
            <a:endParaRPr lang="en-AU" altLang="en-US"/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Memory Consistency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800"/>
              <a:t>When are writes seen by other processors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“Seen” means a read returns the written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Can’t be instantaneously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Assumptions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A write completes only when all processors have seen it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A processor does not reorder writes with other accesses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Consequence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P writes X then writes Y</a:t>
            </a:r>
            <a:br>
              <a:rPr lang="en-AU" altLang="en-US" sz="2400"/>
            </a:br>
            <a:r>
              <a:rPr lang="en-AU" altLang="en-US" sz="2400">
                <a:sym typeface="Symbol" panose="05050102010706020507" pitchFamily="18" charset="2"/>
              </a:rPr>
              <a:t> all processors that see new Y also see new X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>
                <a:sym typeface="Symbol" panose="05050102010706020507" pitchFamily="18" charset="2"/>
              </a:rPr>
              <a:t>Processors can reorder reads, but not writes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A1628627-9711-4078-905A-27B703373887}" type="slidenum">
              <a:rPr lang="en-AU" altLang="en-US"/>
              <a:pPr/>
              <a:t>103</a:t>
            </a:fld>
            <a:endParaRPr lang="en-AU" altLang="en-US"/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Multilevel On-Chip Caches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 rot="5400000">
            <a:off x="5574506" y="3198019"/>
            <a:ext cx="6772275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§5.13 The ARM Cortex-A8 and Intel Core i7 Memory Hierarchies</a:t>
            </a:r>
          </a:p>
        </p:txBody>
      </p:sp>
      <p:pic>
        <p:nvPicPr>
          <p:cNvPr id="10240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1196975"/>
            <a:ext cx="6334125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B83824F-7E04-4C3E-8E44-7DC2885A1416}" type="slidenum">
              <a:rPr lang="en-AU" altLang="en-US"/>
              <a:pPr/>
              <a:t>104</a:t>
            </a:fld>
            <a:endParaRPr lang="en-AU" altLang="en-US"/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2-Level TLB Organization</a:t>
            </a:r>
          </a:p>
        </p:txBody>
      </p:sp>
      <p:pic>
        <p:nvPicPr>
          <p:cNvPr id="103428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25538"/>
            <a:ext cx="7516813" cy="498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A9A75DAF-071E-4D14-8FA8-5A71DF969E2C}" type="slidenum">
              <a:rPr lang="en-AU" altLang="en-US"/>
              <a:pPr/>
              <a:t>105</a:t>
            </a:fld>
            <a:endParaRPr lang="en-AU" altLang="en-US"/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Supporting Multiple Issue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Both have multi-banked caches that allow multiple accesses per cycle assuming no bank conflicts</a:t>
            </a:r>
          </a:p>
          <a:p>
            <a:pPr eaLnBrk="1" hangingPunct="1"/>
            <a:r>
              <a:rPr lang="en-AU" altLang="en-US"/>
              <a:t>Core i7 cache optimizations</a:t>
            </a:r>
          </a:p>
          <a:p>
            <a:pPr lvl="1" eaLnBrk="1" hangingPunct="1"/>
            <a:r>
              <a:rPr lang="en-AU" altLang="en-US"/>
              <a:t>Return requested word first</a:t>
            </a:r>
          </a:p>
          <a:p>
            <a:pPr lvl="1" eaLnBrk="1" hangingPunct="1"/>
            <a:r>
              <a:rPr lang="en-AU" altLang="en-US"/>
              <a:t>Non-blocking cache</a:t>
            </a:r>
          </a:p>
          <a:p>
            <a:pPr lvl="2" eaLnBrk="1" hangingPunct="1"/>
            <a:r>
              <a:rPr lang="en-AU" altLang="en-US"/>
              <a:t>Hit under miss</a:t>
            </a:r>
          </a:p>
          <a:p>
            <a:pPr lvl="2" eaLnBrk="1" hangingPunct="1"/>
            <a:r>
              <a:rPr lang="en-AU" altLang="en-US"/>
              <a:t>Miss under miss</a:t>
            </a:r>
          </a:p>
          <a:p>
            <a:pPr lvl="1" eaLnBrk="1" hangingPunct="1"/>
            <a:r>
              <a:rPr lang="en-AU" altLang="en-US"/>
              <a:t>Data prefetching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DGEMM</a:t>
            </a:r>
          </a:p>
        </p:txBody>
      </p:sp>
      <p:sp>
        <p:nvSpPr>
          <p:cNvPr id="1054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Combine cache blocking and subword parallelism</a:t>
            </a:r>
          </a:p>
        </p:txBody>
      </p:sp>
      <p:sp>
        <p:nvSpPr>
          <p:cNvPr id="10547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DA2ADEA-B2E2-4023-A0D6-E19C77E21C2E}" type="slidenum">
              <a:rPr lang="en-AU" altLang="en-US"/>
              <a:pPr/>
              <a:t>106</a:t>
            </a:fld>
            <a:endParaRPr lang="en-AU" altLang="en-US"/>
          </a:p>
        </p:txBody>
      </p:sp>
      <p:sp>
        <p:nvSpPr>
          <p:cNvPr id="105477" name="Text Box 4"/>
          <p:cNvSpPr txBox="1">
            <a:spLocks noChangeArrowheads="1"/>
          </p:cNvSpPr>
          <p:nvPr/>
        </p:nvSpPr>
        <p:spPr bwMode="auto">
          <a:xfrm rot="5400000">
            <a:off x="5982494" y="2794794"/>
            <a:ext cx="5956300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§5.14 Going Faster:  Cache Blocking and Matrix Multiply</a:t>
            </a:r>
          </a:p>
        </p:txBody>
      </p:sp>
      <p:pic>
        <p:nvPicPr>
          <p:cNvPr id="10547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205038"/>
            <a:ext cx="6985000" cy="392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24D8D2F-1ABD-48AA-B069-A0F8A0D3D137}" type="slidenum">
              <a:rPr lang="en-AU" altLang="en-US"/>
              <a:pPr/>
              <a:t>107</a:t>
            </a:fld>
            <a:endParaRPr lang="en-AU" altLang="en-US"/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Pitfalls</a:t>
            </a:r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Byte vs. word addressing</a:t>
            </a:r>
          </a:p>
          <a:p>
            <a:pPr lvl="1" eaLnBrk="1" hangingPunct="1"/>
            <a:r>
              <a:rPr lang="en-AU" altLang="en-US"/>
              <a:t>Example: 32-byte direct-mapped cache,</a:t>
            </a:r>
            <a:br>
              <a:rPr lang="en-AU" altLang="en-US"/>
            </a:br>
            <a:r>
              <a:rPr lang="en-AU" altLang="en-US"/>
              <a:t>4-byte blocks</a:t>
            </a:r>
          </a:p>
          <a:p>
            <a:pPr lvl="2" eaLnBrk="1" hangingPunct="1"/>
            <a:r>
              <a:rPr lang="en-AU" altLang="en-US"/>
              <a:t>Byte 36 maps to block 1</a:t>
            </a:r>
          </a:p>
          <a:p>
            <a:pPr lvl="2" eaLnBrk="1" hangingPunct="1"/>
            <a:r>
              <a:rPr lang="en-AU" altLang="en-US"/>
              <a:t>Word 36 maps to block 4</a:t>
            </a:r>
          </a:p>
          <a:p>
            <a:pPr eaLnBrk="1" hangingPunct="1"/>
            <a:r>
              <a:rPr lang="en-AU" altLang="en-US"/>
              <a:t>Ignoring memory system effects when writing or generating code</a:t>
            </a:r>
          </a:p>
          <a:p>
            <a:pPr lvl="1" eaLnBrk="1" hangingPunct="1"/>
            <a:r>
              <a:rPr lang="en-AU" altLang="en-US"/>
              <a:t>Example: iterating over rows vs. columns of arrays</a:t>
            </a:r>
          </a:p>
          <a:p>
            <a:pPr lvl="1" eaLnBrk="1" hangingPunct="1"/>
            <a:r>
              <a:rPr lang="en-AU" altLang="en-US"/>
              <a:t>Large strides result in poor locality</a:t>
            </a:r>
          </a:p>
        </p:txBody>
      </p:sp>
      <p:sp>
        <p:nvSpPr>
          <p:cNvPr id="106501" name="Text Box 4"/>
          <p:cNvSpPr txBox="1">
            <a:spLocks noChangeArrowheads="1"/>
          </p:cNvSpPr>
          <p:nvPr/>
        </p:nvSpPr>
        <p:spPr bwMode="auto">
          <a:xfrm rot="5400000">
            <a:off x="7509669" y="1267619"/>
            <a:ext cx="2901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§5.15 Fallacies and Pitfalls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9E0C411-27E7-4EAC-A85E-240387CCA3F4}" type="slidenum">
              <a:rPr lang="en-AU" altLang="en-US"/>
              <a:pPr/>
              <a:t>108</a:t>
            </a:fld>
            <a:endParaRPr lang="en-AU" altLang="en-US"/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Pitfalls</a:t>
            </a:r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In multiprocessor with shared L2 or L3 cache</a:t>
            </a:r>
          </a:p>
          <a:p>
            <a:pPr lvl="1" eaLnBrk="1" hangingPunct="1"/>
            <a:r>
              <a:rPr lang="en-AU" altLang="en-US"/>
              <a:t>Less associativity than cores results in conflict misses</a:t>
            </a:r>
          </a:p>
          <a:p>
            <a:pPr lvl="1" eaLnBrk="1" hangingPunct="1"/>
            <a:r>
              <a:rPr lang="en-AU" altLang="en-US"/>
              <a:t>More cores </a:t>
            </a:r>
            <a:r>
              <a:rPr lang="en-AU" altLang="en-US">
                <a:sym typeface="Symbol" panose="05050102010706020507" pitchFamily="18" charset="2"/>
              </a:rPr>
              <a:t> need to increase associativity</a:t>
            </a:r>
          </a:p>
          <a:p>
            <a:pPr eaLnBrk="1" hangingPunct="1"/>
            <a:r>
              <a:rPr lang="en-AU" altLang="en-US">
                <a:sym typeface="Symbol" panose="05050102010706020507" pitchFamily="18" charset="2"/>
              </a:rPr>
              <a:t>Using AMAT to evaluate performance of out-of-order processors</a:t>
            </a:r>
          </a:p>
          <a:p>
            <a:pPr lvl="1" eaLnBrk="1" hangingPunct="1"/>
            <a:r>
              <a:rPr lang="en-AU" altLang="en-US">
                <a:sym typeface="Symbol" panose="05050102010706020507" pitchFamily="18" charset="2"/>
              </a:rPr>
              <a:t>Ignores effect of non-blocked accesses</a:t>
            </a:r>
          </a:p>
          <a:p>
            <a:pPr lvl="1" eaLnBrk="1" hangingPunct="1"/>
            <a:r>
              <a:rPr lang="en-AU" altLang="en-US">
                <a:sym typeface="Symbol" panose="05050102010706020507" pitchFamily="18" charset="2"/>
              </a:rPr>
              <a:t>Instead, evaluate performance by simulation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97A2634C-62C7-49DB-A297-94C47D9146C6}" type="slidenum">
              <a:rPr lang="en-AU" altLang="en-US"/>
              <a:pPr/>
              <a:t>109</a:t>
            </a:fld>
            <a:endParaRPr lang="en-AU" altLang="en-US"/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Pitfalls</a:t>
            </a: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Extending address range using segments</a:t>
            </a:r>
          </a:p>
          <a:p>
            <a:pPr lvl="1" eaLnBrk="1" hangingPunct="1"/>
            <a:r>
              <a:rPr lang="en-AU" altLang="en-US"/>
              <a:t>E.g., Intel 80286</a:t>
            </a:r>
          </a:p>
          <a:p>
            <a:pPr lvl="1" eaLnBrk="1" hangingPunct="1"/>
            <a:r>
              <a:rPr lang="en-AU" altLang="en-US"/>
              <a:t>But a segment is not always big enough</a:t>
            </a:r>
          </a:p>
          <a:p>
            <a:pPr lvl="1" eaLnBrk="1" hangingPunct="1"/>
            <a:r>
              <a:rPr lang="en-AU" altLang="en-US"/>
              <a:t>Makes address arithmetic complicated</a:t>
            </a:r>
          </a:p>
          <a:p>
            <a:pPr eaLnBrk="1" hangingPunct="1"/>
            <a:r>
              <a:rPr lang="en-AU" altLang="en-US"/>
              <a:t>Implementing a VMM on an ISA not designed for virtualization</a:t>
            </a:r>
          </a:p>
          <a:p>
            <a:pPr lvl="1" eaLnBrk="1" hangingPunct="1"/>
            <a:r>
              <a:rPr lang="en-AU" altLang="en-US"/>
              <a:t>E.g., non-privileged instructions accessing hardware resources</a:t>
            </a:r>
          </a:p>
          <a:p>
            <a:pPr lvl="1" eaLnBrk="1" hangingPunct="1"/>
            <a:r>
              <a:rPr lang="en-AU" altLang="en-US"/>
              <a:t>Either extend ISA, or require guest OS not to use problematic instructions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85A67AFF-E305-46EE-A53F-655BDE9127C0}" type="slidenum">
              <a:rPr lang="en-AU" altLang="en-US"/>
              <a:pPr/>
              <a:t>11</a:t>
            </a:fld>
            <a:endParaRPr lang="en-AU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Flash Storage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Nonvolatile semiconductor storage</a:t>
            </a:r>
          </a:p>
          <a:p>
            <a:pPr lvl="1" eaLnBrk="1" hangingPunct="1"/>
            <a:r>
              <a:rPr lang="en-AU" altLang="en-US"/>
              <a:t>100</a:t>
            </a:r>
            <a:r>
              <a:rPr lang="en-US" altLang="en-US">
                <a:cs typeface="Arial" panose="020B0604020202020204" pitchFamily="34" charset="0"/>
              </a:rPr>
              <a:t>× </a:t>
            </a:r>
            <a:r>
              <a:rPr lang="en-AU" altLang="en-US">
                <a:cs typeface="Arial" panose="020B0604020202020204" pitchFamily="34" charset="0"/>
              </a:rPr>
              <a:t>– 1000</a:t>
            </a:r>
            <a:r>
              <a:rPr lang="en-US" altLang="en-US">
                <a:cs typeface="Arial" panose="020B0604020202020204" pitchFamily="34" charset="0"/>
              </a:rPr>
              <a:t>× faster than disk</a:t>
            </a:r>
          </a:p>
          <a:p>
            <a:pPr lvl="1" eaLnBrk="1" hangingPunct="1"/>
            <a:r>
              <a:rPr lang="en-AU" altLang="en-US">
                <a:cs typeface="Arial" panose="020B0604020202020204" pitchFamily="34" charset="0"/>
              </a:rPr>
              <a:t>Smaller, lower power, more robust</a:t>
            </a:r>
          </a:p>
          <a:p>
            <a:pPr lvl="1" eaLnBrk="1" hangingPunct="1"/>
            <a:r>
              <a:rPr lang="en-AU" altLang="en-US">
                <a:cs typeface="Arial" panose="020B0604020202020204" pitchFamily="34" charset="0"/>
              </a:rPr>
              <a:t>But more $/GB (between disk and DRAM)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 rot="5400000">
            <a:off x="7903369" y="873919"/>
            <a:ext cx="21145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§6.4 Flash Storage</a:t>
            </a:r>
          </a:p>
        </p:txBody>
      </p:sp>
      <p:pic>
        <p:nvPicPr>
          <p:cNvPr id="14342" name="Picture 5" descr="flash-car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500438"/>
            <a:ext cx="3590925" cy="270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6" descr="flash-memory-explod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860800"/>
            <a:ext cx="2436812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6C1E1A67-82B5-49B5-AC07-3084540E0F45}" type="slidenum">
              <a:rPr lang="en-AU" altLang="en-US"/>
              <a:pPr/>
              <a:t>110</a:t>
            </a:fld>
            <a:endParaRPr lang="en-AU" altLang="en-US"/>
          </a:p>
        </p:txBody>
      </p:sp>
      <p:sp>
        <p:nvSpPr>
          <p:cNvPr id="10957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Concluding Remarks</a:t>
            </a:r>
            <a:endParaRPr lang="en-AU" altLang="en-US"/>
          </a:p>
        </p:txBody>
      </p:sp>
      <p:sp>
        <p:nvSpPr>
          <p:cNvPr id="10957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Fast memories are small, large memories are slow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We really want fast, large memories </a:t>
            </a:r>
            <a:r>
              <a:rPr lang="en-US" altLang="en-US" sz="2400">
                <a:sym typeface="Wingdings" panose="05000000000000000000" pitchFamily="2" charset="2"/>
              </a:rPr>
              <a:t>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sym typeface="Wingdings" panose="05000000000000000000" pitchFamily="2" charset="2"/>
              </a:rPr>
              <a:t>Caching gives this illusion 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Principle of locality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Programs use a small part of their memory space frequently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Memory hierarchy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L1 cache </a:t>
            </a:r>
            <a:r>
              <a:rPr lang="en-US" altLang="en-US" sz="2400">
                <a:sym typeface="Symbol" panose="05050102010706020507" pitchFamily="18" charset="2"/>
              </a:rPr>
              <a:t> L2 cache  …  DRAM memory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 disk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ym typeface="Symbol" panose="05050102010706020507" pitchFamily="18" charset="2"/>
              </a:rPr>
              <a:t>Memory system design is critical for multiprocessors</a:t>
            </a:r>
          </a:p>
        </p:txBody>
      </p:sp>
      <p:sp>
        <p:nvSpPr>
          <p:cNvPr id="109573" name="Text Box 4"/>
          <p:cNvSpPr txBox="1">
            <a:spLocks noChangeArrowheads="1"/>
          </p:cNvSpPr>
          <p:nvPr/>
        </p:nvSpPr>
        <p:spPr bwMode="auto">
          <a:xfrm rot="5400000">
            <a:off x="7476331" y="1297781"/>
            <a:ext cx="2968626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§5.16 Concluding Remarks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AF1AD51C-00A6-4197-BD6E-FA9B11152109}" type="slidenum">
              <a:rPr lang="en-AU" altLang="en-US"/>
              <a:pPr/>
              <a:t>12</a:t>
            </a:fld>
            <a:endParaRPr lang="en-AU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Flash Types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z="2800"/>
              <a:t>NOR flash: bit cell like a NOR gate</a:t>
            </a:r>
          </a:p>
          <a:p>
            <a:pPr lvl="1" eaLnBrk="1" hangingPunct="1"/>
            <a:r>
              <a:rPr lang="en-AU" altLang="en-US" sz="2400"/>
              <a:t>Random read/write access</a:t>
            </a:r>
          </a:p>
          <a:p>
            <a:pPr lvl="1" eaLnBrk="1" hangingPunct="1"/>
            <a:r>
              <a:rPr lang="en-AU" altLang="en-US" sz="2400"/>
              <a:t>Used for instruction memory in embedded systems</a:t>
            </a:r>
          </a:p>
          <a:p>
            <a:pPr eaLnBrk="1" hangingPunct="1"/>
            <a:r>
              <a:rPr lang="en-AU" altLang="en-US" sz="2800"/>
              <a:t>NAND flash: bit cell like a NAND gate</a:t>
            </a:r>
          </a:p>
          <a:p>
            <a:pPr lvl="1" eaLnBrk="1" hangingPunct="1"/>
            <a:r>
              <a:rPr lang="en-AU" altLang="en-US" sz="2400"/>
              <a:t>Denser (bits/area), but block-at-a-time access</a:t>
            </a:r>
          </a:p>
          <a:p>
            <a:pPr lvl="1" eaLnBrk="1" hangingPunct="1"/>
            <a:r>
              <a:rPr lang="en-AU" altLang="en-US" sz="2400"/>
              <a:t>Cheaper per GB</a:t>
            </a:r>
          </a:p>
          <a:p>
            <a:pPr lvl="1" eaLnBrk="1" hangingPunct="1"/>
            <a:r>
              <a:rPr lang="en-AU" altLang="en-US" sz="2400"/>
              <a:t>Used for USB keys, media storage, …</a:t>
            </a:r>
          </a:p>
          <a:p>
            <a:pPr eaLnBrk="1" hangingPunct="1"/>
            <a:r>
              <a:rPr lang="en-AU" altLang="en-US" sz="2800"/>
              <a:t>Flash bits wears out after 1000’s of accesses</a:t>
            </a:r>
          </a:p>
          <a:p>
            <a:pPr lvl="1" eaLnBrk="1" hangingPunct="1"/>
            <a:r>
              <a:rPr lang="en-AU" altLang="en-US" sz="2400"/>
              <a:t>Not suitable for direct RAM or disk replacement</a:t>
            </a:r>
          </a:p>
          <a:p>
            <a:pPr lvl="1" eaLnBrk="1" hangingPunct="1"/>
            <a:r>
              <a:rPr lang="en-AU" altLang="en-US" sz="2400"/>
              <a:t>Wear leveling: remap data to less used blocks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AD403B0D-40EC-4278-86AB-16646D1A6F2C}" type="slidenum">
              <a:rPr lang="en-AU" altLang="en-US"/>
              <a:pPr/>
              <a:t>13</a:t>
            </a:fld>
            <a:endParaRPr lang="en-AU" altLang="en-US"/>
          </a:p>
        </p:txBody>
      </p:sp>
      <p:pic>
        <p:nvPicPr>
          <p:cNvPr id="16387" name="Picture 9" descr="wdfDesktop_Caviar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73238"/>
            <a:ext cx="381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Storage</a:t>
            </a:r>
            <a:endParaRPr lang="en-AU" altLang="en-US"/>
          </a:p>
        </p:txBody>
      </p:sp>
      <p:sp>
        <p:nvSpPr>
          <p:cNvPr id="16389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90575"/>
          </a:xfrm>
        </p:spPr>
        <p:txBody>
          <a:bodyPr/>
          <a:lstStyle/>
          <a:p>
            <a:pPr eaLnBrk="1" hangingPunct="1"/>
            <a:r>
              <a:rPr lang="en-US" altLang="en-US"/>
              <a:t>Nonvolatile, rotating magnetic storage</a:t>
            </a:r>
            <a:endParaRPr lang="en-AU" altLang="en-US"/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 rot="5400000">
            <a:off x="7960519" y="816769"/>
            <a:ext cx="20002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§6.3 Disk Storage</a:t>
            </a:r>
          </a:p>
        </p:txBody>
      </p:sp>
      <p:pic>
        <p:nvPicPr>
          <p:cNvPr id="16391" name="Picture 12" descr="disk-geomet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3141663"/>
            <a:ext cx="4416425" cy="327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C4965183-3221-4604-8011-06FF298FD83B}" type="slidenum">
              <a:rPr lang="en-AU" altLang="en-US"/>
              <a:pPr/>
              <a:t>14</a:t>
            </a:fld>
            <a:endParaRPr lang="en-AU" altLang="en-US"/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Sectors and Access</a:t>
            </a:r>
            <a:endParaRPr lang="en-AU" altLang="en-US"/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Each sector records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Sector ID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Data (512 bytes, 4096 bytes proposed)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Error correcting code (ECC)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Used to hide defects and recording errors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Synchronization fields and gaps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Access to a sector involves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Queuing delay if other accesses are pending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Seek: move the heads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Rotational latency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Data transfer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Controller overhead</a:t>
            </a:r>
            <a:endParaRPr lang="en-AU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3BFA8755-6E4C-4BBA-988C-A9CC44B2FC3F}" type="slidenum">
              <a:rPr lang="en-AU" altLang="en-US"/>
              <a:pPr/>
              <a:t>15</a:t>
            </a:fld>
            <a:endParaRPr lang="en-AU" altLang="en-US"/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Access Example</a:t>
            </a:r>
            <a:endParaRPr lang="en-AU" altLang="en-US"/>
          </a:p>
        </p:txBody>
      </p:sp>
      <p:sp>
        <p:nvSpPr>
          <p:cNvPr id="1843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Given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512B sector, 15,000rpm, 4ms average seek time, 100MB/s transfer rate, 0.2ms controller overhead, idle disk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Average read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4ms seek time</a:t>
            </a:r>
            <a:br>
              <a:rPr lang="en-US" altLang="en-US"/>
            </a:br>
            <a:r>
              <a:rPr lang="en-US" altLang="en-US"/>
              <a:t>+ ½ / (15,000/60) = 2ms rotational latency</a:t>
            </a:r>
            <a:br>
              <a:rPr lang="en-US" altLang="en-US"/>
            </a:br>
            <a:r>
              <a:rPr lang="en-US" altLang="en-US"/>
              <a:t>+ 512 / 100MB/s = 0.005ms transfer time</a:t>
            </a:r>
            <a:br>
              <a:rPr lang="en-US" altLang="en-US"/>
            </a:br>
            <a:r>
              <a:rPr lang="en-US" altLang="en-US"/>
              <a:t>+ 0.2ms controller delay</a:t>
            </a:r>
            <a:br>
              <a:rPr lang="en-US" altLang="en-US"/>
            </a:br>
            <a:r>
              <a:rPr lang="en-US" altLang="en-US"/>
              <a:t>= 6.2ms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If actual average seek time is 1ms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Average read time = 3.2ms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4F285BF4-D2B9-49B6-B29B-6C03EE358993}" type="slidenum">
              <a:rPr lang="en-AU" altLang="en-US"/>
              <a:pPr/>
              <a:t>16</a:t>
            </a:fld>
            <a:endParaRPr lang="en-AU" altLang="en-US"/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Performance Issues</a:t>
            </a:r>
            <a:endParaRPr lang="en-AU" altLang="en-US"/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Manufacturers quote average seek time</a:t>
            </a:r>
          </a:p>
          <a:p>
            <a:pPr lvl="1" eaLnBrk="1" hangingPunct="1"/>
            <a:r>
              <a:rPr lang="en-US" altLang="en-US" sz="2400"/>
              <a:t>Based on all possible seeks</a:t>
            </a:r>
          </a:p>
          <a:p>
            <a:pPr lvl="1" eaLnBrk="1" hangingPunct="1"/>
            <a:r>
              <a:rPr lang="en-US" altLang="en-US" sz="2400"/>
              <a:t>Locality and OS scheduling lead to smaller actual average seek times</a:t>
            </a:r>
          </a:p>
          <a:p>
            <a:pPr eaLnBrk="1" hangingPunct="1"/>
            <a:r>
              <a:rPr lang="en-US" altLang="en-US" sz="2800"/>
              <a:t>Smart disk controller allocate physical sectors on disk</a:t>
            </a:r>
          </a:p>
          <a:p>
            <a:pPr lvl="1" eaLnBrk="1" hangingPunct="1"/>
            <a:r>
              <a:rPr lang="en-US" altLang="en-US" sz="2400"/>
              <a:t>Present logical sector interface to host</a:t>
            </a:r>
          </a:p>
          <a:p>
            <a:pPr lvl="1" eaLnBrk="1" hangingPunct="1"/>
            <a:r>
              <a:rPr lang="en-US" altLang="en-US" sz="2400"/>
              <a:t>SCSI, ATA, SATA</a:t>
            </a:r>
          </a:p>
          <a:p>
            <a:pPr eaLnBrk="1" hangingPunct="1"/>
            <a:r>
              <a:rPr lang="en-US" altLang="en-US" sz="2800"/>
              <a:t>Disk drives include caches</a:t>
            </a:r>
          </a:p>
          <a:p>
            <a:pPr lvl="1" eaLnBrk="1" hangingPunct="1"/>
            <a:r>
              <a:rPr lang="en-US" altLang="en-US" sz="2400"/>
              <a:t>Prefetch sectors in anticipation of access</a:t>
            </a:r>
          </a:p>
          <a:p>
            <a:pPr lvl="1" eaLnBrk="1" hangingPunct="1"/>
            <a:r>
              <a:rPr lang="en-US" altLang="en-US" sz="2400"/>
              <a:t>Avoid seek and rotational delay</a:t>
            </a:r>
            <a:endParaRPr lang="en-AU" alt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98281-D4FF-4567-A9EB-B938FF241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Filesystem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0AC9-375E-4BEF-B319-87AF2D085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There’s some theory here on file system that belongs in Operating systems.</a:t>
            </a:r>
          </a:p>
          <a:p>
            <a:endParaRPr lang="en-CA" dirty="0"/>
          </a:p>
          <a:p>
            <a:r>
              <a:rPr lang="en-CA" dirty="0"/>
              <a:t>EXTF vs NTFS</a:t>
            </a:r>
          </a:p>
          <a:p>
            <a:endParaRPr lang="en-CA" dirty="0"/>
          </a:p>
          <a:p>
            <a:r>
              <a:rPr lang="en-CA" dirty="0"/>
              <a:t>Ext4 is the </a:t>
            </a:r>
            <a:r>
              <a:rPr lang="en-CA" dirty="0" err="1"/>
              <a:t>linux</a:t>
            </a:r>
            <a:r>
              <a:rPr lang="en-CA" dirty="0"/>
              <a:t> filesystem, NTFS Windows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C4B1D-4271-48FA-ABFA-9612F241B5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5 — Large and Fast: Exploiting Memory Hierarchy — </a:t>
            </a:r>
            <a:fld id="{A2E77922-8C61-4279-B8AD-CEC2E0C2B036}" type="slidenum">
              <a:rPr lang="en-AU" altLang="en-US" smtClean="0"/>
              <a:pPr/>
              <a:t>17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03685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AF6B924-73FD-4411-B85E-1CADDEA2B395}" type="slidenum">
              <a:rPr lang="en-AU" altLang="en-US"/>
              <a:pPr/>
              <a:t>18</a:t>
            </a:fld>
            <a:endParaRPr lang="en-AU" altLang="en-US"/>
          </a:p>
        </p:txBody>
      </p:sp>
      <p:pic>
        <p:nvPicPr>
          <p:cNvPr id="20483" name="Picture 10" descr="f05-0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3429000"/>
            <a:ext cx="37433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Memory</a:t>
            </a:r>
            <a:endParaRPr lang="en-AU" altLang="en-US"/>
          </a:p>
        </p:txBody>
      </p:sp>
      <p:sp>
        <p:nvSpPr>
          <p:cNvPr id="20485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276475"/>
          </a:xfrm>
        </p:spPr>
        <p:txBody>
          <a:bodyPr/>
          <a:lstStyle/>
          <a:p>
            <a:pPr eaLnBrk="1" hangingPunct="1"/>
            <a:r>
              <a:rPr lang="en-US" altLang="en-US"/>
              <a:t>Cache memory</a:t>
            </a:r>
          </a:p>
          <a:p>
            <a:pPr lvl="1" eaLnBrk="1" hangingPunct="1"/>
            <a:r>
              <a:rPr lang="en-US" altLang="en-US"/>
              <a:t>The level of the memory hierarchy closest to the CPU</a:t>
            </a:r>
          </a:p>
          <a:p>
            <a:pPr eaLnBrk="1" hangingPunct="1"/>
            <a:r>
              <a:rPr lang="en-US" altLang="en-US"/>
              <a:t>Given accesses X</a:t>
            </a:r>
            <a:r>
              <a:rPr lang="en-US" altLang="en-US" baseline="-25000"/>
              <a:t>1</a:t>
            </a:r>
            <a:r>
              <a:rPr lang="en-US" altLang="en-US"/>
              <a:t>, …, X</a:t>
            </a:r>
            <a:r>
              <a:rPr lang="en-US" altLang="en-US" baseline="-25000"/>
              <a:t>n–1</a:t>
            </a:r>
            <a:r>
              <a:rPr lang="en-US" altLang="en-US"/>
              <a:t>, X</a:t>
            </a:r>
            <a:r>
              <a:rPr lang="en-US" altLang="en-US" baseline="-25000"/>
              <a:t>n</a:t>
            </a:r>
            <a:endParaRPr lang="en-AU" altLang="en-US" baseline="-25000"/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 rot="5400000">
            <a:off x="7492206" y="1280319"/>
            <a:ext cx="2936875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§5.3 The Basics of Caches</a:t>
            </a: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5148263" y="3789363"/>
            <a:ext cx="3811587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/>
              <a:t>How do we know if the data is present?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/>
              <a:t>Where do we look?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C6BDD870-39F4-48DF-B655-B1E855423C7B}" type="slidenum">
              <a:rPr lang="en-AU" altLang="en-US"/>
              <a:pPr/>
              <a:t>19</a:t>
            </a:fld>
            <a:endParaRPr lang="en-AU" altLang="en-US"/>
          </a:p>
        </p:txBody>
      </p:sp>
      <p:pic>
        <p:nvPicPr>
          <p:cNvPr id="21507" name="Picture 9" descr="f05-05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922588"/>
            <a:ext cx="469265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 Mapped Cache</a:t>
            </a:r>
            <a:endParaRPr lang="en-AU" altLang="en-US"/>
          </a:p>
        </p:txBody>
      </p:sp>
      <p:sp>
        <p:nvSpPr>
          <p:cNvPr id="2150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801812"/>
          </a:xfrm>
        </p:spPr>
        <p:txBody>
          <a:bodyPr/>
          <a:lstStyle/>
          <a:p>
            <a:pPr eaLnBrk="1" hangingPunct="1"/>
            <a:r>
              <a:rPr lang="en-US" altLang="en-US" dirty="0"/>
              <a:t>Location determined by address</a:t>
            </a:r>
          </a:p>
          <a:p>
            <a:pPr eaLnBrk="1" hangingPunct="1"/>
            <a:r>
              <a:rPr lang="en-US" altLang="en-US" dirty="0"/>
              <a:t>Direct mapped: only one choice</a:t>
            </a:r>
          </a:p>
          <a:p>
            <a:pPr lvl="1" eaLnBrk="1" hangingPunct="1"/>
            <a:r>
              <a:rPr lang="en-US" altLang="en-US" dirty="0"/>
              <a:t>(Block address) modulo (#Blocks in cache)</a:t>
            </a:r>
            <a:endParaRPr lang="en-AU" altLang="en-US" dirty="0"/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6084888" y="3789363"/>
            <a:ext cx="2803525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/>
              <a:t>#Blocks is a power of 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800"/>
              <a:t>Use low-order address bits</a:t>
            </a:r>
            <a:endParaRPr lang="en-AU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A6B8F1E-9863-4B40-8A20-758BAF40E0D8}" type="slidenum">
              <a:rPr lang="en-AU" altLang="en-US"/>
              <a:pPr/>
              <a:t>2</a:t>
            </a:fld>
            <a:endParaRPr lang="en-AU" altLang="en-US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Principle of Locality</a:t>
            </a:r>
            <a:endParaRPr lang="en-AU" altLang="en-US"/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Programs access a small proportion of their address space at any time</a:t>
            </a:r>
          </a:p>
          <a:p>
            <a:pPr eaLnBrk="1" hangingPunct="1"/>
            <a:r>
              <a:rPr lang="en-US" altLang="en-US"/>
              <a:t>Temporal locality</a:t>
            </a:r>
          </a:p>
          <a:p>
            <a:pPr lvl="1" eaLnBrk="1" hangingPunct="1"/>
            <a:r>
              <a:rPr lang="en-US" altLang="en-US"/>
              <a:t>Items accessed recently are likely to be accessed again soon</a:t>
            </a:r>
          </a:p>
          <a:p>
            <a:pPr lvl="1" eaLnBrk="1" hangingPunct="1"/>
            <a:r>
              <a:rPr lang="en-US" altLang="en-US"/>
              <a:t>e.g., instructions in a loop, induction variables</a:t>
            </a:r>
          </a:p>
          <a:p>
            <a:pPr eaLnBrk="1" hangingPunct="1"/>
            <a:r>
              <a:rPr lang="en-US" altLang="en-US"/>
              <a:t>Spatial locality</a:t>
            </a:r>
          </a:p>
          <a:p>
            <a:pPr lvl="1" eaLnBrk="1" hangingPunct="1"/>
            <a:r>
              <a:rPr lang="en-US" altLang="en-US"/>
              <a:t>Items near those accessed recently are likely to be accessed soon</a:t>
            </a:r>
          </a:p>
          <a:p>
            <a:pPr lvl="1" eaLnBrk="1" hangingPunct="1"/>
            <a:r>
              <a:rPr lang="en-US" altLang="en-US"/>
              <a:t>E.g., sequential instruction access, array data</a:t>
            </a:r>
            <a:endParaRPr lang="en-AU" altLang="en-US"/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 rot="5400000">
            <a:off x="8008937" y="763588"/>
            <a:ext cx="190341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§5.1 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4A9D-2589-4E31-A348-A750F25D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Direct Mapped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25C97-1C42-4407-A5EA-ACDB5D050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MATH</a:t>
            </a:r>
          </a:p>
          <a:p>
            <a:endParaRPr lang="en-CA" dirty="0"/>
          </a:p>
          <a:p>
            <a:r>
              <a:rPr lang="en-US" altLang="en-US" dirty="0"/>
              <a:t>(Block address) modulo (#Blocks in cache)</a:t>
            </a:r>
            <a:endParaRPr lang="en-AU" altLang="en-US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Direct Mapped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0BF044-B126-4904-8393-A7DF994A9F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5 — Large and Fast: Exploiting Memory Hierarchy — </a:t>
            </a:r>
            <a:fld id="{A2E77922-8C61-4279-B8AD-CEC2E0C2B036}" type="slidenum">
              <a:rPr lang="en-AU" altLang="en-US" smtClean="0"/>
              <a:pPr/>
              <a:t>20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26077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59DAF6C0-DBB6-4D9E-BE76-B0E12BFEC648}" type="slidenum">
              <a:rPr lang="en-AU" altLang="en-US"/>
              <a:pPr/>
              <a:t>21</a:t>
            </a:fld>
            <a:endParaRPr lang="en-AU" altLang="en-US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Tags and Valid Bits</a:t>
            </a:r>
            <a:endParaRPr lang="en-AU" altLang="en-US"/>
          </a:p>
        </p:txBody>
      </p:sp>
      <p:sp>
        <p:nvSpPr>
          <p:cNvPr id="2253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How do we know which particular block is stored in a cache location?</a:t>
            </a:r>
          </a:p>
          <a:p>
            <a:pPr lvl="1" eaLnBrk="1" hangingPunct="1"/>
            <a:r>
              <a:rPr lang="en-US" altLang="en-US" dirty="0"/>
              <a:t>Store block address as well as the data</a:t>
            </a:r>
          </a:p>
          <a:p>
            <a:pPr lvl="1" eaLnBrk="1" hangingPunct="1"/>
            <a:r>
              <a:rPr lang="en-US" altLang="en-US" dirty="0"/>
              <a:t>Actually, only need the high-order bits</a:t>
            </a:r>
          </a:p>
          <a:p>
            <a:pPr lvl="1" eaLnBrk="1" hangingPunct="1"/>
            <a:r>
              <a:rPr lang="en-US" altLang="en-US" dirty="0"/>
              <a:t>Called the tag</a:t>
            </a:r>
          </a:p>
          <a:p>
            <a:pPr eaLnBrk="1" hangingPunct="1"/>
            <a:r>
              <a:rPr lang="en-US" altLang="en-US" dirty="0"/>
              <a:t>What if there is no data in a location?</a:t>
            </a:r>
          </a:p>
          <a:p>
            <a:pPr lvl="1" eaLnBrk="1" hangingPunct="1"/>
            <a:r>
              <a:rPr lang="en-US" altLang="en-US" dirty="0"/>
              <a:t>Valid bit: 1 = present, 0 = not present</a:t>
            </a:r>
          </a:p>
          <a:p>
            <a:pPr lvl="1" eaLnBrk="1" hangingPunct="1"/>
            <a:r>
              <a:rPr lang="en-US" altLang="en-US" dirty="0"/>
              <a:t>Initially 0</a:t>
            </a:r>
            <a:endParaRPr lang="en-AU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CAB1C9E8-2773-49F0-932F-9B71BC94F947}" type="slidenum">
              <a:rPr lang="en-AU" altLang="en-US"/>
              <a:pPr/>
              <a:t>22</a:t>
            </a:fld>
            <a:endParaRPr lang="en-AU" altLang="en-US"/>
          </a:p>
        </p:txBody>
      </p:sp>
      <p:sp>
        <p:nvSpPr>
          <p:cNvPr id="23555" name="Rectangle 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Cache Example</a:t>
            </a:r>
            <a:endParaRPr lang="en-AU" altLang="en-US" dirty="0"/>
          </a:p>
        </p:txBody>
      </p:sp>
      <p:sp>
        <p:nvSpPr>
          <p:cNvPr id="23556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338262"/>
          </a:xfrm>
        </p:spPr>
        <p:txBody>
          <a:bodyPr/>
          <a:lstStyle/>
          <a:p>
            <a:pPr eaLnBrk="1" hangingPunct="1"/>
            <a:r>
              <a:rPr lang="en-US" altLang="en-US" dirty="0"/>
              <a:t>8-blocks, 1 word/block, direct mapped</a:t>
            </a:r>
          </a:p>
          <a:p>
            <a:pPr eaLnBrk="1" hangingPunct="1"/>
            <a:r>
              <a:rPr lang="en-US" altLang="en-US" dirty="0"/>
              <a:t>Initial state</a:t>
            </a:r>
            <a:endParaRPr lang="en-AU" altLang="en-US" dirty="0"/>
          </a:p>
        </p:txBody>
      </p:sp>
      <p:graphicFrame>
        <p:nvGraphicFramePr>
          <p:cNvPr id="254980" name="Group 4"/>
          <p:cNvGraphicFramePr>
            <a:graphicFrameLocks noGrp="1"/>
          </p:cNvGraphicFramePr>
          <p:nvPr/>
        </p:nvGraphicFramePr>
        <p:xfrm>
          <a:off x="1547813" y="2924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39ACB0B-7BC0-4317-9CC4-43C9A1D355D3}" type="slidenum">
              <a:rPr lang="en-AU" altLang="en-US"/>
              <a:pPr/>
              <a:t>23</a:t>
            </a:fld>
            <a:endParaRPr lang="en-AU" alt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Cache Example</a:t>
            </a:r>
            <a:endParaRPr lang="en-AU" altLang="en-US" dirty="0"/>
          </a:p>
        </p:txBody>
      </p:sp>
      <p:graphicFrame>
        <p:nvGraphicFramePr>
          <p:cNvPr id="257027" name="Group 3"/>
          <p:cNvGraphicFramePr>
            <a:graphicFrameLocks noGrp="1"/>
          </p:cNvGraphicFramePr>
          <p:nvPr/>
        </p:nvGraphicFramePr>
        <p:xfrm>
          <a:off x="1547813" y="2924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57079" name="Group 55"/>
          <p:cNvGraphicFramePr>
            <a:graphicFrameLocks noGrp="1"/>
          </p:cNvGraphicFramePr>
          <p:nvPr/>
        </p:nvGraphicFramePr>
        <p:xfrm>
          <a:off x="1547813" y="1320800"/>
          <a:ext cx="6072187" cy="731838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1216C7C-BEF0-4CA2-9B45-4A7F7A2143F1}" type="slidenum">
              <a:rPr lang="en-AU" altLang="en-US"/>
              <a:pPr/>
              <a:t>24</a:t>
            </a:fld>
            <a:endParaRPr lang="en-AU" alt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59075" name="Group 3"/>
          <p:cNvGraphicFramePr>
            <a:graphicFrameLocks noGrp="1"/>
          </p:cNvGraphicFramePr>
          <p:nvPr/>
        </p:nvGraphicFramePr>
        <p:xfrm>
          <a:off x="1547813" y="2924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59127" name="Group 55"/>
          <p:cNvGraphicFramePr>
            <a:graphicFrameLocks noGrp="1"/>
          </p:cNvGraphicFramePr>
          <p:nvPr/>
        </p:nvGraphicFramePr>
        <p:xfrm>
          <a:off x="1547813" y="1320800"/>
          <a:ext cx="6072187" cy="731838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11 010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9CEB603D-D221-46EF-ADAE-EFC7D25EBD14}" type="slidenum">
              <a:rPr lang="en-AU" altLang="en-US"/>
              <a:pPr/>
              <a:t>25</a:t>
            </a:fld>
            <a:endParaRPr lang="en-AU" alt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61123" name="Group 3"/>
          <p:cNvGraphicFramePr>
            <a:graphicFrameLocks noGrp="1"/>
          </p:cNvGraphicFramePr>
          <p:nvPr/>
        </p:nvGraphicFramePr>
        <p:xfrm>
          <a:off x="1547813" y="2924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61175" name="Group 55"/>
          <p:cNvGraphicFramePr>
            <a:graphicFrameLocks noGrp="1"/>
          </p:cNvGraphicFramePr>
          <p:nvPr/>
        </p:nvGraphicFramePr>
        <p:xfrm>
          <a:off x="1547813" y="1320800"/>
          <a:ext cx="6072187" cy="1097142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11 010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36FF2FF-5981-4D27-90AA-3B17C7D10642}" type="slidenum">
              <a:rPr lang="en-AU" altLang="en-US"/>
              <a:pPr/>
              <a:t>26</a:t>
            </a:fld>
            <a:endParaRPr lang="en-AU" alt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63171" name="Group 3"/>
          <p:cNvGraphicFramePr>
            <a:graphicFrameLocks noGrp="1"/>
          </p:cNvGraphicFramePr>
          <p:nvPr/>
        </p:nvGraphicFramePr>
        <p:xfrm>
          <a:off x="1547813" y="2924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Mem[10000]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Mem[11010]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Mem[00011]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63223" name="Group 55"/>
          <p:cNvGraphicFramePr>
            <a:graphicFrameLocks noGrp="1"/>
          </p:cNvGraphicFramePr>
          <p:nvPr/>
        </p:nvGraphicFramePr>
        <p:xfrm>
          <a:off x="1547813" y="1320800"/>
          <a:ext cx="6072187" cy="1463676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00 011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77B5AE72-A007-4FCE-B767-8FE2742EE513}" type="slidenum">
              <a:rPr lang="en-AU" altLang="en-US"/>
              <a:pPr/>
              <a:t>27</a:t>
            </a:fld>
            <a:endParaRPr lang="en-AU" alt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Example</a:t>
            </a:r>
            <a:endParaRPr lang="en-AU" altLang="en-US"/>
          </a:p>
        </p:txBody>
      </p:sp>
      <p:graphicFrame>
        <p:nvGraphicFramePr>
          <p:cNvPr id="26521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188470"/>
              </p:ext>
            </p:extLst>
          </p:nvPr>
        </p:nvGraphicFramePr>
        <p:xfrm>
          <a:off x="1547813" y="2924175"/>
          <a:ext cx="6096000" cy="3292479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7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Mem[10000]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 (was 11)</a:t>
                      </a:r>
                      <a:endParaRPr kumimoji="0" lang="en-A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Mem[10010]</a:t>
                      </a:r>
                      <a:endParaRPr kumimoji="0" lang="en-AU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Mem[00011]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Mem[10110]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65271" name="Group 55"/>
          <p:cNvGraphicFramePr>
            <a:graphicFrameLocks noGrp="1"/>
          </p:cNvGraphicFramePr>
          <p:nvPr/>
        </p:nvGraphicFramePr>
        <p:xfrm>
          <a:off x="1547813" y="1320800"/>
          <a:ext cx="6072187" cy="731838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 addr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block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139F-A4F5-4CEA-B8B7-7B1582C8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Text Figure 5.9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803B44-7ABD-45F4-8D13-3EBDCE448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696" y="1125538"/>
            <a:ext cx="5742034" cy="532106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6727F-FA51-4521-967A-A51CBE407F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5 — Large and Fast: Exploiting Memory Hierarchy — </a:t>
            </a:r>
            <a:fld id="{A2E77922-8C61-4279-B8AD-CEC2E0C2B036}" type="slidenum">
              <a:rPr lang="en-AU" altLang="en-US" smtClean="0"/>
              <a:pPr/>
              <a:t>28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27912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406123B-0167-4493-B28B-2F2697D2B719}" type="slidenum">
              <a:rPr lang="en-AU" altLang="en-US"/>
              <a:pPr/>
              <a:t>29</a:t>
            </a:fld>
            <a:endParaRPr lang="en-AU" alt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Address Subdivision</a:t>
            </a:r>
            <a:endParaRPr lang="en-AU" altLang="en-US"/>
          </a:p>
        </p:txBody>
      </p:sp>
      <p:pic>
        <p:nvPicPr>
          <p:cNvPr id="29700" name="Picture 4" descr="f05-0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268413"/>
            <a:ext cx="5040313" cy="497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B44DEC7-4CA7-4E92-B891-17937D33F97E}" type="slidenum">
              <a:rPr lang="en-AU" altLang="en-US"/>
              <a:pPr/>
              <a:t>3</a:t>
            </a:fld>
            <a:endParaRPr lang="en-AU" altLang="en-US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Taking Advantage of Locality</a:t>
            </a:r>
            <a:endParaRPr lang="en-AU" altLang="en-US"/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hierarchy</a:t>
            </a:r>
          </a:p>
          <a:p>
            <a:pPr eaLnBrk="1" hangingPunct="1"/>
            <a:r>
              <a:rPr lang="en-US" altLang="en-US"/>
              <a:t>Store everything on disk</a:t>
            </a:r>
          </a:p>
          <a:p>
            <a:pPr eaLnBrk="1" hangingPunct="1"/>
            <a:r>
              <a:rPr lang="en-US" altLang="en-US"/>
              <a:t>Copy recently accessed (and nearby) items from disk to smaller DRAM memory</a:t>
            </a:r>
          </a:p>
          <a:p>
            <a:pPr lvl="1" eaLnBrk="1" hangingPunct="1"/>
            <a:r>
              <a:rPr lang="en-US" altLang="en-US"/>
              <a:t>Main memory</a:t>
            </a:r>
          </a:p>
          <a:p>
            <a:pPr eaLnBrk="1" hangingPunct="1"/>
            <a:r>
              <a:rPr lang="en-US" altLang="en-US"/>
              <a:t>Copy more recently accessed (and nearby) items from DRAM to smaller SRAM memory</a:t>
            </a:r>
          </a:p>
          <a:p>
            <a:pPr lvl="1" eaLnBrk="1" hangingPunct="1"/>
            <a:r>
              <a:rPr lang="en-US" altLang="en-US"/>
              <a:t>Cache memory attached to CPU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A90506D9-4DB8-47C4-B1F5-56C0C5D981B8}" type="slidenum">
              <a:rPr lang="en-AU" altLang="en-US"/>
              <a:pPr/>
              <a:t>30</a:t>
            </a:fld>
            <a:endParaRPr lang="en-AU" altLang="en-US"/>
          </a:p>
        </p:txBody>
      </p:sp>
      <p:sp>
        <p:nvSpPr>
          <p:cNvPr id="30723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Larger Block Size</a:t>
            </a:r>
            <a:endParaRPr lang="en-AU" altLang="en-US"/>
          </a:p>
        </p:txBody>
      </p:sp>
      <p:sp>
        <p:nvSpPr>
          <p:cNvPr id="30724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819400"/>
          </a:xfrm>
        </p:spPr>
        <p:txBody>
          <a:bodyPr/>
          <a:lstStyle/>
          <a:p>
            <a:pPr eaLnBrk="1" hangingPunct="1"/>
            <a:r>
              <a:rPr lang="en-US" altLang="en-US"/>
              <a:t>64 blocks, 16 bytes/block</a:t>
            </a:r>
          </a:p>
          <a:p>
            <a:pPr lvl="1" eaLnBrk="1" hangingPunct="1"/>
            <a:r>
              <a:rPr lang="en-US" altLang="en-US"/>
              <a:t>To what block number does address 1200 map?</a:t>
            </a:r>
          </a:p>
          <a:p>
            <a:pPr eaLnBrk="1" hangingPunct="1"/>
            <a:r>
              <a:rPr lang="en-US" altLang="en-US"/>
              <a:t>Block address = </a:t>
            </a:r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</a:t>
            </a:r>
            <a:r>
              <a:rPr lang="en-US" altLang="en-US"/>
              <a:t>1200/16</a:t>
            </a:r>
            <a:r>
              <a:rPr lang="en-US" altLang="en-US">
                <a:sym typeface="Symbol" panose="05050102010706020507" pitchFamily="18" charset="2"/>
              </a:rPr>
              <a:t></a:t>
            </a:r>
            <a:r>
              <a:rPr lang="en-US" altLang="en-US"/>
              <a:t> = 75</a:t>
            </a:r>
          </a:p>
          <a:p>
            <a:pPr eaLnBrk="1" hangingPunct="1"/>
            <a:r>
              <a:rPr lang="en-US" altLang="en-US"/>
              <a:t>Block number = 75 modulo 64 = 11</a:t>
            </a:r>
            <a:endParaRPr lang="en-AU" altLang="en-US"/>
          </a:p>
        </p:txBody>
      </p:sp>
      <p:grpSp>
        <p:nvGrpSpPr>
          <p:cNvPr id="30725" name="Group 18"/>
          <p:cNvGrpSpPr>
            <a:grpSpLocks/>
          </p:cNvGrpSpPr>
          <p:nvPr/>
        </p:nvGrpSpPr>
        <p:grpSpPr bwMode="auto">
          <a:xfrm>
            <a:off x="1619250" y="4221163"/>
            <a:ext cx="5226050" cy="1104900"/>
            <a:chOff x="1228" y="2755"/>
            <a:chExt cx="3292" cy="696"/>
          </a:xfrm>
        </p:grpSpPr>
        <p:sp>
          <p:nvSpPr>
            <p:cNvPr id="30726" name="Rectangle 4"/>
            <p:cNvSpPr>
              <a:spLocks noChangeArrowheads="1"/>
            </p:cNvSpPr>
            <p:nvPr/>
          </p:nvSpPr>
          <p:spPr bwMode="auto">
            <a:xfrm>
              <a:off x="1247" y="2976"/>
              <a:ext cx="1724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/>
                <a:t>Tag</a:t>
              </a:r>
              <a:endParaRPr lang="en-AU" altLang="en-US" sz="2400"/>
            </a:p>
          </p:txBody>
        </p:sp>
        <p:sp>
          <p:nvSpPr>
            <p:cNvPr id="30727" name="Rectangle 5"/>
            <p:cNvSpPr>
              <a:spLocks noChangeArrowheads="1"/>
            </p:cNvSpPr>
            <p:nvPr/>
          </p:nvSpPr>
          <p:spPr bwMode="auto">
            <a:xfrm>
              <a:off x="2971" y="2976"/>
              <a:ext cx="862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/>
                <a:t>Index</a:t>
              </a:r>
              <a:endParaRPr lang="en-AU" altLang="en-US" sz="2400"/>
            </a:p>
          </p:txBody>
        </p:sp>
        <p:sp>
          <p:nvSpPr>
            <p:cNvPr id="30728" name="Rectangle 6"/>
            <p:cNvSpPr>
              <a:spLocks noChangeArrowheads="1"/>
            </p:cNvSpPr>
            <p:nvPr/>
          </p:nvSpPr>
          <p:spPr bwMode="auto">
            <a:xfrm>
              <a:off x="3833" y="2976"/>
              <a:ext cx="635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/>
                <a:t>Offset</a:t>
              </a:r>
              <a:endParaRPr lang="en-AU" altLang="en-US" sz="2400"/>
            </a:p>
          </p:txBody>
        </p:sp>
        <p:sp>
          <p:nvSpPr>
            <p:cNvPr id="30729" name="Text Box 7"/>
            <p:cNvSpPr txBox="1">
              <a:spLocks noChangeArrowheads="1"/>
            </p:cNvSpPr>
            <p:nvPr/>
          </p:nvSpPr>
          <p:spPr bwMode="auto">
            <a:xfrm>
              <a:off x="4324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0</a:t>
              </a:r>
              <a:endParaRPr lang="en-AU" altLang="en-US"/>
            </a:p>
          </p:txBody>
        </p:sp>
        <p:sp>
          <p:nvSpPr>
            <p:cNvPr id="30730" name="Text Box 8"/>
            <p:cNvSpPr txBox="1">
              <a:spLocks noChangeArrowheads="1"/>
            </p:cNvSpPr>
            <p:nvPr/>
          </p:nvSpPr>
          <p:spPr bwMode="auto">
            <a:xfrm>
              <a:off x="3825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3</a:t>
              </a:r>
              <a:endParaRPr lang="en-AU" altLang="en-US"/>
            </a:p>
          </p:txBody>
        </p:sp>
        <p:sp>
          <p:nvSpPr>
            <p:cNvPr id="30731" name="Text Box 9"/>
            <p:cNvSpPr txBox="1">
              <a:spLocks noChangeArrowheads="1"/>
            </p:cNvSpPr>
            <p:nvPr/>
          </p:nvSpPr>
          <p:spPr bwMode="auto">
            <a:xfrm>
              <a:off x="3602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4</a:t>
              </a:r>
              <a:endParaRPr lang="en-AU" altLang="en-US"/>
            </a:p>
          </p:txBody>
        </p:sp>
        <p:sp>
          <p:nvSpPr>
            <p:cNvPr id="30732" name="Text Box 10"/>
            <p:cNvSpPr txBox="1">
              <a:spLocks noChangeArrowheads="1"/>
            </p:cNvSpPr>
            <p:nvPr/>
          </p:nvSpPr>
          <p:spPr bwMode="auto">
            <a:xfrm>
              <a:off x="2963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9</a:t>
              </a:r>
              <a:endParaRPr lang="en-AU" altLang="en-US"/>
            </a:p>
          </p:txBody>
        </p:sp>
        <p:sp>
          <p:nvSpPr>
            <p:cNvPr id="30733" name="Text Box 11"/>
            <p:cNvSpPr txBox="1">
              <a:spLocks noChangeArrowheads="1"/>
            </p:cNvSpPr>
            <p:nvPr/>
          </p:nvSpPr>
          <p:spPr bwMode="auto">
            <a:xfrm>
              <a:off x="2740" y="275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10</a:t>
              </a:r>
              <a:endParaRPr lang="en-AU" altLang="en-US"/>
            </a:p>
          </p:txBody>
        </p:sp>
        <p:sp>
          <p:nvSpPr>
            <p:cNvPr id="30734" name="Text Box 12"/>
            <p:cNvSpPr txBox="1">
              <a:spLocks noChangeArrowheads="1"/>
            </p:cNvSpPr>
            <p:nvPr/>
          </p:nvSpPr>
          <p:spPr bwMode="auto">
            <a:xfrm>
              <a:off x="1228" y="275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31</a:t>
              </a:r>
              <a:endParaRPr lang="en-AU" altLang="en-US"/>
            </a:p>
          </p:txBody>
        </p:sp>
        <p:sp>
          <p:nvSpPr>
            <p:cNvPr id="30735" name="Text Box 13"/>
            <p:cNvSpPr txBox="1">
              <a:spLocks noChangeArrowheads="1"/>
            </p:cNvSpPr>
            <p:nvPr/>
          </p:nvSpPr>
          <p:spPr bwMode="auto">
            <a:xfrm>
              <a:off x="3919" y="3220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4 bits</a:t>
              </a:r>
              <a:endParaRPr lang="en-AU" altLang="en-US"/>
            </a:p>
          </p:txBody>
        </p:sp>
        <p:sp>
          <p:nvSpPr>
            <p:cNvPr id="30736" name="Text Box 14"/>
            <p:cNvSpPr txBox="1">
              <a:spLocks noChangeArrowheads="1"/>
            </p:cNvSpPr>
            <p:nvPr/>
          </p:nvSpPr>
          <p:spPr bwMode="auto">
            <a:xfrm>
              <a:off x="3162" y="3220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6 bits</a:t>
              </a:r>
              <a:endParaRPr lang="en-AU" altLang="en-US"/>
            </a:p>
          </p:txBody>
        </p:sp>
        <p:sp>
          <p:nvSpPr>
            <p:cNvPr id="30737" name="Text Box 15"/>
            <p:cNvSpPr txBox="1">
              <a:spLocks noChangeArrowheads="1"/>
            </p:cNvSpPr>
            <p:nvPr/>
          </p:nvSpPr>
          <p:spPr bwMode="auto">
            <a:xfrm>
              <a:off x="1851" y="3220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22 bits</a:t>
              </a:r>
              <a:endParaRPr lang="en-AU" alt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C5C63F68-9399-456B-BC92-5709114DEB2C}" type="slidenum">
              <a:rPr lang="en-AU" altLang="en-US"/>
              <a:pPr/>
              <a:t>31</a:t>
            </a:fld>
            <a:endParaRPr lang="en-AU" altLang="en-US"/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Block Size Considerations</a:t>
            </a:r>
            <a:endParaRPr lang="en-AU" altLang="en-US"/>
          </a:p>
        </p:txBody>
      </p:sp>
      <p:sp>
        <p:nvSpPr>
          <p:cNvPr id="317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Larger blocks should reduce miss rate</a:t>
            </a:r>
          </a:p>
          <a:p>
            <a:pPr lvl="1" eaLnBrk="1" hangingPunct="1"/>
            <a:r>
              <a:rPr lang="en-US" altLang="en-US" dirty="0"/>
              <a:t>Due to spatial locality</a:t>
            </a:r>
          </a:p>
          <a:p>
            <a:pPr eaLnBrk="1" hangingPunct="1"/>
            <a:r>
              <a:rPr lang="en-US" altLang="en-US" dirty="0"/>
              <a:t>But in a fixed-sized cache</a:t>
            </a:r>
          </a:p>
          <a:p>
            <a:pPr lvl="1" eaLnBrk="1" hangingPunct="1"/>
            <a:r>
              <a:rPr lang="en-US" altLang="en-US" dirty="0"/>
              <a:t>Larger blocks </a:t>
            </a:r>
            <a:r>
              <a:rPr lang="en-US" altLang="en-US" dirty="0">
                <a:sym typeface="Symbol" panose="05050102010706020507" pitchFamily="18" charset="2"/>
              </a:rPr>
              <a:t> fewer of them</a:t>
            </a:r>
          </a:p>
          <a:p>
            <a:pPr lvl="2" eaLnBrk="1" hangingPunct="1"/>
            <a:r>
              <a:rPr lang="en-US" altLang="en-US" dirty="0">
                <a:sym typeface="Symbol" panose="05050102010706020507" pitchFamily="18" charset="2"/>
              </a:rPr>
              <a:t>More competition  increased miss rate</a:t>
            </a:r>
          </a:p>
          <a:p>
            <a:pPr lvl="1" eaLnBrk="1" hangingPunct="1"/>
            <a:r>
              <a:rPr lang="en-US" altLang="en-US" dirty="0">
                <a:sym typeface="Symbol" panose="05050102010706020507" pitchFamily="18" charset="2"/>
              </a:rPr>
              <a:t>Larger blocks  pollution</a:t>
            </a:r>
          </a:p>
          <a:p>
            <a:pPr eaLnBrk="1" hangingPunct="1"/>
            <a:r>
              <a:rPr lang="en-US" altLang="en-US" dirty="0">
                <a:sym typeface="Symbol" panose="05050102010706020507" pitchFamily="18" charset="2"/>
              </a:rPr>
              <a:t>Larger miss penalty</a:t>
            </a:r>
          </a:p>
          <a:p>
            <a:pPr lvl="1" eaLnBrk="1" hangingPunct="1"/>
            <a:r>
              <a:rPr lang="en-US" altLang="en-US" dirty="0">
                <a:sym typeface="Symbol" panose="05050102010706020507" pitchFamily="18" charset="2"/>
              </a:rPr>
              <a:t>Can override benefit of reduced miss rate</a:t>
            </a:r>
          </a:p>
          <a:p>
            <a:pPr lvl="1" eaLnBrk="1" hangingPunct="1"/>
            <a:r>
              <a:rPr lang="en-US" altLang="en-US" dirty="0">
                <a:sym typeface="Symbol" panose="05050102010706020507" pitchFamily="18" charset="2"/>
              </a:rPr>
              <a:t>Early restart and critical-word-first can help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5CC295D3-2838-4D7D-A965-1D0BA3E9BB1D}" type="slidenum">
              <a:rPr lang="en-AU" altLang="en-US"/>
              <a:pPr/>
              <a:t>32</a:t>
            </a:fld>
            <a:endParaRPr lang="en-AU" altLang="en-US"/>
          </a:p>
        </p:txBody>
      </p:sp>
      <p:sp>
        <p:nvSpPr>
          <p:cNvPr id="327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Misses</a:t>
            </a:r>
            <a:endParaRPr lang="en-AU" altLang="en-US"/>
          </a:p>
        </p:txBody>
      </p:sp>
      <p:sp>
        <p:nvSpPr>
          <p:cNvPr id="327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 cache hit, CPU proceeds normally</a:t>
            </a:r>
          </a:p>
          <a:p>
            <a:pPr eaLnBrk="1" hangingPunct="1"/>
            <a:r>
              <a:rPr lang="en-US" altLang="en-US"/>
              <a:t>On cache miss</a:t>
            </a:r>
          </a:p>
          <a:p>
            <a:pPr lvl="1" eaLnBrk="1" hangingPunct="1"/>
            <a:r>
              <a:rPr lang="en-US" altLang="en-US"/>
              <a:t>Stall the CPU pipeline</a:t>
            </a:r>
          </a:p>
          <a:p>
            <a:pPr lvl="1" eaLnBrk="1" hangingPunct="1"/>
            <a:r>
              <a:rPr lang="en-US" altLang="en-US"/>
              <a:t>Fetch block from next level of hierarchy</a:t>
            </a:r>
          </a:p>
          <a:p>
            <a:pPr lvl="1" eaLnBrk="1" hangingPunct="1"/>
            <a:r>
              <a:rPr lang="en-US" altLang="en-US"/>
              <a:t>Instruction cache miss</a:t>
            </a:r>
          </a:p>
          <a:p>
            <a:pPr lvl="2" eaLnBrk="1" hangingPunct="1"/>
            <a:r>
              <a:rPr lang="en-US" altLang="en-US"/>
              <a:t>Restart instruction fetch</a:t>
            </a:r>
          </a:p>
          <a:p>
            <a:pPr lvl="1" eaLnBrk="1" hangingPunct="1"/>
            <a:r>
              <a:rPr lang="en-US" altLang="en-US"/>
              <a:t>Data cache miss</a:t>
            </a:r>
          </a:p>
          <a:p>
            <a:pPr lvl="2" eaLnBrk="1" hangingPunct="1"/>
            <a:r>
              <a:rPr lang="en-US" altLang="en-US"/>
              <a:t>Complete data access</a:t>
            </a:r>
            <a:endParaRPr lang="en-AU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11690F1-900C-473C-B9BA-DB09317D8677}" type="slidenum">
              <a:rPr lang="en-AU" altLang="en-US"/>
              <a:pPr/>
              <a:t>33</a:t>
            </a:fld>
            <a:endParaRPr lang="en-AU" altLang="en-US"/>
          </a:p>
        </p:txBody>
      </p:sp>
      <p:sp>
        <p:nvSpPr>
          <p:cNvPr id="337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Write-Through</a:t>
            </a:r>
            <a:endParaRPr lang="en-AU" altLang="en-US"/>
          </a:p>
        </p:txBody>
      </p:sp>
      <p:sp>
        <p:nvSpPr>
          <p:cNvPr id="3379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On data-write hit, could just update the block in cache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But then cache and memory would be inconsistent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Write through: also update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But makes writes take longer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e.g., if base CPI = 1, 10% of instructions are stores, write to memory takes 100 cycles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 Effective CPI = 1 + 0.1×100 = 11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Solution: write buffer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Holds data waiting to be written to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CPU continues immediately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Only stalls on write if write buffer is already full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0240C92-E025-4CBC-BE45-AF4A3DF80BB0}" type="slidenum">
              <a:rPr lang="en-AU" altLang="en-US"/>
              <a:pPr/>
              <a:t>34</a:t>
            </a:fld>
            <a:endParaRPr lang="en-AU" altLang="en-US"/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Write-Back</a:t>
            </a:r>
            <a:endParaRPr lang="en-AU" altLang="en-US"/>
          </a:p>
        </p:txBody>
      </p:sp>
      <p:sp>
        <p:nvSpPr>
          <p:cNvPr id="348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Alternative: On data-write hit, just update the block in cache</a:t>
            </a:r>
          </a:p>
          <a:p>
            <a:pPr lvl="1" eaLnBrk="1" hangingPunct="1"/>
            <a:r>
              <a:rPr lang="en-US" altLang="en-US"/>
              <a:t>Keep track of whether each block is dirty</a:t>
            </a:r>
          </a:p>
          <a:p>
            <a:pPr eaLnBrk="1" hangingPunct="1"/>
            <a:r>
              <a:rPr lang="en-US" altLang="en-US"/>
              <a:t>When a dirty block is replaced</a:t>
            </a:r>
          </a:p>
          <a:p>
            <a:pPr lvl="1" eaLnBrk="1" hangingPunct="1"/>
            <a:r>
              <a:rPr lang="en-US" altLang="en-US"/>
              <a:t>Write it back to memory</a:t>
            </a:r>
          </a:p>
          <a:p>
            <a:pPr lvl="1" eaLnBrk="1" hangingPunct="1"/>
            <a:r>
              <a:rPr lang="en-US" altLang="en-US"/>
              <a:t>Can use a write buffer to allow replacing block to be read first</a:t>
            </a:r>
            <a:endParaRPr lang="en-AU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A62EBBBE-2165-422D-8FC1-77BDF471F56F}" type="slidenum">
              <a:rPr lang="en-AU" altLang="en-US"/>
              <a:pPr/>
              <a:t>35</a:t>
            </a:fld>
            <a:endParaRPr lang="en-AU" altLang="en-US"/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 Allocation</a:t>
            </a:r>
            <a:endParaRPr lang="en-AU" altLang="en-US"/>
          </a:p>
        </p:txBody>
      </p:sp>
      <p:sp>
        <p:nvSpPr>
          <p:cNvPr id="358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should happen on a write miss?</a:t>
            </a:r>
          </a:p>
          <a:p>
            <a:pPr eaLnBrk="1" hangingPunct="1"/>
            <a:r>
              <a:rPr lang="en-US" altLang="en-US"/>
              <a:t>Alternatives for write-through</a:t>
            </a:r>
          </a:p>
          <a:p>
            <a:pPr lvl="1" eaLnBrk="1" hangingPunct="1"/>
            <a:r>
              <a:rPr lang="en-US" altLang="en-US"/>
              <a:t>Allocate on miss: fetch the block</a:t>
            </a:r>
          </a:p>
          <a:p>
            <a:pPr lvl="1" eaLnBrk="1" hangingPunct="1"/>
            <a:r>
              <a:rPr lang="en-US" altLang="en-US"/>
              <a:t>Write around: don’t fetch the block</a:t>
            </a:r>
          </a:p>
          <a:p>
            <a:pPr lvl="2" eaLnBrk="1" hangingPunct="1"/>
            <a:r>
              <a:rPr lang="en-US" altLang="en-US"/>
              <a:t>Since programs often write a whole block before reading it (e.g., initialization)</a:t>
            </a:r>
          </a:p>
          <a:p>
            <a:pPr eaLnBrk="1" hangingPunct="1"/>
            <a:r>
              <a:rPr lang="en-US" altLang="en-US"/>
              <a:t>For write-back</a:t>
            </a:r>
          </a:p>
          <a:p>
            <a:pPr lvl="1" eaLnBrk="1" hangingPunct="1"/>
            <a:r>
              <a:rPr lang="en-US" altLang="en-US"/>
              <a:t>Usually fetch the block</a:t>
            </a:r>
            <a:endParaRPr lang="en-AU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558BD6DB-0952-49A1-9A0F-F98CF796F633}" type="slidenum">
              <a:rPr lang="en-AU" altLang="en-US"/>
              <a:pPr/>
              <a:t>36</a:t>
            </a:fld>
            <a:endParaRPr lang="en-AU" alt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Example: Intrinsity FastMATH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Embedded MIPS processor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12-stage pipeline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Instruction and data access on each cycle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Split cache: separate I-cache and D-cache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Each 16KB: 256 blocks </a:t>
            </a:r>
            <a:r>
              <a:rPr lang="en-US" altLang="en-US">
                <a:cs typeface="Arial" panose="020B0604020202020204" pitchFamily="34" charset="0"/>
              </a:rPr>
              <a:t>×</a:t>
            </a:r>
            <a:r>
              <a:rPr lang="en-AU" altLang="en-US"/>
              <a:t> 16 words/block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D-cache: write-through or write-back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SPEC2000 miss rates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I-cache: 0.4%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D-cache: 11.4%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Weighted average: 3.2%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8914B95-C028-494F-A8EF-48B0ED957188}" type="slidenum">
              <a:rPr lang="en-AU" altLang="en-US"/>
              <a:pPr/>
              <a:t>37</a:t>
            </a:fld>
            <a:endParaRPr lang="en-AU" alt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Example: Intrinsity FastMATH</a:t>
            </a:r>
          </a:p>
        </p:txBody>
      </p:sp>
      <p:pic>
        <p:nvPicPr>
          <p:cNvPr id="37892" name="Picture 4" descr="f05-09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196975"/>
            <a:ext cx="7975600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487507D-5AE6-4C2C-91C1-5831EFE5EBF2}" type="slidenum">
              <a:rPr lang="en-AU" altLang="en-US"/>
              <a:pPr/>
              <a:t>38</a:t>
            </a:fld>
            <a:endParaRPr lang="en-AU" altLang="en-US"/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Main Memory Supporting Caches</a:t>
            </a:r>
            <a:endParaRPr lang="en-AU" altLang="en-US" sz="4000"/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Use DRAMs for main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Fixed width (e.g., 1 word)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Connected by fixed-width clocked bus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Bus clock is typically slower than CPU clock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Example cache block read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1 bus cycle for address transfer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15 bus cycles per DRAM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1 bus cycle per data transfer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For 4-word block, 1-word-wide DRAM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Miss penalty = 1 + 4×15 + 4×1 = 65 bus cycles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Bandwidth = 16 bytes / 65 cycles = 0.25 B/cycle</a:t>
            </a:r>
            <a:endParaRPr lang="en-AU" altLang="en-US"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CBE3C4AE-D484-4D09-A185-9FA70D0D8E23}" type="slidenum">
              <a:rPr lang="en-AU" altLang="en-US"/>
              <a:pPr/>
              <a:t>39</a:t>
            </a:fld>
            <a:endParaRPr lang="en-AU" altLang="en-US"/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Measuring Cache Performance</a:t>
            </a:r>
            <a:endParaRPr lang="en-AU" altLang="en-US" sz="4000"/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7352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Components of CPU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Program execution cycles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/>
              <a:t>Includes cache hit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Memory stall cycles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/>
              <a:t>Mainly from cache misses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With simplifying assumptions:</a:t>
            </a:r>
            <a:endParaRPr lang="en-AU" altLang="en-US"/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 rot="5400000">
            <a:off x="6277769" y="2499519"/>
            <a:ext cx="53657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§5.4 Measuring and Improving Cache Performance</a:t>
            </a: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1385888" y="3905250"/>
          <a:ext cx="614838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3073400" imgH="1181100" progId="Equation.3">
                  <p:embed/>
                </p:oleObj>
              </mc:Choice>
              <mc:Fallback>
                <p:oleObj name="Equation" r:id="rId4" imgW="3073400" imgH="1181100" progId="Equation.3">
                  <p:embed/>
                  <p:pic>
                    <p:nvPicPr>
                      <p:cNvPr id="205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3905250"/>
                        <a:ext cx="6148387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50E20AF-610D-4AFA-BBB4-4ECF901CEFD8}" type="slidenum">
              <a:rPr lang="en-AU" altLang="en-US"/>
              <a:pPr/>
              <a:t>4</a:t>
            </a:fld>
            <a:endParaRPr lang="en-AU" altLang="en-US"/>
          </a:p>
        </p:txBody>
      </p:sp>
      <p:pic>
        <p:nvPicPr>
          <p:cNvPr id="8195" name="Picture 6" descr="f05-0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2224088"/>
            <a:ext cx="3216275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Hierarchy Levels</a:t>
            </a:r>
            <a:endParaRPr lang="en-AU" altLang="en-US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678238" y="1125538"/>
            <a:ext cx="5276850" cy="5111750"/>
          </a:xfrm>
        </p:spPr>
        <p:txBody>
          <a:bodyPr/>
          <a:lstStyle/>
          <a:p>
            <a:pPr eaLnBrk="1" hangingPunct="1"/>
            <a:r>
              <a:rPr lang="en-US" altLang="en-US" sz="2400"/>
              <a:t>Block (aka line): unit of copying</a:t>
            </a:r>
          </a:p>
          <a:p>
            <a:pPr lvl="1" eaLnBrk="1" hangingPunct="1"/>
            <a:r>
              <a:rPr lang="en-US" altLang="en-US" sz="2000"/>
              <a:t>May be multiple words</a:t>
            </a:r>
          </a:p>
          <a:p>
            <a:pPr eaLnBrk="1" hangingPunct="1"/>
            <a:r>
              <a:rPr lang="en-US" altLang="en-US" sz="2400"/>
              <a:t>If accessed data is present in upper level</a:t>
            </a:r>
          </a:p>
          <a:p>
            <a:pPr lvl="1" eaLnBrk="1" hangingPunct="1"/>
            <a:r>
              <a:rPr lang="en-US" altLang="en-US" sz="2000"/>
              <a:t>Hit: access satisfied by upper level</a:t>
            </a:r>
          </a:p>
          <a:p>
            <a:pPr lvl="2" eaLnBrk="1" hangingPunct="1"/>
            <a:r>
              <a:rPr lang="en-US" altLang="en-US" sz="1800"/>
              <a:t>Hit ratio: hits/accesses</a:t>
            </a:r>
          </a:p>
          <a:p>
            <a:pPr eaLnBrk="1" hangingPunct="1"/>
            <a:r>
              <a:rPr lang="en-US" altLang="en-US" sz="2400"/>
              <a:t>If accessed data is absent</a:t>
            </a:r>
          </a:p>
          <a:p>
            <a:pPr lvl="1" eaLnBrk="1" hangingPunct="1"/>
            <a:r>
              <a:rPr lang="en-US" altLang="en-US" sz="2000"/>
              <a:t>Miss: block copied from lower level</a:t>
            </a:r>
          </a:p>
          <a:p>
            <a:pPr lvl="2" eaLnBrk="1" hangingPunct="1"/>
            <a:r>
              <a:rPr lang="en-US" altLang="en-US" sz="1800"/>
              <a:t>Time taken: miss penalty</a:t>
            </a:r>
          </a:p>
          <a:p>
            <a:pPr lvl="2" eaLnBrk="1" hangingPunct="1"/>
            <a:r>
              <a:rPr lang="en-US" altLang="en-US" sz="1800"/>
              <a:t>Miss ratio: misses/accesses</a:t>
            </a:r>
            <a:br>
              <a:rPr lang="en-US" altLang="en-US" sz="1800"/>
            </a:br>
            <a:r>
              <a:rPr lang="en-US" altLang="en-US" sz="1800"/>
              <a:t>= 1 – hit ratio</a:t>
            </a:r>
          </a:p>
          <a:p>
            <a:pPr lvl="1" eaLnBrk="1" hangingPunct="1"/>
            <a:r>
              <a:rPr lang="en-US" altLang="en-US" sz="2000"/>
              <a:t>Then accessed data supplied from upper level</a:t>
            </a:r>
            <a:endParaRPr lang="en-AU" altLang="en-US" sz="2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FB60EE4-9358-4304-AE14-E751B195335A}" type="slidenum">
              <a:rPr lang="en-AU" altLang="en-US"/>
              <a:pPr/>
              <a:t>40</a:t>
            </a:fld>
            <a:endParaRPr lang="en-AU" altLang="en-US"/>
          </a:p>
        </p:txBody>
      </p:sp>
      <p:sp>
        <p:nvSpPr>
          <p:cNvPr id="399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Performance Example</a:t>
            </a:r>
            <a:endParaRPr lang="en-AU" altLang="en-US"/>
          </a:p>
        </p:txBody>
      </p:sp>
      <p:sp>
        <p:nvSpPr>
          <p:cNvPr id="399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Given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I-cache miss rate = 2%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D-cache miss rate = 4%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Miss penalty = 100 cycles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Base CPI (ideal cache) = 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Load &amp; stores are 36% of instructions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Miss cycles per instruction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I-cache: 0.02 × 100 = 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D-cache: 0.36 × 0.04 × 100 = 1.44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Actual CPI = 2 + 2 + 1.44 = 5.44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Ideal CPU is 5.44/2 =2.72 times faster</a:t>
            </a:r>
            <a:endParaRPr lang="en-AU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D2FFC452-6A4E-4231-A6BC-4A66FB628864}" type="slidenum">
              <a:rPr lang="en-AU" altLang="en-US"/>
              <a:pPr/>
              <a:t>41</a:t>
            </a:fld>
            <a:endParaRPr lang="en-AU" alt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Average Access Time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Hit time is also important for performance</a:t>
            </a:r>
          </a:p>
          <a:p>
            <a:pPr eaLnBrk="1" hangingPunct="1"/>
            <a:r>
              <a:rPr lang="en-AU" altLang="en-US"/>
              <a:t>Average memory access time (AMAT)</a:t>
            </a:r>
          </a:p>
          <a:p>
            <a:pPr lvl="1" eaLnBrk="1" hangingPunct="1"/>
            <a:r>
              <a:rPr lang="en-AU" altLang="en-US"/>
              <a:t>AMAT = Hit time + Miss rate </a:t>
            </a:r>
            <a:r>
              <a:rPr lang="en-US" altLang="en-US">
                <a:cs typeface="Arial" panose="020B0604020202020204" pitchFamily="34" charset="0"/>
              </a:rPr>
              <a:t>× Miss penalty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Example</a:t>
            </a:r>
          </a:p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CPU with 1ns clock, hit time = 1 cycle, miss penalty = 20 cycles, I-cache miss rate = 5%</a:t>
            </a:r>
          </a:p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AMAT = 1 + 0.05 × 20 = 2ns</a:t>
            </a:r>
          </a:p>
          <a:p>
            <a:pPr lvl="2" eaLnBrk="1" hangingPunct="1"/>
            <a:r>
              <a:rPr lang="en-US" altLang="en-US">
                <a:cs typeface="Arial" panose="020B0604020202020204" pitchFamily="34" charset="0"/>
              </a:rPr>
              <a:t>2 cycles per instruction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F7C4808-D665-4AA4-BCB5-34E01A8A7053}" type="slidenum">
              <a:rPr lang="en-AU" altLang="en-US"/>
              <a:pPr/>
              <a:t>42</a:t>
            </a:fld>
            <a:endParaRPr lang="en-AU" altLang="en-US"/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Performance Summary</a:t>
            </a:r>
            <a:endParaRPr lang="en-AU" altLang="en-US"/>
          </a:p>
        </p:txBody>
      </p:sp>
      <p:sp>
        <p:nvSpPr>
          <p:cNvPr id="4198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CPU performance increased</a:t>
            </a:r>
          </a:p>
          <a:p>
            <a:pPr lvl="1" eaLnBrk="1" hangingPunct="1"/>
            <a:r>
              <a:rPr lang="en-US" altLang="en-US"/>
              <a:t>Miss penalty becomes more significant</a:t>
            </a:r>
          </a:p>
          <a:p>
            <a:pPr eaLnBrk="1" hangingPunct="1"/>
            <a:r>
              <a:rPr lang="en-US" altLang="en-US"/>
              <a:t>Decreasing base CPI</a:t>
            </a:r>
          </a:p>
          <a:p>
            <a:pPr lvl="1" eaLnBrk="1" hangingPunct="1"/>
            <a:r>
              <a:rPr lang="en-US" altLang="en-US"/>
              <a:t>Greater proportion of time spent on memory stalls</a:t>
            </a:r>
          </a:p>
          <a:p>
            <a:pPr eaLnBrk="1" hangingPunct="1"/>
            <a:r>
              <a:rPr lang="en-US" altLang="en-US"/>
              <a:t>Increasing clock rate</a:t>
            </a:r>
          </a:p>
          <a:p>
            <a:pPr lvl="1" eaLnBrk="1" hangingPunct="1"/>
            <a:r>
              <a:rPr lang="en-US" altLang="en-US"/>
              <a:t>Memory stalls account for more CPU cycles</a:t>
            </a:r>
          </a:p>
          <a:p>
            <a:pPr eaLnBrk="1" hangingPunct="1"/>
            <a:r>
              <a:rPr lang="en-US" altLang="en-US"/>
              <a:t>Can’t neglect cache behavior when evaluating system performance</a:t>
            </a:r>
            <a:endParaRPr lang="en-AU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D4EEF5E-9FAD-43DF-906E-ED8C9E8111FB}" type="slidenum">
              <a:rPr lang="en-AU" altLang="en-US"/>
              <a:pPr/>
              <a:t>43</a:t>
            </a:fld>
            <a:endParaRPr lang="en-AU" altLang="en-US"/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Associative Caches</a:t>
            </a:r>
            <a:endParaRPr lang="en-AU" altLang="en-US"/>
          </a:p>
        </p:txBody>
      </p:sp>
      <p:sp>
        <p:nvSpPr>
          <p:cNvPr id="430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Fully associative</a:t>
            </a:r>
          </a:p>
          <a:p>
            <a:pPr lvl="1" eaLnBrk="1" hangingPunct="1"/>
            <a:r>
              <a:rPr lang="en-US" altLang="en-US"/>
              <a:t>Allow a given block to go in any cache entry</a:t>
            </a:r>
          </a:p>
          <a:p>
            <a:pPr lvl="1" eaLnBrk="1" hangingPunct="1"/>
            <a:r>
              <a:rPr lang="en-US" altLang="en-US"/>
              <a:t>Requires all entries to be searched at once</a:t>
            </a:r>
          </a:p>
          <a:p>
            <a:pPr lvl="1" eaLnBrk="1" hangingPunct="1"/>
            <a:r>
              <a:rPr lang="en-US" altLang="en-US"/>
              <a:t>Comparator per entry (expensive)</a:t>
            </a:r>
          </a:p>
          <a:p>
            <a:pPr eaLnBrk="1" hangingPunct="1"/>
            <a:r>
              <a:rPr lang="en-US" altLang="en-US" i="1"/>
              <a:t>n</a:t>
            </a:r>
            <a:r>
              <a:rPr lang="en-US" altLang="en-US"/>
              <a:t>-way set associative</a:t>
            </a:r>
          </a:p>
          <a:p>
            <a:pPr lvl="1" eaLnBrk="1" hangingPunct="1"/>
            <a:r>
              <a:rPr lang="en-US" altLang="en-US"/>
              <a:t>Each set contains </a:t>
            </a:r>
            <a:r>
              <a:rPr lang="en-US" altLang="en-US" i="1"/>
              <a:t>n</a:t>
            </a:r>
            <a:r>
              <a:rPr lang="en-US" altLang="en-US"/>
              <a:t> entries</a:t>
            </a:r>
            <a:endParaRPr lang="en-AU" altLang="en-US"/>
          </a:p>
          <a:p>
            <a:pPr lvl="1" eaLnBrk="1" hangingPunct="1"/>
            <a:r>
              <a:rPr lang="en-US" altLang="en-US"/>
              <a:t>Block number determines which set</a:t>
            </a:r>
          </a:p>
          <a:p>
            <a:pPr lvl="2" eaLnBrk="1" hangingPunct="1"/>
            <a:r>
              <a:rPr lang="en-US" altLang="en-US"/>
              <a:t>(Block number) modulo (#Sets in cache)</a:t>
            </a:r>
          </a:p>
          <a:p>
            <a:pPr lvl="1" eaLnBrk="1" hangingPunct="1"/>
            <a:r>
              <a:rPr lang="en-US" altLang="en-US"/>
              <a:t>Search all entries in a given set at once</a:t>
            </a:r>
          </a:p>
          <a:p>
            <a:pPr lvl="1" eaLnBrk="1" hangingPunct="1"/>
            <a:r>
              <a:rPr lang="en-US" altLang="en-US" i="1"/>
              <a:t>n</a:t>
            </a:r>
            <a:r>
              <a:rPr lang="en-US" altLang="en-US"/>
              <a:t> comparators (less expensive)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F34BE9B-3C1B-4DF5-8041-38C27DFE7859}" type="slidenum">
              <a:rPr lang="en-AU" altLang="en-US"/>
              <a:pPr/>
              <a:t>44</a:t>
            </a:fld>
            <a:endParaRPr lang="en-AU" altLang="en-US"/>
          </a:p>
        </p:txBody>
      </p:sp>
      <p:pic>
        <p:nvPicPr>
          <p:cNvPr id="44035" name="Picture 5" descr="f05-1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844675"/>
            <a:ext cx="7731125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Associative Cache Example</a:t>
            </a:r>
            <a:endParaRPr lang="en-AU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008F62B-9B20-4350-98EA-F64167D47473}" type="slidenum">
              <a:rPr lang="en-AU" altLang="en-US"/>
              <a:pPr/>
              <a:t>45</a:t>
            </a:fld>
            <a:endParaRPr lang="en-AU" altLang="en-US"/>
          </a:p>
        </p:txBody>
      </p:sp>
      <p:sp>
        <p:nvSpPr>
          <p:cNvPr id="4505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Spectrum of Associativity</a:t>
            </a:r>
            <a:endParaRPr lang="en-AU" altLang="en-US"/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 a cache with 8 entries</a:t>
            </a:r>
            <a:endParaRPr lang="en-AU" altLang="en-US"/>
          </a:p>
        </p:txBody>
      </p:sp>
      <p:pic>
        <p:nvPicPr>
          <p:cNvPr id="45061" name="Picture 7" descr="f05-1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844675"/>
            <a:ext cx="5513387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DFF02DE-63E2-4601-B266-2AC6601457E7}" type="slidenum">
              <a:rPr lang="en-AU" altLang="en-US"/>
              <a:pPr/>
              <a:t>46</a:t>
            </a:fld>
            <a:endParaRPr lang="en-AU" altLang="en-US"/>
          </a:p>
        </p:txBody>
      </p:sp>
      <p:sp>
        <p:nvSpPr>
          <p:cNvPr id="46083" name="Rectangle 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Associativity Example</a:t>
            </a:r>
            <a:endParaRPr lang="en-AU" altLang="en-US"/>
          </a:p>
        </p:txBody>
      </p:sp>
      <p:sp>
        <p:nvSpPr>
          <p:cNvPr id="46084" name="Rectangle 65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808287"/>
          </a:xfrm>
        </p:spPr>
        <p:txBody>
          <a:bodyPr/>
          <a:lstStyle/>
          <a:p>
            <a:pPr eaLnBrk="1" hangingPunct="1"/>
            <a:r>
              <a:rPr lang="en-US" altLang="en-US"/>
              <a:t>Compare 4-block caches</a:t>
            </a:r>
          </a:p>
          <a:p>
            <a:pPr lvl="1" eaLnBrk="1" hangingPunct="1"/>
            <a:r>
              <a:rPr lang="en-US" altLang="en-US"/>
              <a:t>Direct mapped, 2-way set associative,</a:t>
            </a:r>
            <a:br>
              <a:rPr lang="en-US" altLang="en-US"/>
            </a:br>
            <a:r>
              <a:rPr lang="en-US" altLang="en-US"/>
              <a:t>fully associative</a:t>
            </a:r>
          </a:p>
          <a:p>
            <a:pPr lvl="1" eaLnBrk="1" hangingPunct="1"/>
            <a:r>
              <a:rPr lang="en-US" altLang="en-US"/>
              <a:t>Block access sequence: 0, 8, 0, 6, 8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Direct mapped</a:t>
            </a:r>
          </a:p>
        </p:txBody>
      </p:sp>
      <p:graphicFrame>
        <p:nvGraphicFramePr>
          <p:cNvPr id="304132" name="Group 4"/>
          <p:cNvGraphicFramePr>
            <a:graphicFrameLocks noGrp="1"/>
          </p:cNvGraphicFramePr>
          <p:nvPr/>
        </p:nvGraphicFramePr>
        <p:xfrm>
          <a:off x="1258888" y="4078288"/>
          <a:ext cx="6985000" cy="1655759"/>
        </p:xfrm>
        <a:graphic>
          <a:graphicData uri="http://schemas.openxmlformats.org/drawingml/2006/table">
            <a:tbl>
              <a:tblPr/>
              <a:tblGrid>
                <a:gridCol w="99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653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676FA5F5-CC73-49B1-9FED-B7D29E6C8171}" type="slidenum">
              <a:rPr lang="en-AU" altLang="en-US"/>
              <a:pPr/>
              <a:t>47</a:t>
            </a:fld>
            <a:endParaRPr lang="en-AU" altLang="en-US"/>
          </a:p>
        </p:txBody>
      </p:sp>
      <p:sp>
        <p:nvSpPr>
          <p:cNvPr id="47107" name="Rectangle 1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Associativity Example</a:t>
            </a:r>
            <a:endParaRPr lang="en-AU" altLang="en-US"/>
          </a:p>
        </p:txBody>
      </p:sp>
      <p:sp>
        <p:nvSpPr>
          <p:cNvPr id="47108" name="Rectangle 119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19137"/>
          </a:xfrm>
        </p:spPr>
        <p:txBody>
          <a:bodyPr/>
          <a:lstStyle/>
          <a:p>
            <a:pPr eaLnBrk="1" hangingPunct="1"/>
            <a:r>
              <a:rPr lang="en-US" altLang="en-US"/>
              <a:t>2-way set associative</a:t>
            </a:r>
          </a:p>
        </p:txBody>
      </p:sp>
      <p:graphicFrame>
        <p:nvGraphicFramePr>
          <p:cNvPr id="306180" name="Group 4"/>
          <p:cNvGraphicFramePr>
            <a:graphicFrameLocks noGrp="1"/>
          </p:cNvGraphicFramePr>
          <p:nvPr/>
        </p:nvGraphicFramePr>
        <p:xfrm>
          <a:off x="1258888" y="1844675"/>
          <a:ext cx="6985000" cy="1655766"/>
        </p:xfrm>
        <a:graphic>
          <a:graphicData uri="http://schemas.openxmlformats.org/drawingml/2006/table">
            <a:tbl>
              <a:tblPr/>
              <a:tblGrid>
                <a:gridCol w="99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65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1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7167" name="Rectangle 62"/>
          <p:cNvSpPr>
            <a:spLocks noChangeArrowheads="1"/>
          </p:cNvSpPr>
          <p:nvPr/>
        </p:nvSpPr>
        <p:spPr bwMode="auto">
          <a:xfrm>
            <a:off x="684213" y="3860800"/>
            <a:ext cx="77724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3200"/>
              <a:t>Fully associative</a:t>
            </a:r>
          </a:p>
        </p:txBody>
      </p:sp>
      <p:graphicFrame>
        <p:nvGraphicFramePr>
          <p:cNvPr id="306239" name="Group 63"/>
          <p:cNvGraphicFramePr>
            <a:graphicFrameLocks noGrp="1"/>
          </p:cNvGraphicFramePr>
          <p:nvPr/>
        </p:nvGraphicFramePr>
        <p:xfrm>
          <a:off x="1258888" y="4508500"/>
          <a:ext cx="6985000" cy="1609724"/>
        </p:xfrm>
        <a:graphic>
          <a:graphicData uri="http://schemas.openxmlformats.org/drawingml/2006/table">
            <a:tbl>
              <a:tblPr/>
              <a:tblGrid>
                <a:gridCol w="99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68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5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24F84DA-0CC7-4FF4-9FDB-7FEAFF6A74C5}" type="slidenum">
              <a:rPr lang="en-AU" altLang="en-US"/>
              <a:pPr/>
              <a:t>48</a:t>
            </a:fld>
            <a:endParaRPr lang="en-AU" altLang="en-US"/>
          </a:p>
        </p:txBody>
      </p:sp>
      <p:sp>
        <p:nvSpPr>
          <p:cNvPr id="481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Much Associativity</a:t>
            </a:r>
            <a:endParaRPr lang="en-AU" altLang="en-US"/>
          </a:p>
        </p:txBody>
      </p:sp>
      <p:sp>
        <p:nvSpPr>
          <p:cNvPr id="4813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Increased associativity decreases miss rate</a:t>
            </a:r>
          </a:p>
          <a:p>
            <a:pPr lvl="1" eaLnBrk="1" hangingPunct="1"/>
            <a:r>
              <a:rPr lang="en-US" altLang="en-US"/>
              <a:t>But with diminishing returns</a:t>
            </a:r>
          </a:p>
          <a:p>
            <a:pPr eaLnBrk="1" hangingPunct="1"/>
            <a:r>
              <a:rPr lang="en-US" altLang="en-US"/>
              <a:t>Simulation of a system with 64KB</a:t>
            </a:r>
            <a:br>
              <a:rPr lang="en-US" altLang="en-US"/>
            </a:br>
            <a:r>
              <a:rPr lang="en-US" altLang="en-US"/>
              <a:t>D-cache, 16-word blocks, SPEC2000</a:t>
            </a:r>
          </a:p>
          <a:p>
            <a:pPr lvl="1" eaLnBrk="1" hangingPunct="1"/>
            <a:r>
              <a:rPr lang="en-US" altLang="en-US"/>
              <a:t>1-way: 10.3%</a:t>
            </a:r>
          </a:p>
          <a:p>
            <a:pPr lvl="1" eaLnBrk="1" hangingPunct="1"/>
            <a:r>
              <a:rPr lang="en-US" altLang="en-US"/>
              <a:t>2-way: 8.6%</a:t>
            </a:r>
          </a:p>
          <a:p>
            <a:pPr lvl="1" eaLnBrk="1" hangingPunct="1"/>
            <a:r>
              <a:rPr lang="en-US" altLang="en-US"/>
              <a:t>4-way: 8.3%</a:t>
            </a:r>
          </a:p>
          <a:p>
            <a:pPr lvl="1" eaLnBrk="1" hangingPunct="1"/>
            <a:r>
              <a:rPr lang="en-US" altLang="en-US"/>
              <a:t>8-way: 8.1%</a:t>
            </a:r>
            <a:endParaRPr lang="en-AU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C28FCE9B-1669-48CF-AACF-95845360D952}" type="slidenum">
              <a:rPr lang="en-AU" altLang="en-US"/>
              <a:pPr/>
              <a:t>49</a:t>
            </a:fld>
            <a:endParaRPr lang="en-AU" alt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Set Associative Cache Organization</a:t>
            </a:r>
            <a:endParaRPr lang="en-AU" altLang="en-US" sz="3600"/>
          </a:p>
        </p:txBody>
      </p:sp>
      <p:pic>
        <p:nvPicPr>
          <p:cNvPr id="49156" name="Picture 4" descr="f05-1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196975"/>
            <a:ext cx="6061075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7887D62-4146-498B-994B-3F0059DDB609}" type="slidenum">
              <a:rPr lang="en-AU" altLang="en-US"/>
              <a:pPr/>
              <a:t>5</a:t>
            </a:fld>
            <a:endParaRPr lang="en-AU" altLang="en-US"/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Technology</a:t>
            </a:r>
            <a:endParaRPr lang="en-AU" altLang="en-US"/>
          </a:p>
        </p:txBody>
      </p:sp>
      <p:sp>
        <p:nvSpPr>
          <p:cNvPr id="922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Static RAM (SRAM)</a:t>
            </a:r>
          </a:p>
          <a:p>
            <a:pPr lvl="1" eaLnBrk="1" hangingPunct="1"/>
            <a:r>
              <a:rPr lang="en-US" altLang="en-US" dirty="0"/>
              <a:t>0.5ns – 2.5ns, $2000 – $5000 per GB</a:t>
            </a:r>
          </a:p>
          <a:p>
            <a:pPr eaLnBrk="1" hangingPunct="1"/>
            <a:r>
              <a:rPr lang="en-US" altLang="en-US" dirty="0"/>
              <a:t>Dynamic RAM (DRAM)</a:t>
            </a:r>
          </a:p>
          <a:p>
            <a:pPr lvl="1" eaLnBrk="1" hangingPunct="1"/>
            <a:r>
              <a:rPr lang="en-US" altLang="en-US" dirty="0"/>
              <a:t>50ns – 70ns, $20 – $75 per GB (9$/GB in 2019)</a:t>
            </a:r>
          </a:p>
          <a:p>
            <a:pPr eaLnBrk="1" hangingPunct="1"/>
            <a:r>
              <a:rPr lang="en-US" altLang="en-US" dirty="0"/>
              <a:t>Magnetic disk</a:t>
            </a:r>
          </a:p>
          <a:p>
            <a:pPr lvl="1" eaLnBrk="1" hangingPunct="1"/>
            <a:r>
              <a:rPr lang="en-US" altLang="en-US" dirty="0"/>
              <a:t>5ms – 20ms, $0.20 – $2 per GB</a:t>
            </a:r>
          </a:p>
          <a:p>
            <a:pPr eaLnBrk="1" hangingPunct="1"/>
            <a:r>
              <a:rPr lang="en-US" altLang="en-US" dirty="0"/>
              <a:t>Ideal memory</a:t>
            </a:r>
          </a:p>
          <a:p>
            <a:pPr lvl="1" eaLnBrk="1" hangingPunct="1"/>
            <a:r>
              <a:rPr lang="en-US" altLang="en-US" dirty="0"/>
              <a:t>Access time of SRAM</a:t>
            </a:r>
          </a:p>
          <a:p>
            <a:pPr lvl="1" eaLnBrk="1" hangingPunct="1"/>
            <a:r>
              <a:rPr lang="en-US" altLang="en-US" dirty="0"/>
              <a:t>Capacity and cost/GB of disk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 rot="5400000">
            <a:off x="7491412" y="1281113"/>
            <a:ext cx="293846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§5.2 Memory Technologies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6BC9E2-5F7E-4589-BC4D-5FB1734698D5}"/>
              </a:ext>
            </a:extLst>
          </p:cNvPr>
          <p:cNvSpPr txBox="1"/>
          <p:nvPr/>
        </p:nvSpPr>
        <p:spPr>
          <a:xfrm>
            <a:off x="2051720" y="6093296"/>
            <a:ext cx="657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Sri note:  Relative values of modern prices are about the same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6A6BAEC-23C0-49D2-A4EB-38AC404775BF}" type="slidenum">
              <a:rPr lang="en-AU" altLang="en-US"/>
              <a:pPr/>
              <a:t>50</a:t>
            </a:fld>
            <a:endParaRPr lang="en-AU" altLang="en-US"/>
          </a:p>
        </p:txBody>
      </p:sp>
      <p:sp>
        <p:nvSpPr>
          <p:cNvPr id="501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Replacement Policy</a:t>
            </a:r>
            <a:endParaRPr lang="en-AU" altLang="en-US"/>
          </a:p>
        </p:txBody>
      </p:sp>
      <p:sp>
        <p:nvSpPr>
          <p:cNvPr id="5018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Direct mapped: no choice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Set associative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Prefer non-valid entry, if there is one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Otherwise, choose among entries in the set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Least-recently used (LRU)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Choose the one unused for the longest time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/>
              <a:t>Simple for 2-way, manageable for 4-way, too hard beyond that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Random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Gives approximately the same performance as LRU for high associativity</a:t>
            </a:r>
            <a:endParaRPr lang="en-AU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24B2A5D-9E9C-40BD-9E45-3BD4A09E3E7A}" type="slidenum">
              <a:rPr lang="en-AU" altLang="en-US"/>
              <a:pPr/>
              <a:t>51</a:t>
            </a:fld>
            <a:endParaRPr lang="en-AU" altLang="en-US"/>
          </a:p>
        </p:txBody>
      </p:sp>
      <p:sp>
        <p:nvSpPr>
          <p:cNvPr id="512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Multilevel Caches</a:t>
            </a:r>
            <a:endParaRPr lang="en-AU" altLang="en-US"/>
          </a:p>
        </p:txBody>
      </p:sp>
      <p:sp>
        <p:nvSpPr>
          <p:cNvPr id="5120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Primary cache attached to CPU</a:t>
            </a:r>
          </a:p>
          <a:p>
            <a:pPr lvl="1" eaLnBrk="1" hangingPunct="1"/>
            <a:r>
              <a:rPr lang="en-US" altLang="en-US"/>
              <a:t>Small, but fast</a:t>
            </a:r>
          </a:p>
          <a:p>
            <a:pPr eaLnBrk="1" hangingPunct="1"/>
            <a:r>
              <a:rPr lang="en-US" altLang="en-US"/>
              <a:t>Level-2 cache services misses from primary cache</a:t>
            </a:r>
          </a:p>
          <a:p>
            <a:pPr lvl="1" eaLnBrk="1" hangingPunct="1"/>
            <a:r>
              <a:rPr lang="en-US" altLang="en-US"/>
              <a:t>Larger, slower, but still faster than main memory</a:t>
            </a:r>
          </a:p>
          <a:p>
            <a:pPr eaLnBrk="1" hangingPunct="1"/>
            <a:r>
              <a:rPr lang="en-US" altLang="en-US"/>
              <a:t>Main memory services L-2 cache misses</a:t>
            </a:r>
          </a:p>
          <a:p>
            <a:pPr eaLnBrk="1" hangingPunct="1"/>
            <a:r>
              <a:rPr lang="en-US" altLang="en-US"/>
              <a:t>Some high-end systems include L-3 cache</a:t>
            </a:r>
            <a:endParaRPr lang="en-AU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550F-D403-4541-9375-DB8B91D2B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AABDC-019C-4CF4-BFA4-201D618D4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783D5E-7E69-422B-AD39-9A4BD39A21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5 — Large and Fast: Exploiting Memory Hierarchy — </a:t>
            </a:r>
            <a:fld id="{A2E77922-8C61-4279-B8AD-CEC2E0C2B036}" type="slidenum">
              <a:rPr lang="en-AU" altLang="en-US" smtClean="0"/>
              <a:pPr/>
              <a:t>52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300287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62A3047A-B023-4E53-9F13-7ECAE17AA9F4}" type="slidenum">
              <a:rPr lang="en-AU" altLang="en-US"/>
              <a:pPr/>
              <a:t>53</a:t>
            </a:fld>
            <a:endParaRPr lang="en-AU" altLang="en-US"/>
          </a:p>
        </p:txBody>
      </p:sp>
      <p:sp>
        <p:nvSpPr>
          <p:cNvPr id="522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Multilevel Cache Example</a:t>
            </a:r>
            <a:endParaRPr lang="en-AU" altLang="en-US"/>
          </a:p>
        </p:txBody>
      </p:sp>
      <p:sp>
        <p:nvSpPr>
          <p:cNvPr id="5222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Given</a:t>
            </a:r>
          </a:p>
          <a:p>
            <a:pPr lvl="1" eaLnBrk="1" hangingPunct="1"/>
            <a:r>
              <a:rPr lang="en-US" altLang="en-US"/>
              <a:t>CPU base CPI = 1, clock rate = 4GHz</a:t>
            </a:r>
          </a:p>
          <a:p>
            <a:pPr lvl="1" eaLnBrk="1" hangingPunct="1"/>
            <a:r>
              <a:rPr lang="en-US" altLang="en-US"/>
              <a:t>Miss rate/instruction = 2%</a:t>
            </a:r>
          </a:p>
          <a:p>
            <a:pPr lvl="1" eaLnBrk="1" hangingPunct="1"/>
            <a:r>
              <a:rPr lang="en-US" altLang="en-US"/>
              <a:t>Main memory access time = 100ns</a:t>
            </a:r>
          </a:p>
          <a:p>
            <a:pPr eaLnBrk="1" hangingPunct="1"/>
            <a:r>
              <a:rPr lang="en-US" altLang="en-US"/>
              <a:t>With just primary cache</a:t>
            </a:r>
          </a:p>
          <a:p>
            <a:pPr lvl="1" eaLnBrk="1" hangingPunct="1"/>
            <a:r>
              <a:rPr lang="en-US" altLang="en-US"/>
              <a:t>Miss penalty = 100ns/0.25ns = 400 cycles</a:t>
            </a:r>
          </a:p>
          <a:p>
            <a:pPr lvl="1" eaLnBrk="1" hangingPunct="1"/>
            <a:r>
              <a:rPr lang="en-US" altLang="en-US"/>
              <a:t>Effective CPI = 1 + 0.02 × 400 = 9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535FCE7D-552F-4CFE-8244-97AFC446E42B}" type="slidenum">
              <a:rPr lang="en-AU" altLang="en-US"/>
              <a:pPr/>
              <a:t>54</a:t>
            </a:fld>
            <a:endParaRPr lang="en-AU" altLang="en-US"/>
          </a:p>
        </p:txBody>
      </p:sp>
      <p:sp>
        <p:nvSpPr>
          <p:cNvPr id="532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(cont.)</a:t>
            </a:r>
            <a:endParaRPr lang="en-AU" altLang="en-US"/>
          </a:p>
        </p:txBody>
      </p:sp>
      <p:sp>
        <p:nvSpPr>
          <p:cNvPr id="532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Now add L-2 cache</a:t>
            </a:r>
          </a:p>
          <a:p>
            <a:pPr lvl="1" eaLnBrk="1" hangingPunct="1"/>
            <a:r>
              <a:rPr lang="en-US" altLang="en-US"/>
              <a:t>Access time = 5ns</a:t>
            </a:r>
          </a:p>
          <a:p>
            <a:pPr lvl="1" eaLnBrk="1" hangingPunct="1"/>
            <a:r>
              <a:rPr lang="en-US" altLang="en-US"/>
              <a:t>Global miss rate to main memory = 0.5%</a:t>
            </a:r>
          </a:p>
          <a:p>
            <a:pPr eaLnBrk="1" hangingPunct="1"/>
            <a:r>
              <a:rPr lang="en-US" altLang="en-US"/>
              <a:t>Primary miss with L-2 hit</a:t>
            </a:r>
          </a:p>
          <a:p>
            <a:pPr lvl="1" eaLnBrk="1" hangingPunct="1"/>
            <a:r>
              <a:rPr lang="en-US" altLang="en-US"/>
              <a:t>Penalty = 5ns/0.25ns = 20 cycles</a:t>
            </a:r>
          </a:p>
          <a:p>
            <a:pPr eaLnBrk="1" hangingPunct="1"/>
            <a:r>
              <a:rPr lang="en-US" altLang="en-US"/>
              <a:t>Primary miss with L-2 miss</a:t>
            </a:r>
          </a:p>
          <a:p>
            <a:pPr lvl="1" eaLnBrk="1" hangingPunct="1"/>
            <a:r>
              <a:rPr lang="en-US" altLang="en-US"/>
              <a:t>Extra penalty = 500 cycles</a:t>
            </a:r>
          </a:p>
          <a:p>
            <a:pPr eaLnBrk="1" hangingPunct="1"/>
            <a:r>
              <a:rPr lang="en-US" altLang="en-US"/>
              <a:t>CPI = 1 + 0.02 × 20 + 0.005 × 400 = 3.4</a:t>
            </a:r>
          </a:p>
          <a:p>
            <a:pPr eaLnBrk="1" hangingPunct="1"/>
            <a:r>
              <a:rPr lang="en-US" altLang="en-US"/>
              <a:t>Performance ratio = 9/3.4 = 2.6</a:t>
            </a:r>
            <a:endParaRPr lang="en-AU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9704EB9-777C-4C92-9934-06B81D657BE9}" type="slidenum">
              <a:rPr lang="en-AU" altLang="en-US"/>
              <a:pPr/>
              <a:t>55</a:t>
            </a:fld>
            <a:endParaRPr lang="en-AU" altLang="en-US"/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Multilevel Cache Considerations</a:t>
            </a:r>
            <a:endParaRPr lang="en-AU" altLang="en-US" sz="4000"/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Primary cache</a:t>
            </a:r>
          </a:p>
          <a:p>
            <a:pPr lvl="1" eaLnBrk="1" hangingPunct="1"/>
            <a:r>
              <a:rPr lang="en-US" altLang="en-US"/>
              <a:t>Focus on minimal hit time</a:t>
            </a:r>
          </a:p>
          <a:p>
            <a:pPr eaLnBrk="1" hangingPunct="1"/>
            <a:r>
              <a:rPr lang="en-US" altLang="en-US"/>
              <a:t>L-2 cache</a:t>
            </a:r>
          </a:p>
          <a:p>
            <a:pPr lvl="1" eaLnBrk="1" hangingPunct="1"/>
            <a:r>
              <a:rPr lang="en-US" altLang="en-US"/>
              <a:t>Focus on low miss rate to avoid main memory access</a:t>
            </a:r>
          </a:p>
          <a:p>
            <a:pPr lvl="1" eaLnBrk="1" hangingPunct="1"/>
            <a:r>
              <a:rPr lang="en-US" altLang="en-US"/>
              <a:t>Hit time has less overall impact</a:t>
            </a:r>
          </a:p>
          <a:p>
            <a:pPr eaLnBrk="1" hangingPunct="1"/>
            <a:r>
              <a:rPr lang="en-US" altLang="en-US"/>
              <a:t>Results</a:t>
            </a:r>
          </a:p>
          <a:p>
            <a:pPr lvl="1" eaLnBrk="1" hangingPunct="1"/>
            <a:r>
              <a:rPr lang="en-US" altLang="en-US"/>
              <a:t>L-1 cache usually smaller than a single cache</a:t>
            </a:r>
          </a:p>
          <a:p>
            <a:pPr lvl="1" eaLnBrk="1" hangingPunct="1"/>
            <a:r>
              <a:rPr lang="en-US" altLang="en-US"/>
              <a:t>L-1 block size smaller than L-2 block size</a:t>
            </a:r>
            <a:endParaRPr lang="en-AU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422A3D6-FD88-41A4-B173-E6F821A326D7}" type="slidenum">
              <a:rPr lang="en-AU" altLang="en-US"/>
              <a:pPr/>
              <a:t>56</a:t>
            </a:fld>
            <a:endParaRPr lang="en-AU" altLang="en-US"/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266700"/>
            <a:ext cx="8259762" cy="641350"/>
          </a:xfrm>
        </p:spPr>
        <p:txBody>
          <a:bodyPr/>
          <a:lstStyle/>
          <a:p>
            <a:pPr eaLnBrk="1" hangingPunct="1"/>
            <a:r>
              <a:rPr lang="en-US" altLang="en-US" sz="3600"/>
              <a:t>Interactions with Advanced CPUs</a:t>
            </a:r>
            <a:endParaRPr lang="en-AU" altLang="en-US" sz="3600"/>
          </a:p>
        </p:txBody>
      </p:sp>
      <p:sp>
        <p:nvSpPr>
          <p:cNvPr id="553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Out-of-order CPUs can execute instructions during cache miss</a:t>
            </a:r>
          </a:p>
          <a:p>
            <a:pPr lvl="1" eaLnBrk="1" hangingPunct="1"/>
            <a:r>
              <a:rPr lang="en-US" altLang="en-US"/>
              <a:t>Pending store stays in load/store unit</a:t>
            </a:r>
          </a:p>
          <a:p>
            <a:pPr lvl="1" eaLnBrk="1" hangingPunct="1"/>
            <a:r>
              <a:rPr lang="en-US" altLang="en-US"/>
              <a:t>Dependent instructions wait in reservation stations</a:t>
            </a:r>
          </a:p>
          <a:p>
            <a:pPr lvl="2" eaLnBrk="1" hangingPunct="1"/>
            <a:r>
              <a:rPr lang="en-US" altLang="en-US"/>
              <a:t>Independent instructions continue</a:t>
            </a:r>
          </a:p>
          <a:p>
            <a:pPr eaLnBrk="1" hangingPunct="1"/>
            <a:r>
              <a:rPr lang="en-US" altLang="en-US"/>
              <a:t>Effect of miss depends on program data flow</a:t>
            </a:r>
          </a:p>
          <a:p>
            <a:pPr lvl="1" eaLnBrk="1" hangingPunct="1"/>
            <a:r>
              <a:rPr lang="en-US" altLang="en-US"/>
              <a:t>Much harder to analyse</a:t>
            </a:r>
          </a:p>
          <a:p>
            <a:pPr lvl="1" eaLnBrk="1" hangingPunct="1"/>
            <a:r>
              <a:rPr lang="en-US" altLang="en-US"/>
              <a:t>Use system simulation</a:t>
            </a:r>
            <a:endParaRPr lang="en-AU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193770E-30AA-4389-8377-185728D45D66}" type="slidenum">
              <a:rPr lang="en-AU" altLang="en-US"/>
              <a:pPr/>
              <a:t>57</a:t>
            </a:fld>
            <a:endParaRPr lang="en-AU" altLang="en-US"/>
          </a:p>
        </p:txBody>
      </p:sp>
      <p:pic>
        <p:nvPicPr>
          <p:cNvPr id="56323" name="Picture 6" descr="f05-18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1268413"/>
            <a:ext cx="2705100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Interactions with Software</a:t>
            </a:r>
            <a:endParaRPr lang="en-AU" altLang="en-US"/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4683125" cy="5111750"/>
          </a:xfrm>
        </p:spPr>
        <p:txBody>
          <a:bodyPr/>
          <a:lstStyle/>
          <a:p>
            <a:pPr eaLnBrk="1" hangingPunct="1"/>
            <a:r>
              <a:rPr lang="en-US" altLang="en-US" sz="3600"/>
              <a:t>Misses depend on memory access patterns</a:t>
            </a:r>
          </a:p>
          <a:p>
            <a:pPr lvl="1" eaLnBrk="1" hangingPunct="1"/>
            <a:r>
              <a:rPr lang="en-US" altLang="en-US" sz="3200"/>
              <a:t>Algorithm behavior</a:t>
            </a:r>
          </a:p>
          <a:p>
            <a:pPr lvl="1" eaLnBrk="1" hangingPunct="1"/>
            <a:r>
              <a:rPr lang="en-US" altLang="en-US" sz="3200"/>
              <a:t>Compiler optimization for memory access</a:t>
            </a:r>
            <a:endParaRPr lang="en-AU" altLang="en-US" sz="32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684213" y="261938"/>
            <a:ext cx="8259762" cy="646112"/>
          </a:xfrm>
        </p:spPr>
        <p:txBody>
          <a:bodyPr/>
          <a:lstStyle/>
          <a:p>
            <a:r>
              <a:rPr lang="en-US" altLang="en-US" sz="3600"/>
              <a:t>Software Optimization via Blocking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Goal:  maximize accesses to data before it is replaced</a:t>
            </a:r>
          </a:p>
          <a:p>
            <a:pPr>
              <a:defRPr/>
            </a:pPr>
            <a:r>
              <a:rPr lang="en-US" dirty="0"/>
              <a:t>Consider inner loops of DGEMM:</a:t>
            </a:r>
          </a:p>
          <a:p>
            <a:pPr>
              <a:defRPr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j = 0; j &lt; n; ++j)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cij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C[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i+j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*n];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for(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k = 0; k &lt; n; k++ 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  cij += A[i+k*n] * B[k+j*n];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C[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i+j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*n]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cij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5734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E42208D-A09D-41BD-BAC8-E2AF37535FDA}" type="slidenum">
              <a:rPr lang="en-AU" altLang="en-US"/>
              <a:pPr/>
              <a:t>58</a:t>
            </a:fld>
            <a:endParaRPr lang="en-AU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DGEMM Access Pattern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C, A, and B arrays</a:t>
            </a:r>
          </a:p>
        </p:txBody>
      </p:sp>
      <p:sp>
        <p:nvSpPr>
          <p:cNvPr id="5837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1C6174B-C1F1-4379-92CF-515D41F18BA2}" type="slidenum">
              <a:rPr lang="en-AU" altLang="en-US"/>
              <a:pPr/>
              <a:t>59</a:t>
            </a:fld>
            <a:endParaRPr lang="en-AU" altLang="en-US"/>
          </a:p>
        </p:txBody>
      </p:sp>
      <p:pic>
        <p:nvPicPr>
          <p:cNvPr id="583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284538"/>
            <a:ext cx="770255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TextBox 4"/>
          <p:cNvSpPr txBox="1">
            <a:spLocks noChangeArrowheads="1"/>
          </p:cNvSpPr>
          <p:nvPr/>
        </p:nvSpPr>
        <p:spPr bwMode="auto">
          <a:xfrm>
            <a:off x="2027238" y="2133600"/>
            <a:ext cx="2087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older accesses</a:t>
            </a:r>
          </a:p>
        </p:txBody>
      </p:sp>
      <p:cxnSp>
        <p:nvCxnSpPr>
          <p:cNvPr id="58375" name="Straight Arrow Connector 6"/>
          <p:cNvCxnSpPr>
            <a:cxnSpLocks noChangeShapeType="1"/>
          </p:cNvCxnSpPr>
          <p:nvPr/>
        </p:nvCxnSpPr>
        <p:spPr bwMode="auto">
          <a:xfrm flipH="1">
            <a:off x="1692275" y="2501900"/>
            <a:ext cx="503238" cy="14319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76" name="TextBox 8"/>
          <p:cNvSpPr txBox="1">
            <a:spLocks noChangeArrowheads="1"/>
          </p:cNvSpPr>
          <p:nvPr/>
        </p:nvSpPr>
        <p:spPr bwMode="auto">
          <a:xfrm>
            <a:off x="2333625" y="2565400"/>
            <a:ext cx="208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new accesses</a:t>
            </a:r>
          </a:p>
        </p:txBody>
      </p:sp>
      <p:cxnSp>
        <p:nvCxnSpPr>
          <p:cNvPr id="58377" name="Straight Arrow Connector 11"/>
          <p:cNvCxnSpPr>
            <a:cxnSpLocks noChangeShapeType="1"/>
          </p:cNvCxnSpPr>
          <p:nvPr/>
        </p:nvCxnSpPr>
        <p:spPr bwMode="auto">
          <a:xfrm>
            <a:off x="2700338" y="2933700"/>
            <a:ext cx="369887" cy="12874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DRAM Technology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7991475" cy="5111750"/>
          </a:xfrm>
        </p:spPr>
        <p:txBody>
          <a:bodyPr/>
          <a:lstStyle/>
          <a:p>
            <a:r>
              <a:rPr lang="en-US" altLang="en-US"/>
              <a:t>Data stored as a charge in a capacitor</a:t>
            </a:r>
          </a:p>
          <a:p>
            <a:pPr lvl="1"/>
            <a:r>
              <a:rPr lang="en-US" altLang="en-US"/>
              <a:t>Single transistor used to access the charge</a:t>
            </a:r>
          </a:p>
          <a:p>
            <a:pPr lvl="1"/>
            <a:r>
              <a:rPr lang="en-US" altLang="en-US"/>
              <a:t>Must periodically be refreshed</a:t>
            </a:r>
          </a:p>
          <a:p>
            <a:pPr lvl="2"/>
            <a:r>
              <a:rPr lang="en-US" altLang="en-US"/>
              <a:t>Read contents and write back</a:t>
            </a:r>
          </a:p>
          <a:p>
            <a:pPr lvl="2"/>
            <a:r>
              <a:rPr lang="en-US" altLang="en-US"/>
              <a:t>Performed on a DRAM “row”</a:t>
            </a:r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D4BB28A-6469-458C-B313-A4FF8CCA2F68}" type="slidenum">
              <a:rPr lang="en-AU" altLang="en-US"/>
              <a:pPr/>
              <a:t>6</a:t>
            </a:fld>
            <a:endParaRPr lang="en-AU" altLang="en-US"/>
          </a:p>
        </p:txBody>
      </p:sp>
      <p:pic>
        <p:nvPicPr>
          <p:cNvPr id="102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838575"/>
            <a:ext cx="6264275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Cache Blocked DGEMM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1 #define BLOCKSIZE 32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2 void do_block (int n, int si, int sj, int sk, double *A, double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3 *B, double *C)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4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5  for (int i = si; i &lt; si+BLOCKSIZE; ++i)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6   for (int j = sj; j &lt; sj+BLOCKSIZE; ++j)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7  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8    double cij = C[i+j*n];/* cij = C[i][j] */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9    for( int k = sk; k &lt; sk+BLOCKSIZE; k++ 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10    cij += A[i+k*n] * B[k+j*n];/* cij+=A[i][k]*B[k][j] */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11   C[i+j*n] = cij;/* C[i][j] = cij */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12 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13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fr-FR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14 void dgemm (int n, double* A, double* B, double* C)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15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sv-SE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16  for ( int sj = 0; sj &lt; n; sj += BLOCKSIZE 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it-IT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17   for ( int si = 0; si &lt; n; si += BLOCKSIZE 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18    for ( int sk = 0; sk &lt; n; sk += BLOCKSIZE 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19     do_block(n, si, sj, sk, A, B, C);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20 }</a:t>
            </a:r>
          </a:p>
        </p:txBody>
      </p:sp>
      <p:sp>
        <p:nvSpPr>
          <p:cNvPr id="5939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35CC554-35B0-4867-AF28-2DB9FB277505}" type="slidenum">
              <a:rPr lang="en-AU" altLang="en-US"/>
              <a:pPr/>
              <a:t>60</a:t>
            </a:fld>
            <a:endParaRPr lang="en-AU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684213" y="200025"/>
            <a:ext cx="8259762" cy="708025"/>
          </a:xfrm>
        </p:spPr>
        <p:txBody>
          <a:bodyPr/>
          <a:lstStyle/>
          <a:p>
            <a:r>
              <a:rPr lang="en-US" altLang="en-US" sz="4000"/>
              <a:t>Blocked DGEMM Access Pattern</a:t>
            </a:r>
          </a:p>
        </p:txBody>
      </p:sp>
      <p:sp>
        <p:nvSpPr>
          <p:cNvPr id="6041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538AA73-255C-4C29-9F8C-1CF6B7438F45}" type="slidenum">
              <a:rPr lang="en-AU" altLang="en-US"/>
              <a:pPr/>
              <a:t>61</a:t>
            </a:fld>
            <a:endParaRPr lang="en-AU" altLang="en-US"/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1268413"/>
            <a:ext cx="7924800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TextBox 5"/>
          <p:cNvSpPr txBox="1">
            <a:spLocks noChangeArrowheads="1"/>
          </p:cNvSpPr>
          <p:nvPr/>
        </p:nvSpPr>
        <p:spPr bwMode="auto">
          <a:xfrm>
            <a:off x="2987675" y="5891213"/>
            <a:ext cx="1620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Unoptimized</a:t>
            </a:r>
          </a:p>
        </p:txBody>
      </p:sp>
      <p:sp>
        <p:nvSpPr>
          <p:cNvPr id="60422" name="TextBox 9"/>
          <p:cNvSpPr txBox="1">
            <a:spLocks noChangeArrowheads="1"/>
          </p:cNvSpPr>
          <p:nvPr/>
        </p:nvSpPr>
        <p:spPr bwMode="auto">
          <a:xfrm>
            <a:off x="5003800" y="5884863"/>
            <a:ext cx="1439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Blocked</a:t>
            </a:r>
          </a:p>
        </p:txBody>
      </p:sp>
      <p:pic>
        <p:nvPicPr>
          <p:cNvPr id="6042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0" y="3986213"/>
            <a:ext cx="4344988" cy="190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DB83D8C6-5CED-4CFC-97FF-4E1CD5A394E8}" type="slidenum">
              <a:rPr lang="en-AU" altLang="en-US"/>
              <a:pPr/>
              <a:t>62</a:t>
            </a:fld>
            <a:endParaRPr lang="en-AU" altLang="en-US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Dependability</a:t>
            </a:r>
            <a:endParaRPr lang="en-AU" altLang="en-US"/>
          </a:p>
        </p:txBody>
      </p:sp>
      <p:sp>
        <p:nvSpPr>
          <p:cNvPr id="61444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4716463" y="2565400"/>
            <a:ext cx="3959225" cy="3671888"/>
          </a:xfrm>
        </p:spPr>
        <p:txBody>
          <a:bodyPr/>
          <a:lstStyle/>
          <a:p>
            <a:pPr eaLnBrk="1" hangingPunct="1"/>
            <a:r>
              <a:rPr lang="en-AU" altLang="en-US" sz="2800"/>
              <a:t>Fault: failure of a component</a:t>
            </a:r>
          </a:p>
          <a:p>
            <a:pPr lvl="1" eaLnBrk="1" hangingPunct="1"/>
            <a:r>
              <a:rPr lang="en-AU" altLang="en-US" sz="2400"/>
              <a:t>May or may not lead to system failure</a:t>
            </a:r>
          </a:p>
        </p:txBody>
      </p:sp>
      <p:sp>
        <p:nvSpPr>
          <p:cNvPr id="61445" name="AutoShape 5"/>
          <p:cNvSpPr>
            <a:spLocks noChangeArrowheads="1"/>
          </p:cNvSpPr>
          <p:nvPr/>
        </p:nvSpPr>
        <p:spPr bwMode="auto">
          <a:xfrm>
            <a:off x="1260475" y="1412875"/>
            <a:ext cx="3024188" cy="1152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AU" altLang="en-US" sz="2000" u="sng"/>
              <a:t>Service accomplishment</a:t>
            </a:r>
          </a:p>
          <a:p>
            <a:pPr algn="ctr"/>
            <a:r>
              <a:rPr lang="en-AU" altLang="en-US" sz="2000"/>
              <a:t>Service delivered</a:t>
            </a:r>
            <a:br>
              <a:rPr lang="en-AU" altLang="en-US" sz="2000"/>
            </a:br>
            <a:r>
              <a:rPr lang="en-AU" altLang="en-US" sz="2000"/>
              <a:t>as specified</a:t>
            </a:r>
          </a:p>
        </p:txBody>
      </p:sp>
      <p:sp>
        <p:nvSpPr>
          <p:cNvPr id="61446" name="AutoShape 6"/>
          <p:cNvSpPr>
            <a:spLocks noChangeArrowheads="1"/>
          </p:cNvSpPr>
          <p:nvPr/>
        </p:nvSpPr>
        <p:spPr bwMode="auto">
          <a:xfrm>
            <a:off x="1331913" y="4724400"/>
            <a:ext cx="3024187" cy="1152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AU" altLang="en-US" sz="2000" u="sng"/>
              <a:t>Service interruption</a:t>
            </a:r>
          </a:p>
          <a:p>
            <a:pPr algn="ctr"/>
            <a:r>
              <a:rPr lang="en-AU" altLang="en-US" sz="2000"/>
              <a:t>Deviation from</a:t>
            </a:r>
            <a:br>
              <a:rPr lang="en-AU" altLang="en-US" sz="2000"/>
            </a:br>
            <a:r>
              <a:rPr lang="en-AU" altLang="en-US" sz="2000"/>
              <a:t>specified service</a:t>
            </a:r>
          </a:p>
        </p:txBody>
      </p:sp>
      <p:sp>
        <p:nvSpPr>
          <p:cNvPr id="61447" name="Freeform 7"/>
          <p:cNvSpPr>
            <a:spLocks/>
          </p:cNvSpPr>
          <p:nvPr/>
        </p:nvSpPr>
        <p:spPr bwMode="auto">
          <a:xfrm>
            <a:off x="3708400" y="2565400"/>
            <a:ext cx="396875" cy="2159000"/>
          </a:xfrm>
          <a:custGeom>
            <a:avLst/>
            <a:gdLst>
              <a:gd name="T0" fmla="*/ 0 w 277"/>
              <a:gd name="T1" fmla="*/ 0 h 1374"/>
              <a:gd name="T2" fmla="*/ 566574095 w 277"/>
              <a:gd name="T3" fmla="*/ 1629579702 h 1374"/>
              <a:gd name="T4" fmla="*/ 12317453 w 277"/>
              <a:gd name="T5" fmla="*/ 2147483647 h 1374"/>
              <a:gd name="T6" fmla="*/ 0 60000 65536"/>
              <a:gd name="T7" fmla="*/ 0 60000 65536"/>
              <a:gd name="T8" fmla="*/ 0 60000 65536"/>
              <a:gd name="T9" fmla="*/ 0 w 277"/>
              <a:gd name="T10" fmla="*/ 0 h 1374"/>
              <a:gd name="T11" fmla="*/ 277 w 277"/>
              <a:gd name="T12" fmla="*/ 1374 h 13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7" h="1374">
                <a:moveTo>
                  <a:pt x="0" y="0"/>
                </a:moveTo>
                <a:cubicBezTo>
                  <a:pt x="46" y="110"/>
                  <a:pt x="275" y="431"/>
                  <a:pt x="276" y="660"/>
                </a:cubicBezTo>
                <a:cubicBezTo>
                  <a:pt x="277" y="889"/>
                  <a:pt x="62" y="1225"/>
                  <a:pt x="6" y="137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3563938" y="3429000"/>
            <a:ext cx="96202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2000"/>
              <a:t>Failure</a:t>
            </a:r>
          </a:p>
        </p:txBody>
      </p:sp>
      <p:sp>
        <p:nvSpPr>
          <p:cNvPr id="61449" name="Freeform 9"/>
          <p:cNvSpPr>
            <a:spLocks/>
          </p:cNvSpPr>
          <p:nvPr/>
        </p:nvSpPr>
        <p:spPr bwMode="auto">
          <a:xfrm rot="10800000">
            <a:off x="1438275" y="2565400"/>
            <a:ext cx="396875" cy="2159000"/>
          </a:xfrm>
          <a:custGeom>
            <a:avLst/>
            <a:gdLst>
              <a:gd name="T0" fmla="*/ 0 w 277"/>
              <a:gd name="T1" fmla="*/ 0 h 1374"/>
              <a:gd name="T2" fmla="*/ 566574095 w 277"/>
              <a:gd name="T3" fmla="*/ 1629579702 h 1374"/>
              <a:gd name="T4" fmla="*/ 12317453 w 277"/>
              <a:gd name="T5" fmla="*/ 2147483647 h 1374"/>
              <a:gd name="T6" fmla="*/ 0 60000 65536"/>
              <a:gd name="T7" fmla="*/ 0 60000 65536"/>
              <a:gd name="T8" fmla="*/ 0 60000 65536"/>
              <a:gd name="T9" fmla="*/ 0 w 277"/>
              <a:gd name="T10" fmla="*/ 0 h 1374"/>
              <a:gd name="T11" fmla="*/ 277 w 277"/>
              <a:gd name="T12" fmla="*/ 1374 h 13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7" h="1374">
                <a:moveTo>
                  <a:pt x="0" y="0"/>
                </a:moveTo>
                <a:cubicBezTo>
                  <a:pt x="46" y="110"/>
                  <a:pt x="275" y="431"/>
                  <a:pt x="276" y="660"/>
                </a:cubicBezTo>
                <a:cubicBezTo>
                  <a:pt x="277" y="889"/>
                  <a:pt x="62" y="1225"/>
                  <a:pt x="6" y="137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684213" y="3429000"/>
            <a:ext cx="148272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AU" altLang="en-US" sz="2000"/>
              <a:t>Restoration</a:t>
            </a:r>
          </a:p>
        </p:txBody>
      </p:sp>
      <p:sp>
        <p:nvSpPr>
          <p:cNvPr id="61451" name="Text Box 4"/>
          <p:cNvSpPr txBox="1">
            <a:spLocks noChangeArrowheads="1"/>
          </p:cNvSpPr>
          <p:nvPr/>
        </p:nvSpPr>
        <p:spPr bwMode="auto">
          <a:xfrm rot="5400000">
            <a:off x="7015162" y="1757363"/>
            <a:ext cx="389096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§5.5 Dependable Memory Hierarchy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6 — Storage and Other I/O Topics — </a:t>
            </a:r>
            <a:fld id="{4A202F72-A36D-44D1-88A2-82656CF0801A}" type="slidenum">
              <a:rPr lang="en-AU" altLang="en-US"/>
              <a:pPr/>
              <a:t>63</a:t>
            </a:fld>
            <a:endParaRPr lang="en-AU" altLang="en-US"/>
          </a:p>
        </p:txBody>
      </p:sp>
      <p:sp>
        <p:nvSpPr>
          <p:cNvPr id="6246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Dependability Measures</a:t>
            </a:r>
            <a:endParaRPr lang="en-AU" altLang="en-US"/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Reliability: mean time to failure (MTTF)</a:t>
            </a:r>
          </a:p>
          <a:p>
            <a:pPr eaLnBrk="1" hangingPunct="1"/>
            <a:r>
              <a:rPr lang="en-US" altLang="en-US" sz="2800"/>
              <a:t>Service interruption: mean time to repair (MTTR)</a:t>
            </a:r>
          </a:p>
          <a:p>
            <a:pPr eaLnBrk="1" hangingPunct="1"/>
            <a:r>
              <a:rPr lang="en-US" altLang="en-US" sz="2800"/>
              <a:t>Mean time between failures</a:t>
            </a:r>
          </a:p>
          <a:p>
            <a:pPr lvl="1" eaLnBrk="1" hangingPunct="1"/>
            <a:r>
              <a:rPr lang="en-US" altLang="en-US" sz="2400"/>
              <a:t>MTBF = MTTF + MTTR</a:t>
            </a:r>
          </a:p>
          <a:p>
            <a:pPr eaLnBrk="1" hangingPunct="1"/>
            <a:r>
              <a:rPr lang="en-US" altLang="en-US" sz="2800"/>
              <a:t>Availability = MTTF / (MTTF + MTTR)</a:t>
            </a:r>
            <a:endParaRPr lang="en-AU" altLang="en-US" sz="2800"/>
          </a:p>
          <a:p>
            <a:pPr eaLnBrk="1" hangingPunct="1"/>
            <a:r>
              <a:rPr lang="en-US" altLang="en-US" sz="2800"/>
              <a:t>Improving Availability</a:t>
            </a:r>
            <a:endParaRPr lang="en-AU" altLang="en-US" sz="2800"/>
          </a:p>
          <a:p>
            <a:pPr lvl="1" eaLnBrk="1" hangingPunct="1"/>
            <a:r>
              <a:rPr lang="en-US" altLang="en-US" sz="2400"/>
              <a:t>Increase MTTF: fault avoidance, fault tolerance, fault forecasting</a:t>
            </a:r>
          </a:p>
          <a:p>
            <a:pPr lvl="1" eaLnBrk="1" hangingPunct="1"/>
            <a:r>
              <a:rPr lang="en-US" altLang="en-US" sz="2400"/>
              <a:t>Reduce MTTR: improved tools and processes for diagnosis and repair</a:t>
            </a:r>
            <a:endParaRPr lang="en-AU" altLang="en-US" sz="24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Hamming SEC Code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Hamming distance</a:t>
            </a:r>
          </a:p>
          <a:p>
            <a:pPr lvl="1"/>
            <a:r>
              <a:rPr lang="en-US" altLang="en-US"/>
              <a:t>Number of bits that are different between two bit patterns</a:t>
            </a:r>
          </a:p>
          <a:p>
            <a:r>
              <a:rPr lang="en-US" altLang="en-US"/>
              <a:t>Minimum distance = 2 provides </a:t>
            </a:r>
            <a:r>
              <a:rPr lang="en-US" altLang="en-US">
                <a:sym typeface="Wingdings" panose="05000000000000000000" pitchFamily="2" charset="2"/>
              </a:rPr>
              <a:t>single bit error detection</a:t>
            </a:r>
          </a:p>
          <a:p>
            <a:pPr lvl="1"/>
            <a:r>
              <a:rPr lang="en-US" altLang="en-US"/>
              <a:t>E.g. parity code</a:t>
            </a:r>
          </a:p>
          <a:p>
            <a:r>
              <a:rPr lang="en-US" altLang="en-US"/>
              <a:t>Minimum distance = 3 provides single error correction, 2 bit error detection</a:t>
            </a:r>
          </a:p>
        </p:txBody>
      </p:sp>
      <p:sp>
        <p:nvSpPr>
          <p:cNvPr id="6349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DCA98ADC-4903-462E-B351-1EBD79AAA66C}" type="slidenum">
              <a:rPr lang="en-AU" altLang="en-US"/>
              <a:pPr/>
              <a:t>64</a:t>
            </a:fld>
            <a:endParaRPr lang="en-AU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684213" y="138113"/>
            <a:ext cx="8259762" cy="769937"/>
          </a:xfrm>
        </p:spPr>
        <p:txBody>
          <a:bodyPr/>
          <a:lstStyle/>
          <a:p>
            <a:r>
              <a:rPr lang="en-US" altLang="en-US"/>
              <a:t>Encoding SEC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To calculate Hamming code:</a:t>
            </a:r>
          </a:p>
          <a:p>
            <a:pPr lvl="1"/>
            <a:r>
              <a:rPr lang="en-US" altLang="en-US"/>
              <a:t>Number bits from 1 on the left</a:t>
            </a:r>
          </a:p>
          <a:p>
            <a:pPr lvl="1"/>
            <a:r>
              <a:rPr lang="en-US" altLang="en-US"/>
              <a:t>All bit positions that are a power 2 are parity bits</a:t>
            </a:r>
          </a:p>
          <a:p>
            <a:pPr lvl="1"/>
            <a:r>
              <a:rPr lang="en-US" altLang="en-US"/>
              <a:t>Each parity bit checks certain data bits:</a:t>
            </a:r>
          </a:p>
        </p:txBody>
      </p:sp>
      <p:sp>
        <p:nvSpPr>
          <p:cNvPr id="645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666101E-9400-4704-A3A5-B7F1C3D1F11B}" type="slidenum">
              <a:rPr lang="en-AU" altLang="en-US"/>
              <a:pPr/>
              <a:t>65</a:t>
            </a:fld>
            <a:endParaRPr lang="en-AU" altLang="en-US"/>
          </a:p>
        </p:txBody>
      </p:sp>
      <p:pic>
        <p:nvPicPr>
          <p:cNvPr id="645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933825"/>
            <a:ext cx="6048375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Decoding SEC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Value of parity bits indicates which bits are in error</a:t>
            </a:r>
          </a:p>
          <a:p>
            <a:pPr lvl="1"/>
            <a:r>
              <a:rPr lang="en-US" altLang="en-US"/>
              <a:t>Use numbering from encoding procedure</a:t>
            </a:r>
          </a:p>
          <a:p>
            <a:pPr lvl="1"/>
            <a:r>
              <a:rPr lang="en-US" altLang="en-US"/>
              <a:t>E.g.</a:t>
            </a:r>
          </a:p>
          <a:p>
            <a:pPr lvl="2"/>
            <a:r>
              <a:rPr lang="en-US" altLang="en-US"/>
              <a:t>Parity bits = 0000 indicates no error</a:t>
            </a:r>
          </a:p>
          <a:p>
            <a:pPr lvl="2"/>
            <a:r>
              <a:rPr lang="en-US" altLang="en-US"/>
              <a:t>Parity bits = 1010 indicates bit 10 was flipped</a:t>
            </a:r>
          </a:p>
        </p:txBody>
      </p:sp>
      <p:sp>
        <p:nvSpPr>
          <p:cNvPr id="6554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DE55720-CF50-433B-8538-0F9860D133D4}" type="slidenum">
              <a:rPr lang="en-AU" altLang="en-US"/>
              <a:pPr/>
              <a:t>66</a:t>
            </a:fld>
            <a:endParaRPr lang="en-AU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SEC/DEC Code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Add an additional parity bit for the whole word (p</a:t>
            </a:r>
            <a:r>
              <a:rPr lang="en-US" altLang="en-US" sz="2800" baseline="-25000"/>
              <a:t>n</a:t>
            </a:r>
            <a:r>
              <a:rPr lang="en-US" altLang="en-US" sz="2800"/>
              <a:t>)</a:t>
            </a:r>
          </a:p>
          <a:p>
            <a:r>
              <a:rPr lang="en-US" altLang="en-US" sz="2800"/>
              <a:t>Make Hamming distance = 4</a:t>
            </a:r>
          </a:p>
          <a:p>
            <a:r>
              <a:rPr lang="en-US" altLang="en-US" sz="2800"/>
              <a:t>Decoding:</a:t>
            </a:r>
          </a:p>
          <a:p>
            <a:pPr lvl="1"/>
            <a:r>
              <a:rPr lang="en-US" altLang="en-US" sz="2400"/>
              <a:t>Let H = SEC parity bits</a:t>
            </a:r>
          </a:p>
          <a:p>
            <a:pPr lvl="2"/>
            <a:r>
              <a:rPr lang="en-US" altLang="en-US" sz="2000"/>
              <a:t>H even, p</a:t>
            </a:r>
            <a:r>
              <a:rPr lang="en-US" altLang="en-US" sz="2000" baseline="-25000"/>
              <a:t>n</a:t>
            </a:r>
            <a:r>
              <a:rPr lang="en-US" altLang="en-US" sz="2000"/>
              <a:t> even, no error</a:t>
            </a:r>
          </a:p>
          <a:p>
            <a:pPr lvl="2"/>
            <a:r>
              <a:rPr lang="en-US" altLang="en-US" sz="2000"/>
              <a:t>H odd, p</a:t>
            </a:r>
            <a:r>
              <a:rPr lang="en-US" altLang="en-US" sz="2000" baseline="-25000"/>
              <a:t>n</a:t>
            </a:r>
            <a:r>
              <a:rPr lang="en-US" altLang="en-US" sz="2000"/>
              <a:t> odd, correctable single bit error</a:t>
            </a:r>
          </a:p>
          <a:p>
            <a:pPr lvl="2"/>
            <a:r>
              <a:rPr lang="en-US" altLang="en-US" sz="2000"/>
              <a:t>H even, p</a:t>
            </a:r>
            <a:r>
              <a:rPr lang="en-US" altLang="en-US" sz="2000" baseline="-25000"/>
              <a:t>n</a:t>
            </a:r>
            <a:r>
              <a:rPr lang="en-US" altLang="en-US" sz="2000"/>
              <a:t> odd, error in p</a:t>
            </a:r>
            <a:r>
              <a:rPr lang="en-US" altLang="en-US" sz="2000" baseline="-25000"/>
              <a:t>n</a:t>
            </a:r>
            <a:r>
              <a:rPr lang="en-US" altLang="en-US" sz="2000"/>
              <a:t> bit</a:t>
            </a:r>
          </a:p>
          <a:p>
            <a:pPr lvl="2"/>
            <a:r>
              <a:rPr lang="en-US" altLang="en-US" sz="2000"/>
              <a:t>H odd, p</a:t>
            </a:r>
            <a:r>
              <a:rPr lang="en-US" altLang="en-US" sz="2000" baseline="-25000"/>
              <a:t>n</a:t>
            </a:r>
            <a:r>
              <a:rPr lang="en-US" altLang="en-US" sz="2000"/>
              <a:t> even, double error occurred</a:t>
            </a:r>
          </a:p>
          <a:p>
            <a:r>
              <a:rPr lang="en-US" altLang="en-US" sz="2800"/>
              <a:t>Note:  ECC DRAM uses SEC/DEC with 8 bits protecting each 64 bits</a:t>
            </a:r>
            <a:endParaRPr lang="en-US" altLang="en-US"/>
          </a:p>
        </p:txBody>
      </p:sp>
      <p:sp>
        <p:nvSpPr>
          <p:cNvPr id="6656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F92B767-03FA-42F6-B890-60C8FBA46105}" type="slidenum">
              <a:rPr lang="en-AU" altLang="en-US"/>
              <a:pPr/>
              <a:t>67</a:t>
            </a:fld>
            <a:endParaRPr lang="en-AU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972662B-A507-4F61-AF7B-BF18870C46F9}" type="slidenum">
              <a:rPr lang="en-AU" altLang="en-US"/>
              <a:pPr/>
              <a:t>68</a:t>
            </a:fld>
            <a:endParaRPr lang="en-AU" altLang="en-US"/>
          </a:p>
        </p:txBody>
      </p:sp>
      <p:sp>
        <p:nvSpPr>
          <p:cNvPr id="6758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Virtual Machines</a:t>
            </a:r>
          </a:p>
        </p:txBody>
      </p:sp>
      <p:sp>
        <p:nvSpPr>
          <p:cNvPr id="6758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z="2800" dirty="0"/>
              <a:t>Host computer emulates guest operating system and machine resources</a:t>
            </a:r>
          </a:p>
          <a:p>
            <a:pPr lvl="1" eaLnBrk="1" hangingPunct="1"/>
            <a:r>
              <a:rPr lang="en-AU" altLang="en-US" sz="2400" dirty="0"/>
              <a:t>Improved isolation of multiple guests</a:t>
            </a:r>
          </a:p>
          <a:p>
            <a:pPr lvl="1" eaLnBrk="1" hangingPunct="1"/>
            <a:r>
              <a:rPr lang="en-AU" altLang="en-US" sz="2400" dirty="0"/>
              <a:t>Avoids security and reliability problems</a:t>
            </a:r>
          </a:p>
          <a:p>
            <a:pPr lvl="1" eaLnBrk="1" hangingPunct="1"/>
            <a:r>
              <a:rPr lang="en-AU" altLang="en-US" sz="2400" dirty="0"/>
              <a:t>Aids sharing of resources</a:t>
            </a:r>
          </a:p>
          <a:p>
            <a:pPr eaLnBrk="1" hangingPunct="1"/>
            <a:r>
              <a:rPr lang="en-AU" altLang="en-US" sz="2800" dirty="0"/>
              <a:t>Virtualization has some performance impact</a:t>
            </a:r>
          </a:p>
          <a:p>
            <a:pPr lvl="1" eaLnBrk="1" hangingPunct="1"/>
            <a:r>
              <a:rPr lang="en-AU" altLang="en-US" sz="2400" dirty="0"/>
              <a:t>Feasible with modern high-performance computers</a:t>
            </a:r>
          </a:p>
          <a:p>
            <a:pPr eaLnBrk="1" hangingPunct="1"/>
            <a:r>
              <a:rPr lang="en-AU" altLang="en-US" sz="2800" dirty="0"/>
              <a:t>Examples</a:t>
            </a:r>
          </a:p>
          <a:p>
            <a:pPr lvl="1" eaLnBrk="1" hangingPunct="1"/>
            <a:r>
              <a:rPr lang="en-AU" altLang="en-US" sz="2400" dirty="0"/>
              <a:t>IBM VM/370 (1970s technology!)</a:t>
            </a:r>
          </a:p>
          <a:p>
            <a:pPr lvl="1" eaLnBrk="1" hangingPunct="1"/>
            <a:r>
              <a:rPr lang="en-AU" altLang="en-US" sz="2400" dirty="0"/>
              <a:t>VMWare</a:t>
            </a:r>
          </a:p>
          <a:p>
            <a:pPr lvl="1" eaLnBrk="1" hangingPunct="1"/>
            <a:r>
              <a:rPr lang="en-AU" altLang="en-US" sz="2400" dirty="0"/>
              <a:t>Microsoft Virtual PC</a:t>
            </a:r>
          </a:p>
        </p:txBody>
      </p:sp>
      <p:sp>
        <p:nvSpPr>
          <p:cNvPr id="67589" name="Text Box 4"/>
          <p:cNvSpPr txBox="1">
            <a:spLocks noChangeArrowheads="1"/>
          </p:cNvSpPr>
          <p:nvPr/>
        </p:nvSpPr>
        <p:spPr bwMode="auto">
          <a:xfrm rot="5400000">
            <a:off x="7770019" y="1007269"/>
            <a:ext cx="23812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§5.6 Virtual Machines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23BA-9928-4352-8F00-73149C88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9625F-D151-430B-9A58-DA8DCDEFC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DA48A-11E7-4381-8E78-EF8738E1AF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5 — Large and Fast: Exploiting Memory Hierarchy — </a:t>
            </a:r>
            <a:fld id="{A2E77922-8C61-4279-B8AD-CEC2E0C2B036}" type="slidenum">
              <a:rPr lang="en-AU" altLang="en-US" smtClean="0"/>
              <a:pPr/>
              <a:t>69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99236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674EAB3A-0EF6-4B34-B091-C734B197C75A}" type="slidenum">
              <a:rPr lang="en-AU" altLang="en-US"/>
              <a:pPr/>
              <a:t>7</a:t>
            </a:fld>
            <a:endParaRPr lang="en-AU" altLang="en-US"/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Advanced DRAM Organization</a:t>
            </a:r>
            <a:endParaRPr lang="en-AU" altLang="en-US"/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Bits in a DRAM are organized as a rectangular array</a:t>
            </a:r>
          </a:p>
          <a:p>
            <a:pPr lvl="1" eaLnBrk="1" hangingPunct="1"/>
            <a:r>
              <a:rPr lang="en-US" altLang="en-US"/>
              <a:t>DRAM accesses an entire row</a:t>
            </a:r>
          </a:p>
          <a:p>
            <a:pPr lvl="1" eaLnBrk="1" hangingPunct="1"/>
            <a:r>
              <a:rPr lang="en-US" altLang="en-US"/>
              <a:t>Burst mode: supply successive words from a row with reduced latency</a:t>
            </a:r>
          </a:p>
          <a:p>
            <a:pPr eaLnBrk="1" hangingPunct="1"/>
            <a:r>
              <a:rPr lang="en-US" altLang="en-US"/>
              <a:t>Double data rate (DDR) DRAM</a:t>
            </a:r>
          </a:p>
          <a:p>
            <a:pPr lvl="1" eaLnBrk="1" hangingPunct="1"/>
            <a:r>
              <a:rPr lang="en-US" altLang="en-US"/>
              <a:t>Transfer on rising and falling clock edges</a:t>
            </a:r>
          </a:p>
          <a:p>
            <a:pPr eaLnBrk="1" hangingPunct="1"/>
            <a:r>
              <a:rPr lang="en-US" altLang="en-US"/>
              <a:t>Quad data rate (QDR) DRAM</a:t>
            </a:r>
          </a:p>
          <a:p>
            <a:pPr lvl="1" eaLnBrk="1" hangingPunct="1"/>
            <a:r>
              <a:rPr lang="en-US" altLang="en-US"/>
              <a:t>Separate DDR inputs and outputs</a:t>
            </a:r>
            <a:endParaRPr lang="en-AU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FEC7E08-7308-4229-82CD-0B04A1CB7C72}" type="slidenum">
              <a:rPr lang="en-AU" altLang="en-US"/>
              <a:pPr/>
              <a:t>70</a:t>
            </a:fld>
            <a:endParaRPr lang="en-AU" altLang="en-US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Virtual Machine Monitor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Maps virtual resources to physical resources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Memory, I/O devices, CPUs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Guest code runs on native machine in user mode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Traps to VMM on privileged instructions and access to protected resources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Guest OS may be different from host OS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VMM handles real I/O devices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Emulates generic virtual I/O devices for guest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CDB67FA9-88C2-432B-AF60-ABEB5EA5F565}" type="slidenum">
              <a:rPr lang="en-AU" altLang="en-US"/>
              <a:pPr/>
              <a:t>71</a:t>
            </a:fld>
            <a:endParaRPr lang="en-AU" altLang="en-US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Example: Timer Virtualization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In native machine, on timer interrupt</a:t>
            </a:r>
          </a:p>
          <a:p>
            <a:pPr lvl="1" eaLnBrk="1" hangingPunct="1"/>
            <a:r>
              <a:rPr lang="en-AU" altLang="en-US"/>
              <a:t>OS suspends current process, handles interrupt, selects and resumes next process</a:t>
            </a:r>
          </a:p>
          <a:p>
            <a:pPr eaLnBrk="1" hangingPunct="1"/>
            <a:r>
              <a:rPr lang="en-AU" altLang="en-US"/>
              <a:t>With Virtual Machine Monitor</a:t>
            </a:r>
          </a:p>
          <a:p>
            <a:pPr lvl="1" eaLnBrk="1" hangingPunct="1"/>
            <a:r>
              <a:rPr lang="en-AU" altLang="en-US"/>
              <a:t>VMM suspends current VM, handles interrupt, selects and resumes next VM</a:t>
            </a:r>
          </a:p>
          <a:p>
            <a:pPr eaLnBrk="1" hangingPunct="1"/>
            <a:r>
              <a:rPr lang="en-AU" altLang="en-US"/>
              <a:t>If a VM requires timer interrupts</a:t>
            </a:r>
          </a:p>
          <a:p>
            <a:pPr lvl="1" eaLnBrk="1" hangingPunct="1"/>
            <a:r>
              <a:rPr lang="en-AU" altLang="en-US"/>
              <a:t>VMM emulates a virtual timer</a:t>
            </a:r>
          </a:p>
          <a:p>
            <a:pPr lvl="1" eaLnBrk="1" hangingPunct="1"/>
            <a:r>
              <a:rPr lang="en-AU" altLang="en-US"/>
              <a:t>Emulates interrupt for VM when physical timer interrupt occurs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A03B3BC6-A78A-4A60-B333-6D448C521C36}" type="slidenum">
              <a:rPr lang="en-AU" altLang="en-US"/>
              <a:pPr/>
              <a:t>72</a:t>
            </a:fld>
            <a:endParaRPr lang="en-AU" altLang="en-US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Instruction Set Support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User and System modes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Privileged instructions only available in system mode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Trap to system if executed in user mode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All physical resources only accessible using privileged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Including page tables, interrupt controls, I/O registers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Renaissance of virtualization support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Current ISAs (e.g., x86) adapting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78D4618-57FE-4E6D-9E9B-5FF7B2F22642}" type="slidenum">
              <a:rPr lang="en-AU" altLang="en-US"/>
              <a:pPr/>
              <a:t>73</a:t>
            </a:fld>
            <a:endParaRPr lang="en-AU" altLang="en-US"/>
          </a:p>
        </p:txBody>
      </p:sp>
      <p:sp>
        <p:nvSpPr>
          <p:cNvPr id="7168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Virtual Memory</a:t>
            </a:r>
            <a:endParaRPr lang="en-AU" altLang="en-US"/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Use main memory as a “cache” for secondary (disk) storage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Managed jointly by CPU hardware and the operating system (OS)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Programs share main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Each gets a private virtual address space holding its frequently used code and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Protected from other programs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CPU and OS translate virtual addresses to physical addresses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VM “block” is called a page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VM translation “miss” is called a page fault</a:t>
            </a:r>
            <a:endParaRPr lang="en-AU" altLang="en-US"/>
          </a:p>
        </p:txBody>
      </p:sp>
      <p:sp>
        <p:nvSpPr>
          <p:cNvPr id="71685" name="Text Box 4"/>
          <p:cNvSpPr txBox="1">
            <a:spLocks noChangeArrowheads="1"/>
          </p:cNvSpPr>
          <p:nvPr/>
        </p:nvSpPr>
        <p:spPr bwMode="auto">
          <a:xfrm rot="5400000">
            <a:off x="7838281" y="929481"/>
            <a:ext cx="2244726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§5.7 Virtual Memory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B8F76AD-80F9-46DF-A9EB-B6920FF8D584}" type="slidenum">
              <a:rPr lang="en-AU" altLang="en-US"/>
              <a:pPr/>
              <a:t>74</a:t>
            </a:fld>
            <a:endParaRPr lang="en-AU" altLang="en-US"/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Address Translation</a:t>
            </a:r>
            <a:endParaRPr lang="en-AU" altLang="en-US"/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Fixed-size pages (e.g., 4K)</a:t>
            </a:r>
            <a:endParaRPr lang="en-AU" altLang="en-US"/>
          </a:p>
        </p:txBody>
      </p:sp>
      <p:pic>
        <p:nvPicPr>
          <p:cNvPr id="72709" name="Picture 8" descr="f05-20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93900"/>
            <a:ext cx="4318000" cy="309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9" descr="f05-19-P37449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282825"/>
            <a:ext cx="3448050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9C19512A-4A67-4EEC-B2F2-5D33508B00E9}" type="slidenum">
              <a:rPr lang="en-AU" altLang="en-US"/>
              <a:pPr/>
              <a:t>75</a:t>
            </a:fld>
            <a:endParaRPr lang="en-AU" altLang="en-US"/>
          </a:p>
        </p:txBody>
      </p:sp>
      <p:sp>
        <p:nvSpPr>
          <p:cNvPr id="737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Page Fault Penalty</a:t>
            </a:r>
            <a:endParaRPr lang="en-AU" altLang="en-US"/>
          </a:p>
        </p:txBody>
      </p:sp>
      <p:sp>
        <p:nvSpPr>
          <p:cNvPr id="7373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 page fault, the page must be fetched from disk</a:t>
            </a:r>
          </a:p>
          <a:p>
            <a:pPr lvl="1" eaLnBrk="1" hangingPunct="1"/>
            <a:r>
              <a:rPr lang="en-US" altLang="en-US"/>
              <a:t>Takes millions of clock cycles</a:t>
            </a:r>
          </a:p>
          <a:p>
            <a:pPr lvl="1" eaLnBrk="1" hangingPunct="1"/>
            <a:r>
              <a:rPr lang="en-US" altLang="en-US"/>
              <a:t>Handled by OS code</a:t>
            </a:r>
          </a:p>
          <a:p>
            <a:pPr eaLnBrk="1" hangingPunct="1"/>
            <a:r>
              <a:rPr lang="en-US" altLang="en-US"/>
              <a:t>Try to minimize page fault rate</a:t>
            </a:r>
          </a:p>
          <a:p>
            <a:pPr lvl="1" eaLnBrk="1" hangingPunct="1"/>
            <a:r>
              <a:rPr lang="en-US" altLang="en-US"/>
              <a:t>Fully associative placement</a:t>
            </a:r>
          </a:p>
          <a:p>
            <a:pPr lvl="1" eaLnBrk="1" hangingPunct="1"/>
            <a:r>
              <a:rPr lang="en-US" altLang="en-US"/>
              <a:t>Smart replacement algorithms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57FD83AA-F103-4181-87ED-C09584FD1DF5}" type="slidenum">
              <a:rPr lang="en-AU" altLang="en-US"/>
              <a:pPr/>
              <a:t>76</a:t>
            </a:fld>
            <a:endParaRPr lang="en-AU" altLang="en-US"/>
          </a:p>
        </p:txBody>
      </p:sp>
      <p:sp>
        <p:nvSpPr>
          <p:cNvPr id="7475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Page Tables</a:t>
            </a:r>
            <a:endParaRPr lang="en-AU" altLang="en-US"/>
          </a:p>
        </p:txBody>
      </p:sp>
      <p:sp>
        <p:nvSpPr>
          <p:cNvPr id="74756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Stores placement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Array of page table entries, indexed by virtual page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Page table register in CPU points to page table in physical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page is present in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PTE stores the physical page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Plus other status bits (referenced, dirty, …)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page is not present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PTE can refer to location in swap space on disk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70A53393-BB44-40A7-B1FB-8E690168C9EB}" type="slidenum">
              <a:rPr lang="en-AU" altLang="en-US"/>
              <a:pPr/>
              <a:t>77</a:t>
            </a:fld>
            <a:endParaRPr lang="en-AU" altLang="en-US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Translation Using a Page Table</a:t>
            </a:r>
            <a:endParaRPr lang="en-AU" altLang="en-US" sz="4000"/>
          </a:p>
        </p:txBody>
      </p:sp>
      <p:pic>
        <p:nvPicPr>
          <p:cNvPr id="75780" name="Picture 4" descr="f05-2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412875"/>
            <a:ext cx="551338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AC4C6386-07BB-4DD9-8918-A0588D84A70B}" type="slidenum">
              <a:rPr lang="en-AU" altLang="en-US"/>
              <a:pPr/>
              <a:t>78</a:t>
            </a:fld>
            <a:endParaRPr lang="en-AU" altLang="en-US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Mapping Pages to Storage</a:t>
            </a:r>
            <a:endParaRPr lang="en-AU" altLang="en-US"/>
          </a:p>
        </p:txBody>
      </p:sp>
      <p:pic>
        <p:nvPicPr>
          <p:cNvPr id="76804" name="Picture 4" descr="f05-2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557338"/>
            <a:ext cx="5334000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5EC0F964-11EE-47D4-8393-EA8685102692}" type="slidenum">
              <a:rPr lang="en-AU" altLang="en-US"/>
              <a:pPr/>
              <a:t>79</a:t>
            </a:fld>
            <a:endParaRPr lang="en-AU" altLang="en-US"/>
          </a:p>
        </p:txBody>
      </p:sp>
      <p:sp>
        <p:nvSpPr>
          <p:cNvPr id="778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Replacement and Writes</a:t>
            </a:r>
            <a:endParaRPr lang="en-AU" altLang="en-US"/>
          </a:p>
        </p:txBody>
      </p:sp>
      <p:sp>
        <p:nvSpPr>
          <p:cNvPr id="7782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To reduce page fault rate, prefer least-recently used (LRU) replacement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Reference bit (aka use bit) in PTE set to 1 on access to page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Periodically cleared to 0 by OS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A page with reference bit = 0 has not been used recently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Disk writes take millions of cycles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Block at once, not individual locations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Write through is impractical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Use write-back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Dirty bit in PTE set when page is written</a:t>
            </a:r>
            <a:endParaRPr lang="en-A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7876E746-1BEB-489E-A7F3-B8CB1B40A104}" type="slidenum">
              <a:rPr lang="en-AU" altLang="en-US"/>
              <a:pPr/>
              <a:t>8</a:t>
            </a:fld>
            <a:endParaRPr lang="en-AU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DRAM Generations</a:t>
            </a:r>
            <a:endParaRPr lang="en-AU" altLang="en-US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3779838" y="1487488"/>
          <a:ext cx="5253037" cy="441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hart" r:id="rId4" imgW="5372005" imgH="4419552" progId="MSGraph.Chart.8">
                  <p:embed followColorScheme="full"/>
                </p:oleObj>
              </mc:Choice>
              <mc:Fallback>
                <p:oleObj name="Chart" r:id="rId4" imgW="5372005" imgH="4419552" progId="MSGraph.Chart.8">
                  <p:embed followColorScheme="full"/>
                  <p:pic>
                    <p:nvPicPr>
                      <p:cNvPr id="102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487488"/>
                        <a:ext cx="5253037" cy="441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80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887489"/>
              </p:ext>
            </p:extLst>
          </p:nvPr>
        </p:nvGraphicFramePr>
        <p:xfrm>
          <a:off x="682624" y="1700213"/>
          <a:ext cx="3169294" cy="4064004"/>
        </p:xfrm>
        <a:graphic>
          <a:graphicData uri="http://schemas.openxmlformats.org/drawingml/2006/table">
            <a:tbl>
              <a:tblPr/>
              <a:tblGrid>
                <a:gridCol w="848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Capacity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$/GB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64Kbit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$1 500 000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1983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256Kbit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$500 000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1985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1Mbit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$200 000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1989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4Mbit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$50 000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1992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16Mbit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$15 000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1996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64Mbit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$10 000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1998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128Mbit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$4000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256Mbit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$1000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2004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512Mbit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$250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2007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1Gbit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$50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627B0858-7B7D-4588-B9AE-EFEEFC316F49}" type="slidenum">
              <a:rPr lang="en-AU" altLang="en-US"/>
              <a:pPr/>
              <a:t>80</a:t>
            </a:fld>
            <a:endParaRPr lang="en-AU" altLang="en-US"/>
          </a:p>
        </p:txBody>
      </p:sp>
      <p:sp>
        <p:nvSpPr>
          <p:cNvPr id="788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Fast Translation Using a TLB</a:t>
            </a:r>
            <a:endParaRPr lang="en-AU" altLang="en-US"/>
          </a:p>
        </p:txBody>
      </p:sp>
      <p:sp>
        <p:nvSpPr>
          <p:cNvPr id="788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Address translation would appear to require extra memory references</a:t>
            </a:r>
          </a:p>
          <a:p>
            <a:pPr lvl="1" eaLnBrk="1" hangingPunct="1"/>
            <a:r>
              <a:rPr lang="en-US" altLang="en-US" sz="2400"/>
              <a:t>One to access the PTE</a:t>
            </a:r>
          </a:p>
          <a:p>
            <a:pPr lvl="1" eaLnBrk="1" hangingPunct="1"/>
            <a:r>
              <a:rPr lang="en-US" altLang="en-US" sz="2400"/>
              <a:t>Then the actual memory access</a:t>
            </a:r>
          </a:p>
          <a:p>
            <a:pPr eaLnBrk="1" hangingPunct="1"/>
            <a:r>
              <a:rPr lang="en-US" altLang="en-US" sz="2800"/>
              <a:t>But access to page tables has good locality</a:t>
            </a:r>
          </a:p>
          <a:p>
            <a:pPr lvl="1" eaLnBrk="1" hangingPunct="1"/>
            <a:r>
              <a:rPr lang="en-US" altLang="en-US" sz="2400"/>
              <a:t>So use a fast cache of PTEs within the CPU</a:t>
            </a:r>
          </a:p>
          <a:p>
            <a:pPr lvl="1" eaLnBrk="1" hangingPunct="1"/>
            <a:r>
              <a:rPr lang="en-US" altLang="en-US" sz="2400"/>
              <a:t>Called a Translation Look-aside Buffer (TLB)</a:t>
            </a:r>
          </a:p>
          <a:p>
            <a:pPr lvl="1" eaLnBrk="1" hangingPunct="1"/>
            <a:r>
              <a:rPr lang="en-US" altLang="en-US" sz="2400"/>
              <a:t>Typical: 16–512 PTEs, 0.5–1 cycle for hit, 10–100 cycles for miss, 0.01%–1% miss rate</a:t>
            </a:r>
          </a:p>
          <a:p>
            <a:pPr lvl="1" eaLnBrk="1" hangingPunct="1"/>
            <a:r>
              <a:rPr lang="en-US" altLang="en-US" sz="2400"/>
              <a:t>Misses could be handled by hardware or software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DAA135C-B8A6-4E78-96C2-26FC0249CC0D}" type="slidenum">
              <a:rPr lang="en-AU" altLang="en-US"/>
              <a:pPr/>
              <a:t>81</a:t>
            </a:fld>
            <a:endParaRPr lang="en-AU" altLang="en-US"/>
          </a:p>
        </p:txBody>
      </p:sp>
      <p:pic>
        <p:nvPicPr>
          <p:cNvPr id="79875" name="Picture 5" descr="f05-2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268413"/>
            <a:ext cx="6535738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Fast Translation Using a TLB</a:t>
            </a:r>
            <a:endParaRPr lang="en-AU" alt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DF27872D-22CE-4E60-B8E4-89CF01F6F5B0}" type="slidenum">
              <a:rPr lang="en-AU" altLang="en-US"/>
              <a:pPr/>
              <a:t>82</a:t>
            </a:fld>
            <a:endParaRPr lang="en-AU" altLang="en-US"/>
          </a:p>
        </p:txBody>
      </p:sp>
      <p:sp>
        <p:nvSpPr>
          <p:cNvPr id="808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TLB Misses</a:t>
            </a:r>
            <a:endParaRPr lang="en-AU" altLang="en-US"/>
          </a:p>
        </p:txBody>
      </p:sp>
      <p:sp>
        <p:nvSpPr>
          <p:cNvPr id="809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If page is in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Load the PTE from memory and retry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Could be handled in hardware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Can get complex for more complicated page table structures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Or in software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Raise a special exception, with optimized handler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page is not in memory (page fault)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OS handles fetching the page and updating the page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Then restart the faulting instruction</a:t>
            </a:r>
            <a:endParaRPr lang="en-AU" alt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23E5546-B54C-45FA-981D-EC065986910F}" type="slidenum">
              <a:rPr lang="en-AU" altLang="en-US"/>
              <a:pPr/>
              <a:t>83</a:t>
            </a:fld>
            <a:endParaRPr lang="en-AU" altLang="en-US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TLB Miss Handler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TLB miss indicates</a:t>
            </a:r>
          </a:p>
          <a:p>
            <a:pPr lvl="1" eaLnBrk="1" hangingPunct="1"/>
            <a:r>
              <a:rPr lang="en-AU" altLang="en-US"/>
              <a:t>Page present, but PTE not in TLB</a:t>
            </a:r>
          </a:p>
          <a:p>
            <a:pPr lvl="1" eaLnBrk="1" hangingPunct="1"/>
            <a:r>
              <a:rPr lang="en-AU" altLang="en-US"/>
              <a:t>Page not preset</a:t>
            </a:r>
          </a:p>
          <a:p>
            <a:pPr eaLnBrk="1" hangingPunct="1"/>
            <a:r>
              <a:rPr lang="en-AU" altLang="en-US"/>
              <a:t>Must recognize TLB miss before destination register overwritten</a:t>
            </a:r>
          </a:p>
          <a:p>
            <a:pPr lvl="1" eaLnBrk="1" hangingPunct="1"/>
            <a:r>
              <a:rPr lang="en-AU" altLang="en-US"/>
              <a:t>Raise exception</a:t>
            </a:r>
          </a:p>
          <a:p>
            <a:pPr eaLnBrk="1" hangingPunct="1"/>
            <a:r>
              <a:rPr lang="en-AU" altLang="en-US"/>
              <a:t>Handler copies PTE from memory to TLB</a:t>
            </a:r>
          </a:p>
          <a:p>
            <a:pPr lvl="1" eaLnBrk="1" hangingPunct="1"/>
            <a:r>
              <a:rPr lang="en-AU" altLang="en-US"/>
              <a:t>Then restarts instruction</a:t>
            </a:r>
          </a:p>
          <a:p>
            <a:pPr lvl="1" eaLnBrk="1" hangingPunct="1"/>
            <a:r>
              <a:rPr lang="en-AU" altLang="en-US"/>
              <a:t>If page not present, page fault will occur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477ED79-5401-4D78-B756-C05EA7908734}" type="slidenum">
              <a:rPr lang="en-AU" altLang="en-US"/>
              <a:pPr/>
              <a:t>84</a:t>
            </a:fld>
            <a:endParaRPr lang="en-AU" altLang="en-US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Page Fault Handler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Use faulting virtual address to find PTE</a:t>
            </a:r>
          </a:p>
          <a:p>
            <a:pPr eaLnBrk="1" hangingPunct="1"/>
            <a:r>
              <a:rPr lang="en-AU" altLang="en-US"/>
              <a:t>Locate page on disk</a:t>
            </a:r>
          </a:p>
          <a:p>
            <a:pPr eaLnBrk="1" hangingPunct="1"/>
            <a:r>
              <a:rPr lang="en-AU" altLang="en-US"/>
              <a:t>Choose page to replace</a:t>
            </a:r>
          </a:p>
          <a:p>
            <a:pPr lvl="1" eaLnBrk="1" hangingPunct="1"/>
            <a:r>
              <a:rPr lang="en-AU" altLang="en-US"/>
              <a:t>If dirty, write to disk first</a:t>
            </a:r>
          </a:p>
          <a:p>
            <a:pPr eaLnBrk="1" hangingPunct="1"/>
            <a:r>
              <a:rPr lang="en-AU" altLang="en-US"/>
              <a:t>Read page into memory and update page table</a:t>
            </a:r>
          </a:p>
          <a:p>
            <a:pPr eaLnBrk="1" hangingPunct="1"/>
            <a:r>
              <a:rPr lang="en-AU" altLang="en-US"/>
              <a:t>Make process runnable again</a:t>
            </a:r>
          </a:p>
          <a:p>
            <a:pPr lvl="1" eaLnBrk="1" hangingPunct="1"/>
            <a:r>
              <a:rPr lang="en-AU" altLang="en-US"/>
              <a:t>Restart from faulting instruction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1B55DCD-F2E0-4160-A44D-49035E495C5C}" type="slidenum">
              <a:rPr lang="en-AU" altLang="en-US"/>
              <a:pPr/>
              <a:t>85</a:t>
            </a:fld>
            <a:endParaRPr lang="en-AU" altLang="en-US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TLB and Cache Interaction</a:t>
            </a:r>
            <a:endParaRPr lang="en-AU" altLang="en-US"/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64163" y="1125538"/>
            <a:ext cx="3590925" cy="5111750"/>
          </a:xfrm>
        </p:spPr>
        <p:txBody>
          <a:bodyPr/>
          <a:lstStyle/>
          <a:p>
            <a:pPr eaLnBrk="1" hangingPunct="1"/>
            <a:r>
              <a:rPr lang="en-US" altLang="en-US" sz="2400"/>
              <a:t>If cache tag uses physical address</a:t>
            </a:r>
          </a:p>
          <a:p>
            <a:pPr lvl="1" eaLnBrk="1" hangingPunct="1"/>
            <a:r>
              <a:rPr lang="en-US" altLang="en-US" sz="2000"/>
              <a:t>Need to translate before cache lookup</a:t>
            </a:r>
          </a:p>
          <a:p>
            <a:pPr eaLnBrk="1" hangingPunct="1"/>
            <a:r>
              <a:rPr lang="en-US" altLang="en-US" sz="2400"/>
              <a:t>Alternative: use virtual address tag</a:t>
            </a:r>
          </a:p>
          <a:p>
            <a:pPr lvl="1" eaLnBrk="1" hangingPunct="1"/>
            <a:r>
              <a:rPr lang="en-US" altLang="en-US" sz="2000"/>
              <a:t>Complications due to aliasing</a:t>
            </a:r>
          </a:p>
          <a:p>
            <a:pPr lvl="2" eaLnBrk="1" hangingPunct="1"/>
            <a:r>
              <a:rPr lang="en-US" altLang="en-US" sz="1800"/>
              <a:t>Different virtual addresses for shared physical address</a:t>
            </a:r>
            <a:endParaRPr lang="en-AU" altLang="en-US" sz="1800"/>
          </a:p>
        </p:txBody>
      </p:sp>
      <p:pic>
        <p:nvPicPr>
          <p:cNvPr id="83973" name="Picture 5" descr="f05-2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68413"/>
            <a:ext cx="4956175" cy="508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66D257AA-009E-40D8-82E9-6032AED159DD}" type="slidenum">
              <a:rPr lang="en-AU" altLang="en-US"/>
              <a:pPr/>
              <a:t>86</a:t>
            </a:fld>
            <a:endParaRPr lang="en-AU" altLang="en-US"/>
          </a:p>
        </p:txBody>
      </p:sp>
      <p:sp>
        <p:nvSpPr>
          <p:cNvPr id="849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Protection</a:t>
            </a:r>
            <a:endParaRPr lang="en-AU" altLang="en-US"/>
          </a:p>
        </p:txBody>
      </p:sp>
      <p:sp>
        <p:nvSpPr>
          <p:cNvPr id="8499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Different tasks can share parts of their virtual address spaces</a:t>
            </a:r>
          </a:p>
          <a:p>
            <a:pPr lvl="1" eaLnBrk="1" hangingPunct="1"/>
            <a:r>
              <a:rPr lang="en-US" altLang="en-US"/>
              <a:t>But need to protect against errant access</a:t>
            </a:r>
          </a:p>
          <a:p>
            <a:pPr lvl="1" eaLnBrk="1" hangingPunct="1"/>
            <a:r>
              <a:rPr lang="en-US" altLang="en-US"/>
              <a:t>Requires OS assistance</a:t>
            </a:r>
          </a:p>
          <a:p>
            <a:pPr eaLnBrk="1" hangingPunct="1"/>
            <a:r>
              <a:rPr lang="en-US" altLang="en-US"/>
              <a:t>Hardware support for OS protection</a:t>
            </a:r>
          </a:p>
          <a:p>
            <a:pPr lvl="1" eaLnBrk="1" hangingPunct="1"/>
            <a:r>
              <a:rPr lang="en-US" altLang="en-US"/>
              <a:t>Privileged supervisor mode (aka kernel mode)</a:t>
            </a:r>
          </a:p>
          <a:p>
            <a:pPr lvl="1" eaLnBrk="1" hangingPunct="1"/>
            <a:r>
              <a:rPr lang="en-US" altLang="en-US"/>
              <a:t>Privileged instructions</a:t>
            </a:r>
          </a:p>
          <a:p>
            <a:pPr lvl="1" eaLnBrk="1" hangingPunct="1"/>
            <a:r>
              <a:rPr lang="en-US" altLang="en-US"/>
              <a:t>Page tables and other state information only accessible in supervisor mode</a:t>
            </a:r>
          </a:p>
          <a:p>
            <a:pPr lvl="1" eaLnBrk="1" hangingPunct="1"/>
            <a:r>
              <a:rPr lang="en-US" altLang="en-US"/>
              <a:t>System call exception (e.g., syscall in MIPS)</a:t>
            </a:r>
            <a:endParaRPr lang="en-AU" alt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A4BCCCDB-0EC7-4D30-8F0A-41BF51457354}" type="slidenum">
              <a:rPr lang="en-AU" altLang="en-US"/>
              <a:pPr/>
              <a:t>87</a:t>
            </a:fld>
            <a:endParaRPr lang="en-AU" altLang="en-US"/>
          </a:p>
        </p:txBody>
      </p:sp>
      <p:sp>
        <p:nvSpPr>
          <p:cNvPr id="860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Memory Hierarchy</a:t>
            </a:r>
            <a:endParaRPr lang="en-AU" altLang="en-US"/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4213" y="1844675"/>
            <a:ext cx="8270875" cy="4392613"/>
          </a:xfrm>
        </p:spPr>
        <p:txBody>
          <a:bodyPr/>
          <a:lstStyle/>
          <a:p>
            <a:pPr eaLnBrk="1" hangingPunct="1"/>
            <a:r>
              <a:rPr lang="en-US" altLang="en-US"/>
              <a:t>Common principles apply at all levels of the memory hierarchy</a:t>
            </a:r>
          </a:p>
          <a:p>
            <a:pPr lvl="1" eaLnBrk="1" hangingPunct="1"/>
            <a:r>
              <a:rPr lang="en-US" altLang="en-US"/>
              <a:t>Based on notions of caching</a:t>
            </a:r>
          </a:p>
          <a:p>
            <a:pPr eaLnBrk="1" hangingPunct="1"/>
            <a:r>
              <a:rPr lang="en-US" altLang="en-US"/>
              <a:t>At each level in the hierarchy</a:t>
            </a:r>
          </a:p>
          <a:p>
            <a:pPr lvl="1" eaLnBrk="1" hangingPunct="1"/>
            <a:r>
              <a:rPr lang="en-US" altLang="en-US"/>
              <a:t>Block placement</a:t>
            </a:r>
          </a:p>
          <a:p>
            <a:pPr lvl="1" eaLnBrk="1" hangingPunct="1"/>
            <a:r>
              <a:rPr lang="en-US" altLang="en-US"/>
              <a:t>Finding a block</a:t>
            </a:r>
          </a:p>
          <a:p>
            <a:pPr lvl="1" eaLnBrk="1" hangingPunct="1"/>
            <a:r>
              <a:rPr lang="en-US" altLang="en-US"/>
              <a:t>Replacement on a miss</a:t>
            </a:r>
          </a:p>
          <a:p>
            <a:pPr lvl="1" eaLnBrk="1" hangingPunct="1"/>
            <a:r>
              <a:rPr lang="en-US" altLang="en-US"/>
              <a:t>Write policy</a:t>
            </a:r>
            <a:endParaRPr lang="en-AU" altLang="en-US"/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 rot="5400000">
            <a:off x="6220619" y="2556669"/>
            <a:ext cx="54800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§5.8 A Common Framework for Memory Hierarchies</a:t>
            </a:r>
          </a:p>
        </p:txBody>
      </p:sp>
      <p:sp>
        <p:nvSpPr>
          <p:cNvPr id="86022" name="Text Box 7"/>
          <p:cNvSpPr txBox="1">
            <a:spLocks noChangeArrowheads="1"/>
          </p:cNvSpPr>
          <p:nvPr/>
        </p:nvSpPr>
        <p:spPr bwMode="auto">
          <a:xfrm>
            <a:off x="684213" y="1258888"/>
            <a:ext cx="2825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chemeClr val="folHlink"/>
                </a:solidFill>
                <a:latin typeface="Arial Black" panose="020B0A04020102020204" pitchFamily="34" charset="0"/>
              </a:rPr>
              <a:t>The BIG Picture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A364C2E-632C-456D-BC7D-0D40295AC68E}" type="slidenum">
              <a:rPr lang="en-AU" altLang="en-US"/>
              <a:pPr/>
              <a:t>88</a:t>
            </a:fld>
            <a:endParaRPr lang="en-AU" altLang="en-US"/>
          </a:p>
        </p:txBody>
      </p:sp>
      <p:sp>
        <p:nvSpPr>
          <p:cNvPr id="870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Block Placement</a:t>
            </a:r>
            <a:endParaRPr lang="en-AU" altLang="en-US"/>
          </a:p>
        </p:txBody>
      </p:sp>
      <p:sp>
        <p:nvSpPr>
          <p:cNvPr id="870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Determined by associativity</a:t>
            </a:r>
          </a:p>
          <a:p>
            <a:pPr lvl="1" eaLnBrk="1" hangingPunct="1"/>
            <a:r>
              <a:rPr lang="en-US" altLang="en-US"/>
              <a:t>Direct mapped (1-way associative)</a:t>
            </a:r>
          </a:p>
          <a:p>
            <a:pPr lvl="2" eaLnBrk="1" hangingPunct="1"/>
            <a:r>
              <a:rPr lang="en-US" altLang="en-US"/>
              <a:t>One choice for placement</a:t>
            </a:r>
          </a:p>
          <a:p>
            <a:pPr lvl="1" eaLnBrk="1" hangingPunct="1"/>
            <a:r>
              <a:rPr lang="en-US" altLang="en-US"/>
              <a:t>n-way set associative</a:t>
            </a:r>
          </a:p>
          <a:p>
            <a:pPr lvl="2" eaLnBrk="1" hangingPunct="1"/>
            <a:r>
              <a:rPr lang="en-US" altLang="en-US"/>
              <a:t>n choices within a set</a:t>
            </a:r>
          </a:p>
          <a:p>
            <a:pPr lvl="1" eaLnBrk="1" hangingPunct="1"/>
            <a:r>
              <a:rPr lang="en-US" altLang="en-US"/>
              <a:t>Fully associative</a:t>
            </a:r>
          </a:p>
          <a:p>
            <a:pPr lvl="2" eaLnBrk="1" hangingPunct="1"/>
            <a:r>
              <a:rPr lang="en-US" altLang="en-US"/>
              <a:t>Any location</a:t>
            </a:r>
          </a:p>
          <a:p>
            <a:pPr eaLnBrk="1" hangingPunct="1"/>
            <a:r>
              <a:rPr lang="en-US" altLang="en-US"/>
              <a:t>Higher associativity reduces miss rate</a:t>
            </a:r>
          </a:p>
          <a:p>
            <a:pPr lvl="1" eaLnBrk="1" hangingPunct="1"/>
            <a:r>
              <a:rPr lang="en-US" altLang="en-US"/>
              <a:t>Increases complexity, cost, and access time</a:t>
            </a:r>
            <a:endParaRPr lang="en-AU" alt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9159E85-94F2-4F4C-BAF8-8413C0869791}" type="slidenum">
              <a:rPr lang="en-AU" altLang="en-US"/>
              <a:pPr/>
              <a:t>89</a:t>
            </a:fld>
            <a:endParaRPr lang="en-AU" altLang="en-US"/>
          </a:p>
        </p:txBody>
      </p:sp>
      <p:sp>
        <p:nvSpPr>
          <p:cNvPr id="88067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Finding a Block</a:t>
            </a:r>
            <a:endParaRPr lang="en-AU" altLang="en-US"/>
          </a:p>
        </p:txBody>
      </p:sp>
      <p:sp>
        <p:nvSpPr>
          <p:cNvPr id="88068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684213" y="3856038"/>
            <a:ext cx="8270875" cy="23812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Hardware caches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Reduce comparisons to reduce cost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Virtual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Full table lookup makes full associativity feasible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Benefit in reduced miss rate</a:t>
            </a:r>
            <a:endParaRPr lang="en-AU" altLang="en-US" sz="2400"/>
          </a:p>
        </p:txBody>
      </p:sp>
      <p:graphicFrame>
        <p:nvGraphicFramePr>
          <p:cNvPr id="355332" name="Group 4"/>
          <p:cNvGraphicFramePr>
            <a:graphicFrameLocks noGrp="1"/>
          </p:cNvGraphicFramePr>
          <p:nvPr/>
        </p:nvGraphicFramePr>
        <p:xfrm>
          <a:off x="1187450" y="1397000"/>
          <a:ext cx="7561263" cy="2286000"/>
        </p:xfrm>
        <a:graphic>
          <a:graphicData uri="http://schemas.openxmlformats.org/drawingml/2006/table">
            <a:tbl>
              <a:tblPr/>
              <a:tblGrid>
                <a:gridCol w="252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Associativity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Location method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 comparisons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Direct mapped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n-way set associative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index, then search entries within the set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Fully associative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Search all entries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#entries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Full lookup table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DRAM Performance Factors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Row buffer</a:t>
            </a:r>
          </a:p>
          <a:p>
            <a:pPr lvl="1"/>
            <a:r>
              <a:rPr lang="en-US" altLang="en-US" sz="2400"/>
              <a:t>Allows several words to be read and refreshed in parallel</a:t>
            </a:r>
          </a:p>
          <a:p>
            <a:r>
              <a:rPr lang="en-US" altLang="en-US" sz="2800"/>
              <a:t>Synchronous DRAM</a:t>
            </a:r>
          </a:p>
          <a:p>
            <a:pPr lvl="1"/>
            <a:r>
              <a:rPr lang="en-US" altLang="en-US" sz="2400"/>
              <a:t>Allows for consecutive accesses in bursts without needing to send each address</a:t>
            </a:r>
          </a:p>
          <a:p>
            <a:pPr lvl="1"/>
            <a:r>
              <a:rPr lang="en-US" altLang="en-US" sz="2400"/>
              <a:t>Improves bandwidth</a:t>
            </a:r>
          </a:p>
          <a:p>
            <a:r>
              <a:rPr lang="en-US" altLang="en-US" sz="2800"/>
              <a:t>DRAM banking</a:t>
            </a:r>
          </a:p>
          <a:p>
            <a:pPr lvl="1"/>
            <a:r>
              <a:rPr lang="en-US" altLang="en-US" sz="2400"/>
              <a:t>Allows simultaneous access to multiple DRAMs</a:t>
            </a:r>
          </a:p>
          <a:p>
            <a:pPr lvl="1"/>
            <a:r>
              <a:rPr lang="en-US" altLang="en-US" sz="2400"/>
              <a:t>Improves bandwidth</a:t>
            </a: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7C7D9FE-D39E-4F20-9954-6EA0CC261F41}" type="slidenum">
              <a:rPr lang="en-AU" altLang="en-US"/>
              <a:pPr/>
              <a:t>9</a:t>
            </a:fld>
            <a:endParaRPr lang="en-AU" alt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B2E00A6-472E-45EA-8BE5-37C021A5EEC8}" type="slidenum">
              <a:rPr lang="en-AU" altLang="en-US"/>
              <a:pPr/>
              <a:t>90</a:t>
            </a:fld>
            <a:endParaRPr lang="en-AU" altLang="en-US"/>
          </a:p>
        </p:txBody>
      </p:sp>
      <p:sp>
        <p:nvSpPr>
          <p:cNvPr id="890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Replacement</a:t>
            </a:r>
            <a:endParaRPr lang="en-AU" altLang="en-US"/>
          </a:p>
        </p:txBody>
      </p:sp>
      <p:sp>
        <p:nvSpPr>
          <p:cNvPr id="890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Choice of entry to replace on a miss</a:t>
            </a:r>
          </a:p>
          <a:p>
            <a:pPr lvl="1" eaLnBrk="1" hangingPunct="1"/>
            <a:r>
              <a:rPr lang="en-US" altLang="en-US"/>
              <a:t>Least recently used (LRU)</a:t>
            </a:r>
          </a:p>
          <a:p>
            <a:pPr lvl="2" eaLnBrk="1" hangingPunct="1"/>
            <a:r>
              <a:rPr lang="en-US" altLang="en-US"/>
              <a:t>Complex and costly hardware for high associativity</a:t>
            </a:r>
          </a:p>
          <a:p>
            <a:pPr lvl="1" eaLnBrk="1" hangingPunct="1"/>
            <a:r>
              <a:rPr lang="en-US" altLang="en-US"/>
              <a:t>Random</a:t>
            </a:r>
          </a:p>
          <a:p>
            <a:pPr lvl="2" eaLnBrk="1" hangingPunct="1"/>
            <a:r>
              <a:rPr lang="en-US" altLang="en-US"/>
              <a:t>Close to LRU, easier to implement</a:t>
            </a:r>
          </a:p>
          <a:p>
            <a:pPr eaLnBrk="1" hangingPunct="1"/>
            <a:r>
              <a:rPr lang="en-US" altLang="en-US"/>
              <a:t>Virtual memory</a:t>
            </a:r>
          </a:p>
          <a:p>
            <a:pPr lvl="1" eaLnBrk="1" hangingPunct="1"/>
            <a:r>
              <a:rPr lang="en-US" altLang="en-US"/>
              <a:t>LRU approximation with hardware support</a:t>
            </a:r>
            <a:endParaRPr lang="en-AU" alt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A386D51-02D7-457F-AB24-4E8CD6125054}" type="slidenum">
              <a:rPr lang="en-AU" altLang="en-US"/>
              <a:pPr/>
              <a:t>91</a:t>
            </a:fld>
            <a:endParaRPr lang="en-AU" altLang="en-US"/>
          </a:p>
        </p:txBody>
      </p:sp>
      <p:sp>
        <p:nvSpPr>
          <p:cNvPr id="901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 Policy</a:t>
            </a:r>
            <a:endParaRPr lang="en-AU" altLang="en-US"/>
          </a:p>
        </p:txBody>
      </p:sp>
      <p:sp>
        <p:nvSpPr>
          <p:cNvPr id="9011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Write-through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Update both upper and lower levels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Simplifies replacement, but may require write buffer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Write-back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Update upper level only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Update lower level when block is replaced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Need to keep more state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Virtual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Only write-back is feasible, given disk write latency </a:t>
            </a:r>
            <a:endParaRPr lang="en-AU" alt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A3D65A7E-87D3-4135-B4D5-F446613300BA}" type="slidenum">
              <a:rPr lang="en-AU" altLang="en-US"/>
              <a:pPr/>
              <a:t>92</a:t>
            </a:fld>
            <a:endParaRPr lang="en-AU" altLang="en-US"/>
          </a:p>
        </p:txBody>
      </p:sp>
      <p:sp>
        <p:nvSpPr>
          <p:cNvPr id="911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Sources of Misses</a:t>
            </a:r>
            <a:endParaRPr lang="en-AU" altLang="en-US"/>
          </a:p>
        </p:txBody>
      </p:sp>
      <p:sp>
        <p:nvSpPr>
          <p:cNvPr id="911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Compulsory misses (aka cold start misses)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First access to a block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Capacity misses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Due to finite cache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 replaced block is later accessed again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Conflict misses (aka collision misses)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 a non-fully associative cache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Due to competition for entries in a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Would not occur in a fully associative cache of the same total size</a:t>
            </a:r>
            <a:endParaRPr lang="en-AU" alt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1526846-E33E-484C-97D9-C8C8088614BA}" type="slidenum">
              <a:rPr lang="en-AU" altLang="en-US"/>
              <a:pPr/>
              <a:t>93</a:t>
            </a:fld>
            <a:endParaRPr lang="en-AU" altLang="en-US"/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115888"/>
            <a:ext cx="7793038" cy="766762"/>
          </a:xfrm>
        </p:spPr>
        <p:txBody>
          <a:bodyPr/>
          <a:lstStyle/>
          <a:p>
            <a:pPr eaLnBrk="1" hangingPunct="1"/>
            <a:r>
              <a:rPr lang="en-US" altLang="en-US"/>
              <a:t>Cache Design Trade-offs</a:t>
            </a:r>
            <a:endParaRPr lang="en-AU" altLang="en-US"/>
          </a:p>
        </p:txBody>
      </p:sp>
      <p:graphicFrame>
        <p:nvGraphicFramePr>
          <p:cNvPr id="363523" name="Group 3"/>
          <p:cNvGraphicFramePr>
            <a:graphicFrameLocks noGrp="1"/>
          </p:cNvGraphicFramePr>
          <p:nvPr/>
        </p:nvGraphicFramePr>
        <p:xfrm>
          <a:off x="684213" y="1541463"/>
          <a:ext cx="8135937" cy="3832226"/>
        </p:xfrm>
        <a:graphic>
          <a:graphicData uri="http://schemas.openxmlformats.org/drawingml/2006/table">
            <a:tbl>
              <a:tblPr/>
              <a:tblGrid>
                <a:gridCol w="271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Design change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Effect on miss rate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Negative performance effect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 cache size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Decrease capacity misses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May increase access time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 associativity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Decrease conflict misses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May increase access time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 block size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Decrease compulsory misses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Increases miss penalty. For very large block size, may increase miss rate due to pollution.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7837B03A-9302-488A-A2F6-C7C16EDEFF5C}" type="slidenum">
              <a:rPr lang="en-AU" altLang="en-US"/>
              <a:pPr/>
              <a:t>94</a:t>
            </a:fld>
            <a:endParaRPr lang="en-AU" altLang="en-US"/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Cache Control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3743325"/>
          </a:xfrm>
        </p:spPr>
        <p:txBody>
          <a:bodyPr/>
          <a:lstStyle/>
          <a:p>
            <a:pPr eaLnBrk="1" hangingPunct="1"/>
            <a:r>
              <a:rPr lang="en-AU" altLang="en-US" sz="2800"/>
              <a:t>Example cache characteristics</a:t>
            </a:r>
          </a:p>
          <a:p>
            <a:pPr lvl="1" eaLnBrk="1" hangingPunct="1"/>
            <a:r>
              <a:rPr lang="en-AU" altLang="en-US" sz="2400"/>
              <a:t>Direct-mapped, write-back, write allocate</a:t>
            </a:r>
          </a:p>
          <a:p>
            <a:pPr lvl="1" eaLnBrk="1" hangingPunct="1"/>
            <a:r>
              <a:rPr lang="en-AU" altLang="en-US" sz="2400"/>
              <a:t>Block size: 4 words (16 bytes)</a:t>
            </a:r>
          </a:p>
          <a:p>
            <a:pPr lvl="1" eaLnBrk="1" hangingPunct="1"/>
            <a:r>
              <a:rPr lang="en-AU" altLang="en-US" sz="2400"/>
              <a:t>Cache size: 16 KB (1024 blocks)</a:t>
            </a:r>
          </a:p>
          <a:p>
            <a:pPr lvl="1" eaLnBrk="1" hangingPunct="1"/>
            <a:r>
              <a:rPr lang="en-AU" altLang="en-US" sz="2400"/>
              <a:t>32-bit byte addresses</a:t>
            </a:r>
          </a:p>
          <a:p>
            <a:pPr lvl="1" eaLnBrk="1" hangingPunct="1"/>
            <a:r>
              <a:rPr lang="en-AU" altLang="en-US" sz="2400"/>
              <a:t>Valid bit and dirty bit per block</a:t>
            </a:r>
          </a:p>
          <a:p>
            <a:pPr lvl="1" eaLnBrk="1" hangingPunct="1"/>
            <a:r>
              <a:rPr lang="en-AU" altLang="en-US" sz="2400"/>
              <a:t>Blocking cache</a:t>
            </a:r>
          </a:p>
          <a:p>
            <a:pPr lvl="2" eaLnBrk="1" hangingPunct="1"/>
            <a:r>
              <a:rPr lang="en-AU" altLang="en-US" sz="2000"/>
              <a:t>CPU waits until access is complete</a:t>
            </a:r>
          </a:p>
        </p:txBody>
      </p:sp>
      <p:sp>
        <p:nvSpPr>
          <p:cNvPr id="93189" name="Text Box 4"/>
          <p:cNvSpPr txBox="1">
            <a:spLocks noChangeArrowheads="1"/>
          </p:cNvSpPr>
          <p:nvPr/>
        </p:nvSpPr>
        <p:spPr bwMode="auto">
          <a:xfrm rot="5400000">
            <a:off x="5776119" y="3001169"/>
            <a:ext cx="63690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§5.9 </a:t>
            </a:r>
            <a:r>
              <a:rPr lang="en-AU" altLang="en-US">
                <a:solidFill>
                  <a:schemeClr val="folHlink"/>
                </a:solidFill>
              </a:rPr>
              <a:t>Using a Finite State Machine to Control A Simple Cache</a:t>
            </a:r>
            <a:endParaRPr lang="en-US" altLang="en-US">
              <a:solidFill>
                <a:schemeClr val="folHlink"/>
              </a:solidFill>
            </a:endParaRPr>
          </a:p>
        </p:txBody>
      </p:sp>
      <p:grpSp>
        <p:nvGrpSpPr>
          <p:cNvPr id="93190" name="Group 18"/>
          <p:cNvGrpSpPr>
            <a:grpSpLocks/>
          </p:cNvGrpSpPr>
          <p:nvPr/>
        </p:nvGrpSpPr>
        <p:grpSpPr bwMode="auto">
          <a:xfrm>
            <a:off x="1619250" y="4941888"/>
            <a:ext cx="5226050" cy="1104900"/>
            <a:chOff x="1020" y="3113"/>
            <a:chExt cx="3292" cy="696"/>
          </a:xfrm>
        </p:grpSpPr>
        <p:sp>
          <p:nvSpPr>
            <p:cNvPr id="93191" name="Rectangle 6"/>
            <p:cNvSpPr>
              <a:spLocks noChangeArrowheads="1"/>
            </p:cNvSpPr>
            <p:nvPr/>
          </p:nvSpPr>
          <p:spPr bwMode="auto">
            <a:xfrm>
              <a:off x="1039" y="3334"/>
              <a:ext cx="1569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/>
                <a:t>Tag</a:t>
              </a:r>
              <a:endParaRPr lang="en-AU" altLang="en-US" sz="2400"/>
            </a:p>
          </p:txBody>
        </p:sp>
        <p:sp>
          <p:nvSpPr>
            <p:cNvPr id="93192" name="Rectangle 7"/>
            <p:cNvSpPr>
              <a:spLocks noChangeArrowheads="1"/>
            </p:cNvSpPr>
            <p:nvPr/>
          </p:nvSpPr>
          <p:spPr bwMode="auto">
            <a:xfrm>
              <a:off x="2608" y="3334"/>
              <a:ext cx="1017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/>
                <a:t>Index</a:t>
              </a:r>
              <a:endParaRPr lang="en-AU" altLang="en-US" sz="2400"/>
            </a:p>
          </p:txBody>
        </p:sp>
        <p:sp>
          <p:nvSpPr>
            <p:cNvPr id="93193" name="Rectangle 8"/>
            <p:cNvSpPr>
              <a:spLocks noChangeArrowheads="1"/>
            </p:cNvSpPr>
            <p:nvPr/>
          </p:nvSpPr>
          <p:spPr bwMode="auto">
            <a:xfrm>
              <a:off x="3625" y="3334"/>
              <a:ext cx="635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/>
                <a:t>Offset</a:t>
              </a:r>
              <a:endParaRPr lang="en-AU" altLang="en-US" sz="2400"/>
            </a:p>
          </p:txBody>
        </p:sp>
        <p:sp>
          <p:nvSpPr>
            <p:cNvPr id="93194" name="Text Box 9"/>
            <p:cNvSpPr txBox="1">
              <a:spLocks noChangeArrowheads="1"/>
            </p:cNvSpPr>
            <p:nvPr/>
          </p:nvSpPr>
          <p:spPr bwMode="auto">
            <a:xfrm>
              <a:off x="4116" y="311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0</a:t>
              </a:r>
              <a:endParaRPr lang="en-AU" altLang="en-US"/>
            </a:p>
          </p:txBody>
        </p:sp>
        <p:sp>
          <p:nvSpPr>
            <p:cNvPr id="93195" name="Text Box 10"/>
            <p:cNvSpPr txBox="1">
              <a:spLocks noChangeArrowheads="1"/>
            </p:cNvSpPr>
            <p:nvPr/>
          </p:nvSpPr>
          <p:spPr bwMode="auto">
            <a:xfrm>
              <a:off x="3617" y="311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3</a:t>
              </a:r>
              <a:endParaRPr lang="en-AU" altLang="en-US"/>
            </a:p>
          </p:txBody>
        </p:sp>
        <p:sp>
          <p:nvSpPr>
            <p:cNvPr id="93196" name="Text Box 11"/>
            <p:cNvSpPr txBox="1">
              <a:spLocks noChangeArrowheads="1"/>
            </p:cNvSpPr>
            <p:nvPr/>
          </p:nvSpPr>
          <p:spPr bwMode="auto">
            <a:xfrm>
              <a:off x="3394" y="311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4</a:t>
              </a:r>
              <a:endParaRPr lang="en-AU" altLang="en-US"/>
            </a:p>
          </p:txBody>
        </p:sp>
        <p:sp>
          <p:nvSpPr>
            <p:cNvPr id="93197" name="Text Box 12"/>
            <p:cNvSpPr txBox="1">
              <a:spLocks noChangeArrowheads="1"/>
            </p:cNvSpPr>
            <p:nvPr/>
          </p:nvSpPr>
          <p:spPr bwMode="auto">
            <a:xfrm>
              <a:off x="2604" y="311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9</a:t>
              </a:r>
              <a:endParaRPr lang="en-AU" altLang="en-US"/>
            </a:p>
          </p:txBody>
        </p:sp>
        <p:sp>
          <p:nvSpPr>
            <p:cNvPr id="93198" name="Text Box 13"/>
            <p:cNvSpPr txBox="1">
              <a:spLocks noChangeArrowheads="1"/>
            </p:cNvSpPr>
            <p:nvPr/>
          </p:nvSpPr>
          <p:spPr bwMode="auto">
            <a:xfrm>
              <a:off x="2381" y="3113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10</a:t>
              </a:r>
              <a:endParaRPr lang="en-AU" altLang="en-US"/>
            </a:p>
          </p:txBody>
        </p:sp>
        <p:sp>
          <p:nvSpPr>
            <p:cNvPr id="93199" name="Text Box 14"/>
            <p:cNvSpPr txBox="1">
              <a:spLocks noChangeArrowheads="1"/>
            </p:cNvSpPr>
            <p:nvPr/>
          </p:nvSpPr>
          <p:spPr bwMode="auto">
            <a:xfrm>
              <a:off x="1020" y="3113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31</a:t>
              </a:r>
              <a:endParaRPr lang="en-AU" altLang="en-US"/>
            </a:p>
          </p:txBody>
        </p:sp>
        <p:sp>
          <p:nvSpPr>
            <p:cNvPr id="93200" name="Text Box 15"/>
            <p:cNvSpPr txBox="1">
              <a:spLocks noChangeArrowheads="1"/>
            </p:cNvSpPr>
            <p:nvPr/>
          </p:nvSpPr>
          <p:spPr bwMode="auto">
            <a:xfrm>
              <a:off x="3711" y="3578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4 bits</a:t>
              </a:r>
              <a:endParaRPr lang="en-AU" altLang="en-US"/>
            </a:p>
          </p:txBody>
        </p:sp>
        <p:sp>
          <p:nvSpPr>
            <p:cNvPr id="93201" name="Text Box 16"/>
            <p:cNvSpPr txBox="1">
              <a:spLocks noChangeArrowheads="1"/>
            </p:cNvSpPr>
            <p:nvPr/>
          </p:nvSpPr>
          <p:spPr bwMode="auto">
            <a:xfrm>
              <a:off x="2835" y="3578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10 bits</a:t>
              </a:r>
              <a:endParaRPr lang="en-AU" altLang="en-US"/>
            </a:p>
          </p:txBody>
        </p:sp>
        <p:sp>
          <p:nvSpPr>
            <p:cNvPr id="93202" name="Text Box 17"/>
            <p:cNvSpPr txBox="1">
              <a:spLocks noChangeArrowheads="1"/>
            </p:cNvSpPr>
            <p:nvPr/>
          </p:nvSpPr>
          <p:spPr bwMode="auto">
            <a:xfrm>
              <a:off x="1565" y="3578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18 bits</a:t>
              </a:r>
              <a:endParaRPr lang="en-AU" altLang="en-US"/>
            </a:p>
          </p:txBody>
        </p:sp>
      </p:grp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2062D48-02A3-4C30-A332-73CB070C5F00}" type="slidenum">
              <a:rPr lang="en-AU" altLang="en-US"/>
              <a:pPr/>
              <a:t>95</a:t>
            </a:fld>
            <a:endParaRPr lang="en-AU" altLang="en-US"/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Interface Signals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4211638" y="1916113"/>
            <a:ext cx="1152525" cy="2952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AU" altLang="en-US"/>
              <a:t>Cache</a:t>
            </a: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828675" y="1987550"/>
            <a:ext cx="1152525" cy="2952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AU" altLang="en-US"/>
              <a:t>CPU</a:t>
            </a:r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7596188" y="1916113"/>
            <a:ext cx="1152525" cy="2952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AU" altLang="en-US"/>
              <a:t>Memory</a:t>
            </a:r>
          </a:p>
        </p:txBody>
      </p:sp>
      <p:sp>
        <p:nvSpPr>
          <p:cNvPr id="94215" name="Line 7"/>
          <p:cNvSpPr>
            <a:spLocks noChangeShapeType="1"/>
          </p:cNvSpPr>
          <p:nvPr/>
        </p:nvSpPr>
        <p:spPr bwMode="auto">
          <a:xfrm>
            <a:off x="1979613" y="2347913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94216" name="Line 8"/>
          <p:cNvSpPr>
            <a:spLocks noChangeShapeType="1"/>
          </p:cNvSpPr>
          <p:nvPr/>
        </p:nvSpPr>
        <p:spPr bwMode="auto">
          <a:xfrm>
            <a:off x="1979613" y="2706688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2195513" y="20589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Read/Write</a:t>
            </a:r>
          </a:p>
        </p:txBody>
      </p:sp>
      <p:sp>
        <p:nvSpPr>
          <p:cNvPr id="94218" name="Text Box 10"/>
          <p:cNvSpPr txBox="1">
            <a:spLocks noChangeArrowheads="1"/>
          </p:cNvSpPr>
          <p:nvPr/>
        </p:nvSpPr>
        <p:spPr bwMode="auto">
          <a:xfrm>
            <a:off x="2195513" y="241935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Valid</a:t>
            </a:r>
          </a:p>
        </p:txBody>
      </p:sp>
      <p:sp>
        <p:nvSpPr>
          <p:cNvPr id="94219" name="Line 11"/>
          <p:cNvSpPr>
            <a:spLocks noChangeShapeType="1"/>
          </p:cNvSpPr>
          <p:nvPr/>
        </p:nvSpPr>
        <p:spPr bwMode="auto">
          <a:xfrm>
            <a:off x="1979613" y="31400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94220" name="Text Box 12"/>
          <p:cNvSpPr txBox="1">
            <a:spLocks noChangeArrowheads="1"/>
          </p:cNvSpPr>
          <p:nvPr/>
        </p:nvSpPr>
        <p:spPr bwMode="auto">
          <a:xfrm>
            <a:off x="2195513" y="2852738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Address</a:t>
            </a:r>
          </a:p>
        </p:txBody>
      </p:sp>
      <p:sp>
        <p:nvSpPr>
          <p:cNvPr id="94221" name="Line 13"/>
          <p:cNvSpPr>
            <a:spLocks noChangeShapeType="1"/>
          </p:cNvSpPr>
          <p:nvPr/>
        </p:nvSpPr>
        <p:spPr bwMode="auto">
          <a:xfrm>
            <a:off x="1979613" y="35718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94222" name="Text Box 14"/>
          <p:cNvSpPr txBox="1">
            <a:spLocks noChangeArrowheads="1"/>
          </p:cNvSpPr>
          <p:nvPr/>
        </p:nvSpPr>
        <p:spPr bwMode="auto">
          <a:xfrm>
            <a:off x="2195513" y="3284538"/>
            <a:ext cx="1263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Write Data</a:t>
            </a:r>
          </a:p>
        </p:txBody>
      </p:sp>
      <p:sp>
        <p:nvSpPr>
          <p:cNvPr id="94223" name="Line 15"/>
          <p:cNvSpPr>
            <a:spLocks noChangeShapeType="1"/>
          </p:cNvSpPr>
          <p:nvPr/>
        </p:nvSpPr>
        <p:spPr bwMode="auto">
          <a:xfrm>
            <a:off x="1979613" y="40036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94224" name="Text Box 16"/>
          <p:cNvSpPr txBox="1">
            <a:spLocks noChangeArrowheads="1"/>
          </p:cNvSpPr>
          <p:nvPr/>
        </p:nvSpPr>
        <p:spPr bwMode="auto">
          <a:xfrm>
            <a:off x="2195513" y="3716338"/>
            <a:ext cx="1276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Read Data</a:t>
            </a:r>
          </a:p>
        </p:txBody>
      </p:sp>
      <p:sp>
        <p:nvSpPr>
          <p:cNvPr id="94225" name="Line 17"/>
          <p:cNvSpPr>
            <a:spLocks noChangeShapeType="1"/>
          </p:cNvSpPr>
          <p:nvPr/>
        </p:nvSpPr>
        <p:spPr bwMode="auto">
          <a:xfrm>
            <a:off x="1979613" y="4435475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94226" name="Text Box 18"/>
          <p:cNvSpPr txBox="1">
            <a:spLocks noChangeArrowheads="1"/>
          </p:cNvSpPr>
          <p:nvPr/>
        </p:nvSpPr>
        <p:spPr bwMode="auto">
          <a:xfrm>
            <a:off x="2195513" y="4148138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Ready</a:t>
            </a:r>
          </a:p>
        </p:txBody>
      </p:sp>
      <p:sp>
        <p:nvSpPr>
          <p:cNvPr id="94227" name="Line 19"/>
          <p:cNvSpPr>
            <a:spLocks noChangeShapeType="1"/>
          </p:cNvSpPr>
          <p:nvPr/>
        </p:nvSpPr>
        <p:spPr bwMode="auto">
          <a:xfrm flipV="1">
            <a:off x="3756025" y="3067050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94228" name="Line 20"/>
          <p:cNvSpPr>
            <a:spLocks noChangeShapeType="1"/>
          </p:cNvSpPr>
          <p:nvPr/>
        </p:nvSpPr>
        <p:spPr bwMode="auto">
          <a:xfrm flipV="1">
            <a:off x="3756025" y="3498850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94229" name="Line 21"/>
          <p:cNvSpPr>
            <a:spLocks noChangeShapeType="1"/>
          </p:cNvSpPr>
          <p:nvPr/>
        </p:nvSpPr>
        <p:spPr bwMode="auto">
          <a:xfrm flipV="1">
            <a:off x="3756025" y="3932238"/>
            <a:ext cx="1444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94230" name="Text Box 22"/>
          <p:cNvSpPr txBox="1">
            <a:spLocks noChangeArrowheads="1"/>
          </p:cNvSpPr>
          <p:nvPr/>
        </p:nvSpPr>
        <p:spPr bwMode="auto">
          <a:xfrm>
            <a:off x="3636963" y="2778125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AU" altLang="en-US" sz="1400"/>
              <a:t>32</a:t>
            </a:r>
          </a:p>
        </p:txBody>
      </p:sp>
      <p:sp>
        <p:nvSpPr>
          <p:cNvPr id="94231" name="Text Box 23"/>
          <p:cNvSpPr txBox="1">
            <a:spLocks noChangeArrowheads="1"/>
          </p:cNvSpPr>
          <p:nvPr/>
        </p:nvSpPr>
        <p:spPr bwMode="auto">
          <a:xfrm>
            <a:off x="3636963" y="3211513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AU" altLang="en-US" sz="1400"/>
              <a:t>32</a:t>
            </a:r>
          </a:p>
        </p:txBody>
      </p:sp>
      <p:sp>
        <p:nvSpPr>
          <p:cNvPr id="94232" name="Text Box 24"/>
          <p:cNvSpPr txBox="1">
            <a:spLocks noChangeArrowheads="1"/>
          </p:cNvSpPr>
          <p:nvPr/>
        </p:nvSpPr>
        <p:spPr bwMode="auto">
          <a:xfrm>
            <a:off x="3636963" y="36449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AU" altLang="en-US" sz="1400"/>
              <a:t>32</a:t>
            </a:r>
          </a:p>
        </p:txBody>
      </p:sp>
      <p:sp>
        <p:nvSpPr>
          <p:cNvPr id="94233" name="Line 25"/>
          <p:cNvSpPr>
            <a:spLocks noChangeShapeType="1"/>
          </p:cNvSpPr>
          <p:nvPr/>
        </p:nvSpPr>
        <p:spPr bwMode="auto">
          <a:xfrm>
            <a:off x="5364163" y="2347913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94234" name="Line 26"/>
          <p:cNvSpPr>
            <a:spLocks noChangeShapeType="1"/>
          </p:cNvSpPr>
          <p:nvPr/>
        </p:nvSpPr>
        <p:spPr bwMode="auto">
          <a:xfrm>
            <a:off x="5364163" y="2706688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94235" name="Text Box 27"/>
          <p:cNvSpPr txBox="1">
            <a:spLocks noChangeArrowheads="1"/>
          </p:cNvSpPr>
          <p:nvPr/>
        </p:nvSpPr>
        <p:spPr bwMode="auto">
          <a:xfrm>
            <a:off x="5580063" y="20589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Read/Write</a:t>
            </a:r>
          </a:p>
        </p:txBody>
      </p:sp>
      <p:sp>
        <p:nvSpPr>
          <p:cNvPr id="94236" name="Text Box 28"/>
          <p:cNvSpPr txBox="1">
            <a:spLocks noChangeArrowheads="1"/>
          </p:cNvSpPr>
          <p:nvPr/>
        </p:nvSpPr>
        <p:spPr bwMode="auto">
          <a:xfrm>
            <a:off x="5580063" y="241935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Valid</a:t>
            </a:r>
          </a:p>
        </p:txBody>
      </p:sp>
      <p:sp>
        <p:nvSpPr>
          <p:cNvPr id="94237" name="Line 29"/>
          <p:cNvSpPr>
            <a:spLocks noChangeShapeType="1"/>
          </p:cNvSpPr>
          <p:nvPr/>
        </p:nvSpPr>
        <p:spPr bwMode="auto">
          <a:xfrm>
            <a:off x="5364163" y="31400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94238" name="Text Box 30"/>
          <p:cNvSpPr txBox="1">
            <a:spLocks noChangeArrowheads="1"/>
          </p:cNvSpPr>
          <p:nvPr/>
        </p:nvSpPr>
        <p:spPr bwMode="auto">
          <a:xfrm>
            <a:off x="5580063" y="2852738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Address</a:t>
            </a:r>
          </a:p>
        </p:txBody>
      </p:sp>
      <p:sp>
        <p:nvSpPr>
          <p:cNvPr id="94239" name="Line 31"/>
          <p:cNvSpPr>
            <a:spLocks noChangeShapeType="1"/>
          </p:cNvSpPr>
          <p:nvPr/>
        </p:nvSpPr>
        <p:spPr bwMode="auto">
          <a:xfrm>
            <a:off x="5364163" y="35718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94240" name="Text Box 32"/>
          <p:cNvSpPr txBox="1">
            <a:spLocks noChangeArrowheads="1"/>
          </p:cNvSpPr>
          <p:nvPr/>
        </p:nvSpPr>
        <p:spPr bwMode="auto">
          <a:xfrm>
            <a:off x="5580063" y="3284538"/>
            <a:ext cx="1263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Write Data</a:t>
            </a:r>
          </a:p>
        </p:txBody>
      </p:sp>
      <p:sp>
        <p:nvSpPr>
          <p:cNvPr id="94241" name="Line 33"/>
          <p:cNvSpPr>
            <a:spLocks noChangeShapeType="1"/>
          </p:cNvSpPr>
          <p:nvPr/>
        </p:nvSpPr>
        <p:spPr bwMode="auto">
          <a:xfrm>
            <a:off x="5364163" y="40036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94242" name="Text Box 34"/>
          <p:cNvSpPr txBox="1">
            <a:spLocks noChangeArrowheads="1"/>
          </p:cNvSpPr>
          <p:nvPr/>
        </p:nvSpPr>
        <p:spPr bwMode="auto">
          <a:xfrm>
            <a:off x="5580063" y="3716338"/>
            <a:ext cx="1276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Read Data</a:t>
            </a:r>
          </a:p>
        </p:txBody>
      </p:sp>
      <p:sp>
        <p:nvSpPr>
          <p:cNvPr id="94243" name="Line 35"/>
          <p:cNvSpPr>
            <a:spLocks noChangeShapeType="1"/>
          </p:cNvSpPr>
          <p:nvPr/>
        </p:nvSpPr>
        <p:spPr bwMode="auto">
          <a:xfrm>
            <a:off x="5364163" y="4435475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94244" name="Text Box 36"/>
          <p:cNvSpPr txBox="1">
            <a:spLocks noChangeArrowheads="1"/>
          </p:cNvSpPr>
          <p:nvPr/>
        </p:nvSpPr>
        <p:spPr bwMode="auto">
          <a:xfrm>
            <a:off x="5580063" y="4148138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Ready</a:t>
            </a:r>
          </a:p>
        </p:txBody>
      </p:sp>
      <p:sp>
        <p:nvSpPr>
          <p:cNvPr id="94245" name="Line 37"/>
          <p:cNvSpPr>
            <a:spLocks noChangeShapeType="1"/>
          </p:cNvSpPr>
          <p:nvPr/>
        </p:nvSpPr>
        <p:spPr bwMode="auto">
          <a:xfrm flipV="1">
            <a:off x="7140575" y="3067050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94246" name="Line 38"/>
          <p:cNvSpPr>
            <a:spLocks noChangeShapeType="1"/>
          </p:cNvSpPr>
          <p:nvPr/>
        </p:nvSpPr>
        <p:spPr bwMode="auto">
          <a:xfrm flipV="1">
            <a:off x="7140575" y="3498850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94247" name="Line 39"/>
          <p:cNvSpPr>
            <a:spLocks noChangeShapeType="1"/>
          </p:cNvSpPr>
          <p:nvPr/>
        </p:nvSpPr>
        <p:spPr bwMode="auto">
          <a:xfrm flipV="1">
            <a:off x="7140575" y="3932238"/>
            <a:ext cx="1444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94248" name="Text Box 40"/>
          <p:cNvSpPr txBox="1">
            <a:spLocks noChangeArrowheads="1"/>
          </p:cNvSpPr>
          <p:nvPr/>
        </p:nvSpPr>
        <p:spPr bwMode="auto">
          <a:xfrm>
            <a:off x="7021513" y="2778125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AU" altLang="en-US" sz="1400"/>
              <a:t>32</a:t>
            </a:r>
          </a:p>
        </p:txBody>
      </p:sp>
      <p:sp>
        <p:nvSpPr>
          <p:cNvPr id="94249" name="Text Box 41"/>
          <p:cNvSpPr txBox="1">
            <a:spLocks noChangeArrowheads="1"/>
          </p:cNvSpPr>
          <p:nvPr/>
        </p:nvSpPr>
        <p:spPr bwMode="auto">
          <a:xfrm>
            <a:off x="6972300" y="3211513"/>
            <a:ext cx="479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AU" altLang="en-US" sz="1400"/>
              <a:t>128</a:t>
            </a:r>
          </a:p>
        </p:txBody>
      </p:sp>
      <p:sp>
        <p:nvSpPr>
          <p:cNvPr id="94250" name="Text Box 42"/>
          <p:cNvSpPr txBox="1">
            <a:spLocks noChangeArrowheads="1"/>
          </p:cNvSpPr>
          <p:nvPr/>
        </p:nvSpPr>
        <p:spPr bwMode="auto">
          <a:xfrm>
            <a:off x="6972300" y="3644900"/>
            <a:ext cx="479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AU" altLang="en-US" sz="1400"/>
              <a:t>128</a:t>
            </a:r>
          </a:p>
        </p:txBody>
      </p:sp>
      <p:sp>
        <p:nvSpPr>
          <p:cNvPr id="94251" name="AutoShape 43"/>
          <p:cNvSpPr>
            <a:spLocks/>
          </p:cNvSpPr>
          <p:nvPr/>
        </p:nvSpPr>
        <p:spPr bwMode="auto">
          <a:xfrm>
            <a:off x="4643438" y="5300663"/>
            <a:ext cx="1795462" cy="690562"/>
          </a:xfrm>
          <a:prstGeom prst="borderCallout1">
            <a:avLst>
              <a:gd name="adj1" fmla="val 16551"/>
              <a:gd name="adj2" fmla="val 104245"/>
              <a:gd name="adj3" fmla="val -95403"/>
              <a:gd name="adj4" fmla="val 1316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AU" altLang="en-US"/>
              <a:t>Multiple cycles per access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40E5B7D-ECED-4365-984A-D8E49AA15F3F}" type="slidenum">
              <a:rPr lang="en-AU" altLang="en-US"/>
              <a:pPr/>
              <a:t>96</a:t>
            </a:fld>
            <a:endParaRPr lang="en-AU" altLang="en-US"/>
          </a:p>
        </p:txBody>
      </p:sp>
      <p:pic>
        <p:nvPicPr>
          <p:cNvPr id="95235" name="Picture 6" descr="f05-3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133600"/>
            <a:ext cx="3795712" cy="333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Finite State Machines</a:t>
            </a:r>
          </a:p>
        </p:txBody>
      </p:sp>
      <p:sp>
        <p:nvSpPr>
          <p:cNvPr id="952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4319587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800"/>
              <a:t>Use an FSM to sequence control steps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Set of states, transition on each clock edge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State values are binary encoded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Current state stored in a register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Next state</a:t>
            </a:r>
            <a:br>
              <a:rPr lang="en-AU" altLang="en-US" sz="2400"/>
            </a:br>
            <a:r>
              <a:rPr lang="en-AU" altLang="en-US" sz="2400"/>
              <a:t>= </a:t>
            </a:r>
            <a:r>
              <a:rPr lang="en-AU" altLang="en-US" sz="2400" i="1"/>
              <a:t>f</a:t>
            </a:r>
            <a:r>
              <a:rPr lang="en-AU" altLang="en-US" sz="2400" i="1" baseline="-25000"/>
              <a:t>n</a:t>
            </a:r>
            <a:r>
              <a:rPr lang="en-AU" altLang="en-US" sz="2400"/>
              <a:t> (current state,</a:t>
            </a:r>
            <a:br>
              <a:rPr lang="en-AU" altLang="en-US" sz="2400"/>
            </a:br>
            <a:r>
              <a:rPr lang="en-AU" altLang="en-US" sz="2400"/>
              <a:t>		current inputs)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Control output signals</a:t>
            </a:r>
            <a:br>
              <a:rPr lang="en-AU" altLang="en-US" sz="2800"/>
            </a:br>
            <a:r>
              <a:rPr lang="en-AU" altLang="en-US" sz="2800"/>
              <a:t>= </a:t>
            </a:r>
            <a:r>
              <a:rPr lang="en-AU" altLang="en-US" sz="2800" i="1"/>
              <a:t>f</a:t>
            </a:r>
            <a:r>
              <a:rPr lang="en-AU" altLang="en-US" sz="2800" i="1" baseline="-25000"/>
              <a:t>o</a:t>
            </a:r>
            <a:r>
              <a:rPr lang="en-AU" altLang="en-US" sz="2800"/>
              <a:t> (current state)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A17C3B2E-5D85-4C88-9F42-FA6A56D340EC}" type="slidenum">
              <a:rPr lang="en-AU" altLang="en-US"/>
              <a:pPr/>
              <a:t>97</a:t>
            </a:fld>
            <a:endParaRPr lang="en-AU" altLang="en-US"/>
          </a:p>
        </p:txBody>
      </p:sp>
      <p:pic>
        <p:nvPicPr>
          <p:cNvPr id="96259" name="Picture 6" descr="f05-3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341438"/>
            <a:ext cx="5400675" cy="495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Cache Controller FSM</a:t>
            </a:r>
          </a:p>
        </p:txBody>
      </p:sp>
      <p:sp>
        <p:nvSpPr>
          <p:cNvPr id="405509" name="AutoShape 5"/>
          <p:cNvSpPr>
            <a:spLocks/>
          </p:cNvSpPr>
          <p:nvPr/>
        </p:nvSpPr>
        <p:spPr bwMode="auto">
          <a:xfrm>
            <a:off x="7164388" y="1773238"/>
            <a:ext cx="1655762" cy="1800225"/>
          </a:xfrm>
          <a:prstGeom prst="borderCallout1">
            <a:avLst>
              <a:gd name="adj1" fmla="val 6347"/>
              <a:gd name="adj2" fmla="val -4602"/>
              <a:gd name="adj3" fmla="val 9347"/>
              <a:gd name="adj4" fmla="val -43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AU" altLang="en-US"/>
              <a:t>Could partition into separate states to reduce clock cycle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9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7B3A11C2-7092-49A0-A6AA-80038FE4EC5B}" type="slidenum">
              <a:rPr lang="en-AU" altLang="en-US"/>
              <a:pPr/>
              <a:t>98</a:t>
            </a:fld>
            <a:endParaRPr lang="en-AU" altLang="en-US"/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Cache Coherence Problem</a:t>
            </a:r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3668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800"/>
              <a:t>Suppose two CPU cores share a physical address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Write-through caches</a:t>
            </a:r>
          </a:p>
        </p:txBody>
      </p:sp>
      <p:sp>
        <p:nvSpPr>
          <p:cNvPr id="97285" name="Text Box 4"/>
          <p:cNvSpPr txBox="1">
            <a:spLocks noChangeArrowheads="1"/>
          </p:cNvSpPr>
          <p:nvPr/>
        </p:nvSpPr>
        <p:spPr bwMode="auto">
          <a:xfrm rot="5400000">
            <a:off x="5701506" y="3072606"/>
            <a:ext cx="6518276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§5.10 </a:t>
            </a:r>
            <a:r>
              <a:rPr lang="en-AU" altLang="en-US">
                <a:solidFill>
                  <a:schemeClr val="folHlink"/>
                </a:solidFill>
              </a:rPr>
              <a:t>Parallelism and Memory Hierarchies: Cache Coherence</a:t>
            </a:r>
            <a:endParaRPr lang="en-US" altLang="en-US">
              <a:solidFill>
                <a:schemeClr val="folHlink"/>
              </a:solidFill>
            </a:endParaRPr>
          </a:p>
        </p:txBody>
      </p:sp>
      <p:graphicFrame>
        <p:nvGraphicFramePr>
          <p:cNvPr id="388164" name="Group 68"/>
          <p:cNvGraphicFramePr>
            <a:graphicFrameLocks noGrp="1"/>
          </p:cNvGraphicFramePr>
          <p:nvPr/>
        </p:nvGraphicFramePr>
        <p:xfrm>
          <a:off x="684213" y="2636838"/>
          <a:ext cx="7845425" cy="2735263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9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7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7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7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12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 step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Event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A’s cache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B’s cache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A reads X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7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B reads X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A writes 1 to X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CBE7922-5E32-40D5-9ABE-A54AB4876484}" type="slidenum">
              <a:rPr lang="en-AU" altLang="en-US"/>
              <a:pPr/>
              <a:t>99</a:t>
            </a:fld>
            <a:endParaRPr lang="en-AU" altLang="en-US"/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Coherence Defined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Informally: Reads return most recently written value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Formally: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P writes X; P reads X (no intervening writes)</a:t>
            </a:r>
            <a:br>
              <a:rPr lang="en-AU" altLang="en-US"/>
            </a:br>
            <a:r>
              <a:rPr lang="en-AU" altLang="en-US">
                <a:sym typeface="Symbol" panose="05050102010706020507" pitchFamily="18" charset="2"/>
              </a:rPr>
              <a:t> read returns written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>
                <a:sym typeface="Symbol" panose="05050102010706020507" pitchFamily="18" charset="2"/>
              </a:rPr>
              <a:t>P</a:t>
            </a:r>
            <a:r>
              <a:rPr lang="en-AU" altLang="en-US" baseline="-25000">
                <a:sym typeface="Symbol" panose="05050102010706020507" pitchFamily="18" charset="2"/>
              </a:rPr>
              <a:t>1</a:t>
            </a:r>
            <a:r>
              <a:rPr lang="en-AU" altLang="en-US">
                <a:sym typeface="Symbol" panose="05050102010706020507" pitchFamily="18" charset="2"/>
              </a:rPr>
              <a:t> writes X; P</a:t>
            </a:r>
            <a:r>
              <a:rPr lang="en-AU" altLang="en-US" baseline="-25000">
                <a:sym typeface="Symbol" panose="05050102010706020507" pitchFamily="18" charset="2"/>
              </a:rPr>
              <a:t>2</a:t>
            </a:r>
            <a:r>
              <a:rPr lang="en-AU" altLang="en-US">
                <a:sym typeface="Symbol" panose="05050102010706020507" pitchFamily="18" charset="2"/>
              </a:rPr>
              <a:t> reads X (sufficiently later)</a:t>
            </a:r>
            <a:br>
              <a:rPr lang="en-AU" altLang="en-US">
                <a:sym typeface="Symbol" panose="05050102010706020507" pitchFamily="18" charset="2"/>
              </a:rPr>
            </a:br>
            <a:r>
              <a:rPr lang="en-AU" altLang="en-US">
                <a:sym typeface="Symbol" panose="05050102010706020507" pitchFamily="18" charset="2"/>
              </a:rPr>
              <a:t> read returns written value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>
                <a:sym typeface="Symbol" panose="05050102010706020507" pitchFamily="18" charset="2"/>
              </a:rPr>
              <a:t>c.f. CPU B reading X after step 3 in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>
                <a:sym typeface="Symbol" panose="05050102010706020507" pitchFamily="18" charset="2"/>
              </a:rPr>
              <a:t>P</a:t>
            </a:r>
            <a:r>
              <a:rPr lang="en-AU" altLang="en-US" baseline="-25000">
                <a:sym typeface="Symbol" panose="05050102010706020507" pitchFamily="18" charset="2"/>
              </a:rPr>
              <a:t>1</a:t>
            </a:r>
            <a:r>
              <a:rPr lang="en-AU" altLang="en-US">
                <a:sym typeface="Symbol" panose="05050102010706020507" pitchFamily="18" charset="2"/>
              </a:rPr>
              <a:t> writes X, P</a:t>
            </a:r>
            <a:r>
              <a:rPr lang="en-AU" altLang="en-US" baseline="-25000">
                <a:sym typeface="Symbol" panose="05050102010706020507" pitchFamily="18" charset="2"/>
              </a:rPr>
              <a:t>2</a:t>
            </a:r>
            <a:r>
              <a:rPr lang="en-AU" altLang="en-US">
                <a:sym typeface="Symbol" panose="05050102010706020507" pitchFamily="18" charset="2"/>
              </a:rPr>
              <a:t> writes X</a:t>
            </a:r>
            <a:br>
              <a:rPr lang="en-AU" altLang="en-US">
                <a:sym typeface="Symbol" panose="05050102010706020507" pitchFamily="18" charset="2"/>
              </a:rPr>
            </a:br>
            <a:r>
              <a:rPr lang="en-AU" altLang="en-US">
                <a:sym typeface="Symbol" panose="05050102010706020507" pitchFamily="18" charset="2"/>
              </a:rPr>
              <a:t> all processors see writes in the same order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>
                <a:sym typeface="Symbol" panose="05050102010706020507" pitchFamily="18" charset="2"/>
              </a:rPr>
              <a:t>End up with the same final value for 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2</TotalTime>
  <Words>8162</Words>
  <Application>Microsoft Office PowerPoint</Application>
  <PresentationFormat>On-screen Show (4:3)</PresentationFormat>
  <Paragraphs>1670</Paragraphs>
  <Slides>110</Slides>
  <Notes>97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110</vt:i4>
      </vt:variant>
    </vt:vector>
  </HeadingPairs>
  <TitlesOfParts>
    <vt:vector size="120" baseType="lpstr">
      <vt:lpstr>Arial</vt:lpstr>
      <vt:lpstr>Arial Black</vt:lpstr>
      <vt:lpstr>Arial Unicode MS</vt:lpstr>
      <vt:lpstr>Corbel</vt:lpstr>
      <vt:lpstr>Courier New</vt:lpstr>
      <vt:lpstr>Times New Roman</vt:lpstr>
      <vt:lpstr>Wingdings</vt:lpstr>
      <vt:lpstr>cod4e</vt:lpstr>
      <vt:lpstr>Chart</vt:lpstr>
      <vt:lpstr>Equation</vt:lpstr>
      <vt:lpstr>Chapter 5</vt:lpstr>
      <vt:lpstr>Principle of Locality</vt:lpstr>
      <vt:lpstr>Taking Advantage of Locality</vt:lpstr>
      <vt:lpstr>Memory Hierarchy Levels</vt:lpstr>
      <vt:lpstr>Memory Technology</vt:lpstr>
      <vt:lpstr>DRAM Technology</vt:lpstr>
      <vt:lpstr>Advanced DRAM Organization</vt:lpstr>
      <vt:lpstr>DRAM Generations</vt:lpstr>
      <vt:lpstr>DRAM Performance Factors</vt:lpstr>
      <vt:lpstr>Increasing Memory Bandwidth</vt:lpstr>
      <vt:lpstr>Flash Storage</vt:lpstr>
      <vt:lpstr>Flash Types</vt:lpstr>
      <vt:lpstr>Disk Storage</vt:lpstr>
      <vt:lpstr>Disk Sectors and Access</vt:lpstr>
      <vt:lpstr>Disk Access Example</vt:lpstr>
      <vt:lpstr>Disk Performance Issues</vt:lpstr>
      <vt:lpstr>Filesystem note</vt:lpstr>
      <vt:lpstr>Cache Memory</vt:lpstr>
      <vt:lpstr>Direct Mapped Cache</vt:lpstr>
      <vt:lpstr>Direct Mapped</vt:lpstr>
      <vt:lpstr>Tags and Valid Bits</vt:lpstr>
      <vt:lpstr>Cache Example</vt:lpstr>
      <vt:lpstr>Cache Example</vt:lpstr>
      <vt:lpstr>Cache Example</vt:lpstr>
      <vt:lpstr>Cache Example</vt:lpstr>
      <vt:lpstr>Cache Example</vt:lpstr>
      <vt:lpstr>Cache Example</vt:lpstr>
      <vt:lpstr>Text Figure 5.9</vt:lpstr>
      <vt:lpstr>Address Subdivision</vt:lpstr>
      <vt:lpstr>Example: Larger Block Size</vt:lpstr>
      <vt:lpstr>Block Size Considerations</vt:lpstr>
      <vt:lpstr>Cache Misses</vt:lpstr>
      <vt:lpstr>Write-Through</vt:lpstr>
      <vt:lpstr>Write-Back</vt:lpstr>
      <vt:lpstr>Write Allocation</vt:lpstr>
      <vt:lpstr>Example: Intrinsity FastMATH</vt:lpstr>
      <vt:lpstr>Example: Intrinsity FastMATH</vt:lpstr>
      <vt:lpstr>Main Memory Supporting Caches</vt:lpstr>
      <vt:lpstr>Measuring Cache Performance</vt:lpstr>
      <vt:lpstr>Cache Performance Example</vt:lpstr>
      <vt:lpstr>Average Access Time</vt:lpstr>
      <vt:lpstr>Performance Summary</vt:lpstr>
      <vt:lpstr>Associative Caches</vt:lpstr>
      <vt:lpstr>Associative Cache Example</vt:lpstr>
      <vt:lpstr>Spectrum of Associativity</vt:lpstr>
      <vt:lpstr>Associativity Example</vt:lpstr>
      <vt:lpstr>Associativity Example</vt:lpstr>
      <vt:lpstr>How Much Associativity</vt:lpstr>
      <vt:lpstr>Set Associative Cache Organization</vt:lpstr>
      <vt:lpstr>Replacement Policy</vt:lpstr>
      <vt:lpstr>Multilevel Caches</vt:lpstr>
      <vt:lpstr>PowerPoint Presentation</vt:lpstr>
      <vt:lpstr>Multilevel Cache Example</vt:lpstr>
      <vt:lpstr>Example (cont.)</vt:lpstr>
      <vt:lpstr>Multilevel Cache Considerations</vt:lpstr>
      <vt:lpstr>Interactions with Advanced CPUs</vt:lpstr>
      <vt:lpstr>Interactions with Software</vt:lpstr>
      <vt:lpstr>Software Optimization via Blocking</vt:lpstr>
      <vt:lpstr>DGEMM Access Pattern</vt:lpstr>
      <vt:lpstr>Cache Blocked DGEMM</vt:lpstr>
      <vt:lpstr>Blocked DGEMM Access Pattern</vt:lpstr>
      <vt:lpstr>Dependability</vt:lpstr>
      <vt:lpstr>Dependability Measures</vt:lpstr>
      <vt:lpstr>The Hamming SEC Code</vt:lpstr>
      <vt:lpstr>Encoding SEC</vt:lpstr>
      <vt:lpstr>Decoding SEC</vt:lpstr>
      <vt:lpstr>SEC/DEC Code</vt:lpstr>
      <vt:lpstr>Virtual Machines</vt:lpstr>
      <vt:lpstr>PowerPoint Presentation</vt:lpstr>
      <vt:lpstr>Virtual Machine Monitor</vt:lpstr>
      <vt:lpstr>Example: Timer Virtualization</vt:lpstr>
      <vt:lpstr>Instruction Set Support</vt:lpstr>
      <vt:lpstr>Virtual Memory</vt:lpstr>
      <vt:lpstr>Address Translation</vt:lpstr>
      <vt:lpstr>Page Fault Penalty</vt:lpstr>
      <vt:lpstr>Page Tables</vt:lpstr>
      <vt:lpstr>Translation Using a Page Table</vt:lpstr>
      <vt:lpstr>Mapping Pages to Storage</vt:lpstr>
      <vt:lpstr>Replacement and Writes</vt:lpstr>
      <vt:lpstr>Fast Translation Using a TLB</vt:lpstr>
      <vt:lpstr>Fast Translation Using a TLB</vt:lpstr>
      <vt:lpstr>TLB Misses</vt:lpstr>
      <vt:lpstr>TLB Miss Handler</vt:lpstr>
      <vt:lpstr>Page Fault Handler</vt:lpstr>
      <vt:lpstr>TLB and Cache Interaction</vt:lpstr>
      <vt:lpstr>Memory Protection</vt:lpstr>
      <vt:lpstr>The Memory Hierarchy</vt:lpstr>
      <vt:lpstr>Block Placement</vt:lpstr>
      <vt:lpstr>Finding a Block</vt:lpstr>
      <vt:lpstr>Replacement</vt:lpstr>
      <vt:lpstr>Write Policy</vt:lpstr>
      <vt:lpstr>Sources of Misses</vt:lpstr>
      <vt:lpstr>Cache Design Trade-offs</vt:lpstr>
      <vt:lpstr>Cache Control</vt:lpstr>
      <vt:lpstr>Interface Signals</vt:lpstr>
      <vt:lpstr>Finite State Machines</vt:lpstr>
      <vt:lpstr>Cache Controller FSM</vt:lpstr>
      <vt:lpstr>Cache Coherence Problem</vt:lpstr>
      <vt:lpstr>Coherence Defined</vt:lpstr>
      <vt:lpstr>Cache Coherence Protocols</vt:lpstr>
      <vt:lpstr>Invalidating Snooping Protocols</vt:lpstr>
      <vt:lpstr>Memory Consistency</vt:lpstr>
      <vt:lpstr>Multilevel On-Chip Caches</vt:lpstr>
      <vt:lpstr>2-Level TLB Organization</vt:lpstr>
      <vt:lpstr>Supporting Multiple Issue</vt:lpstr>
      <vt:lpstr>DGEMM</vt:lpstr>
      <vt:lpstr>Pitfalls</vt:lpstr>
      <vt:lpstr>Pitfalls</vt:lpstr>
      <vt:lpstr>Pitfalls</vt:lpstr>
      <vt:lpstr>Concluding Remarks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Peter Ashenden</dc:creator>
  <cp:lastModifiedBy>Brian Srivastava</cp:lastModifiedBy>
  <cp:revision>70</cp:revision>
  <dcterms:created xsi:type="dcterms:W3CDTF">2008-08-25T10:09:57Z</dcterms:created>
  <dcterms:modified xsi:type="dcterms:W3CDTF">2020-03-15T16:20:22Z</dcterms:modified>
</cp:coreProperties>
</file>