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9" r:id="rId9"/>
    <p:sldId id="270" r:id="rId10"/>
    <p:sldId id="271" r:id="rId11"/>
    <p:sldId id="272" r:id="rId12"/>
    <p:sldId id="266" r:id="rId13"/>
    <p:sldId id="264" r:id="rId14"/>
    <p:sldId id="265" r:id="rId15"/>
    <p:sldId id="273" r:id="rId16"/>
    <p:sldId id="276" r:id="rId17"/>
    <p:sldId id="277" r:id="rId18"/>
    <p:sldId id="278" r:id="rId19"/>
    <p:sldId id="279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12" autoAdjust="0"/>
    <p:restoredTop sz="94660"/>
  </p:normalViewPr>
  <p:slideViewPr>
    <p:cSldViewPr>
      <p:cViewPr varScale="1">
        <p:scale>
          <a:sx n="101" d="100"/>
          <a:sy n="101" d="100"/>
        </p:scale>
        <p:origin x="146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204-F9C1-40D5-BFFF-9AB7A66B280F}" type="datetimeFigureOut">
              <a:rPr lang="en-CA" smtClean="0"/>
              <a:t>2021-09-14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B80C-CD92-4024-A285-A019D7620A95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204-F9C1-40D5-BFFF-9AB7A66B280F}" type="datetimeFigureOut">
              <a:rPr lang="en-CA" smtClean="0"/>
              <a:t>2021-09-14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B80C-CD92-4024-A285-A019D7620A9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204-F9C1-40D5-BFFF-9AB7A66B280F}" type="datetimeFigureOut">
              <a:rPr lang="en-CA" smtClean="0"/>
              <a:t>2021-09-14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B80C-CD92-4024-A285-A019D7620A9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204-F9C1-40D5-BFFF-9AB7A66B280F}" type="datetimeFigureOut">
              <a:rPr lang="en-CA" smtClean="0"/>
              <a:t>2021-09-14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B80C-CD92-4024-A285-A019D7620A9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204-F9C1-40D5-BFFF-9AB7A66B280F}" type="datetimeFigureOut">
              <a:rPr lang="en-CA" smtClean="0"/>
              <a:t>2021-09-14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B80C-CD92-4024-A285-A019D7620A95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204-F9C1-40D5-BFFF-9AB7A66B280F}" type="datetimeFigureOut">
              <a:rPr lang="en-CA" smtClean="0"/>
              <a:t>2021-09-14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B80C-CD92-4024-A285-A019D7620A9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204-F9C1-40D5-BFFF-9AB7A66B280F}" type="datetimeFigureOut">
              <a:rPr lang="en-CA" smtClean="0"/>
              <a:t>2021-09-14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B80C-CD92-4024-A285-A019D7620A9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204-F9C1-40D5-BFFF-9AB7A66B280F}" type="datetimeFigureOut">
              <a:rPr lang="en-CA" smtClean="0"/>
              <a:t>2021-09-14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B80C-CD92-4024-A285-A019D7620A9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204-F9C1-40D5-BFFF-9AB7A66B280F}" type="datetimeFigureOut">
              <a:rPr lang="en-CA" smtClean="0"/>
              <a:t>2021-09-14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B80C-CD92-4024-A285-A019D7620A9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204-F9C1-40D5-BFFF-9AB7A66B280F}" type="datetimeFigureOut">
              <a:rPr lang="en-CA" smtClean="0"/>
              <a:t>2021-09-14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B80C-CD92-4024-A285-A019D7620A9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204-F9C1-40D5-BFFF-9AB7A66B280F}" type="datetimeFigureOut">
              <a:rPr lang="en-CA" smtClean="0"/>
              <a:t>2021-09-14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13B80C-CD92-4024-A285-A019D7620A95}" type="slidenum">
              <a:rPr lang="en-CA" smtClean="0"/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41EE204-F9C1-40D5-BFFF-9AB7A66B280F}" type="datetimeFigureOut">
              <a:rPr lang="en-CA" smtClean="0"/>
              <a:t>2021-09-14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13B80C-CD92-4024-A285-A019D7620A95}" type="slidenum">
              <a:rPr lang="en-CA" smtClean="0"/>
              <a:t>‹#›</a:t>
            </a:fld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eography.about.com/od/populationgeography/a/babyboom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ketingcharts.com/wp/topics/elderly/youth-are-turning-to-their-smartphones-first-to-read-emails-35866/" TargetMode="External"/><Relationship Id="rId2" Type="http://schemas.openxmlformats.org/officeDocument/2006/relationships/hyperlink" Target="http://www.slideshare.net/CreatingResults/12-babyboomerseniorsonlinesocialmediastatschar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eidicohen.com/millennials-marketing-mobile-social-media-required/" TargetMode="External"/><Relationship Id="rId4" Type="http://schemas.openxmlformats.org/officeDocument/2006/relationships/hyperlink" Target="https://medium.com/how-to-succeed/c76fb1231fbb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bazaarvoice.com/2012/01/24/infographic-millennials-will-change-the-way-you-sell/" TargetMode="External"/><Relationship Id="rId2" Type="http://schemas.openxmlformats.org/officeDocument/2006/relationships/hyperlink" Target="http://business.time.com/2012/04/27/millennials-are-biggest-suckers-for-selfish-impulse-buy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arahsfav.es/2013/05/21/teen-networks/" TargetMode="External"/><Relationship Id="rId4" Type="http://schemas.openxmlformats.org/officeDocument/2006/relationships/hyperlink" Target="http://www.marketingcharts.com/wp/topics/demographics/1-in-4-american-teens-access-the-internet-mostly-from-a-mobile-phone-27772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Sex &amp; Age Online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Chapter 3</a:t>
            </a:r>
          </a:p>
          <a:p>
            <a:r>
              <a:rPr lang="en-CA" dirty="0"/>
              <a:t>SofieAndreou.com   @</a:t>
            </a:r>
            <a:r>
              <a:rPr lang="en-CA" dirty="0" err="1"/>
              <a:t>SofieAndreou</a:t>
            </a:r>
            <a:r>
              <a:rPr lang="en-CA" dirty="0"/>
              <a:t> #</a:t>
            </a:r>
            <a:r>
              <a:rPr lang="en-CA" dirty="0" err="1"/>
              <a:t>SofieMarketingTips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357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29" y="128261"/>
            <a:ext cx="7125113" cy="924475"/>
          </a:xfrm>
        </p:spPr>
        <p:txBody>
          <a:bodyPr/>
          <a:lstStyle/>
          <a:p>
            <a:r>
              <a:rPr lang="en-CA" dirty="0"/>
              <a:t>Millennials Online</a:t>
            </a:r>
          </a:p>
        </p:txBody>
      </p:sp>
      <p:pic>
        <p:nvPicPr>
          <p:cNvPr id="4" name="image312.png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835696" y="1052736"/>
            <a:ext cx="5148981" cy="5643265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494410" y="6461883"/>
            <a:ext cx="586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@</a:t>
            </a:r>
            <a:r>
              <a:rPr lang="en-CA" dirty="0" err="1">
                <a:solidFill>
                  <a:schemeClr val="tx2"/>
                </a:solidFill>
              </a:rPr>
              <a:t>SofieAndreou</a:t>
            </a:r>
            <a:r>
              <a:rPr lang="en-CA" dirty="0">
                <a:solidFill>
                  <a:schemeClr val="tx2"/>
                </a:solidFill>
              </a:rPr>
              <a:t>     Opening Lecture </a:t>
            </a:r>
            <a:r>
              <a:rPr lang="en-CA" dirty="0"/>
              <a:t>#</a:t>
            </a:r>
            <a:r>
              <a:rPr lang="en-CA" dirty="0" err="1"/>
              <a:t>SofieMarketingTips</a:t>
            </a: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07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125113" cy="924475"/>
          </a:xfrm>
        </p:spPr>
        <p:txBody>
          <a:bodyPr/>
          <a:lstStyle/>
          <a:p>
            <a:r>
              <a:rPr lang="en-CA" dirty="0"/>
              <a:t>Millennials Online</a:t>
            </a:r>
          </a:p>
        </p:txBody>
      </p:sp>
      <p:pic>
        <p:nvPicPr>
          <p:cNvPr id="5" name="image317.png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051720" y="1412776"/>
            <a:ext cx="5947037" cy="4911174"/>
          </a:xfrm>
          <a:prstGeom prst="rect">
            <a:avLst/>
          </a:prstGeom>
          <a:ln/>
        </p:spPr>
      </p:pic>
      <p:sp>
        <p:nvSpPr>
          <p:cNvPr id="4" name="TextBox 3"/>
          <p:cNvSpPr txBox="1"/>
          <p:nvPr/>
        </p:nvSpPr>
        <p:spPr>
          <a:xfrm>
            <a:off x="467544" y="6277217"/>
            <a:ext cx="586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@</a:t>
            </a:r>
            <a:r>
              <a:rPr lang="en-CA" dirty="0" err="1">
                <a:solidFill>
                  <a:schemeClr val="tx2"/>
                </a:solidFill>
              </a:rPr>
              <a:t>SofieAndreou</a:t>
            </a:r>
            <a:r>
              <a:rPr lang="en-CA" dirty="0">
                <a:solidFill>
                  <a:schemeClr val="tx2"/>
                </a:solidFill>
              </a:rPr>
              <a:t>     Opening Lecture </a:t>
            </a:r>
            <a:r>
              <a:rPr lang="en-CA" dirty="0"/>
              <a:t>#</a:t>
            </a:r>
            <a:r>
              <a:rPr lang="en-CA" dirty="0" err="1"/>
              <a:t>SofieMarketingTips</a:t>
            </a: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06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Sex &amp; Age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1993/2001 - Present - New Silent Generation or Generation Z</a:t>
            </a:r>
            <a:br>
              <a:rPr lang="en-CA" dirty="0"/>
            </a:br>
            <a:r>
              <a:rPr lang="en-CA" dirty="0"/>
              <a:t>1980-2000 - Millennials or Generation Y, 27.4 % of our population</a:t>
            </a:r>
            <a:br>
              <a:rPr lang="en-CA" dirty="0"/>
            </a:br>
            <a:r>
              <a:rPr lang="en-CA" dirty="0"/>
              <a:t>1965-1979 - Generation X, 26.6% of our population</a:t>
            </a:r>
            <a:br>
              <a:rPr lang="en-CA" dirty="0"/>
            </a:br>
            <a:r>
              <a:rPr lang="en-CA" dirty="0"/>
              <a:t>1946-1964 - </a:t>
            </a:r>
            <a:r>
              <a:rPr lang="en-CA" u="sng" dirty="0">
                <a:hlinkClick r:id="rId2"/>
              </a:rPr>
              <a:t>Baby Boom</a:t>
            </a:r>
            <a:r>
              <a:rPr lang="en-CA" dirty="0"/>
              <a:t>, 26.4 % of our population</a:t>
            </a:r>
            <a:br>
              <a:rPr lang="en-CA" dirty="0"/>
            </a:br>
            <a:r>
              <a:rPr lang="en-CA" dirty="0"/>
              <a:t>1925-1945 - Silent Generation, 13% of our population</a:t>
            </a:r>
            <a:br>
              <a:rPr lang="en-CA" dirty="0"/>
            </a:br>
            <a:r>
              <a:rPr lang="en-CA" dirty="0"/>
              <a:t>1900-1924 - G.I. Generation, 4.4% of our population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6277217"/>
            <a:ext cx="586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@</a:t>
            </a:r>
            <a:r>
              <a:rPr lang="en-CA" dirty="0" err="1">
                <a:solidFill>
                  <a:schemeClr val="tx2"/>
                </a:solidFill>
              </a:rPr>
              <a:t>SofieAndreou</a:t>
            </a:r>
            <a:r>
              <a:rPr lang="en-CA" dirty="0">
                <a:solidFill>
                  <a:schemeClr val="tx2"/>
                </a:solidFill>
              </a:rPr>
              <a:t>     Opening Lecture </a:t>
            </a:r>
            <a:r>
              <a:rPr lang="en-CA" dirty="0"/>
              <a:t>#</a:t>
            </a:r>
            <a:r>
              <a:rPr lang="en-CA" dirty="0" err="1"/>
              <a:t>SofieMarketingTips</a:t>
            </a: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317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7125113" cy="924475"/>
          </a:xfrm>
        </p:spPr>
        <p:txBody>
          <a:bodyPr/>
          <a:lstStyle/>
          <a:p>
            <a:r>
              <a:rPr lang="en-CA" dirty="0"/>
              <a:t>Sex &amp; Age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764704"/>
            <a:ext cx="8352927" cy="63640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sz="2500" b="1" dirty="0"/>
              <a:t>1.       93% of baby boomers are </a:t>
            </a:r>
            <a:r>
              <a:rPr lang="en-CA" sz="2500" b="1" dirty="0">
                <a:hlinkClick r:id="rId2"/>
              </a:rPr>
              <a:t>actively using email</a:t>
            </a:r>
            <a:r>
              <a:rPr lang="en-CA" sz="2500" b="1" dirty="0"/>
              <a:t>, and 61% of them use it on a daily basis.</a:t>
            </a:r>
            <a:endParaRPr lang="en-CA" sz="2500" dirty="0"/>
          </a:p>
          <a:p>
            <a:pPr marL="0" indent="0">
              <a:buNone/>
            </a:pPr>
            <a:r>
              <a:rPr lang="en-CA" sz="2500" b="1" dirty="0"/>
              <a:t>Takeaway:</a:t>
            </a:r>
            <a:r>
              <a:rPr lang="en-CA" sz="2500" dirty="0"/>
              <a:t> Email marketing is a smart way to reach baby boomers and to successfully place information in front of them.</a:t>
            </a:r>
          </a:p>
          <a:p>
            <a:pPr marL="0" indent="0">
              <a:buNone/>
            </a:pPr>
            <a:r>
              <a:rPr lang="en-CA" sz="2500" b="1" dirty="0"/>
              <a:t>2.       76% of </a:t>
            </a:r>
            <a:r>
              <a:rPr lang="en-CA" sz="2500" b="1" dirty="0">
                <a:hlinkClick r:id="rId2"/>
              </a:rPr>
              <a:t>baby boomers</a:t>
            </a:r>
            <a:r>
              <a:rPr lang="en-CA" sz="2500" b="1" dirty="0"/>
              <a:t> are actively online.</a:t>
            </a:r>
            <a:endParaRPr lang="en-CA" sz="2500" dirty="0"/>
          </a:p>
          <a:p>
            <a:pPr marL="0" indent="0">
              <a:buNone/>
            </a:pPr>
            <a:r>
              <a:rPr lang="en-CA" sz="2500" b="1" dirty="0"/>
              <a:t>Takeaway:</a:t>
            </a:r>
            <a:r>
              <a:rPr lang="en-CA" sz="2500" dirty="0"/>
              <a:t> With more and more baby boomers moving online, marketers can take advantage of a new platform to share content with them.   </a:t>
            </a:r>
          </a:p>
          <a:p>
            <a:pPr marL="0" indent="0">
              <a:buNone/>
            </a:pPr>
            <a:r>
              <a:rPr lang="en-CA" sz="2500" b="1" dirty="0"/>
              <a:t>3.       75% of baby boomers buy products online.</a:t>
            </a:r>
            <a:endParaRPr lang="en-CA" sz="2500" dirty="0"/>
          </a:p>
          <a:p>
            <a:pPr marL="0" indent="0">
              <a:buNone/>
            </a:pPr>
            <a:r>
              <a:rPr lang="en-CA" sz="2500" b="1" dirty="0"/>
              <a:t>Takeaway:</a:t>
            </a:r>
            <a:r>
              <a:rPr lang="en-CA" sz="2500" dirty="0"/>
              <a:t> When marketing to </a:t>
            </a:r>
            <a:r>
              <a:rPr lang="en-CA" sz="2500" u="sng" dirty="0">
                <a:hlinkClick r:id="rId2"/>
              </a:rPr>
              <a:t>baby boomers</a:t>
            </a:r>
            <a:r>
              <a:rPr lang="en-CA" sz="2500" dirty="0"/>
              <a:t>, present them with deals that direct them online instead of requiring in-store purchases.</a:t>
            </a:r>
          </a:p>
          <a:p>
            <a:pPr marL="0" indent="0">
              <a:buNone/>
            </a:pPr>
            <a:r>
              <a:rPr lang="en-CA" sz="2500" dirty="0"/>
              <a:t> </a:t>
            </a:r>
          </a:p>
          <a:p>
            <a:pPr marL="0" indent="0">
              <a:buNone/>
            </a:pPr>
            <a:r>
              <a:rPr lang="en-CA" sz="2500" dirty="0"/>
              <a:t>4.       </a:t>
            </a:r>
            <a:r>
              <a:rPr lang="en-CA" sz="2500" b="1" dirty="0"/>
              <a:t>Only 55% of baby boomers (55-64) </a:t>
            </a:r>
            <a:r>
              <a:rPr lang="en-CA" sz="2500" b="1" dirty="0">
                <a:hlinkClick r:id="rId2"/>
              </a:rPr>
              <a:t>watch videos online</a:t>
            </a:r>
            <a:r>
              <a:rPr lang="en-CA" sz="2500" b="1" dirty="0"/>
              <a:t>, compared to 80% of </a:t>
            </a:r>
            <a:r>
              <a:rPr lang="en-CA" sz="2500" b="1" dirty="0" err="1"/>
              <a:t>Millennials</a:t>
            </a:r>
            <a:r>
              <a:rPr lang="en-CA" sz="2500" b="1" dirty="0"/>
              <a:t>.</a:t>
            </a:r>
            <a:r>
              <a:rPr lang="en-CA" sz="2500" dirty="0"/>
              <a:t> </a:t>
            </a:r>
          </a:p>
          <a:p>
            <a:pPr marL="0" indent="0">
              <a:buNone/>
            </a:pPr>
            <a:r>
              <a:rPr lang="en-CA" sz="2500" b="1" dirty="0"/>
              <a:t>Takeaway:</a:t>
            </a:r>
            <a:r>
              <a:rPr lang="en-CA" sz="2500" dirty="0"/>
              <a:t> When creating video assets, be mindful of whom you’re trying to reach and make sure it’s the right fit.</a:t>
            </a:r>
          </a:p>
          <a:p>
            <a:pPr marL="0" indent="0">
              <a:buNone/>
            </a:pPr>
            <a:r>
              <a:rPr lang="en-CA" sz="2500" dirty="0"/>
              <a:t> </a:t>
            </a:r>
          </a:p>
          <a:p>
            <a:pPr marL="0" indent="0">
              <a:buNone/>
            </a:pPr>
            <a:r>
              <a:rPr lang="en-CA" sz="2500" b="1" dirty="0"/>
              <a:t>5.       43% of baby boomers are on </a:t>
            </a:r>
            <a:r>
              <a:rPr lang="en-CA" sz="2500" b="1" dirty="0">
                <a:hlinkClick r:id="rId2"/>
              </a:rPr>
              <a:t>social media sites</a:t>
            </a:r>
            <a:r>
              <a:rPr lang="en-CA" sz="2500" b="1" dirty="0"/>
              <a:t>. Of that 43%, 20% visit social media sites on a daily basis.</a:t>
            </a:r>
            <a:endParaRPr lang="en-CA" sz="2500" dirty="0"/>
          </a:p>
          <a:p>
            <a:pPr marL="0" indent="0">
              <a:buNone/>
            </a:pPr>
            <a:r>
              <a:rPr lang="en-CA" sz="2500" b="1" dirty="0"/>
              <a:t>Takeaway:</a:t>
            </a:r>
            <a:r>
              <a:rPr lang="en-CA" sz="2500" dirty="0"/>
              <a:t> Even though the majority of baby boomers aren’t on social media, close to half of them are. Don’t automatically throw out online campaigns to reach them.</a:t>
            </a:r>
          </a:p>
          <a:p>
            <a:pPr marL="0" indent="0">
              <a:buNone/>
            </a:pPr>
            <a:r>
              <a:rPr lang="en-CA" sz="2500" dirty="0"/>
              <a:t> </a:t>
            </a:r>
          </a:p>
          <a:p>
            <a:pPr marL="0" indent="0">
              <a:buNone/>
            </a:pPr>
            <a:r>
              <a:rPr lang="en-CA" sz="2500" b="1" dirty="0"/>
              <a:t>6.       85% of people ages 30-39 </a:t>
            </a:r>
            <a:r>
              <a:rPr lang="en-CA" sz="2500" b="1" dirty="0">
                <a:hlinkClick r:id="rId3"/>
              </a:rPr>
              <a:t>open emails on their smartphones</a:t>
            </a:r>
            <a:r>
              <a:rPr lang="en-CA" sz="2500" b="1" dirty="0"/>
              <a:t>, and 48% say it’s their primary device for doing so. </a:t>
            </a:r>
            <a:endParaRPr lang="en-CA" sz="2500" dirty="0"/>
          </a:p>
          <a:p>
            <a:pPr marL="0" indent="0">
              <a:buNone/>
            </a:pPr>
            <a:r>
              <a:rPr lang="en-CA" sz="2500" b="1" dirty="0"/>
              <a:t>Takeaway:</a:t>
            </a:r>
            <a:r>
              <a:rPr lang="en-CA" sz="2500" dirty="0"/>
              <a:t> Marketers trying to reach 30-39 year olds through email should keep it short and simple with graphics that are mobile friendly.</a:t>
            </a:r>
          </a:p>
          <a:p>
            <a:pPr marL="0" indent="0">
              <a:buNone/>
            </a:pPr>
            <a:r>
              <a:rPr lang="en-CA" sz="2500" b="1" i="1" dirty="0"/>
              <a:t>7.       </a:t>
            </a:r>
            <a:r>
              <a:rPr lang="en-CA" sz="2500" b="1" dirty="0"/>
              <a:t>56% of consumers between the ages 18-34 are more likely to </a:t>
            </a:r>
            <a:r>
              <a:rPr lang="en-CA" sz="2500" b="1" dirty="0">
                <a:hlinkClick r:id="rId4"/>
              </a:rPr>
              <a:t>share their location</a:t>
            </a:r>
            <a:r>
              <a:rPr lang="en-CA" sz="2500" b="1" dirty="0"/>
              <a:t> to receive coupons from local businesses. 25% also said that they would give away personal information to get more relevant deals, compared with 19% of the 35 and over group.</a:t>
            </a:r>
            <a:endParaRPr lang="en-CA" sz="2500" dirty="0"/>
          </a:p>
          <a:p>
            <a:pPr marL="0" indent="0">
              <a:buNone/>
            </a:pPr>
            <a:r>
              <a:rPr lang="en-CA" sz="2500" b="1" dirty="0"/>
              <a:t>Takeaway:</a:t>
            </a:r>
            <a:r>
              <a:rPr lang="en-CA" sz="2500" dirty="0"/>
              <a:t> Marketers that want to use geo-targeted check-in apps should be cautious of the amount of information they require from specific age groups.</a:t>
            </a:r>
          </a:p>
          <a:p>
            <a:pPr marL="0" indent="0">
              <a:buNone/>
            </a:pPr>
            <a:r>
              <a:rPr lang="en-CA" sz="2500" b="1" dirty="0"/>
              <a:t>8.       90% of </a:t>
            </a:r>
            <a:r>
              <a:rPr lang="en-CA" sz="2500" b="1" dirty="0" err="1"/>
              <a:t>Millennials</a:t>
            </a:r>
            <a:r>
              <a:rPr lang="en-CA" sz="2500" b="1" dirty="0"/>
              <a:t> have a mobile phone, and more than half of them have a </a:t>
            </a:r>
            <a:r>
              <a:rPr lang="en-CA" sz="2500" b="1" dirty="0">
                <a:hlinkClick r:id="rId5"/>
              </a:rPr>
              <a:t>smartphone</a:t>
            </a:r>
            <a:r>
              <a:rPr lang="en-CA" sz="2500" b="1" dirty="0"/>
              <a:t>.</a:t>
            </a:r>
            <a:endParaRPr lang="en-CA" sz="2500" dirty="0"/>
          </a:p>
          <a:p>
            <a:pPr marL="0" indent="0">
              <a:buNone/>
            </a:pPr>
            <a:r>
              <a:rPr lang="en-CA" sz="2500" b="1" dirty="0"/>
              <a:t>Takeaway</a:t>
            </a:r>
            <a:r>
              <a:rPr lang="en-CA" sz="2500" dirty="0"/>
              <a:t>: When marketing to </a:t>
            </a:r>
            <a:r>
              <a:rPr lang="en-CA" sz="2500" dirty="0" err="1"/>
              <a:t>Millennials</a:t>
            </a:r>
            <a:r>
              <a:rPr lang="en-CA" sz="2500" dirty="0"/>
              <a:t>, make sure all of your platforms are mobile friendly.</a:t>
            </a:r>
          </a:p>
        </p:txBody>
      </p:sp>
    </p:spTree>
    <p:extLst>
      <p:ext uri="{BB962C8B-B14F-4D97-AF65-F5344CB8AC3E}">
        <p14:creationId xmlns:p14="http://schemas.microsoft.com/office/powerpoint/2010/main" val="201957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Sex &amp; Age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457396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b="1" dirty="0"/>
              <a:t>9.       </a:t>
            </a:r>
            <a:r>
              <a:rPr lang="en-CA" b="1" dirty="0" err="1"/>
              <a:t>Millennials</a:t>
            </a:r>
            <a:r>
              <a:rPr lang="en-CA" b="1" dirty="0"/>
              <a:t> are 52% more likely than any other generation to make </a:t>
            </a:r>
            <a:r>
              <a:rPr lang="en-CA" b="1" dirty="0">
                <a:hlinkClick r:id="rId2"/>
              </a:rPr>
              <a:t>impulse buys</a:t>
            </a:r>
            <a:r>
              <a:rPr lang="en-CA" b="1" dirty="0"/>
              <a:t>.</a:t>
            </a:r>
            <a:endParaRPr lang="en-CA" dirty="0"/>
          </a:p>
          <a:p>
            <a:pPr marL="0" indent="0">
              <a:buNone/>
            </a:pPr>
            <a:r>
              <a:rPr lang="en-CA" b="1" dirty="0"/>
              <a:t> Takeaway:</a:t>
            </a:r>
            <a:r>
              <a:rPr lang="en-CA" dirty="0"/>
              <a:t> Because </a:t>
            </a:r>
            <a:r>
              <a:rPr lang="en-CA" dirty="0" err="1"/>
              <a:t>Millennials</a:t>
            </a:r>
            <a:r>
              <a:rPr lang="en-CA" dirty="0"/>
              <a:t> are so impulsive, it would make sense to send them last-minute mobile deals or to place social ads that require them to act immediately.</a:t>
            </a:r>
          </a:p>
          <a:p>
            <a:pPr marL="0" indent="0">
              <a:buNone/>
            </a:pPr>
            <a:r>
              <a:rPr lang="en-CA" b="1" dirty="0"/>
              <a:t>10.   64% of </a:t>
            </a:r>
            <a:r>
              <a:rPr lang="en-CA" b="1" dirty="0" err="1"/>
              <a:t>Millennials</a:t>
            </a:r>
            <a:r>
              <a:rPr lang="en-CA" b="1" dirty="0"/>
              <a:t> feel that companies should offer more ways to </a:t>
            </a:r>
            <a:r>
              <a:rPr lang="en-CA" b="1" dirty="0">
                <a:hlinkClick r:id="rId3"/>
              </a:rPr>
              <a:t>share their opinions</a:t>
            </a:r>
            <a:r>
              <a:rPr lang="en-CA" b="1" dirty="0"/>
              <a:t> online.</a:t>
            </a:r>
            <a:endParaRPr lang="en-CA" dirty="0"/>
          </a:p>
          <a:p>
            <a:pPr marL="0" indent="0">
              <a:buNone/>
            </a:pPr>
            <a:r>
              <a:rPr lang="en-CA" b="1" dirty="0"/>
              <a:t>Takeaway:</a:t>
            </a:r>
            <a:r>
              <a:rPr lang="en-CA" dirty="0"/>
              <a:t> </a:t>
            </a:r>
            <a:r>
              <a:rPr lang="en-CA" dirty="0" err="1"/>
              <a:t>Millennials</a:t>
            </a:r>
            <a:r>
              <a:rPr lang="en-CA" dirty="0"/>
              <a:t> like sharing their opinion and want to feel like their voice is being heard. By allowing them to review your product, you’re creating a more transparent brand and the demographic will trust your company more.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pPr marL="0" indent="0">
              <a:buNone/>
            </a:pPr>
            <a:r>
              <a:rPr lang="en-CA" b="1" dirty="0"/>
              <a:t>11.   78% of teens, ages 12-17, now </a:t>
            </a:r>
            <a:r>
              <a:rPr lang="en-CA" b="1" dirty="0">
                <a:hlinkClick r:id="rId4"/>
              </a:rPr>
              <a:t>own a cell phone</a:t>
            </a:r>
            <a:r>
              <a:rPr lang="en-CA" b="1" dirty="0"/>
              <a:t>, and 47% of those teens own a smartphone. </a:t>
            </a:r>
            <a:endParaRPr lang="en-CA" dirty="0"/>
          </a:p>
          <a:p>
            <a:pPr marL="0" indent="0">
              <a:buNone/>
            </a:pPr>
            <a:r>
              <a:rPr lang="en-CA" b="1" dirty="0"/>
              <a:t>Takeaway:</a:t>
            </a:r>
            <a:r>
              <a:rPr lang="en-CA" dirty="0"/>
              <a:t> Mobile marketing isn’t just for </a:t>
            </a:r>
            <a:r>
              <a:rPr lang="en-CA" dirty="0" err="1"/>
              <a:t>Millennials</a:t>
            </a:r>
            <a:r>
              <a:rPr lang="en-CA" dirty="0"/>
              <a:t> anymore. There is a large demographic that now has access to smartphones and mobile capabilities. </a:t>
            </a:r>
          </a:p>
          <a:p>
            <a:pPr marL="0" indent="0">
              <a:buNone/>
            </a:pPr>
            <a:r>
              <a:rPr lang="en-CA" b="1" dirty="0"/>
              <a:t>12.   24% of teens online </a:t>
            </a:r>
            <a:r>
              <a:rPr lang="en-CA" b="1" dirty="0">
                <a:hlinkClick r:id="rId5"/>
              </a:rPr>
              <a:t>use Twitter</a:t>
            </a:r>
            <a:r>
              <a:rPr lang="en-CA" b="1" dirty="0"/>
              <a:t>, up from only 16% in 2011.</a:t>
            </a:r>
            <a:endParaRPr lang="en-CA" dirty="0"/>
          </a:p>
          <a:p>
            <a:pPr marL="0" indent="0">
              <a:buNone/>
            </a:pPr>
            <a:r>
              <a:rPr lang="en-CA" b="1" dirty="0"/>
              <a:t>Takeaway: </a:t>
            </a:r>
            <a:r>
              <a:rPr lang="en-CA" dirty="0"/>
              <a:t>With more and more teens taking to Twitter, there’s an opportunity for brands with younger target audiences to maximize the platform’s capabilities.</a:t>
            </a: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683568" y="6165304"/>
            <a:ext cx="6966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@</a:t>
            </a:r>
            <a:r>
              <a:rPr lang="en-CA" dirty="0" err="1">
                <a:solidFill>
                  <a:schemeClr val="tx2"/>
                </a:solidFill>
              </a:rPr>
              <a:t>SofieAndreou</a:t>
            </a:r>
            <a:r>
              <a:rPr lang="en-CA" dirty="0">
                <a:solidFill>
                  <a:schemeClr val="tx2"/>
                </a:solidFill>
              </a:rPr>
              <a:t>     Opening Lecture </a:t>
            </a:r>
            <a:r>
              <a:rPr lang="en-CA" dirty="0"/>
              <a:t>#</a:t>
            </a:r>
            <a:r>
              <a:rPr lang="en-CA" dirty="0" err="1"/>
              <a:t>SofieMarketingTips</a:t>
            </a: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755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Generation Z Online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4456" y="2492896"/>
            <a:ext cx="78100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Characteristics. According to Forbes (2015), the </a:t>
            </a:r>
            <a:r>
              <a:rPr lang="en-CA" b="1" dirty="0"/>
              <a:t>generation</a:t>
            </a:r>
            <a:r>
              <a:rPr lang="en-CA" dirty="0"/>
              <a:t> after Millennials,</a:t>
            </a:r>
          </a:p>
          <a:p>
            <a:r>
              <a:rPr lang="en-CA" b="1" dirty="0"/>
              <a:t>Generation Z</a:t>
            </a:r>
            <a:r>
              <a:rPr lang="en-CA" dirty="0"/>
              <a:t>, which they defined as people born from the </a:t>
            </a:r>
          </a:p>
          <a:p>
            <a:r>
              <a:rPr lang="en-CA" dirty="0"/>
              <a:t>mid 1990s to the early 2000s, made up 25% of the U.S. population, </a:t>
            </a:r>
          </a:p>
          <a:p>
            <a:r>
              <a:rPr lang="en-CA" dirty="0"/>
              <a:t>making them a larger cohort than the Baby Boomers or Millennials.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6277217"/>
            <a:ext cx="586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@</a:t>
            </a:r>
            <a:r>
              <a:rPr lang="en-CA" dirty="0" err="1">
                <a:solidFill>
                  <a:schemeClr val="tx2"/>
                </a:solidFill>
              </a:rPr>
              <a:t>SofieAndreou</a:t>
            </a:r>
            <a:r>
              <a:rPr lang="en-CA" dirty="0">
                <a:solidFill>
                  <a:schemeClr val="tx2"/>
                </a:solidFill>
              </a:rPr>
              <a:t>     Opening Lecture </a:t>
            </a:r>
            <a:r>
              <a:rPr lang="en-CA" dirty="0"/>
              <a:t>#</a:t>
            </a:r>
            <a:r>
              <a:rPr lang="en-CA" dirty="0" err="1"/>
              <a:t>SofieMarketingTips</a:t>
            </a: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706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9076928" cy="1143000"/>
          </a:xfrm>
        </p:spPr>
        <p:txBody>
          <a:bodyPr/>
          <a:lstStyle/>
          <a:p>
            <a:pPr marL="457200" indent="-457200"/>
            <a:r>
              <a:rPr lang="en-CA" sz="2800" b="1" dirty="0"/>
              <a:t>A Shift to Targeting Generation Z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376" y="1791383"/>
            <a:ext cx="831040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Social Media Marketing Tactics to Target Gen Z:</a:t>
            </a:r>
            <a:endParaRPr lang="en-CA" sz="2400" dirty="0"/>
          </a:p>
          <a:p>
            <a:r>
              <a:rPr lang="en-CA" sz="2000" b="1" i="1" dirty="0"/>
              <a:t>Integrate them into your brand</a:t>
            </a:r>
            <a:r>
              <a:rPr lang="en-CA" sz="2000" dirty="0"/>
              <a:t>; help them build their personal brand while you promote yours. Encourage them to be social influencers.</a:t>
            </a:r>
          </a:p>
          <a:p>
            <a:r>
              <a:rPr lang="en-CA" sz="2000" b="1" i="1" dirty="0"/>
              <a:t>Be as authentic as possible. </a:t>
            </a:r>
            <a:r>
              <a:rPr lang="en-CA" sz="2000" dirty="0"/>
              <a:t>Take spontaneous photos and videos. Give consumers a look behind the scenes of your company. Choose a spokesperson to whom Gen Z can relate.</a:t>
            </a:r>
          </a:p>
          <a:p>
            <a:r>
              <a:rPr lang="en-CA" sz="2000" b="1" i="1" dirty="0"/>
              <a:t>Focus on YOUR social influence. </a:t>
            </a:r>
            <a:r>
              <a:rPr lang="en-CA" sz="2000" dirty="0"/>
              <a:t>You need to have a quality product or service to convince people to love it. Once that happens, you’ll have influencers that are sure to impress Generation Z.</a:t>
            </a:r>
          </a:p>
          <a:p>
            <a:r>
              <a:rPr lang="en-CA" sz="2000" b="1" i="1" dirty="0"/>
              <a:t>Walk the talk. </a:t>
            </a:r>
            <a:r>
              <a:rPr lang="en-CA" sz="2000" dirty="0"/>
              <a:t>Don’t only </a:t>
            </a:r>
            <a:r>
              <a:rPr lang="en-CA" sz="2000" i="1" dirty="0"/>
              <a:t>say</a:t>
            </a:r>
            <a:r>
              <a:rPr lang="en-CA" sz="2000" dirty="0"/>
              <a:t> your company does great things for the community or focuses on philanthropy; you have to </a:t>
            </a:r>
            <a:r>
              <a:rPr lang="en-CA" sz="2000" i="1" dirty="0"/>
              <a:t>show </a:t>
            </a:r>
            <a:r>
              <a:rPr lang="en-CA" sz="2000" dirty="0"/>
              <a:t>and prove your acts of generosity. Work social good into your business strategy.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121" y="476672"/>
            <a:ext cx="1468952" cy="1556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7544" y="6277217"/>
            <a:ext cx="586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@</a:t>
            </a:r>
            <a:r>
              <a:rPr lang="en-CA" dirty="0" err="1">
                <a:solidFill>
                  <a:schemeClr val="tx2"/>
                </a:solidFill>
              </a:rPr>
              <a:t>SofieAndreou</a:t>
            </a:r>
            <a:r>
              <a:rPr lang="en-CA" dirty="0">
                <a:solidFill>
                  <a:schemeClr val="tx2"/>
                </a:solidFill>
              </a:rPr>
              <a:t>     Opening Lecture </a:t>
            </a:r>
            <a:r>
              <a:rPr lang="en-CA" dirty="0"/>
              <a:t>#</a:t>
            </a:r>
            <a:r>
              <a:rPr lang="en-CA" dirty="0" err="1"/>
              <a:t>SofieMarketingTips</a:t>
            </a: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65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9076928" cy="1143000"/>
          </a:xfrm>
        </p:spPr>
        <p:txBody>
          <a:bodyPr/>
          <a:lstStyle/>
          <a:p>
            <a:pPr marL="457200" indent="-457200"/>
            <a:r>
              <a:rPr lang="en-CA" sz="2800" b="1" dirty="0"/>
              <a:t>A Shift to Targeting Generation Z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3996" y="2605921"/>
            <a:ext cx="73022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Overall, Gen Z is innovative, phone-obsessed, and they crave authentic experiences. </a:t>
            </a:r>
          </a:p>
          <a:p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They're conscious about the environment.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Choose visuals over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They prefer incognito social media platforms that their parents and grandparents aren’t on.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04664"/>
            <a:ext cx="2045016" cy="216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7544" y="6277217"/>
            <a:ext cx="586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@</a:t>
            </a:r>
            <a:r>
              <a:rPr lang="en-CA" dirty="0" err="1">
                <a:solidFill>
                  <a:schemeClr val="tx2"/>
                </a:solidFill>
              </a:rPr>
              <a:t>SofieAndreou</a:t>
            </a:r>
            <a:r>
              <a:rPr lang="en-CA" dirty="0">
                <a:solidFill>
                  <a:schemeClr val="tx2"/>
                </a:solidFill>
              </a:rPr>
              <a:t>     Opening Lecture </a:t>
            </a:r>
            <a:r>
              <a:rPr lang="en-CA" dirty="0"/>
              <a:t>#</a:t>
            </a:r>
            <a:r>
              <a:rPr lang="en-CA" dirty="0" err="1"/>
              <a:t>SofieMarketingTips</a:t>
            </a: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133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9076928" cy="1143000"/>
          </a:xfrm>
        </p:spPr>
        <p:txBody>
          <a:bodyPr/>
          <a:lstStyle/>
          <a:p>
            <a:pPr marL="457200" indent="-457200"/>
            <a:r>
              <a:rPr lang="en-CA" sz="2800" b="1" dirty="0"/>
              <a:t>A Shift to Targeting Generation Z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2420888"/>
            <a:ext cx="7302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i="1" dirty="0"/>
              <a:t>Enlist the help of Gen Z </a:t>
            </a:r>
            <a:r>
              <a:rPr lang="en-CA" sz="2000" dirty="0"/>
              <a:t>to provide videos, images and stories that truly convey the power of your good work.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98311" y="1442683"/>
            <a:ext cx="7560840" cy="26642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Prepare your Board, Staff, &amp; The Boss</a:t>
            </a:r>
          </a:p>
          <a:p>
            <a:pPr marL="0" indent="0">
              <a:buNone/>
            </a:pPr>
            <a:endParaRPr lang="en-CA" sz="2800" b="1" dirty="0"/>
          </a:p>
          <a:p>
            <a:endParaRPr lang="en-CA" sz="2800" b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96952"/>
            <a:ext cx="2045016" cy="216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7544" y="6277217"/>
            <a:ext cx="586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@</a:t>
            </a:r>
            <a:r>
              <a:rPr lang="en-CA" dirty="0" err="1">
                <a:solidFill>
                  <a:schemeClr val="tx2"/>
                </a:solidFill>
              </a:rPr>
              <a:t>SofieAndreou</a:t>
            </a:r>
            <a:r>
              <a:rPr lang="en-CA" dirty="0">
                <a:solidFill>
                  <a:schemeClr val="tx2"/>
                </a:solidFill>
              </a:rPr>
              <a:t>     Opening Lecture </a:t>
            </a:r>
            <a:r>
              <a:rPr lang="en-CA" dirty="0"/>
              <a:t>#</a:t>
            </a:r>
            <a:r>
              <a:rPr lang="en-CA" dirty="0" err="1"/>
              <a:t>SofieMarketingTips</a:t>
            </a: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83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83" y="601037"/>
            <a:ext cx="6618287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8" y="231705"/>
            <a:ext cx="379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Work with Gen Z – Learn From Each Other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762" y="231705"/>
            <a:ext cx="548697" cy="58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7544" y="6277217"/>
            <a:ext cx="586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@</a:t>
            </a:r>
            <a:r>
              <a:rPr lang="en-CA" dirty="0" err="1">
                <a:solidFill>
                  <a:schemeClr val="tx2"/>
                </a:solidFill>
              </a:rPr>
              <a:t>SofieAndreou</a:t>
            </a:r>
            <a:r>
              <a:rPr lang="en-CA" dirty="0">
                <a:solidFill>
                  <a:schemeClr val="tx2"/>
                </a:solidFill>
              </a:rPr>
              <a:t>     Opening Lecture </a:t>
            </a:r>
            <a:r>
              <a:rPr lang="en-CA" dirty="0"/>
              <a:t>#</a:t>
            </a:r>
            <a:r>
              <a:rPr lang="en-CA" dirty="0" err="1"/>
              <a:t>SofieMarketingTips</a:t>
            </a: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56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Sex &amp; Age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One message and one medium does NOT appeal to everyone. Do NOT take ONE message and repurpose it through your chosen Social Media platforms to your target markets.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6277217"/>
            <a:ext cx="586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@</a:t>
            </a:r>
            <a:r>
              <a:rPr lang="en-CA" dirty="0" err="1">
                <a:solidFill>
                  <a:schemeClr val="tx2"/>
                </a:solidFill>
              </a:rPr>
              <a:t>SofieAndreou</a:t>
            </a:r>
            <a:r>
              <a:rPr lang="en-CA" dirty="0">
                <a:solidFill>
                  <a:schemeClr val="tx2"/>
                </a:solidFill>
              </a:rPr>
              <a:t>     Opening Lecture </a:t>
            </a:r>
            <a:r>
              <a:rPr lang="en-CA" dirty="0"/>
              <a:t>#</a:t>
            </a:r>
            <a:r>
              <a:rPr lang="en-CA" dirty="0" err="1"/>
              <a:t>SofieMarketingTips</a:t>
            </a: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682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>
            <a:spLocks/>
          </p:cNvSpPr>
          <p:nvPr/>
        </p:nvSpPr>
        <p:spPr>
          <a:xfrm>
            <a:off x="647564" y="540409"/>
            <a:ext cx="7560840" cy="26642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CA" sz="2400" b="1" dirty="0"/>
              <a:t>Working with Gen Z</a:t>
            </a:r>
          </a:p>
          <a:p>
            <a:pPr marL="0" indent="0">
              <a:buFont typeface="Arial" pitchFamily="34" charset="0"/>
              <a:buNone/>
            </a:pPr>
            <a:endParaRPr lang="en-CA" sz="2800" b="1" dirty="0"/>
          </a:p>
          <a:p>
            <a:endParaRPr lang="en-CA" sz="2800" b="1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267201" y="-459432"/>
            <a:ext cx="907692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CA" sz="2800" b="1" dirty="0"/>
              <a:t>Stepping It Up With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41633"/>
            <a:ext cx="6228184" cy="35033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612572"/>
            <a:ext cx="3446377" cy="2423234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802" y="151210"/>
            <a:ext cx="734476" cy="778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7544" y="6277217"/>
            <a:ext cx="586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@</a:t>
            </a:r>
            <a:r>
              <a:rPr lang="en-CA" dirty="0" err="1">
                <a:solidFill>
                  <a:schemeClr val="tx2"/>
                </a:solidFill>
              </a:rPr>
              <a:t>SofieAndreou</a:t>
            </a:r>
            <a:r>
              <a:rPr lang="en-CA" dirty="0">
                <a:solidFill>
                  <a:schemeClr val="tx2"/>
                </a:solidFill>
              </a:rPr>
              <a:t>     Opening Lecture </a:t>
            </a:r>
            <a:r>
              <a:rPr lang="en-CA" dirty="0"/>
              <a:t>#</a:t>
            </a:r>
            <a:r>
              <a:rPr lang="en-CA" dirty="0" err="1"/>
              <a:t>SofieMarketingTips</a:t>
            </a: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10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Sex &amp; Age Online</a:t>
            </a:r>
          </a:p>
        </p:txBody>
      </p:sp>
      <p:pic>
        <p:nvPicPr>
          <p:cNvPr id="5" name="image192.png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683568" y="1844824"/>
            <a:ext cx="7416824" cy="4680520"/>
          </a:xfrm>
          <a:prstGeom prst="rect">
            <a:avLst/>
          </a:prstGeom>
          <a:ln/>
        </p:spPr>
      </p:pic>
      <p:sp>
        <p:nvSpPr>
          <p:cNvPr id="6" name="TextBox 5"/>
          <p:cNvSpPr txBox="1"/>
          <p:nvPr/>
        </p:nvSpPr>
        <p:spPr>
          <a:xfrm>
            <a:off x="467544" y="6277217"/>
            <a:ext cx="586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@</a:t>
            </a:r>
            <a:r>
              <a:rPr lang="en-CA" dirty="0" err="1">
                <a:solidFill>
                  <a:schemeClr val="tx2"/>
                </a:solidFill>
              </a:rPr>
              <a:t>SofieAndreou</a:t>
            </a:r>
            <a:r>
              <a:rPr lang="en-CA" dirty="0">
                <a:solidFill>
                  <a:schemeClr val="tx2"/>
                </a:solidFill>
              </a:rPr>
              <a:t>     Opening Lecture </a:t>
            </a:r>
            <a:r>
              <a:rPr lang="en-CA" dirty="0"/>
              <a:t>#</a:t>
            </a:r>
            <a:r>
              <a:rPr lang="en-CA" dirty="0" err="1"/>
              <a:t>SofieMarketingTips</a:t>
            </a: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Sex &amp; Age Online</a:t>
            </a:r>
          </a:p>
        </p:txBody>
      </p:sp>
      <p:pic>
        <p:nvPicPr>
          <p:cNvPr id="6" name="Picture 2" descr="What Sexes Sa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8858" y="1935163"/>
            <a:ext cx="3726284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6277217"/>
            <a:ext cx="586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@</a:t>
            </a:r>
            <a:r>
              <a:rPr lang="en-CA" dirty="0" err="1">
                <a:solidFill>
                  <a:schemeClr val="tx2"/>
                </a:solidFill>
              </a:rPr>
              <a:t>SofieAndreou</a:t>
            </a:r>
            <a:r>
              <a:rPr lang="en-CA" dirty="0">
                <a:solidFill>
                  <a:schemeClr val="tx2"/>
                </a:solidFill>
              </a:rPr>
              <a:t>     Opening Lecture </a:t>
            </a:r>
            <a:r>
              <a:rPr lang="en-CA" dirty="0"/>
              <a:t>#</a:t>
            </a:r>
            <a:r>
              <a:rPr lang="en-CA" dirty="0" err="1"/>
              <a:t>SofieMarketingTips</a:t>
            </a: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39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Sex &amp; Age Online</a:t>
            </a:r>
          </a:p>
        </p:txBody>
      </p:sp>
      <p:pic>
        <p:nvPicPr>
          <p:cNvPr id="3074" name="Picture 2" descr="What Ages Sa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032" y="1556792"/>
            <a:ext cx="363852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6277217"/>
            <a:ext cx="586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@</a:t>
            </a:r>
            <a:r>
              <a:rPr lang="en-CA" dirty="0" err="1">
                <a:solidFill>
                  <a:schemeClr val="tx2"/>
                </a:solidFill>
              </a:rPr>
              <a:t>SofieAndreou</a:t>
            </a:r>
            <a:r>
              <a:rPr lang="en-CA" dirty="0">
                <a:solidFill>
                  <a:schemeClr val="tx2"/>
                </a:solidFill>
              </a:rPr>
              <a:t>     Opening Lecture </a:t>
            </a:r>
            <a:r>
              <a:rPr lang="en-CA" dirty="0"/>
              <a:t>#</a:t>
            </a:r>
            <a:r>
              <a:rPr lang="en-CA" dirty="0" err="1"/>
              <a:t>SofieMarketingTips</a:t>
            </a: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04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Sex &amp; Age Online</a:t>
            </a:r>
          </a:p>
        </p:txBody>
      </p:sp>
      <p:pic>
        <p:nvPicPr>
          <p:cNvPr id="4098" name="Picture 2" descr="What are they doing onli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99" y="1806575"/>
            <a:ext cx="6058119" cy="4718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6461883"/>
            <a:ext cx="586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@</a:t>
            </a:r>
            <a:r>
              <a:rPr lang="en-CA" dirty="0" err="1">
                <a:solidFill>
                  <a:schemeClr val="tx2"/>
                </a:solidFill>
              </a:rPr>
              <a:t>SofieAndreou</a:t>
            </a:r>
            <a:r>
              <a:rPr lang="en-CA" dirty="0">
                <a:solidFill>
                  <a:schemeClr val="tx2"/>
                </a:solidFill>
              </a:rPr>
              <a:t>     Opening Lecture </a:t>
            </a:r>
            <a:r>
              <a:rPr lang="en-CA" dirty="0"/>
              <a:t>#</a:t>
            </a:r>
            <a:r>
              <a:rPr lang="en-CA" dirty="0" err="1"/>
              <a:t>SofieMarketingTips</a:t>
            </a: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39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15" y="332656"/>
            <a:ext cx="8229600" cy="1143000"/>
          </a:xfrm>
        </p:spPr>
        <p:txBody>
          <a:bodyPr/>
          <a:lstStyle/>
          <a:p>
            <a:r>
              <a:rPr lang="en-CA" dirty="0"/>
              <a:t>Sex &amp; Age Online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5672337" cy="2398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912349"/>
            <a:ext cx="562730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6277217"/>
            <a:ext cx="586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@</a:t>
            </a:r>
            <a:r>
              <a:rPr lang="en-CA" dirty="0" err="1">
                <a:solidFill>
                  <a:schemeClr val="tx2"/>
                </a:solidFill>
              </a:rPr>
              <a:t>SofieAndreou</a:t>
            </a:r>
            <a:r>
              <a:rPr lang="en-CA" dirty="0">
                <a:solidFill>
                  <a:schemeClr val="tx2"/>
                </a:solidFill>
              </a:rPr>
              <a:t>     Opening Lecture </a:t>
            </a:r>
            <a:r>
              <a:rPr lang="en-CA" dirty="0"/>
              <a:t>#</a:t>
            </a:r>
            <a:r>
              <a:rPr lang="en-CA" dirty="0" err="1"/>
              <a:t>SofieMarketingTips</a:t>
            </a: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08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Millennials Online</a:t>
            </a:r>
          </a:p>
        </p:txBody>
      </p:sp>
      <p:pic>
        <p:nvPicPr>
          <p:cNvPr id="6" name="image300.png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259632" y="1843722"/>
            <a:ext cx="5796736" cy="4249574"/>
          </a:xfrm>
          <a:prstGeom prst="rect">
            <a:avLst/>
          </a:prstGeom>
          <a:ln/>
        </p:spPr>
      </p:pic>
      <p:sp>
        <p:nvSpPr>
          <p:cNvPr id="4" name="TextBox 3"/>
          <p:cNvSpPr txBox="1"/>
          <p:nvPr/>
        </p:nvSpPr>
        <p:spPr>
          <a:xfrm>
            <a:off x="467544" y="6277217"/>
            <a:ext cx="586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@</a:t>
            </a:r>
            <a:r>
              <a:rPr lang="en-CA" dirty="0" err="1">
                <a:solidFill>
                  <a:schemeClr val="tx2"/>
                </a:solidFill>
              </a:rPr>
              <a:t>SofieAndreou</a:t>
            </a:r>
            <a:r>
              <a:rPr lang="en-CA" dirty="0">
                <a:solidFill>
                  <a:schemeClr val="tx2"/>
                </a:solidFill>
              </a:rPr>
              <a:t>     Opening Lecture </a:t>
            </a:r>
            <a:r>
              <a:rPr lang="en-CA" dirty="0"/>
              <a:t>#</a:t>
            </a:r>
            <a:r>
              <a:rPr lang="en-CA" dirty="0" err="1"/>
              <a:t>SofieMarketingTips</a:t>
            </a: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58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Millennials Online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4457" y="1750400"/>
            <a:ext cx="823186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Millennial demographic characteristics chart</a:t>
            </a:r>
            <a:endParaRPr lang="en-CA" dirty="0"/>
          </a:p>
          <a:p>
            <a:r>
              <a:rPr lang="en-CA" dirty="0"/>
              <a:t>An important behaviour of Millennials to recognize is their drive for </a:t>
            </a:r>
          </a:p>
          <a:p>
            <a:r>
              <a:rPr lang="en-CA" dirty="0"/>
              <a:t>transparency and their purchase behaviours. 84% report that user </a:t>
            </a:r>
          </a:p>
          <a:p>
            <a:r>
              <a:rPr lang="en-CA" dirty="0"/>
              <a:t>generated content on a company website somewhat influences what </a:t>
            </a:r>
          </a:p>
          <a:p>
            <a:r>
              <a:rPr lang="en-CA" dirty="0"/>
              <a:t>they buy, and 63% stay updated on brands they’re interested in </a:t>
            </a:r>
          </a:p>
          <a:p>
            <a:r>
              <a:rPr lang="en-CA" dirty="0"/>
              <a:t>through social networks. </a:t>
            </a:r>
          </a:p>
          <a:p>
            <a:r>
              <a:rPr lang="en-CA" dirty="0"/>
              <a:t>Interesting to note, the top purchases Millennials won’t complete </a:t>
            </a:r>
          </a:p>
          <a:p>
            <a:r>
              <a:rPr lang="en-CA" dirty="0"/>
              <a:t>without user-generated content, include: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CA" dirty="0"/>
              <a:t>Major electronics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CA" dirty="0"/>
              <a:t>Cars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CA" dirty="0"/>
              <a:t>Hotels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CA" dirty="0"/>
              <a:t>Travel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CA" dirty="0"/>
              <a:t>Credit cards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CA" dirty="0"/>
              <a:t>Insurance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6277217"/>
            <a:ext cx="586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@</a:t>
            </a:r>
            <a:r>
              <a:rPr lang="en-CA" dirty="0" err="1">
                <a:solidFill>
                  <a:schemeClr val="tx2"/>
                </a:solidFill>
              </a:rPr>
              <a:t>SofieAndreou</a:t>
            </a:r>
            <a:r>
              <a:rPr lang="en-CA" dirty="0">
                <a:solidFill>
                  <a:schemeClr val="tx2"/>
                </a:solidFill>
              </a:rPr>
              <a:t>     Opening Lecture </a:t>
            </a:r>
            <a:r>
              <a:rPr lang="en-CA" dirty="0"/>
              <a:t>#</a:t>
            </a:r>
            <a:r>
              <a:rPr lang="en-CA" dirty="0" err="1"/>
              <a:t>SofieMarketingTips</a:t>
            </a: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930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222</TotalTime>
  <Words>1239</Words>
  <Application>Microsoft Office PowerPoint</Application>
  <PresentationFormat>On-screen Show (4:3)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Constantia</vt:lpstr>
      <vt:lpstr>Wingdings 2</vt:lpstr>
      <vt:lpstr>Flow</vt:lpstr>
      <vt:lpstr>Sex &amp; Age Online</vt:lpstr>
      <vt:lpstr>Sex &amp; Age Online</vt:lpstr>
      <vt:lpstr>Sex &amp; Age Online</vt:lpstr>
      <vt:lpstr>Sex &amp; Age Online</vt:lpstr>
      <vt:lpstr>Sex &amp; Age Online</vt:lpstr>
      <vt:lpstr>Sex &amp; Age Online</vt:lpstr>
      <vt:lpstr>Sex &amp; Age Online</vt:lpstr>
      <vt:lpstr>Millennials Online</vt:lpstr>
      <vt:lpstr>Millennials Online</vt:lpstr>
      <vt:lpstr>Millennials Online</vt:lpstr>
      <vt:lpstr>Millennials Online</vt:lpstr>
      <vt:lpstr>Sex &amp; Age Online</vt:lpstr>
      <vt:lpstr>Sex &amp; Age Online</vt:lpstr>
      <vt:lpstr>Sex &amp; Age Online</vt:lpstr>
      <vt:lpstr>Generation Z Online</vt:lpstr>
      <vt:lpstr>A Shift to Targeting Generation Z</vt:lpstr>
      <vt:lpstr>A Shift to Targeting Generation Z</vt:lpstr>
      <vt:lpstr>A Shift to Targeting Generation Z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 &amp; Age Online</dc:title>
  <dc:creator>sofie</dc:creator>
  <cp:lastModifiedBy>Sofie Andreou</cp:lastModifiedBy>
  <cp:revision>10</cp:revision>
  <dcterms:created xsi:type="dcterms:W3CDTF">2014-01-19T19:17:52Z</dcterms:created>
  <dcterms:modified xsi:type="dcterms:W3CDTF">2021-09-14T14:44:32Z</dcterms:modified>
</cp:coreProperties>
</file>