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85" r:id="rId3"/>
    <p:sldId id="292" r:id="rId4"/>
    <p:sldId id="293" r:id="rId5"/>
    <p:sldId id="294" r:id="rId6"/>
    <p:sldId id="296" r:id="rId7"/>
    <p:sldId id="2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 id="4" name="Punyaja Mishra" initials="PM" lastIdx="1" clrIdx="3">
    <p:extLst>
      <p:ext uri="{19B8F6BF-5375-455C-9EA6-DF929625EA0E}">
        <p15:presenceInfo xmlns:p15="http://schemas.microsoft.com/office/powerpoint/2012/main" userId="Punyaja Mis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314" autoAdjust="0"/>
  </p:normalViewPr>
  <p:slideViewPr>
    <p:cSldViewPr snapToGrid="0">
      <p:cViewPr varScale="1">
        <p:scale>
          <a:sx n="120" d="100"/>
          <a:sy n="120" d="100"/>
        </p:scale>
        <p:origin x="120"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8/5/2021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8/5/2021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8/5/2021</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Coding Challenge</a:t>
            </a:r>
          </a:p>
        </p:txBody>
      </p:sp>
      <p:pic>
        <p:nvPicPr>
          <p:cNvPr id="10" name="Picture 9" descr="Accessibility logo"/>
          <p:cNvPicPr>
            <a:picLocks noChangeAspect="1"/>
          </p:cNvPicPr>
          <p:nvPr/>
        </p:nvPicPr>
        <p:blipFill rotWithShape="1">
          <a:blip r:embed="rId3">
            <a:extLst>
              <a:ext uri="{28A0092B-C50C-407E-A947-70E740481C1C}">
                <a14:useLocalDpi xmlns:a14="http://schemas.microsoft.com/office/drawing/2010/main" val="0"/>
              </a:ext>
            </a:extLst>
          </a:blip>
          <a:srcRect l="1" t="1" r="481" b="47731"/>
          <a:stretch/>
        </p:blipFill>
        <p:spPr>
          <a:xfrm>
            <a:off x="2822031" y="3579962"/>
            <a:ext cx="1646602" cy="864817"/>
          </a:xfrm>
          <a:prstGeom prst="rect">
            <a:avLst/>
          </a:prstGeom>
        </p:spPr>
      </p:pic>
      <p:sp>
        <p:nvSpPr>
          <p:cNvPr id="3" name="TextBox 2">
            <a:extLst>
              <a:ext uri="{FF2B5EF4-FFF2-40B4-BE49-F238E27FC236}">
                <a16:creationId xmlns:a16="http://schemas.microsoft.com/office/drawing/2014/main" id="{3C006ACD-A821-4DC3-A5BE-85F4D04D44A4}"/>
              </a:ext>
            </a:extLst>
          </p:cNvPr>
          <p:cNvSpPr txBox="1"/>
          <p:nvPr/>
        </p:nvSpPr>
        <p:spPr>
          <a:xfrm>
            <a:off x="3037398" y="4444779"/>
            <a:ext cx="1264258" cy="646331"/>
          </a:xfrm>
          <a:prstGeom prst="rect">
            <a:avLst/>
          </a:prstGeom>
          <a:noFill/>
        </p:spPr>
        <p:txBody>
          <a:bodyPr wrap="square" rtlCol="0">
            <a:spAutoFit/>
          </a:bodyPr>
          <a:lstStyle/>
          <a:p>
            <a:pPr algn="ctr"/>
            <a:r>
              <a:rPr lang="en-CA" dirty="0">
                <a:solidFill>
                  <a:schemeClr val="bg1"/>
                </a:solidFill>
              </a:rPr>
              <a:t>Timed</a:t>
            </a:r>
          </a:p>
          <a:p>
            <a:pPr algn="ctr"/>
            <a:r>
              <a:rPr lang="en-CA" dirty="0">
                <a:solidFill>
                  <a:schemeClr val="bg1"/>
                </a:solidFill>
              </a:rPr>
              <a:t>Interview</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pPr rtl="0">
              <a:spcBef>
                <a:spcPts val="0"/>
              </a:spcBef>
              <a:spcAft>
                <a:spcPts val="0"/>
              </a:spcAft>
            </a:pPr>
            <a:r>
              <a:rPr lang="en-US" sz="1800" b="0" i="0" u="none" strike="noStrike" dirty="0">
                <a:effectLst/>
              </a:rPr>
              <a:t>This is a coding interview with four questions. We are looking for code that is clean, readable, performant, and maintainable. There are four rounds - four questions and you have </a:t>
            </a:r>
            <a:r>
              <a:rPr lang="en-US" sz="1800" b="1" i="0" u="none" strike="noStrike" dirty="0">
                <a:effectLst/>
              </a:rPr>
              <a:t>10 minutes </a:t>
            </a:r>
            <a:r>
              <a:rPr lang="en-US" sz="1800" b="0" i="0" u="none" strike="noStrike" dirty="0">
                <a:effectLst/>
              </a:rPr>
              <a:t>to complete each question. Then you have </a:t>
            </a:r>
            <a:r>
              <a:rPr lang="en-US" sz="1800" b="1" i="0" u="none" strike="noStrike" dirty="0">
                <a:effectLst/>
              </a:rPr>
              <a:t>30 </a:t>
            </a:r>
            <a:r>
              <a:rPr lang="en-US" sz="1800" b="1" dirty="0"/>
              <a:t>seconds</a:t>
            </a:r>
            <a:r>
              <a:rPr lang="en-US" sz="1800" dirty="0"/>
              <a:t> to copy your code into the link that you will receive in your chat section and submit it. </a:t>
            </a:r>
            <a:r>
              <a:rPr lang="en-US" sz="1800" b="0" i="0" u="none" strike="noStrike" dirty="0">
                <a:effectLst/>
              </a:rPr>
              <a:t>Each question is in the form of a google form where your submission will be made. There will be a reminder when a minute is left for each round. Please make sure to submit your code into the long-answer text. </a:t>
            </a:r>
            <a:endParaRPr lang="en-US" b="0" dirty="0">
              <a:effectLst/>
            </a:endParaRPr>
          </a:p>
          <a:p>
            <a:br>
              <a:rPr lang="en-US" dirty="0"/>
            </a:br>
            <a:r>
              <a:rPr lang="en-US" dirty="0"/>
              <a:t>The languages you are being tested on are as follows : </a:t>
            </a:r>
          </a:p>
          <a:p>
            <a:pPr marL="285750" indent="-285750">
              <a:buFont typeface="Wingdings" panose="05000000000000000000" pitchFamily="2" charset="2"/>
              <a:buChar char="§"/>
            </a:pPr>
            <a:r>
              <a:rPr lang="en-US" dirty="0"/>
              <a:t>JavaScript</a:t>
            </a:r>
          </a:p>
          <a:p>
            <a:pPr marL="285750" indent="-285750">
              <a:buFont typeface="Wingdings" panose="05000000000000000000" pitchFamily="2" charset="2"/>
              <a:buChar char="§"/>
            </a:pPr>
            <a:r>
              <a:rPr lang="en-US" dirty="0"/>
              <a:t>C++</a:t>
            </a:r>
          </a:p>
          <a:p>
            <a:pPr marL="285750" indent="-285750">
              <a:buFont typeface="Wingdings" panose="05000000000000000000" pitchFamily="2" charset="2"/>
              <a:buChar char="§"/>
            </a:pPr>
            <a:r>
              <a:rPr lang="en-US" dirty="0"/>
              <a:t>Python</a:t>
            </a:r>
          </a:p>
          <a:p>
            <a:pPr marL="285750" indent="-285750">
              <a:buFont typeface="Wingdings" panose="05000000000000000000" pitchFamily="2" charset="2"/>
              <a:buChar char="§"/>
            </a:pPr>
            <a:r>
              <a:rPr lang="en-US" dirty="0"/>
              <a:t>Solidity</a:t>
            </a:r>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11BC-1842-4BFF-930C-8812E1B0FD7C}"/>
              </a:ext>
            </a:extLst>
          </p:cNvPr>
          <p:cNvSpPr>
            <a:spLocks noGrp="1"/>
          </p:cNvSpPr>
          <p:nvPr>
            <p:ph type="title"/>
          </p:nvPr>
        </p:nvSpPr>
        <p:spPr/>
        <p:txBody>
          <a:bodyPr>
            <a:normAutofit/>
          </a:bodyPr>
          <a:lstStyle/>
          <a:p>
            <a:r>
              <a:rPr lang="en-CA" sz="3200" b="1" dirty="0"/>
              <a:t>JavaScript</a:t>
            </a:r>
          </a:p>
        </p:txBody>
      </p:sp>
      <p:sp>
        <p:nvSpPr>
          <p:cNvPr id="3" name="Content Placeholder 2">
            <a:extLst>
              <a:ext uri="{FF2B5EF4-FFF2-40B4-BE49-F238E27FC236}">
                <a16:creationId xmlns:a16="http://schemas.microsoft.com/office/drawing/2014/main" id="{F8D87FD0-A1C3-458E-8856-0F4E4ABE0ED4}"/>
              </a:ext>
            </a:extLst>
          </p:cNvPr>
          <p:cNvSpPr>
            <a:spLocks noGrp="1"/>
          </p:cNvSpPr>
          <p:nvPr>
            <p:ph sz="quarter" idx="13"/>
          </p:nvPr>
        </p:nvSpPr>
        <p:spPr/>
        <p:txBody>
          <a:bodyPr/>
          <a:lstStyle/>
          <a:p>
            <a:pPr algn="just" rtl="0" fontAlgn="base">
              <a:lnSpc>
                <a:spcPct val="150000"/>
              </a:lnSpc>
              <a:spcBef>
                <a:spcPts val="0"/>
              </a:spcBef>
              <a:spcAft>
                <a:spcPts val="0"/>
              </a:spcAft>
            </a:pPr>
            <a:r>
              <a:rPr lang="en-US" sz="1800" b="1" dirty="0">
                <a:solidFill>
                  <a:srgbClr val="000000"/>
                </a:solidFill>
                <a:latin typeface="Arial" panose="020B0604020202020204" pitchFamily="34" charset="0"/>
              </a:rPr>
              <a:t>1.</a:t>
            </a:r>
            <a:r>
              <a:rPr lang="en-US" sz="1800" b="1" i="0" u="none" strike="noStrike" dirty="0">
                <a:solidFill>
                  <a:srgbClr val="000000"/>
                </a:solidFill>
                <a:effectLst/>
                <a:latin typeface="Arial" panose="020B0604020202020204" pitchFamily="34" charset="0"/>
              </a:rPr>
              <a:t> Write a JavaScript function that does the following : </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Console logs the number from 1 to n, where n is the integer, the function takes as its parameter</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triz</a:t>
            </a:r>
            <a:r>
              <a:rPr lang="en-US" sz="1800" b="0" i="0" u="none" strike="noStrike" dirty="0">
                <a:solidFill>
                  <a:srgbClr val="000000"/>
                </a:solidFill>
                <a:effectLst/>
                <a:latin typeface="Arial" panose="020B0604020202020204" pitchFamily="34" charset="0"/>
              </a:rPr>
              <a:t>” instead of the number for multiples of 3</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penta</a:t>
            </a:r>
            <a:r>
              <a:rPr lang="en-US" sz="1800" b="0" i="0" u="none" strike="noStrike" dirty="0">
                <a:solidFill>
                  <a:srgbClr val="000000"/>
                </a:solidFill>
                <a:effectLst/>
                <a:latin typeface="Arial" panose="020B0604020202020204" pitchFamily="34" charset="0"/>
              </a:rPr>
              <a:t>” instead of the number for multiples of 5</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tripenta</a:t>
            </a:r>
            <a:r>
              <a:rPr lang="en-US" sz="1800" b="0" i="1"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for numbers that are multiples of both 3 and 5</a:t>
            </a:r>
          </a:p>
          <a:p>
            <a:pPr>
              <a:lnSpc>
                <a:spcPct val="200000"/>
              </a:lnSpc>
            </a:pP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6CD00F64-D7CA-4D58-BC49-68B7615714E6}"/>
                  </a:ext>
                </a:extLst>
              </p:cNvPr>
              <p:cNvGraphicFramePr>
                <a:graphicFrameLocks noGrp="1"/>
              </p:cNvGraphicFramePr>
              <p:nvPr>
                <p:extLst>
                  <p:ext uri="{D42A27DB-BD31-4B8C-83A1-F6EECF244321}">
                    <p14:modId xmlns:p14="http://schemas.microsoft.com/office/powerpoint/2010/main" val="1905707464"/>
                  </p:ext>
                </p:extLst>
              </p:nvPr>
            </p:nvGraphicFramePr>
            <p:xfrm>
              <a:off x="1447137" y="3959749"/>
              <a:ext cx="8786191" cy="28982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6CD00F64-D7CA-4D58-BC49-68B7615714E6}"/>
                  </a:ext>
                </a:extLst>
              </p:cNvPr>
              <p:cNvPicPr>
                <a:picLocks noGrp="1" noRot="1" noChangeAspect="1" noMove="1" noResize="1" noEditPoints="1" noAdjustHandles="1" noChangeArrowheads="1" noChangeShapeType="1"/>
              </p:cNvPicPr>
              <p:nvPr/>
            </p:nvPicPr>
            <p:blipFill>
              <a:blip r:embed="rId3"/>
              <a:stretch>
                <a:fillRect/>
              </a:stretch>
            </p:blipFill>
            <p:spPr>
              <a:xfrm>
                <a:off x="1447137" y="3959749"/>
                <a:ext cx="8786191" cy="2898251"/>
              </a:xfrm>
              <a:prstGeom prst="rect">
                <a:avLst/>
              </a:prstGeom>
            </p:spPr>
          </p:pic>
        </mc:Fallback>
      </mc:AlternateContent>
    </p:spTree>
    <p:extLst>
      <p:ext uri="{BB962C8B-B14F-4D97-AF65-F5344CB8AC3E}">
        <p14:creationId xmlns:p14="http://schemas.microsoft.com/office/powerpoint/2010/main" val="84133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282B-7BD0-4ACD-B376-C4C00FAEC4CE}"/>
              </a:ext>
            </a:extLst>
          </p:cNvPr>
          <p:cNvSpPr>
            <a:spLocks noGrp="1"/>
          </p:cNvSpPr>
          <p:nvPr>
            <p:ph type="title"/>
          </p:nvPr>
        </p:nvSpPr>
        <p:spPr/>
        <p:txBody>
          <a:bodyPr>
            <a:normAutofit/>
          </a:bodyPr>
          <a:lstStyle/>
          <a:p>
            <a:r>
              <a:rPr lang="en-CA" sz="3600" b="1" dirty="0"/>
              <a:t>C++</a:t>
            </a:r>
          </a:p>
        </p:txBody>
      </p:sp>
      <p:sp>
        <p:nvSpPr>
          <p:cNvPr id="3" name="Content Placeholder 2">
            <a:extLst>
              <a:ext uri="{FF2B5EF4-FFF2-40B4-BE49-F238E27FC236}">
                <a16:creationId xmlns:a16="http://schemas.microsoft.com/office/drawing/2014/main" id="{17C84352-7A30-44AF-8E24-0D169454D7CB}"/>
              </a:ext>
            </a:extLst>
          </p:cNvPr>
          <p:cNvSpPr>
            <a:spLocks noGrp="1"/>
          </p:cNvSpPr>
          <p:nvPr>
            <p:ph sz="quarter" idx="13"/>
          </p:nvPr>
        </p:nvSpPr>
        <p:spPr/>
        <p:txBody>
          <a:bodyPr/>
          <a:lstStyle/>
          <a:p>
            <a:endParaRPr lang="en-CA" dirty="0"/>
          </a:p>
          <a:p>
            <a:pPr>
              <a:lnSpc>
                <a:spcPct val="150000"/>
              </a:lnSpc>
            </a:pPr>
            <a:endParaRPr lang="en-US" sz="1800" b="1" i="0" u="none" strike="noStrike" dirty="0">
              <a:solidFill>
                <a:srgbClr val="000000"/>
              </a:solidFill>
              <a:effectLst/>
              <a:latin typeface="Arial" panose="020B0604020202020204" pitchFamily="34" charset="0"/>
            </a:endParaRPr>
          </a:p>
          <a:p>
            <a:pPr>
              <a:lnSpc>
                <a:spcPct val="150000"/>
              </a:lnSpc>
            </a:pPr>
            <a:r>
              <a:rPr lang="en-US" sz="1800" b="1" i="0" u="none" strike="noStrike" dirty="0">
                <a:solidFill>
                  <a:srgbClr val="000000"/>
                </a:solidFill>
                <a:effectLst/>
                <a:latin typeface="Arial" panose="020B0604020202020204" pitchFamily="34" charset="0"/>
              </a:rPr>
              <a:t>2. Write a simple code snippet that has a function to control movement of an object using the arrow keys. </a:t>
            </a:r>
          </a:p>
          <a:p>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EasyTimer">
                <a:extLst>
                  <a:ext uri="{FF2B5EF4-FFF2-40B4-BE49-F238E27FC236}">
                    <a16:creationId xmlns:a16="http://schemas.microsoft.com/office/drawing/2014/main" id="{F89D7C7B-177D-483B-B91D-079B6CF36FB2}"/>
                  </a:ext>
                </a:extLst>
              </p:cNvPr>
              <p:cNvGraphicFramePr>
                <a:graphicFrameLocks noGrp="1"/>
              </p:cNvGraphicFramePr>
              <p:nvPr>
                <p:extLst>
                  <p:ext uri="{D42A27DB-BD31-4B8C-83A1-F6EECF244321}">
                    <p14:modId xmlns:p14="http://schemas.microsoft.com/office/powerpoint/2010/main" val="804612202"/>
                  </p:ext>
                </p:extLst>
              </p:nvPr>
            </p:nvGraphicFramePr>
            <p:xfrm>
              <a:off x="1452107" y="3339746"/>
              <a:ext cx="9567738" cy="31417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EasyTimer">
                <a:extLst>
                  <a:ext uri="{FF2B5EF4-FFF2-40B4-BE49-F238E27FC236}">
                    <a16:creationId xmlns:a16="http://schemas.microsoft.com/office/drawing/2014/main" id="{F89D7C7B-177D-483B-B91D-079B6CF36FB2}"/>
                  </a:ext>
                </a:extLst>
              </p:cNvPr>
              <p:cNvPicPr>
                <a:picLocks noGrp="1" noRot="1" noChangeAspect="1" noMove="1" noResize="1" noEditPoints="1" noAdjustHandles="1" noChangeArrowheads="1" noChangeShapeType="1"/>
              </p:cNvPicPr>
              <p:nvPr/>
            </p:nvPicPr>
            <p:blipFill>
              <a:blip r:embed="rId3"/>
              <a:stretch>
                <a:fillRect/>
              </a:stretch>
            </p:blipFill>
            <p:spPr>
              <a:xfrm>
                <a:off x="1452107" y="3339746"/>
                <a:ext cx="9567738" cy="3141760"/>
              </a:xfrm>
              <a:prstGeom prst="rect">
                <a:avLst/>
              </a:prstGeom>
            </p:spPr>
          </p:pic>
        </mc:Fallback>
      </mc:AlternateContent>
    </p:spTree>
    <p:extLst>
      <p:ext uri="{BB962C8B-B14F-4D97-AF65-F5344CB8AC3E}">
        <p14:creationId xmlns:p14="http://schemas.microsoft.com/office/powerpoint/2010/main" val="38671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0030-B02C-4AA0-A59C-3C8C93B5E06A}"/>
              </a:ext>
            </a:extLst>
          </p:cNvPr>
          <p:cNvSpPr>
            <a:spLocks noGrp="1"/>
          </p:cNvSpPr>
          <p:nvPr>
            <p:ph type="title"/>
          </p:nvPr>
        </p:nvSpPr>
        <p:spPr/>
        <p:txBody>
          <a:bodyPr/>
          <a:lstStyle/>
          <a:p>
            <a:r>
              <a:rPr lang="en-CA" sz="3200" b="1" dirty="0"/>
              <a:t>Python</a:t>
            </a:r>
            <a:endParaRPr lang="en-CA" b="1" dirty="0"/>
          </a:p>
        </p:txBody>
      </p:sp>
      <p:sp>
        <p:nvSpPr>
          <p:cNvPr id="3" name="Content Placeholder 2">
            <a:extLst>
              <a:ext uri="{FF2B5EF4-FFF2-40B4-BE49-F238E27FC236}">
                <a16:creationId xmlns:a16="http://schemas.microsoft.com/office/drawing/2014/main" id="{00A98967-C532-43EF-B339-C057463E53C2}"/>
              </a:ext>
            </a:extLst>
          </p:cNvPr>
          <p:cNvSpPr>
            <a:spLocks noGrp="1"/>
          </p:cNvSpPr>
          <p:nvPr>
            <p:ph sz="quarter" idx="13"/>
          </p:nvPr>
        </p:nvSpPr>
        <p:spPr/>
        <p:txBody>
          <a:bodyPr/>
          <a:lstStyle/>
          <a:p>
            <a:pPr rtl="0" fontAlgn="base">
              <a:lnSpc>
                <a:spcPct val="150000"/>
              </a:lnSpc>
              <a:spcBef>
                <a:spcPts val="0"/>
              </a:spcBef>
              <a:spcAft>
                <a:spcPts val="0"/>
              </a:spcAft>
            </a:pPr>
            <a:r>
              <a:rPr lang="en-US" sz="1800" b="1" i="0" u="none" strike="noStrike" dirty="0">
                <a:solidFill>
                  <a:srgbClr val="000000"/>
                </a:solidFill>
                <a:effectLst/>
                <a:latin typeface="Arial" panose="020B0604020202020204" pitchFamily="34" charset="0"/>
              </a:rPr>
              <a:t>3. Write a program that accepts a comma separated sequence of words as input and prints the words in a comma-separated sequence after sorting them alphabetically. </a:t>
            </a: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For example -</a:t>
            </a:r>
            <a:endParaRPr lang="en-US" b="0" dirty="0">
              <a:effectLst/>
            </a:endParaRP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If input is - “bag, hello, apple, world, war</a:t>
            </a:r>
            <a:endParaRPr lang="en-US" b="0" dirty="0">
              <a:effectLst/>
            </a:endParaRP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Then output should be - “apple, bag, hello, war, world”</a:t>
            </a:r>
            <a:endParaRPr lang="en-US" b="0" dirty="0">
              <a:effectLst/>
            </a:endParaRPr>
          </a:p>
          <a:p>
            <a:pPr>
              <a:lnSpc>
                <a:spcPct val="150000"/>
              </a:lnSpc>
            </a:pPr>
            <a:br>
              <a:rPr lang="en-US" dirty="0"/>
            </a:b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118127E1-6564-43DE-BDC6-BC416ADAEF56}"/>
                  </a:ext>
                </a:extLst>
              </p:cNvPr>
              <p:cNvGraphicFramePr>
                <a:graphicFrameLocks noGrp="1"/>
              </p:cNvGraphicFramePr>
              <p:nvPr>
                <p:extLst>
                  <p:ext uri="{D42A27DB-BD31-4B8C-83A1-F6EECF244321}">
                    <p14:modId xmlns:p14="http://schemas.microsoft.com/office/powerpoint/2010/main" val="2307824151"/>
                  </p:ext>
                </p:extLst>
              </p:nvPr>
            </p:nvGraphicFramePr>
            <p:xfrm>
              <a:off x="1488318" y="3553238"/>
              <a:ext cx="9376907" cy="351547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118127E1-6564-43DE-BDC6-BC416ADAEF56}"/>
                  </a:ext>
                </a:extLst>
              </p:cNvPr>
              <p:cNvPicPr>
                <a:picLocks noGrp="1" noRot="1" noChangeAspect="1" noMove="1" noResize="1" noEditPoints="1" noAdjustHandles="1" noChangeArrowheads="1" noChangeShapeType="1"/>
              </p:cNvPicPr>
              <p:nvPr/>
            </p:nvPicPr>
            <p:blipFill>
              <a:blip r:embed="rId3"/>
              <a:stretch>
                <a:fillRect/>
              </a:stretch>
            </p:blipFill>
            <p:spPr>
              <a:xfrm>
                <a:off x="1488318" y="3553238"/>
                <a:ext cx="9376907" cy="3515471"/>
              </a:xfrm>
              <a:prstGeom prst="rect">
                <a:avLst/>
              </a:prstGeom>
            </p:spPr>
          </p:pic>
        </mc:Fallback>
      </mc:AlternateContent>
    </p:spTree>
    <p:extLst>
      <p:ext uri="{BB962C8B-B14F-4D97-AF65-F5344CB8AC3E}">
        <p14:creationId xmlns:p14="http://schemas.microsoft.com/office/powerpoint/2010/main" val="277375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DCC3-5CD2-4629-99E3-21F5B0E58364}"/>
              </a:ext>
            </a:extLst>
          </p:cNvPr>
          <p:cNvSpPr>
            <a:spLocks noGrp="1"/>
          </p:cNvSpPr>
          <p:nvPr>
            <p:ph type="title"/>
          </p:nvPr>
        </p:nvSpPr>
        <p:spPr/>
        <p:txBody>
          <a:bodyPr/>
          <a:lstStyle/>
          <a:p>
            <a:r>
              <a:rPr lang="en-CA" sz="3200" b="1" dirty="0"/>
              <a:t>Solidity</a:t>
            </a:r>
            <a:endParaRPr lang="en-CA" b="1" dirty="0"/>
          </a:p>
        </p:txBody>
      </p:sp>
      <p:sp>
        <p:nvSpPr>
          <p:cNvPr id="3" name="Content Placeholder 2">
            <a:extLst>
              <a:ext uri="{FF2B5EF4-FFF2-40B4-BE49-F238E27FC236}">
                <a16:creationId xmlns:a16="http://schemas.microsoft.com/office/drawing/2014/main" id="{69EF12A7-322E-410A-AD3E-553F4654D831}"/>
              </a:ext>
            </a:extLst>
          </p:cNvPr>
          <p:cNvSpPr>
            <a:spLocks noGrp="1"/>
          </p:cNvSpPr>
          <p:nvPr>
            <p:ph sz="quarter" idx="13"/>
          </p:nvPr>
        </p:nvSpPr>
        <p:spPr/>
        <p:txBody>
          <a:bodyPr/>
          <a:lstStyle/>
          <a:p>
            <a:pPr>
              <a:lnSpc>
                <a:spcPct val="150000"/>
              </a:lnSpc>
            </a:pPr>
            <a:r>
              <a:rPr lang="en-CA" b="1" dirty="0"/>
              <a:t>4. </a:t>
            </a:r>
            <a:r>
              <a:rPr lang="en-US" sz="1800" b="1" i="0" u="none" strike="noStrike" dirty="0">
                <a:solidFill>
                  <a:srgbClr val="000000"/>
                </a:solidFill>
                <a:effectLst/>
                <a:latin typeface="Arial" panose="020B0604020202020204" pitchFamily="34" charset="0"/>
              </a:rPr>
              <a:t>Write a simple smart contract in solidity, that will allow us to store an unsigned integer and retrieve it. You can use Remix IDE to deploy your contract on any of the test networks like </a:t>
            </a:r>
            <a:r>
              <a:rPr lang="en-US" sz="1800" b="1" i="0" u="none" strike="noStrike" dirty="0" err="1">
                <a:solidFill>
                  <a:srgbClr val="000000"/>
                </a:solidFill>
                <a:effectLst/>
                <a:latin typeface="Arial" panose="020B0604020202020204" pitchFamily="34" charset="0"/>
              </a:rPr>
              <a:t>Ropsten</a:t>
            </a:r>
            <a:r>
              <a:rPr lang="en-US" sz="1800" b="1" i="0" u="none" strike="noStrike" dirty="0">
                <a:solidFill>
                  <a:srgbClr val="000000"/>
                </a:solidFill>
                <a:effectLst/>
                <a:latin typeface="Arial" panose="020B0604020202020204" pitchFamily="34" charset="0"/>
              </a:rPr>
              <a:t>/</a:t>
            </a:r>
            <a:r>
              <a:rPr lang="en-US" sz="1800" b="1" i="0" u="none" strike="noStrike" dirty="0" err="1">
                <a:solidFill>
                  <a:srgbClr val="000000"/>
                </a:solidFill>
                <a:effectLst/>
                <a:latin typeface="Arial" panose="020B0604020202020204" pitchFamily="34" charset="0"/>
              </a:rPr>
              <a:t>Rinkeby</a:t>
            </a:r>
            <a:r>
              <a:rPr lang="en-US" sz="1800" b="1" i="0" u="none" strike="noStrike" dirty="0">
                <a:solidFill>
                  <a:srgbClr val="000000"/>
                </a:solidFill>
                <a:effectLst/>
                <a:latin typeface="Arial" panose="020B0604020202020204" pitchFamily="34" charset="0"/>
              </a:rPr>
              <a:t>.</a:t>
            </a:r>
            <a:endParaRPr lang="en-CA" b="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C4AB54AA-D9F9-43EC-A169-B40C73DC1EE6}"/>
                  </a:ext>
                </a:extLst>
              </p:cNvPr>
              <p:cNvGraphicFramePr>
                <a:graphicFrameLocks noGrp="1"/>
              </p:cNvGraphicFramePr>
              <p:nvPr>
                <p:extLst>
                  <p:ext uri="{D42A27DB-BD31-4B8C-83A1-F6EECF244321}">
                    <p14:modId xmlns:p14="http://schemas.microsoft.com/office/powerpoint/2010/main" val="542653786"/>
                  </p:ext>
                </p:extLst>
              </p:nvPr>
            </p:nvGraphicFramePr>
            <p:xfrm>
              <a:off x="1468672" y="2805815"/>
              <a:ext cx="9591592" cy="347571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C4AB54AA-D9F9-43EC-A169-B40C73DC1EE6}"/>
                  </a:ext>
                </a:extLst>
              </p:cNvPr>
              <p:cNvPicPr>
                <a:picLocks noGrp="1" noRot="1" noChangeAspect="1" noMove="1" noResize="1" noEditPoints="1" noAdjustHandles="1" noChangeArrowheads="1" noChangeShapeType="1"/>
              </p:cNvPicPr>
              <p:nvPr/>
            </p:nvPicPr>
            <p:blipFill>
              <a:blip r:embed="rId3"/>
              <a:stretch>
                <a:fillRect/>
              </a:stretch>
            </p:blipFill>
            <p:spPr>
              <a:xfrm>
                <a:off x="1468672" y="2805815"/>
                <a:ext cx="9591592" cy="3475715"/>
              </a:xfrm>
              <a:prstGeom prst="rect">
                <a:avLst/>
              </a:prstGeom>
            </p:spPr>
          </p:pic>
        </mc:Fallback>
      </mc:AlternateContent>
    </p:spTree>
    <p:extLst>
      <p:ext uri="{BB962C8B-B14F-4D97-AF65-F5344CB8AC3E}">
        <p14:creationId xmlns:p14="http://schemas.microsoft.com/office/powerpoint/2010/main" val="373262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786" y="448056"/>
            <a:ext cx="11305770" cy="768494"/>
          </a:xfrm>
        </p:spPr>
        <p:txBody>
          <a:bodyPr>
            <a:normAutofit/>
          </a:bodyPr>
          <a:lstStyle/>
          <a:p>
            <a:r>
              <a:rPr lang="en-US" sz="4000" dirty="0"/>
              <a:t>Thank You</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800" dirty="0">
                <a:solidFill>
                  <a:srgbClr val="FFFFFF"/>
                </a:solidFill>
                <a:effectLst/>
                <a:latin typeface="+mj-lt"/>
                <a:ea typeface="Times New Roman" panose="02020603050405020304" pitchFamily="18" charset="0"/>
              </a:rPr>
              <a:t>Have A Good Day!</a:t>
            </a:r>
            <a:endParaRPr lang="en-US" sz="14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a:t>
            </a:r>
            <a:endParaRPr lang="en-US" sz="1200" dirty="0">
              <a:solidFill>
                <a:schemeClr val="tx1"/>
              </a:solidFill>
              <a:effectLst/>
              <a:latin typeface="Times New Roman" panose="02020603050405020304" pitchFamily="18" charset="0"/>
              <a:ea typeface="Times New Roman" panose="02020603050405020304" pitchFamily="18" charset="0"/>
            </a:endParaRPr>
          </a:p>
        </p:txBody>
      </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4F265260-C9C2-440A-957F-B532B174567C}">
  <we:reference id="wa104382064" version="1.0.0.2" store="en-US" storeType="OMEX"/>
  <we:alternateReferences>
    <we:reference id="WA104382064" version="1.0.0.2" store="WA104382064" storeType="OMEX"/>
  </we:alternateReferences>
  <we:properties>
    <we:property name="clocktype" value="&quot;digital&quot;"/>
    <we:property name="HH" value="0"/>
    <we:property name="MM" value="10"/>
    <we:property name="SS" value="35"/>
    <we:property name="HH-reminder" value="&quot;--&quot;"/>
    <we:property name="MM-reminder" value="1"/>
    <we:property name="SS-reminder" value="&quot;--&quot;"/>
    <we:property name="interval" value="5"/>
    <we:property name="tickType" value="&quot;none&quot;"/>
    <we:property name="timeupType" value="&quot;alarm&quot;"/>
    <we:property name="canvasw" value="275"/>
    <we:property name="canvash" value="275"/>
    <we:property name="radius" value="123.75"/>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189C8859-8B92-404C-8A41-A25B734F1924}">
  <we:reference id="wa104382064" version="1.0.0.2" store="en-US" storeType="OMEX"/>
  <we:alternateReferences>
    <we:reference id="WA104382064" version="1.0.0.2" store="WA104382064" storeType="OMEX"/>
  </we:alternateReferences>
  <we:properties>
    <we:property name="clocktype" value="&quot;digital&quot;"/>
    <we:property name="HH" value="0"/>
    <we:property name="MM" value="10"/>
    <we:property name="SS" value="35"/>
    <we:property name="HH-reminder" value="&quot;--&quot;"/>
    <we:property name="MM-reminder" value="1"/>
    <we:property name="SS-reminder" value="&quot;--&quot;"/>
    <we:property name="interval" value="5"/>
    <we:property name="tickType" value="&quot;tick&quot;"/>
    <we:property name="timeupType" value="&quot;alarm&quot;"/>
    <we:property name="canvasw" value="299"/>
    <we:property name="canvash" value="299"/>
    <we:property name="radius" value="134.55"/>
    <we:property name="showCombi" value="false"/>
    <we:property name="isCountUp" value="false"/>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0E23D54-E99D-43AF-8A73-4ADC328854A9}">
  <we:reference id="wa104382064" version="1.0.0.2" store="en-US" storeType="OMEX"/>
  <we:alternateReferences>
    <we:reference id="WA104382064" version="1.0.0.2" store="WA104382064" storeType="OMEX"/>
  </we:alternateReferences>
  <we:properties>
    <we:property name="clocktype" value="&quot;digital&quot;"/>
    <we:property name="HH" value="0"/>
    <we:property name="MM" value="10"/>
    <we:property name="SS" value="35"/>
    <we:property name="HH-reminder" value="&quot;--&quot;"/>
    <we:property name="MM-reminder" value="1"/>
    <we:property name="SS-reminder" value="&quot;--&quot;"/>
    <we:property name="interval" value="5"/>
    <we:property name="tickType" value="&quot;none&quot;"/>
    <we:property name="timeupType" value="&quot;alarm&quot;"/>
    <we:property name="canvasw" value="334"/>
    <we:property name="canvash" value="334"/>
    <we:property name="radius" value="150.3"/>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7BCB2A3-A864-4F78-9534-96EFD33D3163}">
  <we:reference id="wa104382064" version="1.0.0.2" store="en-US" storeType="OMEX"/>
  <we:alternateReferences>
    <we:reference id="WA104382064" version="1.0.0.2" store="WA104382064" storeType="OMEX"/>
  </we:alternateReferences>
  <we:properties>
    <we:property name="clocktype" value="&quot;digital&quot;"/>
    <we:property name="HH" value="0"/>
    <we:property name="MM" value="10"/>
    <we:property name="SS" value="35"/>
    <we:property name="HH-reminder" value="&quot;--&quot;"/>
    <we:property name="MM-reminder" value="1"/>
    <we:property name="SS-reminder" value="&quot;--&quot;"/>
    <we:property name="interval" value="5"/>
    <we:property name="tickType" value="&quot;none&quot;"/>
    <we:property name="timeupType" value="&quot;alarm&quot;"/>
    <we:property name="canvasw" value="330"/>
    <we:property name="canvash" value="330"/>
    <we:property name="radius" value="148.5"/>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Accessibility guide</Template>
  <TotalTime>44</TotalTime>
  <Words>343</Words>
  <Application>Microsoft Office PowerPoint</Application>
  <PresentationFormat>Widescreen</PresentationFormat>
  <Paragraphs>34</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Segoe UI</vt:lpstr>
      <vt:lpstr>Segoe UI Light</vt:lpstr>
      <vt:lpstr>Times New Roman</vt:lpstr>
      <vt:lpstr>Wingdings</vt:lpstr>
      <vt:lpstr>Making Templates Accessible</vt:lpstr>
      <vt:lpstr>Coding Challenge</vt:lpstr>
      <vt:lpstr>Contents</vt:lpstr>
      <vt:lpstr>JavaScript</vt:lpstr>
      <vt:lpstr>C++</vt:lpstr>
      <vt:lpstr>Python</vt:lpstr>
      <vt:lpstr>Solidity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Challenge</dc:title>
  <dc:creator>Punyaja Mishra</dc:creator>
  <cp:lastModifiedBy>Punyaja Mishra</cp:lastModifiedBy>
  <cp:revision>2</cp:revision>
  <dcterms:created xsi:type="dcterms:W3CDTF">2021-08-05T19:12:13Z</dcterms:created>
  <dcterms:modified xsi:type="dcterms:W3CDTF">2021-08-05T19:56:45Z</dcterms:modified>
  <cp:version/>
</cp:coreProperties>
</file>