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matic SC"/>
      <p:regular r:id="rId23"/>
      <p:bold r:id="rId24"/>
    </p:embeddedFon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Cole: Slide 1 First steps at Trent</a:t>
            </a:r>
            <a:endParaRPr b="1" sz="1400">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1: Introduce group members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“Hello everyone, I’m Cole and my group members are </a:t>
            </a:r>
            <a:r>
              <a:rPr lang="en">
                <a:solidFill>
                  <a:srgbClr val="1F1F1F"/>
                </a:solidFill>
                <a:highlight>
                  <a:schemeClr val="lt1"/>
                </a:highlight>
                <a:latin typeface="Roboto"/>
                <a:ea typeface="Roboto"/>
                <a:cs typeface="Roboto"/>
                <a:sym typeface="Roboto"/>
              </a:rPr>
              <a:t>Rachit,</a:t>
            </a:r>
            <a:r>
              <a:rPr b="1" lang="en">
                <a:solidFill>
                  <a:srgbClr val="1F1F1F"/>
                </a:solidFill>
                <a:highlight>
                  <a:schemeClr val="lt1"/>
                </a:highlight>
                <a:latin typeface="Roboto"/>
                <a:ea typeface="Roboto"/>
                <a:cs typeface="Roboto"/>
                <a:sym typeface="Roboto"/>
              </a:rPr>
              <a:t> </a:t>
            </a:r>
            <a:r>
              <a:rPr lang="en">
                <a:solidFill>
                  <a:srgbClr val="202124"/>
                </a:solidFill>
                <a:highlight>
                  <a:schemeClr val="lt1"/>
                </a:highlight>
                <a:latin typeface="Roboto"/>
                <a:ea typeface="Roboto"/>
                <a:cs typeface="Roboto"/>
                <a:sym typeface="Roboto"/>
              </a:rPr>
              <a:t>Punyaja and </a:t>
            </a:r>
            <a:r>
              <a:rPr lang="en">
                <a:solidFill>
                  <a:srgbClr val="222222"/>
                </a:solidFill>
                <a:highlight>
                  <a:schemeClr val="lt1"/>
                </a:highlight>
                <a:latin typeface="Roboto"/>
                <a:ea typeface="Roboto"/>
                <a:cs typeface="Roboto"/>
                <a:sym typeface="Roboto"/>
              </a:rPr>
              <a:t>Aymaan.</a:t>
            </a:r>
            <a:r>
              <a:rPr lang="en">
                <a:solidFill>
                  <a:schemeClr val="dk1"/>
                </a:solidFill>
              </a:rPr>
              <a:t> Together we built First Steps At Trent.”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2: Brief outline of the project</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is First Steps at Trent”? It is a simple webpage for new or future Trent international students, with a list of steps to it (nothing too complicated). The homepage features a descending list of steps giving you an overview of goals (or deliverables) that a new student would take to have a smooth transition coming to Trent. They can then click on what step they are currently working on and they will be brought to a new page outlining the information for completing that step. The header bar would feature a list of relevant links such as FAQs. On the right hand side would be a navigation bar featuring the steps from homepage to homepage. And that was about it, nothing too complicated, something doable in 8 weeks and if we had extra time (university students don’t have extra time) we could implement some of our nice to have goals like a list of reviews for the  course or some course planning tools.“ </a:t>
            </a:r>
            <a:endParaRPr b="1"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363e5961a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363e5961a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Rachit: </a:t>
            </a:r>
            <a:endParaRPr b="1"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rgbClr val="222222"/>
                </a:solidFill>
                <a:highlight>
                  <a:srgbClr val="FFFFFF"/>
                </a:highlight>
              </a:rPr>
              <a:t>Our key lessons learned are in parallel to the challenges we faced and more</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Communication - we had a very rocky start and it was a little concerning on how we would be able to deliver our product. So we learned choosing an efficient communication channel is important</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Proper research is required because users are going to rely on our product. Inadequate or wrong information, well, is never good</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Consistent team meetings, as we learned in scrum, are very important and effective. It keeps everyone involved in the project in loop at all times</a:t>
            </a:r>
            <a:endParaRPr>
              <a:solidFill>
                <a:srgbClr val="222222"/>
              </a:solidFill>
              <a:highlight>
                <a:srgbClr val="FFFFFF"/>
              </a:highlight>
            </a:endParaRPr>
          </a:p>
          <a:p>
            <a:pPr indent="-298450" lvl="0" marL="457200" rtl="0" algn="l">
              <a:lnSpc>
                <a:spcPct val="115000"/>
              </a:lnSpc>
              <a:spcBef>
                <a:spcPts val="0"/>
              </a:spcBef>
              <a:spcAft>
                <a:spcPts val="0"/>
              </a:spcAft>
              <a:buClr>
                <a:srgbClr val="222222"/>
              </a:buClr>
              <a:buSzPts val="1100"/>
              <a:buAutoNum type="arabicPeriod"/>
            </a:pPr>
            <a:r>
              <a:rPr lang="en">
                <a:solidFill>
                  <a:srgbClr val="222222"/>
                </a:solidFill>
                <a:highlight>
                  <a:srgbClr val="FFFFFF"/>
                </a:highlight>
              </a:rPr>
              <a:t>Consistent client meetings is important fo feedback to ensure our deliverables are as expected and any late feedback will ultimately delay the project</a:t>
            </a:r>
            <a:endParaRPr>
              <a:solidFill>
                <a:srgbClr val="222222"/>
              </a:solidFill>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363e5961a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363e5961a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Aymaan: </a:t>
            </a:r>
            <a:endParaRPr b="1" sz="1400">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
                <a:solidFill>
                  <a:schemeClr val="dk1"/>
                </a:solidFill>
              </a:rPr>
              <a:t>We would decide a proper communication channel that suits everyone on the beginning and not rely on emails </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
                <a:solidFill>
                  <a:schemeClr val="dk1"/>
                </a:solidFill>
              </a:rPr>
              <a:t>Start hosting Team Meetings a little earlier so that there are ADEQUATE Team meetings in every planning phase starting from first sprint</a:t>
            </a:r>
            <a:endParaRPr>
              <a:solidFill>
                <a:schemeClr val="dk1"/>
              </a:solidFill>
            </a:endParaRPr>
          </a:p>
          <a:p>
            <a:pPr indent="-304800" lvl="0" marL="457200" rtl="0" algn="l">
              <a:lnSpc>
                <a:spcPct val="115000"/>
              </a:lnSpc>
              <a:spcBef>
                <a:spcPts val="0"/>
              </a:spcBef>
              <a:spcAft>
                <a:spcPts val="0"/>
              </a:spcAft>
              <a:buClr>
                <a:schemeClr val="dk1"/>
              </a:buClr>
              <a:buSzPts val="1200"/>
              <a:buFont typeface="Source Code Pro"/>
              <a:buChar char="●"/>
            </a:pPr>
            <a:r>
              <a:rPr lang="en">
                <a:solidFill>
                  <a:schemeClr val="dk1"/>
                </a:solidFill>
              </a:rPr>
              <a:t>Divide our work among ourselves after a discussion of strengths and schedules as well, so as to avoid issues like task taking too long ot complete or task interdependencies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5479db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5479db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Punyaja: </a:t>
            </a:r>
            <a:r>
              <a:rPr lang="en"/>
              <a:t>Well we wanted to add a lot more things to this site and some features that were really excited for. </a:t>
            </a:r>
            <a:endParaRPr/>
          </a:p>
          <a:p>
            <a:pPr indent="0" lvl="0" marL="0" rtl="0" algn="l">
              <a:spcBef>
                <a:spcPts val="0"/>
              </a:spcBef>
              <a:spcAft>
                <a:spcPts val="0"/>
              </a:spcAft>
              <a:buNone/>
            </a:pPr>
            <a:r>
              <a:rPr lang="en"/>
              <a:t>As we were bound by the time of 8 weeks we </a:t>
            </a:r>
            <a:r>
              <a:rPr lang="en"/>
              <a:t>weren't</a:t>
            </a:r>
            <a:r>
              <a:rPr lang="en"/>
              <a:t> able to work on a lot of things. But Trent </a:t>
            </a:r>
            <a:r>
              <a:rPr lang="en"/>
              <a:t>International is taking the project and it needs some refining and hopefully our website will be live and active the trent domin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363e5961a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363e5961a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363e5961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363e5961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Rachit: </a:t>
            </a:r>
            <a:endParaRPr b="1" sz="14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Why did we decide to build this product? Most of us are international students and we experience first hand the mess that can be made if not guided properly. What do I mean by that?</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(Next slide)</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And you know what Trent International agrees </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When we met Paul longhust for TRent International he liked the idea and agreed that having a tool like this woild tu </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363e5961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363e5961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Rachit: </a:t>
            </a:r>
            <a:endParaRPr b="1" sz="1400"/>
          </a:p>
          <a:p>
            <a:pPr indent="0" lvl="0" marL="0" rtl="0" algn="l">
              <a:lnSpc>
                <a:spcPct val="115000"/>
              </a:lnSpc>
              <a:spcBef>
                <a:spcPts val="0"/>
              </a:spcBef>
              <a:spcAft>
                <a:spcPts val="0"/>
              </a:spcAft>
              <a:buClr>
                <a:schemeClr val="dk1"/>
              </a:buClr>
              <a:buSzPts val="1100"/>
              <a:buFont typeface="Arial"/>
              <a:buNone/>
            </a:pPr>
            <a:r>
              <a:rPr lang="en" sz="1300">
                <a:solidFill>
                  <a:srgbClr val="222222"/>
                </a:solidFill>
                <a:highlight>
                  <a:srgbClr val="FFFFFF"/>
                </a:highlight>
              </a:rPr>
              <a:t>How badly can we mess up? There are some BIG mistakes or steps as we call in the product that if we mis, then its a very rocky and stressful start - speaking from experience. To avoid such mistakes we wanted to create a ONE STOP page with all steps in order for the new international students</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363e5961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363e5961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Aymaan:</a:t>
            </a:r>
            <a:endParaRPr b="1"/>
          </a:p>
          <a:p>
            <a:pPr indent="0" lvl="0" marL="0" rtl="0" algn="l">
              <a:spcBef>
                <a:spcPts val="0"/>
              </a:spcBef>
              <a:spcAft>
                <a:spcPts val="0"/>
              </a:spcAft>
              <a:buNone/>
            </a:pPr>
            <a:r>
              <a:rPr lang="en"/>
              <a:t>There were a few key issues and challenges we faced during our project timeline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363e5961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363e5961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Aymaan</a:t>
            </a:r>
            <a:r>
              <a:rPr b="1" lang="en" sz="1400">
                <a:solidFill>
                  <a:schemeClr val="dk1"/>
                </a:solidFill>
              </a:rPr>
              <a:t>: </a:t>
            </a:r>
            <a:endParaRPr b="1" sz="1400">
              <a:solidFill>
                <a:schemeClr val="dk1"/>
              </a:solidFill>
            </a:endParaRPr>
          </a:p>
          <a:p>
            <a:pPr indent="0" lvl="0" marL="0" rtl="0" algn="l">
              <a:spcBef>
                <a:spcPts val="0"/>
              </a:spcBef>
              <a:spcAft>
                <a:spcPts val="0"/>
              </a:spcAft>
              <a:buNone/>
            </a:pPr>
            <a:r>
              <a:rPr lang="en"/>
              <a:t>The biggest challenge was “communication”. We were unable to get in contact with each other for almost 2 weeks. So one day after class we all decided to stay a few minutes and decide on ways to have better communication. </a:t>
            </a:r>
            <a:endParaRPr/>
          </a:p>
          <a:p>
            <a:pPr indent="-298450" lvl="0" marL="457200" rtl="0" algn="l">
              <a:spcBef>
                <a:spcPts val="0"/>
              </a:spcBef>
              <a:spcAft>
                <a:spcPts val="0"/>
              </a:spcAft>
              <a:buSzPts val="1100"/>
              <a:buChar char="-"/>
            </a:pPr>
            <a:r>
              <a:rPr lang="en"/>
              <a:t>We decided to utilize services like instagram to be in constant communication</a:t>
            </a:r>
            <a:endParaRPr/>
          </a:p>
          <a:p>
            <a:pPr indent="-298450" lvl="0" marL="457200" rtl="0" algn="l">
              <a:spcBef>
                <a:spcPts val="0"/>
              </a:spcBef>
              <a:spcAft>
                <a:spcPts val="0"/>
              </a:spcAft>
              <a:buSzPts val="1100"/>
              <a:buChar char="-"/>
            </a:pPr>
            <a:r>
              <a:rPr lang="en"/>
              <a:t>We decided to use zoom to meet and have consistent team meetings and meetings with clients</a:t>
            </a:r>
            <a:endParaRPr/>
          </a:p>
          <a:p>
            <a:pPr indent="-298450" lvl="0" marL="457200" rtl="0" algn="l">
              <a:spcBef>
                <a:spcPts val="0"/>
              </a:spcBef>
              <a:spcAft>
                <a:spcPts val="0"/>
              </a:spcAft>
              <a:buSzPts val="1100"/>
              <a:buChar char="-"/>
            </a:pPr>
            <a:r>
              <a:rPr lang="en"/>
              <a:t>And our consistency with scrum reports and kanboard tickets kept us all in the loop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363e5961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363e5961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Punyaja</a:t>
            </a:r>
            <a:r>
              <a:rPr b="1" lang="en" sz="1400">
                <a:solidFill>
                  <a:schemeClr val="dk1"/>
                </a:solidFill>
              </a:rPr>
              <a:t>: </a:t>
            </a:r>
            <a:endParaRPr b="1" sz="1400">
              <a:solidFill>
                <a:schemeClr val="dk1"/>
              </a:solidFill>
            </a:endParaRPr>
          </a:p>
          <a:p>
            <a:pPr indent="-298450" lvl="0" marL="457200" rtl="0" algn="l">
              <a:spcBef>
                <a:spcPts val="0"/>
              </a:spcBef>
              <a:spcAft>
                <a:spcPts val="0"/>
              </a:spcAft>
              <a:buSzPts val="1100"/>
              <a:buChar char="●"/>
            </a:pPr>
            <a:r>
              <a:rPr lang="en"/>
              <a:t>As we mentioned, our goal was to create a product that wll hold hands for new international students and provide them with all necessary information. Therefore, Research was an important part for our project’s success. Any wrong information or information in wrong order would lead to a failure due to negligence from our side. </a:t>
            </a:r>
            <a:endParaRPr/>
          </a:p>
          <a:p>
            <a:pPr indent="-298450" lvl="0" marL="457200" rtl="0" algn="l">
              <a:spcBef>
                <a:spcPts val="0"/>
              </a:spcBef>
              <a:spcAft>
                <a:spcPts val="0"/>
              </a:spcAft>
              <a:buSzPts val="1100"/>
              <a:buChar char="●"/>
            </a:pPr>
            <a:r>
              <a:rPr lang="en"/>
              <a:t>Therefore we met with our client and ensured to get all requirements such as brand guidelines Trent U follows, and also the steps, info and content to be added on all the pages. </a:t>
            </a:r>
            <a:endParaRPr/>
          </a:p>
          <a:p>
            <a:pPr indent="-298450" lvl="0" marL="457200" rtl="0" algn="l">
              <a:spcBef>
                <a:spcPts val="0"/>
              </a:spcBef>
              <a:spcAft>
                <a:spcPts val="0"/>
              </a:spcAft>
              <a:buSzPts val="1100"/>
              <a:buChar char="●"/>
            </a:pPr>
            <a:r>
              <a:rPr lang="en"/>
              <a:t>There were challenges when we missed some info or were confused of some steps, but the regular client meetings helped us overcome that challenge.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363e5961a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363e5961a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Cole</a:t>
            </a:r>
            <a:r>
              <a:rPr b="1" lang="en" sz="1400">
                <a:solidFill>
                  <a:schemeClr val="dk1"/>
                </a:solidFill>
              </a:rPr>
              <a:t>: </a:t>
            </a:r>
            <a:endParaRPr b="1" sz="1400">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Tasks such as testing a feature depends entirely on the “development” of the feature. We can’t test until we have development done, of course.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 we just modified our order of execution of the tasks so that everyone first finished their development and then we all proceeded with testing. This way there were no chances of delays or idle time for anyone (where someone was waiting for another person to finish there piece of the project). This ensured that in the latter half of our sprint, we had a full week to test the features (at worst) and more than a week (at best). As such, all deliverables were completed on time and properly tested. </a:t>
            </a:r>
            <a:endParaRPr>
              <a:solidFill>
                <a:schemeClr val="dk1"/>
              </a:solidFill>
            </a:endParaRPr>
          </a:p>
          <a:p>
            <a:pPr indent="0" lvl="0" marL="457200" rtl="0" algn="l">
              <a:lnSpc>
                <a:spcPct val="115000"/>
              </a:lnSpc>
              <a:spcBef>
                <a:spcPts val="1200"/>
              </a:spcBef>
              <a:spcAft>
                <a:spcPts val="0"/>
              </a:spcAft>
              <a:buNone/>
            </a:pPr>
            <a:r>
              <a:t/>
            </a:r>
            <a:endParaRPr sz="1400">
              <a:solidFill>
                <a:srgbClr val="666666"/>
              </a:solidFill>
              <a:latin typeface="Source Code Pro"/>
              <a:ea typeface="Source Code Pro"/>
              <a:cs typeface="Source Code Pro"/>
              <a:sym typeface="Source Code Pro"/>
            </a:endParaRPr>
          </a:p>
          <a:p>
            <a:pPr indent="0" lvl="0" marL="0" rtl="0" algn="l">
              <a:spcBef>
                <a:spcPts val="120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363e5961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363e5961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Punyaja</a:t>
            </a:r>
            <a:r>
              <a:rPr b="1" lang="en" sz="1400">
                <a:solidFill>
                  <a:schemeClr val="dk1"/>
                </a:solidFill>
              </a:rPr>
              <a:t>: </a:t>
            </a:r>
            <a:endParaRPr b="1" sz="1400">
              <a:solidFill>
                <a:schemeClr val="dk1"/>
              </a:solidFill>
            </a:endParaRPr>
          </a:p>
          <a:p>
            <a:pPr indent="0" lvl="0" marL="0" rtl="0" algn="l">
              <a:spcBef>
                <a:spcPts val="0"/>
              </a:spcBef>
              <a:spcAft>
                <a:spcPts val="0"/>
              </a:spcAft>
              <a:buNone/>
            </a:pPr>
            <a:r>
              <a:rPr lang="en"/>
              <a:t>Switch to the Website Demo</a:t>
            </a:r>
            <a:endParaRPr/>
          </a:p>
          <a:p>
            <a:pPr indent="0" lvl="0" marL="0" rtl="0" algn="l">
              <a:spcBef>
                <a:spcPts val="0"/>
              </a:spcBef>
              <a:spcAft>
                <a:spcPts val="0"/>
              </a:spcAft>
              <a:buNone/>
            </a:pPr>
            <a:r>
              <a:rPr lang="en"/>
              <a:t>Everyone talks about their own features? This might take time..</a:t>
            </a:r>
            <a:endParaRPr/>
          </a:p>
          <a:p>
            <a:pPr indent="0" lvl="0" marL="0" rtl="0" algn="l">
              <a:spcBef>
                <a:spcPts val="0"/>
              </a:spcBef>
              <a:spcAft>
                <a:spcPts val="0"/>
              </a:spcAft>
              <a:buNone/>
            </a:pPr>
            <a:r>
              <a:rPr lang="en"/>
              <a:t>One person can go over the entire website and talk about the design of the UX rather than content. I can do that, </a:t>
            </a:r>
            <a:endParaRPr/>
          </a:p>
          <a:p>
            <a:pPr indent="-298450" lvl="0" marL="457200" rtl="0" algn="l">
              <a:spcBef>
                <a:spcPts val="0"/>
              </a:spcBef>
              <a:spcAft>
                <a:spcPts val="0"/>
              </a:spcAft>
              <a:buSzPts val="1100"/>
              <a:buChar char="●"/>
            </a:pPr>
            <a:r>
              <a:rPr lang="en"/>
              <a:t>just show homepage - show all steps, design, header, footer</a:t>
            </a:r>
            <a:endParaRPr/>
          </a:p>
          <a:p>
            <a:pPr indent="-298450" lvl="0" marL="457200" rtl="0" algn="l">
              <a:spcBef>
                <a:spcPts val="0"/>
              </a:spcBef>
              <a:spcAft>
                <a:spcPts val="0"/>
              </a:spcAft>
              <a:buSzPts val="1100"/>
              <a:buChar char="●"/>
            </a:pPr>
            <a:r>
              <a:rPr lang="en"/>
              <a:t>Go to step 1 - show all features of the webpage like the side nav bar, the links on top</a:t>
            </a:r>
            <a:endParaRPr/>
          </a:p>
          <a:p>
            <a:pPr indent="-298450" lvl="0" marL="457200" rtl="0" algn="l">
              <a:spcBef>
                <a:spcPts val="0"/>
              </a:spcBef>
              <a:spcAft>
                <a:spcPts val="0"/>
              </a:spcAft>
              <a:buSzPts val="1100"/>
              <a:buChar char="●"/>
            </a:pPr>
            <a:r>
              <a:rPr lang="en"/>
              <a:t>Similarly then just go over all the steps just </a:t>
            </a:r>
            <a:r>
              <a:rPr lang="en"/>
              <a:t>mentioning the “STEP name” and that’s it</a:t>
            </a:r>
            <a:endParaRPr/>
          </a:p>
          <a:p>
            <a:pPr indent="-298450" lvl="0" marL="457200" rtl="0" algn="l">
              <a:spcBef>
                <a:spcPts val="0"/>
              </a:spcBef>
              <a:spcAft>
                <a:spcPts val="0"/>
              </a:spcAft>
              <a:buSzPts val="1100"/>
              <a:buChar char="●"/>
            </a:pPr>
            <a:r>
              <a:rPr lang="en"/>
              <a:t>This should be like an overview and take like 3-4 minutes MAX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363e5961a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363e5961a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Rachit: </a:t>
            </a:r>
            <a:endParaRPr b="1" sz="14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Moving onto lessons learned by 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292550"/>
            <a:ext cx="9267600" cy="323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9200"/>
              <a:t>First steps towards trentu life</a:t>
            </a:r>
            <a:endParaRPr sz="9200"/>
          </a:p>
        </p:txBody>
      </p:sp>
      <p:pic>
        <p:nvPicPr>
          <p:cNvPr id="57" name="Google Shape;57;p13"/>
          <p:cNvPicPr preferRelativeResize="0"/>
          <p:nvPr/>
        </p:nvPicPr>
        <p:blipFill>
          <a:blip r:embed="rId3">
            <a:alphaModFix/>
          </a:blip>
          <a:stretch>
            <a:fillRect/>
          </a:stretch>
        </p:blipFill>
        <p:spPr>
          <a:xfrm>
            <a:off x="3223500" y="413275"/>
            <a:ext cx="6374675" cy="637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lessons learned</a:t>
            </a:r>
            <a:endParaRPr/>
          </a:p>
        </p:txBody>
      </p:sp>
      <p:sp>
        <p:nvSpPr>
          <p:cNvPr id="107" name="Google Shape;107;p22"/>
          <p:cNvSpPr txBox="1"/>
          <p:nvPr>
            <p:ph idx="1" type="body"/>
          </p:nvPr>
        </p:nvSpPr>
        <p:spPr>
          <a:xfrm>
            <a:off x="311700" y="1389600"/>
            <a:ext cx="7249500" cy="3188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successful project </a:t>
            </a:r>
            <a:r>
              <a:rPr lang="en" sz="1400"/>
              <a:t>requires efficient </a:t>
            </a:r>
            <a:r>
              <a:rPr lang="en" sz="1400"/>
              <a:t>Communication. Some forms of communications are not very efficient such as Emails. It is important to figure out the right kind of communication channel for your team</a:t>
            </a:r>
            <a:endParaRPr sz="1400"/>
          </a:p>
          <a:p>
            <a:pPr indent="-317500" lvl="0" marL="457200" rtl="0" algn="l">
              <a:spcBef>
                <a:spcPts val="0"/>
              </a:spcBef>
              <a:spcAft>
                <a:spcPts val="0"/>
              </a:spcAft>
              <a:buSzPts val="1400"/>
              <a:buChar char="●"/>
            </a:pPr>
            <a:r>
              <a:rPr lang="en" sz="1400"/>
              <a:t>Proper research is required to avoid big mess ups at the end</a:t>
            </a:r>
            <a:endParaRPr sz="1400"/>
          </a:p>
          <a:p>
            <a:pPr indent="-317500" lvl="0" marL="457200" rtl="0" algn="l">
              <a:spcBef>
                <a:spcPts val="0"/>
              </a:spcBef>
              <a:spcAft>
                <a:spcPts val="0"/>
              </a:spcAft>
              <a:buSzPts val="1400"/>
              <a:buChar char="●"/>
            </a:pPr>
            <a:r>
              <a:rPr lang="en" sz="1400"/>
              <a:t>Consistent Team meetings are important for the team to be on track and for all members to be updated</a:t>
            </a:r>
            <a:endParaRPr sz="1400"/>
          </a:p>
          <a:p>
            <a:pPr indent="-317500" lvl="0" marL="457200" rtl="0" algn="l">
              <a:spcBef>
                <a:spcPts val="0"/>
              </a:spcBef>
              <a:spcAft>
                <a:spcPts val="0"/>
              </a:spcAft>
              <a:buSzPts val="1400"/>
              <a:buChar char="●"/>
            </a:pPr>
            <a:r>
              <a:rPr lang="en" sz="1400"/>
              <a:t>Consistent Client meetings are important for getting proper feedback to avoid big changes that may cause delays to deliverables</a:t>
            </a:r>
            <a:endParaRPr sz="1400"/>
          </a:p>
          <a:p>
            <a:pPr indent="0" lvl="0" marL="45720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555600"/>
            <a:ext cx="6699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we would do differently</a:t>
            </a:r>
            <a:endParaRPr/>
          </a:p>
        </p:txBody>
      </p:sp>
      <p:sp>
        <p:nvSpPr>
          <p:cNvPr id="113" name="Google Shape;113;p23"/>
          <p:cNvSpPr txBox="1"/>
          <p:nvPr>
            <p:ph idx="1" type="body"/>
          </p:nvPr>
        </p:nvSpPr>
        <p:spPr>
          <a:xfrm>
            <a:off x="401375" y="1384950"/>
            <a:ext cx="7249500" cy="3188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Decide</a:t>
            </a:r>
            <a:r>
              <a:rPr lang="en" sz="1400"/>
              <a:t> on a Communication Channel</a:t>
            </a:r>
            <a:endParaRPr sz="1400"/>
          </a:p>
          <a:p>
            <a:pPr indent="-317500" lvl="0" marL="457200" rtl="0" algn="l">
              <a:lnSpc>
                <a:spcPct val="150000"/>
              </a:lnSpc>
              <a:spcBef>
                <a:spcPts val="0"/>
              </a:spcBef>
              <a:spcAft>
                <a:spcPts val="0"/>
              </a:spcAft>
              <a:buSzPts val="1400"/>
              <a:buChar char="●"/>
            </a:pPr>
            <a:r>
              <a:rPr lang="en" sz="1400"/>
              <a:t>Adequate Team Meetings from the start</a:t>
            </a:r>
            <a:endParaRPr sz="1400"/>
          </a:p>
          <a:p>
            <a:pPr indent="-317500" lvl="0" marL="457200" rtl="0" algn="l">
              <a:lnSpc>
                <a:spcPct val="150000"/>
              </a:lnSpc>
              <a:spcBef>
                <a:spcPts val="0"/>
              </a:spcBef>
              <a:spcAft>
                <a:spcPts val="0"/>
              </a:spcAft>
              <a:buSzPts val="1400"/>
              <a:buChar char="●"/>
            </a:pPr>
            <a:r>
              <a:rPr lang="en" sz="1400"/>
              <a:t>Better Division of Work dependent on Strengths and Schedules</a:t>
            </a:r>
            <a:endParaRPr sz="1400"/>
          </a:p>
          <a:p>
            <a:pPr indent="0" lvl="0" marL="45720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7022100" y="111725"/>
            <a:ext cx="2013900" cy="478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Features </a:t>
            </a:r>
            <a:endParaRPr/>
          </a:p>
        </p:txBody>
      </p:sp>
      <p:pic>
        <p:nvPicPr>
          <p:cNvPr id="119" name="Google Shape;119;p24"/>
          <p:cNvPicPr preferRelativeResize="0"/>
          <p:nvPr/>
        </p:nvPicPr>
        <p:blipFill>
          <a:blip r:embed="rId3">
            <a:alphaModFix/>
          </a:blip>
          <a:stretch>
            <a:fillRect/>
          </a:stretch>
        </p:blipFill>
        <p:spPr>
          <a:xfrm>
            <a:off x="76200" y="76188"/>
            <a:ext cx="6892375" cy="486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65500" y="1081400"/>
            <a:ext cx="4045200" cy="171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    How badly can you mess up ?</a:t>
            </a:r>
            <a:endParaRPr/>
          </a:p>
        </p:txBody>
      </p:sp>
      <p:sp>
        <p:nvSpPr>
          <p:cNvPr id="68" name="Google Shape;68;p15"/>
          <p:cNvSpPr txBox="1"/>
          <p:nvPr>
            <p:ph idx="2" type="body"/>
          </p:nvPr>
        </p:nvSpPr>
        <p:spPr>
          <a:xfrm>
            <a:off x="4572000" y="121225"/>
            <a:ext cx="4571700" cy="48897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Don't</a:t>
            </a:r>
            <a:r>
              <a:rPr lang="en"/>
              <a:t> know about registering courses</a:t>
            </a:r>
            <a:endParaRPr/>
          </a:p>
          <a:p>
            <a:pPr indent="-342900" lvl="0" marL="457200" rtl="0" algn="l">
              <a:spcBef>
                <a:spcPts val="0"/>
              </a:spcBef>
              <a:spcAft>
                <a:spcPts val="0"/>
              </a:spcAft>
              <a:buSzPts val="1800"/>
              <a:buChar char="●"/>
            </a:pPr>
            <a:r>
              <a:rPr lang="en"/>
              <a:t>Don't</a:t>
            </a:r>
            <a:r>
              <a:rPr lang="en"/>
              <a:t> know how credit works</a:t>
            </a:r>
            <a:endParaRPr/>
          </a:p>
          <a:p>
            <a:pPr indent="-342900" lvl="0" marL="457200" rtl="0" algn="l">
              <a:spcBef>
                <a:spcPts val="0"/>
              </a:spcBef>
              <a:spcAft>
                <a:spcPts val="0"/>
              </a:spcAft>
              <a:buSzPts val="1800"/>
              <a:buChar char="●"/>
            </a:pPr>
            <a:r>
              <a:rPr lang="en"/>
              <a:t>Don't</a:t>
            </a:r>
            <a:r>
              <a:rPr lang="en"/>
              <a:t> know what are your limitations for working On &amp; Off-campus</a:t>
            </a:r>
            <a:endParaRPr/>
          </a:p>
          <a:p>
            <a:pPr indent="-342900" lvl="0" marL="457200" rtl="0" algn="l">
              <a:spcBef>
                <a:spcPts val="0"/>
              </a:spcBef>
              <a:spcAft>
                <a:spcPts val="0"/>
              </a:spcAft>
              <a:buSzPts val="1800"/>
              <a:buChar char="●"/>
            </a:pPr>
            <a:r>
              <a:rPr lang="en"/>
              <a:t>Dont know who to reach out if you mess up somewhere </a:t>
            </a:r>
            <a:endParaRPr/>
          </a:p>
          <a:p>
            <a:pPr indent="-342900" lvl="0" marL="457200" rtl="0" algn="l">
              <a:spcBef>
                <a:spcPts val="0"/>
              </a:spcBef>
              <a:spcAft>
                <a:spcPts val="0"/>
              </a:spcAft>
              <a:buSzPts val="1800"/>
              <a:buChar char="●"/>
            </a:pPr>
            <a:r>
              <a:rPr lang="en"/>
              <a:t>Make best use of the resources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Key Issues/ChalLenges Dealt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Communication</a:t>
            </a:r>
            <a:endParaRPr/>
          </a:p>
        </p:txBody>
      </p:sp>
      <p:sp>
        <p:nvSpPr>
          <p:cNvPr id="79" name="Google Shape;79;p17"/>
          <p:cNvSpPr txBox="1"/>
          <p:nvPr>
            <p:ph idx="1" type="body"/>
          </p:nvPr>
        </p:nvSpPr>
        <p:spPr>
          <a:xfrm>
            <a:off x="311700" y="1389600"/>
            <a:ext cx="7632600" cy="3114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Have a rich path of communication </a:t>
            </a:r>
            <a:endParaRPr sz="1400"/>
          </a:p>
          <a:p>
            <a:pPr indent="-317500" lvl="0" marL="457200" rtl="0" algn="l">
              <a:lnSpc>
                <a:spcPct val="150000"/>
              </a:lnSpc>
              <a:spcBef>
                <a:spcPts val="0"/>
              </a:spcBef>
              <a:spcAft>
                <a:spcPts val="0"/>
              </a:spcAft>
              <a:buSzPts val="1400"/>
              <a:buChar char="●"/>
            </a:pPr>
            <a:r>
              <a:rPr lang="en" sz="1400"/>
              <a:t>Utilize services like instagram and zoom</a:t>
            </a:r>
            <a:endParaRPr sz="1400"/>
          </a:p>
          <a:p>
            <a:pPr indent="-317500" lvl="0" marL="457200" rtl="0" algn="l">
              <a:lnSpc>
                <a:spcPct val="150000"/>
              </a:lnSpc>
              <a:spcBef>
                <a:spcPts val="0"/>
              </a:spcBef>
              <a:spcAft>
                <a:spcPts val="0"/>
              </a:spcAft>
              <a:buSzPts val="1400"/>
              <a:buChar char="●"/>
            </a:pPr>
            <a:r>
              <a:rPr lang="en" sz="1400"/>
              <a:t>Consistent and frequent Team and Client Meetings </a:t>
            </a:r>
            <a:endParaRPr sz="1400"/>
          </a:p>
          <a:p>
            <a:pPr indent="-317500" lvl="0" marL="457200" rtl="0" algn="l">
              <a:lnSpc>
                <a:spcPct val="150000"/>
              </a:lnSpc>
              <a:spcBef>
                <a:spcPts val="0"/>
              </a:spcBef>
              <a:spcAft>
                <a:spcPts val="0"/>
              </a:spcAft>
              <a:buSzPts val="1400"/>
              <a:buChar char="●"/>
            </a:pPr>
            <a:r>
              <a:rPr lang="en" sz="1400"/>
              <a:t>Scrum report and Kanboard helped to know progress of each part.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a:t>
            </a:r>
            <a:endParaRPr/>
          </a:p>
        </p:txBody>
      </p:sp>
      <p:sp>
        <p:nvSpPr>
          <p:cNvPr id="85" name="Google Shape;85;p18"/>
          <p:cNvSpPr txBox="1"/>
          <p:nvPr>
            <p:ph idx="1" type="body"/>
          </p:nvPr>
        </p:nvSpPr>
        <p:spPr>
          <a:xfrm>
            <a:off x="311700" y="1389600"/>
            <a:ext cx="7249500" cy="3188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Unaware of all steps and information in order</a:t>
            </a:r>
            <a:endParaRPr sz="1400"/>
          </a:p>
          <a:p>
            <a:pPr indent="-317500" lvl="0" marL="457200" rtl="0" algn="l">
              <a:lnSpc>
                <a:spcPct val="150000"/>
              </a:lnSpc>
              <a:spcBef>
                <a:spcPts val="0"/>
              </a:spcBef>
              <a:spcAft>
                <a:spcPts val="0"/>
              </a:spcAft>
              <a:buSzPts val="1400"/>
              <a:buChar char="●"/>
            </a:pPr>
            <a:r>
              <a:rPr lang="en" sz="1400"/>
              <a:t>Not knowing the standards of coding and brand guidelines that Trent University follows</a:t>
            </a:r>
            <a:endParaRPr sz="1400"/>
          </a:p>
          <a:p>
            <a:pPr indent="-317500" lvl="0" marL="457200" rtl="0" algn="l">
              <a:lnSpc>
                <a:spcPct val="150000"/>
              </a:lnSpc>
              <a:spcBef>
                <a:spcPts val="0"/>
              </a:spcBef>
              <a:spcAft>
                <a:spcPts val="0"/>
              </a:spcAft>
              <a:buSzPts val="1400"/>
              <a:buChar char="●"/>
            </a:pPr>
            <a:r>
              <a:rPr lang="en" sz="1400"/>
              <a:t>Webpage content to match client’s expectations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interdependencies</a:t>
            </a:r>
            <a:endParaRPr/>
          </a:p>
        </p:txBody>
      </p:sp>
      <p:sp>
        <p:nvSpPr>
          <p:cNvPr id="91" name="Google Shape;91;p19"/>
          <p:cNvSpPr txBox="1"/>
          <p:nvPr>
            <p:ph idx="1" type="body"/>
          </p:nvPr>
        </p:nvSpPr>
        <p:spPr>
          <a:xfrm>
            <a:off x="311700" y="1389600"/>
            <a:ext cx="7249500" cy="3188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We felt that some tasks could result in some delays to the project as they were </a:t>
            </a:r>
            <a:r>
              <a:rPr lang="en" sz="1400"/>
              <a:t>dependent</a:t>
            </a:r>
            <a:r>
              <a:rPr lang="en" sz="1400"/>
              <a:t> on other </a:t>
            </a:r>
            <a:r>
              <a:rPr lang="en" sz="1400"/>
              <a:t>task</a:t>
            </a:r>
            <a:r>
              <a:rPr lang="en" sz="1400"/>
              <a:t> completion </a:t>
            </a:r>
            <a:endParaRPr sz="1400"/>
          </a:p>
          <a:p>
            <a:pPr indent="-317500" lvl="0" marL="457200" rtl="0" algn="l">
              <a:lnSpc>
                <a:spcPct val="150000"/>
              </a:lnSpc>
              <a:spcBef>
                <a:spcPts val="0"/>
              </a:spcBef>
              <a:spcAft>
                <a:spcPts val="0"/>
              </a:spcAft>
              <a:buSzPts val="1400"/>
              <a:buChar char="●"/>
            </a:pPr>
            <a:r>
              <a:rPr lang="en" sz="1400"/>
              <a:t>To avoid such delays, we changed our tasks execution of order a bit by prioritizing development (features) first, followed by testing (within the same sprint)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Proceed to product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Lessons learned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