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2" r:id="rId3"/>
    <p:sldId id="263" r:id="rId4"/>
    <p:sldId id="257" r:id="rId5"/>
    <p:sldId id="258" r:id="rId6"/>
    <p:sldId id="259" r:id="rId7"/>
    <p:sldId id="318" r:id="rId8"/>
    <p:sldId id="326" r:id="rId9"/>
    <p:sldId id="327" r:id="rId10"/>
    <p:sldId id="319" r:id="rId11"/>
    <p:sldId id="325" r:id="rId12"/>
    <p:sldId id="328" r:id="rId13"/>
    <p:sldId id="321" r:id="rId14"/>
    <p:sldId id="322" r:id="rId15"/>
    <p:sldId id="331" r:id="rId16"/>
    <p:sldId id="323" r:id="rId17"/>
    <p:sldId id="324" r:id="rId18"/>
    <p:sldId id="260" r:id="rId19"/>
    <p:sldId id="265" r:id="rId20"/>
    <p:sldId id="307" r:id="rId21"/>
    <p:sldId id="301" r:id="rId22"/>
    <p:sldId id="308" r:id="rId23"/>
    <p:sldId id="290" r:id="rId24"/>
    <p:sldId id="332" r:id="rId25"/>
    <p:sldId id="278" r:id="rId26"/>
    <p:sldId id="310" r:id="rId27"/>
    <p:sldId id="311" r:id="rId28"/>
    <p:sldId id="329" r:id="rId29"/>
    <p:sldId id="330" r:id="rId30"/>
    <p:sldId id="309" r:id="rId31"/>
    <p:sldId id="312" r:id="rId32"/>
    <p:sldId id="313" r:id="rId33"/>
    <p:sldId id="314" r:id="rId34"/>
    <p:sldId id="316" r:id="rId35"/>
    <p:sldId id="320" r:id="rId36"/>
    <p:sldId id="315" r:id="rId37"/>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4660"/>
  </p:normalViewPr>
  <p:slideViewPr>
    <p:cSldViewPr snapToGrid="0">
      <p:cViewPr varScale="1">
        <p:scale>
          <a:sx n="106" d="100"/>
          <a:sy n="106" d="100"/>
        </p:scale>
        <p:origin x="7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CA"/>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128B8047-4169-4196-80D7-D98669D1CC74}" type="datetimeFigureOut">
              <a:rPr lang="en-CA" smtClean="0"/>
              <a:t>2022-09-14</a:t>
            </a:fld>
            <a:endParaRPr lang="en-CA"/>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CA"/>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CA"/>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07C851CA-7E27-43DD-A2E3-C1BCB327A0EC}" type="slidenum">
              <a:rPr lang="en-CA" smtClean="0"/>
              <a:t>‹#›</a:t>
            </a:fld>
            <a:endParaRPr lang="en-CA"/>
          </a:p>
        </p:txBody>
      </p:sp>
    </p:spTree>
    <p:extLst>
      <p:ext uri="{BB962C8B-B14F-4D97-AF65-F5344CB8AC3E}">
        <p14:creationId xmlns:p14="http://schemas.microsoft.com/office/powerpoint/2010/main" val="86214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735567" y="4578756"/>
            <a:ext cx="5884532" cy="4337769"/>
          </a:xfrm>
          <a:prstGeom prst="rect">
            <a:avLst/>
          </a:prstGeom>
          <a:noFill/>
          <a:ln>
            <a:noFill/>
          </a:ln>
        </p:spPr>
        <p:txBody>
          <a:bodyPr spcFirstLastPara="1" wrap="square" lIns="97086" tIns="97086" rIns="97086" bIns="97086" anchor="t" anchorCtr="0">
            <a:noAutofit/>
          </a:bodyPr>
          <a:lstStyle/>
          <a:p>
            <a:pPr>
              <a:buSzPts val="1100"/>
            </a:pPr>
            <a:endParaRPr/>
          </a:p>
        </p:txBody>
      </p:sp>
      <p:sp>
        <p:nvSpPr>
          <p:cNvPr id="230" name="Google Shape;230;p19:notes"/>
          <p:cNvSpPr>
            <a:spLocks noGrp="1" noRot="1" noChangeAspect="1"/>
          </p:cNvSpPr>
          <p:nvPr>
            <p:ph type="sldImg" idx="2"/>
          </p:nvPr>
        </p:nvSpPr>
        <p:spPr>
          <a:xfrm>
            <a:off x="466725" y="723900"/>
            <a:ext cx="6424613" cy="3613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A150-F6D2-F2D7-03CF-843F5D46C6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D2BD8F-114D-6B80-51AF-4CD1AD8F5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45356FE-415E-0E38-4307-1DE213CD7F28}"/>
              </a:ext>
            </a:extLst>
          </p:cNvPr>
          <p:cNvSpPr>
            <a:spLocks noGrp="1"/>
          </p:cNvSpPr>
          <p:nvPr>
            <p:ph type="dt" sz="half" idx="10"/>
          </p:nvPr>
        </p:nvSpPr>
        <p:spPr/>
        <p:txBody>
          <a:bodyPr/>
          <a:lstStyle/>
          <a:p>
            <a:fld id="{09D9A5CA-B546-48F6-AE5D-7660A9B7601E}" type="datetime1">
              <a:rPr lang="en-CA" smtClean="0"/>
              <a:t>2022-09-14</a:t>
            </a:fld>
            <a:endParaRPr lang="en-CA"/>
          </a:p>
        </p:txBody>
      </p:sp>
      <p:sp>
        <p:nvSpPr>
          <p:cNvPr id="5" name="Footer Placeholder 4">
            <a:extLst>
              <a:ext uri="{FF2B5EF4-FFF2-40B4-BE49-F238E27FC236}">
                <a16:creationId xmlns:a16="http://schemas.microsoft.com/office/drawing/2014/main" id="{E68539EF-A78D-0148-5D2E-90980A4AD64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7101976-86B7-CB85-DBC3-BC4EF089FDC1}"/>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226365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93E0-9EAA-99A4-5993-A640A285AA90}"/>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7AEE3D8-257E-20D0-D028-E72B73519F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97F504-C965-642E-3387-74B63CCC1CE0}"/>
              </a:ext>
            </a:extLst>
          </p:cNvPr>
          <p:cNvSpPr>
            <a:spLocks noGrp="1"/>
          </p:cNvSpPr>
          <p:nvPr>
            <p:ph type="dt" sz="half" idx="10"/>
          </p:nvPr>
        </p:nvSpPr>
        <p:spPr/>
        <p:txBody>
          <a:bodyPr/>
          <a:lstStyle/>
          <a:p>
            <a:fld id="{776D3DBE-A529-49F7-9AA4-12A73BDB9FB1}" type="datetime1">
              <a:rPr lang="en-CA" smtClean="0"/>
              <a:t>2022-09-14</a:t>
            </a:fld>
            <a:endParaRPr lang="en-CA"/>
          </a:p>
        </p:txBody>
      </p:sp>
      <p:sp>
        <p:nvSpPr>
          <p:cNvPr id="5" name="Footer Placeholder 4">
            <a:extLst>
              <a:ext uri="{FF2B5EF4-FFF2-40B4-BE49-F238E27FC236}">
                <a16:creationId xmlns:a16="http://schemas.microsoft.com/office/drawing/2014/main" id="{5EC956E3-8833-6A3F-97F2-4B4FB5D5CD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862467-1804-D3CF-A0D8-A932B4EEB1C9}"/>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247092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8BC962-B6EA-02E1-D5F5-6EA6CDBB9A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D4AAE04-736A-3670-97FA-6296A46F96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915405-77FF-6672-2D33-C0A3D96FCEAB}"/>
              </a:ext>
            </a:extLst>
          </p:cNvPr>
          <p:cNvSpPr>
            <a:spLocks noGrp="1"/>
          </p:cNvSpPr>
          <p:nvPr>
            <p:ph type="dt" sz="half" idx="10"/>
          </p:nvPr>
        </p:nvSpPr>
        <p:spPr/>
        <p:txBody>
          <a:bodyPr/>
          <a:lstStyle/>
          <a:p>
            <a:fld id="{27D94EF1-425C-4214-8D85-44CAB56C6848}" type="datetime1">
              <a:rPr lang="en-CA" smtClean="0"/>
              <a:t>2022-09-14</a:t>
            </a:fld>
            <a:endParaRPr lang="en-CA"/>
          </a:p>
        </p:txBody>
      </p:sp>
      <p:sp>
        <p:nvSpPr>
          <p:cNvPr id="5" name="Footer Placeholder 4">
            <a:extLst>
              <a:ext uri="{FF2B5EF4-FFF2-40B4-BE49-F238E27FC236}">
                <a16:creationId xmlns:a16="http://schemas.microsoft.com/office/drawing/2014/main" id="{CD57B249-75F9-FFB8-B582-4A0A75D19A1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F92638-06E2-D7B2-85FA-89179CAA882B}"/>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37135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42B7-DF3A-66E5-A61D-5EE5A418E36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B55EA5C-2935-4973-9349-DAA3C3D286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C39A1A5-CE04-7402-2374-8FE645225465}"/>
              </a:ext>
            </a:extLst>
          </p:cNvPr>
          <p:cNvSpPr>
            <a:spLocks noGrp="1"/>
          </p:cNvSpPr>
          <p:nvPr>
            <p:ph type="dt" sz="half" idx="10"/>
          </p:nvPr>
        </p:nvSpPr>
        <p:spPr/>
        <p:txBody>
          <a:bodyPr/>
          <a:lstStyle/>
          <a:p>
            <a:fld id="{BDC64CDA-AFFF-469E-8C43-C5CB7C638BFF}" type="datetime1">
              <a:rPr lang="en-CA" smtClean="0"/>
              <a:t>2022-09-14</a:t>
            </a:fld>
            <a:endParaRPr lang="en-CA"/>
          </a:p>
        </p:txBody>
      </p:sp>
      <p:sp>
        <p:nvSpPr>
          <p:cNvPr id="5" name="Footer Placeholder 4">
            <a:extLst>
              <a:ext uri="{FF2B5EF4-FFF2-40B4-BE49-F238E27FC236}">
                <a16:creationId xmlns:a16="http://schemas.microsoft.com/office/drawing/2014/main" id="{DBB3F04B-40EF-0270-A963-3847E06D24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3909D18-4E09-EB8A-370F-0A7A88953AB9}"/>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236728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A9A9-3708-32DA-DEB1-1FE604FAD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99C97B0-9D1D-765F-7609-BDE81E34E5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B9D1E-286D-3C26-6E0F-893D0693995D}"/>
              </a:ext>
            </a:extLst>
          </p:cNvPr>
          <p:cNvSpPr>
            <a:spLocks noGrp="1"/>
          </p:cNvSpPr>
          <p:nvPr>
            <p:ph type="dt" sz="half" idx="10"/>
          </p:nvPr>
        </p:nvSpPr>
        <p:spPr/>
        <p:txBody>
          <a:bodyPr/>
          <a:lstStyle/>
          <a:p>
            <a:fld id="{5C4DC198-3A8B-443F-9A06-7C5B2F96752E}" type="datetime1">
              <a:rPr lang="en-CA" smtClean="0"/>
              <a:t>2022-09-14</a:t>
            </a:fld>
            <a:endParaRPr lang="en-CA"/>
          </a:p>
        </p:txBody>
      </p:sp>
      <p:sp>
        <p:nvSpPr>
          <p:cNvPr id="5" name="Footer Placeholder 4">
            <a:extLst>
              <a:ext uri="{FF2B5EF4-FFF2-40B4-BE49-F238E27FC236}">
                <a16:creationId xmlns:a16="http://schemas.microsoft.com/office/drawing/2014/main" id="{AAB0623B-A29D-BBD8-0F22-C0AC777EF64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5A29F3-9E03-1568-1CC5-8C021CD0E664}"/>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346381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7391-37C7-9611-FE78-BE3750440A5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8AD5098-DEC0-923D-F21E-8EF0B3171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B39469C-783B-9F84-B0D8-892094FCD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0623D65-0522-E710-4666-16BA78D5C947}"/>
              </a:ext>
            </a:extLst>
          </p:cNvPr>
          <p:cNvSpPr>
            <a:spLocks noGrp="1"/>
          </p:cNvSpPr>
          <p:nvPr>
            <p:ph type="dt" sz="half" idx="10"/>
          </p:nvPr>
        </p:nvSpPr>
        <p:spPr/>
        <p:txBody>
          <a:bodyPr/>
          <a:lstStyle/>
          <a:p>
            <a:fld id="{F92FA28B-629A-40F3-B22D-F940A250B938}" type="datetime1">
              <a:rPr lang="en-CA" smtClean="0"/>
              <a:t>2022-09-14</a:t>
            </a:fld>
            <a:endParaRPr lang="en-CA"/>
          </a:p>
        </p:txBody>
      </p:sp>
      <p:sp>
        <p:nvSpPr>
          <p:cNvPr id="6" name="Footer Placeholder 5">
            <a:extLst>
              <a:ext uri="{FF2B5EF4-FFF2-40B4-BE49-F238E27FC236}">
                <a16:creationId xmlns:a16="http://schemas.microsoft.com/office/drawing/2014/main" id="{F799A667-0F33-B58E-0367-CCBFC8D527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B64B321-9668-C2A0-D9A6-FCFCD5E1C355}"/>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217380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A659-1C06-E987-969B-95C442C76CD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9762556-6B83-C8A8-BC98-4CB46ACD85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57F48-331D-90C2-CD00-3B2C4E6FC0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189220D-0659-579B-589B-A7524C34D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BFF590-0AFA-0FB1-B10B-3DD6118A19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B2CAEE8-FD7C-6BEE-84A7-784254E43B3F}"/>
              </a:ext>
            </a:extLst>
          </p:cNvPr>
          <p:cNvSpPr>
            <a:spLocks noGrp="1"/>
          </p:cNvSpPr>
          <p:nvPr>
            <p:ph type="dt" sz="half" idx="10"/>
          </p:nvPr>
        </p:nvSpPr>
        <p:spPr/>
        <p:txBody>
          <a:bodyPr/>
          <a:lstStyle/>
          <a:p>
            <a:fld id="{27910C41-7ABF-48A6-A5E5-0955D47357CF}" type="datetime1">
              <a:rPr lang="en-CA" smtClean="0"/>
              <a:t>2022-09-14</a:t>
            </a:fld>
            <a:endParaRPr lang="en-CA"/>
          </a:p>
        </p:txBody>
      </p:sp>
      <p:sp>
        <p:nvSpPr>
          <p:cNvPr id="8" name="Footer Placeholder 7">
            <a:extLst>
              <a:ext uri="{FF2B5EF4-FFF2-40B4-BE49-F238E27FC236}">
                <a16:creationId xmlns:a16="http://schemas.microsoft.com/office/drawing/2014/main" id="{C5491058-33E5-0EE4-9C5C-01F114CF33A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6853AA3-0C1E-D009-EC83-BC1904502AB3}"/>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235667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33B6F-F525-D483-5B2E-F2806ABAA47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8F00CA3-C217-4BBB-5F5E-DDCD746787D4}"/>
              </a:ext>
            </a:extLst>
          </p:cNvPr>
          <p:cNvSpPr>
            <a:spLocks noGrp="1"/>
          </p:cNvSpPr>
          <p:nvPr>
            <p:ph type="dt" sz="half" idx="10"/>
          </p:nvPr>
        </p:nvSpPr>
        <p:spPr/>
        <p:txBody>
          <a:bodyPr/>
          <a:lstStyle/>
          <a:p>
            <a:fld id="{1DA38CD4-8324-46D8-90A0-02CBFDD1BB23}" type="datetime1">
              <a:rPr lang="en-CA" smtClean="0"/>
              <a:t>2022-09-14</a:t>
            </a:fld>
            <a:endParaRPr lang="en-CA"/>
          </a:p>
        </p:txBody>
      </p:sp>
      <p:sp>
        <p:nvSpPr>
          <p:cNvPr id="4" name="Footer Placeholder 3">
            <a:extLst>
              <a:ext uri="{FF2B5EF4-FFF2-40B4-BE49-F238E27FC236}">
                <a16:creationId xmlns:a16="http://schemas.microsoft.com/office/drawing/2014/main" id="{190F9DD5-94B2-8E65-E518-C50379E9AB5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5E0ACF1-483D-4EA7-AA21-E18939D36828}"/>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1816494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A6310F-1ECE-AFBA-B0D8-B0CBAB5EDC94}"/>
              </a:ext>
            </a:extLst>
          </p:cNvPr>
          <p:cNvSpPr>
            <a:spLocks noGrp="1"/>
          </p:cNvSpPr>
          <p:nvPr>
            <p:ph type="dt" sz="half" idx="10"/>
          </p:nvPr>
        </p:nvSpPr>
        <p:spPr/>
        <p:txBody>
          <a:bodyPr/>
          <a:lstStyle/>
          <a:p>
            <a:fld id="{165EC677-8080-4E16-BECB-812102786B16}" type="datetime1">
              <a:rPr lang="en-CA" smtClean="0"/>
              <a:t>2022-09-14</a:t>
            </a:fld>
            <a:endParaRPr lang="en-CA"/>
          </a:p>
        </p:txBody>
      </p:sp>
      <p:sp>
        <p:nvSpPr>
          <p:cNvPr id="3" name="Footer Placeholder 2">
            <a:extLst>
              <a:ext uri="{FF2B5EF4-FFF2-40B4-BE49-F238E27FC236}">
                <a16:creationId xmlns:a16="http://schemas.microsoft.com/office/drawing/2014/main" id="{1B3AD5B5-BB3D-BB4E-0E58-5029B2A87A3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32502EE-A197-8621-35BE-DC3A7AA12CFE}"/>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1025577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E5D3-207E-2658-D487-8DEA0113C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4EB36A9-23C2-9A4D-296A-92EA03C7C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FC5020C-DC7D-95E3-5D8B-28B8E426D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33638-E36A-37C3-6D09-A40A0AE0FB5C}"/>
              </a:ext>
            </a:extLst>
          </p:cNvPr>
          <p:cNvSpPr>
            <a:spLocks noGrp="1"/>
          </p:cNvSpPr>
          <p:nvPr>
            <p:ph type="dt" sz="half" idx="10"/>
          </p:nvPr>
        </p:nvSpPr>
        <p:spPr/>
        <p:txBody>
          <a:bodyPr/>
          <a:lstStyle/>
          <a:p>
            <a:fld id="{6DF1487E-9470-4D3E-9214-CBEF7D35A431}" type="datetime1">
              <a:rPr lang="en-CA" smtClean="0"/>
              <a:t>2022-09-14</a:t>
            </a:fld>
            <a:endParaRPr lang="en-CA"/>
          </a:p>
        </p:txBody>
      </p:sp>
      <p:sp>
        <p:nvSpPr>
          <p:cNvPr id="6" name="Footer Placeholder 5">
            <a:extLst>
              <a:ext uri="{FF2B5EF4-FFF2-40B4-BE49-F238E27FC236}">
                <a16:creationId xmlns:a16="http://schemas.microsoft.com/office/drawing/2014/main" id="{7D4740A1-096E-CCEE-9A74-58A3A6B41EB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5C1BDB8-53FC-C9E7-EB6D-68E05CCD9095}"/>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244636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B735-316B-1FCD-4BA9-5B9205C8E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5EC23FD-39E4-5A9A-4008-F9CEEAB3A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43238AB-7F2A-6E89-0694-12F451748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CFBC5-99FA-4F88-B331-313370CF1584}"/>
              </a:ext>
            </a:extLst>
          </p:cNvPr>
          <p:cNvSpPr>
            <a:spLocks noGrp="1"/>
          </p:cNvSpPr>
          <p:nvPr>
            <p:ph type="dt" sz="half" idx="10"/>
          </p:nvPr>
        </p:nvSpPr>
        <p:spPr/>
        <p:txBody>
          <a:bodyPr/>
          <a:lstStyle/>
          <a:p>
            <a:fld id="{BCCAA30D-08BD-4CEC-B2B3-908436223667}" type="datetime1">
              <a:rPr lang="en-CA" smtClean="0"/>
              <a:t>2022-09-14</a:t>
            </a:fld>
            <a:endParaRPr lang="en-CA"/>
          </a:p>
        </p:txBody>
      </p:sp>
      <p:sp>
        <p:nvSpPr>
          <p:cNvPr id="6" name="Footer Placeholder 5">
            <a:extLst>
              <a:ext uri="{FF2B5EF4-FFF2-40B4-BE49-F238E27FC236}">
                <a16:creationId xmlns:a16="http://schemas.microsoft.com/office/drawing/2014/main" id="{41844FD4-84C6-F8D0-A402-472FC2FE346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89171F7-7132-0256-2D23-AAE6241D627D}"/>
              </a:ext>
            </a:extLst>
          </p:cNvPr>
          <p:cNvSpPr>
            <a:spLocks noGrp="1"/>
          </p:cNvSpPr>
          <p:nvPr>
            <p:ph type="sldNum" sz="quarter" idx="12"/>
          </p:nvPr>
        </p:nvSpPr>
        <p:spPr/>
        <p:txBody>
          <a:bodyPr/>
          <a:lstStyle/>
          <a:p>
            <a:fld id="{839545AB-6A83-4F54-B372-B95785D6CBB0}" type="slidenum">
              <a:rPr lang="en-CA" smtClean="0"/>
              <a:t>‹#›</a:t>
            </a:fld>
            <a:endParaRPr lang="en-CA"/>
          </a:p>
        </p:txBody>
      </p:sp>
    </p:spTree>
    <p:extLst>
      <p:ext uri="{BB962C8B-B14F-4D97-AF65-F5344CB8AC3E}">
        <p14:creationId xmlns:p14="http://schemas.microsoft.com/office/powerpoint/2010/main" val="36471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89CA82-460E-49D1-29EB-4D7FE9A58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53B9DC-A3D6-399D-A8C9-F115E6D781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19A3C1-E4AE-DA5A-EDBE-C2E085A1B9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2A9740-766C-484F-A11F-CC77120E08BC}" type="datetime1">
              <a:rPr lang="en-CA" smtClean="0"/>
              <a:t>2022-09-14</a:t>
            </a:fld>
            <a:endParaRPr lang="en-CA"/>
          </a:p>
        </p:txBody>
      </p:sp>
      <p:sp>
        <p:nvSpPr>
          <p:cNvPr id="5" name="Footer Placeholder 4">
            <a:extLst>
              <a:ext uri="{FF2B5EF4-FFF2-40B4-BE49-F238E27FC236}">
                <a16:creationId xmlns:a16="http://schemas.microsoft.com/office/drawing/2014/main" id="{D14D37D0-5CBD-E7F5-7C5D-25A1CD446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41434D0-7CB4-F38A-B3F3-5254989299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545AB-6A83-4F54-B372-B95785D6CBB0}" type="slidenum">
              <a:rPr lang="en-CA" smtClean="0"/>
              <a:t>‹#›</a:t>
            </a:fld>
            <a:endParaRPr lang="en-CA"/>
          </a:p>
        </p:txBody>
      </p:sp>
    </p:spTree>
    <p:extLst>
      <p:ext uri="{BB962C8B-B14F-4D97-AF65-F5344CB8AC3E}">
        <p14:creationId xmlns:p14="http://schemas.microsoft.com/office/powerpoint/2010/main" val="216531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ews.gallup.com/opinion/chairman/212045/world-broken-workplace.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GIr7cSXqcu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ATFxGSywAcU"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trentu.ca/fph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flickr.com/photos/clairity/41538121215"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a-BOSpxYJ9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facultyfocus.com/articles/faculty-development/finding-the-positive-your-mental-health-and-wellbeing-matter/?st=FFWeekly%3Bsc%3DFFWeekly220812%3Butm_term%3DFFWeekly220812&amp;vgo_ee=J3aEH4yoazWA9DzoFnLAJf6RAh75nUo7gcyIyXc0xJM%3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adershipfreak.blog/2010/09/24/a-leadership-intention/"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247E-E197-C87E-335B-98A6DC1FEEDD}"/>
              </a:ext>
            </a:extLst>
          </p:cNvPr>
          <p:cNvSpPr>
            <a:spLocks noGrp="1"/>
          </p:cNvSpPr>
          <p:nvPr>
            <p:ph type="ctrTitle"/>
          </p:nvPr>
        </p:nvSpPr>
        <p:spPr/>
        <p:txBody>
          <a:bodyPr>
            <a:normAutofit fontScale="90000"/>
          </a:bodyPr>
          <a:lstStyle/>
          <a:p>
            <a:r>
              <a:rPr lang="en-US" dirty="0"/>
              <a:t> </a:t>
            </a:r>
            <a:br>
              <a:rPr lang="en-US" dirty="0"/>
            </a:br>
            <a:r>
              <a:rPr lang="en-US" dirty="0"/>
              <a:t> Executive in an Executive Team</a:t>
            </a:r>
            <a:endParaRPr lang="en-CA" dirty="0"/>
          </a:p>
        </p:txBody>
      </p:sp>
      <p:sp>
        <p:nvSpPr>
          <p:cNvPr id="3" name="Subtitle 2">
            <a:extLst>
              <a:ext uri="{FF2B5EF4-FFF2-40B4-BE49-F238E27FC236}">
                <a16:creationId xmlns:a16="http://schemas.microsoft.com/office/drawing/2014/main" id="{C1762E1E-D95D-CE20-A892-3E0400CCB1A7}"/>
              </a:ext>
            </a:extLst>
          </p:cNvPr>
          <p:cNvSpPr>
            <a:spLocks noGrp="1"/>
          </p:cNvSpPr>
          <p:nvPr>
            <p:ph type="subTitle" idx="1"/>
          </p:nvPr>
        </p:nvSpPr>
        <p:spPr/>
        <p:txBody>
          <a:bodyPr/>
          <a:lstStyle/>
          <a:p>
            <a:r>
              <a:rPr lang="en-US" dirty="0"/>
              <a:t>Nancy M. Smith, M.A., R.C.C.</a:t>
            </a:r>
          </a:p>
          <a:p>
            <a:r>
              <a:rPr lang="en-US" dirty="0"/>
              <a:t>Thursday, September 15, 2022</a:t>
            </a:r>
            <a:endParaRPr lang="en-CA" dirty="0"/>
          </a:p>
        </p:txBody>
      </p:sp>
      <p:sp>
        <p:nvSpPr>
          <p:cNvPr id="4" name="Slide Number Placeholder 3">
            <a:extLst>
              <a:ext uri="{FF2B5EF4-FFF2-40B4-BE49-F238E27FC236}">
                <a16:creationId xmlns:a16="http://schemas.microsoft.com/office/drawing/2014/main" id="{2EC07BE8-85D5-AE10-3C3E-AAA2D03C59F5}"/>
              </a:ext>
            </a:extLst>
          </p:cNvPr>
          <p:cNvSpPr>
            <a:spLocks noGrp="1"/>
          </p:cNvSpPr>
          <p:nvPr>
            <p:ph type="sldNum" sz="quarter" idx="12"/>
          </p:nvPr>
        </p:nvSpPr>
        <p:spPr/>
        <p:txBody>
          <a:bodyPr/>
          <a:lstStyle/>
          <a:p>
            <a:fld id="{839545AB-6A83-4F54-B372-B95785D6CBB0}" type="slidenum">
              <a:rPr lang="en-CA" smtClean="0"/>
              <a:t>1</a:t>
            </a:fld>
            <a:endParaRPr lang="en-CA"/>
          </a:p>
        </p:txBody>
      </p:sp>
    </p:spTree>
    <p:extLst>
      <p:ext uri="{BB962C8B-B14F-4D97-AF65-F5344CB8AC3E}">
        <p14:creationId xmlns:p14="http://schemas.microsoft.com/office/powerpoint/2010/main" val="2487083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4477-6D35-96FB-B014-6937065FBE31}"/>
              </a:ext>
            </a:extLst>
          </p:cNvPr>
          <p:cNvSpPr>
            <a:spLocks noGrp="1"/>
          </p:cNvSpPr>
          <p:nvPr>
            <p:ph type="title"/>
          </p:nvPr>
        </p:nvSpPr>
        <p:spPr/>
        <p:txBody>
          <a:bodyPr/>
          <a:lstStyle/>
          <a:p>
            <a:r>
              <a:rPr lang="en-US" dirty="0"/>
              <a:t>I LOVE IT HERE by Clint Pulver</a:t>
            </a:r>
            <a:endParaRPr lang="en-CA" dirty="0"/>
          </a:p>
        </p:txBody>
      </p:sp>
      <p:sp>
        <p:nvSpPr>
          <p:cNvPr id="3" name="Content Placeholder 2">
            <a:extLst>
              <a:ext uri="{FF2B5EF4-FFF2-40B4-BE49-F238E27FC236}">
                <a16:creationId xmlns:a16="http://schemas.microsoft.com/office/drawing/2014/main" id="{ABA9169C-20A8-6B1D-067E-FA78F322353A}"/>
              </a:ext>
            </a:extLst>
          </p:cNvPr>
          <p:cNvSpPr>
            <a:spLocks noGrp="1"/>
          </p:cNvSpPr>
          <p:nvPr>
            <p:ph idx="1"/>
          </p:nvPr>
        </p:nvSpPr>
        <p:spPr/>
        <p:txBody>
          <a:bodyPr/>
          <a:lstStyle/>
          <a:p>
            <a:r>
              <a:rPr lang="en-US" dirty="0"/>
              <a:t>Mentoring role</a:t>
            </a:r>
          </a:p>
          <a:p>
            <a:pPr lvl="1"/>
            <a:r>
              <a:rPr lang="en-US" dirty="0"/>
              <a:t>Confidence (etymology fidelity, “to trust” your own abilities)</a:t>
            </a:r>
          </a:p>
          <a:p>
            <a:pPr lvl="1"/>
            <a:r>
              <a:rPr lang="en-US" dirty="0"/>
              <a:t>Credibility (open to constantly improving knowledge, skills)</a:t>
            </a:r>
          </a:p>
          <a:p>
            <a:pPr lvl="1"/>
            <a:r>
              <a:rPr lang="en-US" dirty="0"/>
              <a:t>Competence (demonstrated application of knowledge, skills)</a:t>
            </a:r>
          </a:p>
          <a:p>
            <a:pPr lvl="1"/>
            <a:r>
              <a:rPr lang="en-US" dirty="0"/>
              <a:t>Candor (“fearless empathetic honesty”)</a:t>
            </a:r>
          </a:p>
          <a:p>
            <a:pPr lvl="1"/>
            <a:r>
              <a:rPr lang="en-US" dirty="0"/>
              <a:t>Caring (connection and respect)</a:t>
            </a:r>
            <a:endParaRPr lang="en-CA" dirty="0"/>
          </a:p>
        </p:txBody>
      </p:sp>
      <p:sp>
        <p:nvSpPr>
          <p:cNvPr id="4" name="Slide Number Placeholder 3">
            <a:extLst>
              <a:ext uri="{FF2B5EF4-FFF2-40B4-BE49-F238E27FC236}">
                <a16:creationId xmlns:a16="http://schemas.microsoft.com/office/drawing/2014/main" id="{5E1D0A23-7E71-3978-8E78-12EF2081B72A}"/>
              </a:ext>
            </a:extLst>
          </p:cNvPr>
          <p:cNvSpPr>
            <a:spLocks noGrp="1"/>
          </p:cNvSpPr>
          <p:nvPr>
            <p:ph type="sldNum" sz="quarter" idx="12"/>
          </p:nvPr>
        </p:nvSpPr>
        <p:spPr/>
        <p:txBody>
          <a:bodyPr/>
          <a:lstStyle/>
          <a:p>
            <a:fld id="{839545AB-6A83-4F54-B372-B95785D6CBB0}" type="slidenum">
              <a:rPr lang="en-CA" smtClean="0"/>
              <a:t>10</a:t>
            </a:fld>
            <a:endParaRPr lang="en-CA"/>
          </a:p>
        </p:txBody>
      </p:sp>
    </p:spTree>
    <p:extLst>
      <p:ext uri="{BB962C8B-B14F-4D97-AF65-F5344CB8AC3E}">
        <p14:creationId xmlns:p14="http://schemas.microsoft.com/office/powerpoint/2010/main" val="2529365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95A9-8313-BE63-5598-332DBE7A8965}"/>
              </a:ext>
            </a:extLst>
          </p:cNvPr>
          <p:cNvSpPr>
            <a:spLocks noGrp="1"/>
          </p:cNvSpPr>
          <p:nvPr>
            <p:ph type="title"/>
          </p:nvPr>
        </p:nvSpPr>
        <p:spPr/>
        <p:txBody>
          <a:bodyPr/>
          <a:lstStyle/>
          <a:p>
            <a:r>
              <a:rPr lang="en-US" dirty="0"/>
              <a:t>Clint Pulver</a:t>
            </a:r>
            <a:endParaRPr lang="en-CA" dirty="0"/>
          </a:p>
        </p:txBody>
      </p:sp>
      <p:sp>
        <p:nvSpPr>
          <p:cNvPr id="3" name="Content Placeholder 2">
            <a:extLst>
              <a:ext uri="{FF2B5EF4-FFF2-40B4-BE49-F238E27FC236}">
                <a16:creationId xmlns:a16="http://schemas.microsoft.com/office/drawing/2014/main" id="{736CDB7A-5FD3-E5AA-D1AA-6D197C19805D}"/>
              </a:ext>
            </a:extLst>
          </p:cNvPr>
          <p:cNvSpPr>
            <a:spLocks noGrp="1"/>
          </p:cNvSpPr>
          <p:nvPr>
            <p:ph idx="1"/>
          </p:nvPr>
        </p:nvSpPr>
        <p:spPr/>
        <p:txBody>
          <a:bodyPr>
            <a:normAutofit/>
          </a:bodyPr>
          <a:lstStyle/>
          <a:p>
            <a:r>
              <a:rPr lang="en-US" dirty="0"/>
              <a:t>Pre-pandemic “85 percent of working adults in the U.S. hate their jobs”</a:t>
            </a:r>
          </a:p>
          <a:p>
            <a:pPr lvl="1"/>
            <a:r>
              <a:rPr lang="en-CA" dirty="0">
                <a:hlinkClick r:id="rId2"/>
              </a:rPr>
              <a:t>https://news.gallup.com/opinion/chairman/212045/world-broken-workplace.aspx</a:t>
            </a:r>
            <a:r>
              <a:rPr lang="en-US" dirty="0"/>
              <a:t> (accessed 2022-09-14)</a:t>
            </a:r>
          </a:p>
          <a:p>
            <a:pPr lvl="1"/>
            <a:r>
              <a:rPr lang="en-US" dirty="0"/>
              <a:t>“millennials demand development over satisfaction”</a:t>
            </a:r>
            <a:endParaRPr lang="en-CA" dirty="0"/>
          </a:p>
          <a:p>
            <a:r>
              <a:rPr lang="en-CA" dirty="0"/>
              <a:t>“meaningful work…with other remarkable people”</a:t>
            </a:r>
          </a:p>
          <a:p>
            <a:r>
              <a:rPr lang="en-CA" dirty="0"/>
              <a:t>“best </a:t>
            </a:r>
            <a:r>
              <a:rPr lang="en-CA" i="1" dirty="0"/>
              <a:t>for</a:t>
            </a:r>
            <a:r>
              <a:rPr lang="en-CA" dirty="0"/>
              <a:t> the world” rather than “best </a:t>
            </a:r>
            <a:r>
              <a:rPr lang="en-CA" i="1" dirty="0"/>
              <a:t>in</a:t>
            </a:r>
            <a:r>
              <a:rPr lang="en-CA" dirty="0"/>
              <a:t> the world”</a:t>
            </a:r>
          </a:p>
        </p:txBody>
      </p:sp>
      <p:sp>
        <p:nvSpPr>
          <p:cNvPr id="4" name="Slide Number Placeholder 3">
            <a:extLst>
              <a:ext uri="{FF2B5EF4-FFF2-40B4-BE49-F238E27FC236}">
                <a16:creationId xmlns:a16="http://schemas.microsoft.com/office/drawing/2014/main" id="{81E52F01-1AD4-CAA7-E7FB-BB29205C843C}"/>
              </a:ext>
            </a:extLst>
          </p:cNvPr>
          <p:cNvSpPr>
            <a:spLocks noGrp="1"/>
          </p:cNvSpPr>
          <p:nvPr>
            <p:ph type="sldNum" sz="quarter" idx="12"/>
          </p:nvPr>
        </p:nvSpPr>
        <p:spPr/>
        <p:txBody>
          <a:bodyPr/>
          <a:lstStyle/>
          <a:p>
            <a:fld id="{839545AB-6A83-4F54-B372-B95785D6CBB0}" type="slidenum">
              <a:rPr lang="en-CA" smtClean="0"/>
              <a:t>11</a:t>
            </a:fld>
            <a:endParaRPr lang="en-CA"/>
          </a:p>
        </p:txBody>
      </p:sp>
    </p:spTree>
    <p:extLst>
      <p:ext uri="{BB962C8B-B14F-4D97-AF65-F5344CB8AC3E}">
        <p14:creationId xmlns:p14="http://schemas.microsoft.com/office/powerpoint/2010/main" val="93390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E3F5-3602-2DDE-2712-9D417A73511B}"/>
              </a:ext>
            </a:extLst>
          </p:cNvPr>
          <p:cNvSpPr>
            <a:spLocks noGrp="1"/>
          </p:cNvSpPr>
          <p:nvPr>
            <p:ph type="title"/>
          </p:nvPr>
        </p:nvSpPr>
        <p:spPr/>
        <p:txBody>
          <a:bodyPr/>
          <a:lstStyle/>
          <a:p>
            <a:r>
              <a:rPr lang="en-US" dirty="0"/>
              <a:t>Clint Pulver</a:t>
            </a:r>
            <a:endParaRPr lang="en-CA" dirty="0"/>
          </a:p>
        </p:txBody>
      </p:sp>
      <p:sp>
        <p:nvSpPr>
          <p:cNvPr id="3" name="Content Placeholder 2">
            <a:extLst>
              <a:ext uri="{FF2B5EF4-FFF2-40B4-BE49-F238E27FC236}">
                <a16:creationId xmlns:a16="http://schemas.microsoft.com/office/drawing/2014/main" id="{C127BFAE-48DF-BB2A-7610-6F40719ABB9C}"/>
              </a:ext>
            </a:extLst>
          </p:cNvPr>
          <p:cNvSpPr>
            <a:spLocks noGrp="1"/>
          </p:cNvSpPr>
          <p:nvPr>
            <p:ph idx="1"/>
          </p:nvPr>
        </p:nvSpPr>
        <p:spPr/>
        <p:txBody>
          <a:bodyPr/>
          <a:lstStyle/>
          <a:p>
            <a:r>
              <a:rPr lang="en-CA" dirty="0"/>
              <a:t>The Iron Cowboy, James Lawrence “I did small things, consistently, over a long period of time.”</a:t>
            </a:r>
          </a:p>
          <a:p>
            <a:r>
              <a:rPr lang="en-CA" dirty="0"/>
              <a:t>Ran 50 triathlons in 50 days in 50 different states</a:t>
            </a:r>
            <a:endParaRPr lang="en-US" dirty="0"/>
          </a:p>
          <a:p>
            <a:endParaRPr lang="en-CA" dirty="0"/>
          </a:p>
        </p:txBody>
      </p:sp>
      <p:sp>
        <p:nvSpPr>
          <p:cNvPr id="4" name="Slide Number Placeholder 3">
            <a:extLst>
              <a:ext uri="{FF2B5EF4-FFF2-40B4-BE49-F238E27FC236}">
                <a16:creationId xmlns:a16="http://schemas.microsoft.com/office/drawing/2014/main" id="{30511D5B-4EE6-4C21-AF1E-C1E97C7E1525}"/>
              </a:ext>
            </a:extLst>
          </p:cNvPr>
          <p:cNvSpPr>
            <a:spLocks noGrp="1"/>
          </p:cNvSpPr>
          <p:nvPr>
            <p:ph type="sldNum" sz="quarter" idx="12"/>
          </p:nvPr>
        </p:nvSpPr>
        <p:spPr/>
        <p:txBody>
          <a:bodyPr/>
          <a:lstStyle/>
          <a:p>
            <a:fld id="{839545AB-6A83-4F54-B372-B95785D6CBB0}" type="slidenum">
              <a:rPr lang="en-CA" smtClean="0"/>
              <a:t>12</a:t>
            </a:fld>
            <a:endParaRPr lang="en-CA"/>
          </a:p>
        </p:txBody>
      </p:sp>
    </p:spTree>
    <p:extLst>
      <p:ext uri="{BB962C8B-B14F-4D97-AF65-F5344CB8AC3E}">
        <p14:creationId xmlns:p14="http://schemas.microsoft.com/office/powerpoint/2010/main" val="364866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FABD-0533-36C1-04FA-75AE6F3F21C5}"/>
              </a:ext>
            </a:extLst>
          </p:cNvPr>
          <p:cNvSpPr>
            <a:spLocks noGrp="1"/>
          </p:cNvSpPr>
          <p:nvPr>
            <p:ph type="title"/>
          </p:nvPr>
        </p:nvSpPr>
        <p:spPr/>
        <p:txBody>
          <a:bodyPr/>
          <a:lstStyle/>
          <a:p>
            <a:r>
              <a:rPr lang="en-US" dirty="0"/>
              <a:t>Francesca Gino</a:t>
            </a:r>
            <a:endParaRPr lang="en-CA" dirty="0"/>
          </a:p>
        </p:txBody>
      </p:sp>
      <p:sp>
        <p:nvSpPr>
          <p:cNvPr id="3" name="Content Placeholder 2">
            <a:extLst>
              <a:ext uri="{FF2B5EF4-FFF2-40B4-BE49-F238E27FC236}">
                <a16:creationId xmlns:a16="http://schemas.microsoft.com/office/drawing/2014/main" id="{F4DB8B4B-28F1-167D-6997-F82A61FEEECE}"/>
              </a:ext>
            </a:extLst>
          </p:cNvPr>
          <p:cNvSpPr>
            <a:spLocks noGrp="1"/>
          </p:cNvSpPr>
          <p:nvPr>
            <p:ph idx="1"/>
          </p:nvPr>
        </p:nvSpPr>
        <p:spPr/>
        <p:txBody>
          <a:bodyPr/>
          <a:lstStyle/>
          <a:p>
            <a:r>
              <a:rPr lang="en-US" dirty="0"/>
              <a:t>“constructive nonconformist”</a:t>
            </a:r>
          </a:p>
          <a:p>
            <a:r>
              <a:rPr lang="en-US" dirty="0"/>
              <a:t>Curiosity</a:t>
            </a:r>
          </a:p>
          <a:p>
            <a:pPr lvl="1"/>
            <a:r>
              <a:rPr lang="en-US" dirty="0"/>
              <a:t>“catalyst for job satisfaction, motivation, and high performance”</a:t>
            </a:r>
          </a:p>
          <a:p>
            <a:pPr lvl="1"/>
            <a:r>
              <a:rPr lang="en-US" dirty="0"/>
              <a:t>“fewer decision-making errors”</a:t>
            </a:r>
          </a:p>
          <a:p>
            <a:pPr lvl="1"/>
            <a:r>
              <a:rPr lang="en-US" dirty="0"/>
              <a:t>“lower group conflict”</a:t>
            </a:r>
          </a:p>
          <a:p>
            <a:pPr lvl="1"/>
            <a:r>
              <a:rPr lang="en-US" dirty="0"/>
              <a:t>“more open communication”</a:t>
            </a:r>
          </a:p>
          <a:p>
            <a:pPr lvl="1"/>
            <a:r>
              <a:rPr lang="en-US" dirty="0"/>
              <a:t>“better team performance”</a:t>
            </a:r>
          </a:p>
          <a:p>
            <a:pPr lvl="1"/>
            <a:r>
              <a:rPr lang="en-US" dirty="0"/>
              <a:t>“more diverse networks”</a:t>
            </a:r>
          </a:p>
          <a:p>
            <a:r>
              <a:rPr lang="en-CA" dirty="0">
                <a:hlinkClick r:id="rId2"/>
              </a:rPr>
              <a:t>https://www.youtube.com/watch?v=GIr7cSXqcug</a:t>
            </a:r>
            <a:r>
              <a:rPr lang="en-US" dirty="0"/>
              <a:t> </a:t>
            </a:r>
          </a:p>
          <a:p>
            <a:endParaRPr lang="en-US" dirty="0"/>
          </a:p>
          <a:p>
            <a:pPr marL="0" indent="0">
              <a:buNone/>
            </a:pPr>
            <a:endParaRPr lang="en-CA" dirty="0"/>
          </a:p>
        </p:txBody>
      </p:sp>
      <p:sp>
        <p:nvSpPr>
          <p:cNvPr id="4" name="Slide Number Placeholder 3">
            <a:extLst>
              <a:ext uri="{FF2B5EF4-FFF2-40B4-BE49-F238E27FC236}">
                <a16:creationId xmlns:a16="http://schemas.microsoft.com/office/drawing/2014/main" id="{639DDB9B-991D-469A-BB50-034C45369B28}"/>
              </a:ext>
            </a:extLst>
          </p:cNvPr>
          <p:cNvSpPr>
            <a:spLocks noGrp="1"/>
          </p:cNvSpPr>
          <p:nvPr>
            <p:ph type="sldNum" sz="quarter" idx="12"/>
          </p:nvPr>
        </p:nvSpPr>
        <p:spPr/>
        <p:txBody>
          <a:bodyPr/>
          <a:lstStyle/>
          <a:p>
            <a:fld id="{839545AB-6A83-4F54-B372-B95785D6CBB0}" type="slidenum">
              <a:rPr lang="en-CA" smtClean="0"/>
              <a:t>13</a:t>
            </a:fld>
            <a:endParaRPr lang="en-CA"/>
          </a:p>
        </p:txBody>
      </p:sp>
    </p:spTree>
    <p:extLst>
      <p:ext uri="{BB962C8B-B14F-4D97-AF65-F5344CB8AC3E}">
        <p14:creationId xmlns:p14="http://schemas.microsoft.com/office/powerpoint/2010/main" val="1201413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0CB8-3433-C5E5-59EA-0E3A3ADE630B}"/>
              </a:ext>
            </a:extLst>
          </p:cNvPr>
          <p:cNvSpPr>
            <a:spLocks noGrp="1"/>
          </p:cNvSpPr>
          <p:nvPr>
            <p:ph type="title"/>
          </p:nvPr>
        </p:nvSpPr>
        <p:spPr/>
        <p:txBody>
          <a:bodyPr/>
          <a:lstStyle/>
          <a:p>
            <a:r>
              <a:rPr lang="en-US" dirty="0"/>
              <a:t>Francesca Gino</a:t>
            </a:r>
            <a:endParaRPr lang="en-CA" dirty="0"/>
          </a:p>
        </p:txBody>
      </p:sp>
      <p:sp>
        <p:nvSpPr>
          <p:cNvPr id="3" name="Content Placeholder 2">
            <a:extLst>
              <a:ext uri="{FF2B5EF4-FFF2-40B4-BE49-F238E27FC236}">
                <a16:creationId xmlns:a16="http://schemas.microsoft.com/office/drawing/2014/main" id="{B1CDDBFA-FB2F-85AD-ADFF-5974F5D6BFE5}"/>
              </a:ext>
            </a:extLst>
          </p:cNvPr>
          <p:cNvSpPr>
            <a:spLocks noGrp="1"/>
          </p:cNvSpPr>
          <p:nvPr>
            <p:ph idx="1"/>
          </p:nvPr>
        </p:nvSpPr>
        <p:spPr/>
        <p:txBody>
          <a:bodyPr/>
          <a:lstStyle/>
          <a:p>
            <a:r>
              <a:rPr lang="en-US" dirty="0"/>
              <a:t>“Create the space to ask more questions”</a:t>
            </a:r>
          </a:p>
          <a:p>
            <a:r>
              <a:rPr lang="en-US" dirty="0"/>
              <a:t>“Model and invite question asking”</a:t>
            </a:r>
          </a:p>
          <a:p>
            <a:endParaRPr lang="en-US" dirty="0"/>
          </a:p>
          <a:p>
            <a:endParaRPr lang="en-US" dirty="0"/>
          </a:p>
          <a:p>
            <a:endParaRPr lang="en-CA" dirty="0"/>
          </a:p>
        </p:txBody>
      </p:sp>
      <p:sp>
        <p:nvSpPr>
          <p:cNvPr id="4" name="Slide Number Placeholder 3">
            <a:extLst>
              <a:ext uri="{FF2B5EF4-FFF2-40B4-BE49-F238E27FC236}">
                <a16:creationId xmlns:a16="http://schemas.microsoft.com/office/drawing/2014/main" id="{A9076364-E58A-C4A0-8493-BE125DA0D756}"/>
              </a:ext>
            </a:extLst>
          </p:cNvPr>
          <p:cNvSpPr>
            <a:spLocks noGrp="1"/>
          </p:cNvSpPr>
          <p:nvPr>
            <p:ph type="sldNum" sz="quarter" idx="12"/>
          </p:nvPr>
        </p:nvSpPr>
        <p:spPr/>
        <p:txBody>
          <a:bodyPr/>
          <a:lstStyle/>
          <a:p>
            <a:fld id="{839545AB-6A83-4F54-B372-B95785D6CBB0}" type="slidenum">
              <a:rPr lang="en-CA" smtClean="0"/>
              <a:t>14</a:t>
            </a:fld>
            <a:endParaRPr lang="en-CA"/>
          </a:p>
        </p:txBody>
      </p:sp>
    </p:spTree>
    <p:extLst>
      <p:ext uri="{BB962C8B-B14F-4D97-AF65-F5344CB8AC3E}">
        <p14:creationId xmlns:p14="http://schemas.microsoft.com/office/powerpoint/2010/main" val="254590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10D67-6804-2545-0616-14ECD1D79784}"/>
              </a:ext>
            </a:extLst>
          </p:cNvPr>
          <p:cNvSpPr>
            <a:spLocks noGrp="1"/>
          </p:cNvSpPr>
          <p:nvPr>
            <p:ph type="title"/>
          </p:nvPr>
        </p:nvSpPr>
        <p:spPr/>
        <p:txBody>
          <a:bodyPr/>
          <a:lstStyle/>
          <a:p>
            <a:r>
              <a:rPr lang="en-US" dirty="0"/>
              <a:t>Powerful Questions</a:t>
            </a:r>
            <a:endParaRPr lang="en-CA" dirty="0"/>
          </a:p>
        </p:txBody>
      </p:sp>
      <p:sp>
        <p:nvSpPr>
          <p:cNvPr id="3" name="Content Placeholder 2">
            <a:extLst>
              <a:ext uri="{FF2B5EF4-FFF2-40B4-BE49-F238E27FC236}">
                <a16:creationId xmlns:a16="http://schemas.microsoft.com/office/drawing/2014/main" id="{CC1382D3-46AA-5898-8F8C-23FCBAFC1874}"/>
              </a:ext>
            </a:extLst>
          </p:cNvPr>
          <p:cNvSpPr>
            <a:spLocks noGrp="1"/>
          </p:cNvSpPr>
          <p:nvPr>
            <p:ph idx="1"/>
          </p:nvPr>
        </p:nvSpPr>
        <p:spPr/>
        <p:txBody>
          <a:bodyPr/>
          <a:lstStyle/>
          <a:p>
            <a:r>
              <a:rPr lang="en-US" dirty="0"/>
              <a:t>What questions</a:t>
            </a:r>
          </a:p>
          <a:p>
            <a:r>
              <a:rPr lang="en-US" dirty="0"/>
              <a:t>How questions </a:t>
            </a:r>
          </a:p>
          <a:p>
            <a:endParaRPr lang="en-US" dirty="0"/>
          </a:p>
          <a:p>
            <a:r>
              <a:rPr lang="en-US" dirty="0"/>
              <a:t>Rather than why or yes/no questions</a:t>
            </a:r>
          </a:p>
          <a:p>
            <a:endParaRPr lang="en-CA" dirty="0"/>
          </a:p>
        </p:txBody>
      </p:sp>
      <p:sp>
        <p:nvSpPr>
          <p:cNvPr id="4" name="Slide Number Placeholder 3">
            <a:extLst>
              <a:ext uri="{FF2B5EF4-FFF2-40B4-BE49-F238E27FC236}">
                <a16:creationId xmlns:a16="http://schemas.microsoft.com/office/drawing/2014/main" id="{DBCF675D-19F5-F701-9329-268EDFCF26F4}"/>
              </a:ext>
            </a:extLst>
          </p:cNvPr>
          <p:cNvSpPr>
            <a:spLocks noGrp="1"/>
          </p:cNvSpPr>
          <p:nvPr>
            <p:ph type="sldNum" sz="quarter" idx="12"/>
          </p:nvPr>
        </p:nvSpPr>
        <p:spPr/>
        <p:txBody>
          <a:bodyPr/>
          <a:lstStyle/>
          <a:p>
            <a:fld id="{839545AB-6A83-4F54-B372-B95785D6CBB0}" type="slidenum">
              <a:rPr lang="en-CA" smtClean="0"/>
              <a:t>15</a:t>
            </a:fld>
            <a:endParaRPr lang="en-CA"/>
          </a:p>
        </p:txBody>
      </p:sp>
    </p:spTree>
    <p:extLst>
      <p:ext uri="{BB962C8B-B14F-4D97-AF65-F5344CB8AC3E}">
        <p14:creationId xmlns:p14="http://schemas.microsoft.com/office/powerpoint/2010/main" val="315138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44D3-55A4-626B-6C24-1C538408AFC1}"/>
              </a:ext>
            </a:extLst>
          </p:cNvPr>
          <p:cNvSpPr>
            <a:spLocks noGrp="1"/>
          </p:cNvSpPr>
          <p:nvPr>
            <p:ph type="title"/>
          </p:nvPr>
        </p:nvSpPr>
        <p:spPr/>
        <p:txBody>
          <a:bodyPr/>
          <a:lstStyle/>
          <a:p>
            <a:r>
              <a:rPr lang="en-US" dirty="0"/>
              <a:t>Question Burst </a:t>
            </a:r>
            <a:endParaRPr lang="en-CA" dirty="0"/>
          </a:p>
        </p:txBody>
      </p:sp>
      <p:sp>
        <p:nvSpPr>
          <p:cNvPr id="3" name="Content Placeholder 2">
            <a:extLst>
              <a:ext uri="{FF2B5EF4-FFF2-40B4-BE49-F238E27FC236}">
                <a16:creationId xmlns:a16="http://schemas.microsoft.com/office/drawing/2014/main" id="{2507D99B-D63C-4406-EFA6-5B46B3A5F0CC}"/>
              </a:ext>
            </a:extLst>
          </p:cNvPr>
          <p:cNvSpPr>
            <a:spLocks noGrp="1"/>
          </p:cNvSpPr>
          <p:nvPr>
            <p:ph idx="1"/>
          </p:nvPr>
        </p:nvSpPr>
        <p:spPr/>
        <p:txBody>
          <a:bodyPr/>
          <a:lstStyle/>
          <a:p>
            <a:r>
              <a:rPr lang="en-US" dirty="0"/>
              <a:t>Hal </a:t>
            </a:r>
            <a:r>
              <a:rPr lang="en-US" dirty="0" err="1"/>
              <a:t>Gregerson</a:t>
            </a:r>
            <a:r>
              <a:rPr lang="en-US" dirty="0"/>
              <a:t>, MIT</a:t>
            </a:r>
          </a:p>
          <a:p>
            <a:r>
              <a:rPr lang="en-US" dirty="0"/>
              <a:t>“collective problem-solving and fearless truth seeking”</a:t>
            </a:r>
          </a:p>
          <a:p>
            <a:r>
              <a:rPr lang="en-US" dirty="0"/>
              <a:t>1. set out a problem that is really on your mind</a:t>
            </a:r>
          </a:p>
          <a:p>
            <a:r>
              <a:rPr lang="en-US" dirty="0"/>
              <a:t>2. note how you feel about this problem</a:t>
            </a:r>
          </a:p>
          <a:p>
            <a:r>
              <a:rPr lang="en-US" dirty="0"/>
              <a:t>3. for two (2) minutes: write down </a:t>
            </a:r>
            <a:r>
              <a:rPr lang="en-US" dirty="0">
                <a:highlight>
                  <a:srgbClr val="00FF00"/>
                </a:highlight>
              </a:rPr>
              <a:t>only</a:t>
            </a:r>
            <a:r>
              <a:rPr lang="en-US" dirty="0"/>
              <a:t> questions (NO solutions, NO answers) about this problem (no details, explanations, or preambles)</a:t>
            </a:r>
          </a:p>
          <a:p>
            <a:r>
              <a:rPr lang="en-US" dirty="0"/>
              <a:t>4. after the two (2) minutes is up, note how your feel about this problem now</a:t>
            </a:r>
          </a:p>
          <a:p>
            <a:r>
              <a:rPr lang="en-CA" dirty="0">
                <a:hlinkClick r:id="rId2"/>
              </a:rPr>
              <a:t>https://www.youtube.com/watch?v=ATFxGSywAcU</a:t>
            </a:r>
            <a:r>
              <a:rPr lang="en-US" dirty="0"/>
              <a:t> </a:t>
            </a:r>
            <a:endParaRPr lang="en-CA" dirty="0"/>
          </a:p>
        </p:txBody>
      </p:sp>
      <p:sp>
        <p:nvSpPr>
          <p:cNvPr id="4" name="Slide Number Placeholder 3">
            <a:extLst>
              <a:ext uri="{FF2B5EF4-FFF2-40B4-BE49-F238E27FC236}">
                <a16:creationId xmlns:a16="http://schemas.microsoft.com/office/drawing/2014/main" id="{8E0B3E13-9550-6FC7-68E7-ACBD58D59C67}"/>
              </a:ext>
            </a:extLst>
          </p:cNvPr>
          <p:cNvSpPr>
            <a:spLocks noGrp="1"/>
          </p:cNvSpPr>
          <p:nvPr>
            <p:ph type="sldNum" sz="quarter" idx="12"/>
          </p:nvPr>
        </p:nvSpPr>
        <p:spPr/>
        <p:txBody>
          <a:bodyPr/>
          <a:lstStyle/>
          <a:p>
            <a:fld id="{839545AB-6A83-4F54-B372-B95785D6CBB0}" type="slidenum">
              <a:rPr lang="en-CA" smtClean="0"/>
              <a:t>16</a:t>
            </a:fld>
            <a:endParaRPr lang="en-CA"/>
          </a:p>
        </p:txBody>
      </p:sp>
    </p:spTree>
    <p:extLst>
      <p:ext uri="{BB962C8B-B14F-4D97-AF65-F5344CB8AC3E}">
        <p14:creationId xmlns:p14="http://schemas.microsoft.com/office/powerpoint/2010/main" val="221088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7B3A-01EC-68B7-6361-257F431D82B6}"/>
              </a:ext>
            </a:extLst>
          </p:cNvPr>
          <p:cNvSpPr>
            <a:spLocks noGrp="1"/>
          </p:cNvSpPr>
          <p:nvPr>
            <p:ph type="title"/>
          </p:nvPr>
        </p:nvSpPr>
        <p:spPr/>
        <p:txBody>
          <a:bodyPr/>
          <a:lstStyle/>
          <a:p>
            <a:r>
              <a:rPr lang="en-US" dirty="0"/>
              <a:t>How asking powerful questions can move us forward in our current environment</a:t>
            </a:r>
            <a:endParaRPr lang="en-CA" dirty="0"/>
          </a:p>
        </p:txBody>
      </p:sp>
      <p:sp>
        <p:nvSpPr>
          <p:cNvPr id="3" name="Content Placeholder 2">
            <a:extLst>
              <a:ext uri="{FF2B5EF4-FFF2-40B4-BE49-F238E27FC236}">
                <a16:creationId xmlns:a16="http://schemas.microsoft.com/office/drawing/2014/main" id="{0A511F1E-956E-917F-DE4D-BD01369F11F3}"/>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CFBBB4EA-301D-B9F6-E5BF-6C3E53DF1A0E}"/>
              </a:ext>
            </a:extLst>
          </p:cNvPr>
          <p:cNvSpPr>
            <a:spLocks noGrp="1"/>
          </p:cNvSpPr>
          <p:nvPr>
            <p:ph type="sldNum" sz="quarter" idx="12"/>
          </p:nvPr>
        </p:nvSpPr>
        <p:spPr/>
        <p:txBody>
          <a:bodyPr/>
          <a:lstStyle/>
          <a:p>
            <a:fld id="{839545AB-6A83-4F54-B372-B95785D6CBB0}" type="slidenum">
              <a:rPr lang="en-CA" smtClean="0"/>
              <a:t>17</a:t>
            </a:fld>
            <a:endParaRPr lang="en-CA"/>
          </a:p>
        </p:txBody>
      </p:sp>
    </p:spTree>
    <p:extLst>
      <p:ext uri="{BB962C8B-B14F-4D97-AF65-F5344CB8AC3E}">
        <p14:creationId xmlns:p14="http://schemas.microsoft.com/office/powerpoint/2010/main" val="291664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2690B-E3F1-48B2-A596-F69B5FF137AA}"/>
              </a:ext>
            </a:extLst>
          </p:cNvPr>
          <p:cNvSpPr>
            <a:spLocks noGrp="1"/>
          </p:cNvSpPr>
          <p:nvPr>
            <p:ph type="title"/>
          </p:nvPr>
        </p:nvSpPr>
        <p:spPr/>
        <p:txBody>
          <a:bodyPr/>
          <a:lstStyle/>
          <a:p>
            <a:r>
              <a:rPr lang="en-US" dirty="0" err="1"/>
              <a:t>Cynefin</a:t>
            </a:r>
            <a:r>
              <a:rPr lang="en-US" dirty="0"/>
              <a:t> Framework</a:t>
            </a:r>
            <a:endParaRPr lang="en-CA" dirty="0"/>
          </a:p>
        </p:txBody>
      </p:sp>
      <p:sp>
        <p:nvSpPr>
          <p:cNvPr id="3" name="Content Placeholder 2">
            <a:extLst>
              <a:ext uri="{FF2B5EF4-FFF2-40B4-BE49-F238E27FC236}">
                <a16:creationId xmlns:a16="http://schemas.microsoft.com/office/drawing/2014/main" id="{4E10D260-FF82-EECD-3BB1-7BE4DA2861FF}"/>
              </a:ext>
            </a:extLst>
          </p:cNvPr>
          <p:cNvSpPr>
            <a:spLocks noGrp="1"/>
          </p:cNvSpPr>
          <p:nvPr>
            <p:ph idx="1"/>
          </p:nvPr>
        </p:nvSpPr>
        <p:spPr/>
        <p:txBody>
          <a:bodyPr/>
          <a:lstStyle/>
          <a:p>
            <a:r>
              <a:rPr lang="en-US" dirty="0"/>
              <a:t>From Welsh for habitat (pronounced </a:t>
            </a:r>
            <a:r>
              <a:rPr lang="en-US" dirty="0" err="1"/>
              <a:t>kuh</a:t>
            </a:r>
            <a:r>
              <a:rPr lang="en-US" dirty="0"/>
              <a:t>-NEV-in)</a:t>
            </a:r>
          </a:p>
          <a:p>
            <a:endParaRPr lang="en-CA" dirty="0"/>
          </a:p>
        </p:txBody>
      </p:sp>
      <p:sp>
        <p:nvSpPr>
          <p:cNvPr id="4" name="Slide Number Placeholder 3">
            <a:extLst>
              <a:ext uri="{FF2B5EF4-FFF2-40B4-BE49-F238E27FC236}">
                <a16:creationId xmlns:a16="http://schemas.microsoft.com/office/drawing/2014/main" id="{72C2B502-E493-8118-7B4F-F4E72A547202}"/>
              </a:ext>
            </a:extLst>
          </p:cNvPr>
          <p:cNvSpPr>
            <a:spLocks noGrp="1"/>
          </p:cNvSpPr>
          <p:nvPr>
            <p:ph type="sldNum" sz="quarter" idx="12"/>
          </p:nvPr>
        </p:nvSpPr>
        <p:spPr/>
        <p:txBody>
          <a:bodyPr/>
          <a:lstStyle/>
          <a:p>
            <a:fld id="{839545AB-6A83-4F54-B372-B95785D6CBB0}" type="slidenum">
              <a:rPr lang="en-CA" smtClean="0"/>
              <a:t>18</a:t>
            </a:fld>
            <a:endParaRPr lang="en-CA"/>
          </a:p>
        </p:txBody>
      </p:sp>
    </p:spTree>
    <p:extLst>
      <p:ext uri="{BB962C8B-B14F-4D97-AF65-F5344CB8AC3E}">
        <p14:creationId xmlns:p14="http://schemas.microsoft.com/office/powerpoint/2010/main" val="1099673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49CB-5F4A-4BBC-92C1-DA0D783E6E86}"/>
              </a:ext>
            </a:extLst>
          </p:cNvPr>
          <p:cNvSpPr>
            <a:spLocks noGrp="1"/>
          </p:cNvSpPr>
          <p:nvPr>
            <p:ph type="title"/>
          </p:nvPr>
        </p:nvSpPr>
        <p:spPr/>
        <p:txBody>
          <a:bodyPr>
            <a:noAutofit/>
          </a:bodyPr>
          <a:lstStyle/>
          <a:p>
            <a:r>
              <a:rPr lang="en-US" sz="2800" dirty="0"/>
              <a:t>Complexity Framework – a way of looking at reality (versus a model seeks to represent reality) with blue diamond in the middle being </a:t>
            </a:r>
            <a:r>
              <a:rPr lang="en-US" sz="2800" dirty="0">
                <a:highlight>
                  <a:srgbClr val="FFFF00"/>
                </a:highlight>
              </a:rPr>
              <a:t>Disorder</a:t>
            </a:r>
            <a:r>
              <a:rPr lang="en-US" sz="2800" dirty="0"/>
              <a:t> (aware (aporetic) &amp; confused, ontologically ignorant)</a:t>
            </a:r>
          </a:p>
        </p:txBody>
      </p:sp>
      <p:graphicFrame>
        <p:nvGraphicFramePr>
          <p:cNvPr id="4" name="Table 4">
            <a:extLst>
              <a:ext uri="{FF2B5EF4-FFF2-40B4-BE49-F238E27FC236}">
                <a16:creationId xmlns:a16="http://schemas.microsoft.com/office/drawing/2014/main" id="{D1B78D71-38BA-47E9-81CE-BDEBBE2560BF}"/>
              </a:ext>
            </a:extLst>
          </p:cNvPr>
          <p:cNvGraphicFramePr>
            <a:graphicFrameLocks noGrp="1"/>
          </p:cNvGraphicFramePr>
          <p:nvPr>
            <p:ph idx="1"/>
          </p:nvPr>
        </p:nvGraphicFramePr>
        <p:xfrm>
          <a:off x="1914525" y="2024300"/>
          <a:ext cx="9972676" cy="4572000"/>
        </p:xfrm>
        <a:graphic>
          <a:graphicData uri="http://schemas.openxmlformats.org/drawingml/2006/table">
            <a:tbl>
              <a:tblPr>
                <a:tableStyleId>{073A0DAA-6AF3-43AB-8588-CEC1D06C72B9}</a:tableStyleId>
              </a:tblPr>
              <a:tblGrid>
                <a:gridCol w="4986338">
                  <a:extLst>
                    <a:ext uri="{9D8B030D-6E8A-4147-A177-3AD203B41FA5}">
                      <a16:colId xmlns:a16="http://schemas.microsoft.com/office/drawing/2014/main" val="3146340037"/>
                    </a:ext>
                  </a:extLst>
                </a:gridCol>
                <a:gridCol w="4986338">
                  <a:extLst>
                    <a:ext uri="{9D8B030D-6E8A-4147-A177-3AD203B41FA5}">
                      <a16:colId xmlns:a16="http://schemas.microsoft.com/office/drawing/2014/main" val="61686203"/>
                    </a:ext>
                  </a:extLst>
                </a:gridCol>
              </a:tblGrid>
              <a:tr h="2260307">
                <a:tc>
                  <a:txBody>
                    <a:bodyPr/>
                    <a:lstStyle/>
                    <a:p>
                      <a:r>
                        <a:rPr lang="en-US" dirty="0"/>
                        <a:t>Complex (e.g. weather, unanticipated)</a:t>
                      </a:r>
                    </a:p>
                    <a:p>
                      <a:r>
                        <a:rPr lang="en-US" dirty="0"/>
                        <a:t>Cause &amp; effect relationship is unpredictable &amp; does not repeat</a:t>
                      </a:r>
                    </a:p>
                    <a:p>
                      <a:r>
                        <a:rPr lang="en-US" dirty="0"/>
                        <a:t>No right answers, managing polarities &amp; dilemmas</a:t>
                      </a:r>
                    </a:p>
                    <a:p>
                      <a:r>
                        <a:rPr lang="en-US" dirty="0"/>
                        <a:t>Emergent Practice: Problems &amp; solutions evolve</a:t>
                      </a:r>
                    </a:p>
                    <a:p>
                      <a:r>
                        <a:rPr lang="en-US" dirty="0"/>
                        <a:t>Enabling Constraints (heuristic) → </a:t>
                      </a:r>
                      <a:r>
                        <a:rPr lang="en-US" dirty="0" err="1"/>
                        <a:t>Exaptive</a:t>
                      </a:r>
                      <a:r>
                        <a:rPr lang="en-US" dirty="0"/>
                        <a:t> Practices (function not designed for </a:t>
                      </a:r>
                      <a:r>
                        <a:rPr lang="en-US" dirty="0" err="1"/>
                        <a:t>e.g.old</a:t>
                      </a:r>
                      <a:r>
                        <a:rPr lang="en-US" dirty="0"/>
                        <a:t> CDs as reflectors)</a:t>
                      </a:r>
                    </a:p>
                    <a:p>
                      <a:r>
                        <a:rPr lang="en-US" dirty="0"/>
                        <a:t>Probe → sense → respond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Complicated</a:t>
                      </a:r>
                    </a:p>
                    <a:p>
                      <a:r>
                        <a:rPr lang="en-US" dirty="0"/>
                        <a:t>Cause &amp; effect are separated in time &amp; space but can be researched, we can test things</a:t>
                      </a:r>
                    </a:p>
                    <a:p>
                      <a:r>
                        <a:rPr lang="en-US" dirty="0"/>
                        <a:t>Open-ended problems with a range of possible answers</a:t>
                      </a:r>
                    </a:p>
                    <a:p>
                      <a:r>
                        <a:rPr lang="en-US" dirty="0"/>
                        <a:t>Good practices</a:t>
                      </a:r>
                    </a:p>
                    <a:p>
                      <a:r>
                        <a:rPr lang="en-US" dirty="0"/>
                        <a:t>Governing Constraints → Good Practices</a:t>
                      </a:r>
                    </a:p>
                    <a:p>
                      <a:r>
                        <a:rPr lang="en-US" dirty="0"/>
                        <a:t>Sense → analyze → respond</a:t>
                      </a:r>
                    </a:p>
                    <a:p>
                      <a:endParaRPr lang="en-US" dirty="0"/>
                    </a:p>
                  </a:txBody>
                  <a:tcPr>
                    <a:lnL w="12700" cmpd="sng">
                      <a:noFill/>
                    </a:lnL>
                  </a:tcPr>
                </a:tc>
                <a:extLst>
                  <a:ext uri="{0D108BD9-81ED-4DB2-BD59-A6C34878D82A}">
                    <a16:rowId xmlns:a16="http://schemas.microsoft.com/office/drawing/2014/main" val="1393675523"/>
                  </a:ext>
                </a:extLst>
              </a:tr>
              <a:tr h="1959268">
                <a:tc>
                  <a:txBody>
                    <a:bodyPr/>
                    <a:lstStyle/>
                    <a:p>
                      <a:r>
                        <a:rPr lang="en-US" dirty="0"/>
                        <a:t>Chaotic (e.g. earthquakes, wildfires, tornadoes, urgent, need for decisive leadership)</a:t>
                      </a:r>
                    </a:p>
                    <a:p>
                      <a:r>
                        <a:rPr lang="en-US" dirty="0"/>
                        <a:t>No clear cause &amp; effect relationship</a:t>
                      </a:r>
                    </a:p>
                    <a:p>
                      <a:r>
                        <a:rPr lang="en-US" dirty="0"/>
                        <a:t>Crisis management, creative action</a:t>
                      </a:r>
                    </a:p>
                    <a:p>
                      <a:r>
                        <a:rPr lang="en-US" dirty="0"/>
                        <a:t>Unclear what data is useful</a:t>
                      </a:r>
                    </a:p>
                    <a:p>
                      <a:r>
                        <a:rPr lang="en-US" dirty="0"/>
                        <a:t>No Effective Constraints → Novel Practices</a:t>
                      </a:r>
                    </a:p>
                    <a:p>
                      <a:r>
                        <a:rPr lang="en-US" dirty="0"/>
                        <a:t>Act → sense → respond</a:t>
                      </a:r>
                    </a:p>
                  </a:txBody>
                  <a:tcPr>
                    <a:lnT w="12700" cmpd="sng">
                      <a:noFill/>
                    </a:lnT>
                  </a:tcPr>
                </a:tc>
                <a:tc>
                  <a:txBody>
                    <a:bodyPr/>
                    <a:lstStyle/>
                    <a:p>
                      <a:r>
                        <a:rPr lang="en-US" dirty="0"/>
                        <a:t>Simple/Clear/Obvious</a:t>
                      </a:r>
                    </a:p>
                    <a:p>
                      <a:r>
                        <a:rPr lang="en-US" dirty="0"/>
                        <a:t>Cause &amp; effect relationship is predictable &amp; repeatable</a:t>
                      </a:r>
                    </a:p>
                    <a:p>
                      <a:r>
                        <a:rPr lang="en-US" dirty="0"/>
                        <a:t>There are correct answers</a:t>
                      </a:r>
                    </a:p>
                    <a:p>
                      <a:r>
                        <a:rPr lang="en-US" dirty="0"/>
                        <a:t>Best practices</a:t>
                      </a:r>
                    </a:p>
                    <a:p>
                      <a:r>
                        <a:rPr lang="en-US" dirty="0"/>
                        <a:t>Rigid/Fixed Constraints → Best Practices</a:t>
                      </a:r>
                    </a:p>
                    <a:p>
                      <a:r>
                        <a:rPr lang="en-US" dirty="0"/>
                        <a:t>Sense → categorize → respond</a:t>
                      </a:r>
                    </a:p>
                  </a:txBody>
                  <a:tcPr/>
                </a:tc>
                <a:extLst>
                  <a:ext uri="{0D108BD9-81ED-4DB2-BD59-A6C34878D82A}">
                    <a16:rowId xmlns:a16="http://schemas.microsoft.com/office/drawing/2014/main" val="125593747"/>
                  </a:ext>
                </a:extLst>
              </a:tr>
            </a:tbl>
          </a:graphicData>
        </a:graphic>
      </p:graphicFrame>
      <p:sp>
        <p:nvSpPr>
          <p:cNvPr id="5" name="TextBox 4">
            <a:extLst>
              <a:ext uri="{FF2B5EF4-FFF2-40B4-BE49-F238E27FC236}">
                <a16:creationId xmlns:a16="http://schemas.microsoft.com/office/drawing/2014/main" id="{24C71624-D34A-44FF-B637-6557A0DD5823}"/>
              </a:ext>
            </a:extLst>
          </p:cNvPr>
          <p:cNvSpPr txBox="1"/>
          <p:nvPr/>
        </p:nvSpPr>
        <p:spPr>
          <a:xfrm>
            <a:off x="2924176" y="1654968"/>
            <a:ext cx="2138362" cy="369332"/>
          </a:xfrm>
          <a:prstGeom prst="rect">
            <a:avLst/>
          </a:prstGeom>
          <a:noFill/>
        </p:spPr>
        <p:txBody>
          <a:bodyPr wrap="square" rtlCol="0">
            <a:spAutoFit/>
          </a:bodyPr>
          <a:lstStyle/>
          <a:p>
            <a:r>
              <a:rPr lang="en-US" dirty="0"/>
              <a:t>Unpredictable World</a:t>
            </a:r>
          </a:p>
        </p:txBody>
      </p:sp>
      <p:sp>
        <p:nvSpPr>
          <p:cNvPr id="6" name="TextBox 5">
            <a:extLst>
              <a:ext uri="{FF2B5EF4-FFF2-40B4-BE49-F238E27FC236}">
                <a16:creationId xmlns:a16="http://schemas.microsoft.com/office/drawing/2014/main" id="{0A28D38D-10AD-402B-BF84-53B79F2307D5}"/>
              </a:ext>
            </a:extLst>
          </p:cNvPr>
          <p:cNvSpPr txBox="1"/>
          <p:nvPr/>
        </p:nvSpPr>
        <p:spPr>
          <a:xfrm>
            <a:off x="8134350" y="1654968"/>
            <a:ext cx="1914526" cy="369332"/>
          </a:xfrm>
          <a:prstGeom prst="rect">
            <a:avLst/>
          </a:prstGeom>
          <a:noFill/>
        </p:spPr>
        <p:txBody>
          <a:bodyPr wrap="square" rtlCol="0">
            <a:spAutoFit/>
          </a:bodyPr>
          <a:lstStyle/>
          <a:p>
            <a:r>
              <a:rPr lang="en-US" dirty="0"/>
              <a:t>Predictable World</a:t>
            </a:r>
          </a:p>
        </p:txBody>
      </p:sp>
      <p:sp>
        <p:nvSpPr>
          <p:cNvPr id="7" name="TextBox 6">
            <a:extLst>
              <a:ext uri="{FF2B5EF4-FFF2-40B4-BE49-F238E27FC236}">
                <a16:creationId xmlns:a16="http://schemas.microsoft.com/office/drawing/2014/main" id="{8F5BF225-1A64-4D22-B3FC-4BBCB9F9A5F2}"/>
              </a:ext>
            </a:extLst>
          </p:cNvPr>
          <p:cNvSpPr txBox="1"/>
          <p:nvPr/>
        </p:nvSpPr>
        <p:spPr>
          <a:xfrm>
            <a:off x="647700" y="2762250"/>
            <a:ext cx="1266825" cy="646331"/>
          </a:xfrm>
          <a:prstGeom prst="rect">
            <a:avLst/>
          </a:prstGeom>
          <a:noFill/>
        </p:spPr>
        <p:txBody>
          <a:bodyPr wrap="square" rtlCol="0">
            <a:spAutoFit/>
          </a:bodyPr>
          <a:lstStyle/>
          <a:p>
            <a:pPr algn="ctr"/>
            <a:r>
              <a:rPr lang="en-US" dirty="0"/>
              <a:t>Longer Timeframe</a:t>
            </a:r>
          </a:p>
        </p:txBody>
      </p:sp>
      <p:sp>
        <p:nvSpPr>
          <p:cNvPr id="8" name="TextBox 7">
            <a:extLst>
              <a:ext uri="{FF2B5EF4-FFF2-40B4-BE49-F238E27FC236}">
                <a16:creationId xmlns:a16="http://schemas.microsoft.com/office/drawing/2014/main" id="{D7E37EA8-F315-453B-8679-F624C04278C0}"/>
              </a:ext>
            </a:extLst>
          </p:cNvPr>
          <p:cNvSpPr txBox="1"/>
          <p:nvPr/>
        </p:nvSpPr>
        <p:spPr>
          <a:xfrm>
            <a:off x="647700" y="4991100"/>
            <a:ext cx="1266825" cy="646331"/>
          </a:xfrm>
          <a:prstGeom prst="rect">
            <a:avLst/>
          </a:prstGeom>
          <a:noFill/>
        </p:spPr>
        <p:txBody>
          <a:bodyPr wrap="square" rtlCol="0">
            <a:spAutoFit/>
          </a:bodyPr>
          <a:lstStyle/>
          <a:p>
            <a:pPr algn="ctr"/>
            <a:r>
              <a:rPr lang="en-US" dirty="0"/>
              <a:t>Shorter </a:t>
            </a:r>
          </a:p>
          <a:p>
            <a:pPr algn="ctr"/>
            <a:r>
              <a:rPr lang="en-US" dirty="0"/>
              <a:t>Timeframe</a:t>
            </a:r>
          </a:p>
        </p:txBody>
      </p:sp>
      <p:sp>
        <p:nvSpPr>
          <p:cNvPr id="9" name="Flowchart: Decision 8">
            <a:extLst>
              <a:ext uri="{FF2B5EF4-FFF2-40B4-BE49-F238E27FC236}">
                <a16:creationId xmlns:a16="http://schemas.microsoft.com/office/drawing/2014/main" id="{73081A27-3E0F-4CF4-90F1-21E2FA35ADFC}"/>
              </a:ext>
            </a:extLst>
          </p:cNvPr>
          <p:cNvSpPr/>
          <p:nvPr/>
        </p:nvSpPr>
        <p:spPr>
          <a:xfrm>
            <a:off x="6467475" y="4124325"/>
            <a:ext cx="714375" cy="6857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32D6F025-2BFA-FBF8-10F2-970991DA2C56}"/>
              </a:ext>
            </a:extLst>
          </p:cNvPr>
          <p:cNvSpPr>
            <a:spLocks noGrp="1"/>
          </p:cNvSpPr>
          <p:nvPr>
            <p:ph type="sldNum" sz="quarter" idx="12"/>
          </p:nvPr>
        </p:nvSpPr>
        <p:spPr/>
        <p:txBody>
          <a:bodyPr/>
          <a:lstStyle/>
          <a:p>
            <a:fld id="{839545AB-6A83-4F54-B372-B95785D6CBB0}" type="slidenum">
              <a:rPr lang="en-CA" smtClean="0"/>
              <a:t>19</a:t>
            </a:fld>
            <a:endParaRPr lang="en-CA"/>
          </a:p>
        </p:txBody>
      </p:sp>
    </p:spTree>
    <p:extLst>
      <p:ext uri="{BB962C8B-B14F-4D97-AF65-F5344CB8AC3E}">
        <p14:creationId xmlns:p14="http://schemas.microsoft.com/office/powerpoint/2010/main" val="26150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A8EC-B19E-48C1-88D4-D5766DAA1123}"/>
              </a:ext>
            </a:extLst>
          </p:cNvPr>
          <p:cNvSpPr>
            <a:spLocks noGrp="1"/>
          </p:cNvSpPr>
          <p:nvPr>
            <p:ph type="title"/>
          </p:nvPr>
        </p:nvSpPr>
        <p:spPr/>
        <p:txBody>
          <a:bodyPr/>
          <a:lstStyle/>
          <a:p>
            <a:r>
              <a:rPr lang="en-US" dirty="0"/>
              <a:t>Land Acknowledgement</a:t>
            </a:r>
            <a:endParaRPr lang="en-CA" dirty="0"/>
          </a:p>
        </p:txBody>
      </p:sp>
      <p:sp>
        <p:nvSpPr>
          <p:cNvPr id="3" name="Content Placeholder 2">
            <a:extLst>
              <a:ext uri="{FF2B5EF4-FFF2-40B4-BE49-F238E27FC236}">
                <a16:creationId xmlns:a16="http://schemas.microsoft.com/office/drawing/2014/main" id="{554AB943-C500-422E-9A9D-39E2AA7F08B3}"/>
              </a:ext>
            </a:extLst>
          </p:cNvPr>
          <p:cNvSpPr>
            <a:spLocks noGrp="1"/>
          </p:cNvSpPr>
          <p:nvPr>
            <p:ph idx="1"/>
          </p:nvPr>
        </p:nvSpPr>
        <p:spPr/>
        <p:txBody>
          <a:bodyPr>
            <a:normAutofit fontScale="92500" lnSpcReduction="20000"/>
          </a:bodyPr>
          <a:lstStyle/>
          <a:p>
            <a:pPr marL="0" lvl="0" indent="0">
              <a:lnSpc>
                <a:spcPct val="107000"/>
              </a:lnSpc>
              <a:buSzPts val="1000"/>
              <a:buNone/>
              <a:tabLst>
                <a:tab pos="457200" algn="l"/>
              </a:tabLst>
            </a:pPr>
            <a:r>
              <a:rPr lang="en-CA" sz="1800" b="1" dirty="0">
                <a:solidFill>
                  <a:srgbClr val="0B2318"/>
                </a:solidFill>
                <a:effectLst/>
                <a:ea typeface="Times New Roman" panose="02020603050405020304" pitchFamily="18" charset="0"/>
                <a:cs typeface="Times New Roman" panose="02020603050405020304" pitchFamily="18" charset="0"/>
              </a:rPr>
              <a:t>Land Acknowledgment:</a:t>
            </a:r>
            <a:endParaRPr lang="en-CA" sz="1800" dirty="0">
              <a:effectLst/>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CA" sz="1800" dirty="0">
                <a:solidFill>
                  <a:srgbClr val="0B2318"/>
                </a:solidFill>
                <a:effectLst/>
                <a:ea typeface="Times New Roman" panose="02020603050405020304" pitchFamily="18" charset="0"/>
                <a:cs typeface="Times New Roman" panose="02020603050405020304" pitchFamily="18" charset="0"/>
              </a:rPr>
              <a:t>“We respectfully acknowledge that we are on the treaty and traditional territory of the Michi </a:t>
            </a:r>
            <a:r>
              <a:rPr lang="en-CA" sz="1800" dirty="0" err="1">
                <a:solidFill>
                  <a:srgbClr val="0B2318"/>
                </a:solidFill>
                <a:effectLst/>
                <a:ea typeface="Times New Roman" panose="02020603050405020304" pitchFamily="18" charset="0"/>
                <a:cs typeface="Times New Roman" panose="02020603050405020304" pitchFamily="18" charset="0"/>
              </a:rPr>
              <a:t>Saagiig</a:t>
            </a:r>
            <a:r>
              <a:rPr lang="en-CA" sz="1800" dirty="0">
                <a:solidFill>
                  <a:srgbClr val="0B2318"/>
                </a:solidFill>
                <a:effectLst/>
                <a:ea typeface="Times New Roman" panose="02020603050405020304" pitchFamily="18" charset="0"/>
                <a:cs typeface="Times New Roman" panose="02020603050405020304" pitchFamily="18" charset="0"/>
              </a:rPr>
              <a:t> Anishinaabeg.  We offer our gratitude to the First Peoples for their care for, and teachings about, our earth and our relations.  May we honour those teachings.” (</a:t>
            </a:r>
            <a:r>
              <a:rPr lang="en-CA" sz="1800" dirty="0">
                <a:solidFill>
                  <a:srgbClr val="0B2318"/>
                </a:solidFill>
                <a:effectLst/>
                <a:ea typeface="Times New Roman" panose="02020603050405020304" pitchFamily="18" charset="0"/>
                <a:cs typeface="Times New Roman" panose="02020603050405020304" pitchFamily="18" charset="0"/>
                <a:hlinkClick r:id="rId2"/>
              </a:rPr>
              <a:t>https://www.trentu.ca/fphl/</a:t>
            </a:r>
            <a:r>
              <a:rPr lang="en-CA" sz="1800" dirty="0">
                <a:solidFill>
                  <a:srgbClr val="0B2318"/>
                </a:solidFill>
                <a:effectLst/>
                <a:ea typeface="Times New Roman" panose="02020603050405020304" pitchFamily="18" charset="0"/>
                <a:cs typeface="Times New Roman" panose="02020603050405020304" pitchFamily="18" charset="0"/>
              </a:rPr>
              <a:t>)</a:t>
            </a:r>
            <a:endParaRPr lang="en-CA" sz="1800" dirty="0">
              <a:effectLst/>
              <a:ea typeface="Calibri" panose="020F0502020204030204" pitchFamily="34" charset="0"/>
              <a:cs typeface="Times New Roman" panose="02020603050405020304" pitchFamily="18" charset="0"/>
            </a:endParaRPr>
          </a:p>
          <a:p>
            <a:pPr marL="0" marR="38100" lvl="0" indent="0">
              <a:buSzPts val="1000"/>
              <a:buNone/>
              <a:tabLst>
                <a:tab pos="457200" algn="l"/>
              </a:tabLst>
            </a:pPr>
            <a:endParaRPr lang="en-CA" sz="1800" dirty="0">
              <a:solidFill>
                <a:srgbClr val="000000"/>
              </a:solidFill>
              <a:effectLst/>
              <a:ea typeface="Times New Roman" panose="02020603050405020304" pitchFamily="18" charset="0"/>
            </a:endParaRPr>
          </a:p>
          <a:p>
            <a:pPr marL="0" marR="38100" lvl="0" indent="0">
              <a:buSzPts val="1000"/>
              <a:buNone/>
              <a:tabLst>
                <a:tab pos="457200" algn="l"/>
              </a:tabLst>
            </a:pPr>
            <a:r>
              <a:rPr lang="en-CA" sz="1800" dirty="0">
                <a:solidFill>
                  <a:srgbClr val="000000"/>
                </a:solidFill>
                <a:effectLst/>
                <a:ea typeface="Times New Roman" panose="02020603050405020304" pitchFamily="18" charset="0"/>
              </a:rPr>
              <a:t>We begin with a deep gratitude for the lands we are occupying to have this conversation; this is treaty land and colonized land.</a:t>
            </a:r>
            <a:endParaRPr lang="en-CA" sz="1800" dirty="0">
              <a:effectLst/>
              <a:ea typeface="Times New Roman" panose="02020603050405020304" pitchFamily="18" charset="0"/>
            </a:endParaRPr>
          </a:p>
          <a:p>
            <a:pPr marL="0" marR="38100" lvl="0" indent="0">
              <a:buSzPts val="1000"/>
              <a:buNone/>
              <a:tabLst>
                <a:tab pos="457200" algn="l"/>
              </a:tabLst>
            </a:pPr>
            <a:r>
              <a:rPr lang="en-CA" sz="1800" dirty="0">
                <a:solidFill>
                  <a:srgbClr val="000000"/>
                </a:solidFill>
                <a:effectLst/>
                <a:ea typeface="Times New Roman" panose="02020603050405020304" pitchFamily="18" charset="0"/>
              </a:rPr>
              <a:t>We are grateful and privileged to be here; we recognize our responsibility for truth telling from the past and present to </a:t>
            </a:r>
            <a:r>
              <a:rPr lang="en-CA" sz="1800" dirty="0">
                <a:solidFill>
                  <a:srgbClr val="000000"/>
                </a:solidFill>
                <a:ea typeface="Times New Roman" panose="02020603050405020304" pitchFamily="18" charset="0"/>
              </a:rPr>
              <a:t>I</a:t>
            </a:r>
            <a:r>
              <a:rPr lang="en-CA" sz="1800" dirty="0">
                <a:solidFill>
                  <a:srgbClr val="000000"/>
                </a:solidFill>
                <a:effectLst/>
                <a:ea typeface="Times New Roman" panose="02020603050405020304" pitchFamily="18" charset="0"/>
              </a:rPr>
              <a:t>ndigenous people, First Nations Status, Non-Status, Metis, Inuit, and communities, and our responsibility to the land and to each other.</a:t>
            </a:r>
            <a:endParaRPr lang="en-CA" sz="1800" dirty="0">
              <a:effectLst/>
              <a:ea typeface="Times New Roman" panose="02020603050405020304" pitchFamily="18" charset="0"/>
            </a:endParaRPr>
          </a:p>
          <a:p>
            <a:pPr marL="0" marR="38100" lvl="0" indent="0">
              <a:buSzPts val="1000"/>
              <a:buNone/>
              <a:tabLst>
                <a:tab pos="457200" algn="l"/>
              </a:tabLst>
            </a:pPr>
            <a:r>
              <a:rPr lang="en-CA" sz="1800" dirty="0">
                <a:effectLst/>
                <a:ea typeface="Times New Roman" panose="02020603050405020304" pitchFamily="18" charset="0"/>
              </a:rPr>
              <a:t>This </a:t>
            </a:r>
            <a:r>
              <a:rPr lang="en-CA" sz="1800" dirty="0">
                <a:solidFill>
                  <a:srgbClr val="000000"/>
                </a:solidFill>
                <a:effectLst/>
                <a:ea typeface="Times New Roman" panose="02020603050405020304" pitchFamily="18" charset="0"/>
              </a:rPr>
              <a:t>acknowledgement is a start to deeper action.</a:t>
            </a:r>
            <a:endParaRPr lang="en-CA" sz="1800" dirty="0">
              <a:ea typeface="Times New Roman" panose="02020603050405020304" pitchFamily="18" charset="0"/>
            </a:endParaRPr>
          </a:p>
          <a:p>
            <a:pPr marL="0" marR="38100" lvl="0" indent="0">
              <a:buSzPts val="1000"/>
              <a:buNone/>
              <a:tabLst>
                <a:tab pos="457200" algn="l"/>
              </a:tabLst>
            </a:pPr>
            <a:r>
              <a:rPr lang="en-CA" sz="1800" dirty="0">
                <a:solidFill>
                  <a:srgbClr val="000000"/>
                </a:solidFill>
                <a:effectLst/>
                <a:ea typeface="Times New Roman" panose="02020603050405020304" pitchFamily="18" charset="0"/>
                <a:cs typeface="Arial" panose="020B0604020202020204" pitchFamily="34" charset="0"/>
              </a:rPr>
              <a:t>T</a:t>
            </a:r>
            <a:r>
              <a:rPr lang="en-CA" sz="1800" dirty="0">
                <a:solidFill>
                  <a:srgbClr val="000000"/>
                </a:solidFill>
                <a:effectLst/>
                <a:ea typeface="Times New Roman" panose="02020603050405020304" pitchFamily="18" charset="0"/>
              </a:rPr>
              <a:t>o make us a safe or brave space, we ask that everyone be self-aware and to self-monitor to notice and interrupt comments about others that judge, shame, label, or attack.</a:t>
            </a:r>
            <a:endParaRPr lang="en-CA" sz="1800" dirty="0">
              <a:effectLst/>
              <a:ea typeface="Times New Roman" panose="02020603050405020304" pitchFamily="18" charset="0"/>
            </a:endParaRPr>
          </a:p>
          <a:p>
            <a:pPr marL="0" indent="0">
              <a:buNone/>
            </a:pPr>
            <a:r>
              <a:rPr lang="en-CA" sz="1800" dirty="0">
                <a:ea typeface="Calibri" panose="020F0502020204030204" pitchFamily="34" charset="0"/>
                <a:cs typeface="Arial" panose="020B0604020202020204" pitchFamily="34" charset="0"/>
              </a:rPr>
              <a:t>T</a:t>
            </a:r>
            <a:r>
              <a:rPr lang="en-CA" sz="1800" dirty="0">
                <a:solidFill>
                  <a:srgbClr val="000000"/>
                </a:solidFill>
                <a:effectLst/>
                <a:ea typeface="Calibri" panose="020F0502020204030204" pitchFamily="34" charset="0"/>
                <a:cs typeface="Times New Roman" panose="02020603050405020304" pitchFamily="18" charset="0"/>
              </a:rPr>
              <a:t>o make this conversation safe, brave, we need to respectfully agree to disagree, to listen and to be open, and if we are successful, we can deepen our learning by hearing each other stories. </a:t>
            </a:r>
            <a:r>
              <a:rPr lang="en-CA" sz="1800" dirty="0">
                <a:solidFill>
                  <a:srgbClr val="000000"/>
                </a:solidFill>
                <a:ea typeface="Calibri" panose="020F0502020204030204" pitchFamily="34" charset="0"/>
                <a:cs typeface="Times New Roman" panose="02020603050405020304" pitchFamily="18" charset="0"/>
              </a:rPr>
              <a:t>(Dr. Deena Shaffer)</a:t>
            </a:r>
            <a:endParaRPr lang="en-CA" sz="1800" b="1" dirty="0">
              <a:solidFill>
                <a:srgbClr val="0B2318"/>
              </a:solidFill>
              <a:effectLst/>
              <a:ea typeface="Times New Roman" panose="02020603050405020304" pitchFamily="18" charset="0"/>
              <a:cs typeface="Times New Roman" panose="02020603050405020304" pitchFamily="18" charset="0"/>
            </a:endParaRPr>
          </a:p>
          <a:p>
            <a:pPr marL="0" indent="0">
              <a:buNone/>
            </a:pPr>
            <a:endParaRPr lang="en-CA" dirty="0"/>
          </a:p>
        </p:txBody>
      </p:sp>
      <p:sp>
        <p:nvSpPr>
          <p:cNvPr id="4" name="Slide Number Placeholder 3">
            <a:extLst>
              <a:ext uri="{FF2B5EF4-FFF2-40B4-BE49-F238E27FC236}">
                <a16:creationId xmlns:a16="http://schemas.microsoft.com/office/drawing/2014/main" id="{C7B725FA-C45E-6A98-884E-23A769495088}"/>
              </a:ext>
            </a:extLst>
          </p:cNvPr>
          <p:cNvSpPr>
            <a:spLocks noGrp="1"/>
          </p:cNvSpPr>
          <p:nvPr>
            <p:ph type="sldNum" sz="quarter" idx="12"/>
          </p:nvPr>
        </p:nvSpPr>
        <p:spPr/>
        <p:txBody>
          <a:bodyPr/>
          <a:lstStyle/>
          <a:p>
            <a:fld id="{839545AB-6A83-4F54-B372-B95785D6CBB0}" type="slidenum">
              <a:rPr lang="en-CA" smtClean="0"/>
              <a:t>2</a:t>
            </a:fld>
            <a:endParaRPr lang="en-CA"/>
          </a:p>
        </p:txBody>
      </p:sp>
    </p:spTree>
    <p:extLst>
      <p:ext uri="{BB962C8B-B14F-4D97-AF65-F5344CB8AC3E}">
        <p14:creationId xmlns:p14="http://schemas.microsoft.com/office/powerpoint/2010/main" val="3563440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2642-8553-4EEF-A1E6-037B66E73925}"/>
              </a:ext>
            </a:extLst>
          </p:cNvPr>
          <p:cNvSpPr>
            <a:spLocks noGrp="1"/>
          </p:cNvSpPr>
          <p:nvPr>
            <p:ph type="title"/>
          </p:nvPr>
        </p:nvSpPr>
        <p:spPr/>
        <p:txBody>
          <a:bodyPr/>
          <a:lstStyle/>
          <a:p>
            <a:r>
              <a:rPr lang="en-US" dirty="0"/>
              <a:t>Today’s Context (Relativity by M. C. Escher)</a:t>
            </a:r>
            <a:endParaRPr lang="en-CA" dirty="0"/>
          </a:p>
        </p:txBody>
      </p:sp>
      <p:pic>
        <p:nvPicPr>
          <p:cNvPr id="5" name="Content Placeholder 4" descr="Diagram, engineering drawing&#10;&#10;Description automatically generated">
            <a:extLst>
              <a:ext uri="{FF2B5EF4-FFF2-40B4-BE49-F238E27FC236}">
                <a16:creationId xmlns:a16="http://schemas.microsoft.com/office/drawing/2014/main" id="{9FB23F2A-C251-46B2-8926-ADCEFC764B84}"/>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70441" y="1825625"/>
            <a:ext cx="4651117" cy="4351338"/>
          </a:xfrm>
        </p:spPr>
      </p:pic>
      <p:sp>
        <p:nvSpPr>
          <p:cNvPr id="6" name="TextBox 5">
            <a:extLst>
              <a:ext uri="{FF2B5EF4-FFF2-40B4-BE49-F238E27FC236}">
                <a16:creationId xmlns:a16="http://schemas.microsoft.com/office/drawing/2014/main" id="{4A954E38-2BA0-4A8B-9328-9432EAB0A43E}"/>
              </a:ext>
            </a:extLst>
          </p:cNvPr>
          <p:cNvSpPr txBox="1"/>
          <p:nvPr/>
        </p:nvSpPr>
        <p:spPr>
          <a:xfrm>
            <a:off x="3770441" y="6176963"/>
            <a:ext cx="4651117" cy="230832"/>
          </a:xfrm>
          <a:prstGeom prst="rect">
            <a:avLst/>
          </a:prstGeom>
          <a:noFill/>
        </p:spPr>
        <p:txBody>
          <a:bodyPr wrap="square" rtlCol="0">
            <a:spAutoFit/>
          </a:bodyPr>
          <a:lstStyle/>
          <a:p>
            <a:r>
              <a:rPr lang="en-CA" sz="900">
                <a:hlinkClick r:id="rId3" tooltip="https://www.flickr.com/photos/clairity/41538121215"/>
              </a:rPr>
              <a:t>This Photo</a:t>
            </a:r>
            <a:r>
              <a:rPr lang="en-CA" sz="900"/>
              <a:t> by Unknown Author is licensed under </a:t>
            </a:r>
            <a:r>
              <a:rPr lang="en-CA" sz="900">
                <a:hlinkClick r:id="rId4" tooltip="https://creativecommons.org/licenses/by/3.0/"/>
              </a:rPr>
              <a:t>CC BY</a:t>
            </a:r>
            <a:endParaRPr lang="en-CA" sz="900"/>
          </a:p>
        </p:txBody>
      </p:sp>
      <p:sp>
        <p:nvSpPr>
          <p:cNvPr id="3" name="Slide Number Placeholder 2">
            <a:extLst>
              <a:ext uri="{FF2B5EF4-FFF2-40B4-BE49-F238E27FC236}">
                <a16:creationId xmlns:a16="http://schemas.microsoft.com/office/drawing/2014/main" id="{441760E3-63E2-1D6D-32D0-69051D349A40}"/>
              </a:ext>
            </a:extLst>
          </p:cNvPr>
          <p:cNvSpPr>
            <a:spLocks noGrp="1"/>
          </p:cNvSpPr>
          <p:nvPr>
            <p:ph type="sldNum" sz="quarter" idx="12"/>
          </p:nvPr>
        </p:nvSpPr>
        <p:spPr/>
        <p:txBody>
          <a:bodyPr/>
          <a:lstStyle/>
          <a:p>
            <a:fld id="{839545AB-6A83-4F54-B372-B95785D6CBB0}" type="slidenum">
              <a:rPr lang="en-CA" smtClean="0"/>
              <a:t>20</a:t>
            </a:fld>
            <a:endParaRPr lang="en-CA"/>
          </a:p>
        </p:txBody>
      </p:sp>
    </p:spTree>
    <p:extLst>
      <p:ext uri="{BB962C8B-B14F-4D97-AF65-F5344CB8AC3E}">
        <p14:creationId xmlns:p14="http://schemas.microsoft.com/office/powerpoint/2010/main" val="318695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9746-E911-4464-81D4-7A9E5A36B873}"/>
              </a:ext>
            </a:extLst>
          </p:cNvPr>
          <p:cNvSpPr>
            <a:spLocks noGrp="1"/>
          </p:cNvSpPr>
          <p:nvPr>
            <p:ph type="title"/>
          </p:nvPr>
        </p:nvSpPr>
        <p:spPr/>
        <p:txBody>
          <a:bodyPr/>
          <a:lstStyle/>
          <a:p>
            <a:r>
              <a:rPr lang="en-US" dirty="0"/>
              <a:t>Given that change is faster and accelerating</a:t>
            </a:r>
            <a:endParaRPr lang="en-CA" dirty="0"/>
          </a:p>
        </p:txBody>
      </p:sp>
      <p:sp>
        <p:nvSpPr>
          <p:cNvPr id="3" name="Content Placeholder 2">
            <a:extLst>
              <a:ext uri="{FF2B5EF4-FFF2-40B4-BE49-F238E27FC236}">
                <a16:creationId xmlns:a16="http://schemas.microsoft.com/office/drawing/2014/main" id="{B96A4241-392D-463D-BFD4-0D0EFEF03C39}"/>
              </a:ext>
            </a:extLst>
          </p:cNvPr>
          <p:cNvSpPr>
            <a:spLocks noGrp="1"/>
          </p:cNvSpPr>
          <p:nvPr>
            <p:ph idx="1"/>
          </p:nvPr>
        </p:nvSpPr>
        <p:spPr/>
        <p:txBody>
          <a:bodyPr/>
          <a:lstStyle/>
          <a:p>
            <a:r>
              <a:rPr lang="en-US" dirty="0"/>
              <a:t>David Goldsmith</a:t>
            </a:r>
          </a:p>
          <a:p>
            <a:pPr lvl="1"/>
            <a:r>
              <a:rPr lang="en-US" dirty="0"/>
              <a:t>Manage our attention</a:t>
            </a:r>
          </a:p>
          <a:p>
            <a:pPr lvl="1"/>
            <a:r>
              <a:rPr lang="en-US" dirty="0"/>
              <a:t>Deal with complexity</a:t>
            </a:r>
          </a:p>
          <a:p>
            <a:pPr lvl="1"/>
            <a:r>
              <a:rPr lang="en-US" dirty="0"/>
              <a:t>Use adversity to become better using a more </a:t>
            </a:r>
            <a:r>
              <a:rPr lang="en-US" dirty="0">
                <a:highlight>
                  <a:srgbClr val="00FF00"/>
                </a:highlight>
              </a:rPr>
              <a:t>holistic</a:t>
            </a:r>
            <a:r>
              <a:rPr lang="en-US" dirty="0"/>
              <a:t> approach to create greater </a:t>
            </a:r>
            <a:r>
              <a:rPr lang="en-US" dirty="0">
                <a:highlight>
                  <a:srgbClr val="00FF00"/>
                </a:highlight>
              </a:rPr>
              <a:t>value</a:t>
            </a:r>
            <a:r>
              <a:rPr lang="en-US" dirty="0"/>
              <a:t> for the organization and to develop the ecosystem</a:t>
            </a:r>
          </a:p>
          <a:p>
            <a:pPr lvl="1"/>
            <a:r>
              <a:rPr lang="en-US" dirty="0"/>
              <a:t>Make decisions with reflection – using curiosity, challenging our assumptions, seeing the </a:t>
            </a:r>
            <a:r>
              <a:rPr lang="en-US" dirty="0">
                <a:highlight>
                  <a:srgbClr val="00FF00"/>
                </a:highlight>
              </a:rPr>
              <a:t>bigger picture </a:t>
            </a:r>
            <a:r>
              <a:rPr lang="en-US" dirty="0"/>
              <a:t>and patterns, and a </a:t>
            </a:r>
            <a:r>
              <a:rPr lang="en-US" dirty="0">
                <a:highlight>
                  <a:srgbClr val="00FF00"/>
                </a:highlight>
              </a:rPr>
              <a:t>longer timeframe </a:t>
            </a:r>
            <a:r>
              <a:rPr lang="en-US" dirty="0"/>
              <a:t>(next week/month/trends/directionality)</a:t>
            </a:r>
          </a:p>
        </p:txBody>
      </p:sp>
      <p:sp>
        <p:nvSpPr>
          <p:cNvPr id="4" name="Slide Number Placeholder 3">
            <a:extLst>
              <a:ext uri="{FF2B5EF4-FFF2-40B4-BE49-F238E27FC236}">
                <a16:creationId xmlns:a16="http://schemas.microsoft.com/office/drawing/2014/main" id="{82CE1956-8DBA-4292-328C-D83A86CCE543}"/>
              </a:ext>
            </a:extLst>
          </p:cNvPr>
          <p:cNvSpPr>
            <a:spLocks noGrp="1"/>
          </p:cNvSpPr>
          <p:nvPr>
            <p:ph type="sldNum" sz="quarter" idx="12"/>
          </p:nvPr>
        </p:nvSpPr>
        <p:spPr/>
        <p:txBody>
          <a:bodyPr/>
          <a:lstStyle/>
          <a:p>
            <a:fld id="{839545AB-6A83-4F54-B372-B95785D6CBB0}" type="slidenum">
              <a:rPr lang="en-CA" smtClean="0"/>
              <a:t>21</a:t>
            </a:fld>
            <a:endParaRPr lang="en-CA"/>
          </a:p>
        </p:txBody>
      </p:sp>
    </p:spTree>
    <p:extLst>
      <p:ext uri="{BB962C8B-B14F-4D97-AF65-F5344CB8AC3E}">
        <p14:creationId xmlns:p14="http://schemas.microsoft.com/office/powerpoint/2010/main" val="298504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1700-E3C9-3CD9-325C-5447BE151B04}"/>
              </a:ext>
            </a:extLst>
          </p:cNvPr>
          <p:cNvSpPr>
            <a:spLocks noGrp="1"/>
          </p:cNvSpPr>
          <p:nvPr>
            <p:ph type="title"/>
          </p:nvPr>
        </p:nvSpPr>
        <p:spPr/>
        <p:txBody>
          <a:bodyPr/>
          <a:lstStyle/>
          <a:p>
            <a:r>
              <a:rPr lang="en-US" dirty="0"/>
              <a:t>John V. Petrocelli</a:t>
            </a:r>
            <a:endParaRPr lang="en-CA" dirty="0"/>
          </a:p>
        </p:txBody>
      </p:sp>
      <p:sp>
        <p:nvSpPr>
          <p:cNvPr id="3" name="Content Placeholder 2">
            <a:extLst>
              <a:ext uri="{FF2B5EF4-FFF2-40B4-BE49-F238E27FC236}">
                <a16:creationId xmlns:a16="http://schemas.microsoft.com/office/drawing/2014/main" id="{14339BD9-5A70-604A-CA58-C0CFF03ECC39}"/>
              </a:ext>
            </a:extLst>
          </p:cNvPr>
          <p:cNvSpPr>
            <a:spLocks noGrp="1"/>
          </p:cNvSpPr>
          <p:nvPr>
            <p:ph idx="1"/>
          </p:nvPr>
        </p:nvSpPr>
        <p:spPr/>
        <p:txBody>
          <a:bodyPr/>
          <a:lstStyle/>
          <a:p>
            <a:r>
              <a:rPr lang="en-US" dirty="0"/>
              <a:t>Focus on genuine evidence, truth, and established knowledge that substantiates our reasoning and our decisions</a:t>
            </a:r>
          </a:p>
          <a:p>
            <a:r>
              <a:rPr lang="en-US" dirty="0"/>
              <a:t>Instead of the outcome, consider the </a:t>
            </a:r>
            <a:r>
              <a:rPr lang="en-US" dirty="0">
                <a:highlight>
                  <a:srgbClr val="00FF00"/>
                </a:highlight>
              </a:rPr>
              <a:t>best possible position to succeed</a:t>
            </a:r>
          </a:p>
          <a:p>
            <a:r>
              <a:rPr lang="en-US" dirty="0">
                <a:highlight>
                  <a:srgbClr val="00FF00"/>
                </a:highlight>
              </a:rPr>
              <a:t>And we need to be clear about what outcome the product owner wants (clear and distinct from your personal outcome)</a:t>
            </a:r>
            <a:endParaRPr lang="en-CA" dirty="0">
              <a:highlight>
                <a:srgbClr val="00FF00"/>
              </a:highlight>
            </a:endParaRPr>
          </a:p>
        </p:txBody>
      </p:sp>
      <p:sp>
        <p:nvSpPr>
          <p:cNvPr id="4" name="Slide Number Placeholder 3">
            <a:extLst>
              <a:ext uri="{FF2B5EF4-FFF2-40B4-BE49-F238E27FC236}">
                <a16:creationId xmlns:a16="http://schemas.microsoft.com/office/drawing/2014/main" id="{411B3D35-C3F2-7B15-1F2A-227506740C9D}"/>
              </a:ext>
            </a:extLst>
          </p:cNvPr>
          <p:cNvSpPr>
            <a:spLocks noGrp="1"/>
          </p:cNvSpPr>
          <p:nvPr>
            <p:ph type="sldNum" sz="quarter" idx="12"/>
          </p:nvPr>
        </p:nvSpPr>
        <p:spPr/>
        <p:txBody>
          <a:bodyPr/>
          <a:lstStyle/>
          <a:p>
            <a:fld id="{839545AB-6A83-4F54-B372-B95785D6CBB0}" type="slidenum">
              <a:rPr lang="en-CA" smtClean="0"/>
              <a:t>22</a:t>
            </a:fld>
            <a:endParaRPr lang="en-CA"/>
          </a:p>
        </p:txBody>
      </p:sp>
    </p:spTree>
    <p:extLst>
      <p:ext uri="{BB962C8B-B14F-4D97-AF65-F5344CB8AC3E}">
        <p14:creationId xmlns:p14="http://schemas.microsoft.com/office/powerpoint/2010/main" val="42095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BFD4-0AA5-4FFF-8BD7-D33A823CC466}"/>
              </a:ext>
            </a:extLst>
          </p:cNvPr>
          <p:cNvSpPr>
            <a:spLocks noGrp="1"/>
          </p:cNvSpPr>
          <p:nvPr>
            <p:ph type="title"/>
          </p:nvPr>
        </p:nvSpPr>
        <p:spPr/>
        <p:txBody>
          <a:bodyPr/>
          <a:lstStyle/>
          <a:p>
            <a:r>
              <a:rPr lang="en-CA" dirty="0"/>
              <a:t>Dave Thomas</a:t>
            </a:r>
          </a:p>
        </p:txBody>
      </p:sp>
      <p:sp>
        <p:nvSpPr>
          <p:cNvPr id="3" name="Content Placeholder 2">
            <a:extLst>
              <a:ext uri="{FF2B5EF4-FFF2-40B4-BE49-F238E27FC236}">
                <a16:creationId xmlns:a16="http://schemas.microsoft.com/office/drawing/2014/main" id="{52834E1B-F3BB-4AB8-990D-C4E05E654DC7}"/>
              </a:ext>
            </a:extLst>
          </p:cNvPr>
          <p:cNvSpPr>
            <a:spLocks noGrp="1"/>
          </p:cNvSpPr>
          <p:nvPr>
            <p:ph idx="1"/>
          </p:nvPr>
        </p:nvSpPr>
        <p:spPr/>
        <p:txBody>
          <a:bodyPr>
            <a:normAutofit fontScale="62500" lnSpcReduction="20000"/>
          </a:bodyPr>
          <a:lstStyle/>
          <a:p>
            <a:r>
              <a:rPr lang="en-CA" dirty="0" err="1"/>
              <a:t>Goto</a:t>
            </a:r>
            <a:r>
              <a:rPr lang="en-CA" dirty="0"/>
              <a:t> Conference 2015</a:t>
            </a:r>
          </a:p>
          <a:p>
            <a:r>
              <a:rPr lang="en-CA" dirty="0">
                <a:hlinkClick r:id="rId2"/>
              </a:rPr>
              <a:t>https://www.youtube.com/watch?v=a-BOSpxYJ9M</a:t>
            </a:r>
            <a:r>
              <a:rPr lang="en-CA" dirty="0"/>
              <a:t> </a:t>
            </a:r>
          </a:p>
          <a:p>
            <a:r>
              <a:rPr lang="en-CA" dirty="0"/>
              <a:t>24:40 to 27:59</a:t>
            </a:r>
          </a:p>
          <a:p>
            <a:r>
              <a:rPr lang="en-CA" dirty="0"/>
              <a:t>The PID Algorithm sometimes called the PID Controller (echo Model View Controller Construct)</a:t>
            </a:r>
          </a:p>
          <a:p>
            <a:pPr lvl="1"/>
            <a:r>
              <a:rPr lang="en-CA" dirty="0"/>
              <a:t>Proportional (the error)</a:t>
            </a:r>
          </a:p>
          <a:p>
            <a:pPr lvl="1"/>
            <a:r>
              <a:rPr lang="en-CA" dirty="0"/>
              <a:t>Integrative (the history integrated, bias)</a:t>
            </a:r>
          </a:p>
          <a:p>
            <a:pPr lvl="1"/>
            <a:r>
              <a:rPr lang="en-CA" dirty="0"/>
              <a:t>Derivative (where it is and where it wants to be so anticipated change for the future)</a:t>
            </a:r>
          </a:p>
          <a:p>
            <a:r>
              <a:rPr lang="en-CA" dirty="0">
                <a:highlight>
                  <a:srgbClr val="00FF00"/>
                </a:highlight>
              </a:rPr>
              <a:t>Find out where you are </a:t>
            </a:r>
            <a:r>
              <a:rPr lang="en-CA" dirty="0"/>
              <a:t>(proportional, the error, determines which correction to apply, contextualized to environment)</a:t>
            </a:r>
          </a:p>
          <a:p>
            <a:r>
              <a:rPr lang="en-CA" dirty="0">
                <a:highlight>
                  <a:srgbClr val="00FF00"/>
                </a:highlight>
              </a:rPr>
              <a:t>Take a small step towards your goal </a:t>
            </a:r>
            <a:r>
              <a:rPr lang="en-CA" dirty="0"/>
              <a:t>(integrative)</a:t>
            </a:r>
          </a:p>
          <a:p>
            <a:r>
              <a:rPr lang="en-CA" dirty="0">
                <a:highlight>
                  <a:srgbClr val="00FF00"/>
                </a:highlight>
              </a:rPr>
              <a:t>Adjust your understanding based on what your learned </a:t>
            </a:r>
            <a:r>
              <a:rPr lang="en-CA" dirty="0"/>
              <a:t>(derivative, the difference)</a:t>
            </a:r>
          </a:p>
          <a:p>
            <a:r>
              <a:rPr lang="en-CA" dirty="0">
                <a:highlight>
                  <a:srgbClr val="00FF00"/>
                </a:highlight>
              </a:rPr>
              <a:t>Repeat </a:t>
            </a:r>
          </a:p>
          <a:p>
            <a:pPr marL="0" indent="0">
              <a:buNone/>
            </a:pPr>
            <a:r>
              <a:rPr lang="en-CA" dirty="0"/>
              <a:t>	when faced with two or more alternatives that deliver roughly the same value, take the path that makes future change easier (because good design is easier to change in the future) [echo Stewart Brand’s Evolutionary Design]</a:t>
            </a:r>
          </a:p>
        </p:txBody>
      </p:sp>
    </p:spTree>
    <p:extLst>
      <p:ext uri="{BB962C8B-B14F-4D97-AF65-F5344CB8AC3E}">
        <p14:creationId xmlns:p14="http://schemas.microsoft.com/office/powerpoint/2010/main" val="1355061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CFAE9-48E5-15E8-8EC1-069C9289EAED}"/>
              </a:ext>
            </a:extLst>
          </p:cNvPr>
          <p:cNvSpPr>
            <a:spLocks noGrp="1"/>
          </p:cNvSpPr>
          <p:nvPr>
            <p:ph type="title"/>
          </p:nvPr>
        </p:nvSpPr>
        <p:spPr/>
        <p:txBody>
          <a:bodyPr/>
          <a:lstStyle/>
          <a:p>
            <a:r>
              <a:rPr lang="en-US" dirty="0"/>
              <a:t>Team Action</a:t>
            </a:r>
            <a:endParaRPr lang="en-CA" dirty="0"/>
          </a:p>
        </p:txBody>
      </p:sp>
      <p:sp>
        <p:nvSpPr>
          <p:cNvPr id="3" name="Content Placeholder 2">
            <a:extLst>
              <a:ext uri="{FF2B5EF4-FFF2-40B4-BE49-F238E27FC236}">
                <a16:creationId xmlns:a16="http://schemas.microsoft.com/office/drawing/2014/main" id="{6A2CA603-3B18-3BEF-760F-0199A09D728A}"/>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B4936A99-6B05-819E-90C6-0198096752FD}"/>
              </a:ext>
            </a:extLst>
          </p:cNvPr>
          <p:cNvSpPr>
            <a:spLocks noGrp="1"/>
          </p:cNvSpPr>
          <p:nvPr>
            <p:ph type="sldNum" sz="quarter" idx="12"/>
          </p:nvPr>
        </p:nvSpPr>
        <p:spPr/>
        <p:txBody>
          <a:bodyPr/>
          <a:lstStyle/>
          <a:p>
            <a:fld id="{839545AB-6A83-4F54-B372-B95785D6CBB0}" type="slidenum">
              <a:rPr lang="en-CA" smtClean="0"/>
              <a:t>24</a:t>
            </a:fld>
            <a:endParaRPr lang="en-CA"/>
          </a:p>
        </p:txBody>
      </p:sp>
    </p:spTree>
    <p:extLst>
      <p:ext uri="{BB962C8B-B14F-4D97-AF65-F5344CB8AC3E}">
        <p14:creationId xmlns:p14="http://schemas.microsoft.com/office/powerpoint/2010/main" val="135156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a:t>
            </a:r>
            <a:r>
              <a:rPr lang="en-CA" dirty="0" err="1"/>
              <a:t>trengthening</a:t>
            </a:r>
            <a:r>
              <a:rPr lang="en-CA" dirty="0"/>
              <a:t> Our Executive Team with curiosity and creativity</a:t>
            </a:r>
            <a:endParaRPr dirty="0"/>
          </a:p>
        </p:txBody>
      </p:sp>
      <p:sp>
        <p:nvSpPr>
          <p:cNvPr id="233" name="Google Shape;23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CA" dirty="0"/>
              <a:t>Introduce yourselves by only referring to 3 unique things about you – the </a:t>
            </a:r>
            <a:r>
              <a:rPr lang="en-CA" dirty="0" err="1"/>
              <a:t>ineffables</a:t>
            </a:r>
            <a:r>
              <a:rPr lang="en-CA" dirty="0"/>
              <a:t> (in other words, not job/where born/family info/job title/work)</a:t>
            </a:r>
            <a:endParaRPr dirty="0"/>
          </a:p>
          <a:p>
            <a:pPr marL="228600" lvl="0" indent="-228600" algn="l" rtl="0">
              <a:lnSpc>
                <a:spcPct val="90000"/>
              </a:lnSpc>
              <a:spcBef>
                <a:spcPts val="1000"/>
              </a:spcBef>
              <a:spcAft>
                <a:spcPts val="0"/>
              </a:spcAft>
              <a:buClr>
                <a:schemeClr val="dk1"/>
              </a:buClr>
              <a:buSzPts val="2800"/>
              <a:buChar char="•"/>
            </a:pPr>
            <a:r>
              <a:rPr lang="en-CA" dirty="0"/>
              <a:t>Nancy will model</a:t>
            </a: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2" name="Slide Number Placeholder 1">
            <a:extLst>
              <a:ext uri="{FF2B5EF4-FFF2-40B4-BE49-F238E27FC236}">
                <a16:creationId xmlns:a16="http://schemas.microsoft.com/office/drawing/2014/main" id="{5AD777B8-31C5-98E2-066C-66CC863C5B99}"/>
              </a:ext>
            </a:extLst>
          </p:cNvPr>
          <p:cNvSpPr>
            <a:spLocks noGrp="1"/>
          </p:cNvSpPr>
          <p:nvPr>
            <p:ph type="sldNum" sz="quarter" idx="12"/>
          </p:nvPr>
        </p:nvSpPr>
        <p:spPr/>
        <p:txBody>
          <a:bodyPr/>
          <a:lstStyle/>
          <a:p>
            <a:fld id="{839545AB-6A83-4F54-B372-B95785D6CBB0}" type="slidenum">
              <a:rPr lang="en-CA" smtClean="0"/>
              <a:t>25</a:t>
            </a:fld>
            <a:endParaRPr lang="en-C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190B-C867-CBC1-D705-30EE7FD9A087}"/>
              </a:ext>
            </a:extLst>
          </p:cNvPr>
          <p:cNvSpPr>
            <a:spLocks noGrp="1"/>
          </p:cNvSpPr>
          <p:nvPr>
            <p:ph type="title"/>
          </p:nvPr>
        </p:nvSpPr>
        <p:spPr/>
        <p:txBody>
          <a:bodyPr/>
          <a:lstStyle/>
          <a:p>
            <a:r>
              <a:rPr lang="en-US" dirty="0"/>
              <a:t>List of Potential Projects for the Next 8 Weeks</a:t>
            </a:r>
            <a:endParaRPr lang="en-CA" dirty="0"/>
          </a:p>
        </p:txBody>
      </p:sp>
      <p:sp>
        <p:nvSpPr>
          <p:cNvPr id="3" name="Content Placeholder 2">
            <a:extLst>
              <a:ext uri="{FF2B5EF4-FFF2-40B4-BE49-F238E27FC236}">
                <a16:creationId xmlns:a16="http://schemas.microsoft.com/office/drawing/2014/main" id="{825594E1-CEB3-28C5-06E5-ED48B9CDDA46}"/>
              </a:ext>
            </a:extLst>
          </p:cNvPr>
          <p:cNvSpPr>
            <a:spLocks noGrp="1"/>
          </p:cNvSpPr>
          <p:nvPr>
            <p:ph idx="1"/>
          </p:nvPr>
        </p:nvSpPr>
        <p:spPr/>
        <p:txBody>
          <a:bodyPr/>
          <a:lstStyle/>
          <a:p>
            <a:r>
              <a:rPr lang="en-US" dirty="0"/>
              <a:t>Brainstorm on back of your sheet</a:t>
            </a:r>
            <a:endParaRPr lang="en-CA" dirty="0"/>
          </a:p>
        </p:txBody>
      </p:sp>
      <p:sp>
        <p:nvSpPr>
          <p:cNvPr id="4" name="Slide Number Placeholder 3">
            <a:extLst>
              <a:ext uri="{FF2B5EF4-FFF2-40B4-BE49-F238E27FC236}">
                <a16:creationId xmlns:a16="http://schemas.microsoft.com/office/drawing/2014/main" id="{535F374A-BB79-FE11-1F11-CA36D4265D22}"/>
              </a:ext>
            </a:extLst>
          </p:cNvPr>
          <p:cNvSpPr>
            <a:spLocks noGrp="1"/>
          </p:cNvSpPr>
          <p:nvPr>
            <p:ph type="sldNum" sz="quarter" idx="12"/>
          </p:nvPr>
        </p:nvSpPr>
        <p:spPr/>
        <p:txBody>
          <a:bodyPr/>
          <a:lstStyle/>
          <a:p>
            <a:fld id="{839545AB-6A83-4F54-B372-B95785D6CBB0}" type="slidenum">
              <a:rPr lang="en-CA" smtClean="0"/>
              <a:t>26</a:t>
            </a:fld>
            <a:endParaRPr lang="en-CA"/>
          </a:p>
        </p:txBody>
      </p:sp>
    </p:spTree>
    <p:extLst>
      <p:ext uri="{BB962C8B-B14F-4D97-AF65-F5344CB8AC3E}">
        <p14:creationId xmlns:p14="http://schemas.microsoft.com/office/powerpoint/2010/main" val="684402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BA6B-CD3A-358B-FA87-4640759AB036}"/>
              </a:ext>
            </a:extLst>
          </p:cNvPr>
          <p:cNvSpPr>
            <a:spLocks noGrp="1"/>
          </p:cNvSpPr>
          <p:nvPr>
            <p:ph type="title"/>
          </p:nvPr>
        </p:nvSpPr>
        <p:spPr/>
        <p:txBody>
          <a:bodyPr/>
          <a:lstStyle/>
          <a:p>
            <a:pPr algn="ctr"/>
            <a:r>
              <a:rPr lang="en-US" dirty="0"/>
              <a:t>Select a Topic by Weighted Scoring </a:t>
            </a:r>
            <a:br>
              <a:rPr lang="en-US" dirty="0"/>
            </a:br>
            <a:r>
              <a:rPr lang="en-US" dirty="0"/>
              <a:t>high = yes/low = no</a:t>
            </a:r>
            <a:endParaRPr lang="en-CA" dirty="0"/>
          </a:p>
        </p:txBody>
      </p:sp>
      <p:sp>
        <p:nvSpPr>
          <p:cNvPr id="3" name="Content Placeholder 2">
            <a:extLst>
              <a:ext uri="{FF2B5EF4-FFF2-40B4-BE49-F238E27FC236}">
                <a16:creationId xmlns:a16="http://schemas.microsoft.com/office/drawing/2014/main" id="{77F1CF69-E5BF-D761-31FB-BA9AC55706EE}"/>
              </a:ext>
            </a:extLst>
          </p:cNvPr>
          <p:cNvSpPr>
            <a:spLocks noGrp="1"/>
          </p:cNvSpPr>
          <p:nvPr>
            <p:ph idx="1"/>
          </p:nvPr>
        </p:nvSpPr>
        <p:spPr/>
        <p:txBody>
          <a:bodyPr>
            <a:normAutofit/>
          </a:bodyPr>
          <a:lstStyle/>
          <a:p>
            <a:r>
              <a:rPr lang="en-CA" dirty="0">
                <a:highlight>
                  <a:srgbClr val="00FF00"/>
                </a:highlight>
              </a:rPr>
              <a:t>VALUE</a:t>
            </a:r>
            <a:r>
              <a:rPr lang="en-CA" dirty="0"/>
              <a:t> (high) with rationale/reason</a:t>
            </a:r>
          </a:p>
          <a:p>
            <a:r>
              <a:rPr lang="en-CA" dirty="0"/>
              <a:t>Holistic re wider perspective and longer timeframe (high)/</a:t>
            </a:r>
            <a:r>
              <a:rPr lang="en-CA" dirty="0">
                <a:highlight>
                  <a:srgbClr val="00FF00"/>
                </a:highlight>
              </a:rPr>
              <a:t>SCOPE</a:t>
            </a:r>
            <a:r>
              <a:rPr lang="en-CA" dirty="0"/>
              <a:t>/doable in 8 weeks</a:t>
            </a:r>
          </a:p>
          <a:p>
            <a:r>
              <a:rPr lang="en-CA" dirty="0"/>
              <a:t>Easy to implement (high)/</a:t>
            </a:r>
            <a:r>
              <a:rPr lang="en-CA" dirty="0">
                <a:highlight>
                  <a:srgbClr val="00FF00"/>
                </a:highlight>
              </a:rPr>
              <a:t>DELIVERABLES</a:t>
            </a:r>
            <a:r>
              <a:rPr lang="en-CA" dirty="0"/>
              <a:t>/easy to take small steps (high)/deconstructed with equitable distribution within the team</a:t>
            </a:r>
          </a:p>
          <a:p>
            <a:r>
              <a:rPr lang="en-CA" dirty="0"/>
              <a:t>Easy to </a:t>
            </a:r>
            <a:r>
              <a:rPr lang="en-CA" dirty="0">
                <a:highlight>
                  <a:srgbClr val="00FF00"/>
                </a:highlight>
              </a:rPr>
              <a:t>CHANGE</a:t>
            </a:r>
            <a:r>
              <a:rPr lang="en-CA" dirty="0"/>
              <a:t>/maintain after implemented (high)</a:t>
            </a:r>
          </a:p>
          <a:p>
            <a:r>
              <a:rPr lang="en-CA" dirty="0">
                <a:highlight>
                  <a:srgbClr val="00FF00"/>
                </a:highlight>
              </a:rPr>
              <a:t>COST</a:t>
            </a:r>
            <a:r>
              <a:rPr lang="en-CA" dirty="0"/>
              <a:t> (low)</a:t>
            </a:r>
          </a:p>
          <a:p>
            <a:r>
              <a:rPr lang="en-CA" dirty="0"/>
              <a:t>Position to succeed (high)/team’s collective </a:t>
            </a:r>
            <a:r>
              <a:rPr lang="en-CA" dirty="0">
                <a:highlight>
                  <a:srgbClr val="00FF00"/>
                </a:highlight>
              </a:rPr>
              <a:t>STRENGTH TO SUCCEED</a:t>
            </a:r>
          </a:p>
          <a:p>
            <a:r>
              <a:rPr lang="en-CA" dirty="0">
                <a:highlight>
                  <a:srgbClr val="00FF00"/>
                </a:highlight>
              </a:rPr>
              <a:t>RISK</a:t>
            </a:r>
            <a:r>
              <a:rPr lang="en-CA" dirty="0"/>
              <a:t> (low)</a:t>
            </a:r>
          </a:p>
          <a:p>
            <a:endParaRPr lang="en-CA" dirty="0"/>
          </a:p>
          <a:p>
            <a:endParaRPr lang="en-CA" dirty="0"/>
          </a:p>
        </p:txBody>
      </p:sp>
      <p:sp>
        <p:nvSpPr>
          <p:cNvPr id="4" name="Slide Number Placeholder 3">
            <a:extLst>
              <a:ext uri="{FF2B5EF4-FFF2-40B4-BE49-F238E27FC236}">
                <a16:creationId xmlns:a16="http://schemas.microsoft.com/office/drawing/2014/main" id="{6D1F8BAD-C163-E3E4-B4EC-7AE55A1B2EDB}"/>
              </a:ext>
            </a:extLst>
          </p:cNvPr>
          <p:cNvSpPr>
            <a:spLocks noGrp="1"/>
          </p:cNvSpPr>
          <p:nvPr>
            <p:ph type="sldNum" sz="quarter" idx="12"/>
          </p:nvPr>
        </p:nvSpPr>
        <p:spPr/>
        <p:txBody>
          <a:bodyPr/>
          <a:lstStyle/>
          <a:p>
            <a:fld id="{839545AB-6A83-4F54-B372-B95785D6CBB0}" type="slidenum">
              <a:rPr lang="en-CA" smtClean="0"/>
              <a:t>27</a:t>
            </a:fld>
            <a:endParaRPr lang="en-CA"/>
          </a:p>
        </p:txBody>
      </p:sp>
    </p:spTree>
    <p:extLst>
      <p:ext uri="{BB962C8B-B14F-4D97-AF65-F5344CB8AC3E}">
        <p14:creationId xmlns:p14="http://schemas.microsoft.com/office/powerpoint/2010/main" val="108467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CF29-A3FF-DDD8-958D-97DB4F4A435C}"/>
              </a:ext>
            </a:extLst>
          </p:cNvPr>
          <p:cNvSpPr>
            <a:spLocks noGrp="1"/>
          </p:cNvSpPr>
          <p:nvPr>
            <p:ph type="title"/>
          </p:nvPr>
        </p:nvSpPr>
        <p:spPr/>
        <p:txBody>
          <a:bodyPr/>
          <a:lstStyle/>
          <a:p>
            <a:r>
              <a:rPr lang="en-US" dirty="0"/>
              <a:t>Break for 30 minutes to complete 3 tasks</a:t>
            </a:r>
            <a:endParaRPr lang="en-CA" dirty="0"/>
          </a:p>
        </p:txBody>
      </p:sp>
      <p:sp>
        <p:nvSpPr>
          <p:cNvPr id="3" name="Content Placeholder 2">
            <a:extLst>
              <a:ext uri="{FF2B5EF4-FFF2-40B4-BE49-F238E27FC236}">
                <a16:creationId xmlns:a16="http://schemas.microsoft.com/office/drawing/2014/main" id="{D05E130B-DFEF-4DC5-C95F-35E27A0D1027}"/>
              </a:ext>
            </a:extLst>
          </p:cNvPr>
          <p:cNvSpPr>
            <a:spLocks noGrp="1"/>
          </p:cNvSpPr>
          <p:nvPr>
            <p:ph idx="1"/>
          </p:nvPr>
        </p:nvSpPr>
        <p:spPr/>
        <p:txBody>
          <a:bodyPr/>
          <a:lstStyle/>
          <a:p>
            <a:r>
              <a:rPr lang="en-US" dirty="0"/>
              <a:t>Strengthen team with curiosity and creativity</a:t>
            </a:r>
          </a:p>
          <a:p>
            <a:pPr lvl="1"/>
            <a:r>
              <a:rPr lang="en-US" dirty="0"/>
              <a:t>Introduction 3 things unique to you</a:t>
            </a:r>
          </a:p>
          <a:p>
            <a:r>
              <a:rPr lang="en-US" dirty="0"/>
              <a:t>Brainstorm possible project ideas (one idea from each individual team member)</a:t>
            </a:r>
          </a:p>
          <a:p>
            <a:r>
              <a:rPr lang="en-US" dirty="0"/>
              <a:t>Complete the weighted scoring of the ideas on back of your respective team’s sheet by being curious and listening respectfully in the space and using the creative approach of being the best </a:t>
            </a:r>
            <a:r>
              <a:rPr lang="en-US" i="1" dirty="0"/>
              <a:t>for</a:t>
            </a:r>
            <a:r>
              <a:rPr lang="en-US" dirty="0"/>
              <a:t> the world</a:t>
            </a:r>
          </a:p>
          <a:p>
            <a:endParaRPr lang="en-US" dirty="0"/>
          </a:p>
        </p:txBody>
      </p:sp>
      <p:sp>
        <p:nvSpPr>
          <p:cNvPr id="4" name="Slide Number Placeholder 3">
            <a:extLst>
              <a:ext uri="{FF2B5EF4-FFF2-40B4-BE49-F238E27FC236}">
                <a16:creationId xmlns:a16="http://schemas.microsoft.com/office/drawing/2014/main" id="{E91BD4D6-8C8E-EFA2-DD67-3DD458616C7C}"/>
              </a:ext>
            </a:extLst>
          </p:cNvPr>
          <p:cNvSpPr>
            <a:spLocks noGrp="1"/>
          </p:cNvSpPr>
          <p:nvPr>
            <p:ph type="sldNum" sz="quarter" idx="12"/>
          </p:nvPr>
        </p:nvSpPr>
        <p:spPr/>
        <p:txBody>
          <a:bodyPr/>
          <a:lstStyle/>
          <a:p>
            <a:fld id="{839545AB-6A83-4F54-B372-B95785D6CBB0}" type="slidenum">
              <a:rPr lang="en-CA" smtClean="0"/>
              <a:t>28</a:t>
            </a:fld>
            <a:endParaRPr lang="en-CA"/>
          </a:p>
        </p:txBody>
      </p:sp>
    </p:spTree>
    <p:extLst>
      <p:ext uri="{BB962C8B-B14F-4D97-AF65-F5344CB8AC3E}">
        <p14:creationId xmlns:p14="http://schemas.microsoft.com/office/powerpoint/2010/main" val="2202526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7D2F-CD68-ED3C-4FA0-DF76FF2251B1}"/>
              </a:ext>
            </a:extLst>
          </p:cNvPr>
          <p:cNvSpPr>
            <a:spLocks noGrp="1"/>
          </p:cNvSpPr>
          <p:nvPr>
            <p:ph type="title"/>
          </p:nvPr>
        </p:nvSpPr>
        <p:spPr/>
        <p:txBody>
          <a:bodyPr/>
          <a:lstStyle/>
          <a:p>
            <a:r>
              <a:rPr lang="en-US" dirty="0"/>
              <a:t>Debrief</a:t>
            </a:r>
            <a:endParaRPr lang="en-CA" dirty="0"/>
          </a:p>
        </p:txBody>
      </p:sp>
      <p:sp>
        <p:nvSpPr>
          <p:cNvPr id="3" name="Content Placeholder 2">
            <a:extLst>
              <a:ext uri="{FF2B5EF4-FFF2-40B4-BE49-F238E27FC236}">
                <a16:creationId xmlns:a16="http://schemas.microsoft.com/office/drawing/2014/main" id="{0FF11148-063C-4CF2-88CB-03FC3FCC8A35}"/>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9D20E4D3-A075-6C1B-8F57-D790AEE1F134}"/>
              </a:ext>
            </a:extLst>
          </p:cNvPr>
          <p:cNvSpPr>
            <a:spLocks noGrp="1"/>
          </p:cNvSpPr>
          <p:nvPr>
            <p:ph type="sldNum" sz="quarter" idx="12"/>
          </p:nvPr>
        </p:nvSpPr>
        <p:spPr/>
        <p:txBody>
          <a:bodyPr/>
          <a:lstStyle/>
          <a:p>
            <a:fld id="{839545AB-6A83-4F54-B372-B95785D6CBB0}" type="slidenum">
              <a:rPr lang="en-CA" smtClean="0"/>
              <a:t>29</a:t>
            </a:fld>
            <a:endParaRPr lang="en-CA"/>
          </a:p>
        </p:txBody>
      </p:sp>
    </p:spTree>
    <p:extLst>
      <p:ext uri="{BB962C8B-B14F-4D97-AF65-F5344CB8AC3E}">
        <p14:creationId xmlns:p14="http://schemas.microsoft.com/office/powerpoint/2010/main" val="19726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DB9A-C7D7-3F29-4B6A-87B13A495A52}"/>
              </a:ext>
            </a:extLst>
          </p:cNvPr>
          <p:cNvSpPr>
            <a:spLocks noGrp="1"/>
          </p:cNvSpPr>
          <p:nvPr>
            <p:ph type="title"/>
          </p:nvPr>
        </p:nvSpPr>
        <p:spPr/>
        <p:txBody>
          <a:bodyPr/>
          <a:lstStyle/>
          <a:p>
            <a:r>
              <a:rPr lang="en-US" dirty="0"/>
              <a:t>Confidentiality</a:t>
            </a:r>
            <a:endParaRPr lang="en-CA" dirty="0"/>
          </a:p>
        </p:txBody>
      </p:sp>
      <p:sp>
        <p:nvSpPr>
          <p:cNvPr id="3" name="Content Placeholder 2">
            <a:extLst>
              <a:ext uri="{FF2B5EF4-FFF2-40B4-BE49-F238E27FC236}">
                <a16:creationId xmlns:a16="http://schemas.microsoft.com/office/drawing/2014/main" id="{64B1D4A4-0065-B6EE-6AE2-229FB8CBEB0C}"/>
              </a:ext>
            </a:extLst>
          </p:cNvPr>
          <p:cNvSpPr>
            <a:spLocks noGrp="1"/>
          </p:cNvSpPr>
          <p:nvPr>
            <p:ph idx="1"/>
          </p:nvPr>
        </p:nvSpPr>
        <p:spPr/>
        <p:txBody>
          <a:bodyPr/>
          <a:lstStyle/>
          <a:p>
            <a:r>
              <a:rPr lang="en-US" dirty="0"/>
              <a:t>Share the learning </a:t>
            </a:r>
          </a:p>
          <a:p>
            <a:r>
              <a:rPr lang="en-US" dirty="0"/>
              <a:t>Keep the specifics shared within your team </a:t>
            </a:r>
          </a:p>
          <a:p>
            <a:r>
              <a:rPr lang="en-US" dirty="0"/>
              <a:t>Pledge to maintain confidentiality, professionalism, and competitive advantage</a:t>
            </a:r>
          </a:p>
          <a:p>
            <a:endParaRPr lang="en-CA" dirty="0"/>
          </a:p>
        </p:txBody>
      </p:sp>
      <p:sp>
        <p:nvSpPr>
          <p:cNvPr id="4" name="Slide Number Placeholder 3">
            <a:extLst>
              <a:ext uri="{FF2B5EF4-FFF2-40B4-BE49-F238E27FC236}">
                <a16:creationId xmlns:a16="http://schemas.microsoft.com/office/drawing/2014/main" id="{5E75AAEE-9B91-58B2-C16D-B9A26C1E8B60}"/>
              </a:ext>
            </a:extLst>
          </p:cNvPr>
          <p:cNvSpPr>
            <a:spLocks noGrp="1"/>
          </p:cNvSpPr>
          <p:nvPr>
            <p:ph type="sldNum" sz="quarter" idx="12"/>
          </p:nvPr>
        </p:nvSpPr>
        <p:spPr/>
        <p:txBody>
          <a:bodyPr/>
          <a:lstStyle/>
          <a:p>
            <a:fld id="{839545AB-6A83-4F54-B372-B95785D6CBB0}" type="slidenum">
              <a:rPr lang="en-CA" smtClean="0"/>
              <a:t>3</a:t>
            </a:fld>
            <a:endParaRPr lang="en-CA"/>
          </a:p>
        </p:txBody>
      </p:sp>
    </p:spTree>
    <p:extLst>
      <p:ext uri="{BB962C8B-B14F-4D97-AF65-F5344CB8AC3E}">
        <p14:creationId xmlns:p14="http://schemas.microsoft.com/office/powerpoint/2010/main" val="2426668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1321-AD59-B649-DB7B-A7A90A2CDA0B}"/>
              </a:ext>
            </a:extLst>
          </p:cNvPr>
          <p:cNvSpPr>
            <a:spLocks noGrp="1"/>
          </p:cNvSpPr>
          <p:nvPr>
            <p:ph type="title"/>
          </p:nvPr>
        </p:nvSpPr>
        <p:spPr/>
        <p:txBody>
          <a:bodyPr/>
          <a:lstStyle/>
          <a:p>
            <a:r>
              <a:rPr lang="en-US" dirty="0"/>
              <a:t>Paper </a:t>
            </a:r>
            <a:endParaRPr lang="en-CA" dirty="0"/>
          </a:p>
        </p:txBody>
      </p:sp>
      <p:sp>
        <p:nvSpPr>
          <p:cNvPr id="3" name="Content Placeholder 2">
            <a:extLst>
              <a:ext uri="{FF2B5EF4-FFF2-40B4-BE49-F238E27FC236}">
                <a16:creationId xmlns:a16="http://schemas.microsoft.com/office/drawing/2014/main" id="{BDD370BB-0AC8-E9F0-A019-7080272B9985}"/>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2C44A215-4A35-CC0E-D524-A48EE8831C23}"/>
              </a:ext>
            </a:extLst>
          </p:cNvPr>
          <p:cNvSpPr>
            <a:spLocks noGrp="1"/>
          </p:cNvSpPr>
          <p:nvPr>
            <p:ph type="sldNum" sz="quarter" idx="12"/>
          </p:nvPr>
        </p:nvSpPr>
        <p:spPr/>
        <p:txBody>
          <a:bodyPr/>
          <a:lstStyle/>
          <a:p>
            <a:fld id="{839545AB-6A83-4F54-B372-B95785D6CBB0}" type="slidenum">
              <a:rPr lang="en-CA" smtClean="0"/>
              <a:t>30</a:t>
            </a:fld>
            <a:endParaRPr lang="en-CA"/>
          </a:p>
        </p:txBody>
      </p:sp>
    </p:spTree>
    <p:extLst>
      <p:ext uri="{BB962C8B-B14F-4D97-AF65-F5344CB8AC3E}">
        <p14:creationId xmlns:p14="http://schemas.microsoft.com/office/powerpoint/2010/main" val="3396700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58873-02C2-2D15-8968-0734B1DFB2C2}"/>
              </a:ext>
            </a:extLst>
          </p:cNvPr>
          <p:cNvSpPr>
            <a:spLocks noGrp="1"/>
          </p:cNvSpPr>
          <p:nvPr>
            <p:ph type="title"/>
          </p:nvPr>
        </p:nvSpPr>
        <p:spPr/>
        <p:txBody>
          <a:bodyPr/>
          <a:lstStyle/>
          <a:p>
            <a:r>
              <a:rPr lang="en-US" dirty="0"/>
              <a:t>Post It Notes</a:t>
            </a:r>
            <a:endParaRPr lang="en-CA" dirty="0"/>
          </a:p>
        </p:txBody>
      </p:sp>
      <p:sp>
        <p:nvSpPr>
          <p:cNvPr id="3" name="Content Placeholder 2">
            <a:extLst>
              <a:ext uri="{FF2B5EF4-FFF2-40B4-BE49-F238E27FC236}">
                <a16:creationId xmlns:a16="http://schemas.microsoft.com/office/drawing/2014/main" id="{6353E37E-12E2-9A35-69DB-E5DD264E61C1}"/>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F6B529F2-11C0-A8D3-CEA2-E2D4D646673E}"/>
              </a:ext>
            </a:extLst>
          </p:cNvPr>
          <p:cNvSpPr>
            <a:spLocks noGrp="1"/>
          </p:cNvSpPr>
          <p:nvPr>
            <p:ph type="sldNum" sz="quarter" idx="12"/>
          </p:nvPr>
        </p:nvSpPr>
        <p:spPr/>
        <p:txBody>
          <a:bodyPr/>
          <a:lstStyle/>
          <a:p>
            <a:fld id="{839545AB-6A83-4F54-B372-B95785D6CBB0}" type="slidenum">
              <a:rPr lang="en-CA" smtClean="0"/>
              <a:t>31</a:t>
            </a:fld>
            <a:endParaRPr lang="en-CA"/>
          </a:p>
        </p:txBody>
      </p:sp>
    </p:spTree>
    <p:extLst>
      <p:ext uri="{BB962C8B-B14F-4D97-AF65-F5344CB8AC3E}">
        <p14:creationId xmlns:p14="http://schemas.microsoft.com/office/powerpoint/2010/main" val="1777947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E50C-42CD-37CB-5E0F-09AF327CC6E8}"/>
              </a:ext>
            </a:extLst>
          </p:cNvPr>
          <p:cNvSpPr>
            <a:spLocks noGrp="1"/>
          </p:cNvSpPr>
          <p:nvPr>
            <p:ph type="title"/>
          </p:nvPr>
        </p:nvSpPr>
        <p:spPr/>
        <p:txBody>
          <a:bodyPr/>
          <a:lstStyle/>
          <a:p>
            <a:r>
              <a:rPr lang="en-US" dirty="0"/>
              <a:t>Silent Wall</a:t>
            </a:r>
            <a:endParaRPr lang="en-CA" dirty="0"/>
          </a:p>
        </p:txBody>
      </p:sp>
      <p:sp>
        <p:nvSpPr>
          <p:cNvPr id="3" name="Content Placeholder 2">
            <a:extLst>
              <a:ext uri="{FF2B5EF4-FFF2-40B4-BE49-F238E27FC236}">
                <a16:creationId xmlns:a16="http://schemas.microsoft.com/office/drawing/2014/main" id="{243BC607-5B41-8361-9B5B-5439B6FD1BF6}"/>
              </a:ext>
            </a:extLst>
          </p:cNvPr>
          <p:cNvSpPr>
            <a:spLocks noGrp="1"/>
          </p:cNvSpPr>
          <p:nvPr>
            <p:ph idx="1"/>
          </p:nvPr>
        </p:nvSpPr>
        <p:spPr/>
        <p:txBody>
          <a:bodyPr/>
          <a:lstStyle/>
          <a:p>
            <a:endParaRPr lang="en-CA"/>
          </a:p>
        </p:txBody>
      </p:sp>
      <p:sp>
        <p:nvSpPr>
          <p:cNvPr id="4" name="Slide Number Placeholder 3">
            <a:extLst>
              <a:ext uri="{FF2B5EF4-FFF2-40B4-BE49-F238E27FC236}">
                <a16:creationId xmlns:a16="http://schemas.microsoft.com/office/drawing/2014/main" id="{7A9C8181-957C-3AEB-E79F-77768E71F8C1}"/>
              </a:ext>
            </a:extLst>
          </p:cNvPr>
          <p:cNvSpPr>
            <a:spLocks noGrp="1"/>
          </p:cNvSpPr>
          <p:nvPr>
            <p:ph type="sldNum" sz="quarter" idx="12"/>
          </p:nvPr>
        </p:nvSpPr>
        <p:spPr/>
        <p:txBody>
          <a:bodyPr/>
          <a:lstStyle/>
          <a:p>
            <a:fld id="{839545AB-6A83-4F54-B372-B95785D6CBB0}" type="slidenum">
              <a:rPr lang="en-CA" smtClean="0"/>
              <a:t>32</a:t>
            </a:fld>
            <a:endParaRPr lang="en-CA"/>
          </a:p>
        </p:txBody>
      </p:sp>
    </p:spTree>
    <p:extLst>
      <p:ext uri="{BB962C8B-B14F-4D97-AF65-F5344CB8AC3E}">
        <p14:creationId xmlns:p14="http://schemas.microsoft.com/office/powerpoint/2010/main" val="3524847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E637-8C53-0CC2-DEEA-023A493F0039}"/>
              </a:ext>
            </a:extLst>
          </p:cNvPr>
          <p:cNvSpPr>
            <a:spLocks noGrp="1"/>
          </p:cNvSpPr>
          <p:nvPr>
            <p:ph type="title"/>
          </p:nvPr>
        </p:nvSpPr>
        <p:spPr/>
        <p:txBody>
          <a:bodyPr/>
          <a:lstStyle/>
          <a:p>
            <a:r>
              <a:rPr lang="en-US" dirty="0"/>
              <a:t>Debrief</a:t>
            </a:r>
            <a:endParaRPr lang="en-CA" dirty="0"/>
          </a:p>
        </p:txBody>
      </p:sp>
      <p:sp>
        <p:nvSpPr>
          <p:cNvPr id="3" name="Content Placeholder 2">
            <a:extLst>
              <a:ext uri="{FF2B5EF4-FFF2-40B4-BE49-F238E27FC236}">
                <a16:creationId xmlns:a16="http://schemas.microsoft.com/office/drawing/2014/main" id="{DDDB06F6-CB8F-26EE-5C40-EA32613A92D0}"/>
              </a:ext>
            </a:extLst>
          </p:cNvPr>
          <p:cNvSpPr>
            <a:spLocks noGrp="1"/>
          </p:cNvSpPr>
          <p:nvPr>
            <p:ph idx="1"/>
          </p:nvPr>
        </p:nvSpPr>
        <p:spPr/>
        <p:txBody>
          <a:bodyPr/>
          <a:lstStyle/>
          <a:p>
            <a:r>
              <a:rPr lang="en-US" dirty="0"/>
              <a:t>What did you notice?</a:t>
            </a:r>
            <a:endParaRPr lang="en-CA" dirty="0"/>
          </a:p>
        </p:txBody>
      </p:sp>
      <p:sp>
        <p:nvSpPr>
          <p:cNvPr id="4" name="Slide Number Placeholder 3">
            <a:extLst>
              <a:ext uri="{FF2B5EF4-FFF2-40B4-BE49-F238E27FC236}">
                <a16:creationId xmlns:a16="http://schemas.microsoft.com/office/drawing/2014/main" id="{AA89799E-AFED-8E91-6A18-F453176E38EE}"/>
              </a:ext>
            </a:extLst>
          </p:cNvPr>
          <p:cNvSpPr>
            <a:spLocks noGrp="1"/>
          </p:cNvSpPr>
          <p:nvPr>
            <p:ph type="sldNum" sz="quarter" idx="12"/>
          </p:nvPr>
        </p:nvSpPr>
        <p:spPr/>
        <p:txBody>
          <a:bodyPr/>
          <a:lstStyle/>
          <a:p>
            <a:fld id="{839545AB-6A83-4F54-B372-B95785D6CBB0}" type="slidenum">
              <a:rPr lang="en-CA" smtClean="0"/>
              <a:t>33</a:t>
            </a:fld>
            <a:endParaRPr lang="en-CA"/>
          </a:p>
        </p:txBody>
      </p:sp>
    </p:spTree>
    <p:extLst>
      <p:ext uri="{BB962C8B-B14F-4D97-AF65-F5344CB8AC3E}">
        <p14:creationId xmlns:p14="http://schemas.microsoft.com/office/powerpoint/2010/main" val="2630998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C4A6-2824-572E-76C7-DE3EBFDC22B4}"/>
              </a:ext>
            </a:extLst>
          </p:cNvPr>
          <p:cNvSpPr>
            <a:spLocks noGrp="1"/>
          </p:cNvSpPr>
          <p:nvPr>
            <p:ph type="title"/>
          </p:nvPr>
        </p:nvSpPr>
        <p:spPr/>
        <p:txBody>
          <a:bodyPr/>
          <a:lstStyle/>
          <a:p>
            <a:r>
              <a:rPr lang="en-US" dirty="0"/>
              <a:t>Deliverable to Professor Northrop</a:t>
            </a:r>
            <a:endParaRPr lang="en-CA" dirty="0"/>
          </a:p>
        </p:txBody>
      </p:sp>
      <p:sp>
        <p:nvSpPr>
          <p:cNvPr id="3" name="Content Placeholder 2">
            <a:extLst>
              <a:ext uri="{FF2B5EF4-FFF2-40B4-BE49-F238E27FC236}">
                <a16:creationId xmlns:a16="http://schemas.microsoft.com/office/drawing/2014/main" id="{1AEC8761-15D5-BFF3-43AF-C40C0D941939}"/>
              </a:ext>
            </a:extLst>
          </p:cNvPr>
          <p:cNvSpPr>
            <a:spLocks noGrp="1"/>
          </p:cNvSpPr>
          <p:nvPr>
            <p:ph idx="1"/>
          </p:nvPr>
        </p:nvSpPr>
        <p:spPr/>
        <p:txBody>
          <a:bodyPr/>
          <a:lstStyle/>
          <a:p>
            <a:r>
              <a:rPr lang="en-US" dirty="0"/>
              <a:t>List your team members</a:t>
            </a:r>
          </a:p>
          <a:p>
            <a:r>
              <a:rPr lang="en-US" dirty="0"/>
              <a:t>Include your team number</a:t>
            </a:r>
          </a:p>
          <a:p>
            <a:r>
              <a:rPr lang="en-US" dirty="0"/>
              <a:t>Top 5 project ideas</a:t>
            </a:r>
          </a:p>
          <a:p>
            <a:r>
              <a:rPr lang="en-US" dirty="0"/>
              <a:t>Prioritize this list</a:t>
            </a:r>
            <a:endParaRPr lang="en-CA" dirty="0"/>
          </a:p>
        </p:txBody>
      </p:sp>
      <p:sp>
        <p:nvSpPr>
          <p:cNvPr id="4" name="Slide Number Placeholder 3">
            <a:extLst>
              <a:ext uri="{FF2B5EF4-FFF2-40B4-BE49-F238E27FC236}">
                <a16:creationId xmlns:a16="http://schemas.microsoft.com/office/drawing/2014/main" id="{AB761A3E-8968-1F28-5619-63111519BF0F}"/>
              </a:ext>
            </a:extLst>
          </p:cNvPr>
          <p:cNvSpPr>
            <a:spLocks noGrp="1"/>
          </p:cNvSpPr>
          <p:nvPr>
            <p:ph type="sldNum" sz="quarter" idx="12"/>
          </p:nvPr>
        </p:nvSpPr>
        <p:spPr/>
        <p:txBody>
          <a:bodyPr/>
          <a:lstStyle/>
          <a:p>
            <a:fld id="{839545AB-6A83-4F54-B372-B95785D6CBB0}" type="slidenum">
              <a:rPr lang="en-CA" smtClean="0"/>
              <a:t>34</a:t>
            </a:fld>
            <a:endParaRPr lang="en-CA"/>
          </a:p>
        </p:txBody>
      </p:sp>
    </p:spTree>
    <p:extLst>
      <p:ext uri="{BB962C8B-B14F-4D97-AF65-F5344CB8AC3E}">
        <p14:creationId xmlns:p14="http://schemas.microsoft.com/office/powerpoint/2010/main" val="2764115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A3DAF-6912-D911-371B-1E2B7C5DC3E8}"/>
              </a:ext>
            </a:extLst>
          </p:cNvPr>
          <p:cNvSpPr>
            <a:spLocks noGrp="1"/>
          </p:cNvSpPr>
          <p:nvPr>
            <p:ph type="title"/>
          </p:nvPr>
        </p:nvSpPr>
        <p:spPr/>
        <p:txBody>
          <a:bodyPr/>
          <a:lstStyle/>
          <a:p>
            <a:r>
              <a:rPr lang="en-US" dirty="0"/>
              <a:t>Another way to view your team topic</a:t>
            </a:r>
            <a:endParaRPr lang="en-CA" dirty="0"/>
          </a:p>
        </p:txBody>
      </p:sp>
      <p:sp>
        <p:nvSpPr>
          <p:cNvPr id="3" name="Content Placeholder 2">
            <a:extLst>
              <a:ext uri="{FF2B5EF4-FFF2-40B4-BE49-F238E27FC236}">
                <a16:creationId xmlns:a16="http://schemas.microsoft.com/office/drawing/2014/main" id="{C43DFFF3-04FB-0D3E-E91F-BD9BD3DB99AB}"/>
              </a:ext>
            </a:extLst>
          </p:cNvPr>
          <p:cNvSpPr>
            <a:spLocks noGrp="1"/>
          </p:cNvSpPr>
          <p:nvPr>
            <p:ph idx="1"/>
          </p:nvPr>
        </p:nvSpPr>
        <p:spPr/>
        <p:txBody>
          <a:bodyPr>
            <a:normAutofit lnSpcReduction="10000"/>
          </a:bodyPr>
          <a:lstStyle/>
          <a:p>
            <a:pPr marL="0" indent="0">
              <a:buNone/>
            </a:pPr>
            <a:r>
              <a:rPr lang="en-US" dirty="0"/>
              <a:t>Chapter 19 Catalytic Questions, </a:t>
            </a:r>
            <a:r>
              <a:rPr lang="en-US" i="1" dirty="0"/>
              <a:t>Be Less Zombie </a:t>
            </a:r>
            <a:r>
              <a:rPr lang="en-US" dirty="0"/>
              <a:t>by Elvin Turner</a:t>
            </a:r>
          </a:p>
          <a:p>
            <a:pPr marL="514350" indent="-514350">
              <a:buAutoNum type="arabicPeriod"/>
            </a:pPr>
            <a:r>
              <a:rPr lang="en-US" dirty="0"/>
              <a:t>Define the Outcome (example, Electronic Arts “Creative X”)</a:t>
            </a:r>
          </a:p>
          <a:p>
            <a:pPr marL="514350" indent="-514350">
              <a:buAutoNum type="arabicPeriod"/>
            </a:pPr>
            <a:r>
              <a:rPr lang="en-US" dirty="0"/>
              <a:t>Identify Assumptions</a:t>
            </a:r>
          </a:p>
          <a:p>
            <a:pPr marL="514350" indent="-514350">
              <a:buAutoNum type="arabicPeriod"/>
            </a:pPr>
            <a:r>
              <a:rPr lang="en-US" dirty="0"/>
              <a:t>Flip Reality </a:t>
            </a:r>
          </a:p>
          <a:p>
            <a:pPr marL="0" indent="0">
              <a:buNone/>
            </a:pPr>
            <a:r>
              <a:rPr lang="en-US" dirty="0"/>
              <a:t>Chapter 26 Innovation Trapdoors</a:t>
            </a:r>
          </a:p>
          <a:p>
            <a:pPr marL="514350" indent="-514350">
              <a:buAutoNum type="arabicPeriod"/>
            </a:pPr>
            <a:r>
              <a:rPr lang="en-US" dirty="0"/>
              <a:t>Desirable, Feasible, Viable (intersection of all 3)</a:t>
            </a:r>
          </a:p>
          <a:p>
            <a:pPr marL="514350" indent="-514350">
              <a:buAutoNum type="arabicPeriod"/>
            </a:pPr>
            <a:r>
              <a:rPr lang="en-US" dirty="0"/>
              <a:t>“What Would Need to Be True…?”</a:t>
            </a:r>
          </a:p>
          <a:p>
            <a:pPr marL="514350" indent="-514350">
              <a:buAutoNum type="arabicPeriod"/>
            </a:pPr>
            <a:r>
              <a:rPr lang="en-US" dirty="0"/>
              <a:t>Dream-Storming and Mare-Storming (“pre-mortem”)</a:t>
            </a:r>
          </a:p>
          <a:p>
            <a:pPr marL="0" indent="0">
              <a:buNone/>
            </a:pPr>
            <a:r>
              <a:rPr lang="en-US" dirty="0"/>
              <a:t>4.   Only…If…</a:t>
            </a:r>
          </a:p>
        </p:txBody>
      </p:sp>
      <p:sp>
        <p:nvSpPr>
          <p:cNvPr id="4" name="Slide Number Placeholder 3">
            <a:extLst>
              <a:ext uri="{FF2B5EF4-FFF2-40B4-BE49-F238E27FC236}">
                <a16:creationId xmlns:a16="http://schemas.microsoft.com/office/drawing/2014/main" id="{AA9FBB20-229D-E026-200D-F74A62761906}"/>
              </a:ext>
            </a:extLst>
          </p:cNvPr>
          <p:cNvSpPr>
            <a:spLocks noGrp="1"/>
          </p:cNvSpPr>
          <p:nvPr>
            <p:ph type="sldNum" sz="quarter" idx="12"/>
          </p:nvPr>
        </p:nvSpPr>
        <p:spPr/>
        <p:txBody>
          <a:bodyPr/>
          <a:lstStyle/>
          <a:p>
            <a:fld id="{839545AB-6A83-4F54-B372-B95785D6CBB0}" type="slidenum">
              <a:rPr lang="en-CA" smtClean="0"/>
              <a:t>35</a:t>
            </a:fld>
            <a:endParaRPr lang="en-CA"/>
          </a:p>
        </p:txBody>
      </p:sp>
    </p:spTree>
    <p:extLst>
      <p:ext uri="{BB962C8B-B14F-4D97-AF65-F5344CB8AC3E}">
        <p14:creationId xmlns:p14="http://schemas.microsoft.com/office/powerpoint/2010/main" val="1895535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25A0-DA95-D31A-B33A-1FF6B494EEAB}"/>
              </a:ext>
            </a:extLst>
          </p:cNvPr>
          <p:cNvSpPr>
            <a:spLocks noGrp="1"/>
          </p:cNvSpPr>
          <p:nvPr>
            <p:ph type="title"/>
          </p:nvPr>
        </p:nvSpPr>
        <p:spPr/>
        <p:txBody>
          <a:bodyPr/>
          <a:lstStyle/>
          <a:p>
            <a:r>
              <a:rPr lang="en-US" dirty="0"/>
              <a:t>Acknowledgement</a:t>
            </a:r>
            <a:endParaRPr lang="en-CA" dirty="0"/>
          </a:p>
        </p:txBody>
      </p:sp>
      <p:sp>
        <p:nvSpPr>
          <p:cNvPr id="3" name="Content Placeholder 2">
            <a:extLst>
              <a:ext uri="{FF2B5EF4-FFF2-40B4-BE49-F238E27FC236}">
                <a16:creationId xmlns:a16="http://schemas.microsoft.com/office/drawing/2014/main" id="{9BFEAFA2-5BB3-41ED-78E0-29ECC3B5B8A2}"/>
              </a:ext>
            </a:extLst>
          </p:cNvPr>
          <p:cNvSpPr>
            <a:spLocks noGrp="1"/>
          </p:cNvSpPr>
          <p:nvPr>
            <p:ph idx="1"/>
          </p:nvPr>
        </p:nvSpPr>
        <p:spPr/>
        <p:txBody>
          <a:bodyPr/>
          <a:lstStyle/>
          <a:p>
            <a:r>
              <a:rPr lang="en-US" dirty="0"/>
              <a:t>Positive noticing (not praise, not flattery)</a:t>
            </a:r>
          </a:p>
          <a:p>
            <a:endParaRPr lang="en-US" dirty="0"/>
          </a:p>
          <a:p>
            <a:r>
              <a:rPr lang="en-US" dirty="0"/>
              <a:t>“I acknowledge…”</a:t>
            </a:r>
            <a:endParaRPr lang="en-CA" dirty="0"/>
          </a:p>
        </p:txBody>
      </p:sp>
      <p:sp>
        <p:nvSpPr>
          <p:cNvPr id="4" name="Slide Number Placeholder 3">
            <a:extLst>
              <a:ext uri="{FF2B5EF4-FFF2-40B4-BE49-F238E27FC236}">
                <a16:creationId xmlns:a16="http://schemas.microsoft.com/office/drawing/2014/main" id="{B9268EE7-6E39-01BD-7C77-BC38EF8B63CA}"/>
              </a:ext>
            </a:extLst>
          </p:cNvPr>
          <p:cNvSpPr>
            <a:spLocks noGrp="1"/>
          </p:cNvSpPr>
          <p:nvPr>
            <p:ph type="sldNum" sz="quarter" idx="12"/>
          </p:nvPr>
        </p:nvSpPr>
        <p:spPr/>
        <p:txBody>
          <a:bodyPr/>
          <a:lstStyle/>
          <a:p>
            <a:fld id="{839545AB-6A83-4F54-B372-B95785D6CBB0}" type="slidenum">
              <a:rPr lang="en-CA" smtClean="0"/>
              <a:t>36</a:t>
            </a:fld>
            <a:endParaRPr lang="en-CA"/>
          </a:p>
        </p:txBody>
      </p:sp>
    </p:spTree>
    <p:extLst>
      <p:ext uri="{BB962C8B-B14F-4D97-AF65-F5344CB8AC3E}">
        <p14:creationId xmlns:p14="http://schemas.microsoft.com/office/powerpoint/2010/main" val="22837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CDDF-3DF1-BA5D-D692-9AFDA0F6D4AF}"/>
              </a:ext>
            </a:extLst>
          </p:cNvPr>
          <p:cNvSpPr>
            <a:spLocks noGrp="1"/>
          </p:cNvSpPr>
          <p:nvPr>
            <p:ph type="title"/>
          </p:nvPr>
        </p:nvSpPr>
        <p:spPr/>
        <p:txBody>
          <a:bodyPr/>
          <a:lstStyle/>
          <a:p>
            <a:r>
              <a:rPr lang="en-US" dirty="0"/>
              <a:t>Purpose</a:t>
            </a:r>
            <a:endParaRPr lang="en-CA" dirty="0"/>
          </a:p>
        </p:txBody>
      </p:sp>
      <p:sp>
        <p:nvSpPr>
          <p:cNvPr id="3" name="Content Placeholder 2">
            <a:extLst>
              <a:ext uri="{FF2B5EF4-FFF2-40B4-BE49-F238E27FC236}">
                <a16:creationId xmlns:a16="http://schemas.microsoft.com/office/drawing/2014/main" id="{DE0669DC-97F4-2252-ECEE-7E1CF8966D7D}"/>
              </a:ext>
            </a:extLst>
          </p:cNvPr>
          <p:cNvSpPr>
            <a:spLocks noGrp="1"/>
          </p:cNvSpPr>
          <p:nvPr>
            <p:ph idx="1"/>
          </p:nvPr>
        </p:nvSpPr>
        <p:spPr/>
        <p:txBody>
          <a:bodyPr/>
          <a:lstStyle/>
          <a:p>
            <a:r>
              <a:rPr lang="en-US" dirty="0"/>
              <a:t>Acknowledge the journey here and the context within which we work</a:t>
            </a:r>
          </a:p>
          <a:p>
            <a:r>
              <a:rPr lang="en-US" dirty="0"/>
              <a:t>Raise awareness of key skills which adept (exceptional knowledge, proficient capacity) and adroit (dexterous, skillful, deft) project managers may display</a:t>
            </a:r>
          </a:p>
          <a:p>
            <a:r>
              <a:rPr lang="en-US" dirty="0"/>
              <a:t>Try to enrich our toolkit for flourishing (prospering, blossoming) as an executive in an executive team (versus as a student in a group for class) (Amy Edmondson teaming versus team)</a:t>
            </a:r>
          </a:p>
          <a:p>
            <a:endParaRPr lang="en-US" dirty="0"/>
          </a:p>
          <a:p>
            <a:endParaRPr lang="en-CA" dirty="0"/>
          </a:p>
        </p:txBody>
      </p:sp>
      <p:sp>
        <p:nvSpPr>
          <p:cNvPr id="4" name="Slide Number Placeholder 3">
            <a:extLst>
              <a:ext uri="{FF2B5EF4-FFF2-40B4-BE49-F238E27FC236}">
                <a16:creationId xmlns:a16="http://schemas.microsoft.com/office/drawing/2014/main" id="{8AFF7AAF-0F9F-BA67-48FA-8FB89637D963}"/>
              </a:ext>
            </a:extLst>
          </p:cNvPr>
          <p:cNvSpPr>
            <a:spLocks noGrp="1"/>
          </p:cNvSpPr>
          <p:nvPr>
            <p:ph type="sldNum" sz="quarter" idx="12"/>
          </p:nvPr>
        </p:nvSpPr>
        <p:spPr/>
        <p:txBody>
          <a:bodyPr/>
          <a:lstStyle/>
          <a:p>
            <a:fld id="{839545AB-6A83-4F54-B372-B95785D6CBB0}" type="slidenum">
              <a:rPr lang="en-CA" smtClean="0"/>
              <a:t>4</a:t>
            </a:fld>
            <a:endParaRPr lang="en-CA"/>
          </a:p>
        </p:txBody>
      </p:sp>
    </p:spTree>
    <p:extLst>
      <p:ext uri="{BB962C8B-B14F-4D97-AF65-F5344CB8AC3E}">
        <p14:creationId xmlns:p14="http://schemas.microsoft.com/office/powerpoint/2010/main" val="395480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C9F7-5B51-5AD1-8CEE-61ED4C1A2C3B}"/>
              </a:ext>
            </a:extLst>
          </p:cNvPr>
          <p:cNvSpPr>
            <a:spLocks noGrp="1"/>
          </p:cNvSpPr>
          <p:nvPr>
            <p:ph type="title"/>
          </p:nvPr>
        </p:nvSpPr>
        <p:spPr/>
        <p:txBody>
          <a:bodyPr/>
          <a:lstStyle/>
          <a:p>
            <a:r>
              <a:rPr lang="en-US" dirty="0"/>
              <a:t>Journey</a:t>
            </a:r>
            <a:endParaRPr lang="en-CA" dirty="0"/>
          </a:p>
        </p:txBody>
      </p:sp>
      <p:sp>
        <p:nvSpPr>
          <p:cNvPr id="3" name="Content Placeholder 2">
            <a:extLst>
              <a:ext uri="{FF2B5EF4-FFF2-40B4-BE49-F238E27FC236}">
                <a16:creationId xmlns:a16="http://schemas.microsoft.com/office/drawing/2014/main" id="{1354A58A-2AE4-50CC-2650-6B867303157A}"/>
              </a:ext>
            </a:extLst>
          </p:cNvPr>
          <p:cNvSpPr>
            <a:spLocks noGrp="1"/>
          </p:cNvSpPr>
          <p:nvPr>
            <p:ph idx="1"/>
          </p:nvPr>
        </p:nvSpPr>
        <p:spPr/>
        <p:txBody>
          <a:bodyPr>
            <a:normAutofit fontScale="70000" lnSpcReduction="20000"/>
          </a:bodyPr>
          <a:lstStyle/>
          <a:p>
            <a:r>
              <a:rPr lang="en-US" dirty="0"/>
              <a:t>“the great resignation”, COVID, changes in technology</a:t>
            </a:r>
          </a:p>
          <a:p>
            <a:r>
              <a:rPr lang="en-US" dirty="0"/>
              <a:t>“Burnout</a:t>
            </a:r>
          </a:p>
          <a:p>
            <a:pPr lvl="1"/>
            <a:r>
              <a:rPr lang="en-US" dirty="0"/>
              <a:t>Strong need to prove oneself</a:t>
            </a:r>
          </a:p>
          <a:p>
            <a:pPr lvl="1"/>
            <a:r>
              <a:rPr lang="en-US" dirty="0"/>
              <a:t>Keep working harder and harder to achieve proving oneself</a:t>
            </a:r>
          </a:p>
          <a:p>
            <a:pPr lvl="1"/>
            <a:r>
              <a:rPr lang="en-US" dirty="0"/>
              <a:t>Begin to neglect personal needs more</a:t>
            </a:r>
          </a:p>
          <a:p>
            <a:pPr lvl="1"/>
            <a:r>
              <a:rPr lang="en-US" dirty="0"/>
              <a:t>Feel conflicted and blame others/situation</a:t>
            </a:r>
          </a:p>
          <a:p>
            <a:pPr lvl="1"/>
            <a:r>
              <a:rPr lang="en-US" dirty="0"/>
              <a:t>Change personal values to focus on work more</a:t>
            </a:r>
          </a:p>
          <a:p>
            <a:pPr lvl="1"/>
            <a:r>
              <a:rPr lang="en-US" dirty="0"/>
              <a:t>Deny problems that arise due to work stress</a:t>
            </a:r>
          </a:p>
          <a:p>
            <a:pPr lvl="1"/>
            <a:r>
              <a:rPr lang="en-US" dirty="0"/>
              <a:t>Withdraw from social life/family/friends</a:t>
            </a:r>
          </a:p>
          <a:p>
            <a:pPr lvl="1"/>
            <a:r>
              <a:rPr lang="en-US" dirty="0" err="1"/>
              <a:t>Behaviour</a:t>
            </a:r>
            <a:r>
              <a:rPr lang="en-US" dirty="0"/>
              <a:t> changes which upsets those closest</a:t>
            </a:r>
          </a:p>
          <a:p>
            <a:pPr lvl="1"/>
            <a:r>
              <a:rPr lang="en-US" dirty="0"/>
              <a:t>Depersonalization, don’t feel like oneself</a:t>
            </a:r>
          </a:p>
          <a:p>
            <a:pPr lvl="1"/>
            <a:r>
              <a:rPr lang="en-US" dirty="0"/>
              <a:t>Feel empty/numb</a:t>
            </a:r>
          </a:p>
          <a:p>
            <a:pPr lvl="1"/>
            <a:r>
              <a:rPr lang="en-US" dirty="0"/>
              <a:t>Feel depressed/lost/exhausted</a:t>
            </a:r>
          </a:p>
          <a:p>
            <a:pPr lvl="1"/>
            <a:r>
              <a:rPr lang="en-US" dirty="0"/>
              <a:t>Mental and physical collapse” from Faculty Focus August 12, 2022 </a:t>
            </a:r>
            <a:r>
              <a:rPr lang="en-US" dirty="0">
                <a:hlinkClick r:id="rId2"/>
              </a:rPr>
              <a:t>https://www.facultyfocus.com/articles/faculty-development/finding-the-positive-your-mental-health-and-wellbeing-matter/?st=FFWeekly%3Bsc%3DFFWeekly220812%3Butm_term%3DFFWeekly220812&amp;vgo_ee=J3aEH4yoazWA9DzoFnLAJf6RAh75nUo7gcyIyXc0xJM%3D</a:t>
            </a:r>
            <a:r>
              <a:rPr lang="en-US" dirty="0"/>
              <a:t> </a:t>
            </a:r>
          </a:p>
          <a:p>
            <a:pPr lvl="1"/>
            <a:endParaRPr lang="en-CA" dirty="0"/>
          </a:p>
        </p:txBody>
      </p:sp>
      <p:sp>
        <p:nvSpPr>
          <p:cNvPr id="4" name="Slide Number Placeholder 3">
            <a:extLst>
              <a:ext uri="{FF2B5EF4-FFF2-40B4-BE49-F238E27FC236}">
                <a16:creationId xmlns:a16="http://schemas.microsoft.com/office/drawing/2014/main" id="{D9ED92F4-BF1F-360F-6C67-8FE17539661F}"/>
              </a:ext>
            </a:extLst>
          </p:cNvPr>
          <p:cNvSpPr>
            <a:spLocks noGrp="1"/>
          </p:cNvSpPr>
          <p:nvPr>
            <p:ph type="sldNum" sz="quarter" idx="12"/>
          </p:nvPr>
        </p:nvSpPr>
        <p:spPr/>
        <p:txBody>
          <a:bodyPr/>
          <a:lstStyle/>
          <a:p>
            <a:fld id="{839545AB-6A83-4F54-B372-B95785D6CBB0}" type="slidenum">
              <a:rPr lang="en-CA" smtClean="0"/>
              <a:t>5</a:t>
            </a:fld>
            <a:endParaRPr lang="en-CA"/>
          </a:p>
        </p:txBody>
      </p:sp>
    </p:spTree>
    <p:extLst>
      <p:ext uri="{BB962C8B-B14F-4D97-AF65-F5344CB8AC3E}">
        <p14:creationId xmlns:p14="http://schemas.microsoft.com/office/powerpoint/2010/main" val="70746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0F42-2E92-79FF-E464-DC5319A7C7D1}"/>
              </a:ext>
            </a:extLst>
          </p:cNvPr>
          <p:cNvSpPr>
            <a:spLocks noGrp="1"/>
          </p:cNvSpPr>
          <p:nvPr>
            <p:ph type="title"/>
          </p:nvPr>
        </p:nvSpPr>
        <p:spPr/>
        <p:txBody>
          <a:bodyPr/>
          <a:lstStyle/>
          <a:p>
            <a:r>
              <a:rPr lang="en-US" dirty="0"/>
              <a:t>Present Context/Environment</a:t>
            </a:r>
            <a:endParaRPr lang="en-CA" dirty="0"/>
          </a:p>
        </p:txBody>
      </p:sp>
      <p:sp>
        <p:nvSpPr>
          <p:cNvPr id="3" name="Content Placeholder 2">
            <a:extLst>
              <a:ext uri="{FF2B5EF4-FFF2-40B4-BE49-F238E27FC236}">
                <a16:creationId xmlns:a16="http://schemas.microsoft.com/office/drawing/2014/main" id="{7BE83406-8EA5-9279-1E2D-6A4A514A668A}"/>
              </a:ext>
            </a:extLst>
          </p:cNvPr>
          <p:cNvSpPr>
            <a:spLocks noGrp="1"/>
          </p:cNvSpPr>
          <p:nvPr>
            <p:ph idx="1"/>
          </p:nvPr>
        </p:nvSpPr>
        <p:spPr/>
        <p:txBody>
          <a:bodyPr/>
          <a:lstStyle/>
          <a:p>
            <a:r>
              <a:rPr lang="en-US" dirty="0"/>
              <a:t>Cloud culture</a:t>
            </a:r>
          </a:p>
          <a:p>
            <a:r>
              <a:rPr lang="en-US" dirty="0"/>
              <a:t>“Mutable Enterprise” (Martin Banks) </a:t>
            </a:r>
          </a:p>
          <a:p>
            <a:r>
              <a:rPr lang="en-US" dirty="0"/>
              <a:t>Ineffable profound change</a:t>
            </a:r>
          </a:p>
          <a:p>
            <a:r>
              <a:rPr lang="en-US" dirty="0"/>
              <a:t>Grief and loss</a:t>
            </a:r>
          </a:p>
          <a:p>
            <a:r>
              <a:rPr lang="en-US" dirty="0"/>
              <a:t>Chaos </a:t>
            </a:r>
          </a:p>
          <a:p>
            <a:r>
              <a:rPr lang="en-US" dirty="0"/>
              <a:t>Distractions and worry</a:t>
            </a:r>
          </a:p>
          <a:p>
            <a:endParaRPr lang="en-CA" dirty="0"/>
          </a:p>
        </p:txBody>
      </p:sp>
      <p:sp>
        <p:nvSpPr>
          <p:cNvPr id="4" name="Slide Number Placeholder 3">
            <a:extLst>
              <a:ext uri="{FF2B5EF4-FFF2-40B4-BE49-F238E27FC236}">
                <a16:creationId xmlns:a16="http://schemas.microsoft.com/office/drawing/2014/main" id="{283C4382-BE4F-B390-5591-7EB90A742B80}"/>
              </a:ext>
            </a:extLst>
          </p:cNvPr>
          <p:cNvSpPr>
            <a:spLocks noGrp="1"/>
          </p:cNvSpPr>
          <p:nvPr>
            <p:ph type="sldNum" sz="quarter" idx="12"/>
          </p:nvPr>
        </p:nvSpPr>
        <p:spPr/>
        <p:txBody>
          <a:bodyPr/>
          <a:lstStyle/>
          <a:p>
            <a:fld id="{839545AB-6A83-4F54-B372-B95785D6CBB0}" type="slidenum">
              <a:rPr lang="en-CA" smtClean="0"/>
              <a:t>6</a:t>
            </a:fld>
            <a:endParaRPr lang="en-CA"/>
          </a:p>
        </p:txBody>
      </p:sp>
    </p:spTree>
    <p:extLst>
      <p:ext uri="{BB962C8B-B14F-4D97-AF65-F5344CB8AC3E}">
        <p14:creationId xmlns:p14="http://schemas.microsoft.com/office/powerpoint/2010/main" val="187871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4537B-111C-A73E-DC5C-EE1C2345721D}"/>
              </a:ext>
            </a:extLst>
          </p:cNvPr>
          <p:cNvSpPr>
            <a:spLocks noGrp="1"/>
          </p:cNvSpPr>
          <p:nvPr>
            <p:ph type="title"/>
          </p:nvPr>
        </p:nvSpPr>
        <p:spPr/>
        <p:txBody>
          <a:bodyPr/>
          <a:lstStyle/>
          <a:p>
            <a:r>
              <a:rPr lang="en-US" dirty="0"/>
              <a:t>Executive Leadership</a:t>
            </a:r>
            <a:endParaRPr lang="en-CA" dirty="0"/>
          </a:p>
        </p:txBody>
      </p:sp>
      <p:pic>
        <p:nvPicPr>
          <p:cNvPr id="6" name="Content Placeholder 5" descr="A red background with white text&#10;&#10;Description automatically generated with low confidence">
            <a:extLst>
              <a:ext uri="{FF2B5EF4-FFF2-40B4-BE49-F238E27FC236}">
                <a16:creationId xmlns:a16="http://schemas.microsoft.com/office/drawing/2014/main" id="{A73867D8-01EA-9B7B-0DD7-6BD0B4FB204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67179" y="1327150"/>
            <a:ext cx="5857642" cy="5037572"/>
          </a:xfrm>
        </p:spPr>
      </p:pic>
      <p:sp>
        <p:nvSpPr>
          <p:cNvPr id="4" name="Slide Number Placeholder 3">
            <a:extLst>
              <a:ext uri="{FF2B5EF4-FFF2-40B4-BE49-F238E27FC236}">
                <a16:creationId xmlns:a16="http://schemas.microsoft.com/office/drawing/2014/main" id="{3CCDA71D-B5E4-53B3-627C-F7FFD1B6C077}"/>
              </a:ext>
            </a:extLst>
          </p:cNvPr>
          <p:cNvSpPr>
            <a:spLocks noGrp="1"/>
          </p:cNvSpPr>
          <p:nvPr>
            <p:ph type="sldNum" sz="quarter" idx="12"/>
          </p:nvPr>
        </p:nvSpPr>
        <p:spPr/>
        <p:txBody>
          <a:bodyPr/>
          <a:lstStyle/>
          <a:p>
            <a:fld id="{839545AB-6A83-4F54-B372-B95785D6CBB0}" type="slidenum">
              <a:rPr lang="en-CA" smtClean="0"/>
              <a:t>7</a:t>
            </a:fld>
            <a:endParaRPr lang="en-CA"/>
          </a:p>
        </p:txBody>
      </p:sp>
      <p:sp>
        <p:nvSpPr>
          <p:cNvPr id="7" name="TextBox 6">
            <a:extLst>
              <a:ext uri="{FF2B5EF4-FFF2-40B4-BE49-F238E27FC236}">
                <a16:creationId xmlns:a16="http://schemas.microsoft.com/office/drawing/2014/main" id="{98265E9D-32EF-B784-69AF-39464BB12C15}"/>
              </a:ext>
            </a:extLst>
          </p:cNvPr>
          <p:cNvSpPr txBox="1"/>
          <p:nvPr/>
        </p:nvSpPr>
        <p:spPr>
          <a:xfrm>
            <a:off x="652151" y="6423496"/>
            <a:ext cx="5271796" cy="230832"/>
          </a:xfrm>
          <a:prstGeom prst="rect">
            <a:avLst/>
          </a:prstGeom>
          <a:noFill/>
        </p:spPr>
        <p:txBody>
          <a:bodyPr wrap="square" rtlCol="0">
            <a:spAutoFit/>
          </a:bodyPr>
          <a:lstStyle/>
          <a:p>
            <a:r>
              <a:rPr lang="en-CA" sz="900" b="1" dirty="0">
                <a:hlinkClick r:id="rId3" tooltip="https://leadershipfreak.blog/2010/09/24/a-leadership-intention/"/>
              </a:rPr>
              <a:t>This Photo</a:t>
            </a:r>
            <a:r>
              <a:rPr lang="en-CA" sz="900" b="1" dirty="0"/>
              <a:t> </a:t>
            </a:r>
            <a:r>
              <a:rPr lang="en-CA" sz="900" dirty="0"/>
              <a:t>by Unknown Author is licensed under </a:t>
            </a:r>
            <a:r>
              <a:rPr lang="en-CA" sz="900" dirty="0">
                <a:hlinkClick r:id="rId4" tooltip="https://creativecommons.org/licenses/by/3.0/"/>
              </a:rPr>
              <a:t>CC BY</a:t>
            </a:r>
            <a:endParaRPr lang="en-CA" sz="900" dirty="0"/>
          </a:p>
        </p:txBody>
      </p:sp>
    </p:spTree>
    <p:extLst>
      <p:ext uri="{BB962C8B-B14F-4D97-AF65-F5344CB8AC3E}">
        <p14:creationId xmlns:p14="http://schemas.microsoft.com/office/powerpoint/2010/main" val="189802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819C-0386-B845-29AD-6C9884B7CE44}"/>
              </a:ext>
            </a:extLst>
          </p:cNvPr>
          <p:cNvSpPr>
            <a:spLocks noGrp="1"/>
          </p:cNvSpPr>
          <p:nvPr>
            <p:ph type="title"/>
          </p:nvPr>
        </p:nvSpPr>
        <p:spPr/>
        <p:txBody>
          <a:bodyPr/>
          <a:lstStyle/>
          <a:p>
            <a:r>
              <a:rPr lang="en-US" dirty="0"/>
              <a:t>How do we bring about the best in ourselves?</a:t>
            </a:r>
            <a:endParaRPr lang="en-CA" dirty="0"/>
          </a:p>
        </p:txBody>
      </p:sp>
      <p:sp>
        <p:nvSpPr>
          <p:cNvPr id="3" name="Content Placeholder 2">
            <a:extLst>
              <a:ext uri="{FF2B5EF4-FFF2-40B4-BE49-F238E27FC236}">
                <a16:creationId xmlns:a16="http://schemas.microsoft.com/office/drawing/2014/main" id="{FAB6BEFC-333D-6E72-597B-A09BC23D038E}"/>
              </a:ext>
            </a:extLst>
          </p:cNvPr>
          <p:cNvSpPr>
            <a:spLocks noGrp="1"/>
          </p:cNvSpPr>
          <p:nvPr>
            <p:ph idx="1"/>
          </p:nvPr>
        </p:nvSpPr>
        <p:spPr/>
        <p:txBody>
          <a:bodyPr/>
          <a:lstStyle/>
          <a:p>
            <a:endParaRPr lang="en-CA" dirty="0"/>
          </a:p>
        </p:txBody>
      </p:sp>
      <p:sp>
        <p:nvSpPr>
          <p:cNvPr id="4" name="Slide Number Placeholder 3">
            <a:extLst>
              <a:ext uri="{FF2B5EF4-FFF2-40B4-BE49-F238E27FC236}">
                <a16:creationId xmlns:a16="http://schemas.microsoft.com/office/drawing/2014/main" id="{1258AD64-53AD-D054-15C5-F396E9461770}"/>
              </a:ext>
            </a:extLst>
          </p:cNvPr>
          <p:cNvSpPr>
            <a:spLocks noGrp="1"/>
          </p:cNvSpPr>
          <p:nvPr>
            <p:ph type="sldNum" sz="quarter" idx="12"/>
          </p:nvPr>
        </p:nvSpPr>
        <p:spPr/>
        <p:txBody>
          <a:bodyPr/>
          <a:lstStyle/>
          <a:p>
            <a:fld id="{839545AB-6A83-4F54-B372-B95785D6CBB0}" type="slidenum">
              <a:rPr lang="en-CA" smtClean="0"/>
              <a:t>8</a:t>
            </a:fld>
            <a:endParaRPr lang="en-CA"/>
          </a:p>
        </p:txBody>
      </p:sp>
    </p:spTree>
    <p:extLst>
      <p:ext uri="{BB962C8B-B14F-4D97-AF65-F5344CB8AC3E}">
        <p14:creationId xmlns:p14="http://schemas.microsoft.com/office/powerpoint/2010/main" val="142230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60B9E-985F-6654-50D5-D9FB1AF02605}"/>
              </a:ext>
            </a:extLst>
          </p:cNvPr>
          <p:cNvSpPr>
            <a:spLocks noGrp="1"/>
          </p:cNvSpPr>
          <p:nvPr>
            <p:ph type="title"/>
          </p:nvPr>
        </p:nvSpPr>
        <p:spPr/>
        <p:txBody>
          <a:bodyPr/>
          <a:lstStyle/>
          <a:p>
            <a:r>
              <a:rPr lang="en-US" dirty="0"/>
              <a:t>How do we bring out the best in our team members?</a:t>
            </a:r>
            <a:endParaRPr lang="en-CA" dirty="0"/>
          </a:p>
        </p:txBody>
      </p:sp>
      <p:sp>
        <p:nvSpPr>
          <p:cNvPr id="3" name="Content Placeholder 2">
            <a:extLst>
              <a:ext uri="{FF2B5EF4-FFF2-40B4-BE49-F238E27FC236}">
                <a16:creationId xmlns:a16="http://schemas.microsoft.com/office/drawing/2014/main" id="{EAB83635-F208-818F-AC89-F17510DD8E53}"/>
              </a:ext>
            </a:extLst>
          </p:cNvPr>
          <p:cNvSpPr>
            <a:spLocks noGrp="1"/>
          </p:cNvSpPr>
          <p:nvPr>
            <p:ph idx="1"/>
          </p:nvPr>
        </p:nvSpPr>
        <p:spPr/>
        <p:txBody>
          <a:bodyPr/>
          <a:lstStyle/>
          <a:p>
            <a:endParaRPr lang="en-CA" dirty="0"/>
          </a:p>
        </p:txBody>
      </p:sp>
      <p:sp>
        <p:nvSpPr>
          <p:cNvPr id="4" name="Slide Number Placeholder 3">
            <a:extLst>
              <a:ext uri="{FF2B5EF4-FFF2-40B4-BE49-F238E27FC236}">
                <a16:creationId xmlns:a16="http://schemas.microsoft.com/office/drawing/2014/main" id="{B5114F0C-80C8-7249-AAEC-7B26B5B6DEEA}"/>
              </a:ext>
            </a:extLst>
          </p:cNvPr>
          <p:cNvSpPr>
            <a:spLocks noGrp="1"/>
          </p:cNvSpPr>
          <p:nvPr>
            <p:ph type="sldNum" sz="quarter" idx="12"/>
          </p:nvPr>
        </p:nvSpPr>
        <p:spPr/>
        <p:txBody>
          <a:bodyPr/>
          <a:lstStyle/>
          <a:p>
            <a:fld id="{839545AB-6A83-4F54-B372-B95785D6CBB0}" type="slidenum">
              <a:rPr lang="en-CA" smtClean="0"/>
              <a:t>9</a:t>
            </a:fld>
            <a:endParaRPr lang="en-CA"/>
          </a:p>
        </p:txBody>
      </p:sp>
    </p:spTree>
    <p:extLst>
      <p:ext uri="{BB962C8B-B14F-4D97-AF65-F5344CB8AC3E}">
        <p14:creationId xmlns:p14="http://schemas.microsoft.com/office/powerpoint/2010/main" val="3968885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1804</Words>
  <Application>Microsoft Office PowerPoint</Application>
  <PresentationFormat>Widescreen</PresentationFormat>
  <Paragraphs>226</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   Executive in an Executive Team</vt:lpstr>
      <vt:lpstr>Land Acknowledgement</vt:lpstr>
      <vt:lpstr>Confidentiality</vt:lpstr>
      <vt:lpstr>Purpose</vt:lpstr>
      <vt:lpstr>Journey</vt:lpstr>
      <vt:lpstr>Present Context/Environment</vt:lpstr>
      <vt:lpstr>Executive Leadership</vt:lpstr>
      <vt:lpstr>How do we bring about the best in ourselves?</vt:lpstr>
      <vt:lpstr>How do we bring out the best in our team members?</vt:lpstr>
      <vt:lpstr>I LOVE IT HERE by Clint Pulver</vt:lpstr>
      <vt:lpstr>Clint Pulver</vt:lpstr>
      <vt:lpstr>Clint Pulver</vt:lpstr>
      <vt:lpstr>Francesca Gino</vt:lpstr>
      <vt:lpstr>Francesca Gino</vt:lpstr>
      <vt:lpstr>Powerful Questions</vt:lpstr>
      <vt:lpstr>Question Burst </vt:lpstr>
      <vt:lpstr>How asking powerful questions can move us forward in our current environment</vt:lpstr>
      <vt:lpstr>Cynefin Framework</vt:lpstr>
      <vt:lpstr>Complexity Framework – a way of looking at reality (versus a model seeks to represent reality) with blue diamond in the middle being Disorder (aware (aporetic) &amp; confused, ontologically ignorant)</vt:lpstr>
      <vt:lpstr>Today’s Context (Relativity by M. C. Escher)</vt:lpstr>
      <vt:lpstr>Given that change is faster and accelerating</vt:lpstr>
      <vt:lpstr>John V. Petrocelli</vt:lpstr>
      <vt:lpstr>Dave Thomas</vt:lpstr>
      <vt:lpstr>Team Action</vt:lpstr>
      <vt:lpstr>Strengthening Our Executive Team with curiosity and creativity</vt:lpstr>
      <vt:lpstr>List of Potential Projects for the Next 8 Weeks</vt:lpstr>
      <vt:lpstr>Select a Topic by Weighted Scoring  high = yes/low = no</vt:lpstr>
      <vt:lpstr>Break for 30 minutes to complete 3 tasks</vt:lpstr>
      <vt:lpstr>Debrief</vt:lpstr>
      <vt:lpstr>Paper </vt:lpstr>
      <vt:lpstr>Post It Notes</vt:lpstr>
      <vt:lpstr>Silent Wall</vt:lpstr>
      <vt:lpstr>Debrief</vt:lpstr>
      <vt:lpstr>Deliverable to Professor Northrop</vt:lpstr>
      <vt:lpstr>Another way to view your team topic</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Nancy M Smith</dc:creator>
  <cp:lastModifiedBy>Nancy M Smith</cp:lastModifiedBy>
  <cp:revision>42</cp:revision>
  <cp:lastPrinted>2022-09-14T23:02:55Z</cp:lastPrinted>
  <dcterms:created xsi:type="dcterms:W3CDTF">2022-08-18T17:28:38Z</dcterms:created>
  <dcterms:modified xsi:type="dcterms:W3CDTF">2022-09-14T23:07:43Z</dcterms:modified>
</cp:coreProperties>
</file>