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1"/>
  </p:notesMasterIdLst>
  <p:sldIdLst>
    <p:sldId id="256" r:id="rId2"/>
    <p:sldId id="258" r:id="rId3"/>
    <p:sldId id="280" r:id="rId4"/>
    <p:sldId id="259" r:id="rId5"/>
    <p:sldId id="281" r:id="rId6"/>
    <p:sldId id="282" r:id="rId7"/>
    <p:sldId id="273" r:id="rId8"/>
    <p:sldId id="261" r:id="rId9"/>
    <p:sldId id="272" r:id="rId10"/>
    <p:sldId id="275" r:id="rId11"/>
    <p:sldId id="265" r:id="rId12"/>
    <p:sldId id="270" r:id="rId13"/>
    <p:sldId id="267" r:id="rId14"/>
    <p:sldId id="276" r:id="rId15"/>
    <p:sldId id="277" r:id="rId16"/>
    <p:sldId id="278" r:id="rId17"/>
    <p:sldId id="266" r:id="rId18"/>
    <p:sldId id="279"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94660"/>
  </p:normalViewPr>
  <p:slideViewPr>
    <p:cSldViewPr snapToGrid="0">
      <p:cViewPr varScale="1">
        <p:scale>
          <a:sx n="108" d="100"/>
          <a:sy n="108" d="100"/>
        </p:scale>
        <p:origin x="1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4179D-A4CF-4B4B-B12A-A84A21BAA53C}" type="datetimeFigureOut">
              <a:rPr lang="en-CA" smtClean="0"/>
              <a:t>2022-10-16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F7677-5EA2-4B0C-8108-C1EECAE25C6D}" type="slidenum">
              <a:rPr lang="en-CA" smtClean="0"/>
              <a:t>‹#›</a:t>
            </a:fld>
            <a:endParaRPr lang="en-CA"/>
          </a:p>
        </p:txBody>
      </p:sp>
    </p:spTree>
    <p:extLst>
      <p:ext uri="{BB962C8B-B14F-4D97-AF65-F5344CB8AC3E}">
        <p14:creationId xmlns:p14="http://schemas.microsoft.com/office/powerpoint/2010/main" val="81926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E9F7677-5EA2-4B0C-8108-C1EECAE25C6D}" type="slidenum">
              <a:rPr lang="en-CA" smtClean="0"/>
              <a:t>8</a:t>
            </a:fld>
            <a:endParaRPr lang="en-CA"/>
          </a:p>
        </p:txBody>
      </p:sp>
    </p:spTree>
    <p:extLst>
      <p:ext uri="{BB962C8B-B14F-4D97-AF65-F5344CB8AC3E}">
        <p14:creationId xmlns:p14="http://schemas.microsoft.com/office/powerpoint/2010/main" val="33298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E9F7677-5EA2-4B0C-8108-C1EECAE25C6D}" type="slidenum">
              <a:rPr lang="en-CA" smtClean="0"/>
              <a:t>17</a:t>
            </a:fld>
            <a:endParaRPr lang="en-CA"/>
          </a:p>
        </p:txBody>
      </p:sp>
    </p:spTree>
    <p:extLst>
      <p:ext uri="{BB962C8B-B14F-4D97-AF65-F5344CB8AC3E}">
        <p14:creationId xmlns:p14="http://schemas.microsoft.com/office/powerpoint/2010/main" val="127420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E9F7677-5EA2-4B0C-8108-C1EECAE25C6D}" type="slidenum">
              <a:rPr lang="en-CA" smtClean="0"/>
              <a:t>18</a:t>
            </a:fld>
            <a:endParaRPr lang="en-CA"/>
          </a:p>
        </p:txBody>
      </p:sp>
    </p:spTree>
    <p:extLst>
      <p:ext uri="{BB962C8B-B14F-4D97-AF65-F5344CB8AC3E}">
        <p14:creationId xmlns:p14="http://schemas.microsoft.com/office/powerpoint/2010/main" val="44497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2791-0A5B-137F-8363-E2ECD3431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E77A584-AA3B-CDA6-C25E-D30ED0B74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2C73463-FD95-9C1A-2D16-72EAF33C6789}"/>
              </a:ext>
            </a:extLst>
          </p:cNvPr>
          <p:cNvSpPr>
            <a:spLocks noGrp="1"/>
          </p:cNvSpPr>
          <p:nvPr>
            <p:ph type="dt" sz="half" idx="10"/>
          </p:nvPr>
        </p:nvSpPr>
        <p:spPr/>
        <p:txBody>
          <a:bodyPr/>
          <a:lstStyle/>
          <a:p>
            <a:fld id="{71D3EAE5-FBC3-4515-8A8B-965DFC50BEB1}" type="datetime1">
              <a:rPr lang="en-US" smtClean="0"/>
              <a:t>10/16/2022</a:t>
            </a:fld>
            <a:endParaRPr lang="en-US"/>
          </a:p>
        </p:txBody>
      </p:sp>
      <p:sp>
        <p:nvSpPr>
          <p:cNvPr id="5" name="Footer Placeholder 4">
            <a:extLst>
              <a:ext uri="{FF2B5EF4-FFF2-40B4-BE49-F238E27FC236}">
                <a16:creationId xmlns:a16="http://schemas.microsoft.com/office/drawing/2014/main" id="{3E018F10-C507-DCCA-002D-4072479C3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5FE42-00DB-8AD1-7D11-3928D7F1A47F}"/>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0632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55BF-B801-272A-EF30-F83D81287C5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1AB724-DBC6-B3B1-2AE7-15EA8C28D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403B50-5641-57C5-288E-258E7B48BF76}"/>
              </a:ext>
            </a:extLst>
          </p:cNvPr>
          <p:cNvSpPr>
            <a:spLocks noGrp="1"/>
          </p:cNvSpPr>
          <p:nvPr>
            <p:ph type="dt" sz="half" idx="10"/>
          </p:nvPr>
        </p:nvSpPr>
        <p:spPr/>
        <p:txBody>
          <a:bodyPr/>
          <a:lstStyle/>
          <a:p>
            <a:fld id="{48780DB4-C858-47F9-9454-0BD9D88D279F}" type="datetime1">
              <a:rPr lang="en-US" smtClean="0"/>
              <a:t>10/16/2022</a:t>
            </a:fld>
            <a:endParaRPr lang="en-US"/>
          </a:p>
        </p:txBody>
      </p:sp>
      <p:sp>
        <p:nvSpPr>
          <p:cNvPr id="5" name="Footer Placeholder 4">
            <a:extLst>
              <a:ext uri="{FF2B5EF4-FFF2-40B4-BE49-F238E27FC236}">
                <a16:creationId xmlns:a16="http://schemas.microsoft.com/office/drawing/2014/main" id="{10219C01-A6A1-F63E-0776-0A66C9CC1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5AE53-A9D1-F489-5AC9-7EA66DCCB4DA}"/>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966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56CD0C-08D2-67F5-89A5-3BC3312761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2728876-90D7-68F8-E09E-CEBD852AE4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7A2A35-E266-A4F4-8F21-04519FB9F5B9}"/>
              </a:ext>
            </a:extLst>
          </p:cNvPr>
          <p:cNvSpPr>
            <a:spLocks noGrp="1"/>
          </p:cNvSpPr>
          <p:nvPr>
            <p:ph type="dt" sz="half" idx="10"/>
          </p:nvPr>
        </p:nvSpPr>
        <p:spPr/>
        <p:txBody>
          <a:bodyPr/>
          <a:lstStyle/>
          <a:p>
            <a:fld id="{F027CBA7-4116-4D3F-BE64-933FF8721D26}" type="datetime1">
              <a:rPr lang="en-US" smtClean="0"/>
              <a:t>10/16/2022</a:t>
            </a:fld>
            <a:endParaRPr lang="en-US"/>
          </a:p>
        </p:txBody>
      </p:sp>
      <p:sp>
        <p:nvSpPr>
          <p:cNvPr id="5" name="Footer Placeholder 4">
            <a:extLst>
              <a:ext uri="{FF2B5EF4-FFF2-40B4-BE49-F238E27FC236}">
                <a16:creationId xmlns:a16="http://schemas.microsoft.com/office/drawing/2014/main" id="{6B98A6D2-42D9-CC23-5E88-19AF1266A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AD05B-91FB-6CE2-1973-5582FE6E346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1358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4896-2B2F-8758-6DF1-3A12F00A6E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5E27D7-4845-2AA8-CD53-FC4ED0E76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ED5BEE-EEDD-98AA-F574-07440A0E2CB2}"/>
              </a:ext>
            </a:extLst>
          </p:cNvPr>
          <p:cNvSpPr>
            <a:spLocks noGrp="1"/>
          </p:cNvSpPr>
          <p:nvPr>
            <p:ph type="dt" sz="half" idx="10"/>
          </p:nvPr>
        </p:nvSpPr>
        <p:spPr/>
        <p:txBody>
          <a:bodyPr/>
          <a:lstStyle/>
          <a:p>
            <a:fld id="{72E51F2C-1EBD-4608-94A1-D360FF53D727}" type="datetime1">
              <a:rPr lang="en-US" smtClean="0"/>
              <a:t>10/16/2022</a:t>
            </a:fld>
            <a:endParaRPr lang="en-US"/>
          </a:p>
        </p:txBody>
      </p:sp>
      <p:sp>
        <p:nvSpPr>
          <p:cNvPr id="5" name="Footer Placeholder 4">
            <a:extLst>
              <a:ext uri="{FF2B5EF4-FFF2-40B4-BE49-F238E27FC236}">
                <a16:creationId xmlns:a16="http://schemas.microsoft.com/office/drawing/2014/main" id="{A4885DBC-A29A-67D8-6F26-44E70B1F5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E918A-C0CF-9BE5-54FE-B0682B88059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988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803A-B43F-3458-011C-6D14B5466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0E9655A-A2CE-3E57-B48D-B040D13DE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4829A-E96A-F353-8079-F34C123988E4}"/>
              </a:ext>
            </a:extLst>
          </p:cNvPr>
          <p:cNvSpPr>
            <a:spLocks noGrp="1"/>
          </p:cNvSpPr>
          <p:nvPr>
            <p:ph type="dt" sz="half" idx="10"/>
          </p:nvPr>
        </p:nvSpPr>
        <p:spPr/>
        <p:txBody>
          <a:bodyPr/>
          <a:lstStyle/>
          <a:p>
            <a:fld id="{2CDC8927-9677-48FB-8D0B-73F489E1E843}" type="datetime1">
              <a:rPr lang="en-US" smtClean="0"/>
              <a:t>10/16/2022</a:t>
            </a:fld>
            <a:endParaRPr lang="en-US"/>
          </a:p>
        </p:txBody>
      </p:sp>
      <p:sp>
        <p:nvSpPr>
          <p:cNvPr id="5" name="Footer Placeholder 4">
            <a:extLst>
              <a:ext uri="{FF2B5EF4-FFF2-40B4-BE49-F238E27FC236}">
                <a16:creationId xmlns:a16="http://schemas.microsoft.com/office/drawing/2014/main" id="{DE5377BD-F532-C795-1E6D-CC399CFEC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6A078-AA34-DB6A-A952-165BD8C8122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7821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8DA1-09A2-23A9-F8CD-F571007B01E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178CE55-7476-02D2-F47D-15FE70D29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31BB516-A46F-899F-DEBF-8966887A2A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7C3E50D-6BC8-6C79-CB29-E197F377AF76}"/>
              </a:ext>
            </a:extLst>
          </p:cNvPr>
          <p:cNvSpPr>
            <a:spLocks noGrp="1"/>
          </p:cNvSpPr>
          <p:nvPr>
            <p:ph type="dt" sz="half" idx="10"/>
          </p:nvPr>
        </p:nvSpPr>
        <p:spPr/>
        <p:txBody>
          <a:bodyPr/>
          <a:lstStyle/>
          <a:p>
            <a:fld id="{AB916771-E144-4E47-9D80-6A6229E332F5}" type="datetime1">
              <a:rPr lang="en-US" smtClean="0"/>
              <a:t>10/16/2022</a:t>
            </a:fld>
            <a:endParaRPr lang="en-US"/>
          </a:p>
        </p:txBody>
      </p:sp>
      <p:sp>
        <p:nvSpPr>
          <p:cNvPr id="6" name="Footer Placeholder 5">
            <a:extLst>
              <a:ext uri="{FF2B5EF4-FFF2-40B4-BE49-F238E27FC236}">
                <a16:creationId xmlns:a16="http://schemas.microsoft.com/office/drawing/2014/main" id="{4D1FED32-DDE9-DF37-FB86-11E753C17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86069-86D3-34DC-AD1D-9D2B0250AEBC}"/>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5017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D318-7C21-9F45-0E4F-7D577E86037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BA55AF5-2CAA-B629-44FD-ED33EF663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1693C-7BFB-7B78-1B7C-19984E1E4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9F82480-3208-07B7-A8F3-C7642B0720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A7C94B-BA73-1B61-A0FE-9F2063C2E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BD36F53-6F61-AC85-7710-508D90D7868D}"/>
              </a:ext>
            </a:extLst>
          </p:cNvPr>
          <p:cNvSpPr>
            <a:spLocks noGrp="1"/>
          </p:cNvSpPr>
          <p:nvPr>
            <p:ph type="dt" sz="half" idx="10"/>
          </p:nvPr>
        </p:nvSpPr>
        <p:spPr/>
        <p:txBody>
          <a:bodyPr/>
          <a:lstStyle/>
          <a:p>
            <a:fld id="{36329AAA-47AA-4C4F-9173-A9318D3E070E}" type="datetime1">
              <a:rPr lang="en-US" smtClean="0"/>
              <a:t>10/16/2022</a:t>
            </a:fld>
            <a:endParaRPr lang="en-US"/>
          </a:p>
        </p:txBody>
      </p:sp>
      <p:sp>
        <p:nvSpPr>
          <p:cNvPr id="8" name="Footer Placeholder 7">
            <a:extLst>
              <a:ext uri="{FF2B5EF4-FFF2-40B4-BE49-F238E27FC236}">
                <a16:creationId xmlns:a16="http://schemas.microsoft.com/office/drawing/2014/main" id="{6FC8F662-41B3-3A5D-9FA8-BBCF4C8A8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C7F4A1-B9C1-5768-824B-F254909EF28C}"/>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398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0C86-47A1-738C-2DBC-64040B789AA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4D57D94-B297-8CB3-F33D-6DCF361D000D}"/>
              </a:ext>
            </a:extLst>
          </p:cNvPr>
          <p:cNvSpPr>
            <a:spLocks noGrp="1"/>
          </p:cNvSpPr>
          <p:nvPr>
            <p:ph type="dt" sz="half" idx="10"/>
          </p:nvPr>
        </p:nvSpPr>
        <p:spPr/>
        <p:txBody>
          <a:bodyPr/>
          <a:lstStyle/>
          <a:p>
            <a:fld id="{67C9ACA3-E162-4C65-BC83-4BD347589860}" type="datetime1">
              <a:rPr lang="en-US" smtClean="0"/>
              <a:t>10/16/2022</a:t>
            </a:fld>
            <a:endParaRPr lang="en-US"/>
          </a:p>
        </p:txBody>
      </p:sp>
      <p:sp>
        <p:nvSpPr>
          <p:cNvPr id="4" name="Footer Placeholder 3">
            <a:extLst>
              <a:ext uri="{FF2B5EF4-FFF2-40B4-BE49-F238E27FC236}">
                <a16:creationId xmlns:a16="http://schemas.microsoft.com/office/drawing/2014/main" id="{1CE0B10B-94B8-CF81-C3ED-FFAA3188A5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489D92-F1E9-43DA-6D4D-3EA32D3E2CC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7226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D5720-7C21-8FAA-6CB1-5F7594C4BBBF}"/>
              </a:ext>
            </a:extLst>
          </p:cNvPr>
          <p:cNvSpPr>
            <a:spLocks noGrp="1"/>
          </p:cNvSpPr>
          <p:nvPr>
            <p:ph type="dt" sz="half" idx="10"/>
          </p:nvPr>
        </p:nvSpPr>
        <p:spPr/>
        <p:txBody>
          <a:bodyPr/>
          <a:lstStyle/>
          <a:p>
            <a:fld id="{4FAA651D-BCA6-4336-B8DF-A4FFC5AD7A34}" type="datetime1">
              <a:rPr lang="en-US" smtClean="0"/>
              <a:t>10/16/2022</a:t>
            </a:fld>
            <a:endParaRPr lang="en-US"/>
          </a:p>
        </p:txBody>
      </p:sp>
      <p:sp>
        <p:nvSpPr>
          <p:cNvPr id="3" name="Footer Placeholder 2">
            <a:extLst>
              <a:ext uri="{FF2B5EF4-FFF2-40B4-BE49-F238E27FC236}">
                <a16:creationId xmlns:a16="http://schemas.microsoft.com/office/drawing/2014/main" id="{DE85C637-6618-64B2-3118-F2F2451F61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0F56B-6E57-A124-212A-163D238E8E7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2993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DE6B-4827-8200-7A53-F31661F00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F53B548-623C-1898-0BCA-AA44D67AC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4AE5FB5-C2E5-F033-5A5F-7005DB429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33CE2-E1B0-1C3C-8444-5B3CAFF4EFD4}"/>
              </a:ext>
            </a:extLst>
          </p:cNvPr>
          <p:cNvSpPr>
            <a:spLocks noGrp="1"/>
          </p:cNvSpPr>
          <p:nvPr>
            <p:ph type="dt" sz="half" idx="10"/>
          </p:nvPr>
        </p:nvSpPr>
        <p:spPr/>
        <p:txBody>
          <a:bodyPr/>
          <a:lstStyle/>
          <a:p>
            <a:fld id="{F853FCE7-74B5-406E-8093-E81A6D4800DD}" type="datetime1">
              <a:rPr lang="en-US" smtClean="0"/>
              <a:t>10/16/2022</a:t>
            </a:fld>
            <a:endParaRPr lang="en-US"/>
          </a:p>
        </p:txBody>
      </p:sp>
      <p:sp>
        <p:nvSpPr>
          <p:cNvPr id="6" name="Footer Placeholder 5">
            <a:extLst>
              <a:ext uri="{FF2B5EF4-FFF2-40B4-BE49-F238E27FC236}">
                <a16:creationId xmlns:a16="http://schemas.microsoft.com/office/drawing/2014/main" id="{41A77AE7-8C3C-7179-2A23-88634C323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8870E-8771-444A-241E-2FCB33E86146}"/>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3393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C0C5-F06F-0909-4199-D45AFFBC3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54C8300-A3A7-4EB9-F6AE-3A9EC4B52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557DD67-D76C-65BF-8FF4-88B6B930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56F14-5F74-D870-5EC0-557F5C491C64}"/>
              </a:ext>
            </a:extLst>
          </p:cNvPr>
          <p:cNvSpPr>
            <a:spLocks noGrp="1"/>
          </p:cNvSpPr>
          <p:nvPr>
            <p:ph type="dt" sz="half" idx="10"/>
          </p:nvPr>
        </p:nvSpPr>
        <p:spPr/>
        <p:txBody>
          <a:bodyPr/>
          <a:lstStyle/>
          <a:p>
            <a:fld id="{5F96FA0B-E704-4A45-BB80-E010D15CA785}" type="datetime1">
              <a:rPr lang="en-US" smtClean="0"/>
              <a:t>10/16/2022</a:t>
            </a:fld>
            <a:endParaRPr lang="en-US"/>
          </a:p>
        </p:txBody>
      </p:sp>
      <p:sp>
        <p:nvSpPr>
          <p:cNvPr id="6" name="Footer Placeholder 5">
            <a:extLst>
              <a:ext uri="{FF2B5EF4-FFF2-40B4-BE49-F238E27FC236}">
                <a16:creationId xmlns:a16="http://schemas.microsoft.com/office/drawing/2014/main" id="{F2F48CBB-AC17-1FC6-A64E-DB0BA869F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5CCD64-01F8-98B5-9C2F-9A859EACD986}"/>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3633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8E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9AC6C-78EE-E9EB-5E61-F47924374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573C803-E875-4303-7505-C207DDCA1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D920E4-AD57-A8F5-9F4E-460A164980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7EB81-51C9-452F-AC9C-A28108E44532}" type="datetime1">
              <a:rPr lang="en-US" smtClean="0"/>
              <a:t>10/16/2022</a:t>
            </a:fld>
            <a:endParaRPr lang="en-US"/>
          </a:p>
        </p:txBody>
      </p:sp>
      <p:sp>
        <p:nvSpPr>
          <p:cNvPr id="5" name="Footer Placeholder 4">
            <a:extLst>
              <a:ext uri="{FF2B5EF4-FFF2-40B4-BE49-F238E27FC236}">
                <a16:creationId xmlns:a16="http://schemas.microsoft.com/office/drawing/2014/main" id="{79D8D502-0DB6-EE45-DAC2-0E8914454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3F7401-1E1F-E9F0-56B3-6C2F53875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218997951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lickr.com/photos/29224712@N08/2755905578/"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745E-7CB0-4539-D7C2-E5CD4F0235AF}"/>
              </a:ext>
            </a:extLst>
          </p:cNvPr>
          <p:cNvSpPr>
            <a:spLocks noGrp="1"/>
          </p:cNvSpPr>
          <p:nvPr>
            <p:ph type="ctrTitle"/>
          </p:nvPr>
        </p:nvSpPr>
        <p:spPr>
          <a:xfrm>
            <a:off x="1028700" y="723901"/>
            <a:ext cx="5836920" cy="1288884"/>
          </a:xfrm>
          <a:ln w="12700">
            <a:solidFill>
              <a:schemeClr val="tx1"/>
            </a:solidFill>
          </a:ln>
        </p:spPr>
        <p:txBody>
          <a:bodyPr vert="horz" lIns="91440" tIns="45720" rIns="91440" bIns="45720" rtlCol="0" anchor="b">
            <a:normAutofit/>
          </a:bodyPr>
          <a:lstStyle/>
          <a:p>
            <a:r>
              <a:rPr lang="en-US" sz="4000" cap="none"/>
              <a:t>TELETYPEWRITER (TYY)</a:t>
            </a:r>
            <a:endParaRPr lang="en-US" sz="4000" cap="none" dirty="0"/>
          </a:p>
        </p:txBody>
      </p:sp>
      <p:sp>
        <p:nvSpPr>
          <p:cNvPr id="3" name="Subtitle 2">
            <a:extLst>
              <a:ext uri="{FF2B5EF4-FFF2-40B4-BE49-F238E27FC236}">
                <a16:creationId xmlns:a16="http://schemas.microsoft.com/office/drawing/2014/main" id="{80C75421-E08A-773A-9BA6-079C1E876C81}"/>
              </a:ext>
            </a:extLst>
          </p:cNvPr>
          <p:cNvSpPr>
            <a:spLocks noGrp="1"/>
          </p:cNvSpPr>
          <p:nvPr>
            <p:ph type="subTitle" idx="1"/>
          </p:nvPr>
        </p:nvSpPr>
        <p:spPr>
          <a:xfrm>
            <a:off x="1066001" y="2618530"/>
            <a:ext cx="7190232" cy="3401551"/>
          </a:xfrm>
        </p:spPr>
        <p:txBody>
          <a:bodyPr vert="horz" lIns="91440" tIns="45720" rIns="91440" bIns="45720" rtlCol="0" anchor="t">
            <a:normAutofit fontScale="92500"/>
          </a:bodyPr>
          <a:lstStyle/>
          <a:p>
            <a:pPr algn="l">
              <a:lnSpc>
                <a:spcPct val="110000"/>
              </a:lnSpc>
            </a:pPr>
            <a:r>
              <a:rPr lang="en-US" sz="2600" b="1">
                <a:latin typeface="Abadi" panose="020B0604020202020204" pitchFamily="34" charset="0"/>
              </a:rPr>
              <a:t>ASL/Deaf Relevant Essay Assignment</a:t>
            </a:r>
          </a:p>
          <a:p>
            <a:pPr algn="l">
              <a:lnSpc>
                <a:spcPct val="110000"/>
              </a:lnSpc>
            </a:pPr>
            <a:r>
              <a:rPr lang="en-US" sz="2600" b="1">
                <a:latin typeface="Abadi" panose="020B0604020104020204" pitchFamily="34" charset="0"/>
              </a:rPr>
              <a:t>Due Date: </a:t>
            </a:r>
            <a:r>
              <a:rPr lang="en-US" sz="2600"/>
              <a:t>21</a:t>
            </a:r>
            <a:r>
              <a:rPr lang="en-US" sz="2600" baseline="30000"/>
              <a:t>st</a:t>
            </a:r>
            <a:r>
              <a:rPr lang="en-US" sz="2600"/>
              <a:t> Oct 2022 09:00 AM</a:t>
            </a:r>
          </a:p>
          <a:p>
            <a:pPr algn="l">
              <a:lnSpc>
                <a:spcPct val="110000"/>
              </a:lnSpc>
            </a:pPr>
            <a:r>
              <a:rPr lang="en-US" sz="2600" b="1">
                <a:latin typeface="Abadi" panose="020B0604020104020204" pitchFamily="34" charset="0"/>
              </a:rPr>
              <a:t>Name:</a:t>
            </a:r>
            <a:r>
              <a:rPr lang="en-US" sz="2600" b="1"/>
              <a:t> </a:t>
            </a:r>
            <a:r>
              <a:rPr lang="en-US" sz="2600"/>
              <a:t>Punyaja Mishra</a:t>
            </a:r>
          </a:p>
          <a:p>
            <a:pPr algn="l">
              <a:lnSpc>
                <a:spcPct val="110000"/>
              </a:lnSpc>
            </a:pPr>
            <a:r>
              <a:rPr lang="en-US" sz="2600" b="1">
                <a:latin typeface="Abadi" panose="020B0604020104020204" pitchFamily="34" charset="0"/>
              </a:rPr>
              <a:t>Student Number: </a:t>
            </a:r>
            <a:r>
              <a:rPr lang="en-US" sz="2600"/>
              <a:t>0660001</a:t>
            </a:r>
          </a:p>
          <a:p>
            <a:pPr algn="l">
              <a:lnSpc>
                <a:spcPct val="110000"/>
              </a:lnSpc>
            </a:pPr>
            <a:r>
              <a:rPr lang="en-US" sz="2600" b="1">
                <a:latin typeface="Abadi" panose="020B0604020104020204" pitchFamily="34" charset="0"/>
              </a:rPr>
              <a:t>Professor: </a:t>
            </a:r>
            <a:r>
              <a:rPr lang="en-US" sz="2600"/>
              <a:t>Jennifer Endicott</a:t>
            </a:r>
          </a:p>
          <a:p>
            <a:pPr algn="l">
              <a:lnSpc>
                <a:spcPct val="110000"/>
              </a:lnSpc>
            </a:pPr>
            <a:r>
              <a:rPr lang="en-US" sz="2600" b="1">
                <a:latin typeface="Abadi" panose="020B0604020104020204" pitchFamily="34" charset="0"/>
              </a:rPr>
              <a:t>Course: </a:t>
            </a:r>
            <a:r>
              <a:rPr lang="en-US" sz="2600"/>
              <a:t>Intro to American Sign Language1: ASLA 1001H</a:t>
            </a:r>
          </a:p>
          <a:p>
            <a:pPr>
              <a:lnSpc>
                <a:spcPct val="110000"/>
              </a:lnSpc>
            </a:pPr>
            <a:endParaRPr lang="en-US" dirty="0"/>
          </a:p>
        </p:txBody>
      </p:sp>
      <p:sp>
        <p:nvSpPr>
          <p:cNvPr id="8" name="Slide Number Placeholder 7">
            <a:extLst>
              <a:ext uri="{FF2B5EF4-FFF2-40B4-BE49-F238E27FC236}">
                <a16:creationId xmlns:a16="http://schemas.microsoft.com/office/drawing/2014/main" id="{A8E688E4-CECF-0ABC-022E-2A4638464518}"/>
              </a:ext>
            </a:extLst>
          </p:cNvPr>
          <p:cNvSpPr>
            <a:spLocks noGrp="1"/>
          </p:cNvSpPr>
          <p:nvPr>
            <p:ph type="sldNum" sz="quarter" idx="12"/>
          </p:nvPr>
        </p:nvSpPr>
        <p:spPr/>
        <p:txBody>
          <a:bodyPr/>
          <a:lstStyle/>
          <a:p>
            <a:fld id="{19590046-DA73-4BBF-84B5-C08E6F75191A}" type="slidenum">
              <a:rPr lang="en-US" sz="2000" smtClean="0"/>
              <a:t>1</a:t>
            </a:fld>
            <a:endParaRPr lang="en-US" sz="2000" dirty="0"/>
          </a:p>
        </p:txBody>
      </p:sp>
      <p:pic>
        <p:nvPicPr>
          <p:cNvPr id="1026" name="Picture 2" descr="Teletypewriter Stock Photos, Royalty Free Teletypewriter Images |  Depositphotos">
            <a:extLst>
              <a:ext uri="{FF2B5EF4-FFF2-40B4-BE49-F238E27FC236}">
                <a16:creationId xmlns:a16="http://schemas.microsoft.com/office/drawing/2014/main" id="{547EE1D7-3AD3-1FFD-8456-FA027074452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8256233" y="2324227"/>
            <a:ext cx="3375095" cy="276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32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2220-4D94-ACDA-F9B2-F2731F35036B}"/>
              </a:ext>
            </a:extLst>
          </p:cNvPr>
          <p:cNvSpPr>
            <a:spLocks noGrp="1"/>
          </p:cNvSpPr>
          <p:nvPr>
            <p:ph type="title"/>
          </p:nvPr>
        </p:nvSpPr>
        <p:spPr>
          <a:xfrm>
            <a:off x="762370" y="295574"/>
            <a:ext cx="10134600" cy="1288489"/>
          </a:xfrm>
        </p:spPr>
        <p:txBody>
          <a:bodyPr anchor="ctr">
            <a:normAutofit/>
          </a:bodyPr>
          <a:lstStyle/>
          <a:p>
            <a:r>
              <a:rPr lang="en-CA" sz="4000" b="1" dirty="0"/>
              <a:t>TTY today: Cellphones</a:t>
            </a:r>
          </a:p>
        </p:txBody>
      </p:sp>
      <p:sp>
        <p:nvSpPr>
          <p:cNvPr id="3" name="Content Placeholder 2">
            <a:extLst>
              <a:ext uri="{FF2B5EF4-FFF2-40B4-BE49-F238E27FC236}">
                <a16:creationId xmlns:a16="http://schemas.microsoft.com/office/drawing/2014/main" id="{44ACA397-DE71-243C-BEE9-5EDD12FC0A54}"/>
              </a:ext>
            </a:extLst>
          </p:cNvPr>
          <p:cNvSpPr>
            <a:spLocks noGrp="1"/>
          </p:cNvSpPr>
          <p:nvPr>
            <p:ph idx="1"/>
          </p:nvPr>
        </p:nvSpPr>
        <p:spPr>
          <a:xfrm>
            <a:off x="762369" y="1948838"/>
            <a:ext cx="10632395" cy="4514105"/>
          </a:xfrm>
        </p:spPr>
        <p:txBody>
          <a:bodyPr>
            <a:noAutofit/>
          </a:bodyPr>
          <a:lstStyle/>
          <a:p>
            <a:pPr marL="342900" indent="-342900">
              <a:lnSpc>
                <a:spcPct val="150000"/>
              </a:lnSpc>
              <a:buFont typeface="Arial" panose="020B0604020202020204" pitchFamily="34" charset="0"/>
              <a:buChar char="•"/>
            </a:pPr>
            <a:r>
              <a:rPr lang="en-CA" sz="2200" dirty="0"/>
              <a:t>TTY can be activated for both Android and an iPhone</a:t>
            </a:r>
          </a:p>
          <a:p>
            <a:pPr marL="342900" indent="-342900">
              <a:lnSpc>
                <a:spcPct val="150000"/>
              </a:lnSpc>
              <a:buFont typeface="Arial" panose="020B0604020202020204" pitchFamily="34" charset="0"/>
              <a:buChar char="•"/>
            </a:pPr>
            <a:r>
              <a:rPr lang="en-CA" sz="2200" dirty="0"/>
              <a:t>Many phones have 3 different TTY modes:</a:t>
            </a:r>
          </a:p>
          <a:p>
            <a:pPr marL="617220" lvl="1" indent="-342900">
              <a:lnSpc>
                <a:spcPct val="150000"/>
              </a:lnSpc>
            </a:pPr>
            <a:r>
              <a:rPr lang="en-CA" sz="2200" dirty="0"/>
              <a:t>TTY Full: This mode allows both the sender and receiver to communicate through TTY messages</a:t>
            </a:r>
          </a:p>
          <a:p>
            <a:pPr marL="617220" lvl="1" indent="-342900">
              <a:lnSpc>
                <a:spcPct val="150000"/>
              </a:lnSpc>
            </a:pPr>
            <a:r>
              <a:rPr lang="en-CA" sz="2200" dirty="0"/>
              <a:t>TTY VCO: This is for the hearing-impaired users who can send messages through voice but receive messages as a text display</a:t>
            </a:r>
          </a:p>
          <a:p>
            <a:pPr marL="617220" lvl="1" indent="-342900">
              <a:lnSpc>
                <a:spcPct val="150000"/>
              </a:lnSpc>
            </a:pPr>
            <a:r>
              <a:rPr lang="en-CA" sz="2200" dirty="0"/>
              <a:t>TTY HCO: This mode is for the users who can receive voice messages but need to send text messages</a:t>
            </a:r>
          </a:p>
        </p:txBody>
      </p:sp>
      <p:sp>
        <p:nvSpPr>
          <p:cNvPr id="4" name="Slide Number Placeholder 3">
            <a:extLst>
              <a:ext uri="{FF2B5EF4-FFF2-40B4-BE49-F238E27FC236}">
                <a16:creationId xmlns:a16="http://schemas.microsoft.com/office/drawing/2014/main" id="{39C477BB-1A7E-6EF0-B3D9-7A56A7A85D76}"/>
              </a:ext>
            </a:extLst>
          </p:cNvPr>
          <p:cNvSpPr>
            <a:spLocks noGrp="1"/>
          </p:cNvSpPr>
          <p:nvPr>
            <p:ph type="sldNum" sz="quarter" idx="12"/>
          </p:nvPr>
        </p:nvSpPr>
        <p:spPr/>
        <p:txBody>
          <a:bodyPr/>
          <a:lstStyle/>
          <a:p>
            <a:fld id="{19590046-DA73-4BBF-84B5-C08E6F75191A}" type="slidenum">
              <a:rPr lang="en-US" sz="2000" smtClean="0"/>
              <a:t>10</a:t>
            </a:fld>
            <a:endParaRPr lang="en-US" sz="2000" dirty="0"/>
          </a:p>
        </p:txBody>
      </p:sp>
    </p:spTree>
    <p:extLst>
      <p:ext uri="{BB962C8B-B14F-4D97-AF65-F5344CB8AC3E}">
        <p14:creationId xmlns:p14="http://schemas.microsoft.com/office/powerpoint/2010/main" val="275520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F0AB-8696-3786-DBF3-C66810D357D3}"/>
              </a:ext>
            </a:extLst>
          </p:cNvPr>
          <p:cNvSpPr>
            <a:spLocks noGrp="1"/>
          </p:cNvSpPr>
          <p:nvPr>
            <p:ph type="title"/>
          </p:nvPr>
        </p:nvSpPr>
        <p:spPr>
          <a:xfrm>
            <a:off x="815635" y="232024"/>
            <a:ext cx="10134600" cy="1288489"/>
          </a:xfrm>
        </p:spPr>
        <p:txBody>
          <a:bodyPr anchor="ctr">
            <a:normAutofit/>
          </a:bodyPr>
          <a:lstStyle/>
          <a:p>
            <a:r>
              <a:rPr lang="en-CA" sz="4000" b="1" dirty="0"/>
              <a:t>How TTY has improved lives?</a:t>
            </a:r>
          </a:p>
        </p:txBody>
      </p:sp>
      <p:sp>
        <p:nvSpPr>
          <p:cNvPr id="3" name="Content Placeholder 2">
            <a:extLst>
              <a:ext uri="{FF2B5EF4-FFF2-40B4-BE49-F238E27FC236}">
                <a16:creationId xmlns:a16="http://schemas.microsoft.com/office/drawing/2014/main" id="{99CA4360-C153-BD51-AA49-E551F8316D40}"/>
              </a:ext>
            </a:extLst>
          </p:cNvPr>
          <p:cNvSpPr>
            <a:spLocks noGrp="1"/>
          </p:cNvSpPr>
          <p:nvPr>
            <p:ph idx="1"/>
          </p:nvPr>
        </p:nvSpPr>
        <p:spPr>
          <a:xfrm>
            <a:off x="540427" y="1364319"/>
            <a:ext cx="11524326" cy="4477188"/>
          </a:xfrm>
        </p:spPr>
        <p:txBody>
          <a:bodyPr>
            <a:noAutofit/>
          </a:bodyPr>
          <a:lstStyle/>
          <a:p>
            <a:pPr marL="342900" indent="-342900">
              <a:lnSpc>
                <a:spcPct val="170000"/>
              </a:lnSpc>
              <a:buFont typeface="Arial" panose="020B0604020202020204" pitchFamily="34" charset="0"/>
              <a:buChar char="•"/>
            </a:pPr>
            <a:r>
              <a:rPr lang="en-CA" sz="2200" dirty="0"/>
              <a:t>The invention of telephone was a miracle for many people except the deaf or hard of hearing community because they could not use this device either at all or for the most part</a:t>
            </a:r>
          </a:p>
          <a:p>
            <a:pPr marL="342900" indent="-342900">
              <a:lnSpc>
                <a:spcPct val="170000"/>
              </a:lnSpc>
              <a:buFont typeface="Arial" panose="020B0604020202020204" pitchFamily="34" charset="0"/>
              <a:buChar char="•"/>
            </a:pPr>
            <a:r>
              <a:rPr lang="en-CA" sz="2200" dirty="0"/>
              <a:t>The deaf community had to depend on the hearing family member, friends and neighbors for making phone call s for generations</a:t>
            </a:r>
          </a:p>
          <a:p>
            <a:pPr marL="342900" indent="-342900">
              <a:lnSpc>
                <a:spcPct val="170000"/>
              </a:lnSpc>
              <a:buFont typeface="Arial" panose="020B0604020202020204" pitchFamily="34" charset="0"/>
              <a:buChar char="•"/>
            </a:pPr>
            <a:r>
              <a:rPr lang="en-CA" sz="2200" dirty="0"/>
              <a:t>The invention of TTY finally enabled the deaf to have the same privilege of a telephone as everyone else in the world</a:t>
            </a:r>
          </a:p>
          <a:p>
            <a:pPr marL="342900" indent="-342900">
              <a:lnSpc>
                <a:spcPct val="170000"/>
              </a:lnSpc>
              <a:buFont typeface="Arial" panose="020B0604020202020204" pitchFamily="34" charset="0"/>
              <a:buChar char="•"/>
            </a:pPr>
            <a:r>
              <a:rPr lang="en-CA" sz="2200" dirty="0"/>
              <a:t>TTY allowed the deaf to final make their own appointments, order pizza, or make a social conversations call all on their own</a:t>
            </a:r>
          </a:p>
        </p:txBody>
      </p:sp>
      <p:sp>
        <p:nvSpPr>
          <p:cNvPr id="4" name="Slide Number Placeholder 3">
            <a:extLst>
              <a:ext uri="{FF2B5EF4-FFF2-40B4-BE49-F238E27FC236}">
                <a16:creationId xmlns:a16="http://schemas.microsoft.com/office/drawing/2014/main" id="{FF187C37-194C-8B42-CEF4-FA49C40414AC}"/>
              </a:ext>
            </a:extLst>
          </p:cNvPr>
          <p:cNvSpPr>
            <a:spLocks noGrp="1"/>
          </p:cNvSpPr>
          <p:nvPr>
            <p:ph type="sldNum" sz="quarter" idx="12"/>
          </p:nvPr>
        </p:nvSpPr>
        <p:spPr/>
        <p:txBody>
          <a:bodyPr/>
          <a:lstStyle/>
          <a:p>
            <a:fld id="{19590046-DA73-4BBF-84B5-C08E6F75191A}" type="slidenum">
              <a:rPr lang="en-US" sz="2000" smtClean="0"/>
              <a:t>11</a:t>
            </a:fld>
            <a:endParaRPr lang="en-US" sz="2000" dirty="0"/>
          </a:p>
        </p:txBody>
      </p:sp>
    </p:spTree>
    <p:extLst>
      <p:ext uri="{BB962C8B-B14F-4D97-AF65-F5344CB8AC3E}">
        <p14:creationId xmlns:p14="http://schemas.microsoft.com/office/powerpoint/2010/main" val="307237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B0AB-78A9-506B-2B95-5A1EE3C52658}"/>
              </a:ext>
            </a:extLst>
          </p:cNvPr>
          <p:cNvSpPr>
            <a:spLocks noGrp="1"/>
          </p:cNvSpPr>
          <p:nvPr>
            <p:ph type="title"/>
          </p:nvPr>
        </p:nvSpPr>
        <p:spPr>
          <a:xfrm>
            <a:off x="806758" y="306650"/>
            <a:ext cx="10134600" cy="1288489"/>
          </a:xfrm>
        </p:spPr>
        <p:txBody>
          <a:bodyPr anchor="ctr">
            <a:normAutofit/>
          </a:bodyPr>
          <a:lstStyle/>
          <a:p>
            <a:r>
              <a:rPr lang="en-CA" sz="4000" b="1" dirty="0"/>
              <a:t>TTY Etiquette</a:t>
            </a:r>
          </a:p>
        </p:txBody>
      </p:sp>
      <p:sp>
        <p:nvSpPr>
          <p:cNvPr id="3" name="Content Placeholder 2">
            <a:extLst>
              <a:ext uri="{FF2B5EF4-FFF2-40B4-BE49-F238E27FC236}">
                <a16:creationId xmlns:a16="http://schemas.microsoft.com/office/drawing/2014/main" id="{E4D2E810-6418-9872-1C23-3F8AD2C5E42B}"/>
              </a:ext>
            </a:extLst>
          </p:cNvPr>
          <p:cNvSpPr>
            <a:spLocks noGrp="1"/>
          </p:cNvSpPr>
          <p:nvPr>
            <p:ph idx="1"/>
          </p:nvPr>
        </p:nvSpPr>
        <p:spPr>
          <a:xfrm>
            <a:off x="735737" y="1595138"/>
            <a:ext cx="10659028" cy="4956211"/>
          </a:xfrm>
        </p:spPr>
        <p:txBody>
          <a:bodyPr>
            <a:noAutofit/>
          </a:bodyPr>
          <a:lstStyle/>
          <a:p>
            <a:pPr marL="342900" indent="-342900">
              <a:lnSpc>
                <a:spcPct val="150000"/>
              </a:lnSpc>
              <a:buFont typeface="Arial" panose="020B0604020202020204" pitchFamily="34" charset="0"/>
              <a:buChar char="•"/>
            </a:pPr>
            <a:r>
              <a:rPr lang="en-CA" sz="2200" dirty="0"/>
              <a:t>Since TTY depended on written messages, there was an inability to detect when a person has finished speaking.</a:t>
            </a:r>
          </a:p>
          <a:p>
            <a:pPr marL="342900" indent="-342900">
              <a:lnSpc>
                <a:spcPct val="150000"/>
              </a:lnSpc>
              <a:buFont typeface="Arial" panose="020B0604020202020204" pitchFamily="34" charset="0"/>
              <a:buChar char="•"/>
            </a:pPr>
            <a:r>
              <a:rPr lang="en-CA" sz="2200" dirty="0"/>
              <a:t>To avoid a scramble of messages from 2 people typing, there were a few etiquette rules developed </a:t>
            </a:r>
          </a:p>
          <a:p>
            <a:pPr marL="342900" indent="-342900">
              <a:lnSpc>
                <a:spcPct val="150000"/>
              </a:lnSpc>
              <a:buFont typeface="Arial" panose="020B0604020202020204" pitchFamily="34" charset="0"/>
              <a:buChar char="•"/>
            </a:pPr>
            <a:r>
              <a:rPr lang="en-CA" sz="2200" dirty="0"/>
              <a:t>Terminology was developed to make the conversations smooth</a:t>
            </a:r>
          </a:p>
          <a:p>
            <a:pPr marL="342900" indent="-342900">
              <a:lnSpc>
                <a:spcPct val="150000"/>
              </a:lnSpc>
              <a:buFont typeface="Arial" panose="020B0604020202020204" pitchFamily="34" charset="0"/>
              <a:buChar char="•"/>
            </a:pPr>
            <a:r>
              <a:rPr lang="en-CA" sz="2200" dirty="0"/>
              <a:t>The most basic rule was to not text until the other person has finished. For this the terminology “Go-Ahead” (GA) was developed which is used to denote the end of turn</a:t>
            </a:r>
          </a:p>
        </p:txBody>
      </p:sp>
      <p:sp>
        <p:nvSpPr>
          <p:cNvPr id="4" name="Slide Number Placeholder 3">
            <a:extLst>
              <a:ext uri="{FF2B5EF4-FFF2-40B4-BE49-F238E27FC236}">
                <a16:creationId xmlns:a16="http://schemas.microsoft.com/office/drawing/2014/main" id="{D055A642-A232-B8C5-A6A0-CDB312D37164}"/>
              </a:ext>
            </a:extLst>
          </p:cNvPr>
          <p:cNvSpPr>
            <a:spLocks noGrp="1"/>
          </p:cNvSpPr>
          <p:nvPr>
            <p:ph type="sldNum" sz="quarter" idx="12"/>
          </p:nvPr>
        </p:nvSpPr>
        <p:spPr/>
        <p:txBody>
          <a:bodyPr/>
          <a:lstStyle/>
          <a:p>
            <a:fld id="{19590046-DA73-4BBF-84B5-C08E6F75191A}" type="slidenum">
              <a:rPr lang="en-US" sz="2000" smtClean="0"/>
              <a:t>12</a:t>
            </a:fld>
            <a:endParaRPr lang="en-US" sz="2000" dirty="0"/>
          </a:p>
        </p:txBody>
      </p:sp>
    </p:spTree>
    <p:extLst>
      <p:ext uri="{BB962C8B-B14F-4D97-AF65-F5344CB8AC3E}">
        <p14:creationId xmlns:p14="http://schemas.microsoft.com/office/powerpoint/2010/main" val="381049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9647-59F0-6393-1AA4-4C5021425F10}"/>
              </a:ext>
            </a:extLst>
          </p:cNvPr>
          <p:cNvSpPr>
            <a:spLocks noGrp="1"/>
          </p:cNvSpPr>
          <p:nvPr>
            <p:ph type="title"/>
          </p:nvPr>
        </p:nvSpPr>
        <p:spPr>
          <a:xfrm>
            <a:off x="1028700" y="342900"/>
            <a:ext cx="10134600" cy="1288489"/>
          </a:xfrm>
        </p:spPr>
        <p:txBody>
          <a:bodyPr anchor="ctr">
            <a:normAutofit/>
          </a:bodyPr>
          <a:lstStyle/>
          <a:p>
            <a:r>
              <a:rPr lang="en-CA" sz="4000" b="1" dirty="0"/>
              <a:t>TTY Terminology</a:t>
            </a:r>
          </a:p>
        </p:txBody>
      </p:sp>
      <p:graphicFrame>
        <p:nvGraphicFramePr>
          <p:cNvPr id="5" name="Table 5">
            <a:extLst>
              <a:ext uri="{FF2B5EF4-FFF2-40B4-BE49-F238E27FC236}">
                <a16:creationId xmlns:a16="http://schemas.microsoft.com/office/drawing/2014/main" id="{BCCFB4D6-113A-44C3-B014-E4CC0FBC065E}"/>
              </a:ext>
            </a:extLst>
          </p:cNvPr>
          <p:cNvGraphicFramePr>
            <a:graphicFrameLocks noGrp="1"/>
          </p:cNvGraphicFramePr>
          <p:nvPr>
            <p:ph idx="1"/>
            <p:extLst>
              <p:ext uri="{D42A27DB-BD31-4B8C-83A1-F6EECF244321}">
                <p14:modId xmlns:p14="http://schemas.microsoft.com/office/powerpoint/2010/main" val="3715186921"/>
              </p:ext>
            </p:extLst>
          </p:nvPr>
        </p:nvGraphicFramePr>
        <p:xfrm>
          <a:off x="594804" y="1631389"/>
          <a:ext cx="11324452" cy="4547470"/>
        </p:xfrm>
        <a:graphic>
          <a:graphicData uri="http://schemas.openxmlformats.org/drawingml/2006/table">
            <a:tbl>
              <a:tblPr firstRow="1" bandRow="1">
                <a:tableStyleId>{5C22544A-7EE6-4342-B048-85BDC9FD1C3A}</a:tableStyleId>
              </a:tblPr>
              <a:tblGrid>
                <a:gridCol w="2017967">
                  <a:extLst>
                    <a:ext uri="{9D8B030D-6E8A-4147-A177-3AD203B41FA5}">
                      <a16:colId xmlns:a16="http://schemas.microsoft.com/office/drawing/2014/main" val="1532928505"/>
                    </a:ext>
                  </a:extLst>
                </a:gridCol>
                <a:gridCol w="9306485">
                  <a:extLst>
                    <a:ext uri="{9D8B030D-6E8A-4147-A177-3AD203B41FA5}">
                      <a16:colId xmlns:a16="http://schemas.microsoft.com/office/drawing/2014/main" val="3064031349"/>
                    </a:ext>
                  </a:extLst>
                </a:gridCol>
              </a:tblGrid>
              <a:tr h="909494">
                <a:tc>
                  <a:txBody>
                    <a:bodyPr/>
                    <a:lstStyle/>
                    <a:p>
                      <a:pPr algn="ctr"/>
                      <a:r>
                        <a:rPr lang="en-CA" sz="2400" dirty="0">
                          <a:solidFill>
                            <a:sysClr val="windowText" lastClr="000000"/>
                          </a:solidFill>
                        </a:rPr>
                        <a:t>Abbreviation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lvl="1" algn="l"/>
                      <a:r>
                        <a:rPr lang="en-CA" sz="2200" dirty="0">
                          <a:solidFill>
                            <a:sysClr val="windowText" lastClr="000000"/>
                          </a:solidFill>
                        </a:rPr>
                        <a:t>Meaning/ Purpose of the abbreviation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8001224"/>
                  </a:ext>
                </a:extLst>
              </a:tr>
              <a:tr h="909494">
                <a:tc>
                  <a:txBody>
                    <a:bodyPr/>
                    <a:lstStyle/>
                    <a:p>
                      <a:pPr algn="ctr"/>
                      <a:r>
                        <a:rPr lang="en-CA" sz="2200" dirty="0"/>
                        <a:t>BRB</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Be right back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5805050"/>
                  </a:ext>
                </a:extLst>
              </a:tr>
              <a:tr h="909494">
                <a:tc>
                  <a:txBody>
                    <a:bodyPr/>
                    <a:lstStyle/>
                    <a:p>
                      <a:pPr algn="ctr"/>
                      <a:r>
                        <a:rPr lang="en-CA" sz="2200" dirty="0"/>
                        <a:t>CA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Communication Assistant/ Relay Operator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3249498"/>
                  </a:ext>
                </a:extLst>
              </a:tr>
              <a:tr h="909494">
                <a:tc>
                  <a:txBody>
                    <a:bodyPr/>
                    <a:lstStyle/>
                    <a:p>
                      <a:pPr algn="ctr"/>
                      <a:r>
                        <a:rPr lang="en-CA" sz="2200" dirty="0"/>
                        <a:t>RO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Relay Operator/ Communication Assistant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92572"/>
                  </a:ext>
                </a:extLst>
              </a:tr>
              <a:tr h="909494">
                <a:tc>
                  <a:txBody>
                    <a:bodyPr/>
                    <a:lstStyle/>
                    <a:p>
                      <a:pPr algn="ctr"/>
                      <a:r>
                        <a:rPr lang="en-CA" sz="2200" dirty="0"/>
                        <a:t>GA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Go Ahead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4046414"/>
                  </a:ext>
                </a:extLst>
              </a:tr>
            </a:tbl>
          </a:graphicData>
        </a:graphic>
      </p:graphicFrame>
      <p:sp>
        <p:nvSpPr>
          <p:cNvPr id="4" name="Slide Number Placeholder 3">
            <a:extLst>
              <a:ext uri="{FF2B5EF4-FFF2-40B4-BE49-F238E27FC236}">
                <a16:creationId xmlns:a16="http://schemas.microsoft.com/office/drawing/2014/main" id="{E53E9357-F4CC-F186-0EBF-8ABFCBDDE283}"/>
              </a:ext>
            </a:extLst>
          </p:cNvPr>
          <p:cNvSpPr>
            <a:spLocks noGrp="1"/>
          </p:cNvSpPr>
          <p:nvPr>
            <p:ph type="sldNum" sz="quarter" idx="12"/>
          </p:nvPr>
        </p:nvSpPr>
        <p:spPr/>
        <p:txBody>
          <a:bodyPr/>
          <a:lstStyle/>
          <a:p>
            <a:fld id="{19590046-DA73-4BBF-84B5-C08E6F75191A}" type="slidenum">
              <a:rPr lang="en-US" sz="2000" smtClean="0"/>
              <a:t>13</a:t>
            </a:fld>
            <a:endParaRPr lang="en-US" sz="2000" dirty="0"/>
          </a:p>
        </p:txBody>
      </p:sp>
    </p:spTree>
    <p:extLst>
      <p:ext uri="{BB962C8B-B14F-4D97-AF65-F5344CB8AC3E}">
        <p14:creationId xmlns:p14="http://schemas.microsoft.com/office/powerpoint/2010/main" val="94470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9647-59F0-6393-1AA4-4C5021425F10}"/>
              </a:ext>
            </a:extLst>
          </p:cNvPr>
          <p:cNvSpPr>
            <a:spLocks noGrp="1"/>
          </p:cNvSpPr>
          <p:nvPr>
            <p:ph type="title"/>
          </p:nvPr>
        </p:nvSpPr>
        <p:spPr>
          <a:xfrm>
            <a:off x="1028700" y="342900"/>
            <a:ext cx="10134600" cy="1288489"/>
          </a:xfrm>
        </p:spPr>
        <p:txBody>
          <a:bodyPr anchor="ctr">
            <a:normAutofit/>
          </a:bodyPr>
          <a:lstStyle/>
          <a:p>
            <a:r>
              <a:rPr lang="en-CA" sz="4000" b="1" dirty="0"/>
              <a:t>TTY Terminology</a:t>
            </a:r>
          </a:p>
        </p:txBody>
      </p:sp>
      <p:graphicFrame>
        <p:nvGraphicFramePr>
          <p:cNvPr id="5" name="Table 5">
            <a:extLst>
              <a:ext uri="{FF2B5EF4-FFF2-40B4-BE49-F238E27FC236}">
                <a16:creationId xmlns:a16="http://schemas.microsoft.com/office/drawing/2014/main" id="{BCCFB4D6-113A-44C3-B014-E4CC0FBC065E}"/>
              </a:ext>
            </a:extLst>
          </p:cNvPr>
          <p:cNvGraphicFramePr>
            <a:graphicFrameLocks noGrp="1"/>
          </p:cNvGraphicFramePr>
          <p:nvPr>
            <p:ph idx="1"/>
            <p:extLst>
              <p:ext uri="{D42A27DB-BD31-4B8C-83A1-F6EECF244321}">
                <p14:modId xmlns:p14="http://schemas.microsoft.com/office/powerpoint/2010/main" val="2268849664"/>
              </p:ext>
            </p:extLst>
          </p:nvPr>
        </p:nvGraphicFramePr>
        <p:xfrm>
          <a:off x="328475" y="1631390"/>
          <a:ext cx="11590782" cy="4418890"/>
        </p:xfrm>
        <a:graphic>
          <a:graphicData uri="http://schemas.openxmlformats.org/drawingml/2006/table">
            <a:tbl>
              <a:tblPr firstRow="1" bandRow="1">
                <a:tableStyleId>{5C22544A-7EE6-4342-B048-85BDC9FD1C3A}</a:tableStyleId>
              </a:tblPr>
              <a:tblGrid>
                <a:gridCol w="2065425">
                  <a:extLst>
                    <a:ext uri="{9D8B030D-6E8A-4147-A177-3AD203B41FA5}">
                      <a16:colId xmlns:a16="http://schemas.microsoft.com/office/drawing/2014/main" val="1532928505"/>
                    </a:ext>
                  </a:extLst>
                </a:gridCol>
                <a:gridCol w="9525357">
                  <a:extLst>
                    <a:ext uri="{9D8B030D-6E8A-4147-A177-3AD203B41FA5}">
                      <a16:colId xmlns:a16="http://schemas.microsoft.com/office/drawing/2014/main" val="3064031349"/>
                    </a:ext>
                  </a:extLst>
                </a:gridCol>
              </a:tblGrid>
              <a:tr h="883778">
                <a:tc>
                  <a:txBody>
                    <a:bodyPr/>
                    <a:lstStyle/>
                    <a:p>
                      <a:pPr algn="ctr"/>
                      <a:r>
                        <a:rPr lang="en-CA" sz="2400" dirty="0">
                          <a:solidFill>
                            <a:sysClr val="windowText" lastClr="000000"/>
                          </a:solidFill>
                        </a:rPr>
                        <a:t>Abbreviation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lvl="1" algn="l"/>
                      <a:r>
                        <a:rPr lang="en-CA" sz="2200" dirty="0">
                          <a:solidFill>
                            <a:sysClr val="windowText" lastClr="000000"/>
                          </a:solidFill>
                        </a:rPr>
                        <a:t>Meaning/ Purpose of the abbreviation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8001224"/>
                  </a:ext>
                </a:extLst>
              </a:tr>
              <a:tr h="883778">
                <a:tc>
                  <a:txBody>
                    <a:bodyPr/>
                    <a:lstStyle/>
                    <a:p>
                      <a:pPr algn="ctr"/>
                      <a:r>
                        <a:rPr lang="en-CA" sz="2200" dirty="0"/>
                        <a:t>CU</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See you</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5805050"/>
                  </a:ext>
                </a:extLst>
              </a:tr>
              <a:tr h="883778">
                <a:tc>
                  <a:txBody>
                    <a:bodyPr/>
                    <a:lstStyle/>
                    <a:p>
                      <a:pPr algn="ctr"/>
                      <a:r>
                        <a:rPr lang="en-CA" sz="2200" dirty="0"/>
                        <a:t>SK</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Stop Keying (a substitute of dead-air; to let the other person know that they have nothing left to say)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3249498"/>
                  </a:ext>
                </a:extLst>
              </a:tr>
              <a:tr h="883778">
                <a:tc>
                  <a:txBody>
                    <a:bodyPr/>
                    <a:lstStyle/>
                    <a:p>
                      <a:pPr algn="ctr"/>
                      <a:r>
                        <a:rPr lang="en-CA" sz="2200" dirty="0"/>
                        <a:t>SKSK</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Now hanging up</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92572"/>
                  </a:ext>
                </a:extLst>
              </a:tr>
              <a:tr h="883778">
                <a:tc>
                  <a:txBody>
                    <a:bodyPr/>
                    <a:lstStyle/>
                    <a:p>
                      <a:pPr algn="ctr"/>
                      <a:r>
                        <a:rPr lang="en-CA" sz="2200" dirty="0"/>
                        <a:t>GA/ SK/ SKGA/ BiBi</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Goodbye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4046414"/>
                  </a:ext>
                </a:extLst>
              </a:tr>
            </a:tbl>
          </a:graphicData>
        </a:graphic>
      </p:graphicFrame>
      <p:sp>
        <p:nvSpPr>
          <p:cNvPr id="4" name="Slide Number Placeholder 3">
            <a:extLst>
              <a:ext uri="{FF2B5EF4-FFF2-40B4-BE49-F238E27FC236}">
                <a16:creationId xmlns:a16="http://schemas.microsoft.com/office/drawing/2014/main" id="{E53E9357-F4CC-F186-0EBF-8ABFCBDDE283}"/>
              </a:ext>
            </a:extLst>
          </p:cNvPr>
          <p:cNvSpPr>
            <a:spLocks noGrp="1"/>
          </p:cNvSpPr>
          <p:nvPr>
            <p:ph type="sldNum" sz="quarter" idx="12"/>
          </p:nvPr>
        </p:nvSpPr>
        <p:spPr/>
        <p:txBody>
          <a:bodyPr/>
          <a:lstStyle/>
          <a:p>
            <a:fld id="{19590046-DA73-4BBF-84B5-C08E6F75191A}" type="slidenum">
              <a:rPr lang="en-US" sz="2000" smtClean="0"/>
              <a:t>14</a:t>
            </a:fld>
            <a:endParaRPr lang="en-US" sz="2000" dirty="0"/>
          </a:p>
        </p:txBody>
      </p:sp>
    </p:spTree>
    <p:extLst>
      <p:ext uri="{BB962C8B-B14F-4D97-AF65-F5344CB8AC3E}">
        <p14:creationId xmlns:p14="http://schemas.microsoft.com/office/powerpoint/2010/main" val="2211543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9647-59F0-6393-1AA4-4C5021425F10}"/>
              </a:ext>
            </a:extLst>
          </p:cNvPr>
          <p:cNvSpPr>
            <a:spLocks noGrp="1"/>
          </p:cNvSpPr>
          <p:nvPr>
            <p:ph type="title"/>
          </p:nvPr>
        </p:nvSpPr>
        <p:spPr>
          <a:xfrm>
            <a:off x="1028700" y="342900"/>
            <a:ext cx="10134600" cy="1288489"/>
          </a:xfrm>
        </p:spPr>
        <p:txBody>
          <a:bodyPr anchor="ctr">
            <a:normAutofit/>
          </a:bodyPr>
          <a:lstStyle/>
          <a:p>
            <a:r>
              <a:rPr lang="en-CA" sz="4000" b="1" dirty="0"/>
              <a:t>TTY Terminology</a:t>
            </a:r>
          </a:p>
        </p:txBody>
      </p:sp>
      <p:graphicFrame>
        <p:nvGraphicFramePr>
          <p:cNvPr id="5" name="Table 5">
            <a:extLst>
              <a:ext uri="{FF2B5EF4-FFF2-40B4-BE49-F238E27FC236}">
                <a16:creationId xmlns:a16="http://schemas.microsoft.com/office/drawing/2014/main" id="{BCCFB4D6-113A-44C3-B014-E4CC0FBC065E}"/>
              </a:ext>
            </a:extLst>
          </p:cNvPr>
          <p:cNvGraphicFramePr>
            <a:graphicFrameLocks noGrp="1"/>
          </p:cNvGraphicFramePr>
          <p:nvPr>
            <p:ph idx="1"/>
            <p:extLst>
              <p:ext uri="{D42A27DB-BD31-4B8C-83A1-F6EECF244321}">
                <p14:modId xmlns:p14="http://schemas.microsoft.com/office/powerpoint/2010/main" val="4160425972"/>
              </p:ext>
            </p:extLst>
          </p:nvPr>
        </p:nvGraphicFramePr>
        <p:xfrm>
          <a:off x="541539" y="1740024"/>
          <a:ext cx="11377718" cy="4505010"/>
        </p:xfrm>
        <a:graphic>
          <a:graphicData uri="http://schemas.openxmlformats.org/drawingml/2006/table">
            <a:tbl>
              <a:tblPr firstRow="1" bandRow="1">
                <a:tableStyleId>{5C22544A-7EE6-4342-B048-85BDC9FD1C3A}</a:tableStyleId>
              </a:tblPr>
              <a:tblGrid>
                <a:gridCol w="2027458">
                  <a:extLst>
                    <a:ext uri="{9D8B030D-6E8A-4147-A177-3AD203B41FA5}">
                      <a16:colId xmlns:a16="http://schemas.microsoft.com/office/drawing/2014/main" val="1532928505"/>
                    </a:ext>
                  </a:extLst>
                </a:gridCol>
                <a:gridCol w="9350260">
                  <a:extLst>
                    <a:ext uri="{9D8B030D-6E8A-4147-A177-3AD203B41FA5}">
                      <a16:colId xmlns:a16="http://schemas.microsoft.com/office/drawing/2014/main" val="3064031349"/>
                    </a:ext>
                  </a:extLst>
                </a:gridCol>
              </a:tblGrid>
              <a:tr h="901002">
                <a:tc>
                  <a:txBody>
                    <a:bodyPr/>
                    <a:lstStyle/>
                    <a:p>
                      <a:pPr algn="ctr"/>
                      <a:r>
                        <a:rPr lang="en-CA" sz="2400" dirty="0">
                          <a:solidFill>
                            <a:sysClr val="windowText" lastClr="000000"/>
                          </a:solidFill>
                        </a:rPr>
                        <a:t>Abbreviation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lvl="1" algn="l"/>
                      <a:r>
                        <a:rPr lang="en-CA" sz="2200" dirty="0">
                          <a:solidFill>
                            <a:sysClr val="windowText" lastClr="000000"/>
                          </a:solidFill>
                        </a:rPr>
                        <a:t>Meaning/ Purpose of the abbreviation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8001224"/>
                  </a:ext>
                </a:extLst>
              </a:tr>
              <a:tr h="901002">
                <a:tc>
                  <a:txBody>
                    <a:bodyPr/>
                    <a:lstStyle/>
                    <a:p>
                      <a:pPr algn="ctr"/>
                      <a:r>
                        <a:rPr lang="en-CA" sz="2200" dirty="0"/>
                        <a:t>Q/ QQ/ QM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Question Mark</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5805050"/>
                  </a:ext>
                </a:extLst>
              </a:tr>
              <a:tr h="901002">
                <a:tc>
                  <a:txBody>
                    <a:bodyPr/>
                    <a:lstStyle/>
                    <a:p>
                      <a:pPr algn="ctr"/>
                      <a:r>
                        <a:rPr lang="en-CA" sz="2200" dirty="0"/>
                        <a:t>PLS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Please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3249498"/>
                  </a:ext>
                </a:extLst>
              </a:tr>
              <a:tr h="901002">
                <a:tc>
                  <a:txBody>
                    <a:bodyPr/>
                    <a:lstStyle/>
                    <a:p>
                      <a:pPr algn="ctr"/>
                      <a:r>
                        <a:rPr lang="en-CA" sz="2200" dirty="0"/>
                        <a:t>OIC</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Oh, I see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92572"/>
                  </a:ext>
                </a:extLst>
              </a:tr>
              <a:tr h="901002">
                <a:tc>
                  <a:txBody>
                    <a:bodyPr/>
                    <a:lstStyle/>
                    <a:p>
                      <a:pPr algn="ctr"/>
                      <a:r>
                        <a:rPr lang="en-CA" sz="2200" dirty="0"/>
                        <a:t>OPR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Operator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4046414"/>
                  </a:ext>
                </a:extLst>
              </a:tr>
            </a:tbl>
          </a:graphicData>
        </a:graphic>
      </p:graphicFrame>
      <p:sp>
        <p:nvSpPr>
          <p:cNvPr id="4" name="Slide Number Placeholder 3">
            <a:extLst>
              <a:ext uri="{FF2B5EF4-FFF2-40B4-BE49-F238E27FC236}">
                <a16:creationId xmlns:a16="http://schemas.microsoft.com/office/drawing/2014/main" id="{E53E9357-F4CC-F186-0EBF-8ABFCBDDE283}"/>
              </a:ext>
            </a:extLst>
          </p:cNvPr>
          <p:cNvSpPr>
            <a:spLocks noGrp="1"/>
          </p:cNvSpPr>
          <p:nvPr>
            <p:ph type="sldNum" sz="quarter" idx="12"/>
          </p:nvPr>
        </p:nvSpPr>
        <p:spPr/>
        <p:txBody>
          <a:bodyPr/>
          <a:lstStyle/>
          <a:p>
            <a:fld id="{19590046-DA73-4BBF-84B5-C08E6F75191A}" type="slidenum">
              <a:rPr lang="en-US" sz="2000" smtClean="0"/>
              <a:t>15</a:t>
            </a:fld>
            <a:endParaRPr lang="en-US" sz="2000" dirty="0"/>
          </a:p>
        </p:txBody>
      </p:sp>
    </p:spTree>
    <p:extLst>
      <p:ext uri="{BB962C8B-B14F-4D97-AF65-F5344CB8AC3E}">
        <p14:creationId xmlns:p14="http://schemas.microsoft.com/office/powerpoint/2010/main" val="403995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9647-59F0-6393-1AA4-4C5021425F10}"/>
              </a:ext>
            </a:extLst>
          </p:cNvPr>
          <p:cNvSpPr>
            <a:spLocks noGrp="1"/>
          </p:cNvSpPr>
          <p:nvPr>
            <p:ph type="title"/>
          </p:nvPr>
        </p:nvSpPr>
        <p:spPr>
          <a:xfrm>
            <a:off x="1028700" y="342900"/>
            <a:ext cx="10134600" cy="1288489"/>
          </a:xfrm>
        </p:spPr>
        <p:txBody>
          <a:bodyPr anchor="ctr">
            <a:normAutofit/>
          </a:bodyPr>
          <a:lstStyle/>
          <a:p>
            <a:r>
              <a:rPr lang="en-CA" sz="4000" b="1" dirty="0"/>
              <a:t>TTY Terminology</a:t>
            </a:r>
          </a:p>
        </p:txBody>
      </p:sp>
      <p:graphicFrame>
        <p:nvGraphicFramePr>
          <p:cNvPr id="5" name="Table 5">
            <a:extLst>
              <a:ext uri="{FF2B5EF4-FFF2-40B4-BE49-F238E27FC236}">
                <a16:creationId xmlns:a16="http://schemas.microsoft.com/office/drawing/2014/main" id="{BCCFB4D6-113A-44C3-B014-E4CC0FBC065E}"/>
              </a:ext>
            </a:extLst>
          </p:cNvPr>
          <p:cNvGraphicFramePr>
            <a:graphicFrameLocks noGrp="1"/>
          </p:cNvGraphicFramePr>
          <p:nvPr>
            <p:ph idx="1"/>
            <p:extLst>
              <p:ext uri="{D42A27DB-BD31-4B8C-83A1-F6EECF244321}">
                <p14:modId xmlns:p14="http://schemas.microsoft.com/office/powerpoint/2010/main" val="1390698781"/>
              </p:ext>
            </p:extLst>
          </p:nvPr>
        </p:nvGraphicFramePr>
        <p:xfrm>
          <a:off x="541538" y="1437851"/>
          <a:ext cx="11235675" cy="5172306"/>
        </p:xfrm>
        <a:graphic>
          <a:graphicData uri="http://schemas.openxmlformats.org/drawingml/2006/table">
            <a:tbl>
              <a:tblPr firstRow="1" bandRow="1">
                <a:tableStyleId>{5C22544A-7EE6-4342-B048-85BDC9FD1C3A}</a:tableStyleId>
              </a:tblPr>
              <a:tblGrid>
                <a:gridCol w="2002147">
                  <a:extLst>
                    <a:ext uri="{9D8B030D-6E8A-4147-A177-3AD203B41FA5}">
                      <a16:colId xmlns:a16="http://schemas.microsoft.com/office/drawing/2014/main" val="1532928505"/>
                    </a:ext>
                  </a:extLst>
                </a:gridCol>
                <a:gridCol w="9233528">
                  <a:extLst>
                    <a:ext uri="{9D8B030D-6E8A-4147-A177-3AD203B41FA5}">
                      <a16:colId xmlns:a16="http://schemas.microsoft.com/office/drawing/2014/main" val="3064031349"/>
                    </a:ext>
                  </a:extLst>
                </a:gridCol>
              </a:tblGrid>
              <a:tr h="862051">
                <a:tc>
                  <a:txBody>
                    <a:bodyPr/>
                    <a:lstStyle/>
                    <a:p>
                      <a:pPr algn="ctr"/>
                      <a:r>
                        <a:rPr lang="en-CA" sz="2400" dirty="0">
                          <a:solidFill>
                            <a:sysClr val="windowText" lastClr="000000"/>
                          </a:solidFill>
                        </a:rPr>
                        <a:t>Abbreviation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lvl="1" algn="l"/>
                      <a:r>
                        <a:rPr lang="en-CA" sz="2200" dirty="0">
                          <a:solidFill>
                            <a:sysClr val="windowText" lastClr="000000"/>
                          </a:solidFill>
                        </a:rPr>
                        <a:t>Meaning/ Purpose of the abbreviation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8001224"/>
                  </a:ext>
                </a:extLst>
              </a:tr>
              <a:tr h="862051">
                <a:tc>
                  <a:txBody>
                    <a:bodyPr/>
                    <a:lstStyle/>
                    <a:p>
                      <a:pPr algn="ctr"/>
                      <a:r>
                        <a:rPr lang="en-CA" sz="2200" dirty="0"/>
                        <a:t>NBR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Number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5805050"/>
                  </a:ext>
                </a:extLst>
              </a:tr>
              <a:tr h="862051">
                <a:tc>
                  <a:txBody>
                    <a:bodyPr/>
                    <a:lstStyle/>
                    <a:p>
                      <a:pPr algn="ctr"/>
                      <a:r>
                        <a:rPr lang="en-CA" sz="2200" dirty="0"/>
                        <a:t>TMW</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Tomorrow</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3249498"/>
                  </a:ext>
                </a:extLst>
              </a:tr>
              <a:tr h="862051">
                <a:tc>
                  <a:txBody>
                    <a:bodyPr/>
                    <a:lstStyle/>
                    <a:p>
                      <a:pPr algn="ctr"/>
                      <a:r>
                        <a:rPr lang="en-CA" sz="2200" dirty="0"/>
                        <a:t>THX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Thanks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92572"/>
                  </a:ext>
                </a:extLst>
              </a:tr>
              <a:tr h="862051">
                <a:tc>
                  <a:txBody>
                    <a:bodyPr/>
                    <a:lstStyle/>
                    <a:p>
                      <a:pPr algn="ctr"/>
                      <a:r>
                        <a:rPr lang="en-CA" sz="2200" dirty="0"/>
                        <a:t>WRU</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a:t>Who are You? / Where are you?</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4046414"/>
                  </a:ext>
                </a:extLst>
              </a:tr>
              <a:tr h="862051">
                <a:tc>
                  <a:txBody>
                    <a:bodyPr/>
                    <a:lstStyle/>
                    <a:p>
                      <a:pPr algn="ctr"/>
                      <a:r>
                        <a:rPr lang="en-CA" sz="2200" dirty="0"/>
                        <a:t>XXXX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A" sz="2200" dirty="0" err="1"/>
                        <a:t>Xs</a:t>
                      </a:r>
                      <a:r>
                        <a:rPr lang="en-CA" sz="2200" dirty="0"/>
                        <a:t> are often used to indicate a typing error instead of backspacing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4903403"/>
                  </a:ext>
                </a:extLst>
              </a:tr>
            </a:tbl>
          </a:graphicData>
        </a:graphic>
      </p:graphicFrame>
      <p:sp>
        <p:nvSpPr>
          <p:cNvPr id="4" name="Slide Number Placeholder 3">
            <a:extLst>
              <a:ext uri="{FF2B5EF4-FFF2-40B4-BE49-F238E27FC236}">
                <a16:creationId xmlns:a16="http://schemas.microsoft.com/office/drawing/2014/main" id="{E53E9357-F4CC-F186-0EBF-8ABFCBDDE283}"/>
              </a:ext>
            </a:extLst>
          </p:cNvPr>
          <p:cNvSpPr>
            <a:spLocks noGrp="1"/>
          </p:cNvSpPr>
          <p:nvPr>
            <p:ph type="sldNum" sz="quarter" idx="12"/>
          </p:nvPr>
        </p:nvSpPr>
        <p:spPr/>
        <p:txBody>
          <a:bodyPr/>
          <a:lstStyle/>
          <a:p>
            <a:fld id="{19590046-DA73-4BBF-84B5-C08E6F75191A}" type="slidenum">
              <a:rPr lang="en-US" sz="2000" smtClean="0"/>
              <a:t>16</a:t>
            </a:fld>
            <a:endParaRPr lang="en-US" sz="2000" dirty="0"/>
          </a:p>
        </p:txBody>
      </p:sp>
    </p:spTree>
    <p:extLst>
      <p:ext uri="{BB962C8B-B14F-4D97-AF65-F5344CB8AC3E}">
        <p14:creationId xmlns:p14="http://schemas.microsoft.com/office/powerpoint/2010/main" val="47431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61B4-5E33-5405-DDF6-988C8C4C9DCE}"/>
              </a:ext>
            </a:extLst>
          </p:cNvPr>
          <p:cNvSpPr>
            <a:spLocks noGrp="1"/>
          </p:cNvSpPr>
          <p:nvPr>
            <p:ph type="title"/>
          </p:nvPr>
        </p:nvSpPr>
        <p:spPr>
          <a:xfrm>
            <a:off x="797881" y="208628"/>
            <a:ext cx="10134600" cy="865570"/>
          </a:xfrm>
        </p:spPr>
        <p:txBody>
          <a:bodyPr anchor="ctr">
            <a:normAutofit/>
          </a:bodyPr>
          <a:lstStyle/>
          <a:p>
            <a:r>
              <a:rPr lang="en-CA" sz="3600" b="1" dirty="0"/>
              <a:t>Resources</a:t>
            </a:r>
            <a:endParaRPr lang="en-CA" sz="4800" b="1" dirty="0"/>
          </a:p>
        </p:txBody>
      </p:sp>
      <p:sp>
        <p:nvSpPr>
          <p:cNvPr id="3" name="Content Placeholder 2">
            <a:extLst>
              <a:ext uri="{FF2B5EF4-FFF2-40B4-BE49-F238E27FC236}">
                <a16:creationId xmlns:a16="http://schemas.microsoft.com/office/drawing/2014/main" id="{15D08C4A-5694-B6CA-8D6A-7F0A8A2B2390}"/>
              </a:ext>
            </a:extLst>
          </p:cNvPr>
          <p:cNvSpPr>
            <a:spLocks noGrp="1"/>
          </p:cNvSpPr>
          <p:nvPr>
            <p:ph idx="1"/>
          </p:nvPr>
        </p:nvSpPr>
        <p:spPr>
          <a:xfrm>
            <a:off x="336242" y="1074198"/>
            <a:ext cx="11533202" cy="5368535"/>
          </a:xfrm>
        </p:spPr>
        <p:txBody>
          <a:bodyPr>
            <a:noAutofit/>
          </a:bodyPr>
          <a:lstStyle/>
          <a:p>
            <a:pPr marL="457200" indent="-457200">
              <a:lnSpc>
                <a:spcPct val="150000"/>
              </a:lnSpc>
              <a:buFont typeface="+mj-lt"/>
              <a:buAutoNum type="arabicPeriod"/>
            </a:pPr>
            <a:r>
              <a:rPr lang="en-US" sz="2200" dirty="0">
                <a:effectLst/>
              </a:rPr>
              <a:t>Wikimedia Foundation. (2022, October 3). </a:t>
            </a:r>
            <a:r>
              <a:rPr lang="en-US" sz="2200" i="1" dirty="0">
                <a:effectLst/>
              </a:rPr>
              <a:t>Telecommunications device for the deaf</a:t>
            </a:r>
            <a:r>
              <a:rPr lang="en-US" sz="2200" dirty="0">
                <a:effectLst/>
              </a:rPr>
              <a:t>. Wikipedia. Retrieved October 16, 2022, from https://en.wikipedia.org/wiki/Telecommunications_device_for_the_deaf </a:t>
            </a:r>
          </a:p>
          <a:p>
            <a:pPr marL="457200" indent="-457200">
              <a:lnSpc>
                <a:spcPct val="150000"/>
              </a:lnSpc>
              <a:buFont typeface="+mj-lt"/>
              <a:buAutoNum type="arabicPeriod"/>
            </a:pPr>
            <a:r>
              <a:rPr lang="en-US" sz="2200" dirty="0">
                <a:effectLst/>
              </a:rPr>
              <a:t>Power, M. R., Power, D., &amp; </a:t>
            </a:r>
            <a:r>
              <a:rPr lang="en-US" sz="2200" dirty="0" err="1">
                <a:effectLst/>
              </a:rPr>
              <a:t>Horstmanshof</a:t>
            </a:r>
            <a:r>
              <a:rPr lang="en-US" sz="2200" dirty="0">
                <a:effectLst/>
              </a:rPr>
              <a:t>, L. (2006). Deaf people communicating via SMS, TTY, relay service, fax, and computers in Australia. </a:t>
            </a:r>
            <a:r>
              <a:rPr lang="en-US" sz="2200" i="1" dirty="0">
                <a:effectLst/>
              </a:rPr>
              <a:t>Journal of Deaf Studies and Deaf Education</a:t>
            </a:r>
            <a:r>
              <a:rPr lang="en-US" sz="2200" dirty="0">
                <a:effectLst/>
              </a:rPr>
              <a:t>, </a:t>
            </a:r>
            <a:r>
              <a:rPr lang="en-US" sz="2200" i="1" dirty="0">
                <a:effectLst/>
              </a:rPr>
              <a:t>12</a:t>
            </a:r>
            <a:r>
              <a:rPr lang="en-US" sz="2200" dirty="0">
                <a:effectLst/>
              </a:rPr>
              <a:t>(1), 80–92. https://doi.org/10.1093/deafed/enl016 </a:t>
            </a:r>
          </a:p>
          <a:p>
            <a:pPr marL="457200" indent="-457200">
              <a:lnSpc>
                <a:spcPct val="150000"/>
              </a:lnSpc>
              <a:buFont typeface="+mj-lt"/>
              <a:buAutoNum type="arabicPeriod"/>
            </a:pPr>
            <a:r>
              <a:rPr lang="en-US" sz="2200" dirty="0">
                <a:effectLst/>
              </a:rPr>
              <a:t>U.S. Department of Health and Human Services. (n.d.). </a:t>
            </a:r>
            <a:r>
              <a:rPr lang="en-US" sz="2200" i="1" dirty="0">
                <a:effectLst/>
              </a:rPr>
              <a:t>Assistive devices for people with hearing, voice, speech, or language disorders</a:t>
            </a:r>
            <a:r>
              <a:rPr lang="en-US" sz="2200" dirty="0">
                <a:effectLst/>
              </a:rPr>
              <a:t>. National Institute of Deafness and Other Communication Disorders. Retrieved October 16, 2022, from https://www.nidcd.nih.gov/health/assistive-devices-people-hearing-voice-speech-or-language-disorders </a:t>
            </a:r>
          </a:p>
          <a:p>
            <a:pPr marL="457200" indent="-457200">
              <a:lnSpc>
                <a:spcPct val="150000"/>
              </a:lnSpc>
              <a:buFont typeface="+mj-lt"/>
              <a:buAutoNum type="arabicPeriod"/>
            </a:pPr>
            <a:endParaRPr lang="en-CA" sz="22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5DCF1846-2F4E-16B2-60B0-3B481B34364E}"/>
              </a:ext>
            </a:extLst>
          </p:cNvPr>
          <p:cNvSpPr>
            <a:spLocks noGrp="1"/>
          </p:cNvSpPr>
          <p:nvPr>
            <p:ph type="sldNum" sz="quarter" idx="12"/>
          </p:nvPr>
        </p:nvSpPr>
        <p:spPr/>
        <p:txBody>
          <a:bodyPr/>
          <a:lstStyle/>
          <a:p>
            <a:fld id="{19590046-DA73-4BBF-84B5-C08E6F75191A}" type="slidenum">
              <a:rPr lang="en-US" sz="2000" smtClean="0"/>
              <a:t>17</a:t>
            </a:fld>
            <a:endParaRPr lang="en-US" dirty="0"/>
          </a:p>
        </p:txBody>
      </p:sp>
    </p:spTree>
    <p:extLst>
      <p:ext uri="{BB962C8B-B14F-4D97-AF65-F5344CB8AC3E}">
        <p14:creationId xmlns:p14="http://schemas.microsoft.com/office/powerpoint/2010/main" val="250241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61B4-5E33-5405-DDF6-988C8C4C9DCE}"/>
              </a:ext>
            </a:extLst>
          </p:cNvPr>
          <p:cNvSpPr>
            <a:spLocks noGrp="1"/>
          </p:cNvSpPr>
          <p:nvPr>
            <p:ph type="title"/>
          </p:nvPr>
        </p:nvSpPr>
        <p:spPr>
          <a:xfrm>
            <a:off x="797881" y="208628"/>
            <a:ext cx="10134600" cy="865570"/>
          </a:xfrm>
        </p:spPr>
        <p:txBody>
          <a:bodyPr anchor="ctr">
            <a:normAutofit/>
          </a:bodyPr>
          <a:lstStyle/>
          <a:p>
            <a:r>
              <a:rPr lang="en-CA" sz="3600" b="1" dirty="0"/>
              <a:t>Resources</a:t>
            </a:r>
            <a:endParaRPr lang="en-CA" sz="4800" b="1" dirty="0"/>
          </a:p>
        </p:txBody>
      </p:sp>
      <p:sp>
        <p:nvSpPr>
          <p:cNvPr id="3" name="Content Placeholder 2">
            <a:extLst>
              <a:ext uri="{FF2B5EF4-FFF2-40B4-BE49-F238E27FC236}">
                <a16:creationId xmlns:a16="http://schemas.microsoft.com/office/drawing/2014/main" id="{15D08C4A-5694-B6CA-8D6A-7F0A8A2B2390}"/>
              </a:ext>
            </a:extLst>
          </p:cNvPr>
          <p:cNvSpPr>
            <a:spLocks noGrp="1"/>
          </p:cNvSpPr>
          <p:nvPr>
            <p:ph idx="1"/>
          </p:nvPr>
        </p:nvSpPr>
        <p:spPr>
          <a:xfrm>
            <a:off x="336242" y="1074198"/>
            <a:ext cx="11533202" cy="5368535"/>
          </a:xfrm>
        </p:spPr>
        <p:txBody>
          <a:bodyPr>
            <a:noAutofit/>
          </a:bodyPr>
          <a:lstStyle/>
          <a:p>
            <a:pPr marL="457200" indent="-457200">
              <a:lnSpc>
                <a:spcPct val="150000"/>
              </a:lnSpc>
              <a:buFont typeface="+mj-lt"/>
              <a:buAutoNum type="arabicPeriod" startAt="4"/>
            </a:pPr>
            <a:r>
              <a:rPr lang="en-US" sz="2200" dirty="0">
                <a:effectLst/>
              </a:rPr>
              <a:t> </a:t>
            </a:r>
            <a:r>
              <a:rPr lang="en-CA" sz="2000" dirty="0">
                <a:effectLst/>
              </a:rPr>
              <a:t>Midwest New Media, L. L. C.- http://www.midwestnewmedia.com. (n.d.). </a:t>
            </a:r>
            <a:r>
              <a:rPr lang="en-CA" sz="2000" i="1" dirty="0">
                <a:effectLst/>
              </a:rPr>
              <a:t>Teletypewriter (TTY) &amp; telecommunications device for the deaf (TDD)</a:t>
            </a:r>
            <a:r>
              <a:rPr lang="en-CA" sz="2000" dirty="0">
                <a:effectLst/>
              </a:rPr>
              <a:t>. Pacific ADA Center. Retrieved October 16, 2022, from https://www.adapacific.org/tty </a:t>
            </a:r>
          </a:p>
          <a:p>
            <a:pPr marL="457200" indent="-457200">
              <a:lnSpc>
                <a:spcPct val="150000"/>
              </a:lnSpc>
              <a:buFont typeface="+mj-lt"/>
              <a:buAutoNum type="arabicPeriod" startAt="4"/>
            </a:pPr>
            <a:r>
              <a:rPr lang="en-US" sz="2000" i="1" dirty="0">
                <a:effectLst/>
              </a:rPr>
              <a:t>TTY and TTY Relay Services</a:t>
            </a:r>
            <a:r>
              <a:rPr lang="en-US" sz="2000" dirty="0">
                <a:effectLst/>
              </a:rPr>
              <a:t>. National Association of the Deaf. (n.d.). Retrieved October 16, 2022, from https://www.nad.org/resources/technology/telephone-and-relay-services/tty-and-tty-relay-services/#:~:text=Robert%20Weitbrecht%2C%20a%20deaf%20scientist,other%20directly%20using%20these%20devices </a:t>
            </a:r>
          </a:p>
          <a:p>
            <a:pPr marL="457200" indent="-457200">
              <a:lnSpc>
                <a:spcPct val="150000"/>
              </a:lnSpc>
              <a:buFont typeface="+mj-lt"/>
              <a:buAutoNum type="arabicPeriod" startAt="4"/>
            </a:pPr>
            <a:r>
              <a:rPr lang="en-US" sz="2000" dirty="0">
                <a:effectLst/>
              </a:rPr>
              <a:t>Milliman, H. (n.d.). </a:t>
            </a:r>
            <a:r>
              <a:rPr lang="en-US" sz="2000" i="1" dirty="0">
                <a:effectLst/>
              </a:rPr>
              <a:t>What is TTY mode? how does it work on cell phones?</a:t>
            </a:r>
            <a:r>
              <a:rPr lang="en-US" sz="2000" dirty="0">
                <a:effectLst/>
              </a:rPr>
              <a:t> What Is TTY Mode? How Does It Work on Cell Phones? Retrieved October 16, 2022, from https://blog.prepscholar.com/what-is-tty-mode-on-a-cell-phone </a:t>
            </a:r>
          </a:p>
          <a:p>
            <a:pPr marL="457200" indent="-457200">
              <a:lnSpc>
                <a:spcPct val="150000"/>
              </a:lnSpc>
              <a:buFont typeface="+mj-lt"/>
              <a:buAutoNum type="arabicPeriod" startAt="4"/>
            </a:pPr>
            <a:endParaRPr lang="en-US" sz="2200" dirty="0">
              <a:effectLst/>
            </a:endParaRPr>
          </a:p>
          <a:p>
            <a:pPr marL="457200" indent="-457200">
              <a:lnSpc>
                <a:spcPct val="150000"/>
              </a:lnSpc>
              <a:buFont typeface="+mj-lt"/>
              <a:buAutoNum type="arabicPeriod" startAt="4"/>
            </a:pPr>
            <a:endParaRPr lang="en-CA" sz="22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5DCF1846-2F4E-16B2-60B0-3B481B34364E}"/>
              </a:ext>
            </a:extLst>
          </p:cNvPr>
          <p:cNvSpPr>
            <a:spLocks noGrp="1"/>
          </p:cNvSpPr>
          <p:nvPr>
            <p:ph type="sldNum" sz="quarter" idx="12"/>
          </p:nvPr>
        </p:nvSpPr>
        <p:spPr/>
        <p:txBody>
          <a:bodyPr/>
          <a:lstStyle/>
          <a:p>
            <a:fld id="{19590046-DA73-4BBF-84B5-C08E6F75191A}" type="slidenum">
              <a:rPr lang="en-US" sz="2000" smtClean="0"/>
              <a:t>18</a:t>
            </a:fld>
            <a:endParaRPr lang="en-US" dirty="0"/>
          </a:p>
        </p:txBody>
      </p:sp>
    </p:spTree>
    <p:extLst>
      <p:ext uri="{BB962C8B-B14F-4D97-AF65-F5344CB8AC3E}">
        <p14:creationId xmlns:p14="http://schemas.microsoft.com/office/powerpoint/2010/main" val="1636126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A63E-AF7E-E1B6-AE59-FD8CF660AF7C}"/>
              </a:ext>
            </a:extLst>
          </p:cNvPr>
          <p:cNvSpPr>
            <a:spLocks noGrp="1"/>
          </p:cNvSpPr>
          <p:nvPr>
            <p:ph type="title"/>
          </p:nvPr>
        </p:nvSpPr>
        <p:spPr>
          <a:xfrm>
            <a:off x="83347" y="2327431"/>
            <a:ext cx="4554747" cy="2077328"/>
          </a:xfrm>
        </p:spPr>
        <p:txBody>
          <a:bodyPr vert="horz" lIns="91440" tIns="45720" rIns="91440" bIns="45720" rtlCol="0" anchor="ctr">
            <a:normAutofit/>
          </a:bodyPr>
          <a:lstStyle/>
          <a:p>
            <a:pPr algn="ctr"/>
            <a:r>
              <a:rPr lang="en-US" sz="2800" b="1" kern="1200" cap="all" spc="390" baseline="0" dirty="0">
                <a:latin typeface="+mj-lt"/>
                <a:ea typeface="+mj-ea"/>
                <a:cs typeface="+mj-cs"/>
              </a:rPr>
              <a:t>Thank you</a:t>
            </a:r>
          </a:p>
        </p:txBody>
      </p:sp>
      <p:sp>
        <p:nvSpPr>
          <p:cNvPr id="4" name="Slide Number Placeholder 3">
            <a:extLst>
              <a:ext uri="{FF2B5EF4-FFF2-40B4-BE49-F238E27FC236}">
                <a16:creationId xmlns:a16="http://schemas.microsoft.com/office/drawing/2014/main" id="{CD9EB1BA-4BC3-CDF6-D238-2211E8E402C4}"/>
              </a:ext>
            </a:extLst>
          </p:cNvPr>
          <p:cNvSpPr>
            <a:spLocks noGrp="1"/>
          </p:cNvSpPr>
          <p:nvPr>
            <p:ph type="sldNum" sz="quarter" idx="12"/>
          </p:nvPr>
        </p:nvSpPr>
        <p:spPr/>
        <p:txBody>
          <a:bodyPr vert="horz" lIns="91440" tIns="45720" rIns="91440" bIns="45720" rtlCol="0" anchor="ctr">
            <a:normAutofit fontScale="92500" lnSpcReduction="20000"/>
          </a:bodyPr>
          <a:lstStyle/>
          <a:p>
            <a:pPr defTabSz="914400">
              <a:spcAft>
                <a:spcPts val="600"/>
              </a:spcAft>
            </a:pPr>
            <a:fld id="{19590046-DA73-4BBF-84B5-C08E6F75191A}" type="slidenum">
              <a:rPr lang="en-US" sz="2200" smtClean="0"/>
              <a:pPr defTabSz="914400">
                <a:spcAft>
                  <a:spcPts val="600"/>
                </a:spcAft>
              </a:pPr>
              <a:t>19</a:t>
            </a:fld>
            <a:endParaRPr lang="en-US" dirty="0"/>
          </a:p>
        </p:txBody>
      </p:sp>
      <p:pic>
        <p:nvPicPr>
          <p:cNvPr id="43" name="Picture 17">
            <a:extLst>
              <a:ext uri="{FF2B5EF4-FFF2-40B4-BE49-F238E27FC236}">
                <a16:creationId xmlns:a16="http://schemas.microsoft.com/office/drawing/2014/main" id="{56FF5591-2BF1-7ADD-72E2-A848C6C930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55" r="5555"/>
          <a:stretch/>
        </p:blipFill>
        <p:spPr>
          <a:xfrm>
            <a:off x="4721108" y="1733778"/>
            <a:ext cx="6624065" cy="3725989"/>
          </a:xfrm>
          <a:prstGeom prst="rect">
            <a:avLst/>
          </a:prstGeom>
        </p:spPr>
      </p:pic>
      <p:sp>
        <p:nvSpPr>
          <p:cNvPr id="5" name="TextBox 4">
            <a:extLst>
              <a:ext uri="{FF2B5EF4-FFF2-40B4-BE49-F238E27FC236}">
                <a16:creationId xmlns:a16="http://schemas.microsoft.com/office/drawing/2014/main" id="{4F453EAA-34BB-8EF2-0F33-E884C3979BF1}"/>
              </a:ext>
            </a:extLst>
          </p:cNvPr>
          <p:cNvSpPr txBox="1"/>
          <p:nvPr/>
        </p:nvSpPr>
        <p:spPr>
          <a:xfrm>
            <a:off x="9223267" y="4564914"/>
            <a:ext cx="2295820"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flickr.com/photos/29224712@N08/2755905578/">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CA" sz="700">
              <a:solidFill>
                <a:srgbClr val="FFFFFF"/>
              </a:solidFill>
            </a:endParaRPr>
          </a:p>
        </p:txBody>
      </p:sp>
    </p:spTree>
    <p:extLst>
      <p:ext uri="{BB962C8B-B14F-4D97-AF65-F5344CB8AC3E}">
        <p14:creationId xmlns:p14="http://schemas.microsoft.com/office/powerpoint/2010/main" val="100113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D23AD7F4-00E0-0CB7-071E-002D9C56FB1C}"/>
              </a:ext>
            </a:extLst>
          </p:cNvPr>
          <p:cNvSpPr>
            <a:spLocks noGrp="1"/>
          </p:cNvSpPr>
          <p:nvPr>
            <p:ph idx="1"/>
          </p:nvPr>
        </p:nvSpPr>
        <p:spPr>
          <a:xfrm>
            <a:off x="3471975" y="1930782"/>
            <a:ext cx="8720025" cy="4204841"/>
          </a:xfrm>
        </p:spPr>
        <p:txBody>
          <a:bodyPr anchor="ctr">
            <a:normAutofit lnSpcReduction="10000"/>
          </a:bodyPr>
          <a:lstStyle/>
          <a:p>
            <a:pPr marL="342900" indent="-342900">
              <a:lnSpc>
                <a:spcPct val="150000"/>
              </a:lnSpc>
              <a:buFont typeface="Arial" panose="020B0604020202020204" pitchFamily="34" charset="0"/>
              <a:buChar char="•"/>
            </a:pPr>
            <a:r>
              <a:rPr lang="en-CA" sz="2200" dirty="0"/>
              <a:t>TTY stands for “</a:t>
            </a:r>
            <a:r>
              <a:rPr lang="en-CA" sz="2200" u="sng" dirty="0"/>
              <a:t>Teletypewriter</a:t>
            </a:r>
            <a:r>
              <a:rPr lang="en-CA" sz="2200" dirty="0"/>
              <a:t>” and was developed by </a:t>
            </a:r>
            <a:r>
              <a:rPr lang="en-CA" sz="2200" b="1" dirty="0"/>
              <a:t>Robert </a:t>
            </a:r>
            <a:r>
              <a:rPr lang="en-CA" sz="2200" b="1" dirty="0" err="1"/>
              <a:t>Weitbrecht</a:t>
            </a:r>
            <a:r>
              <a:rPr lang="en-CA" sz="2200" dirty="0"/>
              <a:t>, a deaf scientist, in 1960</a:t>
            </a:r>
          </a:p>
          <a:p>
            <a:pPr marL="342900" indent="-342900">
              <a:lnSpc>
                <a:spcPct val="150000"/>
              </a:lnSpc>
              <a:buFont typeface="Arial" panose="020B0604020202020204" pitchFamily="34" charset="0"/>
              <a:buChar char="•"/>
            </a:pPr>
            <a:r>
              <a:rPr lang="en-CA" sz="2200" dirty="0"/>
              <a:t>This is an electromechanical typewriter paired with the communication channel that allows those who are deaf to use the Telephone via messages</a:t>
            </a:r>
          </a:p>
          <a:p>
            <a:pPr marL="342900" indent="-342900">
              <a:lnSpc>
                <a:spcPct val="150000"/>
              </a:lnSpc>
              <a:buFont typeface="Arial" panose="020B0604020202020204" pitchFamily="34" charset="0"/>
              <a:buChar char="•"/>
            </a:pPr>
            <a:r>
              <a:rPr lang="en-CA" sz="2200" dirty="0"/>
              <a:t>It is one of the Augmentative and alternate communication (AAC) devices otherwise known in simple terms as Telecommunications device for the deaf (TDD) </a:t>
            </a:r>
          </a:p>
          <a:p>
            <a:pPr marL="342900" indent="-342900">
              <a:lnSpc>
                <a:spcPct val="100000"/>
              </a:lnSpc>
              <a:buFont typeface="Arial" panose="020B0604020202020204" pitchFamily="34" charset="0"/>
              <a:buChar char="•"/>
            </a:pPr>
            <a:endParaRPr lang="en-CA" sz="2200" dirty="0"/>
          </a:p>
        </p:txBody>
      </p:sp>
      <p:sp>
        <p:nvSpPr>
          <p:cNvPr id="4" name="Slide Number Placeholder 3">
            <a:extLst>
              <a:ext uri="{FF2B5EF4-FFF2-40B4-BE49-F238E27FC236}">
                <a16:creationId xmlns:a16="http://schemas.microsoft.com/office/drawing/2014/main" id="{2787285C-CB19-DBD2-6D2B-E2637CAAC69D}"/>
              </a:ext>
            </a:extLst>
          </p:cNvPr>
          <p:cNvSpPr>
            <a:spLocks noGrp="1"/>
          </p:cNvSpPr>
          <p:nvPr>
            <p:ph type="sldNum" sz="quarter" idx="12"/>
          </p:nvPr>
        </p:nvSpPr>
        <p:spPr/>
        <p:txBody>
          <a:bodyPr/>
          <a:lstStyle/>
          <a:p>
            <a:fld id="{19590046-DA73-4BBF-84B5-C08E6F75191A}" type="slidenum">
              <a:rPr lang="en-US" sz="2000" smtClean="0"/>
              <a:t>2</a:t>
            </a:fld>
            <a:endParaRPr lang="en-US" sz="2000" dirty="0"/>
          </a:p>
        </p:txBody>
      </p:sp>
      <p:sp>
        <p:nvSpPr>
          <p:cNvPr id="5" name="Title 1">
            <a:extLst>
              <a:ext uri="{FF2B5EF4-FFF2-40B4-BE49-F238E27FC236}">
                <a16:creationId xmlns:a16="http://schemas.microsoft.com/office/drawing/2014/main" id="{AEDD737E-ECB4-6E23-6325-E0D3E7754824}"/>
              </a:ext>
            </a:extLst>
          </p:cNvPr>
          <p:cNvSpPr txBox="1">
            <a:spLocks/>
          </p:cNvSpPr>
          <p:nvPr/>
        </p:nvSpPr>
        <p:spPr>
          <a:xfrm>
            <a:off x="1481417" y="722376"/>
            <a:ext cx="9229167" cy="1288825"/>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CA" sz="4000" b="1" dirty="0"/>
              <a:t>What is TTY?</a:t>
            </a:r>
          </a:p>
        </p:txBody>
      </p:sp>
      <p:pic>
        <p:nvPicPr>
          <p:cNvPr id="8" name="Picture 2" descr="Deaf History - Europe - 1964: Invention of the Text Telephone (TTY)">
            <a:extLst>
              <a:ext uri="{FF2B5EF4-FFF2-40B4-BE49-F238E27FC236}">
                <a16:creationId xmlns:a16="http://schemas.microsoft.com/office/drawing/2014/main" id="{1CDD563E-2F62-AAF8-93DE-A828B8BE65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624" b="-2"/>
          <a:stretch/>
        </p:blipFill>
        <p:spPr bwMode="auto">
          <a:xfrm>
            <a:off x="531506" y="2302464"/>
            <a:ext cx="2569883" cy="262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98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6F66-4A31-3804-DEEF-53BFD6D1A204}"/>
              </a:ext>
            </a:extLst>
          </p:cNvPr>
          <p:cNvSpPr>
            <a:spLocks noGrp="1"/>
          </p:cNvSpPr>
          <p:nvPr>
            <p:ph type="title"/>
          </p:nvPr>
        </p:nvSpPr>
        <p:spPr>
          <a:xfrm>
            <a:off x="1028700" y="342160"/>
            <a:ext cx="10134600" cy="1288489"/>
          </a:xfrm>
        </p:spPr>
        <p:txBody>
          <a:bodyPr anchor="ctr">
            <a:normAutofit/>
          </a:bodyPr>
          <a:lstStyle/>
          <a:p>
            <a:r>
              <a:rPr lang="en-CA" sz="4000" b="1" dirty="0"/>
              <a:t>TTY - Assistive Devices</a:t>
            </a:r>
          </a:p>
        </p:txBody>
      </p:sp>
      <p:sp>
        <p:nvSpPr>
          <p:cNvPr id="3" name="Content Placeholder 2">
            <a:extLst>
              <a:ext uri="{FF2B5EF4-FFF2-40B4-BE49-F238E27FC236}">
                <a16:creationId xmlns:a16="http://schemas.microsoft.com/office/drawing/2014/main" id="{393B2F67-EE5A-496F-C41E-50AE50345A46}"/>
              </a:ext>
            </a:extLst>
          </p:cNvPr>
          <p:cNvSpPr>
            <a:spLocks noGrp="1"/>
          </p:cNvSpPr>
          <p:nvPr>
            <p:ph idx="1"/>
          </p:nvPr>
        </p:nvSpPr>
        <p:spPr>
          <a:xfrm>
            <a:off x="620328" y="1426462"/>
            <a:ext cx="11298928" cy="4716886"/>
          </a:xfrm>
        </p:spPr>
        <p:txBody>
          <a:bodyPr>
            <a:noAutofit/>
          </a:bodyPr>
          <a:lstStyle/>
          <a:p>
            <a:pPr marL="342900" indent="-342900">
              <a:lnSpc>
                <a:spcPct val="160000"/>
              </a:lnSpc>
              <a:buFont typeface="Arial" panose="020B0604020202020204" pitchFamily="34" charset="0"/>
              <a:buChar char="•"/>
            </a:pPr>
            <a:r>
              <a:rPr lang="en-CA" sz="2200" dirty="0"/>
              <a:t>Assistive Device or Assistive technology can refer to any device that helps a person with hearing loss, voice speech or language delay to communicate</a:t>
            </a:r>
          </a:p>
          <a:p>
            <a:pPr marL="342900" indent="-342900">
              <a:lnSpc>
                <a:spcPct val="160000"/>
              </a:lnSpc>
              <a:buFont typeface="Arial" panose="020B0604020202020204" pitchFamily="34" charset="0"/>
              <a:buChar char="•"/>
            </a:pPr>
            <a:r>
              <a:rPr lang="en-CA" sz="2200" dirty="0"/>
              <a:t>There are 3 types of Assistive Devices available:</a:t>
            </a:r>
          </a:p>
          <a:p>
            <a:pPr marL="891540" lvl="3" indent="-342900">
              <a:lnSpc>
                <a:spcPct val="160000"/>
              </a:lnSpc>
            </a:pPr>
            <a:r>
              <a:rPr lang="en-CA" sz="2200" b="1" dirty="0"/>
              <a:t>Assistive Listening Devices (ALDs)</a:t>
            </a:r>
            <a:r>
              <a:rPr lang="en-CA" sz="2200" dirty="0"/>
              <a:t> – they help in amplifying the sounds you want to hear</a:t>
            </a:r>
          </a:p>
          <a:p>
            <a:pPr marL="891540" lvl="3" indent="-342900">
              <a:lnSpc>
                <a:spcPct val="160000"/>
              </a:lnSpc>
            </a:pPr>
            <a:r>
              <a:rPr lang="en-CA" sz="2200" b="1" dirty="0"/>
              <a:t>Augmentative and alternate communication (AAC) devices </a:t>
            </a:r>
            <a:r>
              <a:rPr lang="en-CA" sz="2200" dirty="0"/>
              <a:t>– these help people to communicate without using voice</a:t>
            </a:r>
          </a:p>
          <a:p>
            <a:pPr marL="891540" lvl="3" indent="-342900">
              <a:lnSpc>
                <a:spcPct val="160000"/>
              </a:lnSpc>
            </a:pPr>
            <a:r>
              <a:rPr lang="en-CA" sz="2200" b="1" dirty="0"/>
              <a:t>Alerting Devices </a:t>
            </a:r>
            <a:r>
              <a:rPr lang="en-CA" sz="2200" dirty="0"/>
              <a:t>– these connect to a doorbell, telephone or alarm and emits a loud sound or blinking light to let someone with a hearing loss get aware that an event is taking place</a:t>
            </a:r>
          </a:p>
          <a:p>
            <a:pPr marL="342900" indent="-342900">
              <a:lnSpc>
                <a:spcPct val="160000"/>
              </a:lnSpc>
              <a:buFont typeface="Arial" panose="020B0604020202020204" pitchFamily="34" charset="0"/>
              <a:buChar char="•"/>
            </a:pPr>
            <a:endParaRPr lang="en-CA" sz="2200" dirty="0"/>
          </a:p>
          <a:p>
            <a:pPr marL="617220" lvl="1" indent="-342900">
              <a:lnSpc>
                <a:spcPct val="160000"/>
              </a:lnSpc>
            </a:pPr>
            <a:endParaRPr lang="en-CA" sz="2200" dirty="0"/>
          </a:p>
        </p:txBody>
      </p:sp>
      <p:sp>
        <p:nvSpPr>
          <p:cNvPr id="4" name="Slide Number Placeholder 3">
            <a:extLst>
              <a:ext uri="{FF2B5EF4-FFF2-40B4-BE49-F238E27FC236}">
                <a16:creationId xmlns:a16="http://schemas.microsoft.com/office/drawing/2014/main" id="{2787285C-CB19-DBD2-6D2B-E2637CAAC69D}"/>
              </a:ext>
            </a:extLst>
          </p:cNvPr>
          <p:cNvSpPr>
            <a:spLocks noGrp="1"/>
          </p:cNvSpPr>
          <p:nvPr>
            <p:ph type="sldNum" sz="quarter" idx="12"/>
          </p:nvPr>
        </p:nvSpPr>
        <p:spPr/>
        <p:txBody>
          <a:bodyPr/>
          <a:lstStyle/>
          <a:p>
            <a:fld id="{19590046-DA73-4BBF-84B5-C08E6F75191A}" type="slidenum">
              <a:rPr lang="en-US" sz="2000" smtClean="0"/>
              <a:t>3</a:t>
            </a:fld>
            <a:endParaRPr lang="en-US" sz="2000" dirty="0"/>
          </a:p>
        </p:txBody>
      </p:sp>
    </p:spTree>
    <p:extLst>
      <p:ext uri="{BB962C8B-B14F-4D97-AF65-F5344CB8AC3E}">
        <p14:creationId xmlns:p14="http://schemas.microsoft.com/office/powerpoint/2010/main" val="320118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4AE2-7DCD-09DF-10AF-7821BDD73917}"/>
              </a:ext>
            </a:extLst>
          </p:cNvPr>
          <p:cNvSpPr>
            <a:spLocks noGrp="1"/>
          </p:cNvSpPr>
          <p:nvPr>
            <p:ph type="title"/>
          </p:nvPr>
        </p:nvSpPr>
        <p:spPr>
          <a:xfrm>
            <a:off x="1028700" y="723900"/>
            <a:ext cx="10805234" cy="1344597"/>
          </a:xfrm>
        </p:spPr>
        <p:txBody>
          <a:bodyPr anchor="ctr">
            <a:normAutofit/>
          </a:bodyPr>
          <a:lstStyle/>
          <a:p>
            <a:r>
              <a:rPr lang="en-CA" sz="4000" b="1" dirty="0"/>
              <a:t>Augmentative and alternate communication (AAC) devices</a:t>
            </a:r>
          </a:p>
        </p:txBody>
      </p:sp>
      <p:sp>
        <p:nvSpPr>
          <p:cNvPr id="3" name="Content Placeholder 2">
            <a:extLst>
              <a:ext uri="{FF2B5EF4-FFF2-40B4-BE49-F238E27FC236}">
                <a16:creationId xmlns:a16="http://schemas.microsoft.com/office/drawing/2014/main" id="{F011AC71-4C07-4620-72F2-C4F39220153A}"/>
              </a:ext>
            </a:extLst>
          </p:cNvPr>
          <p:cNvSpPr>
            <a:spLocks noGrp="1"/>
          </p:cNvSpPr>
          <p:nvPr>
            <p:ph idx="1"/>
          </p:nvPr>
        </p:nvSpPr>
        <p:spPr/>
        <p:txBody>
          <a:bodyPr>
            <a:normAutofit/>
          </a:bodyPr>
          <a:lstStyle/>
          <a:p>
            <a:pPr marL="342900" indent="-342900">
              <a:lnSpc>
                <a:spcPct val="150000"/>
              </a:lnSpc>
              <a:buFont typeface="Wingdings" panose="05000000000000000000" pitchFamily="2" charset="2"/>
              <a:buChar char="§"/>
            </a:pPr>
            <a:r>
              <a:rPr lang="en-CA" sz="2400" dirty="0"/>
              <a:t>The simplest AAC Device is like a picture board or  touch screen that uses pictures or symbols of basic items and activities that are a part of a person’s daily life</a:t>
            </a:r>
          </a:p>
          <a:p>
            <a:pPr marL="342900" indent="-342900">
              <a:lnSpc>
                <a:spcPct val="150000"/>
              </a:lnSpc>
              <a:buFont typeface="Wingdings" panose="05000000000000000000" pitchFamily="2" charset="2"/>
              <a:buChar char="§"/>
            </a:pPr>
            <a:r>
              <a:rPr lang="en-CA" sz="2400" dirty="0"/>
              <a:t>For example, a person can touch a glass to indicate they would like a drink</a:t>
            </a:r>
          </a:p>
          <a:p>
            <a:pPr marL="342900" indent="-342900">
              <a:lnSpc>
                <a:spcPct val="150000"/>
              </a:lnSpc>
              <a:buFont typeface="Wingdings" panose="05000000000000000000" pitchFamily="2" charset="2"/>
              <a:buChar char="§"/>
            </a:pPr>
            <a:r>
              <a:rPr lang="en-CA" sz="2400" dirty="0"/>
              <a:t>One of the most common AAC devices is the TTY or TDD machines, which has been a part of the deaf community for quite a few years now.</a:t>
            </a:r>
          </a:p>
          <a:p>
            <a:pPr marL="342900" indent="-342900">
              <a:lnSpc>
                <a:spcPct val="150000"/>
              </a:lnSpc>
              <a:buFont typeface="Wingdings" panose="05000000000000000000" pitchFamily="2" charset="2"/>
              <a:buChar char="§"/>
            </a:pPr>
            <a:endParaRPr lang="en-CA" sz="2400" dirty="0"/>
          </a:p>
        </p:txBody>
      </p:sp>
      <p:sp>
        <p:nvSpPr>
          <p:cNvPr id="4" name="Slide Number Placeholder 3">
            <a:extLst>
              <a:ext uri="{FF2B5EF4-FFF2-40B4-BE49-F238E27FC236}">
                <a16:creationId xmlns:a16="http://schemas.microsoft.com/office/drawing/2014/main" id="{55A3BEEB-B2D0-8491-1ADB-1426AC64DC5D}"/>
              </a:ext>
            </a:extLst>
          </p:cNvPr>
          <p:cNvSpPr>
            <a:spLocks noGrp="1"/>
          </p:cNvSpPr>
          <p:nvPr>
            <p:ph type="sldNum" sz="quarter" idx="12"/>
          </p:nvPr>
        </p:nvSpPr>
        <p:spPr/>
        <p:txBody>
          <a:bodyPr/>
          <a:lstStyle/>
          <a:p>
            <a:fld id="{19590046-DA73-4BBF-84B5-C08E6F75191A}" type="slidenum">
              <a:rPr lang="en-US" sz="2000" smtClean="0"/>
              <a:t>4</a:t>
            </a:fld>
            <a:endParaRPr lang="en-US" sz="2000" dirty="0"/>
          </a:p>
        </p:txBody>
      </p:sp>
    </p:spTree>
    <p:extLst>
      <p:ext uri="{BB962C8B-B14F-4D97-AF65-F5344CB8AC3E}">
        <p14:creationId xmlns:p14="http://schemas.microsoft.com/office/powerpoint/2010/main" val="195445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9518DC-4CBF-060A-C2DD-74807C716A9E}"/>
              </a:ext>
            </a:extLst>
          </p:cNvPr>
          <p:cNvSpPr>
            <a:spLocks noGrp="1"/>
          </p:cNvSpPr>
          <p:nvPr>
            <p:ph type="title"/>
          </p:nvPr>
        </p:nvSpPr>
        <p:spPr>
          <a:xfrm>
            <a:off x="1362633" y="455092"/>
            <a:ext cx="9229167" cy="1288825"/>
          </a:xfrm>
        </p:spPr>
        <p:txBody>
          <a:bodyPr anchor="ctr">
            <a:normAutofit/>
          </a:bodyPr>
          <a:lstStyle/>
          <a:p>
            <a:pPr algn="ctr"/>
            <a:r>
              <a:rPr lang="en-CA" sz="4000" b="1" dirty="0"/>
              <a:t>About TTY Machine</a:t>
            </a:r>
          </a:p>
        </p:txBody>
      </p:sp>
      <p:sp>
        <p:nvSpPr>
          <p:cNvPr id="11" name="Content Placeholder 2">
            <a:extLst>
              <a:ext uri="{FF2B5EF4-FFF2-40B4-BE49-F238E27FC236}">
                <a16:creationId xmlns:a16="http://schemas.microsoft.com/office/drawing/2014/main" id="{314C1FAD-D47B-55A4-51AF-7F3145F4B50A}"/>
              </a:ext>
            </a:extLst>
          </p:cNvPr>
          <p:cNvSpPr>
            <a:spLocks noGrp="1"/>
          </p:cNvSpPr>
          <p:nvPr>
            <p:ph idx="1"/>
          </p:nvPr>
        </p:nvSpPr>
        <p:spPr>
          <a:xfrm>
            <a:off x="3648722" y="1953540"/>
            <a:ext cx="8127951" cy="4291492"/>
          </a:xfrm>
        </p:spPr>
        <p:txBody>
          <a:bodyPr anchor="t">
            <a:noAutofit/>
          </a:bodyPr>
          <a:lstStyle/>
          <a:p>
            <a:pPr marL="342900" indent="-342900">
              <a:lnSpc>
                <a:spcPct val="150000"/>
              </a:lnSpc>
              <a:buFont typeface="Arial" panose="020B0604020202020204" pitchFamily="34" charset="0"/>
              <a:buChar char="•"/>
            </a:pPr>
            <a:r>
              <a:rPr lang="en-CA" sz="2200" dirty="0"/>
              <a:t>The TTY Machine consists of a </a:t>
            </a:r>
            <a:r>
              <a:rPr lang="en-CA" sz="2200" u="sng" dirty="0"/>
              <a:t>typewriter keyboard</a:t>
            </a:r>
            <a:r>
              <a:rPr lang="en-CA" sz="2200" dirty="0"/>
              <a:t> that displays typed conversations onto a read out panel on printed on paper</a:t>
            </a:r>
          </a:p>
          <a:p>
            <a:pPr marL="342900" indent="-342900">
              <a:lnSpc>
                <a:spcPct val="150000"/>
              </a:lnSpc>
              <a:buFont typeface="Arial" panose="020B0604020202020204" pitchFamily="34" charset="0"/>
              <a:buChar char="•"/>
            </a:pPr>
            <a:r>
              <a:rPr lang="en-CA" sz="2200" dirty="0"/>
              <a:t>This keyboard can then be used to type the message in the conversation</a:t>
            </a:r>
          </a:p>
          <a:p>
            <a:pPr marL="342900" indent="-342900">
              <a:lnSpc>
                <a:spcPct val="150000"/>
              </a:lnSpc>
              <a:buFont typeface="Arial" panose="020B0604020202020204" pitchFamily="34" charset="0"/>
              <a:buChar char="•"/>
            </a:pPr>
            <a:r>
              <a:rPr lang="en-CA" sz="2200" dirty="0"/>
              <a:t>If one of the callers does not have a TTY machine then they can use the national toll-free telecommunications relay service at 711 to communicate.</a:t>
            </a:r>
          </a:p>
        </p:txBody>
      </p:sp>
      <p:sp>
        <p:nvSpPr>
          <p:cNvPr id="4" name="Slide Number Placeholder 3">
            <a:extLst>
              <a:ext uri="{FF2B5EF4-FFF2-40B4-BE49-F238E27FC236}">
                <a16:creationId xmlns:a16="http://schemas.microsoft.com/office/drawing/2014/main" id="{55A3BEEB-B2D0-8491-1ADB-1426AC64DC5D}"/>
              </a:ext>
            </a:extLst>
          </p:cNvPr>
          <p:cNvSpPr>
            <a:spLocks noGrp="1"/>
          </p:cNvSpPr>
          <p:nvPr>
            <p:ph type="sldNum" sz="quarter" idx="12"/>
          </p:nvPr>
        </p:nvSpPr>
        <p:spPr/>
        <p:txBody>
          <a:bodyPr/>
          <a:lstStyle/>
          <a:p>
            <a:fld id="{19590046-DA73-4BBF-84B5-C08E6F75191A}" type="slidenum">
              <a:rPr lang="en-US" sz="2000" smtClean="0"/>
              <a:t>5</a:t>
            </a:fld>
            <a:endParaRPr lang="en-US" sz="2000" dirty="0"/>
          </a:p>
        </p:txBody>
      </p:sp>
      <p:pic>
        <p:nvPicPr>
          <p:cNvPr id="8" name="Picture 2" descr="TTY - Deaf People Can Order a Pizza, Too! | Start ASL">
            <a:extLst>
              <a:ext uri="{FF2B5EF4-FFF2-40B4-BE49-F238E27FC236}">
                <a16:creationId xmlns:a16="http://schemas.microsoft.com/office/drawing/2014/main" id="{0A227390-C33C-D8F4-647E-693EF24E62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16" r="1642" b="3"/>
          <a:stretch/>
        </p:blipFill>
        <p:spPr bwMode="auto">
          <a:xfrm>
            <a:off x="673207" y="2311342"/>
            <a:ext cx="2427319" cy="248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7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119FE8-1654-0ABB-E1A0-9F5AC737B730}"/>
              </a:ext>
            </a:extLst>
          </p:cNvPr>
          <p:cNvSpPr>
            <a:spLocks noGrp="1"/>
          </p:cNvSpPr>
          <p:nvPr>
            <p:ph type="title"/>
          </p:nvPr>
        </p:nvSpPr>
        <p:spPr>
          <a:xfrm>
            <a:off x="1401518" y="385025"/>
            <a:ext cx="9229167" cy="1288825"/>
          </a:xfrm>
        </p:spPr>
        <p:txBody>
          <a:bodyPr anchor="ctr">
            <a:normAutofit/>
          </a:bodyPr>
          <a:lstStyle/>
          <a:p>
            <a:pPr algn="ctr"/>
            <a:r>
              <a:rPr lang="en-CA" sz="4000" b="1" dirty="0"/>
              <a:t>Relay Calls and what are they?</a:t>
            </a:r>
          </a:p>
        </p:txBody>
      </p:sp>
      <p:sp>
        <p:nvSpPr>
          <p:cNvPr id="10" name="Content Placeholder 2">
            <a:extLst>
              <a:ext uri="{FF2B5EF4-FFF2-40B4-BE49-F238E27FC236}">
                <a16:creationId xmlns:a16="http://schemas.microsoft.com/office/drawing/2014/main" id="{A1A8FB63-CB97-92B3-A993-3AF682022324}"/>
              </a:ext>
            </a:extLst>
          </p:cNvPr>
          <p:cNvSpPr>
            <a:spLocks noGrp="1"/>
          </p:cNvSpPr>
          <p:nvPr>
            <p:ph idx="1"/>
          </p:nvPr>
        </p:nvSpPr>
        <p:spPr>
          <a:xfrm>
            <a:off x="192828" y="1549564"/>
            <a:ext cx="9119847" cy="5135322"/>
          </a:xfrm>
        </p:spPr>
        <p:txBody>
          <a:bodyPr anchor="t">
            <a:noAutofit/>
          </a:bodyPr>
          <a:lstStyle/>
          <a:p>
            <a:pPr marL="342900" indent="-342900">
              <a:lnSpc>
                <a:spcPct val="150000"/>
              </a:lnSpc>
              <a:buFont typeface="Arial" panose="020B0604020202020204" pitchFamily="34" charset="0"/>
              <a:buChar char="•"/>
            </a:pPr>
            <a:r>
              <a:rPr lang="en-CA" sz="2200" dirty="0"/>
              <a:t>Relay calls allows an individual who is deaf , hard of hearing or has speech delays to place and receive calls with other individuals without a TTY machine.</a:t>
            </a:r>
          </a:p>
          <a:p>
            <a:pPr marL="342900" indent="-342900">
              <a:lnSpc>
                <a:spcPct val="150000"/>
              </a:lnSpc>
              <a:buFont typeface="Arial" panose="020B0604020202020204" pitchFamily="34" charset="0"/>
              <a:buChar char="•"/>
            </a:pPr>
            <a:r>
              <a:rPr lang="en-CA" sz="2200" dirty="0"/>
              <a:t>The call is placed to the communications assistants (CA’s) who help to facilitate these calls. </a:t>
            </a:r>
          </a:p>
          <a:p>
            <a:pPr marL="342900" indent="-342900">
              <a:lnSpc>
                <a:spcPct val="150000"/>
              </a:lnSpc>
              <a:buFont typeface="Arial" panose="020B0604020202020204" pitchFamily="34" charset="0"/>
              <a:buChar char="•"/>
            </a:pPr>
            <a:r>
              <a:rPr lang="en-CA" sz="2200" dirty="0"/>
              <a:t>IP Relay System is offered to all subscribers of home or mobile phone service in Canada. </a:t>
            </a:r>
          </a:p>
          <a:p>
            <a:pPr marL="342900" indent="-342900">
              <a:lnSpc>
                <a:spcPct val="150000"/>
              </a:lnSpc>
              <a:buFont typeface="Arial" panose="020B0604020202020204" pitchFamily="34" charset="0"/>
              <a:buChar char="•"/>
            </a:pPr>
            <a:r>
              <a:rPr lang="en-CA" sz="2200" dirty="0"/>
              <a:t>This TRS System, is available in all the 50 states as well as the US territories. </a:t>
            </a:r>
          </a:p>
        </p:txBody>
      </p:sp>
      <p:sp>
        <p:nvSpPr>
          <p:cNvPr id="4" name="Slide Number Placeholder 3">
            <a:extLst>
              <a:ext uri="{FF2B5EF4-FFF2-40B4-BE49-F238E27FC236}">
                <a16:creationId xmlns:a16="http://schemas.microsoft.com/office/drawing/2014/main" id="{55A3BEEB-B2D0-8491-1ADB-1426AC64DC5D}"/>
              </a:ext>
            </a:extLst>
          </p:cNvPr>
          <p:cNvSpPr>
            <a:spLocks noGrp="1"/>
          </p:cNvSpPr>
          <p:nvPr>
            <p:ph type="sldNum" sz="quarter" idx="12"/>
          </p:nvPr>
        </p:nvSpPr>
        <p:spPr/>
        <p:txBody>
          <a:bodyPr/>
          <a:lstStyle/>
          <a:p>
            <a:fld id="{19590046-DA73-4BBF-84B5-C08E6F75191A}" type="slidenum">
              <a:rPr lang="en-US" sz="2000" smtClean="0"/>
              <a:t>6</a:t>
            </a:fld>
            <a:endParaRPr lang="en-US" sz="2000" dirty="0"/>
          </a:p>
        </p:txBody>
      </p:sp>
      <p:pic>
        <p:nvPicPr>
          <p:cNvPr id="12" name="Picture 2" descr="CONSUMERS' GUIDE TOTELECOMMUNICATIONS RELAY SERVICE (TRS)">
            <a:extLst>
              <a:ext uri="{FF2B5EF4-FFF2-40B4-BE49-F238E27FC236}">
                <a16:creationId xmlns:a16="http://schemas.microsoft.com/office/drawing/2014/main" id="{A705FEF3-5111-15F2-E6B2-3DD9657E92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74" b="2"/>
          <a:stretch/>
        </p:blipFill>
        <p:spPr bwMode="auto">
          <a:xfrm>
            <a:off x="9429288" y="2381929"/>
            <a:ext cx="2569883" cy="262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91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0 Teletypewriter Synonyms. Similar words for Teletypewriter.">
            <a:extLst>
              <a:ext uri="{FF2B5EF4-FFF2-40B4-BE49-F238E27FC236}">
                <a16:creationId xmlns:a16="http://schemas.microsoft.com/office/drawing/2014/main" id="{B6E9DEB7-20AC-FFA1-9C06-0BE60780571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594"/>
          <a:stretch/>
        </p:blipFill>
        <p:spPr bwMode="auto">
          <a:xfrm>
            <a:off x="479394" y="300281"/>
            <a:ext cx="11266393" cy="633733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3546B1D-10D7-FEE7-3BB4-59C79062B5FC}"/>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19590046-DA73-4BBF-84B5-C08E6F75191A}" type="slidenum">
              <a:rPr lang="en-US" smtClean="0">
                <a:solidFill>
                  <a:srgbClr val="FFFFFF"/>
                </a:solidFill>
              </a:rPr>
              <a:pPr defTabSz="914400">
                <a:spcAft>
                  <a:spcPts val="600"/>
                </a:spcAft>
              </a:pPr>
              <a:t>7</a:t>
            </a:fld>
            <a:endParaRPr lang="en-US">
              <a:solidFill>
                <a:srgbClr val="FFFFFF"/>
              </a:solidFill>
            </a:endParaRPr>
          </a:p>
        </p:txBody>
      </p:sp>
    </p:spTree>
    <p:extLst>
      <p:ext uri="{BB962C8B-B14F-4D97-AF65-F5344CB8AC3E}">
        <p14:creationId xmlns:p14="http://schemas.microsoft.com/office/powerpoint/2010/main" val="160127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78F3-3ACC-DA56-C87C-DFF83CE52ABC}"/>
              </a:ext>
            </a:extLst>
          </p:cNvPr>
          <p:cNvSpPr>
            <a:spLocks noGrp="1"/>
          </p:cNvSpPr>
          <p:nvPr>
            <p:ph type="title"/>
          </p:nvPr>
        </p:nvSpPr>
        <p:spPr>
          <a:xfrm>
            <a:off x="957678" y="448692"/>
            <a:ext cx="10134600" cy="1288489"/>
          </a:xfrm>
        </p:spPr>
        <p:txBody>
          <a:bodyPr anchor="ctr">
            <a:normAutofit/>
          </a:bodyPr>
          <a:lstStyle/>
          <a:p>
            <a:r>
              <a:rPr lang="en-CA" sz="4000" b="1" dirty="0"/>
              <a:t>Kinds of TTYs</a:t>
            </a:r>
          </a:p>
        </p:txBody>
      </p:sp>
      <p:sp>
        <p:nvSpPr>
          <p:cNvPr id="3" name="Content Placeholder 2">
            <a:extLst>
              <a:ext uri="{FF2B5EF4-FFF2-40B4-BE49-F238E27FC236}">
                <a16:creationId xmlns:a16="http://schemas.microsoft.com/office/drawing/2014/main" id="{029AB68D-8921-8CA2-1CE4-708BEFE05E21}"/>
              </a:ext>
            </a:extLst>
          </p:cNvPr>
          <p:cNvSpPr>
            <a:spLocks noGrp="1"/>
          </p:cNvSpPr>
          <p:nvPr>
            <p:ph idx="1"/>
          </p:nvPr>
        </p:nvSpPr>
        <p:spPr>
          <a:xfrm>
            <a:off x="728894" y="1843713"/>
            <a:ext cx="10734212" cy="4494943"/>
          </a:xfrm>
        </p:spPr>
        <p:txBody>
          <a:bodyPr>
            <a:noAutofit/>
          </a:bodyPr>
          <a:lstStyle/>
          <a:p>
            <a:pPr marL="342900" indent="-342900">
              <a:lnSpc>
                <a:spcPct val="150000"/>
              </a:lnSpc>
              <a:buFont typeface="Arial" panose="020B0604020202020204" pitchFamily="34" charset="0"/>
              <a:buChar char="•"/>
            </a:pPr>
            <a:r>
              <a:rPr lang="en-CA" sz="2200" dirty="0"/>
              <a:t>There are various kinds of TTYs that can be adjusted as per the comfort and need of its users by using pieces of additional equipment that can be coupled to the telephones to improve their utility</a:t>
            </a:r>
          </a:p>
          <a:p>
            <a:pPr marL="342900" indent="-342900">
              <a:lnSpc>
                <a:spcPct val="150000"/>
              </a:lnSpc>
              <a:buFont typeface="Arial" panose="020B0604020202020204" pitchFamily="34" charset="0"/>
              <a:buChar char="•"/>
            </a:pPr>
            <a:r>
              <a:rPr lang="en-CA" sz="2200" dirty="0"/>
              <a:t>For people with hearing difficulties, the telephone ring and conversation sound level can be amplified, pitch adjusted and also background noise filtered</a:t>
            </a:r>
          </a:p>
          <a:p>
            <a:pPr marL="342900" indent="-342900">
              <a:lnSpc>
                <a:spcPct val="150000"/>
              </a:lnSpc>
              <a:buFont typeface="Arial" panose="020B0604020202020204" pitchFamily="34" charset="0"/>
              <a:buChar char="•"/>
            </a:pPr>
            <a:r>
              <a:rPr lang="en-CA" sz="2200" dirty="0"/>
              <a:t>There can also be an inductive coupler to interact with the suitable hearing aids</a:t>
            </a:r>
          </a:p>
          <a:p>
            <a:pPr marL="342900" indent="-342900">
              <a:lnSpc>
                <a:spcPct val="150000"/>
              </a:lnSpc>
              <a:buFont typeface="Arial" panose="020B0604020202020204" pitchFamily="34" charset="0"/>
              <a:buChar char="•"/>
            </a:pPr>
            <a:r>
              <a:rPr lang="en-CA" sz="2200" dirty="0"/>
              <a:t>For hard of hearing people, a light or visual call indicator can be supplemented along with the ring</a:t>
            </a:r>
          </a:p>
          <a:p>
            <a:pPr marL="342900" indent="-342900">
              <a:lnSpc>
                <a:spcPct val="150000"/>
              </a:lnSpc>
              <a:buFont typeface="Arial" panose="020B0604020202020204" pitchFamily="34" charset="0"/>
              <a:buChar char="•"/>
            </a:pPr>
            <a:endParaRPr lang="en-CA" sz="2200" dirty="0"/>
          </a:p>
        </p:txBody>
      </p:sp>
      <p:sp>
        <p:nvSpPr>
          <p:cNvPr id="4" name="Slide Number Placeholder 3">
            <a:extLst>
              <a:ext uri="{FF2B5EF4-FFF2-40B4-BE49-F238E27FC236}">
                <a16:creationId xmlns:a16="http://schemas.microsoft.com/office/drawing/2014/main" id="{5C63D454-70F9-49FA-1412-F657C86F9012}"/>
              </a:ext>
            </a:extLst>
          </p:cNvPr>
          <p:cNvSpPr>
            <a:spLocks noGrp="1"/>
          </p:cNvSpPr>
          <p:nvPr>
            <p:ph type="sldNum" sz="quarter" idx="12"/>
          </p:nvPr>
        </p:nvSpPr>
        <p:spPr/>
        <p:txBody>
          <a:bodyPr/>
          <a:lstStyle/>
          <a:p>
            <a:fld id="{19590046-DA73-4BBF-84B5-C08E6F75191A}" type="slidenum">
              <a:rPr lang="en-US" sz="2000" smtClean="0"/>
              <a:t>8</a:t>
            </a:fld>
            <a:endParaRPr lang="en-US" sz="2000" dirty="0"/>
          </a:p>
        </p:txBody>
      </p:sp>
    </p:spTree>
    <p:extLst>
      <p:ext uri="{BB962C8B-B14F-4D97-AF65-F5344CB8AC3E}">
        <p14:creationId xmlns:p14="http://schemas.microsoft.com/office/powerpoint/2010/main" val="20500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2220-4D94-ACDA-F9B2-F2731F35036B}"/>
              </a:ext>
            </a:extLst>
          </p:cNvPr>
          <p:cNvSpPr>
            <a:spLocks noGrp="1"/>
          </p:cNvSpPr>
          <p:nvPr>
            <p:ph type="title"/>
          </p:nvPr>
        </p:nvSpPr>
        <p:spPr>
          <a:xfrm>
            <a:off x="1028700" y="281940"/>
            <a:ext cx="10134600" cy="1288489"/>
          </a:xfrm>
        </p:spPr>
        <p:txBody>
          <a:bodyPr anchor="ctr">
            <a:normAutofit/>
          </a:bodyPr>
          <a:lstStyle/>
          <a:p>
            <a:r>
              <a:rPr lang="en-CA" sz="4000" b="1" dirty="0"/>
              <a:t>TTY today</a:t>
            </a:r>
          </a:p>
        </p:txBody>
      </p:sp>
      <p:sp>
        <p:nvSpPr>
          <p:cNvPr id="3" name="Content Placeholder 2">
            <a:extLst>
              <a:ext uri="{FF2B5EF4-FFF2-40B4-BE49-F238E27FC236}">
                <a16:creationId xmlns:a16="http://schemas.microsoft.com/office/drawing/2014/main" id="{44ACA397-DE71-243C-BEE9-5EDD12FC0A54}"/>
              </a:ext>
            </a:extLst>
          </p:cNvPr>
          <p:cNvSpPr>
            <a:spLocks noGrp="1"/>
          </p:cNvSpPr>
          <p:nvPr>
            <p:ph idx="1"/>
          </p:nvPr>
        </p:nvSpPr>
        <p:spPr>
          <a:xfrm>
            <a:off x="1028700" y="1570428"/>
            <a:ext cx="10890556" cy="4464611"/>
          </a:xfrm>
        </p:spPr>
        <p:txBody>
          <a:bodyPr>
            <a:normAutofit/>
          </a:bodyPr>
          <a:lstStyle/>
          <a:p>
            <a:pPr marL="342900" indent="-342900">
              <a:lnSpc>
                <a:spcPct val="150000"/>
              </a:lnSpc>
              <a:buFont typeface="Arial" panose="020B0604020202020204" pitchFamily="34" charset="0"/>
              <a:buChar char="•"/>
            </a:pPr>
            <a:r>
              <a:rPr lang="en-CA" sz="2200" dirty="0"/>
              <a:t>The text messaging services on the cellphones today serves a similar purpose as TTY. </a:t>
            </a:r>
          </a:p>
          <a:p>
            <a:pPr marL="342900" indent="-342900">
              <a:lnSpc>
                <a:spcPct val="150000"/>
              </a:lnSpc>
              <a:buFont typeface="Arial" panose="020B0604020202020204" pitchFamily="34" charset="0"/>
              <a:buChar char="•"/>
            </a:pPr>
            <a:r>
              <a:rPr lang="en-CA" sz="2200" dirty="0"/>
              <a:t>The difference is that during a TTY conversation, the messages appear immediately on the other party’s TTY scree without interruption of internet or service</a:t>
            </a:r>
          </a:p>
          <a:p>
            <a:pPr marL="342900" indent="-342900">
              <a:lnSpc>
                <a:spcPct val="150000"/>
              </a:lnSpc>
              <a:buFont typeface="Arial" panose="020B0604020202020204" pitchFamily="34" charset="0"/>
              <a:buChar char="•"/>
            </a:pPr>
            <a:r>
              <a:rPr lang="en-CA" sz="2200" dirty="0"/>
              <a:t>TTY services can be connected to both landlines and cellphones today. </a:t>
            </a:r>
          </a:p>
          <a:p>
            <a:pPr marL="342900" indent="-342900">
              <a:lnSpc>
                <a:spcPct val="150000"/>
              </a:lnSpc>
              <a:buFont typeface="Arial" panose="020B0604020202020204" pitchFamily="34" charset="0"/>
              <a:buChar char="•"/>
            </a:pPr>
            <a:r>
              <a:rPr lang="en-CA" sz="2200" dirty="0"/>
              <a:t>Many cellphones have a TTY mode that allows the phone to functions as a TTY device. </a:t>
            </a:r>
          </a:p>
          <a:p>
            <a:pPr marL="342900" indent="-342900">
              <a:lnSpc>
                <a:spcPct val="150000"/>
              </a:lnSpc>
              <a:buFont typeface="Arial" panose="020B0604020202020204" pitchFamily="34" charset="0"/>
              <a:buChar char="•"/>
            </a:pPr>
            <a:r>
              <a:rPr lang="en-CA" sz="2200" dirty="0"/>
              <a:t>Depending on the phone, there is either a built in TTY software or it allows you to connect the phone to an external TTY device</a:t>
            </a:r>
          </a:p>
        </p:txBody>
      </p:sp>
      <p:sp>
        <p:nvSpPr>
          <p:cNvPr id="4" name="Slide Number Placeholder 3">
            <a:extLst>
              <a:ext uri="{FF2B5EF4-FFF2-40B4-BE49-F238E27FC236}">
                <a16:creationId xmlns:a16="http://schemas.microsoft.com/office/drawing/2014/main" id="{39C477BB-1A7E-6EF0-B3D9-7A56A7A85D76}"/>
              </a:ext>
            </a:extLst>
          </p:cNvPr>
          <p:cNvSpPr>
            <a:spLocks noGrp="1"/>
          </p:cNvSpPr>
          <p:nvPr>
            <p:ph type="sldNum" sz="quarter" idx="12"/>
          </p:nvPr>
        </p:nvSpPr>
        <p:spPr/>
        <p:txBody>
          <a:bodyPr/>
          <a:lstStyle/>
          <a:p>
            <a:fld id="{19590046-DA73-4BBF-84B5-C08E6F75191A}" type="slidenum">
              <a:rPr lang="en-US" sz="2000" smtClean="0"/>
              <a:t>9</a:t>
            </a:fld>
            <a:endParaRPr lang="en-US" sz="2000" dirty="0"/>
          </a:p>
        </p:txBody>
      </p:sp>
    </p:spTree>
    <p:extLst>
      <p:ext uri="{BB962C8B-B14F-4D97-AF65-F5344CB8AC3E}">
        <p14:creationId xmlns:p14="http://schemas.microsoft.com/office/powerpoint/2010/main" val="2492437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1427</Words>
  <Application>Microsoft Office PowerPoint</Application>
  <PresentationFormat>Widescreen</PresentationFormat>
  <Paragraphs>135</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Abadi</vt:lpstr>
      <vt:lpstr>Arial</vt:lpstr>
      <vt:lpstr>Calibri</vt:lpstr>
      <vt:lpstr>Calibri Light</vt:lpstr>
      <vt:lpstr>Wingdings</vt:lpstr>
      <vt:lpstr>Office Theme</vt:lpstr>
      <vt:lpstr>TELETYPEWRITER (TYY)</vt:lpstr>
      <vt:lpstr>PowerPoint Presentation</vt:lpstr>
      <vt:lpstr>TTY - Assistive Devices</vt:lpstr>
      <vt:lpstr>Augmentative and alternate communication (AAC) devices</vt:lpstr>
      <vt:lpstr>About TTY Machine</vt:lpstr>
      <vt:lpstr>Relay Calls and what are they?</vt:lpstr>
      <vt:lpstr>PowerPoint Presentation</vt:lpstr>
      <vt:lpstr>Kinds of TTYs</vt:lpstr>
      <vt:lpstr>TTY today</vt:lpstr>
      <vt:lpstr>TTY today: Cellphones</vt:lpstr>
      <vt:lpstr>How TTY has improved lives?</vt:lpstr>
      <vt:lpstr>TTY Etiquette</vt:lpstr>
      <vt:lpstr>TTY Terminology</vt:lpstr>
      <vt:lpstr>TTY Terminology</vt:lpstr>
      <vt:lpstr>TTY Terminology</vt:lpstr>
      <vt:lpstr>TTY Terminology</vt:lpstr>
      <vt:lpstr>Resources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Punyaja Mishra</dc:creator>
  <cp:lastModifiedBy>Punyaja Mishra</cp:lastModifiedBy>
  <cp:revision>72</cp:revision>
  <dcterms:created xsi:type="dcterms:W3CDTF">2022-10-16T16:38:30Z</dcterms:created>
  <dcterms:modified xsi:type="dcterms:W3CDTF">2022-10-16T21:06:03Z</dcterms:modified>
</cp:coreProperties>
</file>