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4"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rivastava" userId="a20fc31f-ff76-4f59-a5f9-7c37ba761692" providerId="ADAL" clId="{00B19D9F-329D-44A5-B56D-C85C658D7B5C}"/>
    <pc:docChg chg="modSld">
      <pc:chgData name="Brian Srivastava" userId="a20fc31f-ff76-4f59-a5f9-7c37ba761692" providerId="ADAL" clId="{00B19D9F-329D-44A5-B56D-C85C658D7B5C}" dt="2019-05-29T14:00:05.446" v="0" actId="20577"/>
      <pc:docMkLst>
        <pc:docMk/>
      </pc:docMkLst>
      <pc:sldChg chg="modSp">
        <pc:chgData name="Brian Srivastava" userId="a20fc31f-ff76-4f59-a5f9-7c37ba761692" providerId="ADAL" clId="{00B19D9F-329D-44A5-B56D-C85C658D7B5C}" dt="2019-05-29T14:00:05.446" v="0" actId="20577"/>
        <pc:sldMkLst>
          <pc:docMk/>
          <pc:sldMk cId="1053830304" sldId="276"/>
        </pc:sldMkLst>
        <pc:spChg chg="mod">
          <ac:chgData name="Brian Srivastava" userId="a20fc31f-ff76-4f59-a5f9-7c37ba761692" providerId="ADAL" clId="{00B19D9F-329D-44A5-B56D-C85C658D7B5C}" dt="2019-05-29T14:00:05.446" v="0" actId="20577"/>
          <ac:spMkLst>
            <pc:docMk/>
            <pc:sldMk cId="1053830304" sldId="276"/>
            <ac:spMk id="8" creationId="{00000000-0000-0000-0000-000000000000}"/>
          </ac:spMkLst>
        </pc:spChg>
      </pc:sldChg>
    </pc:docChg>
  </pc:docChgLst>
  <pc:docChgLst>
    <pc:chgData name="Brian Srivastava" userId="a20fc31f-ff76-4f59-a5f9-7c37ba761692" providerId="ADAL" clId="{94A5CB57-12D5-4162-AED3-63EF0486ADEA}"/>
    <pc:docChg chg="undo custSel addSld modSld">
      <pc:chgData name="Brian Srivastava" userId="a20fc31f-ff76-4f59-a5f9-7c37ba761692" providerId="ADAL" clId="{94A5CB57-12D5-4162-AED3-63EF0486ADEA}" dt="2021-09-24T12:47:31.541" v="759" actId="20577"/>
      <pc:docMkLst>
        <pc:docMk/>
      </pc:docMkLst>
      <pc:sldChg chg="addSp modSp new mod modClrScheme chgLayout">
        <pc:chgData name="Brian Srivastava" userId="a20fc31f-ff76-4f59-a5f9-7c37ba761692" providerId="ADAL" clId="{94A5CB57-12D5-4162-AED3-63EF0486ADEA}" dt="2021-09-24T12:47:31.541" v="759" actId="20577"/>
        <pc:sldMkLst>
          <pc:docMk/>
          <pc:sldMk cId="1375804675" sldId="307"/>
        </pc:sldMkLst>
        <pc:spChg chg="add mod">
          <ac:chgData name="Brian Srivastava" userId="a20fc31f-ff76-4f59-a5f9-7c37ba761692" providerId="ADAL" clId="{94A5CB57-12D5-4162-AED3-63EF0486ADEA}" dt="2021-09-24T12:41:31.581" v="17" actId="20577"/>
          <ac:spMkLst>
            <pc:docMk/>
            <pc:sldMk cId="1375804675" sldId="307"/>
            <ac:spMk id="2" creationId="{F0DE69EC-14A0-4C1E-83C3-B5906EDBD5A9}"/>
          </ac:spMkLst>
        </pc:spChg>
        <pc:spChg chg="add mod">
          <ac:chgData name="Brian Srivastava" userId="a20fc31f-ff76-4f59-a5f9-7c37ba761692" providerId="ADAL" clId="{94A5CB57-12D5-4162-AED3-63EF0486ADEA}" dt="2021-09-24T12:47:31.541" v="759" actId="20577"/>
          <ac:spMkLst>
            <pc:docMk/>
            <pc:sldMk cId="1375804675" sldId="307"/>
            <ac:spMk id="3" creationId="{8270D18C-ED91-49B0-B6AC-A05F9B7415BE}"/>
          </ac:spMkLst>
        </pc:spChg>
      </pc:sldChg>
    </pc:docChg>
  </pc:docChgLst>
  <pc:docChgLst>
    <pc:chgData name="Brian Srivastava" userId="a20fc31f-ff76-4f59-a5f9-7c37ba761692" providerId="ADAL" clId="{C791468C-A3F1-430B-8978-4F5952254C22}"/>
    <pc:docChg chg="custSel modSld">
      <pc:chgData name="Brian Srivastava" userId="a20fc31f-ff76-4f59-a5f9-7c37ba761692" providerId="ADAL" clId="{C791468C-A3F1-430B-8978-4F5952254C22}" dt="2020-01-22T13:38:34.610" v="275" actId="20577"/>
      <pc:docMkLst>
        <pc:docMk/>
      </pc:docMkLst>
      <pc:sldChg chg="addSp delSp modSp">
        <pc:chgData name="Brian Srivastava" userId="a20fc31f-ff76-4f59-a5f9-7c37ba761692" providerId="ADAL" clId="{C791468C-A3F1-430B-8978-4F5952254C22}" dt="2020-01-22T13:38:34.610" v="275" actId="20577"/>
        <pc:sldMkLst>
          <pc:docMk/>
          <pc:sldMk cId="2640952097" sldId="256"/>
        </pc:sldMkLst>
        <pc:spChg chg="del">
          <ac:chgData name="Brian Srivastava" userId="a20fc31f-ff76-4f59-a5f9-7c37ba761692" providerId="ADAL" clId="{C791468C-A3F1-430B-8978-4F5952254C22}" dt="2020-01-22T13:35:12.890" v="78"/>
          <ac:spMkLst>
            <pc:docMk/>
            <pc:sldMk cId="2640952097" sldId="256"/>
            <ac:spMk id="2" creationId="{491AAF6F-51ED-4C54-914F-2E4BC30EEB01}"/>
          </ac:spMkLst>
        </pc:spChg>
        <pc:spChg chg="del">
          <ac:chgData name="Brian Srivastava" userId="a20fc31f-ff76-4f59-a5f9-7c37ba761692" providerId="ADAL" clId="{C791468C-A3F1-430B-8978-4F5952254C22}" dt="2020-01-22T13:35:12.890" v="78"/>
          <ac:spMkLst>
            <pc:docMk/>
            <pc:sldMk cId="2640952097" sldId="256"/>
            <ac:spMk id="3" creationId="{D65685B2-D551-45A8-930E-708ABAC6ACFD}"/>
          </ac:spMkLst>
        </pc:spChg>
        <pc:spChg chg="add mod">
          <ac:chgData name="Brian Srivastava" userId="a20fc31f-ff76-4f59-a5f9-7c37ba761692" providerId="ADAL" clId="{C791468C-A3F1-430B-8978-4F5952254C22}" dt="2020-01-22T13:35:15.715" v="92" actId="20577"/>
          <ac:spMkLst>
            <pc:docMk/>
            <pc:sldMk cId="2640952097" sldId="256"/>
            <ac:spMk id="4" creationId="{EA8AB750-F943-413C-BA28-DA960A0B7661}"/>
          </ac:spMkLst>
        </pc:spChg>
        <pc:spChg chg="add mod">
          <ac:chgData name="Brian Srivastava" userId="a20fc31f-ff76-4f59-a5f9-7c37ba761692" providerId="ADAL" clId="{C791468C-A3F1-430B-8978-4F5952254C22}" dt="2020-01-22T13:38:34.610" v="275" actId="20577"/>
          <ac:spMkLst>
            <pc:docMk/>
            <pc:sldMk cId="2640952097" sldId="256"/>
            <ac:spMk id="5" creationId="{D40DFF31-BA7A-4B06-A00C-844992722209}"/>
          </ac:spMkLst>
        </pc:spChg>
      </pc:sldChg>
      <pc:sldChg chg="modNotesTx">
        <pc:chgData name="Brian Srivastava" userId="a20fc31f-ff76-4f59-a5f9-7c37ba761692" providerId="ADAL" clId="{C791468C-A3F1-430B-8978-4F5952254C22}" dt="2020-01-22T12:48:00.268" v="77" actId="20577"/>
        <pc:sldMkLst>
          <pc:docMk/>
          <pc:sldMk cId="805071493"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FBFE8-2D64-4FCE-BA86-BE0D39B0DFF7}" type="datetimeFigureOut">
              <a:rPr lang="en-CA" smtClean="0"/>
              <a:t>2023-01-28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D0113-BFF2-47AE-AE6A-BA3B74A175D7}" type="slidenum">
              <a:rPr lang="en-CA" smtClean="0"/>
              <a:t>‹#›</a:t>
            </a:fld>
            <a:endParaRPr lang="en-CA"/>
          </a:p>
        </p:txBody>
      </p:sp>
    </p:spTree>
    <p:extLst>
      <p:ext uri="{BB962C8B-B14F-4D97-AF65-F5344CB8AC3E}">
        <p14:creationId xmlns:p14="http://schemas.microsoft.com/office/powerpoint/2010/main" val="3505976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fld id="{25FF4A33-8DB9-A447-9D9E-54149C7F64D5}" type="slidenum">
              <a:rPr lang="en-US" altLang="en-US" sz="1200" i="0"/>
              <a:pPr/>
              <a:t>3</a:t>
            </a:fld>
            <a:endParaRPr lang="en-US" altLang="en-US" sz="1200" i="0"/>
          </a:p>
        </p:txBody>
      </p:sp>
      <p:sp>
        <p:nvSpPr>
          <p:cNvPr id="7170" name="Rectangle 2"/>
          <p:cNvSpPr>
            <a:spLocks noGrp="1" noRot="1" noChangeAspect="1" noChangeArrowheads="1" noTextEdit="1"/>
          </p:cNvSpPr>
          <p:nvPr>
            <p:ph type="sldImg"/>
          </p:nvPr>
        </p:nvSpPr>
        <p:spPr>
          <a:solidFill>
            <a:srgbClr val="FFFFFF"/>
          </a:solidFill>
          <a:ln/>
        </p:spPr>
      </p:sp>
      <p:sp>
        <p:nvSpPr>
          <p:cNvPr id="717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97722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Condor is framework for HPC throughput computing with coarse parallelism</a:t>
            </a:r>
          </a:p>
        </p:txBody>
      </p:sp>
      <p:sp>
        <p:nvSpPr>
          <p:cNvPr id="4" name="Slide Number Placeholder 3"/>
          <p:cNvSpPr>
            <a:spLocks noGrp="1"/>
          </p:cNvSpPr>
          <p:nvPr>
            <p:ph type="sldNum" sz="quarter" idx="5"/>
          </p:nvPr>
        </p:nvSpPr>
        <p:spPr/>
        <p:txBody>
          <a:bodyPr/>
          <a:lstStyle/>
          <a:p>
            <a:fld id="{46FD0113-BFF2-47AE-AE6A-BA3B74A175D7}" type="slidenum">
              <a:rPr lang="en-CA" smtClean="0"/>
              <a:t>6</a:t>
            </a:fld>
            <a:endParaRPr lang="en-CA"/>
          </a:p>
        </p:txBody>
      </p:sp>
    </p:spTree>
    <p:extLst>
      <p:ext uri="{BB962C8B-B14F-4D97-AF65-F5344CB8AC3E}">
        <p14:creationId xmlns:p14="http://schemas.microsoft.com/office/powerpoint/2010/main" val="152772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16D8-E578-4652-AC77-3905C2E1E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963B34A-D40D-46F5-AC2D-F9ADC64B1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29F9A11-92C7-409A-8F6F-06E4567A329F}"/>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5" name="Footer Placeholder 4">
            <a:extLst>
              <a:ext uri="{FF2B5EF4-FFF2-40B4-BE49-F238E27FC236}">
                <a16:creationId xmlns:a16="http://schemas.microsoft.com/office/drawing/2014/main" id="{6ED45C40-B330-486C-8903-A7BB20F9AF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4AAE22-45FA-4F42-A5AA-4D845A946707}"/>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101984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D5D9-0FC1-49D3-8A50-116C3B1CFF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669265-B104-470A-A286-DCB7B56DA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96D9C8-157A-4F5A-9EA0-E7CA64698731}"/>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5" name="Footer Placeholder 4">
            <a:extLst>
              <a:ext uri="{FF2B5EF4-FFF2-40B4-BE49-F238E27FC236}">
                <a16:creationId xmlns:a16="http://schemas.microsoft.com/office/drawing/2014/main" id="{6D29A49A-A70A-4E37-940A-5CB7A1F2DF5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59BAE6-9637-48ED-B7F6-FD348F0D0A5C}"/>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26931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CEC9E-91F9-42EA-B973-F46B7EAF16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D3068D-A509-414F-87D2-6C754ADB3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BA1CE4-22AC-4644-B1B5-1685EC0A8553}"/>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5" name="Footer Placeholder 4">
            <a:extLst>
              <a:ext uri="{FF2B5EF4-FFF2-40B4-BE49-F238E27FC236}">
                <a16:creationId xmlns:a16="http://schemas.microsoft.com/office/drawing/2014/main" id="{0FDF9D66-9B43-4062-98E7-EEE2F9EEAC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C31F31-455C-4331-9CDE-DDD28CC426EC}"/>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153361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2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ignature Lef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8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3D7F-7D26-40C8-912B-5CD3672BFF8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98B46DD-CDCF-428C-B3E5-22B874307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A55A77-8376-4668-91E6-6BF36F1C6C28}"/>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5" name="Footer Placeholder 4">
            <a:extLst>
              <a:ext uri="{FF2B5EF4-FFF2-40B4-BE49-F238E27FC236}">
                <a16:creationId xmlns:a16="http://schemas.microsoft.com/office/drawing/2014/main" id="{18C0A217-4E26-4F3A-96E6-82FF70D12C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6809BD-2B28-4180-BB4A-363DF4B5388C}"/>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55428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6E49-954E-4151-B70E-758A6B271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54B9000-3E11-488D-BA11-552A2F099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132165-4F73-4A71-8477-5F0FF5BD9120}"/>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5" name="Footer Placeholder 4">
            <a:extLst>
              <a:ext uri="{FF2B5EF4-FFF2-40B4-BE49-F238E27FC236}">
                <a16:creationId xmlns:a16="http://schemas.microsoft.com/office/drawing/2014/main" id="{1A48C61F-CB09-436F-B52E-3857EB9DC1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14D357-68A3-4385-8902-B6EBB064AF6E}"/>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296424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E575-0821-4130-AD3B-DD2757C147D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F20F89-D7DE-4E15-B97E-580AB759A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46C1924-55BF-42C5-B596-BA580EB02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1A0393-19D5-4B32-B705-12F1ACC9038A}"/>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6" name="Footer Placeholder 5">
            <a:extLst>
              <a:ext uri="{FF2B5EF4-FFF2-40B4-BE49-F238E27FC236}">
                <a16:creationId xmlns:a16="http://schemas.microsoft.com/office/drawing/2014/main" id="{A913E13D-CD89-45C8-A43F-EB9ACC2B17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5DE74B-C3D3-4E1A-87C1-979BCA479F99}"/>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212309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84D7-CE2E-400E-9D44-7BD43C4849D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3C3B09A-B916-482D-9CFA-316E6C268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4D38E-3F85-43C9-B430-45986D311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94C75B6-10AE-4AE2-9C74-D34B03125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F4325A-122D-4CD9-BEAC-EE3CC6BEE4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B17827C-5FD1-4283-BF77-51228BE4C516}"/>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8" name="Footer Placeholder 7">
            <a:extLst>
              <a:ext uri="{FF2B5EF4-FFF2-40B4-BE49-F238E27FC236}">
                <a16:creationId xmlns:a16="http://schemas.microsoft.com/office/drawing/2014/main" id="{FAABB31B-6A82-435C-950B-0E78D11CC60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4EB363F-C14E-45E8-BCC2-522F0ABFFAE3}"/>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219626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64CF-81FF-4161-8160-BA97397E43D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B37B8FD-7CC0-4A7F-B677-C6E191D547F9}"/>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4" name="Footer Placeholder 3">
            <a:extLst>
              <a:ext uri="{FF2B5EF4-FFF2-40B4-BE49-F238E27FC236}">
                <a16:creationId xmlns:a16="http://schemas.microsoft.com/office/drawing/2014/main" id="{35ED0833-7823-44F4-A916-E72B535EFE3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E289D76-6A0D-4C2F-A862-9B037878B1DA}"/>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284429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B1D1B-E578-49D1-A113-948CB333EE17}"/>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3" name="Footer Placeholder 2">
            <a:extLst>
              <a:ext uri="{FF2B5EF4-FFF2-40B4-BE49-F238E27FC236}">
                <a16:creationId xmlns:a16="http://schemas.microsoft.com/office/drawing/2014/main" id="{105E5CA8-5480-43AB-9E53-0D11F747502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5340C25-4A6E-4C74-8F31-76015C890978}"/>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423525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3D67-A43E-47C0-8C02-0875527E9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B7079A3-06BF-412B-BC65-E363567ED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DBAF11C-A26F-4CCA-AB08-B1331F55F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819DD-F8DA-4190-B0A7-BDA9E27324E9}"/>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6" name="Footer Placeholder 5">
            <a:extLst>
              <a:ext uri="{FF2B5EF4-FFF2-40B4-BE49-F238E27FC236}">
                <a16:creationId xmlns:a16="http://schemas.microsoft.com/office/drawing/2014/main" id="{962B5EDE-7307-4AFB-8129-2F7D156644D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57700C-1917-44EE-AABB-DD70578A3AE6}"/>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48208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7256-127C-4B78-98CA-0159D4E69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6031F3A-167F-430E-BEFF-F299DA4BB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509A01D-B89B-4950-A995-9F37770B9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0283A-2B3D-4539-B1D8-B60219051499}"/>
              </a:ext>
            </a:extLst>
          </p:cNvPr>
          <p:cNvSpPr>
            <a:spLocks noGrp="1"/>
          </p:cNvSpPr>
          <p:nvPr>
            <p:ph type="dt" sz="half" idx="10"/>
          </p:nvPr>
        </p:nvSpPr>
        <p:spPr/>
        <p:txBody>
          <a:bodyPr/>
          <a:lstStyle/>
          <a:p>
            <a:fld id="{ED0C2E15-683D-4E05-81B2-40E0E396EF89}" type="datetimeFigureOut">
              <a:rPr lang="en-CA" smtClean="0"/>
              <a:t>2023-01-28</a:t>
            </a:fld>
            <a:endParaRPr lang="en-CA"/>
          </a:p>
        </p:txBody>
      </p:sp>
      <p:sp>
        <p:nvSpPr>
          <p:cNvPr id="6" name="Footer Placeholder 5">
            <a:extLst>
              <a:ext uri="{FF2B5EF4-FFF2-40B4-BE49-F238E27FC236}">
                <a16:creationId xmlns:a16="http://schemas.microsoft.com/office/drawing/2014/main" id="{15CC7987-1755-4D44-BD95-E8CCA87F37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F38F1D-5AFA-4149-AFB6-84532C912922}"/>
              </a:ext>
            </a:extLst>
          </p:cNvPr>
          <p:cNvSpPr>
            <a:spLocks noGrp="1"/>
          </p:cNvSpPr>
          <p:nvPr>
            <p:ph type="sldNum" sz="quarter" idx="12"/>
          </p:nvPr>
        </p:nvSpPr>
        <p:spPr/>
        <p:txBody>
          <a:bodyPr/>
          <a:lstStyle/>
          <a:p>
            <a:fld id="{C3D00420-2FA9-41F5-8ED7-A696C71E4154}" type="slidenum">
              <a:rPr lang="en-CA" smtClean="0"/>
              <a:t>‹#›</a:t>
            </a:fld>
            <a:endParaRPr lang="en-CA"/>
          </a:p>
        </p:txBody>
      </p:sp>
    </p:spTree>
    <p:extLst>
      <p:ext uri="{BB962C8B-B14F-4D97-AF65-F5344CB8AC3E}">
        <p14:creationId xmlns:p14="http://schemas.microsoft.com/office/powerpoint/2010/main" val="102445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8021B-2326-4B90-9C8F-D29ED6FFE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24E8CA-2DF9-411B-B073-406DDD26A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DE3554-474A-458B-9F01-3991D7A72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C2E15-683D-4E05-81B2-40E0E396EF89}" type="datetimeFigureOut">
              <a:rPr lang="en-CA" smtClean="0"/>
              <a:t>2023-01-28</a:t>
            </a:fld>
            <a:endParaRPr lang="en-CA"/>
          </a:p>
        </p:txBody>
      </p:sp>
      <p:sp>
        <p:nvSpPr>
          <p:cNvPr id="5" name="Footer Placeholder 4">
            <a:extLst>
              <a:ext uri="{FF2B5EF4-FFF2-40B4-BE49-F238E27FC236}">
                <a16:creationId xmlns:a16="http://schemas.microsoft.com/office/drawing/2014/main" id="{FB9C3F61-86C1-4B1C-9F94-1277096A0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DD5BD1F-41C7-40A0-BEE2-0EE9190C6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00420-2FA9-41F5-8ED7-A696C71E4154}" type="slidenum">
              <a:rPr lang="en-CA" smtClean="0"/>
              <a:t>‹#›</a:t>
            </a:fld>
            <a:endParaRPr lang="en-CA"/>
          </a:p>
        </p:txBody>
      </p:sp>
    </p:spTree>
    <p:extLst>
      <p:ext uri="{BB962C8B-B14F-4D97-AF65-F5344CB8AC3E}">
        <p14:creationId xmlns:p14="http://schemas.microsoft.com/office/powerpoint/2010/main" val="817193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ustompc.raspberrypi.org/articles/new-psu-standard-to-launch-this-yea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8AB750-F943-413C-BA28-DA960A0B7661}"/>
              </a:ext>
            </a:extLst>
          </p:cNvPr>
          <p:cNvSpPr>
            <a:spLocks noGrp="1"/>
          </p:cNvSpPr>
          <p:nvPr>
            <p:ph type="title"/>
          </p:nvPr>
        </p:nvSpPr>
        <p:spPr/>
        <p:txBody>
          <a:bodyPr/>
          <a:lstStyle/>
          <a:p>
            <a:r>
              <a:rPr lang="en-GB" dirty="0"/>
              <a:t>News: </a:t>
            </a:r>
          </a:p>
        </p:txBody>
      </p:sp>
      <p:sp>
        <p:nvSpPr>
          <p:cNvPr id="5" name="Content Placeholder 4">
            <a:extLst>
              <a:ext uri="{FF2B5EF4-FFF2-40B4-BE49-F238E27FC236}">
                <a16:creationId xmlns:a16="http://schemas.microsoft.com/office/drawing/2014/main" id="{D40DFF31-BA7A-4B06-A00C-844992722209}"/>
              </a:ext>
            </a:extLst>
          </p:cNvPr>
          <p:cNvSpPr>
            <a:spLocks noGrp="1"/>
          </p:cNvSpPr>
          <p:nvPr>
            <p:ph idx="1"/>
          </p:nvPr>
        </p:nvSpPr>
        <p:spPr/>
        <p:txBody>
          <a:bodyPr/>
          <a:lstStyle/>
          <a:p>
            <a:r>
              <a:rPr lang="en-GB" dirty="0">
                <a:hlinkClick r:id="rId2"/>
              </a:rPr>
              <a:t>https://custompc.raspberrypi.org/articles/new-psu-standard-to-launch-this-year</a:t>
            </a:r>
            <a:br>
              <a:rPr lang="en-GB" dirty="0"/>
            </a:br>
            <a:br>
              <a:rPr lang="en-GB" dirty="0"/>
            </a:br>
            <a:r>
              <a:rPr lang="en-GB" dirty="0"/>
              <a:t>New PSU standard (ATX12VO) </a:t>
            </a:r>
          </a:p>
          <a:p>
            <a:r>
              <a:rPr lang="en-GB" dirty="0"/>
              <a:t>This replaces all of the 3.5 and 5 volt power sources from a PSU, and ditches the 24 pin connector for a 10 pin one</a:t>
            </a:r>
          </a:p>
        </p:txBody>
      </p:sp>
    </p:spTree>
    <p:extLst>
      <p:ext uri="{BB962C8B-B14F-4D97-AF65-F5344CB8AC3E}">
        <p14:creationId xmlns:p14="http://schemas.microsoft.com/office/powerpoint/2010/main" val="264095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txBox="1">
            <a:spLocks/>
          </p:cNvSpPr>
          <p:nvPr/>
        </p:nvSpPr>
        <p:spPr bwMode="auto">
          <a:xfrm>
            <a:off x="1782763" y="838200"/>
            <a:ext cx="48895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endParaRPr lang="en-US" altLang="en-US"/>
          </a:p>
        </p:txBody>
      </p:sp>
      <p:sp>
        <p:nvSpPr>
          <p:cNvPr id="8" name="Rectangle 2"/>
          <p:cNvSpPr txBox="1">
            <a:spLocks noChangeArrowheads="1"/>
          </p:cNvSpPr>
          <p:nvPr/>
        </p:nvSpPr>
        <p:spPr>
          <a:xfrm>
            <a:off x="1636713" y="138114"/>
            <a:ext cx="892175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Performance Shared Memory (</a:t>
            </a:r>
            <a:r>
              <a:rPr lang="en-US" kern="0" dirty="0" err="1"/>
              <a:t>OpenMP</a:t>
            </a:r>
            <a:r>
              <a:rPr lang="en-US" kern="0" dirty="0"/>
              <a:t>): Key Factors</a:t>
            </a:r>
          </a:p>
        </p:txBody>
      </p:sp>
      <p:sp>
        <p:nvSpPr>
          <p:cNvPr id="9" name="Content Placeholder 2"/>
          <p:cNvSpPr txBox="1">
            <a:spLocks/>
          </p:cNvSpPr>
          <p:nvPr/>
        </p:nvSpPr>
        <p:spPr bwMode="auto">
          <a:xfrm>
            <a:off x="2362200" y="1676400"/>
            <a:ext cx="8229600" cy="4724400"/>
          </a:xfrm>
          <a:prstGeom prst="rect">
            <a:avLst/>
          </a:prstGeom>
          <a:no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kern="0" dirty="0">
                <a:ea typeface="ＭＳ Ｐゴシック" pitchFamily="34" charset="-128"/>
              </a:rPr>
              <a:t>Load Balancing :</a:t>
            </a:r>
          </a:p>
          <a:p>
            <a:pPr lvl="1" eaLnBrk="1" hangingPunct="1">
              <a:defRPr/>
            </a:pPr>
            <a:r>
              <a:rPr lang="en-US" kern="0" dirty="0">
                <a:ea typeface="ＭＳ Ｐゴシック" pitchFamily="34" charset="-128"/>
              </a:rPr>
              <a:t>mapping workloads with thread scheduling </a:t>
            </a:r>
          </a:p>
          <a:p>
            <a:pPr eaLnBrk="1" hangingPunct="1">
              <a:defRPr/>
            </a:pPr>
            <a:r>
              <a:rPr lang="en-US" kern="0" dirty="0">
                <a:ea typeface="ＭＳ Ｐゴシック" pitchFamily="34" charset="-128"/>
              </a:rPr>
              <a:t>Caches :</a:t>
            </a:r>
          </a:p>
          <a:p>
            <a:pPr lvl="1" eaLnBrk="1" hangingPunct="1">
              <a:defRPr/>
            </a:pPr>
            <a:r>
              <a:rPr lang="en-US" kern="0" dirty="0">
                <a:ea typeface="ＭＳ Ｐゴシック" pitchFamily="34" charset="-128"/>
              </a:rPr>
              <a:t>Write-through</a:t>
            </a:r>
          </a:p>
          <a:p>
            <a:pPr lvl="1" eaLnBrk="1" hangingPunct="1">
              <a:defRPr/>
            </a:pPr>
            <a:r>
              <a:rPr lang="en-US" kern="0" dirty="0">
                <a:ea typeface="ＭＳ Ｐゴシック" pitchFamily="34" charset="-128"/>
              </a:rPr>
              <a:t>Write-back</a:t>
            </a:r>
          </a:p>
          <a:p>
            <a:pPr eaLnBrk="1" hangingPunct="1">
              <a:defRPr/>
            </a:pPr>
            <a:r>
              <a:rPr lang="en-US" kern="0" dirty="0">
                <a:ea typeface="ＭＳ Ｐゴシック" pitchFamily="34" charset="-128"/>
              </a:rPr>
              <a:t>Locality : </a:t>
            </a:r>
          </a:p>
          <a:p>
            <a:pPr lvl="1" eaLnBrk="1" hangingPunct="1">
              <a:defRPr/>
            </a:pPr>
            <a:r>
              <a:rPr lang="en-US" kern="0" dirty="0">
                <a:ea typeface="ＭＳ Ｐゴシック" pitchFamily="34" charset="-128"/>
              </a:rPr>
              <a:t>Temporal Locality</a:t>
            </a:r>
          </a:p>
          <a:p>
            <a:pPr lvl="1" eaLnBrk="1" hangingPunct="1">
              <a:defRPr/>
            </a:pPr>
            <a:r>
              <a:rPr lang="en-US" kern="0" dirty="0">
                <a:ea typeface="ＭＳ Ｐゴシック" pitchFamily="34" charset="-128"/>
              </a:rPr>
              <a:t>Spatial Locality</a:t>
            </a:r>
          </a:p>
          <a:p>
            <a:pPr eaLnBrk="1" hangingPunct="1">
              <a:defRPr/>
            </a:pPr>
            <a:r>
              <a:rPr lang="en-US" kern="0" dirty="0">
                <a:ea typeface="ＭＳ Ｐゴシック" pitchFamily="34" charset="-128"/>
              </a:rPr>
              <a:t>How Locality affects scheduling algorithm selection</a:t>
            </a:r>
          </a:p>
          <a:p>
            <a:pPr eaLnBrk="1" hangingPunct="1">
              <a:defRPr/>
            </a:pPr>
            <a:r>
              <a:rPr lang="en-US" kern="0" dirty="0">
                <a:ea typeface="ＭＳ Ｐゴシック" pitchFamily="34" charset="-128"/>
              </a:rPr>
              <a:t>Synchronization : </a:t>
            </a:r>
          </a:p>
          <a:p>
            <a:pPr lvl="1" eaLnBrk="1" hangingPunct="1">
              <a:defRPr/>
            </a:pPr>
            <a:r>
              <a:rPr lang="en-US" kern="0" dirty="0">
                <a:ea typeface="ＭＳ Ｐゴシック" pitchFamily="34" charset="-128"/>
              </a:rPr>
              <a:t>Effect of critical sections on performance</a:t>
            </a:r>
          </a:p>
          <a:p>
            <a:pPr eaLnBrk="1" hangingPunct="1">
              <a:defRPr/>
            </a:pPr>
            <a:endParaRPr lang="en-US" kern="0" dirty="0">
              <a:ea typeface="ＭＳ Ｐゴシック" pitchFamily="34" charset="-128"/>
            </a:endParaRPr>
          </a:p>
          <a:p>
            <a:pPr eaLnBrk="1" hangingPunct="1">
              <a:defRPr/>
            </a:pPr>
            <a:endParaRPr lang="en-US" kern="0" dirty="0">
              <a:ea typeface="ＭＳ Ｐゴシック" pitchFamily="34" charset="-128"/>
            </a:endParaRPr>
          </a:p>
          <a:p>
            <a:pPr eaLnBrk="1" hangingPunct="1">
              <a:defRPr/>
            </a:pPr>
            <a:endParaRPr lang="en-US" kern="0" dirty="0">
              <a:ea typeface="ＭＳ Ｐゴシック" pitchFamily="34" charset="-128"/>
            </a:endParaRPr>
          </a:p>
        </p:txBody>
      </p:sp>
    </p:spTree>
    <p:extLst>
      <p:ext uri="{BB962C8B-B14F-4D97-AF65-F5344CB8AC3E}">
        <p14:creationId xmlns:p14="http://schemas.microsoft.com/office/powerpoint/2010/main" val="101416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81200" y="152401"/>
            <a:ext cx="828833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Performance: Caches &amp; Locality</a:t>
            </a:r>
            <a:endParaRPr lang="en-US" kern="0" dirty="0"/>
          </a:p>
        </p:txBody>
      </p:sp>
      <p:sp>
        <p:nvSpPr>
          <p:cNvPr id="15362" name="Content Placeholder 2"/>
          <p:cNvSpPr txBox="1">
            <a:spLocks/>
          </p:cNvSpPr>
          <p:nvPr/>
        </p:nvSpPr>
        <p:spPr bwMode="auto">
          <a:xfrm>
            <a:off x="1851025" y="79375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r>
              <a:rPr lang="en-US" altLang="en-US" sz="1800"/>
              <a:t>Caches (Review) :</a:t>
            </a:r>
          </a:p>
          <a:p>
            <a:pPr lvl="1" eaLnBrk="1" hangingPunct="1"/>
            <a:r>
              <a:rPr lang="en-US" altLang="en-US" sz="1600"/>
              <a:t>for a C statement :</a:t>
            </a:r>
          </a:p>
          <a:p>
            <a:pPr lvl="2" eaLnBrk="1" hangingPunct="1"/>
            <a:r>
              <a:rPr lang="en-US" altLang="en-US"/>
              <a:t>a[i] = b[i]+c[i]</a:t>
            </a:r>
          </a:p>
          <a:p>
            <a:pPr lvl="1" eaLnBrk="1" hangingPunct="1"/>
            <a:r>
              <a:rPr lang="en-US" altLang="en-US" sz="1600"/>
              <a:t>the system accesses the memory locations referenced by b[i] and c[i] to the processor, the result of the computation is subsequently stored in the memory location referenced by a[i]</a:t>
            </a:r>
          </a:p>
          <a:p>
            <a:pPr eaLnBrk="1" hangingPunct="1"/>
            <a:r>
              <a:rPr lang="en-US" altLang="en-US" sz="1800">
                <a:solidFill>
                  <a:srgbClr val="339966"/>
                </a:solidFill>
              </a:rPr>
              <a:t>Write-through caches</a:t>
            </a:r>
            <a:r>
              <a:rPr lang="en-US" altLang="en-US" sz="1800"/>
              <a:t>: When a user writes some data, the data is immediately written back to the memory, thus maintaining the cache-memory consistency. In write through caches data in caches always reflect the data in the memory. One of the main issues in write through caches is the increase in system overhead required due to moving of large data between cache and memory. </a:t>
            </a:r>
          </a:p>
          <a:p>
            <a:pPr eaLnBrk="1" hangingPunct="1"/>
            <a:endParaRPr lang="en-US" altLang="en-US" sz="1800"/>
          </a:p>
          <a:p>
            <a:pPr eaLnBrk="1" hangingPunct="1"/>
            <a:r>
              <a:rPr lang="en-US" altLang="en-US" sz="1800">
                <a:solidFill>
                  <a:srgbClr val="339966"/>
                </a:solidFill>
              </a:rPr>
              <a:t>Write-back caches </a:t>
            </a:r>
            <a:r>
              <a:rPr lang="en-US" altLang="en-US" sz="1800"/>
              <a:t>: When a user writes some data, the data is stored in the cache and is not synchronized with the memory. Instead when the cache content is different than the memory content, a bit entry is made in the cache. While cleaning up caches the system checks for the entry in cache and if the bit is set the system writes the changes to the memory. </a:t>
            </a:r>
          </a:p>
          <a:p>
            <a:pPr eaLnBrk="1" hangingPunct="1"/>
            <a:endParaRPr lang="en-US" altLang="en-US" sz="1800"/>
          </a:p>
          <a:p>
            <a:pPr eaLnBrk="1" hangingPunct="1">
              <a:buFont typeface="Times" charset="0"/>
              <a:buNone/>
            </a:pPr>
            <a:endParaRPr lang="en-US" altLang="en-US" sz="1800"/>
          </a:p>
        </p:txBody>
      </p:sp>
    </p:spTree>
    <p:extLst>
      <p:ext uri="{BB962C8B-B14F-4D97-AF65-F5344CB8AC3E}">
        <p14:creationId xmlns:p14="http://schemas.microsoft.com/office/powerpoint/2010/main" val="52591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4538" y="196851"/>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Topics</a:t>
            </a:r>
            <a:endParaRPr lang="en-US" kern="0" dirty="0"/>
          </a:p>
        </p:txBody>
      </p:sp>
      <p:sp>
        <p:nvSpPr>
          <p:cNvPr id="7" name="Content Placeholder 1"/>
          <p:cNvSpPr txBox="1">
            <a:spLocks/>
          </p:cNvSpPr>
          <p:nvPr/>
        </p:nvSpPr>
        <p:spPr>
          <a:xfrm>
            <a:off x="1676400" y="763588"/>
            <a:ext cx="5029200" cy="56388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dirty="0">
                <a:solidFill>
                  <a:srgbClr val="7F7F7F"/>
                </a:solidFill>
                <a:ea typeface="ＭＳ Ｐゴシック" pitchFamily="34" charset="-128"/>
              </a:rPr>
              <a:t>Review of HPC Models</a:t>
            </a:r>
          </a:p>
          <a:p>
            <a:pPr>
              <a:defRPr/>
            </a:pPr>
            <a:r>
              <a:rPr lang="en-US" dirty="0">
                <a:solidFill>
                  <a:srgbClr val="7F7F7F"/>
                </a:solidFill>
                <a:ea typeface="ＭＳ Ｐゴシック" pitchFamily="34" charset="-128"/>
              </a:rPr>
              <a:t>Shared Memory: Performance concepts</a:t>
            </a:r>
          </a:p>
          <a:p>
            <a:pPr>
              <a:defRPr/>
            </a:pPr>
            <a:r>
              <a:rPr lang="en-US" dirty="0">
                <a:solidFill>
                  <a:srgbClr val="7D110C"/>
                </a:solidFill>
                <a:ea typeface="ＭＳ Ｐゴシック" pitchFamily="34" charset="-128"/>
              </a:rPr>
              <a:t>Introduction to </a:t>
            </a:r>
            <a:r>
              <a:rPr lang="en-US" dirty="0" err="1">
                <a:solidFill>
                  <a:srgbClr val="7D110C"/>
                </a:solidFill>
                <a:ea typeface="ＭＳ Ｐゴシック" pitchFamily="34" charset="-128"/>
              </a:rPr>
              <a:t>OpenMP</a:t>
            </a:r>
            <a:endParaRPr lang="en-US" dirty="0">
              <a:solidFill>
                <a:srgbClr val="7D110C"/>
              </a:solidFill>
              <a:ea typeface="ＭＳ Ｐゴシック" pitchFamily="34" charset="-128"/>
            </a:endParaRP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Runtime Library &amp; Environment Variables</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Data &amp; Work sharing directives</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Synchronization</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Reduction</a:t>
            </a:r>
          </a:p>
          <a:p>
            <a:pPr>
              <a:defRPr/>
            </a:pPr>
            <a:r>
              <a:rPr lang="en-US" dirty="0">
                <a:solidFill>
                  <a:srgbClr val="7F7F7F"/>
                </a:solidFill>
                <a:ea typeface="ＭＳ Ｐゴシック" pitchFamily="34" charset="-128"/>
              </a:rPr>
              <a:t>Synopsis of Commands</a:t>
            </a:r>
          </a:p>
          <a:p>
            <a:pPr marL="0" indent="0">
              <a:buNone/>
              <a:defRPr/>
            </a:pPr>
            <a:endParaRPr lang="en-US" sz="1800" kern="0" dirty="0"/>
          </a:p>
        </p:txBody>
      </p:sp>
      <p:pic>
        <p:nvPicPr>
          <p:cNvPr id="163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1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Introduction</a:t>
            </a:r>
            <a:endParaRPr lang="en-US" kern="0" dirty="0"/>
          </a:p>
        </p:txBody>
      </p:sp>
      <p:sp>
        <p:nvSpPr>
          <p:cNvPr id="9" name="Content Placeholder 2"/>
          <p:cNvSpPr txBox="1">
            <a:spLocks/>
          </p:cNvSpPr>
          <p:nvPr/>
        </p:nvSpPr>
        <p:spPr>
          <a:xfrm>
            <a:off x="2209800" y="1219200"/>
            <a:ext cx="7772400" cy="43434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defRPr/>
            </a:pPr>
            <a:r>
              <a:rPr lang="en-US" sz="2800" kern="0">
                <a:ea typeface="ＭＳ Ｐゴシック" pitchFamily="34" charset="-128"/>
              </a:rPr>
              <a:t>OpenMP is :</a:t>
            </a:r>
          </a:p>
          <a:p>
            <a:pPr lvl="1" eaLnBrk="1" hangingPunct="1">
              <a:lnSpc>
                <a:spcPct val="90000"/>
              </a:lnSpc>
              <a:defRPr/>
            </a:pPr>
            <a:r>
              <a:rPr lang="en-US" kern="0">
                <a:ea typeface="ＭＳ Ｐゴシック" pitchFamily="34" charset="-128"/>
              </a:rPr>
              <a:t>an API (Application Programming Interface)</a:t>
            </a:r>
          </a:p>
          <a:p>
            <a:pPr lvl="1" eaLnBrk="1" hangingPunct="1">
              <a:lnSpc>
                <a:spcPct val="90000"/>
              </a:lnSpc>
              <a:defRPr/>
            </a:pPr>
            <a:r>
              <a:rPr lang="en-US" kern="0">
                <a:ea typeface="ＭＳ Ｐゴシック" pitchFamily="34" charset="-128"/>
              </a:rPr>
              <a:t>NOT a programming language</a:t>
            </a:r>
          </a:p>
          <a:p>
            <a:pPr lvl="1" eaLnBrk="1" hangingPunct="1">
              <a:lnSpc>
                <a:spcPct val="90000"/>
              </a:lnSpc>
              <a:defRPr/>
            </a:pPr>
            <a:r>
              <a:rPr lang="en-US" kern="0">
                <a:ea typeface="ＭＳ Ｐゴシック" pitchFamily="34" charset="-128"/>
              </a:rPr>
              <a:t>A set of compiler directives that help  the application developer to parallelize their workload.</a:t>
            </a:r>
          </a:p>
          <a:p>
            <a:pPr lvl="1" eaLnBrk="1" hangingPunct="1">
              <a:lnSpc>
                <a:spcPct val="90000"/>
              </a:lnSpc>
              <a:defRPr/>
            </a:pPr>
            <a:r>
              <a:rPr lang="en-US" kern="0">
                <a:ea typeface="ＭＳ Ｐゴシック" pitchFamily="34" charset="-128"/>
              </a:rPr>
              <a:t>A collection of the directives, environment variables and the library routines</a:t>
            </a:r>
          </a:p>
          <a:p>
            <a:pPr eaLnBrk="1" hangingPunct="1">
              <a:lnSpc>
                <a:spcPct val="90000"/>
              </a:lnSpc>
              <a:defRPr/>
            </a:pPr>
            <a:r>
              <a:rPr lang="en-US" sz="2800" kern="0">
                <a:ea typeface="ＭＳ Ｐゴシック" pitchFamily="34" charset="-128"/>
              </a:rPr>
              <a:t>OpenMP is composed of the following main components : </a:t>
            </a:r>
          </a:p>
          <a:p>
            <a:pPr lvl="1" eaLnBrk="1" hangingPunct="1">
              <a:lnSpc>
                <a:spcPct val="90000"/>
              </a:lnSpc>
              <a:defRPr/>
            </a:pPr>
            <a:r>
              <a:rPr lang="en-US" kern="0">
                <a:ea typeface="ＭＳ Ｐゴシック" pitchFamily="34" charset="-128"/>
              </a:rPr>
              <a:t>Directives</a:t>
            </a:r>
          </a:p>
          <a:p>
            <a:pPr lvl="1" eaLnBrk="1" hangingPunct="1">
              <a:lnSpc>
                <a:spcPct val="90000"/>
              </a:lnSpc>
              <a:defRPr/>
            </a:pPr>
            <a:r>
              <a:rPr lang="en-US" kern="0">
                <a:ea typeface="ＭＳ Ｐゴシック" pitchFamily="34" charset="-128"/>
              </a:rPr>
              <a:t>Runtime library routines</a:t>
            </a:r>
          </a:p>
          <a:p>
            <a:pPr lvl="1" eaLnBrk="1" hangingPunct="1">
              <a:lnSpc>
                <a:spcPct val="90000"/>
              </a:lnSpc>
              <a:defRPr/>
            </a:pPr>
            <a:r>
              <a:rPr lang="en-US" kern="0">
                <a:ea typeface="ＭＳ Ｐゴシック" pitchFamily="34" charset="-128"/>
              </a:rPr>
              <a:t>Environment variables</a:t>
            </a:r>
            <a:endParaRPr lang="en-US" kern="0" dirty="0">
              <a:ea typeface="ＭＳ Ｐゴシック" pitchFamily="34" charset="-128"/>
            </a:endParaRPr>
          </a:p>
        </p:txBody>
      </p:sp>
    </p:spTree>
    <p:extLst>
      <p:ext uri="{BB962C8B-B14F-4D97-AF65-F5344CB8AC3E}">
        <p14:creationId xmlns:p14="http://schemas.microsoft.com/office/powerpoint/2010/main" val="88778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4538" y="40481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Components of OpenMP</a:t>
            </a:r>
            <a:endParaRPr lang="en-US" kern="0" dirty="0"/>
          </a:p>
        </p:txBody>
      </p:sp>
      <p:graphicFrame>
        <p:nvGraphicFramePr>
          <p:cNvPr id="7" name="Content Placeholder 5"/>
          <p:cNvGraphicFramePr>
            <a:graphicFrameLocks/>
          </p:cNvGraphicFramePr>
          <p:nvPr/>
        </p:nvGraphicFramePr>
        <p:xfrm>
          <a:off x="7848600" y="1438275"/>
          <a:ext cx="2667000" cy="2125662"/>
        </p:xfrm>
        <a:graphic>
          <a:graphicData uri="http://schemas.openxmlformats.org/drawingml/2006/table">
            <a:tbl>
              <a:tblPr/>
              <a:tblGrid>
                <a:gridCol w="2667000">
                  <a:extLst>
                    <a:ext uri="{9D8B030D-6E8A-4147-A177-3AD203B41FA5}">
                      <a16:colId xmlns:a16="http://schemas.microsoft.com/office/drawing/2014/main" val="20000"/>
                    </a:ext>
                  </a:extLst>
                </a:gridCol>
              </a:tblGrid>
              <a:tr h="37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128"/>
                          <a:cs typeface="ＭＳ Ｐゴシック" charset="-128"/>
                        </a:rPr>
                        <a:t>Environment variables </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extLst>
                  <a:ext uri="{0D108BD9-81ED-4DB2-BD59-A6C34878D82A}">
                    <a16:rowId xmlns:a16="http://schemas.microsoft.com/office/drawing/2014/main" val="10000"/>
                  </a:ext>
                </a:extLst>
              </a:tr>
              <a:tr h="37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Number of threads</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extLst>
                  <a:ext uri="{0D108BD9-81ED-4DB2-BD59-A6C34878D82A}">
                    <a16:rowId xmlns:a16="http://schemas.microsoft.com/office/drawing/2014/main" val="10001"/>
                  </a:ext>
                </a:extLst>
              </a:tr>
              <a:tr h="37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Scheduling type</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extLst>
                  <a:ext uri="{0D108BD9-81ED-4DB2-BD59-A6C34878D82A}">
                    <a16:rowId xmlns:a16="http://schemas.microsoft.com/office/drawing/2014/main" val="10002"/>
                  </a:ext>
                </a:extLst>
              </a:tr>
              <a:tr h="6400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Dynamic thread adjustment</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extLst>
                  <a:ext uri="{0D108BD9-81ED-4DB2-BD59-A6C34878D82A}">
                    <a16:rowId xmlns:a16="http://schemas.microsoft.com/office/drawing/2014/main" val="10003"/>
                  </a:ext>
                </a:extLst>
              </a:tr>
              <a:tr h="37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Nested Parallelism</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nvGraphicFramePr>
        <p:xfrm>
          <a:off x="1828800" y="1438275"/>
          <a:ext cx="2590800" cy="3594100"/>
        </p:xfrm>
        <a:graphic>
          <a:graphicData uri="http://schemas.openxmlformats.org/drawingml/2006/table">
            <a:tbl>
              <a:tblPr/>
              <a:tblGrid>
                <a:gridCol w="2590800">
                  <a:extLst>
                    <a:ext uri="{9D8B030D-6E8A-4147-A177-3AD203B41FA5}">
                      <a16:colId xmlns:a16="http://schemas.microsoft.com/office/drawing/2014/main" val="20000"/>
                    </a:ext>
                  </a:extLst>
                </a:gridCol>
              </a:tblGrid>
              <a:tr h="3713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ＭＳ Ｐゴシック" charset="-128"/>
                          <a:cs typeface="ＭＳ Ｐゴシック" charset="-128"/>
                        </a:rPr>
                        <a:t>Directives</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3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Parallel regions</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3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Work sharing </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3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Synchronization</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7373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Data scope attributes :</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   private</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   firstprivate</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   last private</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   shared</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   reduction</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3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ＭＳ Ｐゴシック" charset="-128"/>
                          <a:cs typeface="ＭＳ Ｐゴシック" charset="-128"/>
                        </a:rPr>
                        <a:t>Orphaning</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4572000" y="1438276"/>
          <a:ext cx="3124200" cy="2644775"/>
        </p:xfrm>
        <a:graphic>
          <a:graphicData uri="http://schemas.openxmlformats.org/drawingml/2006/table">
            <a:tbl>
              <a:tblPr/>
              <a:tblGrid>
                <a:gridCol w="3124200">
                  <a:extLst>
                    <a:ext uri="{9D8B030D-6E8A-4147-A177-3AD203B41FA5}">
                      <a16:colId xmlns:a16="http://schemas.microsoft.com/office/drawing/2014/main" val="20000"/>
                    </a:ext>
                  </a:extLst>
                </a:gridCol>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ＭＳ Ｐゴシック" charset="-128"/>
                          <a:cs typeface="ＭＳ Ｐゴシック" charset="-128"/>
                        </a:rPr>
                        <a:t>Runtime library routines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10000"/>
                  </a:ext>
                </a:extLst>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Number of threads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10001"/>
                  </a:ext>
                </a:extLst>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ＭＳ Ｐゴシック" charset="-128"/>
                          <a:cs typeface="ＭＳ Ｐゴシック" charset="-128"/>
                        </a:rPr>
                        <a:t>Thread 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10002"/>
                  </a:ext>
                </a:extLst>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Dynamic thread adjustment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10003"/>
                  </a:ext>
                </a:extLst>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Nested Parallelism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10004"/>
                  </a:ext>
                </a:extLst>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Timers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10005"/>
                  </a:ext>
                </a:extLst>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API for locking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14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4538" y="196851"/>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Topics</a:t>
            </a:r>
            <a:endParaRPr lang="en-US" kern="0" dirty="0"/>
          </a:p>
        </p:txBody>
      </p:sp>
      <p:sp>
        <p:nvSpPr>
          <p:cNvPr id="7" name="Content Placeholder 1"/>
          <p:cNvSpPr txBox="1">
            <a:spLocks/>
          </p:cNvSpPr>
          <p:nvPr/>
        </p:nvSpPr>
        <p:spPr>
          <a:xfrm>
            <a:off x="1676400" y="763588"/>
            <a:ext cx="5029200" cy="56388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dirty="0">
                <a:solidFill>
                  <a:srgbClr val="7F7F7F"/>
                </a:solidFill>
                <a:ea typeface="ＭＳ Ｐゴシック" pitchFamily="34" charset="-128"/>
              </a:rPr>
              <a:t>Review of HPC Models</a:t>
            </a:r>
          </a:p>
          <a:p>
            <a:pPr eaLnBrk="1" hangingPunct="1">
              <a:defRPr/>
            </a:pPr>
            <a:r>
              <a:rPr lang="en-US" dirty="0">
                <a:solidFill>
                  <a:srgbClr val="7F7F7F"/>
                </a:solidFill>
                <a:ea typeface="ＭＳ Ｐゴシック" pitchFamily="34" charset="-128"/>
              </a:rPr>
              <a:t>Shared Memory: Performance concepts</a:t>
            </a:r>
          </a:p>
          <a:p>
            <a:pPr eaLnBrk="1" hangingPunct="1">
              <a:defRPr/>
            </a:pPr>
            <a:r>
              <a:rPr lang="en-US" dirty="0">
                <a:solidFill>
                  <a:srgbClr val="7F7F7F"/>
                </a:solidFill>
                <a:ea typeface="ＭＳ Ｐゴシック" pitchFamily="34" charset="-128"/>
              </a:rPr>
              <a:t>Introduction to </a:t>
            </a:r>
            <a:r>
              <a:rPr lang="en-US" dirty="0" err="1">
                <a:solidFill>
                  <a:srgbClr val="7F7F7F"/>
                </a:solidFill>
                <a:ea typeface="ＭＳ Ｐゴシック" pitchFamily="34" charset="-128"/>
              </a:rPr>
              <a:t>OpenMP</a:t>
            </a:r>
            <a:endParaRPr lang="en-US" dirty="0">
              <a:solidFill>
                <a:srgbClr val="7F7F7F"/>
              </a:solidFill>
              <a:ea typeface="ＭＳ Ｐゴシック" pitchFamily="34" charset="-128"/>
            </a:endParaRPr>
          </a:p>
          <a:p>
            <a:pPr eaLnBrk="1" hangingPunct="1">
              <a:defRPr/>
            </a:pPr>
            <a:r>
              <a:rPr lang="en-US" dirty="0" err="1">
                <a:solidFill>
                  <a:srgbClr val="7D110C"/>
                </a:solidFill>
                <a:ea typeface="ＭＳ Ｐゴシック" pitchFamily="34" charset="-128"/>
              </a:rPr>
              <a:t>OpenMP</a:t>
            </a:r>
            <a:r>
              <a:rPr lang="en-US" dirty="0">
                <a:solidFill>
                  <a:srgbClr val="7D110C"/>
                </a:solidFill>
                <a:ea typeface="ＭＳ Ｐゴシック" pitchFamily="34" charset="-128"/>
              </a:rPr>
              <a:t>: Runtime Library &amp; Environment Variables</a:t>
            </a:r>
          </a:p>
          <a:p>
            <a:pPr eaLnBrk="1" hangingPunct="1">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Data &amp; Work sharing directives</a:t>
            </a:r>
          </a:p>
          <a:p>
            <a:pPr eaLnBrk="1" hangingPunct="1">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Synchronization</a:t>
            </a:r>
          </a:p>
          <a:p>
            <a:pPr eaLnBrk="1" hangingPunct="1">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Reduction</a:t>
            </a:r>
          </a:p>
          <a:p>
            <a:pPr eaLnBrk="1" hangingPunct="1">
              <a:defRPr/>
            </a:pPr>
            <a:r>
              <a:rPr lang="en-US" dirty="0">
                <a:solidFill>
                  <a:srgbClr val="7F7F7F"/>
                </a:solidFill>
                <a:ea typeface="ＭＳ Ｐゴシック" pitchFamily="34" charset="-128"/>
              </a:rPr>
              <a:t>Synopsis of Commands</a:t>
            </a:r>
          </a:p>
          <a:p>
            <a:pPr marL="0" indent="0">
              <a:buNone/>
              <a:defRPr/>
            </a:pPr>
            <a:endParaRPr lang="en-US" sz="1800" kern="0" dirty="0"/>
          </a:p>
        </p:txBody>
      </p:sp>
      <p:pic>
        <p:nvPicPr>
          <p:cNvPr id="2048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305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2788" y="330201"/>
            <a:ext cx="82423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eaLnBrk="1" hangingPunct="1">
              <a:defRPr/>
            </a:pPr>
            <a:r>
              <a:rPr lang="en-US" kern="0"/>
              <a:t>Runtime Library Routines</a:t>
            </a:r>
            <a:endParaRPr lang="en-US" kern="0" dirty="0"/>
          </a:p>
        </p:txBody>
      </p:sp>
      <p:sp>
        <p:nvSpPr>
          <p:cNvPr id="6" name="Content Placeholder 2"/>
          <p:cNvSpPr txBox="1">
            <a:spLocks/>
          </p:cNvSpPr>
          <p:nvPr/>
        </p:nvSpPr>
        <p:spPr>
          <a:xfrm>
            <a:off x="1981200" y="1143000"/>
            <a:ext cx="8229600" cy="50292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kern="0">
                <a:ea typeface="ＭＳ Ｐゴシック" pitchFamily="34" charset="-128"/>
              </a:rPr>
              <a:t>Runtime library routines help manage parallel programs</a:t>
            </a:r>
          </a:p>
          <a:p>
            <a:pPr eaLnBrk="1" hangingPunct="1">
              <a:defRPr/>
            </a:pPr>
            <a:r>
              <a:rPr lang="en-US" kern="0">
                <a:ea typeface="ＭＳ Ｐゴシック" pitchFamily="34" charset="-128"/>
              </a:rPr>
              <a:t>Many runtime library routines have corresponding environment variables that can be controlled by the users</a:t>
            </a:r>
          </a:p>
          <a:p>
            <a:pPr eaLnBrk="1" hangingPunct="1">
              <a:defRPr/>
            </a:pPr>
            <a:r>
              <a:rPr lang="en-US" kern="0">
                <a:ea typeface="ＭＳ Ｐゴシック" pitchFamily="34" charset="-128"/>
              </a:rPr>
              <a:t>Runtime libraries can be accessed by including </a:t>
            </a:r>
            <a:r>
              <a:rPr lang="en-US" b="1" kern="0">
                <a:ea typeface="ＭＳ Ｐゴシック" pitchFamily="34" charset="-128"/>
              </a:rPr>
              <a:t>omp.h</a:t>
            </a:r>
            <a:r>
              <a:rPr lang="en-US" kern="0">
                <a:ea typeface="ＭＳ Ｐゴシック" pitchFamily="34" charset="-128"/>
              </a:rPr>
              <a:t> in applications that use OpenMP  : #include &lt;omp.h&gt;</a:t>
            </a:r>
          </a:p>
          <a:p>
            <a:pPr eaLnBrk="1" hangingPunct="1">
              <a:defRPr/>
            </a:pPr>
            <a:r>
              <a:rPr lang="en-US" kern="0">
                <a:ea typeface="ＭＳ Ｐゴシック" pitchFamily="34" charset="-128"/>
              </a:rPr>
              <a:t>For example for calls like :</a:t>
            </a:r>
          </a:p>
          <a:p>
            <a:pPr lvl="1" eaLnBrk="1" hangingPunct="1">
              <a:defRPr/>
            </a:pPr>
            <a:r>
              <a:rPr lang="en-US" sz="1800" b="1" kern="0">
                <a:ea typeface="ＭＳ Ｐゴシック" pitchFamily="34" charset="-128"/>
              </a:rPr>
              <a:t>omp_get_num_threads()</a:t>
            </a:r>
            <a:r>
              <a:rPr lang="en-US" sz="1800" kern="0">
                <a:ea typeface="ＭＳ Ｐゴシック" pitchFamily="34" charset="-128"/>
              </a:rPr>
              <a:t>, (by which an openMP program determines the number of threads available for execution) can be controlled using an environment variable set at the command-line of a shell </a:t>
            </a:r>
            <a:r>
              <a:rPr lang="en-US" sz="1800" b="1" kern="0">
                <a:ea typeface="ＭＳ Ｐゴシック" pitchFamily="34" charset="-128"/>
              </a:rPr>
              <a:t>($OMP_NUM_THREADS)</a:t>
            </a:r>
          </a:p>
          <a:p>
            <a:pPr eaLnBrk="1" hangingPunct="1">
              <a:defRPr/>
            </a:pPr>
            <a:r>
              <a:rPr lang="en-US" kern="0">
                <a:ea typeface="ＭＳ Ｐゴシック" pitchFamily="34" charset="-128"/>
              </a:rPr>
              <a:t>Some of the activities that the OpenMP libraries help manage are :</a:t>
            </a:r>
          </a:p>
          <a:p>
            <a:pPr lvl="1" eaLnBrk="1" hangingPunct="1">
              <a:defRPr/>
            </a:pPr>
            <a:r>
              <a:rPr lang="en-US" sz="1800" kern="0">
                <a:ea typeface="ＭＳ Ｐゴシック" pitchFamily="34" charset="-128"/>
              </a:rPr>
              <a:t>Determining the number of threads/processors </a:t>
            </a:r>
          </a:p>
          <a:p>
            <a:pPr lvl="1" eaLnBrk="1" hangingPunct="1">
              <a:defRPr/>
            </a:pPr>
            <a:r>
              <a:rPr lang="en-US" sz="1800" kern="0">
                <a:ea typeface="ＭＳ Ｐゴシック" pitchFamily="34" charset="-128"/>
              </a:rPr>
              <a:t>Scheduling policies to be used </a:t>
            </a:r>
          </a:p>
          <a:p>
            <a:pPr lvl="1" eaLnBrk="1" hangingPunct="1">
              <a:defRPr/>
            </a:pPr>
            <a:r>
              <a:rPr lang="en-US" sz="1800" kern="0">
                <a:ea typeface="ＭＳ Ｐゴシック" pitchFamily="34" charset="-128"/>
              </a:rPr>
              <a:t>General purpose locking and portable wall clock timing routines</a:t>
            </a:r>
            <a:endParaRPr lang="en-US" sz="1800" kern="0" dirty="0">
              <a:ea typeface="ＭＳ Ｐゴシック" pitchFamily="34" charset="-128"/>
            </a:endParaRPr>
          </a:p>
        </p:txBody>
      </p:sp>
    </p:spTree>
    <p:extLst>
      <p:ext uri="{BB962C8B-B14F-4D97-AF65-F5344CB8AC3E}">
        <p14:creationId xmlns:p14="http://schemas.microsoft.com/office/powerpoint/2010/main" val="20049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69EC-14A0-4C1E-83C3-B5906EDBD5A9}"/>
              </a:ext>
            </a:extLst>
          </p:cNvPr>
          <p:cNvSpPr>
            <a:spLocks noGrp="1"/>
          </p:cNvSpPr>
          <p:nvPr>
            <p:ph type="title"/>
          </p:nvPr>
        </p:nvSpPr>
        <p:spPr/>
        <p:txBody>
          <a:bodyPr/>
          <a:lstStyle/>
          <a:p>
            <a:r>
              <a:rPr lang="en-GB" dirty="0"/>
              <a:t>Quick note</a:t>
            </a:r>
          </a:p>
        </p:txBody>
      </p:sp>
      <p:sp>
        <p:nvSpPr>
          <p:cNvPr id="3" name="Content Placeholder 2">
            <a:extLst>
              <a:ext uri="{FF2B5EF4-FFF2-40B4-BE49-F238E27FC236}">
                <a16:creationId xmlns:a16="http://schemas.microsoft.com/office/drawing/2014/main" id="{8270D18C-ED91-49B0-B6AC-A05F9B7415BE}"/>
              </a:ext>
            </a:extLst>
          </p:cNvPr>
          <p:cNvSpPr>
            <a:spLocks noGrp="1"/>
          </p:cNvSpPr>
          <p:nvPr>
            <p:ph idx="1"/>
          </p:nvPr>
        </p:nvSpPr>
        <p:spPr/>
        <p:txBody>
          <a:bodyPr>
            <a:normAutofit/>
          </a:bodyPr>
          <a:lstStyle/>
          <a:p>
            <a:r>
              <a:rPr lang="en-GB" dirty="0"/>
              <a:t>Most of the slides are written for OpenMP (and later MPI) with C/C++ and Fortran</a:t>
            </a:r>
          </a:p>
          <a:p>
            <a:r>
              <a:rPr lang="en-GB" dirty="0"/>
              <a:t>There is an equivalent </a:t>
            </a:r>
            <a:r>
              <a:rPr lang="en-GB" dirty="0" err="1"/>
              <a:t>PyMP</a:t>
            </a:r>
            <a:r>
              <a:rPr lang="en-GB" dirty="0"/>
              <a:t> for python, and there are python libraries that are built using actual OpenMP</a:t>
            </a:r>
          </a:p>
          <a:p>
            <a:r>
              <a:rPr lang="en-GB" dirty="0" err="1"/>
              <a:t>Numpy</a:t>
            </a:r>
            <a:r>
              <a:rPr lang="en-GB" dirty="0"/>
              <a:t> and </a:t>
            </a:r>
            <a:r>
              <a:rPr lang="en-GB" dirty="0" err="1"/>
              <a:t>Scipy</a:t>
            </a:r>
            <a:r>
              <a:rPr lang="en-GB" dirty="0"/>
              <a:t> and Pandas can use OpenMP as well (though the point in this course is for you to explicitly write the OpenMP yourself mostly).  </a:t>
            </a:r>
            <a:br>
              <a:rPr lang="en-GB" dirty="0"/>
            </a:br>
            <a:endParaRPr lang="en-GB" dirty="0"/>
          </a:p>
          <a:p>
            <a:r>
              <a:rPr lang="en-GB" dirty="0"/>
              <a:t>Most of the core concepts are the same between all the libraries</a:t>
            </a:r>
          </a:p>
        </p:txBody>
      </p:sp>
    </p:spTree>
    <p:extLst>
      <p:ext uri="{BB962C8B-B14F-4D97-AF65-F5344CB8AC3E}">
        <p14:creationId xmlns:p14="http://schemas.microsoft.com/office/powerpoint/2010/main" val="137580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001838" y="40481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ea typeface="ＭＳ Ｐゴシック" charset="0"/>
                <a:cs typeface="ＭＳ Ｐゴシック" charset="0"/>
              </a:rPr>
              <a:t>OpenMP: Runtime Library</a:t>
            </a:r>
            <a:endParaRPr lang="en-US" kern="0" dirty="0">
              <a:ea typeface="ＭＳ Ｐゴシック" charset="0"/>
              <a:cs typeface="ＭＳ Ｐゴシック" charset="0"/>
            </a:endParaRPr>
          </a:p>
        </p:txBody>
      </p:sp>
      <p:graphicFrame>
        <p:nvGraphicFramePr>
          <p:cNvPr id="7" name="Group 69"/>
          <p:cNvGraphicFramePr>
            <a:graphicFrameLocks noGrp="1"/>
          </p:cNvGraphicFramePr>
          <p:nvPr/>
        </p:nvGraphicFramePr>
        <p:xfrm>
          <a:off x="2209800" y="1298576"/>
          <a:ext cx="7772400" cy="2044773"/>
        </p:xfrm>
        <a:graphic>
          <a:graphicData uri="http://schemas.openxmlformats.org/drawingml/2006/table">
            <a:tbl>
              <a:tblPr/>
              <a:tblGrid>
                <a:gridCol w="1600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80877">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omp_get_num_threads()</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877">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C/ C++ </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omp_get_num_threads(void); </a:t>
                      </a:r>
                      <a:endParaRPr kumimoji="0" lang="en-US" altLang="en-US" sz="1800" b="0" i="0" u="none" strike="noStrike" cap="none" normalizeH="0" baseline="0">
                        <a:ln>
                          <a:noFill/>
                        </a:ln>
                        <a:solidFill>
                          <a:srgbClr val="339933"/>
                        </a:solidFill>
                        <a:effectLst/>
                        <a:latin typeface="Arial" charset="0"/>
                        <a:ea typeface="ＭＳ Ｐゴシック" charset="-128"/>
                      </a:endParaRP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CDB"/>
                    </a:solidFill>
                  </a:tcPr>
                </a:tc>
                <a:extLst>
                  <a:ext uri="{0D108BD9-81ED-4DB2-BD59-A6C34878D82A}">
                    <a16:rowId xmlns:a16="http://schemas.microsoft.com/office/drawing/2014/main" val="10001"/>
                  </a:ext>
                </a:extLst>
              </a:tr>
              <a:tr h="380877">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Fortran</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integer function omp_get_num_threads()</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B9B8"/>
                    </a:solidFill>
                  </a:tcPr>
                </a:tc>
                <a:extLst>
                  <a:ext uri="{0D108BD9-81ED-4DB2-BD59-A6C34878D82A}">
                    <a16:rowId xmlns:a16="http://schemas.microsoft.com/office/drawing/2014/main" val="10002"/>
                  </a:ext>
                </a:extLst>
              </a:tr>
              <a:tr h="90206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ＭＳ Ｐゴシック" charset="-128"/>
                        </a:rPr>
                        <a:t>Returns the total number of threads currently in the group executing the parallel block from where it is called.</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8" name="Group 69"/>
          <p:cNvGraphicFramePr>
            <a:graphicFrameLocks noGrp="1"/>
          </p:cNvGraphicFramePr>
          <p:nvPr/>
        </p:nvGraphicFramePr>
        <p:xfrm>
          <a:off x="2209800" y="3746501"/>
          <a:ext cx="7772400" cy="2044773"/>
        </p:xfrm>
        <a:graphic>
          <a:graphicData uri="http://schemas.openxmlformats.org/drawingml/2006/table">
            <a:tbl>
              <a:tblPr/>
              <a:tblGrid>
                <a:gridCol w="1600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80877">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omp_get_thread_num()</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877">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C/ C++ </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omp_get_thread_num(void); </a:t>
                      </a:r>
                      <a:endParaRPr kumimoji="0" lang="en-US" altLang="en-US" sz="1800" b="0" i="0" u="none" strike="noStrike" cap="none" normalizeH="0" baseline="0">
                        <a:ln>
                          <a:noFill/>
                        </a:ln>
                        <a:solidFill>
                          <a:srgbClr val="339933"/>
                        </a:solidFill>
                        <a:effectLst/>
                        <a:latin typeface="Arial" charset="0"/>
                        <a:ea typeface="ＭＳ Ｐゴシック" charset="-128"/>
                      </a:endParaRP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CDB"/>
                    </a:solidFill>
                  </a:tcPr>
                </a:tc>
                <a:extLst>
                  <a:ext uri="{0D108BD9-81ED-4DB2-BD59-A6C34878D82A}">
                    <a16:rowId xmlns:a16="http://schemas.microsoft.com/office/drawing/2014/main" val="10001"/>
                  </a:ext>
                </a:extLst>
              </a:tr>
              <a:tr h="380877">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Fortran</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integer function omp_get_thread_num()</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B9B8"/>
                    </a:solidFill>
                  </a:tcPr>
                </a:tc>
                <a:extLst>
                  <a:ext uri="{0D108BD9-81ED-4DB2-BD59-A6C34878D82A}">
                    <a16:rowId xmlns:a16="http://schemas.microsoft.com/office/drawing/2014/main" val="10002"/>
                  </a:ext>
                </a:extLst>
              </a:tr>
              <a:tr h="90206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ＭＳ Ｐゴシック" charset="-128"/>
                        </a:rPr>
                        <a:t>For the master thread, this function returns zero. For the child nodes the call returns an integer between </a:t>
                      </a:r>
                      <a:r>
                        <a:rPr kumimoji="0" lang="en-US" altLang="en-US" sz="1600" b="0" i="0" u="none" strike="noStrike" cap="none" normalizeH="0" baseline="0">
                          <a:ln>
                            <a:noFill/>
                          </a:ln>
                          <a:solidFill>
                            <a:srgbClr val="00B050"/>
                          </a:solidFill>
                          <a:effectLst/>
                          <a:latin typeface="Arial" charset="0"/>
                          <a:ea typeface="ＭＳ Ｐゴシック" charset="-128"/>
                        </a:rPr>
                        <a:t>1</a:t>
                      </a:r>
                      <a:r>
                        <a:rPr kumimoji="0" lang="en-US" altLang="en-US" sz="1600" b="0" i="0" u="none" strike="noStrike" cap="none" normalizeH="0" baseline="0">
                          <a:ln>
                            <a:noFill/>
                          </a:ln>
                          <a:solidFill>
                            <a:schemeClr val="tx1"/>
                          </a:solidFill>
                          <a:effectLst/>
                          <a:latin typeface="Arial" charset="0"/>
                          <a:ea typeface="ＭＳ Ｐゴシック" charset="-128"/>
                        </a:rPr>
                        <a:t> and </a:t>
                      </a:r>
                      <a:r>
                        <a:rPr kumimoji="0" lang="en-US" altLang="en-US" sz="1600" b="0" i="0" u="none" strike="noStrike" cap="none" normalizeH="0" baseline="0">
                          <a:ln>
                            <a:noFill/>
                          </a:ln>
                          <a:solidFill>
                            <a:srgbClr val="00B050"/>
                          </a:solidFill>
                          <a:effectLst/>
                          <a:latin typeface="Arial" charset="0"/>
                          <a:ea typeface="ＭＳ Ｐゴシック" charset="-128"/>
                        </a:rPr>
                        <a:t>omp_get_num_threads()-1</a:t>
                      </a:r>
                      <a:r>
                        <a:rPr kumimoji="0" lang="en-US" altLang="en-US" sz="1600" b="0" i="0" u="none" strike="noStrike" cap="none" normalizeH="0" baseline="0">
                          <a:ln>
                            <a:noFill/>
                          </a:ln>
                          <a:solidFill>
                            <a:schemeClr val="tx1"/>
                          </a:solidFill>
                          <a:effectLst/>
                          <a:latin typeface="Arial" charset="0"/>
                          <a:ea typeface="ＭＳ Ｐゴシック" charset="-128"/>
                        </a:rPr>
                        <a:t> inclusive.</a:t>
                      </a:r>
                    </a:p>
                  </a:txBody>
                  <a:tcPr marT="45687" marB="4568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081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966914" y="404814"/>
            <a:ext cx="8258175"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ea typeface="ＭＳ Ｐゴシック" charset="0"/>
                <a:cs typeface="ＭＳ Ｐゴシック" charset="0"/>
              </a:rPr>
              <a:t>OpenMP Environment Variables</a:t>
            </a:r>
            <a:endParaRPr lang="en-US" kern="0" dirty="0">
              <a:ea typeface="ＭＳ Ｐゴシック" charset="0"/>
              <a:cs typeface="ＭＳ Ｐゴシック" charset="0"/>
            </a:endParaRPr>
          </a:p>
        </p:txBody>
      </p:sp>
      <p:sp>
        <p:nvSpPr>
          <p:cNvPr id="23554" name="Rectangle 3"/>
          <p:cNvSpPr txBox="1">
            <a:spLocks noChangeArrowheads="1"/>
          </p:cNvSpPr>
          <p:nvPr/>
        </p:nvSpPr>
        <p:spPr bwMode="auto">
          <a:xfrm>
            <a:off x="1981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460375" indent="-169863">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5000"/>
              </a:lnSpc>
              <a:spcBef>
                <a:spcPct val="35000"/>
              </a:spcBef>
            </a:pPr>
            <a:r>
              <a:rPr lang="en-US" altLang="en-US" sz="2800"/>
              <a:t>OpenMP provides 4 main environment variables for controlling execution of parallel codes:</a:t>
            </a:r>
          </a:p>
          <a:p>
            <a:pPr lvl="1" eaLnBrk="1" hangingPunct="1">
              <a:lnSpc>
                <a:spcPct val="95000"/>
              </a:lnSpc>
              <a:spcBef>
                <a:spcPct val="35000"/>
              </a:spcBef>
              <a:buFont typeface="Arial" charset="0"/>
              <a:buChar char="•"/>
            </a:pPr>
            <a:r>
              <a:rPr lang="en-US" altLang="en-US" sz="2400" b="1">
                <a:solidFill>
                  <a:srgbClr val="333333"/>
                </a:solidFill>
                <a:ea typeface="ＭＳ Ｐゴシック" charset="-128"/>
              </a:rPr>
              <a:t>OMP_NUM_THREADS</a:t>
            </a:r>
            <a:r>
              <a:rPr lang="en-US" altLang="en-US" sz="2400">
                <a:solidFill>
                  <a:srgbClr val="333333"/>
                </a:solidFill>
                <a:ea typeface="ＭＳ Ｐゴシック" charset="-128"/>
              </a:rPr>
              <a:t> – controls the parallelism of the OpenMP application</a:t>
            </a:r>
          </a:p>
          <a:p>
            <a:pPr lvl="1" eaLnBrk="1" hangingPunct="1">
              <a:lnSpc>
                <a:spcPct val="95000"/>
              </a:lnSpc>
              <a:spcBef>
                <a:spcPct val="35000"/>
              </a:spcBef>
              <a:buFont typeface="Arial" charset="0"/>
              <a:buChar char="•"/>
            </a:pPr>
            <a:r>
              <a:rPr lang="en-US" altLang="en-US" sz="2400" b="1">
                <a:solidFill>
                  <a:srgbClr val="333333"/>
                </a:solidFill>
                <a:ea typeface="ＭＳ Ｐゴシック" charset="-128"/>
              </a:rPr>
              <a:t>OMP_DYNAMIC</a:t>
            </a:r>
            <a:r>
              <a:rPr lang="en-US" altLang="en-US" sz="2400">
                <a:solidFill>
                  <a:srgbClr val="333333"/>
                </a:solidFill>
                <a:ea typeface="ＭＳ Ｐゴシック" charset="-128"/>
              </a:rPr>
              <a:t> – enables dynamic adjustment of number of threads for execution of parallel regions</a:t>
            </a:r>
          </a:p>
          <a:p>
            <a:pPr lvl="1" eaLnBrk="1" hangingPunct="1">
              <a:lnSpc>
                <a:spcPct val="95000"/>
              </a:lnSpc>
              <a:spcBef>
                <a:spcPct val="35000"/>
              </a:spcBef>
              <a:buFont typeface="Arial" charset="0"/>
              <a:buChar char="•"/>
            </a:pPr>
            <a:r>
              <a:rPr lang="en-US" altLang="en-US" sz="2400" b="1">
                <a:solidFill>
                  <a:srgbClr val="333333"/>
                </a:solidFill>
                <a:ea typeface="ＭＳ Ｐゴシック" charset="-128"/>
              </a:rPr>
              <a:t>OMP_SCHEDULE</a:t>
            </a:r>
            <a:r>
              <a:rPr lang="en-US" altLang="en-US" sz="2400">
                <a:solidFill>
                  <a:srgbClr val="333333"/>
                </a:solidFill>
                <a:ea typeface="ＭＳ Ｐゴシック" charset="-128"/>
              </a:rPr>
              <a:t> – controls the load distribution in loops such as </a:t>
            </a:r>
            <a:r>
              <a:rPr lang="en-US" altLang="en-US" sz="2400" b="1">
                <a:solidFill>
                  <a:srgbClr val="333333"/>
                </a:solidFill>
                <a:ea typeface="ＭＳ Ｐゴシック" charset="-128"/>
              </a:rPr>
              <a:t>do, for</a:t>
            </a:r>
            <a:endParaRPr lang="en-US" altLang="en-US" sz="2400">
              <a:solidFill>
                <a:srgbClr val="333333"/>
              </a:solidFill>
              <a:ea typeface="ＭＳ Ｐゴシック" charset="-128"/>
            </a:endParaRPr>
          </a:p>
          <a:p>
            <a:pPr lvl="1" eaLnBrk="1" hangingPunct="1">
              <a:lnSpc>
                <a:spcPct val="95000"/>
              </a:lnSpc>
              <a:spcBef>
                <a:spcPct val="35000"/>
              </a:spcBef>
              <a:buFont typeface="Arial" charset="0"/>
              <a:buChar char="•"/>
            </a:pPr>
            <a:r>
              <a:rPr lang="en-US" altLang="en-US" sz="2400" b="1">
                <a:solidFill>
                  <a:srgbClr val="333333"/>
                </a:solidFill>
                <a:ea typeface="ＭＳ Ｐゴシック" charset="-128"/>
              </a:rPr>
              <a:t>OMP_NESTED</a:t>
            </a:r>
            <a:r>
              <a:rPr lang="en-US" altLang="en-US" sz="2400">
                <a:solidFill>
                  <a:srgbClr val="333333"/>
                </a:solidFill>
                <a:ea typeface="ＭＳ Ｐゴシック" charset="-128"/>
              </a:rPr>
              <a:t> – Enables nested parallelism in OpenMP applications</a:t>
            </a:r>
          </a:p>
          <a:p>
            <a:pPr eaLnBrk="1" hangingPunct="1">
              <a:lnSpc>
                <a:spcPct val="80000"/>
              </a:lnSpc>
              <a:spcBef>
                <a:spcPct val="35000"/>
              </a:spcBef>
              <a:buClr>
                <a:schemeClr val="accent2"/>
              </a:buClr>
              <a:buFont typeface="Times" charset="0"/>
              <a:buNone/>
            </a:pPr>
            <a:endParaRPr lang="en-US" altLang="en-US">
              <a:solidFill>
                <a:srgbClr val="FF0000"/>
              </a:solidFill>
              <a:ea typeface="ＭＳ Ｐゴシック" charset="-128"/>
            </a:endParaRPr>
          </a:p>
        </p:txBody>
      </p:sp>
    </p:spTree>
    <p:extLst>
      <p:ext uri="{BB962C8B-B14F-4D97-AF65-F5344CB8AC3E}">
        <p14:creationId xmlns:p14="http://schemas.microsoft.com/office/powerpoint/2010/main" val="177370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Essential </a:t>
            </a:r>
            <a:r>
              <a:rPr lang="en-US" dirty="0" err="1"/>
              <a:t>OpenMP</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601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p:cNvSpPr>
          <p:nvPr/>
        </p:nvSpPr>
        <p:spPr>
          <a:xfrm>
            <a:off x="1600200" y="1"/>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err="1"/>
              <a:t>OpenMP</a:t>
            </a:r>
            <a:r>
              <a:rPr lang="en-US" kern="0" dirty="0"/>
              <a:t> Environment Variables</a:t>
            </a:r>
          </a:p>
        </p:txBody>
      </p:sp>
      <p:graphicFrame>
        <p:nvGraphicFramePr>
          <p:cNvPr id="65" name="Group 26"/>
          <p:cNvGraphicFramePr>
            <a:graphicFrameLocks noGrp="1"/>
          </p:cNvGraphicFramePr>
          <p:nvPr/>
        </p:nvGraphicFramePr>
        <p:xfrm>
          <a:off x="1981200" y="838200"/>
          <a:ext cx="8305800" cy="2213102"/>
        </p:xfrm>
        <a:graphic>
          <a:graphicData uri="http://schemas.openxmlformats.org/drawingml/2006/table">
            <a:tbl>
              <a:tblPr/>
              <a:tblGrid>
                <a:gridCol w="1709738">
                  <a:extLst>
                    <a:ext uri="{9D8B030D-6E8A-4147-A177-3AD203B41FA5}">
                      <a16:colId xmlns:a16="http://schemas.microsoft.com/office/drawing/2014/main" val="20000"/>
                    </a:ext>
                  </a:extLst>
                </a:gridCol>
                <a:gridCol w="6596062">
                  <a:extLst>
                    <a:ext uri="{9D8B030D-6E8A-4147-A177-3AD203B41FA5}">
                      <a16:colId xmlns:a16="http://schemas.microsoft.com/office/drawing/2014/main" val="20001"/>
                    </a:ext>
                  </a:extLst>
                </a:gridCol>
              </a:tblGrid>
              <a:tr h="640013">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Environment Variable:</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OMP_NUM_THREADS</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08">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Usage :</a:t>
                      </a:r>
                      <a:br>
                        <a:rPr kumimoji="0" lang="en-US" altLang="en-US" sz="1800" b="0" i="0" u="none" strike="noStrike" cap="none" normalizeH="0" baseline="0">
                          <a:ln>
                            <a:noFill/>
                          </a:ln>
                          <a:solidFill>
                            <a:schemeClr val="tx1"/>
                          </a:solidFill>
                          <a:effectLst/>
                          <a:latin typeface="Arial" charset="0"/>
                          <a:ea typeface="ＭＳ Ｐゴシック" charset="-128"/>
                        </a:rPr>
                      </a:br>
                      <a:r>
                        <a:rPr kumimoji="0" lang="en-US" altLang="en-US" sz="1800" b="0" i="0" u="none" strike="noStrike" cap="none" normalizeH="0" baseline="0">
                          <a:ln>
                            <a:noFill/>
                          </a:ln>
                          <a:solidFill>
                            <a:schemeClr val="tx1"/>
                          </a:solidFill>
                          <a:effectLst/>
                          <a:latin typeface="Arial" charset="0"/>
                          <a:ea typeface="ＭＳ Ｐゴシック" charset="-128"/>
                        </a:rPr>
                        <a:t>bash/sh/ksh:</a:t>
                      </a:r>
                      <a:br>
                        <a:rPr kumimoji="0" lang="en-US" altLang="en-US" sz="1800" b="0" i="0" u="none" strike="noStrike" cap="none" normalizeH="0" baseline="0">
                          <a:ln>
                            <a:noFill/>
                          </a:ln>
                          <a:solidFill>
                            <a:schemeClr val="tx1"/>
                          </a:solidFill>
                          <a:effectLst/>
                          <a:latin typeface="Arial" charset="0"/>
                          <a:ea typeface="ＭＳ Ｐゴシック" charset="-128"/>
                        </a:rPr>
                      </a:br>
                      <a:r>
                        <a:rPr kumimoji="0" lang="en-US" altLang="en-US" sz="1800" b="0" i="0" u="none" strike="noStrike" cap="none" normalizeH="0" baseline="0">
                          <a:ln>
                            <a:noFill/>
                          </a:ln>
                          <a:solidFill>
                            <a:schemeClr val="tx1"/>
                          </a:solidFill>
                          <a:effectLst/>
                          <a:latin typeface="Arial" charset="0"/>
                          <a:ea typeface="ＭＳ Ｐゴシック" charset="-128"/>
                        </a:rPr>
                        <a:t>csh/tcsh</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OMP_NUM_THREADS </a:t>
                      </a:r>
                      <a:r>
                        <a:rPr kumimoji="0" lang="en-US" altLang="en-US" sz="1800" b="1" i="1" u="none" strike="noStrike" cap="none" normalizeH="0" baseline="0">
                          <a:ln>
                            <a:noFill/>
                          </a:ln>
                          <a:solidFill>
                            <a:schemeClr val="tx1"/>
                          </a:solidFill>
                          <a:effectLst/>
                          <a:latin typeface="Arial" charset="0"/>
                          <a:ea typeface="ＭＳ Ｐゴシック" charset="-128"/>
                        </a:rPr>
                        <a:t>n</a:t>
                      </a:r>
                      <a:br>
                        <a:rPr kumimoji="0" lang="en-US" altLang="en-US" sz="1800" b="1" i="1" u="none" strike="noStrike" cap="none" normalizeH="0" baseline="0">
                          <a:ln>
                            <a:noFill/>
                          </a:ln>
                          <a:solidFill>
                            <a:schemeClr val="tx1"/>
                          </a:solidFill>
                          <a:effectLst/>
                          <a:latin typeface="Arial" charset="0"/>
                          <a:ea typeface="ＭＳ Ｐゴシック" charset="-128"/>
                        </a:rPr>
                      </a:br>
                      <a:r>
                        <a:rPr kumimoji="0" lang="en-US" altLang="en-US" sz="1800" b="0" i="1" u="none" strike="noStrike" cap="none" normalizeH="0" baseline="0">
                          <a:ln>
                            <a:noFill/>
                          </a:ln>
                          <a:solidFill>
                            <a:schemeClr val="tx1"/>
                          </a:solidFill>
                          <a:effectLst/>
                          <a:latin typeface="Arial" charset="0"/>
                          <a:ea typeface="ＭＳ Ｐゴシック" charset="-128"/>
                        </a:rPr>
                        <a:t>export</a:t>
                      </a:r>
                      <a:r>
                        <a:rPr kumimoji="0" lang="en-US" altLang="en-US" sz="1800" b="0" i="0" u="none" strike="noStrike" cap="none" normalizeH="0" baseline="0">
                          <a:ln>
                            <a:noFill/>
                          </a:ln>
                          <a:solidFill>
                            <a:schemeClr val="tx1"/>
                          </a:solidFill>
                          <a:effectLst/>
                          <a:latin typeface="Arial" charset="0"/>
                          <a:ea typeface="ＭＳ Ｐゴシック" charset="-128"/>
                        </a:rPr>
                        <a:t> OMP_NUM_THREADS=8</a:t>
                      </a:r>
                      <a:br>
                        <a:rPr kumimoji="0" lang="en-US" altLang="en-US" sz="1800" b="0" i="0" u="none" strike="noStrike" cap="none" normalizeH="0" baseline="0">
                          <a:ln>
                            <a:noFill/>
                          </a:ln>
                          <a:solidFill>
                            <a:schemeClr val="tx1"/>
                          </a:solidFill>
                          <a:effectLst/>
                          <a:latin typeface="Arial" charset="0"/>
                          <a:ea typeface="ＭＳ Ｐゴシック" charset="-128"/>
                        </a:rPr>
                      </a:br>
                      <a:r>
                        <a:rPr kumimoji="0" lang="en-US" altLang="en-US" sz="1800" b="0" i="1" u="none" strike="noStrike" cap="none" normalizeH="0" baseline="0">
                          <a:ln>
                            <a:noFill/>
                          </a:ln>
                          <a:solidFill>
                            <a:schemeClr val="tx1"/>
                          </a:solidFill>
                          <a:effectLst/>
                          <a:latin typeface="Arial" charset="0"/>
                          <a:ea typeface="ＭＳ Ｐゴシック" charset="-128"/>
                        </a:rPr>
                        <a:t>setenv</a:t>
                      </a:r>
                      <a:r>
                        <a:rPr kumimoji="0" lang="en-US" altLang="en-US" sz="1800" b="0" i="0" u="none" strike="noStrike" cap="none" normalizeH="0" baseline="0">
                          <a:ln>
                            <a:noFill/>
                          </a:ln>
                          <a:solidFill>
                            <a:schemeClr val="tx1"/>
                          </a:solidFill>
                          <a:effectLst/>
                          <a:latin typeface="Arial" charset="0"/>
                          <a:ea typeface="ＭＳ Ｐゴシック" charset="-128"/>
                        </a:rPr>
                        <a:t> OMP_NUM_THREADS 8</a:t>
                      </a:r>
                      <a:endParaRPr kumimoji="0" lang="en-US" altLang="en-US" sz="1800" b="0" i="0" u="none" strike="noStrike" cap="none" normalizeH="0" baseline="0">
                        <a:ln>
                          <a:noFill/>
                        </a:ln>
                        <a:solidFill>
                          <a:srgbClr val="339933"/>
                        </a:solidFill>
                        <a:effectLst/>
                        <a:latin typeface="Arial" charset="0"/>
                        <a:ea typeface="ＭＳ Ｐゴシック" charset="-128"/>
                      </a:endParaRP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extLst>
                  <a:ext uri="{0D108BD9-81ED-4DB2-BD59-A6C34878D82A}">
                    <a16:rowId xmlns:a16="http://schemas.microsoft.com/office/drawing/2014/main" val="10001"/>
                  </a:ext>
                </a:extLst>
              </a:tr>
              <a:tr h="658654">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ＭＳ Ｐゴシック" charset="-128"/>
                        </a:rPr>
                        <a:t>Sets the number of threads to be used by the OpenMP program during execution.</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66" name="Group 69"/>
          <p:cNvGraphicFramePr>
            <a:graphicFrameLocks noGrp="1"/>
          </p:cNvGraphicFramePr>
          <p:nvPr/>
        </p:nvGraphicFramePr>
        <p:xfrm>
          <a:off x="1981200" y="3409951"/>
          <a:ext cx="8305800" cy="2494073"/>
        </p:xfrm>
        <a:graphic>
          <a:graphicData uri="http://schemas.openxmlformats.org/drawingml/2006/table">
            <a:tbl>
              <a:tblPr/>
              <a:tblGrid>
                <a:gridCol w="1709738">
                  <a:extLst>
                    <a:ext uri="{9D8B030D-6E8A-4147-A177-3AD203B41FA5}">
                      <a16:colId xmlns:a16="http://schemas.microsoft.com/office/drawing/2014/main" val="20000"/>
                    </a:ext>
                  </a:extLst>
                </a:gridCol>
                <a:gridCol w="6596062">
                  <a:extLst>
                    <a:ext uri="{9D8B030D-6E8A-4147-A177-3AD203B41FA5}">
                      <a16:colId xmlns:a16="http://schemas.microsoft.com/office/drawing/2014/main" val="20001"/>
                    </a:ext>
                  </a:extLst>
                </a:gridCol>
              </a:tblGrid>
              <a:tr h="64004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Environment Variable:</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MS PGothic" charset="-128"/>
                        </a:rPr>
                        <a:t>OMP_DYNAMIC</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38">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Usage :</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bash/sh/ksh:</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csh/tcsh</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OMP_DYNAMIC {TRUE|FALSE}</a:t>
                      </a:r>
                      <a:br>
                        <a:rPr kumimoji="0" lang="en-US" altLang="en-US" sz="1800" b="1" i="1" u="none" strike="noStrike" cap="none" normalizeH="0" baseline="0">
                          <a:ln>
                            <a:noFill/>
                          </a:ln>
                          <a:solidFill>
                            <a:schemeClr val="tx1"/>
                          </a:solidFill>
                          <a:effectLst/>
                          <a:latin typeface="Arial" charset="0"/>
                          <a:ea typeface="MS PGothic" charset="-128"/>
                        </a:rPr>
                      </a:br>
                      <a:r>
                        <a:rPr kumimoji="0" lang="en-US" altLang="en-US" sz="1800" b="0" i="1" u="none" strike="noStrike" cap="none" normalizeH="0" baseline="0">
                          <a:ln>
                            <a:noFill/>
                          </a:ln>
                          <a:solidFill>
                            <a:schemeClr val="tx1"/>
                          </a:solidFill>
                          <a:effectLst/>
                          <a:latin typeface="Arial" charset="0"/>
                          <a:ea typeface="MS PGothic" charset="-128"/>
                        </a:rPr>
                        <a:t>export</a:t>
                      </a:r>
                      <a:r>
                        <a:rPr kumimoji="0" lang="en-US" altLang="en-US" sz="1800" b="0" i="0" u="none" strike="noStrike" cap="none" normalizeH="0" baseline="0">
                          <a:ln>
                            <a:noFill/>
                          </a:ln>
                          <a:solidFill>
                            <a:schemeClr val="tx1"/>
                          </a:solidFill>
                          <a:effectLst/>
                          <a:latin typeface="Arial" charset="0"/>
                          <a:ea typeface="MS PGothic" charset="-128"/>
                        </a:rPr>
                        <a:t> OMP_DYNAMIC=TRUE</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1" u="none" strike="noStrike" cap="none" normalizeH="0" baseline="0">
                          <a:ln>
                            <a:noFill/>
                          </a:ln>
                          <a:solidFill>
                            <a:schemeClr val="tx1"/>
                          </a:solidFill>
                          <a:effectLst/>
                          <a:latin typeface="Arial" charset="0"/>
                          <a:ea typeface="MS PGothic" charset="-128"/>
                        </a:rPr>
                        <a:t>setenv</a:t>
                      </a:r>
                      <a:r>
                        <a:rPr kumimoji="0" lang="en-US" altLang="en-US" sz="1800" b="0" i="0" u="none" strike="noStrike" cap="none" normalizeH="0" baseline="0">
                          <a:ln>
                            <a:noFill/>
                          </a:ln>
                          <a:solidFill>
                            <a:schemeClr val="tx1"/>
                          </a:solidFill>
                          <a:effectLst/>
                          <a:latin typeface="Arial" charset="0"/>
                          <a:ea typeface="MS PGothic" charset="-128"/>
                        </a:rPr>
                        <a:t> OMP_DYNAMIC </a:t>
                      </a:r>
                      <a:r>
                        <a:rPr kumimoji="0" lang="ja-JP" altLang="en-US" sz="1800" b="0" i="0" u="none" strike="noStrike" cap="none" normalizeH="0" baseline="0">
                          <a:ln>
                            <a:noFill/>
                          </a:ln>
                          <a:solidFill>
                            <a:schemeClr val="tx1"/>
                          </a:solidFill>
                          <a:effectLst/>
                          <a:latin typeface="Arial" charset="0"/>
                          <a:ea typeface="MS PGothic" charset="-128"/>
                        </a:rPr>
                        <a:t>“</a:t>
                      </a:r>
                      <a:r>
                        <a:rPr kumimoji="0" lang="en-US" altLang="ja-JP" sz="1800" b="0" i="0" u="none" strike="noStrike" cap="none" normalizeH="0" baseline="0">
                          <a:ln>
                            <a:noFill/>
                          </a:ln>
                          <a:solidFill>
                            <a:schemeClr val="tx1"/>
                          </a:solidFill>
                          <a:effectLst/>
                          <a:latin typeface="Arial" charset="0"/>
                          <a:ea typeface="MS PGothic" charset="-128"/>
                        </a:rPr>
                        <a:t>TRUE</a:t>
                      </a:r>
                      <a:r>
                        <a:rPr kumimoji="0" lang="ja-JP" altLang="en-US" sz="1800" b="0" i="0" u="none" strike="noStrike" cap="none" normalizeH="0" baseline="0">
                          <a:ln>
                            <a:noFill/>
                          </a:ln>
                          <a:solidFill>
                            <a:schemeClr val="tx1"/>
                          </a:solidFill>
                          <a:effectLst/>
                          <a:latin typeface="Arial" charset="0"/>
                          <a:ea typeface="MS PGothic" charset="-128"/>
                        </a:rPr>
                        <a:t>”</a:t>
                      </a:r>
                      <a:endParaRPr kumimoji="0" lang="en-US" altLang="en-US" sz="1800" b="0" i="0" u="none" strike="noStrike" cap="none" normalizeH="0" baseline="0">
                        <a:ln>
                          <a:noFill/>
                        </a:ln>
                        <a:solidFill>
                          <a:srgbClr val="339933"/>
                        </a:solidFill>
                        <a:effectLst/>
                        <a:latin typeface="Arial" charset="0"/>
                        <a:ea typeface="MS PGothic" charset="-128"/>
                      </a:endParaRP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extLst>
                  <a:ext uri="{0D108BD9-81ED-4DB2-BD59-A6C34878D82A}">
                    <a16:rowId xmlns:a16="http://schemas.microsoft.com/office/drawing/2014/main" val="10001"/>
                  </a:ext>
                </a:extLst>
              </a:tr>
              <a:tr h="93958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MS PGothic" charset="-128"/>
                        </a:rPr>
                        <a:t>When this environment variable is set to TRUE the maximum number of threads available for use by the OpenMP program is </a:t>
                      </a:r>
                      <a:r>
                        <a:rPr kumimoji="0" lang="en-US" altLang="en-US" sz="1800" b="1" i="1" u="none" strike="noStrike" cap="none" normalizeH="0" baseline="0">
                          <a:ln>
                            <a:noFill/>
                          </a:ln>
                          <a:solidFill>
                            <a:schemeClr val="tx1"/>
                          </a:solidFill>
                          <a:effectLst/>
                          <a:latin typeface="Arial" charset="0"/>
                          <a:ea typeface="MS PGothic" charset="-128"/>
                        </a:rPr>
                        <a:t>n</a:t>
                      </a:r>
                      <a:r>
                        <a:rPr kumimoji="0" lang="en-US" altLang="en-US" sz="1600" b="0" i="0" u="none" strike="noStrike" cap="none" normalizeH="0" baseline="0">
                          <a:ln>
                            <a:noFill/>
                          </a:ln>
                          <a:solidFill>
                            <a:schemeClr val="tx1"/>
                          </a:solidFill>
                          <a:effectLst/>
                          <a:latin typeface="Arial" charset="0"/>
                          <a:ea typeface="MS PGothic" charset="-128"/>
                        </a:rPr>
                        <a:t> ($OMP_NUM_THREADS).</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117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01" y="36514"/>
            <a:ext cx="836136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OpenMP Environment Variables</a:t>
            </a:r>
            <a:endParaRPr lang="en-US" kern="0" dirty="0"/>
          </a:p>
        </p:txBody>
      </p:sp>
      <p:graphicFrame>
        <p:nvGraphicFramePr>
          <p:cNvPr id="7" name="Group 26"/>
          <p:cNvGraphicFramePr>
            <a:graphicFrameLocks noGrp="1"/>
          </p:cNvGraphicFramePr>
          <p:nvPr/>
        </p:nvGraphicFramePr>
        <p:xfrm>
          <a:off x="1895475" y="600075"/>
          <a:ext cx="8305800" cy="2700462"/>
        </p:xfrm>
        <a:graphic>
          <a:graphicData uri="http://schemas.openxmlformats.org/drawingml/2006/table">
            <a:tbl>
              <a:tblPr/>
              <a:tblGrid>
                <a:gridCol w="1709738">
                  <a:extLst>
                    <a:ext uri="{9D8B030D-6E8A-4147-A177-3AD203B41FA5}">
                      <a16:colId xmlns:a16="http://schemas.microsoft.com/office/drawing/2014/main" val="20000"/>
                    </a:ext>
                  </a:extLst>
                </a:gridCol>
                <a:gridCol w="6596062">
                  <a:extLst>
                    <a:ext uri="{9D8B030D-6E8A-4147-A177-3AD203B41FA5}">
                      <a16:colId xmlns:a16="http://schemas.microsoft.com/office/drawing/2014/main" val="20001"/>
                    </a:ext>
                  </a:extLst>
                </a:gridCol>
              </a:tblGrid>
              <a:tr h="640028">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Environment Variable:</a:t>
                      </a:r>
                    </a:p>
                  </a:txBody>
                  <a:tcPr marT="45709" marB="4570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MS PGothic" charset="-128"/>
                        </a:rPr>
                        <a:t>OMP_SCHEDULE</a:t>
                      </a:r>
                    </a:p>
                  </a:txBody>
                  <a:tcPr marT="45709" marB="4570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32">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Usage :</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bash/sh/ksh:</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csh/tcsh</a:t>
                      </a:r>
                    </a:p>
                  </a:txBody>
                  <a:tcPr marT="45709" marB="4570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OMP_SCHEDULE </a:t>
                      </a:r>
                      <a:r>
                        <a:rPr kumimoji="0" lang="ja-JP" altLang="en-US" sz="1800" b="1" i="1" u="none" strike="noStrike" cap="none" normalizeH="0" baseline="0">
                          <a:ln>
                            <a:noFill/>
                          </a:ln>
                          <a:solidFill>
                            <a:schemeClr val="tx1"/>
                          </a:solidFill>
                          <a:effectLst/>
                          <a:latin typeface="Arial" charset="0"/>
                          <a:ea typeface="MS PGothic" charset="-128"/>
                        </a:rPr>
                        <a:t>“</a:t>
                      </a:r>
                      <a:r>
                        <a:rPr kumimoji="0" lang="en-US" altLang="ja-JP" sz="1800" b="1" i="1" u="none" strike="noStrike" cap="none" normalizeH="0" baseline="0">
                          <a:ln>
                            <a:noFill/>
                          </a:ln>
                          <a:solidFill>
                            <a:schemeClr val="tx1"/>
                          </a:solidFill>
                          <a:effectLst/>
                          <a:latin typeface="Arial" charset="0"/>
                          <a:ea typeface="MS PGothic" charset="-128"/>
                        </a:rPr>
                        <a:t>schedule,[chunk]</a:t>
                      </a:r>
                      <a:r>
                        <a:rPr kumimoji="0" lang="ja-JP" altLang="en-US" sz="1800" b="1" i="1" u="none" strike="noStrike" cap="none" normalizeH="0" baseline="0">
                          <a:ln>
                            <a:noFill/>
                          </a:ln>
                          <a:solidFill>
                            <a:schemeClr val="tx1"/>
                          </a:solidFill>
                          <a:effectLst/>
                          <a:latin typeface="Arial" charset="0"/>
                          <a:ea typeface="MS PGothic" charset="-128"/>
                        </a:rPr>
                        <a:t>”</a:t>
                      </a:r>
                      <a:br>
                        <a:rPr kumimoji="0" lang="en-US" altLang="ja-JP" sz="1800" b="1" i="1" u="none" strike="noStrike" cap="none" normalizeH="0" baseline="0">
                          <a:ln>
                            <a:noFill/>
                          </a:ln>
                          <a:solidFill>
                            <a:schemeClr val="tx1"/>
                          </a:solidFill>
                          <a:effectLst/>
                          <a:latin typeface="Arial" charset="0"/>
                          <a:ea typeface="MS PGothic" charset="-128"/>
                        </a:rPr>
                      </a:br>
                      <a:r>
                        <a:rPr kumimoji="0" lang="en-US" altLang="ja-JP" sz="1800" b="0" i="1" u="none" strike="noStrike" cap="none" normalizeH="0" baseline="0">
                          <a:ln>
                            <a:noFill/>
                          </a:ln>
                          <a:solidFill>
                            <a:schemeClr val="tx1"/>
                          </a:solidFill>
                          <a:effectLst/>
                          <a:latin typeface="Arial" charset="0"/>
                          <a:ea typeface="MS PGothic" charset="-128"/>
                        </a:rPr>
                        <a:t>export</a:t>
                      </a:r>
                      <a:r>
                        <a:rPr kumimoji="0" lang="en-US" altLang="ja-JP" sz="1800" b="0" i="0" u="none" strike="noStrike" cap="none" normalizeH="0" baseline="0">
                          <a:ln>
                            <a:noFill/>
                          </a:ln>
                          <a:solidFill>
                            <a:schemeClr val="tx1"/>
                          </a:solidFill>
                          <a:effectLst/>
                          <a:latin typeface="Arial" charset="0"/>
                          <a:ea typeface="MS PGothic" charset="-128"/>
                        </a:rPr>
                        <a:t> OMP_SCHEDULE static,N/P</a:t>
                      </a:r>
                      <a:br>
                        <a:rPr kumimoji="0" lang="en-US" altLang="ja-JP" sz="1800" b="0" i="0" u="none" strike="noStrike" cap="none" normalizeH="0" baseline="0">
                          <a:ln>
                            <a:noFill/>
                          </a:ln>
                          <a:solidFill>
                            <a:schemeClr val="tx1"/>
                          </a:solidFill>
                          <a:effectLst/>
                          <a:latin typeface="Arial" charset="0"/>
                          <a:ea typeface="MS PGothic" charset="-128"/>
                        </a:rPr>
                      </a:br>
                      <a:r>
                        <a:rPr kumimoji="0" lang="en-US" altLang="ja-JP" sz="1800" b="0" i="1" u="none" strike="noStrike" cap="none" normalizeH="0" baseline="0">
                          <a:ln>
                            <a:noFill/>
                          </a:ln>
                          <a:solidFill>
                            <a:schemeClr val="tx1"/>
                          </a:solidFill>
                          <a:effectLst/>
                          <a:latin typeface="Arial" charset="0"/>
                          <a:ea typeface="MS PGothic" charset="-128"/>
                        </a:rPr>
                        <a:t>setenv</a:t>
                      </a:r>
                      <a:r>
                        <a:rPr kumimoji="0" lang="en-US" altLang="ja-JP" sz="1800" b="0" i="0" u="none" strike="noStrike" cap="none" normalizeH="0" baseline="0">
                          <a:ln>
                            <a:noFill/>
                          </a:ln>
                          <a:solidFill>
                            <a:schemeClr val="tx1"/>
                          </a:solidFill>
                          <a:effectLst/>
                          <a:latin typeface="Arial" charset="0"/>
                          <a:ea typeface="MS PGothic" charset="-128"/>
                        </a:rPr>
                        <a:t> OMP_SCHEDULE=</a:t>
                      </a:r>
                      <a:r>
                        <a:rPr kumimoji="0" lang="ja-JP" altLang="en-US" sz="1800" b="0" i="0" u="none" strike="noStrike" cap="none" normalizeH="0" baseline="0">
                          <a:ln>
                            <a:noFill/>
                          </a:ln>
                          <a:solidFill>
                            <a:schemeClr val="tx1"/>
                          </a:solidFill>
                          <a:effectLst/>
                          <a:latin typeface="Arial" charset="0"/>
                          <a:ea typeface="MS PGothic" charset="-128"/>
                        </a:rPr>
                        <a:t>“</a:t>
                      </a:r>
                      <a:r>
                        <a:rPr kumimoji="0" lang="en-US" altLang="ja-JP" sz="1800" b="0" i="0" u="none" strike="noStrike" cap="none" normalizeH="0" baseline="0">
                          <a:ln>
                            <a:noFill/>
                          </a:ln>
                          <a:solidFill>
                            <a:schemeClr val="tx1"/>
                          </a:solidFill>
                          <a:effectLst/>
                          <a:latin typeface="Arial" charset="0"/>
                          <a:ea typeface="MS PGothic" charset="-128"/>
                        </a:rPr>
                        <a:t>GUIDED,4</a:t>
                      </a:r>
                      <a:r>
                        <a:rPr kumimoji="0" lang="ja-JP" altLang="en-US" sz="1800" b="0" i="0" u="none" strike="noStrike" cap="none" normalizeH="0" baseline="0">
                          <a:ln>
                            <a:noFill/>
                          </a:ln>
                          <a:solidFill>
                            <a:schemeClr val="tx1"/>
                          </a:solidFill>
                          <a:effectLst/>
                          <a:latin typeface="Arial" charset="0"/>
                          <a:ea typeface="MS PGothic" charset="-128"/>
                        </a:rPr>
                        <a:t>”</a:t>
                      </a:r>
                      <a:endParaRPr kumimoji="0" lang="en-US" altLang="en-US" sz="1800" b="0" i="0" u="none" strike="noStrike" cap="none" normalizeH="0" baseline="0">
                        <a:ln>
                          <a:noFill/>
                        </a:ln>
                        <a:solidFill>
                          <a:srgbClr val="339933"/>
                        </a:solidFill>
                        <a:effectLst/>
                        <a:latin typeface="Arial" charset="0"/>
                        <a:ea typeface="MS PGothic" charset="-128"/>
                      </a:endParaRPr>
                    </a:p>
                  </a:txBody>
                  <a:tcPr marT="45709" marB="4570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extLst>
                  <a:ext uri="{0D108BD9-81ED-4DB2-BD59-A6C34878D82A}">
                    <a16:rowId xmlns:a16="http://schemas.microsoft.com/office/drawing/2014/main" val="10001"/>
                  </a:ext>
                </a:extLst>
              </a:tr>
              <a:tr h="114597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MS PGothic" charset="-128"/>
                        </a:rPr>
                        <a:t>Only applies to </a:t>
                      </a:r>
                      <a:r>
                        <a:rPr kumimoji="0" lang="en-US" altLang="en-US" sz="1600" b="1" i="1" u="none" strike="noStrike" cap="none" normalizeH="0" baseline="0">
                          <a:ln>
                            <a:noFill/>
                          </a:ln>
                          <a:solidFill>
                            <a:schemeClr val="tx1"/>
                          </a:solidFill>
                          <a:effectLst/>
                          <a:latin typeface="Arial" charset="0"/>
                          <a:ea typeface="MS PGothic" charset="-128"/>
                        </a:rPr>
                        <a:t>for</a:t>
                      </a:r>
                      <a:r>
                        <a:rPr kumimoji="0" lang="en-US" altLang="en-US" sz="1600" b="0" i="0" u="none" strike="noStrike" cap="none" normalizeH="0" baseline="0">
                          <a:ln>
                            <a:noFill/>
                          </a:ln>
                          <a:solidFill>
                            <a:schemeClr val="tx1"/>
                          </a:solidFill>
                          <a:effectLst/>
                          <a:latin typeface="Arial" charset="0"/>
                          <a:ea typeface="MS PGothic" charset="-128"/>
                        </a:rPr>
                        <a:t> and </a:t>
                      </a:r>
                      <a:r>
                        <a:rPr kumimoji="0" lang="en-US" altLang="en-US" sz="1600" b="1" i="1" u="none" strike="noStrike" cap="none" normalizeH="0" baseline="0">
                          <a:ln>
                            <a:noFill/>
                          </a:ln>
                          <a:solidFill>
                            <a:schemeClr val="tx1"/>
                          </a:solidFill>
                          <a:effectLst/>
                          <a:latin typeface="Arial" charset="0"/>
                          <a:ea typeface="MS PGothic" charset="-128"/>
                        </a:rPr>
                        <a:t>parallel for </a:t>
                      </a:r>
                      <a:r>
                        <a:rPr kumimoji="0" lang="en-US" altLang="en-US" sz="1600" b="0" i="0" u="none" strike="noStrike" cap="none" normalizeH="0" baseline="0">
                          <a:ln>
                            <a:noFill/>
                          </a:ln>
                          <a:solidFill>
                            <a:schemeClr val="tx1"/>
                          </a:solidFill>
                          <a:effectLst/>
                          <a:latin typeface="Arial" charset="0"/>
                          <a:ea typeface="MS PGothic" charset="-128"/>
                        </a:rPr>
                        <a:t>directives. This environment variable sets the schedule type and chunk size for all such loops. The chunk size can be provided as an integer number, the default being 1.</a:t>
                      </a:r>
                    </a:p>
                  </a:txBody>
                  <a:tcPr marT="45709" marB="4570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8" name="Group 69"/>
          <p:cNvGraphicFramePr>
            <a:graphicFrameLocks noGrp="1"/>
          </p:cNvGraphicFramePr>
          <p:nvPr/>
        </p:nvGraphicFramePr>
        <p:xfrm>
          <a:off x="1895475" y="3495675"/>
          <a:ext cx="8382000" cy="2457450"/>
        </p:xfrm>
        <a:graphic>
          <a:graphicData uri="http://schemas.openxmlformats.org/drawingml/2006/table">
            <a:tbl>
              <a:tblPr/>
              <a:tblGrid>
                <a:gridCol w="1725613">
                  <a:extLst>
                    <a:ext uri="{9D8B030D-6E8A-4147-A177-3AD203B41FA5}">
                      <a16:colId xmlns:a16="http://schemas.microsoft.com/office/drawing/2014/main" val="20000"/>
                    </a:ext>
                  </a:extLst>
                </a:gridCol>
                <a:gridCol w="6656387">
                  <a:extLst>
                    <a:ext uri="{9D8B030D-6E8A-4147-A177-3AD203B41FA5}">
                      <a16:colId xmlns:a16="http://schemas.microsoft.com/office/drawing/2014/main" val="20001"/>
                    </a:ext>
                  </a:extLst>
                </a:gridCol>
              </a:tblGrid>
              <a:tr h="640285">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Environment Variable:</a:t>
                      </a:r>
                    </a:p>
                  </a:txBody>
                  <a:tcPr marT="45747" marB="4574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MS PGothic" charset="-128"/>
                        </a:rPr>
                        <a:t>OMP_NESTED</a:t>
                      </a:r>
                    </a:p>
                  </a:txBody>
                  <a:tcPr marT="45747" marB="4574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68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Usage :</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bash/sh/ksh:</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csh/tcsh</a:t>
                      </a:r>
                    </a:p>
                  </a:txBody>
                  <a:tcPr marT="45747" marB="4574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OMP_NESTED {TRUE|FALSE}</a:t>
                      </a:r>
                      <a:br>
                        <a:rPr kumimoji="0" lang="en-US" altLang="en-US" sz="1800" b="1" i="1" u="none" strike="noStrike" cap="none" normalizeH="0" baseline="0">
                          <a:ln>
                            <a:noFill/>
                          </a:ln>
                          <a:solidFill>
                            <a:schemeClr val="tx1"/>
                          </a:solidFill>
                          <a:effectLst/>
                          <a:latin typeface="Arial" charset="0"/>
                          <a:ea typeface="MS PGothic" charset="-128"/>
                        </a:rPr>
                      </a:br>
                      <a:r>
                        <a:rPr kumimoji="0" lang="en-US" altLang="en-US" sz="1800" b="0" i="1" u="none" strike="noStrike" cap="none" normalizeH="0" baseline="0">
                          <a:ln>
                            <a:noFill/>
                          </a:ln>
                          <a:solidFill>
                            <a:schemeClr val="tx1"/>
                          </a:solidFill>
                          <a:effectLst/>
                          <a:latin typeface="Arial" charset="0"/>
                          <a:ea typeface="MS PGothic" charset="-128"/>
                        </a:rPr>
                        <a:t>export</a:t>
                      </a:r>
                      <a:r>
                        <a:rPr kumimoji="0" lang="en-US" altLang="en-US" sz="1800" b="0" i="0" u="none" strike="noStrike" cap="none" normalizeH="0" baseline="0">
                          <a:ln>
                            <a:noFill/>
                          </a:ln>
                          <a:solidFill>
                            <a:schemeClr val="tx1"/>
                          </a:solidFill>
                          <a:effectLst/>
                          <a:latin typeface="Arial" charset="0"/>
                          <a:ea typeface="MS PGothic" charset="-128"/>
                        </a:rPr>
                        <a:t> OMP_NESTED FALSE</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1" u="none" strike="noStrike" cap="none" normalizeH="0" baseline="0">
                          <a:ln>
                            <a:noFill/>
                          </a:ln>
                          <a:solidFill>
                            <a:schemeClr val="tx1"/>
                          </a:solidFill>
                          <a:effectLst/>
                          <a:latin typeface="Arial" charset="0"/>
                          <a:ea typeface="MS PGothic" charset="-128"/>
                        </a:rPr>
                        <a:t>setenv</a:t>
                      </a:r>
                      <a:r>
                        <a:rPr kumimoji="0" lang="en-US" altLang="en-US" sz="1800" b="0" i="0" u="none" strike="noStrike" cap="none" normalizeH="0" baseline="0">
                          <a:ln>
                            <a:noFill/>
                          </a:ln>
                          <a:solidFill>
                            <a:schemeClr val="tx1"/>
                          </a:solidFill>
                          <a:effectLst/>
                          <a:latin typeface="Arial" charset="0"/>
                          <a:ea typeface="MS PGothic" charset="-128"/>
                        </a:rPr>
                        <a:t> OMP_NESTED=</a:t>
                      </a:r>
                      <a:r>
                        <a:rPr kumimoji="0" lang="ja-JP" altLang="en-US" sz="1800" b="0" i="0" u="none" strike="noStrike" cap="none" normalizeH="0" baseline="0">
                          <a:ln>
                            <a:noFill/>
                          </a:ln>
                          <a:solidFill>
                            <a:schemeClr val="tx1"/>
                          </a:solidFill>
                          <a:effectLst/>
                          <a:latin typeface="Arial" charset="0"/>
                          <a:ea typeface="MS PGothic" charset="-128"/>
                        </a:rPr>
                        <a:t>“</a:t>
                      </a:r>
                      <a:r>
                        <a:rPr kumimoji="0" lang="en-US" altLang="ja-JP" sz="1800" b="0" i="0" u="none" strike="noStrike" cap="none" normalizeH="0" baseline="0">
                          <a:ln>
                            <a:noFill/>
                          </a:ln>
                          <a:solidFill>
                            <a:schemeClr val="tx1"/>
                          </a:solidFill>
                          <a:effectLst/>
                          <a:latin typeface="Arial" charset="0"/>
                          <a:ea typeface="MS PGothic" charset="-128"/>
                        </a:rPr>
                        <a:t>FALSE</a:t>
                      </a:r>
                      <a:r>
                        <a:rPr kumimoji="0" lang="ja-JP" altLang="en-US" sz="1800" b="0" i="0" u="none" strike="noStrike" cap="none" normalizeH="0" baseline="0">
                          <a:ln>
                            <a:noFill/>
                          </a:ln>
                          <a:solidFill>
                            <a:schemeClr val="tx1"/>
                          </a:solidFill>
                          <a:effectLst/>
                          <a:latin typeface="Arial" charset="0"/>
                          <a:ea typeface="MS PGothic" charset="-128"/>
                        </a:rPr>
                        <a:t>”</a:t>
                      </a:r>
                      <a:endParaRPr kumimoji="0" lang="en-US" altLang="en-US" sz="1800" b="0" i="0" u="none" strike="noStrike" cap="none" normalizeH="0" baseline="0">
                        <a:ln>
                          <a:noFill/>
                        </a:ln>
                        <a:solidFill>
                          <a:srgbClr val="339933"/>
                        </a:solidFill>
                        <a:effectLst/>
                        <a:latin typeface="Arial" charset="0"/>
                        <a:ea typeface="MS PGothic" charset="-128"/>
                      </a:endParaRPr>
                    </a:p>
                  </a:txBody>
                  <a:tcPr marT="45747" marB="4574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481"/>
                    </a:solidFill>
                  </a:tcPr>
                </a:tc>
                <a:extLst>
                  <a:ext uri="{0D108BD9-81ED-4DB2-BD59-A6C34878D82A}">
                    <a16:rowId xmlns:a16="http://schemas.microsoft.com/office/drawing/2014/main" val="10001"/>
                  </a:ext>
                </a:extLst>
              </a:tr>
              <a:tr h="90248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MS PGothic" charset="-128"/>
                        </a:rPr>
                        <a:t>Setting this environment variable to </a:t>
                      </a:r>
                      <a:r>
                        <a:rPr kumimoji="0" lang="en-US" altLang="en-US" sz="1600" b="1" i="0" u="none" strike="noStrike" cap="none" normalizeH="0" baseline="0">
                          <a:ln>
                            <a:noFill/>
                          </a:ln>
                          <a:solidFill>
                            <a:schemeClr val="tx1"/>
                          </a:solidFill>
                          <a:effectLst/>
                          <a:latin typeface="Arial" charset="0"/>
                          <a:ea typeface="MS PGothic" charset="-128"/>
                        </a:rPr>
                        <a:t>TRUE</a:t>
                      </a:r>
                      <a:r>
                        <a:rPr kumimoji="0" lang="en-US" altLang="en-US" sz="1600" b="0" i="0" u="none" strike="noStrike" cap="none" normalizeH="0" baseline="0">
                          <a:ln>
                            <a:noFill/>
                          </a:ln>
                          <a:solidFill>
                            <a:schemeClr val="tx1"/>
                          </a:solidFill>
                          <a:effectLst/>
                          <a:latin typeface="Arial" charset="0"/>
                          <a:ea typeface="MS PGothic" charset="-128"/>
                        </a:rPr>
                        <a:t> enables multi-threaded execution of inner parallel regions in nested parallel regions.</a:t>
                      </a:r>
                    </a:p>
                  </a:txBody>
                  <a:tcPr marT="45747" marB="4574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7697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30401" y="133351"/>
            <a:ext cx="844391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OpenMP: Basic Constructs</a:t>
            </a:r>
            <a:endParaRPr lang="en-US" kern="0" dirty="0"/>
          </a:p>
        </p:txBody>
      </p:sp>
      <p:sp>
        <p:nvSpPr>
          <p:cNvPr id="8" name="Content Placeholder 2"/>
          <p:cNvSpPr txBox="1">
            <a:spLocks/>
          </p:cNvSpPr>
          <p:nvPr/>
        </p:nvSpPr>
        <p:spPr>
          <a:xfrm>
            <a:off x="2133600" y="4648200"/>
            <a:ext cx="3657600" cy="13716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Font typeface="Times" charset="0"/>
              <a:buNone/>
              <a:defRPr/>
            </a:pPr>
            <a:r>
              <a:rPr lang="en-US" b="1" kern="0" dirty="0">
                <a:ea typeface="ＭＳ Ｐゴシック" pitchFamily="34" charset="-128"/>
              </a:rPr>
              <a:t>C / C++ :</a:t>
            </a:r>
          </a:p>
          <a:p>
            <a:pPr lvl="1" eaLnBrk="1" hangingPunct="1">
              <a:lnSpc>
                <a:spcPct val="90000"/>
              </a:lnSpc>
              <a:buFontTx/>
              <a:buNone/>
              <a:defRPr/>
            </a:pPr>
            <a:r>
              <a:rPr lang="en-US" sz="1800" kern="0" dirty="0">
                <a:ea typeface="ＭＳ Ｐゴシック" pitchFamily="34" charset="-128"/>
              </a:rPr>
              <a:t>#pragma </a:t>
            </a:r>
            <a:r>
              <a:rPr lang="en-US" sz="1800" kern="0" dirty="0" err="1">
                <a:ea typeface="ＭＳ Ｐゴシック" pitchFamily="34" charset="-128"/>
              </a:rPr>
              <a:t>omp</a:t>
            </a:r>
            <a:r>
              <a:rPr lang="en-US" sz="1800" kern="0">
                <a:ea typeface="ＭＳ Ｐゴシック" pitchFamily="34" charset="-128"/>
              </a:rPr>
              <a:t> parallel </a:t>
            </a:r>
          </a:p>
          <a:p>
            <a:pPr lvl="1" eaLnBrk="1" hangingPunct="1">
              <a:lnSpc>
                <a:spcPct val="90000"/>
              </a:lnSpc>
              <a:buFontTx/>
              <a:buNone/>
              <a:defRPr/>
            </a:pPr>
            <a:r>
              <a:rPr lang="en-US" sz="1800" kern="0">
                <a:ea typeface="ＭＳ Ｐゴシック" pitchFamily="34" charset="-128"/>
              </a:rPr>
              <a:t>{</a:t>
            </a:r>
          </a:p>
          <a:p>
            <a:pPr lvl="1" eaLnBrk="1" hangingPunct="1">
              <a:lnSpc>
                <a:spcPct val="90000"/>
              </a:lnSpc>
              <a:buFontTx/>
              <a:buNone/>
              <a:defRPr/>
            </a:pPr>
            <a:r>
              <a:rPr lang="en-US" sz="1800" kern="0" dirty="0">
                <a:ea typeface="ＭＳ Ｐゴシック" pitchFamily="34" charset="-128"/>
              </a:rPr>
              <a:t>   parallel block</a:t>
            </a:r>
          </a:p>
          <a:p>
            <a:pPr lvl="1" eaLnBrk="1" hangingPunct="1">
              <a:lnSpc>
                <a:spcPct val="90000"/>
              </a:lnSpc>
              <a:buFontTx/>
              <a:buNone/>
              <a:defRPr/>
            </a:pPr>
            <a:r>
              <a:rPr lang="en-US" sz="1800" kern="0" dirty="0">
                <a:ea typeface="ＭＳ Ｐゴシック" pitchFamily="34" charset="-128"/>
              </a:rPr>
              <a:t>} /* </a:t>
            </a:r>
            <a:r>
              <a:rPr lang="en-US" sz="1800" kern="0" dirty="0" err="1">
                <a:ea typeface="ＭＳ Ｐゴシック" pitchFamily="34" charset="-128"/>
              </a:rPr>
              <a:t>omp</a:t>
            </a:r>
            <a:r>
              <a:rPr lang="en-US" sz="1800" kern="0" dirty="0">
                <a:ea typeface="ＭＳ Ｐゴシック" pitchFamily="34" charset="-128"/>
              </a:rPr>
              <a:t> end parallel */</a:t>
            </a:r>
          </a:p>
        </p:txBody>
      </p:sp>
      <p:sp>
        <p:nvSpPr>
          <p:cNvPr id="9" name="Rounded Rectangle 8"/>
          <p:cNvSpPr/>
          <p:nvPr/>
        </p:nvSpPr>
        <p:spPr bwMode="auto">
          <a:xfrm>
            <a:off x="7848600" y="4419600"/>
            <a:ext cx="304800" cy="304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10" name="Rounded Rectangle 9"/>
          <p:cNvSpPr/>
          <p:nvPr/>
        </p:nvSpPr>
        <p:spPr bwMode="auto">
          <a:xfrm>
            <a:off x="6781800" y="4953000"/>
            <a:ext cx="304800" cy="304800"/>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11" name="Rounded Rectangle 10"/>
          <p:cNvSpPr/>
          <p:nvPr/>
        </p:nvSpPr>
        <p:spPr bwMode="auto">
          <a:xfrm>
            <a:off x="7315200" y="4953000"/>
            <a:ext cx="304800" cy="304800"/>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12" name="Rounded Rectangle 11"/>
          <p:cNvSpPr/>
          <p:nvPr/>
        </p:nvSpPr>
        <p:spPr bwMode="auto">
          <a:xfrm>
            <a:off x="7848600" y="4953000"/>
            <a:ext cx="304800" cy="304800"/>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13" name="Rounded Rectangle 12"/>
          <p:cNvSpPr/>
          <p:nvPr/>
        </p:nvSpPr>
        <p:spPr bwMode="auto">
          <a:xfrm>
            <a:off x="8382000" y="4953000"/>
            <a:ext cx="304800" cy="304800"/>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14" name="Rounded Rectangle 13"/>
          <p:cNvSpPr/>
          <p:nvPr/>
        </p:nvSpPr>
        <p:spPr bwMode="auto">
          <a:xfrm>
            <a:off x="8915400" y="4953000"/>
            <a:ext cx="304800" cy="304800"/>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26645" name="Shape 12"/>
          <p:cNvCxnSpPr>
            <a:cxnSpLocks noChangeShapeType="1"/>
          </p:cNvCxnSpPr>
          <p:nvPr/>
        </p:nvCxnSpPr>
        <p:spPr bwMode="auto">
          <a:xfrm rot="5400000">
            <a:off x="7353300" y="4305300"/>
            <a:ext cx="2286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46" name="Elbow Connector 15"/>
          <p:cNvCxnSpPr>
            <a:cxnSpLocks noChangeShapeType="1"/>
          </p:cNvCxnSpPr>
          <p:nvPr/>
        </p:nvCxnSpPr>
        <p:spPr bwMode="auto">
          <a:xfrm rot="5400000">
            <a:off x="7620000" y="4572000"/>
            <a:ext cx="2286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47" name="Elbow Connector 17"/>
          <p:cNvCxnSpPr>
            <a:cxnSpLocks noChangeShapeType="1"/>
          </p:cNvCxnSpPr>
          <p:nvPr/>
        </p:nvCxnSpPr>
        <p:spPr bwMode="auto">
          <a:xfrm rot="5400000">
            <a:off x="7886701" y="4838701"/>
            <a:ext cx="228600" cy="3175"/>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48" name="Elbow Connector 19"/>
          <p:cNvCxnSpPr>
            <a:cxnSpLocks noChangeShapeType="1"/>
          </p:cNvCxnSpPr>
          <p:nvPr/>
        </p:nvCxnSpPr>
        <p:spPr bwMode="auto">
          <a:xfrm rot="16200000" flipH="1">
            <a:off x="8153400" y="4572000"/>
            <a:ext cx="2286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49" name="Shape 21"/>
          <p:cNvCxnSpPr>
            <a:cxnSpLocks noChangeShapeType="1"/>
          </p:cNvCxnSpPr>
          <p:nvPr/>
        </p:nvCxnSpPr>
        <p:spPr bwMode="auto">
          <a:xfrm rot="16200000" flipH="1">
            <a:off x="8420100" y="4305300"/>
            <a:ext cx="2286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0" name="Rounded Rectangle 19"/>
          <p:cNvSpPr/>
          <p:nvPr/>
        </p:nvSpPr>
        <p:spPr bwMode="auto">
          <a:xfrm>
            <a:off x="7848600" y="5410200"/>
            <a:ext cx="304800" cy="304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26653" name="Shape 25"/>
          <p:cNvCxnSpPr>
            <a:cxnSpLocks noChangeShapeType="1"/>
          </p:cNvCxnSpPr>
          <p:nvPr/>
        </p:nvCxnSpPr>
        <p:spPr bwMode="auto">
          <a:xfrm rot="16200000" flipH="1">
            <a:off x="7391400" y="48006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54" name="Elbow Connector 28"/>
          <p:cNvCxnSpPr>
            <a:cxnSpLocks noChangeShapeType="1"/>
          </p:cNvCxnSpPr>
          <p:nvPr/>
        </p:nvCxnSpPr>
        <p:spPr bwMode="auto">
          <a:xfrm rot="16200000" flipH="1">
            <a:off x="7658100" y="50673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55" name="Elbow Connector 30"/>
          <p:cNvCxnSpPr>
            <a:cxnSpLocks noChangeShapeType="1"/>
          </p:cNvCxnSpPr>
          <p:nvPr/>
        </p:nvCxnSpPr>
        <p:spPr bwMode="auto">
          <a:xfrm rot="5400000">
            <a:off x="7924801" y="5334001"/>
            <a:ext cx="152400" cy="3175"/>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56" name="Elbow Connector 32"/>
          <p:cNvCxnSpPr>
            <a:cxnSpLocks noChangeShapeType="1"/>
          </p:cNvCxnSpPr>
          <p:nvPr/>
        </p:nvCxnSpPr>
        <p:spPr bwMode="auto">
          <a:xfrm rot="5400000">
            <a:off x="8191500" y="50673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57" name="Elbow Connector 34"/>
          <p:cNvCxnSpPr>
            <a:cxnSpLocks noChangeShapeType="1"/>
          </p:cNvCxnSpPr>
          <p:nvPr/>
        </p:nvCxnSpPr>
        <p:spPr bwMode="auto">
          <a:xfrm rot="5400000">
            <a:off x="8458200" y="48006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6658" name="Content Placeholder 2"/>
          <p:cNvSpPr txBox="1">
            <a:spLocks/>
          </p:cNvSpPr>
          <p:nvPr/>
        </p:nvSpPr>
        <p:spPr bwMode="auto">
          <a:xfrm>
            <a:off x="1905000" y="1447800"/>
            <a:ext cx="4572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800100" indent="-34290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 typeface="Times" charset="0"/>
              <a:buNone/>
            </a:pPr>
            <a:r>
              <a:rPr lang="en-US" altLang="en-US" b="1">
                <a:latin typeface="Calibri" charset="0"/>
              </a:rPr>
              <a:t>OpenMP Execution Model (FORK/JOIN):</a:t>
            </a:r>
          </a:p>
          <a:p>
            <a:pPr lvl="1">
              <a:lnSpc>
                <a:spcPct val="150000"/>
              </a:lnSpc>
              <a:buClr>
                <a:srgbClr val="430467"/>
              </a:buClr>
              <a:buFont typeface="Times" charset="0"/>
              <a:buNone/>
            </a:pPr>
            <a:r>
              <a:rPr lang="en-US" altLang="en-US" sz="1800">
                <a:latin typeface="Calibri" charset="0"/>
                <a:ea typeface="ＭＳ Ｐゴシック" charset="-128"/>
              </a:rPr>
              <a:t>Sequential Part (master thread)</a:t>
            </a:r>
          </a:p>
          <a:p>
            <a:pPr lvl="1">
              <a:lnSpc>
                <a:spcPct val="150000"/>
              </a:lnSpc>
              <a:buClr>
                <a:srgbClr val="430467"/>
              </a:buClr>
              <a:buFont typeface="Times" charset="0"/>
              <a:buNone/>
            </a:pPr>
            <a:r>
              <a:rPr lang="en-US" altLang="en-US" sz="1800">
                <a:latin typeface="Calibri" charset="0"/>
                <a:ea typeface="ＭＳ Ｐゴシック" charset="-128"/>
              </a:rPr>
              <a:t>Parallel Region (</a:t>
            </a:r>
            <a:r>
              <a:rPr lang="en-US" altLang="en-US" sz="1800" b="1">
                <a:latin typeface="Calibri" charset="0"/>
                <a:ea typeface="ＭＳ Ｐゴシック" charset="-128"/>
              </a:rPr>
              <a:t>FORK : </a:t>
            </a:r>
            <a:r>
              <a:rPr lang="en-US" altLang="en-US" sz="1800">
                <a:latin typeface="Calibri" charset="0"/>
                <a:ea typeface="ＭＳ Ｐゴシック" charset="-128"/>
              </a:rPr>
              <a:t>group of threads)</a:t>
            </a:r>
          </a:p>
          <a:p>
            <a:pPr lvl="1">
              <a:lnSpc>
                <a:spcPct val="150000"/>
              </a:lnSpc>
              <a:buClr>
                <a:srgbClr val="430467"/>
              </a:buClr>
              <a:buFont typeface="Times" charset="0"/>
              <a:buNone/>
            </a:pPr>
            <a:r>
              <a:rPr lang="en-US" altLang="en-US" sz="1800">
                <a:latin typeface="Calibri" charset="0"/>
                <a:ea typeface="ＭＳ Ｐゴシック" charset="-128"/>
              </a:rPr>
              <a:t>Sequential Part (</a:t>
            </a:r>
            <a:r>
              <a:rPr lang="en-US" altLang="en-US" sz="1800" b="1">
                <a:latin typeface="Calibri" charset="0"/>
                <a:ea typeface="ＭＳ Ｐゴシック" charset="-128"/>
              </a:rPr>
              <a:t>JOIN: </a:t>
            </a:r>
            <a:r>
              <a:rPr lang="en-US" altLang="en-US" sz="1800">
                <a:latin typeface="Calibri" charset="0"/>
                <a:ea typeface="ＭＳ Ｐゴシック" charset="-128"/>
              </a:rPr>
              <a:t>master thread)</a:t>
            </a:r>
          </a:p>
          <a:p>
            <a:pPr lvl="1">
              <a:lnSpc>
                <a:spcPct val="150000"/>
              </a:lnSpc>
              <a:buClr>
                <a:srgbClr val="430467"/>
              </a:buClr>
              <a:buFont typeface="Times" charset="0"/>
              <a:buNone/>
            </a:pPr>
            <a:r>
              <a:rPr lang="en-US" altLang="en-US" sz="1800">
                <a:latin typeface="Calibri" charset="0"/>
                <a:ea typeface="ＭＳ Ｐゴシック" charset="-128"/>
              </a:rPr>
              <a:t>Parallel Region (</a:t>
            </a:r>
            <a:r>
              <a:rPr lang="en-US" altLang="en-US" sz="1800" b="1">
                <a:latin typeface="Calibri" charset="0"/>
                <a:ea typeface="ＭＳ Ｐゴシック" charset="-128"/>
              </a:rPr>
              <a:t>FORK:</a:t>
            </a:r>
            <a:r>
              <a:rPr lang="en-US" altLang="en-US" sz="1800">
                <a:latin typeface="Calibri" charset="0"/>
                <a:ea typeface="ＭＳ Ｐゴシック" charset="-128"/>
              </a:rPr>
              <a:t> group of threads)</a:t>
            </a:r>
          </a:p>
          <a:p>
            <a:pPr lvl="1">
              <a:lnSpc>
                <a:spcPct val="150000"/>
              </a:lnSpc>
              <a:buClr>
                <a:srgbClr val="430467"/>
              </a:buClr>
              <a:buFontTx/>
              <a:buNone/>
            </a:pPr>
            <a:r>
              <a:rPr lang="en-US" altLang="en-US" sz="1800">
                <a:latin typeface="Calibri" charset="0"/>
                <a:ea typeface="ＭＳ Ｐゴシック" charset="-128"/>
              </a:rPr>
              <a:t>Sequential Part (</a:t>
            </a:r>
            <a:r>
              <a:rPr lang="en-US" altLang="en-US" sz="1800" b="1">
                <a:latin typeface="Calibri" charset="0"/>
                <a:ea typeface="ＭＳ Ｐゴシック" charset="-128"/>
              </a:rPr>
              <a:t>JOIN : </a:t>
            </a:r>
            <a:r>
              <a:rPr lang="en-US" altLang="en-US" sz="1800">
                <a:latin typeface="Calibri" charset="0"/>
                <a:ea typeface="ＭＳ Ｐゴシック" charset="-128"/>
              </a:rPr>
              <a:t>master thread)</a:t>
            </a:r>
          </a:p>
          <a:p>
            <a:pPr>
              <a:buClr>
                <a:srgbClr val="430467"/>
              </a:buClr>
              <a:buFont typeface="Times" charset="0"/>
              <a:buNone/>
            </a:pPr>
            <a:endParaRPr lang="en-US" altLang="en-US" sz="1800">
              <a:latin typeface="Calibri" charset="0"/>
              <a:ea typeface="ＭＳ Ｐゴシック" charset="-128"/>
            </a:endParaRPr>
          </a:p>
          <a:p>
            <a:pPr>
              <a:buClr>
                <a:srgbClr val="430467"/>
              </a:buClr>
              <a:buFont typeface="Times" charset="0"/>
              <a:buNone/>
            </a:pPr>
            <a:endParaRPr lang="en-US" altLang="en-US" sz="1800">
              <a:latin typeface="Calibri" charset="0"/>
              <a:ea typeface="ＭＳ Ｐゴシック" charset="-128"/>
            </a:endParaRPr>
          </a:p>
        </p:txBody>
      </p:sp>
      <p:sp>
        <p:nvSpPr>
          <p:cNvPr id="27" name="Rounded Rectangle 26"/>
          <p:cNvSpPr/>
          <p:nvPr/>
        </p:nvSpPr>
        <p:spPr bwMode="auto">
          <a:xfrm>
            <a:off x="8001000" y="1905000"/>
            <a:ext cx="304800" cy="304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28" name="Rounded Rectangle 27"/>
          <p:cNvSpPr/>
          <p:nvPr/>
        </p:nvSpPr>
        <p:spPr bwMode="auto">
          <a:xfrm>
            <a:off x="6934200" y="2438400"/>
            <a:ext cx="304800" cy="304800"/>
          </a:xfrm>
          <a:prstGeom prst="round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29" name="Rounded Rectangle 28"/>
          <p:cNvSpPr/>
          <p:nvPr/>
        </p:nvSpPr>
        <p:spPr bwMode="auto">
          <a:xfrm>
            <a:off x="7467600" y="2438400"/>
            <a:ext cx="304800" cy="304800"/>
          </a:xfrm>
          <a:prstGeom prst="round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30" name="Rounded Rectangle 29"/>
          <p:cNvSpPr/>
          <p:nvPr/>
        </p:nvSpPr>
        <p:spPr bwMode="auto">
          <a:xfrm>
            <a:off x="8001000" y="2438400"/>
            <a:ext cx="304800" cy="304800"/>
          </a:xfrm>
          <a:prstGeom prst="round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31" name="Rounded Rectangle 30"/>
          <p:cNvSpPr/>
          <p:nvPr/>
        </p:nvSpPr>
        <p:spPr bwMode="auto">
          <a:xfrm>
            <a:off x="8534400" y="2438400"/>
            <a:ext cx="304800" cy="304800"/>
          </a:xfrm>
          <a:prstGeom prst="round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32" name="Rounded Rectangle 31"/>
          <p:cNvSpPr/>
          <p:nvPr/>
        </p:nvSpPr>
        <p:spPr bwMode="auto">
          <a:xfrm>
            <a:off x="9067800" y="2438400"/>
            <a:ext cx="304800" cy="304800"/>
          </a:xfrm>
          <a:prstGeom prst="round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26677" name="Shape 12"/>
          <p:cNvCxnSpPr>
            <a:cxnSpLocks noChangeShapeType="1"/>
          </p:cNvCxnSpPr>
          <p:nvPr/>
        </p:nvCxnSpPr>
        <p:spPr bwMode="auto">
          <a:xfrm rot="5400000">
            <a:off x="7505700" y="1790700"/>
            <a:ext cx="2286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78" name="Elbow Connector 36"/>
          <p:cNvCxnSpPr>
            <a:cxnSpLocks noChangeShapeType="1"/>
          </p:cNvCxnSpPr>
          <p:nvPr/>
        </p:nvCxnSpPr>
        <p:spPr bwMode="auto">
          <a:xfrm rot="5400000">
            <a:off x="7772400" y="2057400"/>
            <a:ext cx="2286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79" name="Elbow Connector 37"/>
          <p:cNvCxnSpPr>
            <a:cxnSpLocks noChangeShapeType="1"/>
          </p:cNvCxnSpPr>
          <p:nvPr/>
        </p:nvCxnSpPr>
        <p:spPr bwMode="auto">
          <a:xfrm rot="5400000">
            <a:off x="8039101" y="2324101"/>
            <a:ext cx="228600" cy="3175"/>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80" name="Elbow Connector 38"/>
          <p:cNvCxnSpPr>
            <a:cxnSpLocks noChangeShapeType="1"/>
          </p:cNvCxnSpPr>
          <p:nvPr/>
        </p:nvCxnSpPr>
        <p:spPr bwMode="auto">
          <a:xfrm rot="16200000" flipH="1">
            <a:off x="8305800" y="2057400"/>
            <a:ext cx="2286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81" name="Shape 21"/>
          <p:cNvCxnSpPr>
            <a:cxnSpLocks noChangeShapeType="1"/>
          </p:cNvCxnSpPr>
          <p:nvPr/>
        </p:nvCxnSpPr>
        <p:spPr bwMode="auto">
          <a:xfrm rot="16200000" flipH="1">
            <a:off x="8572500" y="1790700"/>
            <a:ext cx="2286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8" name="Rounded Rectangle 37"/>
          <p:cNvSpPr/>
          <p:nvPr/>
        </p:nvSpPr>
        <p:spPr bwMode="auto">
          <a:xfrm>
            <a:off x="8001000" y="2895600"/>
            <a:ext cx="304800" cy="304800"/>
          </a:xfrm>
          <a:prstGeom prst="roundRect">
            <a:avLst/>
          </a:prstGeom>
          <a:solidFill>
            <a:srgbClr val="AA72D4"/>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26685" name="Shape 25"/>
          <p:cNvCxnSpPr>
            <a:cxnSpLocks noChangeShapeType="1"/>
          </p:cNvCxnSpPr>
          <p:nvPr/>
        </p:nvCxnSpPr>
        <p:spPr bwMode="auto">
          <a:xfrm rot="16200000" flipH="1">
            <a:off x="7543800" y="22860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86" name="Elbow Connector 42"/>
          <p:cNvCxnSpPr>
            <a:cxnSpLocks noChangeShapeType="1"/>
          </p:cNvCxnSpPr>
          <p:nvPr/>
        </p:nvCxnSpPr>
        <p:spPr bwMode="auto">
          <a:xfrm rot="16200000" flipH="1">
            <a:off x="7810500" y="25527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87" name="Elbow Connector 43"/>
          <p:cNvCxnSpPr>
            <a:cxnSpLocks noChangeShapeType="1"/>
          </p:cNvCxnSpPr>
          <p:nvPr/>
        </p:nvCxnSpPr>
        <p:spPr bwMode="auto">
          <a:xfrm rot="5400000">
            <a:off x="8077201" y="2819401"/>
            <a:ext cx="152400" cy="3175"/>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88" name="Elbow Connector 44"/>
          <p:cNvCxnSpPr>
            <a:cxnSpLocks noChangeShapeType="1"/>
          </p:cNvCxnSpPr>
          <p:nvPr/>
        </p:nvCxnSpPr>
        <p:spPr bwMode="auto">
          <a:xfrm rot="5400000">
            <a:off x="8343900" y="25527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689" name="Elbow Connector 45"/>
          <p:cNvCxnSpPr>
            <a:cxnSpLocks noChangeShapeType="1"/>
          </p:cNvCxnSpPr>
          <p:nvPr/>
        </p:nvCxnSpPr>
        <p:spPr bwMode="auto">
          <a:xfrm rot="5400000">
            <a:off x="8610600" y="22860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4" name="Rounded Rectangle 43"/>
          <p:cNvSpPr/>
          <p:nvPr/>
        </p:nvSpPr>
        <p:spPr bwMode="auto">
          <a:xfrm>
            <a:off x="6934200" y="3352800"/>
            <a:ext cx="304800" cy="304800"/>
          </a:xfrm>
          <a:prstGeom prst="roundRect">
            <a:avLst/>
          </a:prstGeom>
          <a:solidFill>
            <a:srgbClr val="00B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45" name="Rounded Rectangle 44"/>
          <p:cNvSpPr/>
          <p:nvPr/>
        </p:nvSpPr>
        <p:spPr bwMode="auto">
          <a:xfrm>
            <a:off x="7467600" y="3352800"/>
            <a:ext cx="304800" cy="304800"/>
          </a:xfrm>
          <a:prstGeom prst="roundRect">
            <a:avLst/>
          </a:prstGeom>
          <a:solidFill>
            <a:srgbClr val="00B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46" name="Rounded Rectangle 45"/>
          <p:cNvSpPr/>
          <p:nvPr/>
        </p:nvSpPr>
        <p:spPr bwMode="auto">
          <a:xfrm>
            <a:off x="8001000" y="3352800"/>
            <a:ext cx="304800" cy="304800"/>
          </a:xfrm>
          <a:prstGeom prst="roundRect">
            <a:avLst/>
          </a:prstGeom>
          <a:solidFill>
            <a:srgbClr val="00B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47" name="Rounded Rectangle 46"/>
          <p:cNvSpPr/>
          <p:nvPr/>
        </p:nvSpPr>
        <p:spPr bwMode="auto">
          <a:xfrm>
            <a:off x="8534400" y="3352800"/>
            <a:ext cx="304800" cy="304800"/>
          </a:xfrm>
          <a:prstGeom prst="roundRect">
            <a:avLst/>
          </a:prstGeom>
          <a:solidFill>
            <a:srgbClr val="00B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48" name="Rounded Rectangle 47"/>
          <p:cNvSpPr/>
          <p:nvPr/>
        </p:nvSpPr>
        <p:spPr bwMode="auto">
          <a:xfrm>
            <a:off x="9067800" y="3352800"/>
            <a:ext cx="304800" cy="304800"/>
          </a:xfrm>
          <a:prstGeom prst="roundRect">
            <a:avLst/>
          </a:prstGeom>
          <a:solidFill>
            <a:srgbClr val="00B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26705" name="Shape 12"/>
          <p:cNvCxnSpPr>
            <a:cxnSpLocks noChangeShapeType="1"/>
          </p:cNvCxnSpPr>
          <p:nvPr/>
        </p:nvCxnSpPr>
        <p:spPr bwMode="auto">
          <a:xfrm rot="5400000">
            <a:off x="7543800" y="27432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06" name="Elbow Connector 52"/>
          <p:cNvCxnSpPr>
            <a:cxnSpLocks noChangeShapeType="1"/>
          </p:cNvCxnSpPr>
          <p:nvPr/>
        </p:nvCxnSpPr>
        <p:spPr bwMode="auto">
          <a:xfrm rot="5400000">
            <a:off x="7810500" y="30099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07" name="Elbow Connector 53"/>
          <p:cNvCxnSpPr>
            <a:cxnSpLocks noChangeShapeType="1"/>
          </p:cNvCxnSpPr>
          <p:nvPr/>
        </p:nvCxnSpPr>
        <p:spPr bwMode="auto">
          <a:xfrm rot="5400000">
            <a:off x="8077201" y="3276601"/>
            <a:ext cx="152400" cy="3175"/>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08" name="Elbow Connector 54"/>
          <p:cNvCxnSpPr>
            <a:cxnSpLocks noChangeShapeType="1"/>
          </p:cNvCxnSpPr>
          <p:nvPr/>
        </p:nvCxnSpPr>
        <p:spPr bwMode="auto">
          <a:xfrm rot="16200000" flipH="1">
            <a:off x="8343900" y="30099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09" name="Shape 21"/>
          <p:cNvCxnSpPr>
            <a:cxnSpLocks noChangeShapeType="1"/>
          </p:cNvCxnSpPr>
          <p:nvPr/>
        </p:nvCxnSpPr>
        <p:spPr bwMode="auto">
          <a:xfrm rot="16200000" flipH="1">
            <a:off x="8610600" y="27432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 name="Rounded Rectangle 53"/>
          <p:cNvSpPr/>
          <p:nvPr/>
        </p:nvSpPr>
        <p:spPr bwMode="auto">
          <a:xfrm>
            <a:off x="8001000" y="3810000"/>
            <a:ext cx="304800" cy="304800"/>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26713" name="Shape 25"/>
          <p:cNvCxnSpPr>
            <a:cxnSpLocks noChangeShapeType="1"/>
          </p:cNvCxnSpPr>
          <p:nvPr/>
        </p:nvCxnSpPr>
        <p:spPr bwMode="auto">
          <a:xfrm rot="16200000" flipH="1">
            <a:off x="7543800" y="32004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14" name="Elbow Connector 58"/>
          <p:cNvCxnSpPr>
            <a:cxnSpLocks noChangeShapeType="1"/>
          </p:cNvCxnSpPr>
          <p:nvPr/>
        </p:nvCxnSpPr>
        <p:spPr bwMode="auto">
          <a:xfrm rot="16200000" flipH="1">
            <a:off x="7810500" y="34671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15" name="Elbow Connector 59"/>
          <p:cNvCxnSpPr>
            <a:cxnSpLocks noChangeShapeType="1"/>
          </p:cNvCxnSpPr>
          <p:nvPr/>
        </p:nvCxnSpPr>
        <p:spPr bwMode="auto">
          <a:xfrm rot="5400000">
            <a:off x="8077201" y="3733801"/>
            <a:ext cx="152400" cy="3175"/>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16" name="Elbow Connector 60"/>
          <p:cNvCxnSpPr>
            <a:cxnSpLocks noChangeShapeType="1"/>
          </p:cNvCxnSpPr>
          <p:nvPr/>
        </p:nvCxnSpPr>
        <p:spPr bwMode="auto">
          <a:xfrm rot="5400000">
            <a:off x="8343900" y="3467100"/>
            <a:ext cx="152400" cy="5334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717" name="Elbow Connector 61"/>
          <p:cNvCxnSpPr>
            <a:cxnSpLocks noChangeShapeType="1"/>
          </p:cNvCxnSpPr>
          <p:nvPr/>
        </p:nvCxnSpPr>
        <p:spPr bwMode="auto">
          <a:xfrm rot="5400000">
            <a:off x="8610600" y="3200400"/>
            <a:ext cx="152400" cy="1066800"/>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6718" name="Content Placeholder 2"/>
          <p:cNvSpPr txBox="1">
            <a:spLocks/>
          </p:cNvSpPr>
          <p:nvPr/>
        </p:nvSpPr>
        <p:spPr bwMode="auto">
          <a:xfrm>
            <a:off x="6629400" y="838200"/>
            <a:ext cx="403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en-US" altLang="en-US" sz="1800">
                <a:latin typeface="Calibri" charset="0"/>
              </a:rPr>
              <a:t>To invoke library routines in C/C++ add </a:t>
            </a:r>
          </a:p>
          <a:p>
            <a:pPr>
              <a:buClr>
                <a:srgbClr val="430467"/>
              </a:buClr>
              <a:buFont typeface="Times" charset="0"/>
              <a:buNone/>
            </a:pPr>
            <a:r>
              <a:rPr lang="en-US" altLang="en-US" sz="1800">
                <a:latin typeface="Calibri" charset="0"/>
              </a:rPr>
              <a:t>		</a:t>
            </a:r>
            <a:r>
              <a:rPr lang="en-US" altLang="en-US" sz="1800">
                <a:latin typeface="Consolas" charset="0"/>
              </a:rPr>
              <a:t>#include &lt;omp.h&gt; </a:t>
            </a:r>
            <a:br>
              <a:rPr lang="en-US" altLang="en-US" sz="1800">
                <a:latin typeface="Calibri" charset="0"/>
              </a:rPr>
            </a:br>
            <a:r>
              <a:rPr lang="en-US" altLang="en-US" sz="1800">
                <a:latin typeface="Calibri" charset="0"/>
              </a:rPr>
              <a:t>near the top of your code</a:t>
            </a:r>
          </a:p>
          <a:p>
            <a:pPr>
              <a:buClr>
                <a:srgbClr val="430467"/>
              </a:buClr>
              <a:buFont typeface="Times" charset="0"/>
              <a:buChar char="•"/>
            </a:pPr>
            <a:endParaRPr lang="en-US" altLang="en-US" sz="1800">
              <a:latin typeface="Calibri" charset="0"/>
            </a:endParaRPr>
          </a:p>
        </p:txBody>
      </p:sp>
    </p:spTree>
    <p:extLst>
      <p:ext uri="{BB962C8B-B14F-4D97-AF65-F5344CB8AC3E}">
        <p14:creationId xmlns:p14="http://schemas.microsoft.com/office/powerpoint/2010/main" val="105383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25639" y="312738"/>
            <a:ext cx="8404225" cy="823912"/>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HelloWorld in OpenMP</a:t>
            </a:r>
            <a:endParaRPr lang="en-US" kern="0" dirty="0"/>
          </a:p>
        </p:txBody>
      </p:sp>
      <p:sp>
        <p:nvSpPr>
          <p:cNvPr id="27650" name="TextBox 4"/>
          <p:cNvSpPr txBox="1">
            <a:spLocks noChangeArrowheads="1"/>
          </p:cNvSpPr>
          <p:nvPr/>
        </p:nvSpPr>
        <p:spPr bwMode="auto">
          <a:xfrm>
            <a:off x="1676401" y="1295400"/>
            <a:ext cx="6132513"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600">
                <a:latin typeface="Consolas" charset="0"/>
              </a:rPr>
              <a:t>#include &lt;omp.h&gt;</a:t>
            </a:r>
          </a:p>
          <a:p>
            <a:pPr>
              <a:spcBef>
                <a:spcPct val="0"/>
              </a:spcBef>
              <a:buFontTx/>
              <a:buNone/>
            </a:pPr>
            <a:endParaRPr lang="en-US" altLang="en-US" sz="1600">
              <a:latin typeface="Consolas" charset="0"/>
            </a:endParaRPr>
          </a:p>
          <a:p>
            <a:pPr>
              <a:spcBef>
                <a:spcPct val="0"/>
              </a:spcBef>
              <a:buFontTx/>
              <a:buNone/>
            </a:pPr>
            <a:r>
              <a:rPr lang="en-US" altLang="en-US" sz="1600">
                <a:latin typeface="Consolas" charset="0"/>
              </a:rPr>
              <a:t>main ()  </a:t>
            </a:r>
          </a:p>
          <a:p>
            <a:pPr>
              <a:spcBef>
                <a:spcPct val="0"/>
              </a:spcBef>
              <a:buFontTx/>
              <a:buNone/>
            </a:pPr>
            <a:r>
              <a:rPr lang="en-US" altLang="en-US" sz="1600">
                <a:latin typeface="Consolas" charset="0"/>
              </a:rPr>
              <a:t>{</a:t>
            </a:r>
          </a:p>
          <a:p>
            <a:pPr>
              <a:spcBef>
                <a:spcPct val="0"/>
              </a:spcBef>
              <a:buFontTx/>
              <a:buNone/>
            </a:pPr>
            <a:r>
              <a:rPr lang="en-US" altLang="en-US" sz="1600">
                <a:latin typeface="Consolas" charset="0"/>
              </a:rPr>
              <a:t>   int nthreads, tid;</a:t>
            </a:r>
          </a:p>
          <a:p>
            <a:pPr>
              <a:spcBef>
                <a:spcPct val="0"/>
              </a:spcBef>
              <a:buFontTx/>
              <a:buNone/>
            </a:pPr>
            <a:r>
              <a:rPr lang="en-US" altLang="en-US" sz="1800" b="1">
                <a:latin typeface="Consolas" charset="0"/>
              </a:rPr>
              <a:t>   </a:t>
            </a:r>
            <a:r>
              <a:rPr lang="en-US" altLang="en-US" sz="1800" b="1">
                <a:solidFill>
                  <a:srgbClr val="00B050"/>
                </a:solidFill>
                <a:latin typeface="Consolas" charset="0"/>
              </a:rPr>
              <a:t>#pragma omp parallel private(nthreads, tid)</a:t>
            </a:r>
          </a:p>
          <a:p>
            <a:pPr>
              <a:spcBef>
                <a:spcPct val="0"/>
              </a:spcBef>
              <a:buFontTx/>
              <a:buNone/>
            </a:pPr>
            <a:r>
              <a:rPr lang="en-US" altLang="en-US" sz="1600">
                <a:solidFill>
                  <a:srgbClr val="00B050"/>
                </a:solidFill>
                <a:latin typeface="Consolas" charset="0"/>
              </a:rPr>
              <a:t>   {</a:t>
            </a:r>
          </a:p>
          <a:p>
            <a:pPr>
              <a:spcBef>
                <a:spcPct val="0"/>
              </a:spcBef>
              <a:buFontTx/>
              <a:buNone/>
            </a:pPr>
            <a:r>
              <a:rPr lang="en-US" altLang="en-US" sz="1600">
                <a:latin typeface="Consolas" charset="0"/>
              </a:rPr>
              <a:t>     </a:t>
            </a:r>
            <a:r>
              <a:rPr lang="en-US" altLang="en-US" sz="1600">
                <a:solidFill>
                  <a:srgbClr val="FF0000"/>
                </a:solidFill>
                <a:latin typeface="Consolas" charset="0"/>
              </a:rPr>
              <a:t>tid = </a:t>
            </a:r>
            <a:r>
              <a:rPr lang="en-US" altLang="en-US" sz="2400" b="1">
                <a:solidFill>
                  <a:srgbClr val="FF0000"/>
                </a:solidFill>
                <a:latin typeface="Consolas" charset="0"/>
              </a:rPr>
              <a:t>omp_get_thread_num();</a:t>
            </a:r>
            <a:endParaRPr lang="en-US" altLang="en-US" sz="1600" b="1">
              <a:solidFill>
                <a:srgbClr val="FF0000"/>
              </a:solidFill>
              <a:latin typeface="Consolas" charset="0"/>
            </a:endParaRPr>
          </a:p>
          <a:p>
            <a:pPr>
              <a:spcBef>
                <a:spcPct val="0"/>
              </a:spcBef>
              <a:buFontTx/>
              <a:buNone/>
            </a:pPr>
            <a:r>
              <a:rPr lang="en-US" altLang="en-US" sz="1600">
                <a:solidFill>
                  <a:srgbClr val="FF0000"/>
                </a:solidFill>
                <a:latin typeface="Consolas" charset="0"/>
              </a:rPr>
              <a:t>     printf("Hello World from thread = %d\n", tid);</a:t>
            </a:r>
          </a:p>
          <a:p>
            <a:pPr>
              <a:spcBef>
                <a:spcPct val="0"/>
              </a:spcBef>
              <a:buFontTx/>
              <a:buNone/>
            </a:pPr>
            <a:r>
              <a:rPr lang="en-US" altLang="en-US" sz="1600">
                <a:solidFill>
                  <a:srgbClr val="FF0000"/>
                </a:solidFill>
                <a:latin typeface="Consolas" charset="0"/>
              </a:rPr>
              <a:t>     if (tid == 0) </a:t>
            </a:r>
          </a:p>
          <a:p>
            <a:pPr>
              <a:spcBef>
                <a:spcPct val="0"/>
              </a:spcBef>
              <a:buFontTx/>
              <a:buNone/>
            </a:pPr>
            <a:r>
              <a:rPr lang="en-US" altLang="en-US" sz="1600">
                <a:solidFill>
                  <a:srgbClr val="FF0000"/>
                </a:solidFill>
                <a:latin typeface="Consolas" charset="0"/>
              </a:rPr>
              <a:t>     {</a:t>
            </a:r>
          </a:p>
          <a:p>
            <a:pPr>
              <a:spcBef>
                <a:spcPct val="0"/>
              </a:spcBef>
              <a:buFontTx/>
              <a:buNone/>
            </a:pPr>
            <a:r>
              <a:rPr lang="en-US" altLang="en-US" sz="1600">
                <a:solidFill>
                  <a:srgbClr val="FF0000"/>
                </a:solidFill>
                <a:latin typeface="Consolas" charset="0"/>
              </a:rPr>
              <a:t>        nthreads = </a:t>
            </a:r>
            <a:r>
              <a:rPr lang="en-US" altLang="en-US" sz="2400" b="1">
                <a:solidFill>
                  <a:srgbClr val="FF0000"/>
                </a:solidFill>
                <a:latin typeface="Consolas" charset="0"/>
              </a:rPr>
              <a:t>omp_get_num_threads();</a:t>
            </a:r>
            <a:endParaRPr lang="en-US" altLang="en-US" sz="1600" b="1">
              <a:solidFill>
                <a:srgbClr val="FF0000"/>
              </a:solidFill>
              <a:latin typeface="Consolas" charset="0"/>
            </a:endParaRPr>
          </a:p>
          <a:p>
            <a:pPr>
              <a:spcBef>
                <a:spcPct val="0"/>
              </a:spcBef>
              <a:buFontTx/>
              <a:buNone/>
            </a:pPr>
            <a:r>
              <a:rPr lang="en-US" altLang="en-US" sz="1600">
                <a:solidFill>
                  <a:srgbClr val="FF0000"/>
                </a:solidFill>
                <a:latin typeface="Consolas" charset="0"/>
              </a:rPr>
              <a:t>        printf("Number of threads = %d\n", nthreads);</a:t>
            </a:r>
          </a:p>
          <a:p>
            <a:pPr>
              <a:spcBef>
                <a:spcPct val="0"/>
              </a:spcBef>
              <a:buFontTx/>
              <a:buNone/>
            </a:pPr>
            <a:r>
              <a:rPr lang="en-US" altLang="en-US" sz="1600">
                <a:solidFill>
                  <a:srgbClr val="FF0000"/>
                </a:solidFill>
                <a:latin typeface="Consolas" charset="0"/>
              </a:rPr>
              <a:t>     }</a:t>
            </a:r>
          </a:p>
          <a:p>
            <a:pPr>
              <a:spcBef>
                <a:spcPct val="0"/>
              </a:spcBef>
              <a:buFontTx/>
              <a:buNone/>
            </a:pPr>
            <a:r>
              <a:rPr lang="en-US" altLang="en-US" sz="1600">
                <a:latin typeface="Consolas" charset="0"/>
              </a:rPr>
              <a:t>   </a:t>
            </a:r>
            <a:r>
              <a:rPr lang="en-US" altLang="en-US" sz="1600">
                <a:solidFill>
                  <a:srgbClr val="00B050"/>
                </a:solidFill>
                <a:latin typeface="Consolas" charset="0"/>
              </a:rPr>
              <a:t>}</a:t>
            </a:r>
          </a:p>
          <a:p>
            <a:pPr>
              <a:spcBef>
                <a:spcPct val="0"/>
              </a:spcBef>
              <a:buFontTx/>
              <a:buNone/>
            </a:pPr>
            <a:r>
              <a:rPr lang="en-US" altLang="en-US" sz="1600">
                <a:latin typeface="Consolas" charset="0"/>
              </a:rPr>
              <a:t>}</a:t>
            </a:r>
          </a:p>
          <a:p>
            <a:pPr>
              <a:spcBef>
                <a:spcPct val="0"/>
              </a:spcBef>
              <a:buFontTx/>
              <a:buNone/>
            </a:pPr>
            <a:endParaRPr lang="en-US" altLang="en-US" sz="1600">
              <a:latin typeface="Consolas" charset="0"/>
            </a:endParaRPr>
          </a:p>
        </p:txBody>
      </p:sp>
      <p:sp>
        <p:nvSpPr>
          <p:cNvPr id="27651" name="Rounded Rectangle 6"/>
          <p:cNvSpPr>
            <a:spLocks noChangeArrowheads="1"/>
          </p:cNvSpPr>
          <p:nvPr/>
        </p:nvSpPr>
        <p:spPr bwMode="auto">
          <a:xfrm>
            <a:off x="2209800" y="3048000"/>
            <a:ext cx="5562600" cy="2057400"/>
          </a:xfrm>
          <a:prstGeom prst="roundRect">
            <a:avLst>
              <a:gd name="adj" fmla="val 4644"/>
            </a:avLst>
          </a:prstGeom>
          <a:solidFill>
            <a:srgbClr val="F3B7AB">
              <a:alpha val="7059"/>
            </a:srgbClr>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2800">
              <a:latin typeface="Calibri" charset="0"/>
            </a:endParaRPr>
          </a:p>
        </p:txBody>
      </p:sp>
      <p:sp>
        <p:nvSpPr>
          <p:cNvPr id="27652" name="Line Callout 1 (Accent Bar) 8"/>
          <p:cNvSpPr>
            <a:spLocks/>
          </p:cNvSpPr>
          <p:nvPr/>
        </p:nvSpPr>
        <p:spPr bwMode="auto">
          <a:xfrm>
            <a:off x="8669338" y="3457576"/>
            <a:ext cx="1770062" cy="752475"/>
          </a:xfrm>
          <a:prstGeom prst="accentCallout1">
            <a:avLst>
              <a:gd name="adj1" fmla="val 51250"/>
              <a:gd name="adj2" fmla="val -8333"/>
              <a:gd name="adj3" fmla="val 52403"/>
              <a:gd name="adj4" fmla="val -50588"/>
            </a:avLst>
          </a:prstGeom>
          <a:solidFill>
            <a:srgbClr val="F3B7AB">
              <a:alpha val="25882"/>
            </a:srgbClr>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400">
                <a:solidFill>
                  <a:srgbClr val="C00000"/>
                </a:solidFill>
                <a:latin typeface="Calibri" charset="0"/>
              </a:rPr>
              <a:t>Code segment that will be executed in parallel</a:t>
            </a:r>
          </a:p>
        </p:txBody>
      </p:sp>
      <p:sp>
        <p:nvSpPr>
          <p:cNvPr id="27653" name="Line Callout 1 (Accent Bar) 9"/>
          <p:cNvSpPr>
            <a:spLocks/>
          </p:cNvSpPr>
          <p:nvPr/>
        </p:nvSpPr>
        <p:spPr bwMode="auto">
          <a:xfrm>
            <a:off x="8669338" y="2141538"/>
            <a:ext cx="1770062" cy="1035050"/>
          </a:xfrm>
          <a:prstGeom prst="accentCallout1">
            <a:avLst>
              <a:gd name="adj1" fmla="val 51250"/>
              <a:gd name="adj2" fmla="val -8333"/>
              <a:gd name="adj3" fmla="val 57250"/>
              <a:gd name="adj4" fmla="val -62509"/>
            </a:avLst>
          </a:prstGeom>
          <a:solidFill>
            <a:srgbClr val="92D050">
              <a:alpha val="25882"/>
            </a:srgbClr>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400">
                <a:solidFill>
                  <a:srgbClr val="339966"/>
                </a:solidFill>
                <a:latin typeface="Calibri" charset="0"/>
              </a:rPr>
              <a:t>OpenMP directive to indicate START segment to be parallelized</a:t>
            </a:r>
          </a:p>
        </p:txBody>
      </p:sp>
      <p:sp>
        <p:nvSpPr>
          <p:cNvPr id="27654" name="Line Callout 1 (Accent Bar) 10"/>
          <p:cNvSpPr>
            <a:spLocks/>
          </p:cNvSpPr>
          <p:nvPr/>
        </p:nvSpPr>
        <p:spPr bwMode="auto">
          <a:xfrm>
            <a:off x="8669338" y="4773613"/>
            <a:ext cx="1770062" cy="1035050"/>
          </a:xfrm>
          <a:prstGeom prst="accentCallout1">
            <a:avLst>
              <a:gd name="adj1" fmla="val 51250"/>
              <a:gd name="adj2" fmla="val -8333"/>
              <a:gd name="adj3" fmla="val 40079"/>
              <a:gd name="adj4" fmla="val -365458"/>
            </a:avLst>
          </a:prstGeom>
          <a:solidFill>
            <a:srgbClr val="92D050">
              <a:alpha val="25882"/>
            </a:srgbClr>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400">
                <a:solidFill>
                  <a:srgbClr val="339966"/>
                </a:solidFill>
                <a:latin typeface="Calibri" charset="0"/>
              </a:rPr>
              <a:t>OpenMP directive to indicate END segment to be parallelized</a:t>
            </a:r>
          </a:p>
        </p:txBody>
      </p:sp>
      <p:sp>
        <p:nvSpPr>
          <p:cNvPr id="27655" name="TextBox 12"/>
          <p:cNvSpPr txBox="1">
            <a:spLocks noChangeArrowheads="1"/>
          </p:cNvSpPr>
          <p:nvPr/>
        </p:nvSpPr>
        <p:spPr bwMode="auto">
          <a:xfrm>
            <a:off x="4038600" y="5334001"/>
            <a:ext cx="184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200">
              <a:latin typeface="Calibri" charset="0"/>
            </a:endParaRPr>
          </a:p>
        </p:txBody>
      </p:sp>
      <p:sp>
        <p:nvSpPr>
          <p:cNvPr id="27656" name="Line Callout 1 (Accent Bar) 9"/>
          <p:cNvSpPr>
            <a:spLocks/>
          </p:cNvSpPr>
          <p:nvPr/>
        </p:nvSpPr>
        <p:spPr bwMode="auto">
          <a:xfrm>
            <a:off x="5715001" y="1676400"/>
            <a:ext cx="1770063" cy="533400"/>
          </a:xfrm>
          <a:prstGeom prst="accentCallout1">
            <a:avLst>
              <a:gd name="adj1" fmla="val 51250"/>
              <a:gd name="adj2" fmla="val -8333"/>
              <a:gd name="adj3" fmla="val 177153"/>
              <a:gd name="adj4" fmla="val -31088"/>
            </a:avLst>
          </a:prstGeom>
          <a:solidFill>
            <a:srgbClr val="92D050">
              <a:alpha val="25882"/>
            </a:srgbClr>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400">
                <a:solidFill>
                  <a:srgbClr val="339966"/>
                </a:solidFill>
                <a:latin typeface="Calibri" charset="0"/>
              </a:rPr>
              <a:t>Non shared copies of data for each thread</a:t>
            </a:r>
          </a:p>
        </p:txBody>
      </p:sp>
    </p:spTree>
    <p:extLst>
      <p:ext uri="{BB962C8B-B14F-4D97-AF65-F5344CB8AC3E}">
        <p14:creationId xmlns:p14="http://schemas.microsoft.com/office/powerpoint/2010/main" val="1428282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00200" y="404814"/>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OpenMP Execution</a:t>
            </a:r>
            <a:endParaRPr lang="en-US" kern="0" dirty="0"/>
          </a:p>
        </p:txBody>
      </p:sp>
      <p:sp>
        <p:nvSpPr>
          <p:cNvPr id="28674" name="Rectangle 3"/>
          <p:cNvSpPr txBox="1">
            <a:spLocks noChangeArrowheads="1"/>
          </p:cNvSpPr>
          <p:nvPr/>
        </p:nvSpPr>
        <p:spPr bwMode="auto">
          <a:xfrm>
            <a:off x="1676400" y="966788"/>
            <a:ext cx="8610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80000"/>
              </a:lnSpc>
              <a:spcBef>
                <a:spcPct val="35000"/>
              </a:spcBef>
              <a:buClr>
                <a:schemeClr val="accent2"/>
              </a:buClr>
              <a:buFont typeface="Wingdings" charset="2"/>
              <a:buChar char="§"/>
            </a:pPr>
            <a:r>
              <a:rPr lang="en-US" altLang="en-US">
                <a:solidFill>
                  <a:srgbClr val="333333"/>
                </a:solidFill>
              </a:rPr>
              <a:t>On encountering the C construct </a:t>
            </a:r>
            <a:r>
              <a:rPr lang="en-US" altLang="en-US">
                <a:solidFill>
                  <a:srgbClr val="FF0000"/>
                </a:solidFill>
              </a:rPr>
              <a:t>#pragma omp parallel{</a:t>
            </a:r>
            <a:r>
              <a:rPr lang="en-US" altLang="en-US">
                <a:solidFill>
                  <a:srgbClr val="333333"/>
                </a:solidFill>
              </a:rPr>
              <a:t>, </a:t>
            </a:r>
            <a:r>
              <a:rPr lang="en-US" altLang="en-US" b="1">
                <a:solidFill>
                  <a:srgbClr val="333333"/>
                </a:solidFill>
              </a:rPr>
              <a:t>n-1</a:t>
            </a:r>
            <a:r>
              <a:rPr lang="en-US" altLang="en-US">
                <a:solidFill>
                  <a:srgbClr val="333333"/>
                </a:solidFill>
              </a:rPr>
              <a:t> extra threads are created</a:t>
            </a:r>
            <a:br>
              <a:rPr lang="en-US" altLang="en-US">
                <a:solidFill>
                  <a:srgbClr val="333333"/>
                </a:solidFill>
              </a:rPr>
            </a:br>
            <a:endParaRPr lang="en-US" altLang="en-US">
              <a:solidFill>
                <a:srgbClr val="333333"/>
              </a:solidFill>
            </a:endParaRPr>
          </a:p>
          <a:p>
            <a:pPr eaLnBrk="1" hangingPunct="1">
              <a:lnSpc>
                <a:spcPct val="80000"/>
              </a:lnSpc>
              <a:spcBef>
                <a:spcPct val="35000"/>
              </a:spcBef>
              <a:buClr>
                <a:schemeClr val="accent2"/>
              </a:buClr>
              <a:buFont typeface="Wingdings" charset="2"/>
              <a:buChar char="§"/>
            </a:pPr>
            <a:r>
              <a:rPr lang="en-US" altLang="en-US">
                <a:solidFill>
                  <a:srgbClr val="FF0000"/>
                </a:solidFill>
              </a:rPr>
              <a:t>omp_get_thread_num() </a:t>
            </a:r>
            <a:r>
              <a:rPr lang="en-US" altLang="en-US">
                <a:solidFill>
                  <a:srgbClr val="333333"/>
                </a:solidFill>
              </a:rPr>
              <a:t>returns a unique identifier  for each thread that can be utilized. The value returned by this call is between </a:t>
            </a:r>
            <a:r>
              <a:rPr lang="en-US" altLang="en-US" b="1">
                <a:solidFill>
                  <a:srgbClr val="333333"/>
                </a:solidFill>
              </a:rPr>
              <a:t> 0 </a:t>
            </a:r>
            <a:r>
              <a:rPr lang="en-US" altLang="en-US">
                <a:solidFill>
                  <a:srgbClr val="333333"/>
                </a:solidFill>
              </a:rPr>
              <a:t>and </a:t>
            </a:r>
            <a:r>
              <a:rPr lang="en-US" altLang="en-US" b="1">
                <a:solidFill>
                  <a:srgbClr val="333333"/>
                </a:solidFill>
              </a:rPr>
              <a:t>(OMP_NUM_THREADS – 1)</a:t>
            </a:r>
          </a:p>
          <a:p>
            <a:pPr eaLnBrk="1" hangingPunct="1">
              <a:lnSpc>
                <a:spcPct val="80000"/>
              </a:lnSpc>
              <a:spcBef>
                <a:spcPct val="35000"/>
              </a:spcBef>
              <a:buClr>
                <a:schemeClr val="accent2"/>
              </a:buClr>
              <a:buFont typeface="Wingdings" charset="2"/>
              <a:buChar char="§"/>
            </a:pPr>
            <a:endParaRPr lang="en-US" altLang="en-US" b="1">
              <a:solidFill>
                <a:srgbClr val="92D050"/>
              </a:solidFill>
            </a:endParaRPr>
          </a:p>
          <a:p>
            <a:pPr eaLnBrk="1" hangingPunct="1">
              <a:lnSpc>
                <a:spcPct val="80000"/>
              </a:lnSpc>
              <a:spcBef>
                <a:spcPct val="35000"/>
              </a:spcBef>
              <a:buClr>
                <a:schemeClr val="accent2"/>
              </a:buClr>
              <a:buFont typeface="Wingdings" charset="2"/>
              <a:buChar char="§"/>
            </a:pPr>
            <a:r>
              <a:rPr lang="en-US" altLang="en-US">
                <a:solidFill>
                  <a:srgbClr val="FF0000"/>
                </a:solidFill>
              </a:rPr>
              <a:t>omp_get_num_threads() </a:t>
            </a:r>
            <a:r>
              <a:rPr lang="en-US" altLang="en-US">
                <a:solidFill>
                  <a:srgbClr val="333333"/>
                </a:solidFill>
              </a:rPr>
              <a:t>returns the total number of threads involved in the parallel section of the program</a:t>
            </a:r>
          </a:p>
          <a:p>
            <a:pPr eaLnBrk="1" hangingPunct="1">
              <a:lnSpc>
                <a:spcPct val="80000"/>
              </a:lnSpc>
              <a:spcBef>
                <a:spcPct val="35000"/>
              </a:spcBef>
              <a:buClr>
                <a:schemeClr val="accent2"/>
              </a:buClr>
              <a:buFont typeface="Wingdings" charset="2"/>
              <a:buNone/>
            </a:pPr>
            <a:endParaRPr lang="en-US" altLang="en-US">
              <a:solidFill>
                <a:srgbClr val="333333"/>
              </a:solidFill>
            </a:endParaRPr>
          </a:p>
          <a:p>
            <a:pPr eaLnBrk="1" hangingPunct="1">
              <a:lnSpc>
                <a:spcPct val="80000"/>
              </a:lnSpc>
              <a:spcBef>
                <a:spcPct val="35000"/>
              </a:spcBef>
              <a:buClr>
                <a:schemeClr val="accent2"/>
              </a:buClr>
              <a:buFont typeface="Wingdings" charset="2"/>
              <a:buChar char="§"/>
            </a:pPr>
            <a:r>
              <a:rPr lang="en-US" altLang="en-US">
                <a:solidFill>
                  <a:srgbClr val="333333"/>
                </a:solidFill>
              </a:rPr>
              <a:t>Code after the parallel directive is executed independently on each of the </a:t>
            </a:r>
            <a:r>
              <a:rPr lang="en-US" altLang="en-US" b="1">
                <a:solidFill>
                  <a:srgbClr val="333333"/>
                </a:solidFill>
              </a:rPr>
              <a:t>n</a:t>
            </a:r>
            <a:r>
              <a:rPr lang="en-US" altLang="en-US">
                <a:solidFill>
                  <a:srgbClr val="333333"/>
                </a:solidFill>
              </a:rPr>
              <a:t> threads. </a:t>
            </a:r>
            <a:br>
              <a:rPr lang="en-US" altLang="en-US">
                <a:solidFill>
                  <a:srgbClr val="333333"/>
                </a:solidFill>
              </a:rPr>
            </a:br>
            <a:endParaRPr lang="en-US" altLang="en-US">
              <a:solidFill>
                <a:srgbClr val="333333"/>
              </a:solidFill>
            </a:endParaRPr>
          </a:p>
          <a:p>
            <a:pPr eaLnBrk="1" hangingPunct="1">
              <a:lnSpc>
                <a:spcPct val="80000"/>
              </a:lnSpc>
              <a:spcBef>
                <a:spcPct val="35000"/>
              </a:spcBef>
              <a:buClr>
                <a:schemeClr val="accent2"/>
              </a:buClr>
              <a:buFont typeface="Wingdings" charset="2"/>
              <a:buChar char="§"/>
            </a:pPr>
            <a:r>
              <a:rPr lang="en-US" altLang="en-US">
                <a:solidFill>
                  <a:srgbClr val="333333"/>
                </a:solidFill>
              </a:rPr>
              <a:t>On encountering the C construct </a:t>
            </a:r>
            <a:r>
              <a:rPr lang="en-US" altLang="en-US">
                <a:solidFill>
                  <a:srgbClr val="FF0000"/>
                </a:solidFill>
              </a:rPr>
              <a:t>}</a:t>
            </a:r>
            <a:r>
              <a:rPr lang="en-US" altLang="en-US">
                <a:solidFill>
                  <a:srgbClr val="FFC000"/>
                </a:solidFill>
              </a:rPr>
              <a:t> (corresponding to #pragma omp parallel{ )</a:t>
            </a:r>
            <a:r>
              <a:rPr lang="en-US" altLang="en-US">
                <a:solidFill>
                  <a:srgbClr val="333333"/>
                </a:solidFill>
              </a:rPr>
              <a:t>, indicates the end of parallel execution of the code segment, the </a:t>
            </a:r>
            <a:r>
              <a:rPr lang="en-US" altLang="en-US" b="1">
                <a:solidFill>
                  <a:srgbClr val="333333"/>
                </a:solidFill>
              </a:rPr>
              <a:t>n-1</a:t>
            </a:r>
            <a:r>
              <a:rPr lang="en-US" altLang="en-US">
                <a:solidFill>
                  <a:srgbClr val="333333"/>
                </a:solidFill>
              </a:rPr>
              <a:t> extra threads  are deactivated and normal sequential execution begins. </a:t>
            </a:r>
          </a:p>
          <a:p>
            <a:pPr eaLnBrk="1" hangingPunct="1">
              <a:lnSpc>
                <a:spcPct val="95000"/>
              </a:lnSpc>
              <a:spcBef>
                <a:spcPct val="35000"/>
              </a:spcBef>
              <a:buClr>
                <a:schemeClr val="accent2"/>
              </a:buClr>
              <a:buFont typeface="Wingdings" charset="2"/>
              <a:buNone/>
            </a:pPr>
            <a:endParaRPr lang="en-US" altLang="en-US">
              <a:solidFill>
                <a:srgbClr val="333333"/>
              </a:solidFill>
            </a:endParaRPr>
          </a:p>
        </p:txBody>
      </p:sp>
    </p:spTree>
    <p:extLst>
      <p:ext uri="{BB962C8B-B14F-4D97-AF65-F5344CB8AC3E}">
        <p14:creationId xmlns:p14="http://schemas.microsoft.com/office/powerpoint/2010/main" val="843552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6763" y="153989"/>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Compiling </a:t>
            </a:r>
            <a:r>
              <a:rPr lang="en-US" kern="0" dirty="0" err="1"/>
              <a:t>OpenMP</a:t>
            </a:r>
            <a:r>
              <a:rPr lang="en-US" kern="0" dirty="0"/>
              <a:t> Programs</a:t>
            </a:r>
          </a:p>
        </p:txBody>
      </p:sp>
      <p:sp>
        <p:nvSpPr>
          <p:cNvPr id="3" name="Content Placeholder 2"/>
          <p:cNvSpPr txBox="1">
            <a:spLocks/>
          </p:cNvSpPr>
          <p:nvPr/>
        </p:nvSpPr>
        <p:spPr bwMode="auto">
          <a:xfrm>
            <a:off x="1884363" y="3276600"/>
            <a:ext cx="8382000" cy="25908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spcBef>
                <a:spcPct val="20000"/>
              </a:spcBef>
              <a:buFont typeface="Times" charset="0"/>
              <a:buNone/>
              <a:defRPr/>
            </a:pPr>
            <a:r>
              <a:rPr lang="en-US" altLang="en-US" sz="1600" b="1" i="0">
                <a:solidFill>
                  <a:srgbClr val="000000"/>
                </a:solidFill>
              </a:rPr>
              <a:t>Fortran :</a:t>
            </a:r>
          </a:p>
          <a:p>
            <a:pPr eaLnBrk="1" hangingPunct="1">
              <a:spcBef>
                <a:spcPct val="20000"/>
              </a:spcBef>
              <a:buFont typeface="Times" charset="0"/>
              <a:buChar char="•"/>
              <a:defRPr/>
            </a:pPr>
            <a:r>
              <a:rPr lang="en-US" altLang="en-US" sz="1600" i="0">
                <a:solidFill>
                  <a:srgbClr val="000000"/>
                </a:solidFill>
              </a:rPr>
              <a:t>Case insensitive directives</a:t>
            </a:r>
          </a:p>
          <a:p>
            <a:pPr eaLnBrk="1" hangingPunct="1">
              <a:spcBef>
                <a:spcPct val="20000"/>
              </a:spcBef>
              <a:buFont typeface="Times" charset="0"/>
              <a:buChar char="•"/>
              <a:defRPr/>
            </a:pPr>
            <a:r>
              <a:rPr lang="en-US" altLang="en-US" sz="1600" i="0">
                <a:solidFill>
                  <a:srgbClr val="000000"/>
                </a:solidFill>
              </a:rPr>
              <a:t>Syntax : </a:t>
            </a:r>
          </a:p>
          <a:p>
            <a:pPr lvl="1" eaLnBrk="1" hangingPunct="1">
              <a:spcBef>
                <a:spcPct val="20000"/>
              </a:spcBef>
              <a:buFontTx/>
              <a:buChar char="–"/>
              <a:defRPr/>
            </a:pPr>
            <a:r>
              <a:rPr lang="en-US" altLang="en-US" sz="1600" i="0">
                <a:solidFill>
                  <a:srgbClr val="000000"/>
                </a:solidFill>
              </a:rPr>
              <a:t>!$OMP directive [clause[[,] clause]…] (free format)</a:t>
            </a:r>
          </a:p>
          <a:p>
            <a:pPr lvl="1" eaLnBrk="1" hangingPunct="1">
              <a:spcBef>
                <a:spcPct val="20000"/>
              </a:spcBef>
              <a:buFontTx/>
              <a:buChar char="–"/>
              <a:defRPr/>
            </a:pPr>
            <a:r>
              <a:rPr lang="en-US" altLang="en-US" sz="1600" i="0">
                <a:solidFill>
                  <a:srgbClr val="000000"/>
                </a:solidFill>
              </a:rPr>
              <a:t>!$OMP / C$OMP / *$OMP  directive [clause[[,] clause]…] (free format)</a:t>
            </a:r>
          </a:p>
          <a:p>
            <a:pPr eaLnBrk="1" hangingPunct="1">
              <a:spcBef>
                <a:spcPct val="20000"/>
              </a:spcBef>
              <a:buFont typeface="Times" charset="0"/>
              <a:buChar char="•"/>
              <a:defRPr/>
            </a:pPr>
            <a:r>
              <a:rPr lang="en-US" altLang="en-US" sz="1600" i="0">
                <a:solidFill>
                  <a:srgbClr val="000000"/>
                </a:solidFill>
              </a:rPr>
              <a:t>Compiling OpenMP source code :</a:t>
            </a:r>
          </a:p>
          <a:p>
            <a:pPr lvl="1" eaLnBrk="1" hangingPunct="1">
              <a:spcBef>
                <a:spcPct val="20000"/>
              </a:spcBef>
              <a:buFontTx/>
              <a:buChar char="–"/>
              <a:defRPr/>
            </a:pPr>
            <a:r>
              <a:rPr lang="en-US" altLang="en-US" sz="1600" b="1" i="0">
                <a:solidFill>
                  <a:srgbClr val="000000"/>
                </a:solidFill>
              </a:rPr>
              <a:t>(GNU Fortran compiler) : gfortran –fopenmp –o </a:t>
            </a:r>
            <a:r>
              <a:rPr lang="en-US" altLang="en-US" sz="1600" b="1" i="0">
                <a:solidFill>
                  <a:srgbClr val="FF0000"/>
                </a:solidFill>
              </a:rPr>
              <a:t>exec_name</a:t>
            </a:r>
            <a:r>
              <a:rPr lang="en-US" altLang="en-US" sz="1600" b="1" i="0">
                <a:solidFill>
                  <a:srgbClr val="000000"/>
                </a:solidFill>
              </a:rPr>
              <a:t> </a:t>
            </a:r>
            <a:r>
              <a:rPr lang="en-US" altLang="en-US" sz="1600" b="1" i="0">
                <a:solidFill>
                  <a:srgbClr val="FF0000"/>
                </a:solidFill>
              </a:rPr>
              <a:t>file_name.f95</a:t>
            </a:r>
          </a:p>
          <a:p>
            <a:pPr lvl="1" eaLnBrk="1" hangingPunct="1">
              <a:spcBef>
                <a:spcPct val="20000"/>
              </a:spcBef>
              <a:buFontTx/>
              <a:buChar char="–"/>
              <a:defRPr/>
            </a:pPr>
            <a:r>
              <a:rPr lang="en-US" altLang="en-US" sz="1600" b="1" i="0">
                <a:solidFill>
                  <a:srgbClr val="000000"/>
                </a:solidFill>
              </a:rPr>
              <a:t>(Intel Fortran compiler) : ifort  -o </a:t>
            </a:r>
            <a:r>
              <a:rPr lang="en-US" altLang="en-US" sz="1600" b="1" i="0">
                <a:solidFill>
                  <a:srgbClr val="FF0000"/>
                </a:solidFill>
              </a:rPr>
              <a:t>exe_file_name</a:t>
            </a:r>
            <a:r>
              <a:rPr lang="en-US" altLang="en-US" sz="1600" b="1" i="0">
                <a:solidFill>
                  <a:srgbClr val="000000"/>
                </a:solidFill>
              </a:rPr>
              <a:t> –openmp </a:t>
            </a:r>
            <a:r>
              <a:rPr lang="en-US" altLang="en-US" sz="1600" b="1" i="0">
                <a:solidFill>
                  <a:srgbClr val="FF0000"/>
                </a:solidFill>
              </a:rPr>
              <a:t>file_name.f</a:t>
            </a:r>
            <a:endParaRPr lang="en-US" altLang="en-US" sz="1600" i="0">
              <a:solidFill>
                <a:srgbClr val="FF0000"/>
              </a:solidFill>
            </a:endParaRPr>
          </a:p>
        </p:txBody>
      </p:sp>
      <p:sp>
        <p:nvSpPr>
          <p:cNvPr id="29700" name="Content Placeholder 2"/>
          <p:cNvSpPr txBox="1">
            <a:spLocks/>
          </p:cNvSpPr>
          <p:nvPr/>
        </p:nvSpPr>
        <p:spPr bwMode="auto">
          <a:xfrm>
            <a:off x="1884363" y="944563"/>
            <a:ext cx="8382000" cy="22098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spcBef>
                <a:spcPct val="20000"/>
              </a:spcBef>
              <a:buClr>
                <a:srgbClr val="430467"/>
              </a:buClr>
              <a:buFont typeface="Times" charset="0"/>
              <a:buNone/>
              <a:defRPr/>
            </a:pPr>
            <a:r>
              <a:rPr lang="en-US" altLang="en-US" sz="1600" b="1">
                <a:solidFill>
                  <a:srgbClr val="000000"/>
                </a:solidFill>
                <a:latin typeface="Calibri" charset="0"/>
              </a:rPr>
              <a:t>C :</a:t>
            </a:r>
          </a:p>
          <a:p>
            <a:pPr>
              <a:spcBef>
                <a:spcPct val="20000"/>
              </a:spcBef>
              <a:buClr>
                <a:srgbClr val="430467"/>
              </a:buClr>
              <a:buFont typeface="Times" charset="0"/>
              <a:buChar char="•"/>
              <a:defRPr/>
            </a:pPr>
            <a:r>
              <a:rPr lang="en-US" altLang="en-US" sz="1600">
                <a:solidFill>
                  <a:srgbClr val="000000"/>
                </a:solidFill>
                <a:latin typeface="Calibri" charset="0"/>
              </a:rPr>
              <a:t>Case sensitive directives</a:t>
            </a:r>
          </a:p>
          <a:p>
            <a:pPr>
              <a:spcBef>
                <a:spcPct val="20000"/>
              </a:spcBef>
              <a:buClr>
                <a:srgbClr val="430467"/>
              </a:buClr>
              <a:buFont typeface="Times" charset="0"/>
              <a:buChar char="•"/>
              <a:defRPr/>
            </a:pPr>
            <a:r>
              <a:rPr lang="en-US" altLang="en-US" sz="1600">
                <a:solidFill>
                  <a:srgbClr val="000000"/>
                </a:solidFill>
                <a:latin typeface="Calibri" charset="0"/>
              </a:rPr>
              <a:t>Syntax : </a:t>
            </a:r>
          </a:p>
          <a:p>
            <a:pPr lvl="1">
              <a:spcBef>
                <a:spcPct val="20000"/>
              </a:spcBef>
              <a:buFontTx/>
              <a:buChar char="–"/>
              <a:defRPr/>
            </a:pPr>
            <a:r>
              <a:rPr lang="en-US" altLang="en-US" sz="1600">
                <a:solidFill>
                  <a:srgbClr val="000000"/>
                </a:solidFill>
                <a:latin typeface="Calibri" charset="0"/>
                <a:ea typeface="ＭＳ Ｐゴシック" charset="-128"/>
              </a:rPr>
              <a:t>#pragma omp directive [clause [clause]..]</a:t>
            </a:r>
          </a:p>
          <a:p>
            <a:pPr>
              <a:spcBef>
                <a:spcPct val="20000"/>
              </a:spcBef>
              <a:buClr>
                <a:srgbClr val="430467"/>
              </a:buClr>
              <a:buFont typeface="Times" charset="0"/>
              <a:buChar char="•"/>
              <a:defRPr/>
            </a:pPr>
            <a:r>
              <a:rPr lang="en-US" altLang="en-US" sz="1600">
                <a:solidFill>
                  <a:srgbClr val="000000"/>
                </a:solidFill>
                <a:latin typeface="Calibri" charset="0"/>
              </a:rPr>
              <a:t>Compiling OpenMP source code :</a:t>
            </a:r>
          </a:p>
          <a:p>
            <a:pPr lvl="1">
              <a:spcBef>
                <a:spcPct val="20000"/>
              </a:spcBef>
              <a:buFontTx/>
              <a:buChar char="–"/>
              <a:defRPr/>
            </a:pPr>
            <a:r>
              <a:rPr lang="en-US" altLang="en-US" sz="1600" b="1">
                <a:solidFill>
                  <a:srgbClr val="000000"/>
                </a:solidFill>
                <a:latin typeface="Calibri" charset="0"/>
                <a:ea typeface="ＭＳ Ｐゴシック" charset="-128"/>
              </a:rPr>
              <a:t>(GNU C compiler) : gcc –fopenmp –o </a:t>
            </a:r>
            <a:r>
              <a:rPr lang="en-US" altLang="en-US" sz="1600" b="1">
                <a:solidFill>
                  <a:srgbClr val="FF0000"/>
                </a:solidFill>
                <a:latin typeface="Calibri" charset="0"/>
                <a:ea typeface="ＭＳ Ｐゴシック" charset="-128"/>
              </a:rPr>
              <a:t>exec_name</a:t>
            </a:r>
            <a:r>
              <a:rPr lang="en-US" altLang="en-US" sz="1600" b="1">
                <a:solidFill>
                  <a:srgbClr val="000000"/>
                </a:solidFill>
                <a:latin typeface="Calibri" charset="0"/>
                <a:ea typeface="ＭＳ Ｐゴシック" charset="-128"/>
              </a:rPr>
              <a:t> </a:t>
            </a:r>
            <a:r>
              <a:rPr lang="en-US" altLang="en-US" sz="1600" b="1">
                <a:solidFill>
                  <a:srgbClr val="FF0000"/>
                </a:solidFill>
                <a:latin typeface="Calibri" charset="0"/>
                <a:ea typeface="ＭＳ Ｐゴシック" charset="-128"/>
              </a:rPr>
              <a:t>file_name.c</a:t>
            </a:r>
          </a:p>
          <a:p>
            <a:pPr lvl="1">
              <a:spcBef>
                <a:spcPct val="20000"/>
              </a:spcBef>
              <a:buFontTx/>
              <a:buChar char="–"/>
              <a:defRPr/>
            </a:pPr>
            <a:r>
              <a:rPr lang="en-US" altLang="en-US" sz="1600" b="1">
                <a:solidFill>
                  <a:srgbClr val="000000"/>
                </a:solidFill>
                <a:latin typeface="Calibri" charset="0"/>
                <a:ea typeface="ＭＳ Ｐゴシック" charset="-128"/>
              </a:rPr>
              <a:t>(Intel C compiler) : icc –o </a:t>
            </a:r>
            <a:r>
              <a:rPr lang="en-US" altLang="en-US" sz="1600" b="1">
                <a:solidFill>
                  <a:srgbClr val="FF0000"/>
                </a:solidFill>
                <a:latin typeface="Calibri" charset="0"/>
                <a:ea typeface="ＭＳ Ｐゴシック" charset="-128"/>
              </a:rPr>
              <a:t>exe_file_name</a:t>
            </a:r>
            <a:r>
              <a:rPr lang="en-US" altLang="en-US" sz="1600" b="1">
                <a:solidFill>
                  <a:srgbClr val="000000"/>
                </a:solidFill>
                <a:latin typeface="Calibri" charset="0"/>
                <a:ea typeface="ＭＳ Ｐゴシック" charset="-128"/>
              </a:rPr>
              <a:t> –openmp </a:t>
            </a:r>
            <a:r>
              <a:rPr lang="en-US" altLang="en-US" sz="1600" b="1">
                <a:solidFill>
                  <a:srgbClr val="FF0000"/>
                </a:solidFill>
                <a:latin typeface="Calibri" charset="0"/>
                <a:ea typeface="ＭＳ Ｐゴシック" charset="-128"/>
              </a:rPr>
              <a:t>file_name.c</a:t>
            </a:r>
          </a:p>
        </p:txBody>
      </p:sp>
    </p:spTree>
    <p:extLst>
      <p:ext uri="{BB962C8B-B14F-4D97-AF65-F5344CB8AC3E}">
        <p14:creationId xmlns:p14="http://schemas.microsoft.com/office/powerpoint/2010/main" val="163918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85939" y="271464"/>
            <a:ext cx="7621587" cy="554037"/>
          </a:xfrm>
          <a:prstGeom prst="rect">
            <a:avLst/>
          </a:prstGeom>
        </p:spPr>
        <p:txBody>
          <a:bodyPr>
            <a:normAutofit fontScale="97500"/>
          </a:bodyPr>
          <a:lstStyle>
            <a:lvl1pPr algn="l" rtl="0" eaLnBrk="1" fontAlgn="base" hangingPunct="1">
              <a:lnSpc>
                <a:spcPct val="80000"/>
              </a:lnSpc>
              <a:spcBef>
                <a:spcPct val="0"/>
              </a:spcBef>
              <a:spcAft>
                <a:spcPct val="0"/>
              </a:spcAft>
              <a:defRPr sz="2800" b="1">
                <a:solidFill>
                  <a:schemeClr val="accent1">
                    <a:lumMod val="50000"/>
                  </a:schemeClr>
                </a:solidFill>
                <a:latin typeface="+mj-lt"/>
                <a:ea typeface="+mj-ea"/>
                <a:cs typeface="+mj-cs"/>
              </a:defRPr>
            </a:lvl1pPr>
            <a:lvl2pPr algn="l" rtl="0" eaLnBrk="1" fontAlgn="base" hangingPunct="1">
              <a:lnSpc>
                <a:spcPct val="80000"/>
              </a:lnSpc>
              <a:spcBef>
                <a:spcPct val="0"/>
              </a:spcBef>
              <a:spcAft>
                <a:spcPct val="0"/>
              </a:spcAft>
              <a:defRPr sz="2400">
                <a:solidFill>
                  <a:schemeClr val="accent1"/>
                </a:solidFill>
                <a:latin typeface="Arial" charset="0"/>
                <a:cs typeface="Arial" charset="0"/>
              </a:defRPr>
            </a:lvl2pPr>
            <a:lvl3pPr algn="l" rtl="0" eaLnBrk="1" fontAlgn="base" hangingPunct="1">
              <a:lnSpc>
                <a:spcPct val="80000"/>
              </a:lnSpc>
              <a:spcBef>
                <a:spcPct val="0"/>
              </a:spcBef>
              <a:spcAft>
                <a:spcPct val="0"/>
              </a:spcAft>
              <a:defRPr sz="2400">
                <a:solidFill>
                  <a:schemeClr val="accent1"/>
                </a:solidFill>
                <a:latin typeface="Arial" charset="0"/>
                <a:cs typeface="Arial" charset="0"/>
              </a:defRPr>
            </a:lvl3pPr>
            <a:lvl4pPr algn="l" rtl="0" eaLnBrk="1" fontAlgn="base" hangingPunct="1">
              <a:lnSpc>
                <a:spcPct val="80000"/>
              </a:lnSpc>
              <a:spcBef>
                <a:spcPct val="0"/>
              </a:spcBef>
              <a:spcAft>
                <a:spcPct val="0"/>
              </a:spcAft>
              <a:defRPr sz="2400">
                <a:solidFill>
                  <a:schemeClr val="accent1"/>
                </a:solidFill>
                <a:latin typeface="Arial" charset="0"/>
                <a:cs typeface="Arial" charset="0"/>
              </a:defRPr>
            </a:lvl4pPr>
            <a:lvl5pPr algn="l" rtl="0" eaLnBrk="1" fontAlgn="base" hangingPunct="1">
              <a:lnSpc>
                <a:spcPct val="80000"/>
              </a:lnSpc>
              <a:spcBef>
                <a:spcPct val="0"/>
              </a:spcBef>
              <a:spcAft>
                <a:spcPct val="0"/>
              </a:spcAft>
              <a:defRPr sz="2400">
                <a:solidFill>
                  <a:schemeClr val="accent1"/>
                </a:solidFill>
                <a:latin typeface="Arial" charset="0"/>
                <a:cs typeface="Arial" charset="0"/>
              </a:defRPr>
            </a:lvl5pPr>
            <a:lvl6pPr marL="457200" algn="l" rtl="0" eaLnBrk="1" fontAlgn="base" hangingPunct="1">
              <a:lnSpc>
                <a:spcPct val="80000"/>
              </a:lnSpc>
              <a:spcBef>
                <a:spcPct val="0"/>
              </a:spcBef>
              <a:spcAft>
                <a:spcPct val="0"/>
              </a:spcAft>
              <a:defRPr sz="2400">
                <a:solidFill>
                  <a:schemeClr val="accent1"/>
                </a:solidFill>
                <a:latin typeface="Arial" charset="0"/>
                <a:cs typeface="Arial" charset="0"/>
              </a:defRPr>
            </a:lvl6pPr>
            <a:lvl7pPr marL="914400" algn="l" rtl="0" eaLnBrk="1" fontAlgn="base" hangingPunct="1">
              <a:lnSpc>
                <a:spcPct val="80000"/>
              </a:lnSpc>
              <a:spcBef>
                <a:spcPct val="0"/>
              </a:spcBef>
              <a:spcAft>
                <a:spcPct val="0"/>
              </a:spcAft>
              <a:defRPr sz="2400">
                <a:solidFill>
                  <a:schemeClr val="accent1"/>
                </a:solidFill>
                <a:latin typeface="Arial" charset="0"/>
                <a:cs typeface="Arial" charset="0"/>
              </a:defRPr>
            </a:lvl7pPr>
            <a:lvl8pPr marL="1371600" algn="l" rtl="0" eaLnBrk="1" fontAlgn="base" hangingPunct="1">
              <a:lnSpc>
                <a:spcPct val="80000"/>
              </a:lnSpc>
              <a:spcBef>
                <a:spcPct val="0"/>
              </a:spcBef>
              <a:spcAft>
                <a:spcPct val="0"/>
              </a:spcAft>
              <a:defRPr sz="2400">
                <a:solidFill>
                  <a:schemeClr val="accent1"/>
                </a:solidFill>
                <a:latin typeface="Arial" charset="0"/>
                <a:cs typeface="Arial" charset="0"/>
              </a:defRPr>
            </a:lvl8pPr>
            <a:lvl9pPr marL="1828800" algn="l" rtl="0" eaLnBrk="1" fontAlgn="base" hangingPunct="1">
              <a:lnSpc>
                <a:spcPct val="80000"/>
              </a:lnSpc>
              <a:spcBef>
                <a:spcPct val="0"/>
              </a:spcBef>
              <a:spcAft>
                <a:spcPct val="0"/>
              </a:spcAft>
              <a:defRPr sz="2400">
                <a:solidFill>
                  <a:schemeClr val="accent1"/>
                </a:solidFill>
                <a:latin typeface="Arial" charset="0"/>
                <a:cs typeface="Arial" charset="0"/>
              </a:defRPr>
            </a:lvl9pPr>
          </a:lstStyle>
          <a:p>
            <a:pPr fontAlgn="auto">
              <a:spcAft>
                <a:spcPts val="0"/>
              </a:spcAft>
              <a:defRPr/>
            </a:pPr>
            <a:r>
              <a:rPr lang="en-US" sz="3400" dirty="0">
                <a:solidFill>
                  <a:srgbClr val="B30838"/>
                </a:solidFill>
              </a:rPr>
              <a:t>DEMO: Hello World</a:t>
            </a:r>
          </a:p>
        </p:txBody>
      </p:sp>
      <p:pic>
        <p:nvPicPr>
          <p:cNvPr id="30722" name="Content Placeholder 7" descr="Screen shot 2010-03-01 at 2.01.22 PM.png"/>
          <p:cNvPicPr>
            <a:picLocks noChangeAspect="1"/>
          </p:cNvPicPr>
          <p:nvPr/>
        </p:nvPicPr>
        <p:blipFill>
          <a:blip r:embed="rId2">
            <a:extLst>
              <a:ext uri="{28A0092B-C50C-407E-A947-70E740481C1C}">
                <a14:useLocalDpi xmlns:a14="http://schemas.microsoft.com/office/drawing/2010/main" val="0"/>
              </a:ext>
            </a:extLst>
          </a:blip>
          <a:srcRect t="-22105" b="-22105"/>
          <a:stretch>
            <a:fillRect/>
          </a:stretch>
        </p:blipFill>
        <p:spPr bwMode="auto">
          <a:xfrm>
            <a:off x="1981200" y="990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261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Topics</a:t>
            </a:r>
            <a:endParaRPr lang="en-US" kern="0" dirty="0"/>
          </a:p>
        </p:txBody>
      </p:sp>
      <p:sp>
        <p:nvSpPr>
          <p:cNvPr id="17" name="Content Placeholder 2"/>
          <p:cNvSpPr txBox="1">
            <a:spLocks/>
          </p:cNvSpPr>
          <p:nvPr/>
        </p:nvSpPr>
        <p:spPr>
          <a:xfrm>
            <a:off x="1752600" y="685800"/>
            <a:ext cx="5029200" cy="50292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dirty="0">
                <a:solidFill>
                  <a:srgbClr val="7F7F7F"/>
                </a:solidFill>
                <a:ea typeface="ＭＳ Ｐゴシック" pitchFamily="34" charset="-128"/>
              </a:rPr>
              <a:t>Review of HPC Models</a:t>
            </a:r>
          </a:p>
          <a:p>
            <a:pPr>
              <a:defRPr/>
            </a:pPr>
            <a:r>
              <a:rPr lang="en-US" dirty="0">
                <a:solidFill>
                  <a:srgbClr val="7F7F7F"/>
                </a:solidFill>
                <a:ea typeface="ＭＳ Ｐゴシック" pitchFamily="34" charset="-128"/>
              </a:rPr>
              <a:t>Shared Memory: Performance concepts</a:t>
            </a:r>
          </a:p>
          <a:p>
            <a:pPr>
              <a:defRPr/>
            </a:pPr>
            <a:r>
              <a:rPr lang="en-US" dirty="0">
                <a:solidFill>
                  <a:srgbClr val="7F7F7F"/>
                </a:solidFill>
                <a:ea typeface="ＭＳ Ｐゴシック" pitchFamily="34" charset="-128"/>
              </a:rPr>
              <a:t>Introduction to </a:t>
            </a:r>
            <a:r>
              <a:rPr lang="en-US" dirty="0" err="1">
                <a:solidFill>
                  <a:srgbClr val="7F7F7F"/>
                </a:solidFill>
                <a:ea typeface="ＭＳ Ｐゴシック" pitchFamily="34" charset="-128"/>
              </a:rPr>
              <a:t>OpenMP</a:t>
            </a:r>
            <a:endParaRPr lang="en-US" dirty="0">
              <a:solidFill>
                <a:srgbClr val="7F7F7F"/>
              </a:solidFill>
              <a:ea typeface="ＭＳ Ｐゴシック" pitchFamily="34" charset="-128"/>
            </a:endParaRP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Runtime Library &amp; Environment Variables</a:t>
            </a:r>
          </a:p>
          <a:p>
            <a:pPr>
              <a:defRPr/>
            </a:pPr>
            <a:r>
              <a:rPr lang="en-US" dirty="0" err="1">
                <a:solidFill>
                  <a:srgbClr val="7D110C"/>
                </a:solidFill>
                <a:ea typeface="ＭＳ Ｐゴシック" pitchFamily="34" charset="-128"/>
              </a:rPr>
              <a:t>OpenMP</a:t>
            </a:r>
            <a:r>
              <a:rPr lang="en-US" dirty="0">
                <a:solidFill>
                  <a:srgbClr val="7D110C"/>
                </a:solidFill>
                <a:ea typeface="ＭＳ Ｐゴシック" pitchFamily="34" charset="-128"/>
              </a:rPr>
              <a:t>: Data &amp; Work sharing directives</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Synchronization</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Reduction</a:t>
            </a:r>
          </a:p>
          <a:p>
            <a:pPr>
              <a:defRPr/>
            </a:pPr>
            <a:r>
              <a:rPr lang="en-US" dirty="0">
                <a:solidFill>
                  <a:srgbClr val="7F7F7F"/>
                </a:solidFill>
                <a:ea typeface="ＭＳ Ｐゴシック" pitchFamily="34" charset="-128"/>
              </a:rPr>
              <a:t>Synopsis of Commands</a:t>
            </a:r>
          </a:p>
          <a:p>
            <a:pPr marL="0" indent="0" eaLnBrk="1" hangingPunct="1">
              <a:lnSpc>
                <a:spcPct val="80000"/>
              </a:lnSpc>
              <a:buNone/>
              <a:defRPr/>
            </a:pPr>
            <a:endParaRPr lang="en-US" kern="0" dirty="0">
              <a:ea typeface="ＭＳ Ｐゴシック" pitchFamily="34" charset="-128"/>
            </a:endParaRPr>
          </a:p>
        </p:txBody>
      </p:sp>
      <p:pic>
        <p:nvPicPr>
          <p:cNvPr id="317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86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01838" y="133351"/>
            <a:ext cx="8532812"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OpenMP: Data Environment</a:t>
            </a:r>
            <a:endParaRPr lang="en-US" kern="0" dirty="0"/>
          </a:p>
        </p:txBody>
      </p:sp>
      <p:sp>
        <p:nvSpPr>
          <p:cNvPr id="32770" name="Content Placeholder 2"/>
          <p:cNvSpPr txBox="1">
            <a:spLocks/>
          </p:cNvSpPr>
          <p:nvPr/>
        </p:nvSpPr>
        <p:spPr bwMode="auto">
          <a:xfrm>
            <a:off x="1912938" y="695326"/>
            <a:ext cx="8621712"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r>
              <a:rPr lang="en-US" altLang="en-US" sz="1900"/>
              <a:t>OpenMP program always begins with a single thread of control – master thread</a:t>
            </a:r>
          </a:p>
          <a:p>
            <a:r>
              <a:rPr lang="en-US" altLang="en-US" sz="1900"/>
              <a:t>Context associated with the master thread is also known as the Data Environment.</a:t>
            </a:r>
          </a:p>
          <a:p>
            <a:r>
              <a:rPr lang="en-US" altLang="en-US" sz="1900"/>
              <a:t>Context is comprised of :</a:t>
            </a:r>
          </a:p>
          <a:p>
            <a:pPr lvl="1"/>
            <a:r>
              <a:rPr lang="en-US" altLang="en-US" sz="1700"/>
              <a:t>Global variables</a:t>
            </a:r>
          </a:p>
          <a:p>
            <a:pPr lvl="1"/>
            <a:r>
              <a:rPr lang="en-US" altLang="en-US" sz="1700"/>
              <a:t>Automatic variables</a:t>
            </a:r>
          </a:p>
          <a:p>
            <a:pPr lvl="1"/>
            <a:r>
              <a:rPr lang="en-US" altLang="en-US" sz="1700"/>
              <a:t>Dynamically allocated variables</a:t>
            </a:r>
          </a:p>
          <a:p>
            <a:r>
              <a:rPr lang="en-US" altLang="en-US" sz="1900"/>
              <a:t>Context of the master thread remains valid throughout the execution of the program</a:t>
            </a:r>
          </a:p>
          <a:p>
            <a:r>
              <a:rPr lang="en-US" altLang="en-US" sz="1900"/>
              <a:t>The OpenMP parallel construct may be used to either share a single copy of the context with all the threads or provide each of the threads with a private copy of the context.</a:t>
            </a:r>
          </a:p>
          <a:p>
            <a:r>
              <a:rPr lang="en-US" altLang="en-US" sz="1900"/>
              <a:t>The sharing of Context can be performed at various levels of granularity</a:t>
            </a:r>
          </a:p>
          <a:p>
            <a:pPr lvl="1"/>
            <a:r>
              <a:rPr lang="en-US" altLang="en-US" sz="1700"/>
              <a:t>Select variables from a context can be shared while keeping the context private etc. </a:t>
            </a:r>
          </a:p>
          <a:p>
            <a:pPr eaLnBrk="1" hangingPunct="1">
              <a:buFontTx/>
              <a:buNone/>
            </a:pPr>
            <a:endParaRPr lang="en-US" altLang="en-US"/>
          </a:p>
        </p:txBody>
      </p:sp>
    </p:spTree>
    <p:extLst>
      <p:ext uri="{BB962C8B-B14F-4D97-AF65-F5344CB8AC3E}">
        <p14:creationId xmlns:p14="http://schemas.microsoft.com/office/powerpoint/2010/main" val="1865957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62126" y="1"/>
            <a:ext cx="782161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err="1"/>
              <a:t>OpenMP</a:t>
            </a:r>
            <a:r>
              <a:rPr lang="en-US" kern="0" dirty="0"/>
              <a:t> Data Environment</a:t>
            </a:r>
          </a:p>
        </p:txBody>
      </p:sp>
      <p:sp>
        <p:nvSpPr>
          <p:cNvPr id="33794" name="Content Placeholder 2"/>
          <p:cNvSpPr txBox="1">
            <a:spLocks/>
          </p:cNvSpPr>
          <p:nvPr/>
        </p:nvSpPr>
        <p:spPr bwMode="auto">
          <a:xfrm>
            <a:off x="1793875" y="790575"/>
            <a:ext cx="8839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0000"/>
              </a:lnSpc>
            </a:pPr>
            <a:r>
              <a:rPr lang="en-US" altLang="en-US" sz="1800"/>
              <a:t>OpenMP data scoping clauses allow a programmer to decide a variable</a:t>
            </a:r>
            <a:r>
              <a:rPr lang="ja-JP" altLang="en-US" sz="1800"/>
              <a:t>’</a:t>
            </a:r>
            <a:r>
              <a:rPr lang="en-US" altLang="ja-JP" sz="1800"/>
              <a:t>s execution context  (</a:t>
            </a:r>
            <a:r>
              <a:rPr lang="en-US" altLang="ja-JP" sz="1600"/>
              <a:t>should a variable be shared or private.)</a:t>
            </a:r>
          </a:p>
          <a:p>
            <a:pPr eaLnBrk="1" hangingPunct="1">
              <a:lnSpc>
                <a:spcPct val="90000"/>
              </a:lnSpc>
            </a:pPr>
            <a:r>
              <a:rPr lang="en-US" altLang="en-US" sz="1800"/>
              <a:t>3 main data scoping clauses in OpenMP (Shared, Private, Reduction) :</a:t>
            </a:r>
          </a:p>
          <a:p>
            <a:pPr eaLnBrk="1" hangingPunct="1">
              <a:lnSpc>
                <a:spcPct val="90000"/>
              </a:lnSpc>
            </a:pPr>
            <a:r>
              <a:rPr lang="en-US" altLang="en-US" sz="1800"/>
              <a:t>Shared :</a:t>
            </a:r>
          </a:p>
          <a:p>
            <a:pPr lvl="1" eaLnBrk="1" hangingPunct="1">
              <a:lnSpc>
                <a:spcPct val="90000"/>
              </a:lnSpc>
            </a:pPr>
            <a:r>
              <a:rPr lang="en-US" altLang="en-US" sz="1600"/>
              <a:t>A variable will have a single storage location in memory for the duration of the parallel construct, i.e. references to a variable by different threads access the same memory location. </a:t>
            </a:r>
          </a:p>
          <a:p>
            <a:pPr lvl="1" eaLnBrk="1" hangingPunct="1">
              <a:lnSpc>
                <a:spcPct val="90000"/>
              </a:lnSpc>
            </a:pPr>
            <a:r>
              <a:rPr lang="en-US" altLang="en-US" sz="1600"/>
              <a:t>That part of the memory is shared among the threads involved, hence modifications to the variable can be made using simple read/write operations</a:t>
            </a:r>
          </a:p>
          <a:p>
            <a:pPr lvl="1" eaLnBrk="1" hangingPunct="1">
              <a:lnSpc>
                <a:spcPct val="90000"/>
              </a:lnSpc>
            </a:pPr>
            <a:r>
              <a:rPr lang="en-US" altLang="en-US" sz="1600"/>
              <a:t>Modifications to the variable by different threads is managed by underlying shared memory mechanisms</a:t>
            </a:r>
            <a:endParaRPr lang="en-US" altLang="en-US"/>
          </a:p>
          <a:p>
            <a:pPr eaLnBrk="1" hangingPunct="1">
              <a:lnSpc>
                <a:spcPct val="90000"/>
              </a:lnSpc>
            </a:pPr>
            <a:r>
              <a:rPr lang="en-US" altLang="en-US" sz="1800"/>
              <a:t>Private : </a:t>
            </a:r>
          </a:p>
          <a:p>
            <a:pPr lvl="1" eaLnBrk="1" hangingPunct="1">
              <a:lnSpc>
                <a:spcPct val="90000"/>
              </a:lnSpc>
            </a:pPr>
            <a:r>
              <a:rPr lang="en-US" altLang="en-US" sz="1600"/>
              <a:t>A variable will have a separate storage location in memory for each of the threads involved for the duration of the parallel construct.</a:t>
            </a:r>
          </a:p>
          <a:p>
            <a:pPr lvl="1" eaLnBrk="1" hangingPunct="1">
              <a:lnSpc>
                <a:spcPct val="90000"/>
              </a:lnSpc>
            </a:pPr>
            <a:r>
              <a:rPr lang="en-US" altLang="en-US" sz="1600"/>
              <a:t>All read/write operations by the thread will affect the thread</a:t>
            </a:r>
            <a:r>
              <a:rPr lang="ja-JP" altLang="en-US" sz="1600"/>
              <a:t>’</a:t>
            </a:r>
            <a:r>
              <a:rPr lang="en-US" altLang="ja-JP" sz="1600"/>
              <a:t>s private copy of the variable . </a:t>
            </a:r>
          </a:p>
          <a:p>
            <a:pPr eaLnBrk="1" hangingPunct="1">
              <a:lnSpc>
                <a:spcPct val="90000"/>
              </a:lnSpc>
            </a:pPr>
            <a:r>
              <a:rPr lang="en-US" altLang="en-US" sz="1800"/>
              <a:t>Reduction :</a:t>
            </a:r>
          </a:p>
          <a:p>
            <a:pPr lvl="1" eaLnBrk="1" hangingPunct="1">
              <a:lnSpc>
                <a:spcPct val="90000"/>
              </a:lnSpc>
            </a:pPr>
            <a:r>
              <a:rPr lang="en-US" altLang="en-US" sz="1600"/>
              <a:t>Exhibit both shared and private storage behavior. Usually used on objects that are the target of arithmetic reduction. </a:t>
            </a:r>
          </a:p>
          <a:p>
            <a:pPr lvl="1" eaLnBrk="1" hangingPunct="1">
              <a:lnSpc>
                <a:spcPct val="90000"/>
              </a:lnSpc>
            </a:pPr>
            <a:r>
              <a:rPr lang="en-US" altLang="en-US" sz="1600"/>
              <a:t>Example : summation of local variables at the end of a parallel construct</a:t>
            </a:r>
          </a:p>
        </p:txBody>
      </p:sp>
    </p:spTree>
    <p:extLst>
      <p:ext uri="{BB962C8B-B14F-4D97-AF65-F5344CB8AC3E}">
        <p14:creationId xmlns:p14="http://schemas.microsoft.com/office/powerpoint/2010/main" val="145161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752601" y="152400"/>
            <a:ext cx="5070475" cy="1371600"/>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ＭＳ Ｐゴシック" pitchFamily="-107" charset="-128"/>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sz="2800" kern="0" dirty="0"/>
              <a:t>Lecture 6: </a:t>
            </a:r>
            <a:r>
              <a:rPr lang="en-US" sz="2800" kern="0" dirty="0" err="1"/>
              <a:t>OpenMP</a:t>
            </a:r>
            <a:endParaRPr lang="en-US" sz="2800" kern="0" dirty="0"/>
          </a:p>
        </p:txBody>
      </p:sp>
      <p:pic>
        <p:nvPicPr>
          <p:cNvPr id="614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5313" y="1"/>
            <a:ext cx="3738562"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Content Placeholder 2"/>
          <p:cNvSpPr txBox="1">
            <a:spLocks/>
          </p:cNvSpPr>
          <p:nvPr/>
        </p:nvSpPr>
        <p:spPr bwMode="auto">
          <a:xfrm>
            <a:off x="1778001" y="1371601"/>
            <a:ext cx="4803775"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r>
              <a:rPr lang="en-US" altLang="en-US">
                <a:ea typeface="ＭＳ Ｐゴシック" charset="-128"/>
              </a:rPr>
              <a:t>Review of HPC Models</a:t>
            </a:r>
          </a:p>
          <a:p>
            <a:r>
              <a:rPr lang="en-US" altLang="en-US">
                <a:ea typeface="ＭＳ Ｐゴシック" charset="-128"/>
              </a:rPr>
              <a:t>Shared Memory: Performance concepts</a:t>
            </a:r>
          </a:p>
          <a:p>
            <a:r>
              <a:rPr lang="en-US" altLang="en-US">
                <a:ea typeface="ＭＳ Ｐゴシック" charset="-128"/>
              </a:rPr>
              <a:t>Introduction to OpenMP</a:t>
            </a:r>
          </a:p>
          <a:p>
            <a:r>
              <a:rPr lang="en-US" altLang="en-US">
                <a:ea typeface="ＭＳ Ｐゴシック" charset="-128"/>
              </a:rPr>
              <a:t>OpenMP: Runtime Library &amp; Environment Variables</a:t>
            </a:r>
          </a:p>
          <a:p>
            <a:r>
              <a:rPr lang="en-US" altLang="en-US">
                <a:ea typeface="ＭＳ Ｐゴシック" charset="-128"/>
              </a:rPr>
              <a:t>OpenMP: Data &amp; Work sharing directives</a:t>
            </a:r>
          </a:p>
          <a:p>
            <a:r>
              <a:rPr lang="en-US" altLang="en-US">
                <a:ea typeface="ＭＳ Ｐゴシック" charset="-128"/>
              </a:rPr>
              <a:t>OpenMP: Synchronization</a:t>
            </a:r>
          </a:p>
          <a:p>
            <a:r>
              <a:rPr lang="en-US" altLang="en-US">
                <a:ea typeface="ＭＳ Ｐゴシック" charset="-128"/>
              </a:rPr>
              <a:t>OpenMP: Reduction</a:t>
            </a:r>
          </a:p>
          <a:p>
            <a:r>
              <a:rPr lang="en-US" altLang="en-US">
                <a:ea typeface="ＭＳ Ｐゴシック" charset="-128"/>
              </a:rPr>
              <a:t>Synopsis of Commands</a:t>
            </a:r>
          </a:p>
        </p:txBody>
      </p:sp>
    </p:spTree>
    <p:extLst>
      <p:ext uri="{BB962C8B-B14F-4D97-AF65-F5344CB8AC3E}">
        <p14:creationId xmlns:p14="http://schemas.microsoft.com/office/powerpoint/2010/main" val="1619966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612900" y="330201"/>
            <a:ext cx="8618538" cy="561975"/>
          </a:xfrm>
        </p:spPr>
        <p:txBody>
          <a:bodyPr>
            <a:normAutofit fontScale="90000"/>
          </a:bodyPr>
          <a:lstStyle/>
          <a:p>
            <a:r>
              <a:rPr lang="en-US" altLang="en-US">
                <a:ea typeface="MS PGothic" charset="-128"/>
              </a:rPr>
              <a:t>OpenMP Work-Sharing Directives</a:t>
            </a:r>
          </a:p>
        </p:txBody>
      </p:sp>
      <p:sp>
        <p:nvSpPr>
          <p:cNvPr id="7" name="Content Placeholder 2"/>
          <p:cNvSpPr txBox="1">
            <a:spLocks/>
          </p:cNvSpPr>
          <p:nvPr/>
        </p:nvSpPr>
        <p:spPr>
          <a:xfrm>
            <a:off x="1828800" y="1066800"/>
            <a:ext cx="8750300" cy="51054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sz="2200" kern="0">
                <a:ea typeface="ＭＳ Ｐゴシック" pitchFamily="34" charset="-128"/>
              </a:rPr>
              <a:t>Work sharing constructs divide the execution of the enclosed block of code among the group of threads. </a:t>
            </a:r>
          </a:p>
          <a:p>
            <a:pPr>
              <a:defRPr/>
            </a:pPr>
            <a:r>
              <a:rPr lang="en-US" sz="2200" kern="0">
                <a:ea typeface="ＭＳ Ｐゴシック" pitchFamily="34" charset="-128"/>
              </a:rPr>
              <a:t>They do not launch new threads.</a:t>
            </a:r>
          </a:p>
          <a:p>
            <a:pPr>
              <a:defRPr/>
            </a:pPr>
            <a:r>
              <a:rPr lang="en-US" sz="2200" kern="0">
                <a:ea typeface="ＭＳ Ｐゴシック" pitchFamily="34" charset="-128"/>
              </a:rPr>
              <a:t>No implied barrier on entry </a:t>
            </a:r>
          </a:p>
          <a:p>
            <a:pPr>
              <a:defRPr/>
            </a:pPr>
            <a:r>
              <a:rPr lang="en-US" sz="2200" kern="0">
                <a:ea typeface="ＭＳ Ｐゴシック" pitchFamily="34" charset="-128"/>
              </a:rPr>
              <a:t>Implicit barrier at the end of work-sharing construct</a:t>
            </a:r>
          </a:p>
          <a:p>
            <a:pPr>
              <a:defRPr/>
            </a:pPr>
            <a:r>
              <a:rPr lang="en-US" sz="2200" kern="0">
                <a:ea typeface="ＭＳ Ｐゴシック" pitchFamily="34" charset="-128"/>
              </a:rPr>
              <a:t>Commonly used Work Sharing constructs : </a:t>
            </a:r>
          </a:p>
          <a:p>
            <a:pPr lvl="1">
              <a:defRPr/>
            </a:pPr>
            <a:r>
              <a:rPr lang="en-US" kern="0">
                <a:solidFill>
                  <a:srgbClr val="00B050"/>
                </a:solidFill>
                <a:ea typeface="ＭＳ Ｐゴシック" pitchFamily="34" charset="-128"/>
              </a:rPr>
              <a:t>for </a:t>
            </a:r>
            <a:r>
              <a:rPr lang="en-US" kern="0">
                <a:ea typeface="ＭＳ Ｐゴシック" pitchFamily="34" charset="-128"/>
              </a:rPr>
              <a:t>directive </a:t>
            </a:r>
            <a:r>
              <a:rPr lang="en-US" kern="0">
                <a:solidFill>
                  <a:srgbClr val="7F7F7F"/>
                </a:solidFill>
                <a:ea typeface="ＭＳ Ｐゴシック" pitchFamily="34" charset="-128"/>
              </a:rPr>
              <a:t>(C/C++ ; equivalent DO construct available in Fortran but will not be covered here) : </a:t>
            </a:r>
            <a:r>
              <a:rPr lang="en-US" kern="0">
                <a:ea typeface="ＭＳ Ｐゴシック" pitchFamily="34" charset="-128"/>
              </a:rPr>
              <a:t>shares iterations of a loop across a group of threads</a:t>
            </a:r>
          </a:p>
          <a:p>
            <a:pPr lvl="1">
              <a:defRPr/>
            </a:pPr>
            <a:r>
              <a:rPr lang="en-US" kern="0">
                <a:solidFill>
                  <a:srgbClr val="00B050"/>
                </a:solidFill>
                <a:ea typeface="ＭＳ Ｐゴシック" pitchFamily="34" charset="-128"/>
              </a:rPr>
              <a:t>sections</a:t>
            </a:r>
            <a:r>
              <a:rPr lang="en-US" kern="0">
                <a:ea typeface="ＭＳ Ｐゴシック" pitchFamily="34" charset="-128"/>
              </a:rPr>
              <a:t> directive : breaks work into separate sections between the group of threads; such that each thread independently executes a section of the work. </a:t>
            </a:r>
          </a:p>
          <a:p>
            <a:pPr lvl="1">
              <a:defRPr/>
            </a:pPr>
            <a:r>
              <a:rPr lang="en-US" kern="0">
                <a:solidFill>
                  <a:srgbClr val="00B050"/>
                </a:solidFill>
                <a:ea typeface="ＭＳ Ｐゴシック" pitchFamily="34" charset="-128"/>
              </a:rPr>
              <a:t>critical</a:t>
            </a:r>
            <a:r>
              <a:rPr lang="en-US" kern="0">
                <a:ea typeface="ＭＳ Ｐゴシック" pitchFamily="34" charset="-128"/>
              </a:rPr>
              <a:t> directive: serializes a section of code </a:t>
            </a:r>
          </a:p>
          <a:p>
            <a:pPr marL="0" indent="0" eaLnBrk="1" hangingPunct="1">
              <a:buNone/>
              <a:defRPr/>
            </a:pPr>
            <a:endParaRPr lang="en-US" sz="1400" kern="0" dirty="0">
              <a:ea typeface="ＭＳ Ｐゴシック" pitchFamily="34" charset="-128"/>
            </a:endParaRPr>
          </a:p>
        </p:txBody>
      </p:sp>
    </p:spTree>
    <p:extLst>
      <p:ext uri="{BB962C8B-B14F-4D97-AF65-F5344CB8AC3E}">
        <p14:creationId xmlns:p14="http://schemas.microsoft.com/office/powerpoint/2010/main" val="1945126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5000" y="152401"/>
            <a:ext cx="837565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OpenMP Schedule Clause</a:t>
            </a:r>
            <a:endParaRPr lang="en-US" kern="0" dirty="0"/>
          </a:p>
        </p:txBody>
      </p:sp>
      <p:sp>
        <p:nvSpPr>
          <p:cNvPr id="35842" name="Content Placeholder 2"/>
          <p:cNvSpPr txBox="1">
            <a:spLocks/>
          </p:cNvSpPr>
          <p:nvPr/>
        </p:nvSpPr>
        <p:spPr bwMode="auto">
          <a:xfrm>
            <a:off x="1893888" y="854075"/>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r>
              <a:rPr lang="en-US" altLang="en-US"/>
              <a:t>The schedule clause defines how the iterations of a loop are divided among a group of threads</a:t>
            </a:r>
          </a:p>
          <a:p>
            <a:pPr eaLnBrk="1" hangingPunct="1"/>
            <a:r>
              <a:rPr lang="en-US" altLang="en-US">
                <a:solidFill>
                  <a:srgbClr val="00B050"/>
                </a:solidFill>
              </a:rPr>
              <a:t>static</a:t>
            </a:r>
            <a:r>
              <a:rPr lang="en-US" altLang="en-US"/>
              <a:t> : iterations are divided into pieces of size chunk and are statically assigned to each of the threads in a round robin fashion</a:t>
            </a:r>
          </a:p>
          <a:p>
            <a:pPr eaLnBrk="1" hangingPunct="1"/>
            <a:r>
              <a:rPr lang="en-US" altLang="en-US">
                <a:solidFill>
                  <a:srgbClr val="00B050"/>
                </a:solidFill>
              </a:rPr>
              <a:t>dynamic</a:t>
            </a:r>
            <a:r>
              <a:rPr lang="en-US" altLang="en-US"/>
              <a:t> : iterations divided into pieces of size chunk and dynamically assigned to a group of threads. After a thread finishes processing a chunk, it is dynamically assigned the next set of iterations.</a:t>
            </a:r>
          </a:p>
          <a:p>
            <a:pPr eaLnBrk="1" hangingPunct="1"/>
            <a:r>
              <a:rPr lang="en-US" altLang="en-US">
                <a:solidFill>
                  <a:srgbClr val="00B050"/>
                </a:solidFill>
              </a:rPr>
              <a:t>guided</a:t>
            </a:r>
            <a:r>
              <a:rPr lang="en-US" altLang="en-US"/>
              <a:t> : For a chunk of size of 1, the size of each chunk is proportional to the number of unassigned iterations divided by the number of threads, decreasing to 1. For a chunk with value k, the same algorithm is used for determining the chunk size with the constraint that no chunk should have less than k chunks except the last chunk. </a:t>
            </a:r>
          </a:p>
          <a:p>
            <a:pPr eaLnBrk="1" hangingPunct="1"/>
            <a:r>
              <a:rPr lang="en-US" altLang="en-US"/>
              <a:t>Default schedule is implementation specific while the default chunk size is usually 1</a:t>
            </a:r>
          </a:p>
        </p:txBody>
      </p:sp>
    </p:spTree>
    <p:extLst>
      <p:ext uri="{BB962C8B-B14F-4D97-AF65-F5344CB8AC3E}">
        <p14:creationId xmlns:p14="http://schemas.microsoft.com/office/powerpoint/2010/main" val="659405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938" y="33496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OpenMP </a:t>
            </a:r>
            <a:r>
              <a:rPr lang="en-US" kern="0">
                <a:solidFill>
                  <a:srgbClr val="92D050"/>
                </a:solidFill>
              </a:rPr>
              <a:t>for</a:t>
            </a:r>
            <a:r>
              <a:rPr lang="en-US" kern="0"/>
              <a:t> directive</a:t>
            </a:r>
            <a:endParaRPr lang="en-US" kern="0" dirty="0"/>
          </a:p>
        </p:txBody>
      </p:sp>
      <p:sp>
        <p:nvSpPr>
          <p:cNvPr id="4" name="Content Placeholder 2"/>
          <p:cNvSpPr txBox="1">
            <a:spLocks/>
          </p:cNvSpPr>
          <p:nvPr/>
        </p:nvSpPr>
        <p:spPr>
          <a:xfrm>
            <a:off x="2057400" y="990600"/>
            <a:ext cx="4724400" cy="20574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sz="1500" kern="0">
                <a:solidFill>
                  <a:srgbClr val="00B050"/>
                </a:solidFill>
                <a:ea typeface="ＭＳ Ｐゴシック" pitchFamily="34" charset="-128"/>
              </a:rPr>
              <a:t>for</a:t>
            </a:r>
            <a:r>
              <a:rPr lang="en-US" sz="1500" kern="0">
                <a:ea typeface="ＭＳ Ｐゴシック" pitchFamily="34" charset="-128"/>
              </a:rPr>
              <a:t> directive helps share iterations of a loop between a group of threads</a:t>
            </a:r>
          </a:p>
          <a:p>
            <a:pPr eaLnBrk="1" hangingPunct="1">
              <a:defRPr/>
            </a:pPr>
            <a:r>
              <a:rPr lang="en-US" sz="1500" kern="0">
                <a:ea typeface="ＭＳ Ｐゴシック" pitchFamily="34" charset="-128"/>
              </a:rPr>
              <a:t>If </a:t>
            </a:r>
            <a:r>
              <a:rPr lang="en-US" sz="1500" kern="0">
                <a:solidFill>
                  <a:srgbClr val="00B050"/>
                </a:solidFill>
                <a:ea typeface="ＭＳ Ｐゴシック" pitchFamily="34" charset="-128"/>
              </a:rPr>
              <a:t>nowait</a:t>
            </a:r>
            <a:r>
              <a:rPr lang="en-US" sz="1500" kern="0">
                <a:ea typeface="ＭＳ Ｐゴシック" pitchFamily="34" charset="-128"/>
              </a:rPr>
              <a:t> is specified then the threads do not wait for synchronization at the end of a parallel loop</a:t>
            </a:r>
          </a:p>
          <a:p>
            <a:pPr eaLnBrk="1" hangingPunct="1">
              <a:defRPr/>
            </a:pPr>
            <a:r>
              <a:rPr lang="en-US" sz="1500" kern="0">
                <a:ea typeface="ＭＳ Ｐゴシック" pitchFamily="34" charset="-128"/>
              </a:rPr>
              <a:t>The </a:t>
            </a:r>
            <a:r>
              <a:rPr lang="en-US" sz="1500" kern="0">
                <a:solidFill>
                  <a:srgbClr val="00B050"/>
                </a:solidFill>
                <a:ea typeface="ＭＳ Ｐゴシック" pitchFamily="34" charset="-128"/>
              </a:rPr>
              <a:t>schedule</a:t>
            </a:r>
            <a:r>
              <a:rPr lang="en-US" sz="1500" kern="0">
                <a:ea typeface="ＭＳ Ｐゴシック" pitchFamily="34" charset="-128"/>
              </a:rPr>
              <a:t> clause describes how iterations of a loop are divided among the threads in the team (discussed in detail in the next few slides)</a:t>
            </a:r>
            <a:endParaRPr lang="en-US" sz="1500" kern="0" dirty="0">
              <a:ea typeface="ＭＳ Ｐゴシック" pitchFamily="34" charset="-128"/>
            </a:endParaRPr>
          </a:p>
        </p:txBody>
      </p:sp>
      <p:sp>
        <p:nvSpPr>
          <p:cNvPr id="36867" name="Content Placeholder 2"/>
          <p:cNvSpPr txBox="1">
            <a:spLocks/>
          </p:cNvSpPr>
          <p:nvPr/>
        </p:nvSpPr>
        <p:spPr bwMode="auto">
          <a:xfrm>
            <a:off x="2133600" y="3048000"/>
            <a:ext cx="3886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en-US" altLang="en-US" sz="1400">
                <a:latin typeface="Consolas" charset="0"/>
              </a:rPr>
              <a:t>#pragma omp parallel</a:t>
            </a:r>
          </a:p>
          <a:p>
            <a:pPr>
              <a:buClr>
                <a:srgbClr val="430467"/>
              </a:buClr>
              <a:buFontTx/>
              <a:buNone/>
            </a:pPr>
            <a:r>
              <a:rPr lang="en-US" altLang="en-US" sz="1400">
                <a:latin typeface="Consolas" charset="0"/>
              </a:rPr>
              <a:t>{</a:t>
            </a:r>
          </a:p>
          <a:p>
            <a:pPr>
              <a:buClr>
                <a:srgbClr val="430467"/>
              </a:buClr>
              <a:buFontTx/>
              <a:buNone/>
            </a:pPr>
            <a:r>
              <a:rPr lang="en-US" altLang="en-US" sz="1400">
                <a:latin typeface="Consolas" charset="0"/>
              </a:rPr>
              <a:t>  p=5;</a:t>
            </a:r>
          </a:p>
          <a:p>
            <a:pPr>
              <a:buClr>
                <a:srgbClr val="430467"/>
              </a:buClr>
              <a:buFontTx/>
              <a:buNone/>
            </a:pPr>
            <a:r>
              <a:rPr lang="en-US" altLang="en-US" sz="1400">
                <a:latin typeface="Consolas" charset="0"/>
              </a:rPr>
              <a:t>  #pragma omp for</a:t>
            </a:r>
          </a:p>
          <a:p>
            <a:pPr>
              <a:buClr>
                <a:srgbClr val="430467"/>
              </a:buClr>
              <a:buFontTx/>
              <a:buNone/>
            </a:pPr>
            <a:r>
              <a:rPr lang="en-US" altLang="en-US" sz="1400">
                <a:latin typeface="Consolas" charset="0"/>
              </a:rPr>
              <a:t>     for (i=0; i&lt;24; i++)</a:t>
            </a:r>
          </a:p>
          <a:p>
            <a:pPr>
              <a:buClr>
                <a:srgbClr val="430467"/>
              </a:buClr>
              <a:buFontTx/>
              <a:buNone/>
            </a:pPr>
            <a:r>
              <a:rPr lang="en-US" altLang="en-US" sz="1400">
                <a:latin typeface="Consolas" charset="0"/>
              </a:rPr>
              <a:t>         x[i]=y[i]+p*(i+3)</a:t>
            </a:r>
          </a:p>
          <a:p>
            <a:pPr>
              <a:buClr>
                <a:srgbClr val="430467"/>
              </a:buClr>
              <a:buFontTx/>
              <a:buNone/>
            </a:pPr>
            <a:r>
              <a:rPr lang="en-US" altLang="en-US" sz="1400">
                <a:latin typeface="Consolas" charset="0"/>
              </a:rPr>
              <a:t>      …</a:t>
            </a:r>
          </a:p>
          <a:p>
            <a:pPr>
              <a:buClr>
                <a:srgbClr val="430467"/>
              </a:buClr>
              <a:buFontTx/>
              <a:buNone/>
            </a:pPr>
            <a:r>
              <a:rPr lang="en-US" altLang="en-US" sz="1400">
                <a:latin typeface="Consolas" charset="0"/>
              </a:rPr>
              <a:t>  …    </a:t>
            </a:r>
          </a:p>
          <a:p>
            <a:pPr>
              <a:buClr>
                <a:srgbClr val="430467"/>
              </a:buClr>
              <a:buFontTx/>
              <a:buNone/>
            </a:pPr>
            <a:r>
              <a:rPr lang="en-US" altLang="en-US" sz="1400">
                <a:latin typeface="Consolas" charset="0"/>
              </a:rPr>
              <a:t>} /* omp end parallel */</a:t>
            </a:r>
          </a:p>
          <a:p>
            <a:pPr>
              <a:buClr>
                <a:srgbClr val="430467"/>
              </a:buClr>
              <a:buFontTx/>
              <a:buNone/>
            </a:pPr>
            <a:endParaRPr lang="en-US" altLang="en-US" sz="1400">
              <a:latin typeface="Consolas" charset="0"/>
            </a:endParaRPr>
          </a:p>
        </p:txBody>
      </p:sp>
      <p:sp>
        <p:nvSpPr>
          <p:cNvPr id="6" name="Rectangle 5"/>
          <p:cNvSpPr>
            <a:spLocks noChangeArrowheads="1"/>
          </p:cNvSpPr>
          <p:nvPr/>
        </p:nvSpPr>
        <p:spPr bwMode="auto">
          <a:xfrm>
            <a:off x="7315200" y="2514600"/>
            <a:ext cx="457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endParaRPr lang="en-US">
              <a:ea typeface="ＭＳ Ｐゴシック" charset="-128"/>
              <a:cs typeface="ＭＳ Ｐゴシック" charset="-128"/>
            </a:endParaRPr>
          </a:p>
        </p:txBody>
      </p:sp>
      <p:sp>
        <p:nvSpPr>
          <p:cNvPr id="7" name="Rectangle 6"/>
          <p:cNvSpPr>
            <a:spLocks noChangeArrowheads="1"/>
          </p:cNvSpPr>
          <p:nvPr/>
        </p:nvSpPr>
        <p:spPr bwMode="auto">
          <a:xfrm>
            <a:off x="7315200" y="33528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p=5</a:t>
            </a:r>
          </a:p>
        </p:txBody>
      </p:sp>
      <p:sp>
        <p:nvSpPr>
          <p:cNvPr id="8" name="Rectangle 7"/>
          <p:cNvSpPr>
            <a:spLocks noChangeArrowheads="1"/>
          </p:cNvSpPr>
          <p:nvPr/>
        </p:nvSpPr>
        <p:spPr bwMode="auto">
          <a:xfrm>
            <a:off x="7315200" y="5410200"/>
            <a:ext cx="457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endParaRPr lang="en-US">
              <a:ea typeface="ＭＳ Ｐゴシック" charset="-128"/>
              <a:cs typeface="ＭＳ Ｐゴシック" charset="-128"/>
            </a:endParaRPr>
          </a:p>
        </p:txBody>
      </p:sp>
      <p:sp>
        <p:nvSpPr>
          <p:cNvPr id="9" name="Rectangle 8"/>
          <p:cNvSpPr>
            <a:spLocks noChangeArrowheads="1"/>
          </p:cNvSpPr>
          <p:nvPr/>
        </p:nvSpPr>
        <p:spPr bwMode="auto">
          <a:xfrm>
            <a:off x="7315200" y="39624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a:t>
            </a:r>
          </a:p>
          <a:p>
            <a:pPr algn="ctr">
              <a:defRPr/>
            </a:pPr>
            <a:r>
              <a:rPr lang="en-US" sz="1200" b="1">
                <a:ea typeface="ＭＳ Ｐゴシック" charset="-128"/>
                <a:cs typeface="ＭＳ Ｐゴシック" charset="-128"/>
              </a:rPr>
              <a:t>0,4</a:t>
            </a:r>
          </a:p>
        </p:txBody>
      </p:sp>
      <p:sp>
        <p:nvSpPr>
          <p:cNvPr id="10" name="Rectangle 9"/>
          <p:cNvSpPr>
            <a:spLocks noChangeArrowheads="1"/>
          </p:cNvSpPr>
          <p:nvPr/>
        </p:nvSpPr>
        <p:spPr bwMode="auto">
          <a:xfrm>
            <a:off x="8229600" y="33528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p=5</a:t>
            </a:r>
          </a:p>
        </p:txBody>
      </p:sp>
      <p:sp>
        <p:nvSpPr>
          <p:cNvPr id="11" name="Rectangle 10"/>
          <p:cNvSpPr>
            <a:spLocks noChangeArrowheads="1"/>
          </p:cNvSpPr>
          <p:nvPr/>
        </p:nvSpPr>
        <p:spPr bwMode="auto">
          <a:xfrm>
            <a:off x="8229600" y="39624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5,9</a:t>
            </a:r>
          </a:p>
        </p:txBody>
      </p:sp>
      <p:sp>
        <p:nvSpPr>
          <p:cNvPr id="12" name="Rectangle 11"/>
          <p:cNvSpPr>
            <a:spLocks noChangeArrowheads="1"/>
          </p:cNvSpPr>
          <p:nvPr/>
        </p:nvSpPr>
        <p:spPr bwMode="auto">
          <a:xfrm>
            <a:off x="9144000" y="33528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p=5</a:t>
            </a:r>
          </a:p>
        </p:txBody>
      </p:sp>
      <p:sp>
        <p:nvSpPr>
          <p:cNvPr id="13" name="Rectangle 12"/>
          <p:cNvSpPr>
            <a:spLocks noChangeArrowheads="1"/>
          </p:cNvSpPr>
          <p:nvPr/>
        </p:nvSpPr>
        <p:spPr bwMode="auto">
          <a:xfrm>
            <a:off x="9067800" y="3962400"/>
            <a:ext cx="6096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20,24</a:t>
            </a:r>
          </a:p>
        </p:txBody>
      </p:sp>
      <p:cxnSp>
        <p:nvCxnSpPr>
          <p:cNvPr id="36876" name="Elbow Connector 24"/>
          <p:cNvCxnSpPr>
            <a:cxnSpLocks noChangeShapeType="1"/>
            <a:stCxn id="6" idx="2"/>
            <a:endCxn id="7" idx="0"/>
          </p:cNvCxnSpPr>
          <p:nvPr/>
        </p:nvCxnSpPr>
        <p:spPr bwMode="auto">
          <a:xfrm rot="5400000">
            <a:off x="7353301" y="3162301"/>
            <a:ext cx="3810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77" name="Elbow Connector 26"/>
          <p:cNvCxnSpPr>
            <a:cxnSpLocks noChangeShapeType="1"/>
            <a:stCxn id="6" idx="2"/>
            <a:endCxn id="10" idx="0"/>
          </p:cNvCxnSpPr>
          <p:nvPr/>
        </p:nvCxnSpPr>
        <p:spPr bwMode="auto">
          <a:xfrm rot="16200000" flipH="1">
            <a:off x="7810500" y="2705100"/>
            <a:ext cx="381000" cy="9144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78" name="Elbow Connector 28"/>
          <p:cNvCxnSpPr>
            <a:cxnSpLocks noChangeShapeType="1"/>
            <a:stCxn id="6" idx="2"/>
            <a:endCxn id="12" idx="0"/>
          </p:cNvCxnSpPr>
          <p:nvPr/>
        </p:nvCxnSpPr>
        <p:spPr bwMode="auto">
          <a:xfrm rot="16200000" flipH="1">
            <a:off x="8267700" y="2247900"/>
            <a:ext cx="381000" cy="18288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79" name="Elbow Connector 30"/>
          <p:cNvCxnSpPr>
            <a:cxnSpLocks noChangeShapeType="1"/>
            <a:stCxn id="7" idx="2"/>
            <a:endCxn id="9" idx="0"/>
          </p:cNvCxnSpPr>
          <p:nvPr/>
        </p:nvCxnSpPr>
        <p:spPr bwMode="auto">
          <a:xfrm rot="5400000">
            <a:off x="7467601" y="3886201"/>
            <a:ext cx="1524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80" name="Elbow Connector 32"/>
          <p:cNvCxnSpPr>
            <a:cxnSpLocks noChangeShapeType="1"/>
            <a:stCxn id="10" idx="2"/>
            <a:endCxn id="11" idx="0"/>
          </p:cNvCxnSpPr>
          <p:nvPr/>
        </p:nvCxnSpPr>
        <p:spPr bwMode="auto">
          <a:xfrm rot="5400000">
            <a:off x="8382001" y="3886201"/>
            <a:ext cx="1524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81" name="Elbow Connector 34"/>
          <p:cNvCxnSpPr>
            <a:cxnSpLocks noChangeShapeType="1"/>
            <a:stCxn id="12" idx="2"/>
            <a:endCxn id="13" idx="0"/>
          </p:cNvCxnSpPr>
          <p:nvPr/>
        </p:nvCxnSpPr>
        <p:spPr bwMode="auto">
          <a:xfrm rot="5400000">
            <a:off x="9296401" y="3886201"/>
            <a:ext cx="1524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20" name="Rectangle 19"/>
          <p:cNvSpPr/>
          <p:nvPr/>
        </p:nvSpPr>
        <p:spPr bwMode="auto">
          <a:xfrm>
            <a:off x="8305800" y="1066800"/>
            <a:ext cx="1524000" cy="304800"/>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000">
                <a:solidFill>
                  <a:schemeClr val="tx1"/>
                </a:solidFill>
                <a:cs typeface="ＭＳ Ｐゴシック" charset="-128"/>
              </a:rPr>
              <a:t>fork</a:t>
            </a:r>
          </a:p>
        </p:txBody>
      </p:sp>
      <p:sp>
        <p:nvSpPr>
          <p:cNvPr id="21" name="Rectangle 20"/>
          <p:cNvSpPr/>
          <p:nvPr/>
        </p:nvSpPr>
        <p:spPr bwMode="auto">
          <a:xfrm>
            <a:off x="8305800" y="2209800"/>
            <a:ext cx="1524000" cy="304800"/>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000">
                <a:solidFill>
                  <a:schemeClr val="tx1"/>
                </a:solidFill>
                <a:cs typeface="ＭＳ Ｐゴシック" charset="-128"/>
              </a:rPr>
              <a:t>join</a:t>
            </a:r>
          </a:p>
        </p:txBody>
      </p:sp>
      <p:sp>
        <p:nvSpPr>
          <p:cNvPr id="22" name="Down Arrow 21"/>
          <p:cNvSpPr/>
          <p:nvPr/>
        </p:nvSpPr>
        <p:spPr bwMode="auto">
          <a:xfrm>
            <a:off x="8534400" y="1371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3" name="Down Arrow 22"/>
          <p:cNvSpPr/>
          <p:nvPr/>
        </p:nvSpPr>
        <p:spPr bwMode="auto">
          <a:xfrm>
            <a:off x="8534400" y="1981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4" name="Down Arrow 23"/>
          <p:cNvSpPr/>
          <p:nvPr/>
        </p:nvSpPr>
        <p:spPr bwMode="auto">
          <a:xfrm>
            <a:off x="8839200" y="1371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5" name="Rectangle 24"/>
          <p:cNvSpPr>
            <a:spLocks noChangeArrowheads="1"/>
          </p:cNvSpPr>
          <p:nvPr/>
        </p:nvSpPr>
        <p:spPr bwMode="auto">
          <a:xfrm>
            <a:off x="8382000" y="1600200"/>
            <a:ext cx="1371600" cy="381000"/>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dist="23000" dir="5400000" rotWithShape="0">
              <a:srgbClr val="808080">
                <a:alpha val="34998"/>
              </a:srgbClr>
            </a:outerShdw>
          </a:effectLst>
        </p:spPr>
        <p:txBody>
          <a:bodyPr anchor="ctr"/>
          <a:lstStyle/>
          <a:p>
            <a:pPr algn="ctr">
              <a:defRPr/>
            </a:pPr>
            <a:r>
              <a:rPr lang="en-US" sz="1600">
                <a:solidFill>
                  <a:schemeClr val="bg1"/>
                </a:solidFill>
                <a:ea typeface="ＭＳ Ｐゴシック" charset="-128"/>
                <a:cs typeface="ＭＳ Ｐゴシック" charset="-128"/>
              </a:rPr>
              <a:t>do / for loop</a:t>
            </a:r>
          </a:p>
        </p:txBody>
      </p:sp>
      <p:sp>
        <p:nvSpPr>
          <p:cNvPr id="26" name="Down Arrow 25"/>
          <p:cNvSpPr/>
          <p:nvPr/>
        </p:nvSpPr>
        <p:spPr bwMode="auto">
          <a:xfrm>
            <a:off x="8839200" y="1981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7" name="Down Arrow 26"/>
          <p:cNvSpPr/>
          <p:nvPr/>
        </p:nvSpPr>
        <p:spPr bwMode="auto">
          <a:xfrm>
            <a:off x="8991600" y="838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8" name="Down Arrow 27"/>
          <p:cNvSpPr/>
          <p:nvPr/>
        </p:nvSpPr>
        <p:spPr bwMode="auto">
          <a:xfrm>
            <a:off x="8991600" y="2514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9" name="Down Arrow 28"/>
          <p:cNvSpPr/>
          <p:nvPr/>
        </p:nvSpPr>
        <p:spPr bwMode="auto">
          <a:xfrm>
            <a:off x="9144000" y="1371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0" name="Down Arrow 29"/>
          <p:cNvSpPr/>
          <p:nvPr/>
        </p:nvSpPr>
        <p:spPr bwMode="auto">
          <a:xfrm>
            <a:off x="9448800" y="1371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1" name="Down Arrow 30"/>
          <p:cNvSpPr/>
          <p:nvPr/>
        </p:nvSpPr>
        <p:spPr bwMode="auto">
          <a:xfrm>
            <a:off x="9144000" y="1981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2" name="Down Arrow 31"/>
          <p:cNvSpPr/>
          <p:nvPr/>
        </p:nvSpPr>
        <p:spPr bwMode="auto">
          <a:xfrm>
            <a:off x="9448800" y="1981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6919" name="Rectangle 61"/>
          <p:cNvSpPr>
            <a:spLocks noChangeArrowheads="1"/>
          </p:cNvSpPr>
          <p:nvPr/>
        </p:nvSpPr>
        <p:spPr bwMode="auto">
          <a:xfrm>
            <a:off x="8686800" y="33528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r>
              <a:rPr lang="en-US" altLang="en-US" sz="1800">
                <a:latin typeface="Consolas" charset="0"/>
              </a:rPr>
              <a:t>…</a:t>
            </a:r>
            <a:endParaRPr lang="en-US" altLang="en-US" sz="1800"/>
          </a:p>
        </p:txBody>
      </p:sp>
      <p:sp>
        <p:nvSpPr>
          <p:cNvPr id="36920" name="Rectangle 62"/>
          <p:cNvSpPr>
            <a:spLocks noChangeArrowheads="1"/>
          </p:cNvSpPr>
          <p:nvPr/>
        </p:nvSpPr>
        <p:spPr bwMode="auto">
          <a:xfrm>
            <a:off x="8686800" y="3962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r>
              <a:rPr lang="en-US" altLang="en-US" sz="1800">
                <a:latin typeface="Consolas" charset="0"/>
              </a:rPr>
              <a:t>…</a:t>
            </a:r>
            <a:endParaRPr lang="en-US" altLang="en-US" sz="1800"/>
          </a:p>
        </p:txBody>
      </p:sp>
      <p:sp>
        <p:nvSpPr>
          <p:cNvPr id="36922" name="Rectangle 70"/>
          <p:cNvSpPr>
            <a:spLocks noChangeArrowheads="1"/>
          </p:cNvSpPr>
          <p:nvPr/>
        </p:nvSpPr>
        <p:spPr bwMode="auto">
          <a:xfrm>
            <a:off x="7315200" y="45720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000" b="1">
                <a:latin typeface="Calibri" charset="0"/>
              </a:rPr>
              <a:t>x[i]=y[i]+…</a:t>
            </a:r>
          </a:p>
        </p:txBody>
      </p:sp>
      <p:sp>
        <p:nvSpPr>
          <p:cNvPr id="36923" name="Rectangle 71"/>
          <p:cNvSpPr>
            <a:spLocks noChangeArrowheads="1"/>
          </p:cNvSpPr>
          <p:nvPr/>
        </p:nvSpPr>
        <p:spPr bwMode="auto">
          <a:xfrm>
            <a:off x="8229600" y="45720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000" b="1">
                <a:latin typeface="Calibri" charset="0"/>
              </a:rPr>
              <a:t>x[i]=y[i]+…</a:t>
            </a:r>
          </a:p>
        </p:txBody>
      </p:sp>
      <p:sp>
        <p:nvSpPr>
          <p:cNvPr id="36924" name="Rectangle 72"/>
          <p:cNvSpPr>
            <a:spLocks noChangeArrowheads="1"/>
          </p:cNvSpPr>
          <p:nvPr/>
        </p:nvSpPr>
        <p:spPr bwMode="auto">
          <a:xfrm>
            <a:off x="9144000" y="45720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000" b="1">
                <a:latin typeface="Calibri" charset="0"/>
              </a:rPr>
              <a:t>x[i]=y[i]+…</a:t>
            </a:r>
          </a:p>
        </p:txBody>
      </p:sp>
      <p:cxnSp>
        <p:nvCxnSpPr>
          <p:cNvPr id="3" name="Elbow Connector 73"/>
          <p:cNvCxnSpPr>
            <a:cxnSpLocks noChangeShapeType="1"/>
            <a:stCxn id="9" idx="2"/>
            <a:endCxn id="36922" idx="0"/>
          </p:cNvCxnSpPr>
          <p:nvPr/>
        </p:nvCxnSpPr>
        <p:spPr bwMode="auto">
          <a:xfrm rot="5400000">
            <a:off x="7467601" y="4495801"/>
            <a:ext cx="1524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925" name="Elbow Connector 74"/>
          <p:cNvCxnSpPr>
            <a:cxnSpLocks noChangeShapeType="1"/>
            <a:stCxn id="11" idx="2"/>
            <a:endCxn id="36923" idx="0"/>
          </p:cNvCxnSpPr>
          <p:nvPr/>
        </p:nvCxnSpPr>
        <p:spPr bwMode="auto">
          <a:xfrm rot="5400000">
            <a:off x="8382001" y="4495801"/>
            <a:ext cx="1524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926" name="Elbow Connector 75"/>
          <p:cNvCxnSpPr>
            <a:cxnSpLocks noChangeShapeType="1"/>
            <a:stCxn id="13" idx="2"/>
            <a:endCxn id="36924" idx="0"/>
          </p:cNvCxnSpPr>
          <p:nvPr/>
        </p:nvCxnSpPr>
        <p:spPr bwMode="auto">
          <a:xfrm rot="5400000">
            <a:off x="9296401" y="4495801"/>
            <a:ext cx="1524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36927" name="Rectangle 76"/>
          <p:cNvSpPr>
            <a:spLocks noChangeArrowheads="1"/>
          </p:cNvSpPr>
          <p:nvPr/>
        </p:nvSpPr>
        <p:spPr bwMode="auto">
          <a:xfrm>
            <a:off x="8686800" y="4572000"/>
            <a:ext cx="38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r>
              <a:rPr lang="en-US" altLang="en-US" sz="1600">
                <a:latin typeface="Consolas" charset="0"/>
              </a:rPr>
              <a:t>…</a:t>
            </a:r>
            <a:endParaRPr lang="en-US" altLang="en-US" sz="1600"/>
          </a:p>
        </p:txBody>
      </p:sp>
      <p:cxnSp>
        <p:nvCxnSpPr>
          <p:cNvPr id="36928" name="Elbow Connector 80"/>
          <p:cNvCxnSpPr>
            <a:cxnSpLocks noChangeShapeType="1"/>
            <a:stCxn id="36924" idx="2"/>
            <a:endCxn id="8" idx="0"/>
          </p:cNvCxnSpPr>
          <p:nvPr/>
        </p:nvCxnSpPr>
        <p:spPr bwMode="auto">
          <a:xfrm rot="5400000">
            <a:off x="8267700" y="4305300"/>
            <a:ext cx="381000" cy="18288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929" name="Elbow Connector 83"/>
          <p:cNvCxnSpPr>
            <a:cxnSpLocks noChangeShapeType="1"/>
            <a:stCxn id="36923" idx="2"/>
            <a:endCxn id="8" idx="0"/>
          </p:cNvCxnSpPr>
          <p:nvPr/>
        </p:nvCxnSpPr>
        <p:spPr bwMode="auto">
          <a:xfrm rot="5400000">
            <a:off x="7810500" y="4762500"/>
            <a:ext cx="381000" cy="9144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930" name="Elbow Connector 86"/>
          <p:cNvCxnSpPr>
            <a:cxnSpLocks noChangeShapeType="1"/>
            <a:stCxn id="36922" idx="2"/>
            <a:endCxn id="8" idx="0"/>
          </p:cNvCxnSpPr>
          <p:nvPr/>
        </p:nvCxnSpPr>
        <p:spPr bwMode="auto">
          <a:xfrm rot="5400000">
            <a:off x="7353301" y="5219701"/>
            <a:ext cx="3810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903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3264" y="350839"/>
            <a:ext cx="8256587"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sz="2600" kern="0"/>
              <a:t>Simple Loop Parallelization</a:t>
            </a:r>
            <a:endParaRPr lang="en-US" sz="2600" kern="0" dirty="0"/>
          </a:p>
        </p:txBody>
      </p:sp>
      <p:sp>
        <p:nvSpPr>
          <p:cNvPr id="37890" name="Content Placeholder 2"/>
          <p:cNvSpPr txBox="1">
            <a:spLocks/>
          </p:cNvSpPr>
          <p:nvPr/>
        </p:nvSpPr>
        <p:spPr bwMode="auto">
          <a:xfrm>
            <a:off x="1828801" y="1143001"/>
            <a:ext cx="8715375"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5000"/>
              </a:lnSpc>
              <a:spcBef>
                <a:spcPct val="35000"/>
              </a:spcBef>
              <a:buClr>
                <a:schemeClr val="accent2"/>
              </a:buClr>
              <a:buFont typeface="Times" charset="0"/>
              <a:buNone/>
            </a:pPr>
            <a:endParaRPr lang="en-US" altLang="en-US" sz="1400">
              <a:solidFill>
                <a:srgbClr val="333333"/>
              </a:solidFill>
            </a:endParaRPr>
          </a:p>
        </p:txBody>
      </p:sp>
      <p:sp>
        <p:nvSpPr>
          <p:cNvPr id="37891" name="Content Placeholder 2"/>
          <p:cNvSpPr txBox="1">
            <a:spLocks/>
          </p:cNvSpPr>
          <p:nvPr/>
        </p:nvSpPr>
        <p:spPr bwMode="auto">
          <a:xfrm>
            <a:off x="1752600" y="12192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809625" indent="-169863">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5000"/>
              </a:lnSpc>
              <a:spcBef>
                <a:spcPct val="35000"/>
              </a:spcBef>
              <a:buClr>
                <a:schemeClr val="accent2"/>
              </a:buClr>
              <a:buFont typeface="Times" charset="0"/>
              <a:buNone/>
            </a:pPr>
            <a:r>
              <a:rPr lang="en-US" altLang="en-US" sz="1600">
                <a:solidFill>
                  <a:srgbClr val="333333"/>
                </a:solidFill>
                <a:latin typeface="Consolas" charset="0"/>
              </a:rPr>
              <a:t>#pragma omp parallel for</a:t>
            </a:r>
          </a:p>
          <a:p>
            <a:pPr eaLnBrk="1" hangingPunct="1">
              <a:lnSpc>
                <a:spcPct val="95000"/>
              </a:lnSpc>
              <a:spcBef>
                <a:spcPct val="35000"/>
              </a:spcBef>
              <a:buClr>
                <a:schemeClr val="accent2"/>
              </a:buClr>
              <a:buFont typeface="Times" charset="0"/>
              <a:buNone/>
            </a:pPr>
            <a:r>
              <a:rPr lang="en-US" altLang="en-US" sz="1600">
                <a:solidFill>
                  <a:srgbClr val="333333"/>
                </a:solidFill>
                <a:latin typeface="Consolas" charset="0"/>
              </a:rPr>
              <a:t>     for (i=0; i&lt;n; i++)</a:t>
            </a:r>
          </a:p>
          <a:p>
            <a:pPr lvl="2" eaLnBrk="1" hangingPunct="1">
              <a:lnSpc>
                <a:spcPct val="95000"/>
              </a:lnSpc>
              <a:spcBef>
                <a:spcPct val="35000"/>
              </a:spcBef>
              <a:buClr>
                <a:schemeClr val="tx2"/>
              </a:buClr>
              <a:buSzPct val="125000"/>
              <a:buFontTx/>
              <a:buNone/>
            </a:pPr>
            <a:r>
              <a:rPr lang="en-US" altLang="en-US">
                <a:solidFill>
                  <a:srgbClr val="333333"/>
                </a:solidFill>
                <a:ea typeface="ＭＳ Ｐゴシック" charset="-128"/>
              </a:rPr>
              <a:t>z( i) = a*x(i)+y</a:t>
            </a:r>
          </a:p>
        </p:txBody>
      </p:sp>
      <p:sp>
        <p:nvSpPr>
          <p:cNvPr id="6" name="Rounded Rectangle 5"/>
          <p:cNvSpPr/>
          <p:nvPr/>
        </p:nvSpPr>
        <p:spPr bwMode="auto">
          <a:xfrm>
            <a:off x="4495800" y="3123406"/>
            <a:ext cx="304800" cy="3048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7" name="Rounded Rectangle 6"/>
          <p:cNvSpPr/>
          <p:nvPr/>
        </p:nvSpPr>
        <p:spPr bwMode="auto">
          <a:xfrm>
            <a:off x="4495800" y="4037806"/>
            <a:ext cx="304800" cy="3048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8" name="Rounded Rectangle 7"/>
          <p:cNvSpPr/>
          <p:nvPr/>
        </p:nvSpPr>
        <p:spPr bwMode="auto">
          <a:xfrm>
            <a:off x="4953000" y="4037806"/>
            <a:ext cx="304800" cy="3048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9" name="Rounded Rectangle 8"/>
          <p:cNvSpPr/>
          <p:nvPr/>
        </p:nvSpPr>
        <p:spPr bwMode="auto">
          <a:xfrm>
            <a:off x="5410200" y="4037806"/>
            <a:ext cx="304800" cy="3048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10" name="Rounded Rectangle 9"/>
          <p:cNvSpPr/>
          <p:nvPr/>
        </p:nvSpPr>
        <p:spPr bwMode="auto">
          <a:xfrm>
            <a:off x="5867400" y="4037806"/>
            <a:ext cx="304800" cy="3048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37907" name="Shape 12"/>
          <p:cNvCxnSpPr>
            <a:cxnSpLocks noChangeShapeType="1"/>
          </p:cNvCxnSpPr>
          <p:nvPr/>
        </p:nvCxnSpPr>
        <p:spPr bwMode="auto">
          <a:xfrm rot="5400000">
            <a:off x="4343401" y="3732213"/>
            <a:ext cx="609600" cy="3175"/>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8" name="Elbow Connector 11"/>
          <p:cNvCxnSpPr>
            <a:cxnSpLocks noChangeShapeType="1"/>
          </p:cNvCxnSpPr>
          <p:nvPr/>
        </p:nvCxnSpPr>
        <p:spPr bwMode="auto">
          <a:xfrm rot="16200000" flipH="1">
            <a:off x="4572000" y="3503613"/>
            <a:ext cx="609600" cy="457200"/>
          </a:xfrm>
          <a:prstGeom prst="bentConnector3">
            <a:avLst>
              <a:gd name="adj1" fmla="val 3594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9" name="Elbow Connector 13"/>
          <p:cNvCxnSpPr>
            <a:cxnSpLocks noChangeShapeType="1"/>
          </p:cNvCxnSpPr>
          <p:nvPr/>
        </p:nvCxnSpPr>
        <p:spPr bwMode="auto">
          <a:xfrm rot="16200000" flipH="1">
            <a:off x="4800600" y="3275013"/>
            <a:ext cx="609600" cy="914400"/>
          </a:xfrm>
          <a:prstGeom prst="bentConnector3">
            <a:avLst>
              <a:gd name="adj1" fmla="val 3671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0" name="Shape 21"/>
          <p:cNvCxnSpPr>
            <a:cxnSpLocks noChangeShapeType="1"/>
          </p:cNvCxnSpPr>
          <p:nvPr/>
        </p:nvCxnSpPr>
        <p:spPr bwMode="auto">
          <a:xfrm rot="16200000" flipH="1">
            <a:off x="5029200" y="3046413"/>
            <a:ext cx="609600" cy="1371600"/>
          </a:xfrm>
          <a:prstGeom prst="bentConnector3">
            <a:avLst>
              <a:gd name="adj1" fmla="val 3594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1" name="Straight Arrow Connector 38"/>
          <p:cNvCxnSpPr>
            <a:cxnSpLocks noChangeShapeType="1"/>
          </p:cNvCxnSpPr>
          <p:nvPr/>
        </p:nvCxnSpPr>
        <p:spPr bwMode="auto">
          <a:xfrm rot="5400000">
            <a:off x="4381501" y="2855913"/>
            <a:ext cx="533400" cy="31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Rounded Rectangle 15"/>
          <p:cNvSpPr/>
          <p:nvPr/>
        </p:nvSpPr>
        <p:spPr bwMode="auto">
          <a:xfrm>
            <a:off x="4495800" y="4876006"/>
            <a:ext cx="304800" cy="3048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37915" name="Straight Arrow Connector 44"/>
          <p:cNvCxnSpPr>
            <a:cxnSpLocks noChangeShapeType="1"/>
          </p:cNvCxnSpPr>
          <p:nvPr/>
        </p:nvCxnSpPr>
        <p:spPr bwMode="auto">
          <a:xfrm rot="5400000">
            <a:off x="4381501" y="4608513"/>
            <a:ext cx="533400" cy="31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6" name="Elbow Connector 46"/>
          <p:cNvCxnSpPr>
            <a:cxnSpLocks noChangeShapeType="1"/>
          </p:cNvCxnSpPr>
          <p:nvPr/>
        </p:nvCxnSpPr>
        <p:spPr bwMode="auto">
          <a:xfrm rot="5400000">
            <a:off x="4610100" y="4379913"/>
            <a:ext cx="533400" cy="457200"/>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7" name="Elbow Connector 48"/>
          <p:cNvCxnSpPr>
            <a:cxnSpLocks noChangeShapeType="1"/>
          </p:cNvCxnSpPr>
          <p:nvPr/>
        </p:nvCxnSpPr>
        <p:spPr bwMode="auto">
          <a:xfrm rot="5400000">
            <a:off x="4838700" y="4151313"/>
            <a:ext cx="533400" cy="914400"/>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8" name="Elbow Connector 50"/>
          <p:cNvCxnSpPr>
            <a:cxnSpLocks noChangeShapeType="1"/>
          </p:cNvCxnSpPr>
          <p:nvPr/>
        </p:nvCxnSpPr>
        <p:spPr bwMode="auto">
          <a:xfrm rot="5400000">
            <a:off x="5067300" y="3922713"/>
            <a:ext cx="533400" cy="1371600"/>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9" name="Straight Arrow Connector 51"/>
          <p:cNvCxnSpPr>
            <a:cxnSpLocks noChangeShapeType="1"/>
          </p:cNvCxnSpPr>
          <p:nvPr/>
        </p:nvCxnSpPr>
        <p:spPr bwMode="auto">
          <a:xfrm rot="5400000">
            <a:off x="4381501" y="5446713"/>
            <a:ext cx="533400" cy="31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20" name="Line Callout 2 (Accent Bar) 26"/>
          <p:cNvSpPr>
            <a:spLocks/>
          </p:cNvSpPr>
          <p:nvPr/>
        </p:nvSpPr>
        <p:spPr bwMode="auto">
          <a:xfrm>
            <a:off x="7239000" y="1828800"/>
            <a:ext cx="1752600" cy="457200"/>
          </a:xfrm>
          <a:prstGeom prst="accentCallout2">
            <a:avLst>
              <a:gd name="adj1" fmla="val 47917"/>
              <a:gd name="adj2" fmla="val -5833"/>
              <a:gd name="adj3" fmla="val 52083"/>
              <a:gd name="adj4" fmla="val -29602"/>
              <a:gd name="adj5" fmla="val 236667"/>
              <a:gd name="adj6" fmla="val -147440"/>
            </a:avLst>
          </a:prstGeom>
          <a:solidFill>
            <a:srgbClr val="FBE48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100">
                <a:latin typeface="Calibri" charset="0"/>
              </a:rPr>
              <a:t>Master thread executing serial portion of the code</a:t>
            </a:r>
          </a:p>
        </p:txBody>
      </p:sp>
      <p:sp>
        <p:nvSpPr>
          <p:cNvPr id="37921" name="Line Callout 2 (Accent Bar) 27"/>
          <p:cNvSpPr>
            <a:spLocks/>
          </p:cNvSpPr>
          <p:nvPr/>
        </p:nvSpPr>
        <p:spPr bwMode="auto">
          <a:xfrm>
            <a:off x="7315200" y="2514600"/>
            <a:ext cx="2438400" cy="457200"/>
          </a:xfrm>
          <a:prstGeom prst="accentCallout2">
            <a:avLst>
              <a:gd name="adj1" fmla="val 47917"/>
              <a:gd name="adj2" fmla="val -5833"/>
              <a:gd name="adj3" fmla="val 45833"/>
              <a:gd name="adj4" fmla="val -24167"/>
              <a:gd name="adj5" fmla="val 242917"/>
              <a:gd name="adj6" fmla="val -109208"/>
            </a:avLst>
          </a:prstGeom>
          <a:solidFill>
            <a:srgbClr val="FBE48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100">
                <a:latin typeface="Calibri" charset="0"/>
              </a:rPr>
              <a:t>Master thread encounters parallel for loop and creates worker threads</a:t>
            </a:r>
          </a:p>
        </p:txBody>
      </p:sp>
      <p:sp>
        <p:nvSpPr>
          <p:cNvPr id="37922" name="Line Callout 2 (Accent Bar) 28"/>
          <p:cNvSpPr>
            <a:spLocks/>
          </p:cNvSpPr>
          <p:nvPr/>
        </p:nvSpPr>
        <p:spPr bwMode="auto">
          <a:xfrm>
            <a:off x="7315200" y="3505200"/>
            <a:ext cx="2438400" cy="533400"/>
          </a:xfrm>
          <a:prstGeom prst="accentCallout2">
            <a:avLst>
              <a:gd name="adj1" fmla="val 47917"/>
              <a:gd name="adj2" fmla="val -5833"/>
              <a:gd name="adj3" fmla="val 74157"/>
              <a:gd name="adj4" fmla="val -22537"/>
              <a:gd name="adj5" fmla="val 128685"/>
              <a:gd name="adj6" fmla="val -40741"/>
            </a:avLst>
          </a:prstGeom>
          <a:solidFill>
            <a:srgbClr val="FBE48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100">
                <a:latin typeface="Calibri" charset="0"/>
              </a:rPr>
              <a:t>Master and worker threads divide iterations of the for loop and execute them concurrently</a:t>
            </a:r>
          </a:p>
        </p:txBody>
      </p:sp>
      <p:sp>
        <p:nvSpPr>
          <p:cNvPr id="37923" name="Right Brace 29"/>
          <p:cNvSpPr>
            <a:spLocks/>
          </p:cNvSpPr>
          <p:nvPr/>
        </p:nvSpPr>
        <p:spPr bwMode="auto">
          <a:xfrm>
            <a:off x="6172200" y="3962400"/>
            <a:ext cx="152400" cy="457200"/>
          </a:xfrm>
          <a:prstGeom prst="rightBrace">
            <a:avLst>
              <a:gd name="adj1" fmla="val 8333"/>
              <a:gd name="adj2" fmla="val 50000"/>
            </a:avLst>
          </a:prstGeom>
          <a:solidFill>
            <a:schemeClr val="bg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37924" name="Line Callout 2 (Accent Bar) 30"/>
          <p:cNvSpPr>
            <a:spLocks/>
          </p:cNvSpPr>
          <p:nvPr/>
        </p:nvSpPr>
        <p:spPr bwMode="auto">
          <a:xfrm>
            <a:off x="7315200" y="4191000"/>
            <a:ext cx="2438400" cy="457200"/>
          </a:xfrm>
          <a:prstGeom prst="accentCallout2">
            <a:avLst>
              <a:gd name="adj1" fmla="val 47917"/>
              <a:gd name="adj2" fmla="val -5833"/>
              <a:gd name="adj3" fmla="val 45833"/>
              <a:gd name="adj4" fmla="val -24167"/>
              <a:gd name="adj5" fmla="val 90463"/>
              <a:gd name="adj6" fmla="val -53449"/>
            </a:avLst>
          </a:prstGeom>
          <a:solidFill>
            <a:srgbClr val="FBE48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100">
                <a:latin typeface="Calibri" charset="0"/>
              </a:rPr>
              <a:t>Implicit barrier: wait for all threads to finish their executions</a:t>
            </a:r>
          </a:p>
        </p:txBody>
      </p:sp>
      <p:sp>
        <p:nvSpPr>
          <p:cNvPr id="37925" name="Line Callout 2 (Accent Bar) 31"/>
          <p:cNvSpPr>
            <a:spLocks/>
          </p:cNvSpPr>
          <p:nvPr/>
        </p:nvSpPr>
        <p:spPr bwMode="auto">
          <a:xfrm>
            <a:off x="7315200" y="4800600"/>
            <a:ext cx="2438400" cy="533400"/>
          </a:xfrm>
          <a:prstGeom prst="accentCallout2">
            <a:avLst>
              <a:gd name="adj1" fmla="val 47917"/>
              <a:gd name="adj2" fmla="val -5833"/>
              <a:gd name="adj3" fmla="val 52083"/>
              <a:gd name="adj4" fmla="val -29602"/>
              <a:gd name="adj5" fmla="val 111991"/>
              <a:gd name="adj6" fmla="val -108894"/>
            </a:avLst>
          </a:prstGeom>
          <a:solidFill>
            <a:srgbClr val="FBE48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100">
                <a:latin typeface="Calibri" charset="0"/>
              </a:rPr>
              <a:t>Master thread executing serial portion of the code resumes and slave threads are discarded</a:t>
            </a:r>
          </a:p>
        </p:txBody>
      </p:sp>
    </p:spTree>
    <p:extLst>
      <p:ext uri="{BB962C8B-B14F-4D97-AF65-F5344CB8AC3E}">
        <p14:creationId xmlns:p14="http://schemas.microsoft.com/office/powerpoint/2010/main" val="969659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2451" y="74614"/>
            <a:ext cx="821531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sz="3000" kern="0" dirty="0"/>
              <a:t>Example: </a:t>
            </a:r>
            <a:r>
              <a:rPr lang="en-US" sz="3000" kern="0" dirty="0" err="1"/>
              <a:t>OpenMP</a:t>
            </a:r>
            <a:r>
              <a:rPr lang="en-US" sz="3000" kern="0" dirty="0"/>
              <a:t> work sharing Constructs</a:t>
            </a:r>
          </a:p>
        </p:txBody>
      </p:sp>
      <p:sp>
        <p:nvSpPr>
          <p:cNvPr id="38914" name="Rectangle 4"/>
          <p:cNvSpPr>
            <a:spLocks noChangeArrowheads="1"/>
          </p:cNvSpPr>
          <p:nvPr/>
        </p:nvSpPr>
        <p:spPr bwMode="auto">
          <a:xfrm>
            <a:off x="2112963" y="962025"/>
            <a:ext cx="45720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600">
                <a:latin typeface="Calibri" charset="0"/>
              </a:rPr>
              <a:t>#include &lt;omp.h&gt;</a:t>
            </a:r>
          </a:p>
          <a:p>
            <a:pPr>
              <a:spcBef>
                <a:spcPct val="0"/>
              </a:spcBef>
              <a:buFontTx/>
              <a:buNone/>
            </a:pPr>
            <a:r>
              <a:rPr lang="en-US" altLang="en-US" sz="1600">
                <a:latin typeface="Calibri" charset="0"/>
              </a:rPr>
              <a:t>#define N     16</a:t>
            </a:r>
          </a:p>
          <a:p>
            <a:pPr>
              <a:spcBef>
                <a:spcPct val="0"/>
              </a:spcBef>
              <a:buFontTx/>
              <a:buNone/>
            </a:pPr>
            <a:r>
              <a:rPr lang="en-US" altLang="en-US" sz="1600">
                <a:latin typeface="Calibri" charset="0"/>
              </a:rPr>
              <a:t>main ()</a:t>
            </a:r>
          </a:p>
          <a:p>
            <a:pPr>
              <a:spcBef>
                <a:spcPct val="0"/>
              </a:spcBef>
              <a:buFontTx/>
              <a:buNone/>
            </a:pPr>
            <a:r>
              <a:rPr lang="en-US" altLang="en-US" sz="1600">
                <a:latin typeface="Calibri" charset="0"/>
              </a:rPr>
              <a:t>{</a:t>
            </a:r>
          </a:p>
          <a:p>
            <a:pPr>
              <a:spcBef>
                <a:spcPct val="0"/>
              </a:spcBef>
              <a:buFontTx/>
              <a:buNone/>
            </a:pPr>
            <a:r>
              <a:rPr lang="en-US" altLang="en-US" sz="1600">
                <a:latin typeface="Calibri" charset="0"/>
              </a:rPr>
              <a:t>int i, chunk;</a:t>
            </a:r>
          </a:p>
          <a:p>
            <a:pPr>
              <a:spcBef>
                <a:spcPct val="0"/>
              </a:spcBef>
              <a:buFontTx/>
              <a:buNone/>
            </a:pPr>
            <a:r>
              <a:rPr lang="en-US" altLang="en-US" sz="1600">
                <a:latin typeface="Calibri" charset="0"/>
              </a:rPr>
              <a:t>float a[N], b[N], c[N];</a:t>
            </a:r>
          </a:p>
          <a:p>
            <a:pPr>
              <a:spcBef>
                <a:spcPct val="0"/>
              </a:spcBef>
              <a:buFontTx/>
              <a:buNone/>
            </a:pPr>
            <a:r>
              <a:rPr lang="en-US" altLang="en-US" sz="1600" b="1">
                <a:solidFill>
                  <a:srgbClr val="00B050"/>
                </a:solidFill>
                <a:latin typeface="Calibri" charset="0"/>
              </a:rPr>
              <a:t>for (i=0; i &lt; N; i++)</a:t>
            </a:r>
          </a:p>
          <a:p>
            <a:pPr>
              <a:spcBef>
                <a:spcPct val="0"/>
              </a:spcBef>
              <a:buFontTx/>
              <a:buNone/>
            </a:pPr>
            <a:r>
              <a:rPr lang="en-US" altLang="en-US" sz="1600" b="1">
                <a:solidFill>
                  <a:srgbClr val="00B050"/>
                </a:solidFill>
                <a:latin typeface="Calibri" charset="0"/>
              </a:rPr>
              <a:t>  a[i] = b[i] = i * 1.0;</a:t>
            </a:r>
          </a:p>
          <a:p>
            <a:pPr>
              <a:spcBef>
                <a:spcPct val="0"/>
              </a:spcBef>
              <a:buFontTx/>
              <a:buNone/>
            </a:pPr>
            <a:r>
              <a:rPr lang="en-US" altLang="en-US" sz="1600">
                <a:latin typeface="Calibri" charset="0"/>
              </a:rPr>
              <a:t>chunk = 4;</a:t>
            </a:r>
          </a:p>
          <a:p>
            <a:pPr>
              <a:spcBef>
                <a:spcPct val="0"/>
              </a:spcBef>
              <a:buFontTx/>
              <a:buNone/>
            </a:pPr>
            <a:r>
              <a:rPr lang="en-US" altLang="en-US" sz="1600">
                <a:latin typeface="Calibri" charset="0"/>
              </a:rPr>
              <a:t>printf("a[i]  +  b[i]  =  c[i] \n");</a:t>
            </a:r>
          </a:p>
          <a:p>
            <a:pPr>
              <a:spcBef>
                <a:spcPct val="0"/>
              </a:spcBef>
              <a:buFontTx/>
              <a:buNone/>
            </a:pPr>
            <a:r>
              <a:rPr lang="en-US" altLang="en-US" sz="1600" b="1">
                <a:solidFill>
                  <a:srgbClr val="E46C0A"/>
                </a:solidFill>
                <a:latin typeface="Calibri" charset="0"/>
              </a:rPr>
              <a:t>#pragma omp parallel shared(a,b,c,chunk) private(i)</a:t>
            </a:r>
          </a:p>
          <a:p>
            <a:pPr>
              <a:spcBef>
                <a:spcPct val="0"/>
              </a:spcBef>
              <a:buFontTx/>
              <a:buNone/>
            </a:pPr>
            <a:r>
              <a:rPr lang="en-US" altLang="en-US" sz="1600">
                <a:latin typeface="Calibri" charset="0"/>
              </a:rPr>
              <a:t>  </a:t>
            </a:r>
            <a:r>
              <a:rPr lang="en-US" altLang="en-US" sz="1600" b="1">
                <a:solidFill>
                  <a:srgbClr val="E46C0A"/>
                </a:solidFill>
                <a:latin typeface="Calibri" charset="0"/>
              </a:rPr>
              <a:t>{</a:t>
            </a:r>
          </a:p>
          <a:p>
            <a:pPr>
              <a:spcBef>
                <a:spcPct val="0"/>
              </a:spcBef>
              <a:buFontTx/>
              <a:buNone/>
            </a:pPr>
            <a:r>
              <a:rPr lang="en-US" altLang="en-US" sz="1600" b="1">
                <a:solidFill>
                  <a:srgbClr val="46008F"/>
                </a:solidFill>
                <a:latin typeface="Calibri" charset="0"/>
              </a:rPr>
              <a:t>  #pragma omp for schedule(dynamic,chunk) nowait</a:t>
            </a:r>
          </a:p>
          <a:p>
            <a:pPr>
              <a:spcBef>
                <a:spcPct val="0"/>
              </a:spcBef>
              <a:buFontTx/>
              <a:buNone/>
            </a:pPr>
            <a:r>
              <a:rPr lang="en-US" altLang="en-US" sz="1600">
                <a:latin typeface="Calibri" charset="0"/>
              </a:rPr>
              <a:t>  </a:t>
            </a:r>
            <a:r>
              <a:rPr lang="en-US" altLang="en-US" sz="1600" b="1">
                <a:solidFill>
                  <a:srgbClr val="46008F"/>
                </a:solidFill>
                <a:latin typeface="Calibri" charset="0"/>
              </a:rPr>
              <a:t>for (i=0; i &lt; N; i++)</a:t>
            </a:r>
          </a:p>
          <a:p>
            <a:pPr>
              <a:spcBef>
                <a:spcPct val="0"/>
              </a:spcBef>
              <a:buFontTx/>
              <a:buNone/>
            </a:pPr>
            <a:r>
              <a:rPr lang="en-US" altLang="en-US" sz="1600" b="1">
                <a:solidFill>
                  <a:srgbClr val="46008F"/>
                </a:solidFill>
                <a:latin typeface="Calibri" charset="0"/>
              </a:rPr>
              <a:t>    c[i] = a[i] + b[i];</a:t>
            </a:r>
          </a:p>
          <a:p>
            <a:pPr>
              <a:spcBef>
                <a:spcPct val="0"/>
              </a:spcBef>
              <a:buFontTx/>
              <a:buNone/>
            </a:pPr>
            <a:r>
              <a:rPr lang="en-US" altLang="en-US" sz="1600" b="1">
                <a:solidFill>
                  <a:srgbClr val="E46C0A"/>
                </a:solidFill>
                <a:latin typeface="Calibri" charset="0"/>
              </a:rPr>
              <a:t>  }  /* end of parallel section */</a:t>
            </a:r>
          </a:p>
          <a:p>
            <a:pPr>
              <a:spcBef>
                <a:spcPct val="0"/>
              </a:spcBef>
              <a:buFontTx/>
              <a:buNone/>
            </a:pPr>
            <a:r>
              <a:rPr lang="en-US" altLang="en-US" sz="1600">
                <a:latin typeface="Calibri" charset="0"/>
              </a:rPr>
              <a:t>for (i=0; i &lt; N; i++)</a:t>
            </a:r>
          </a:p>
          <a:p>
            <a:pPr>
              <a:spcBef>
                <a:spcPct val="0"/>
              </a:spcBef>
              <a:buFontTx/>
              <a:buNone/>
            </a:pPr>
            <a:r>
              <a:rPr lang="en-US" altLang="en-US" sz="1600">
                <a:latin typeface="Calibri" charset="0"/>
              </a:rPr>
              <a:t>    printf(" %f   +   %f   =   %f  \n",a[i],b[i],c[i]);</a:t>
            </a:r>
          </a:p>
          <a:p>
            <a:pPr>
              <a:spcBef>
                <a:spcPct val="0"/>
              </a:spcBef>
              <a:buFontTx/>
              <a:buNone/>
            </a:pPr>
            <a:r>
              <a:rPr lang="en-US" altLang="en-US" sz="1600">
                <a:latin typeface="Calibri" charset="0"/>
              </a:rPr>
              <a:t>}</a:t>
            </a:r>
          </a:p>
        </p:txBody>
      </p:sp>
      <p:sp>
        <p:nvSpPr>
          <p:cNvPr id="5" name="Line Callout 1 (Border and Accent Bar) 4"/>
          <p:cNvSpPr>
            <a:spLocks/>
          </p:cNvSpPr>
          <p:nvPr/>
        </p:nvSpPr>
        <p:spPr bwMode="auto">
          <a:xfrm>
            <a:off x="4627563" y="1571625"/>
            <a:ext cx="3048000" cy="457200"/>
          </a:xfrm>
          <a:prstGeom prst="accentBorderCallout1">
            <a:avLst>
              <a:gd name="adj1" fmla="val 48986"/>
              <a:gd name="adj2" fmla="val -2301"/>
              <a:gd name="adj3" fmla="val 231815"/>
              <a:gd name="adj4" fmla="val -21366"/>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p>
            <a:pPr>
              <a:defRPr/>
            </a:pPr>
            <a:r>
              <a:rPr lang="en-US" sz="1600" dirty="0">
                <a:solidFill>
                  <a:srgbClr val="000000"/>
                </a:solidFill>
                <a:ea typeface="ＭＳ Ｐゴシック" charset="-128"/>
                <a:cs typeface="ＭＳ Ｐゴシック" charset="-128"/>
              </a:rPr>
              <a:t>Initializing the vectors a[</a:t>
            </a:r>
            <a:r>
              <a:rPr lang="en-US" sz="1600" dirty="0" err="1">
                <a:solidFill>
                  <a:srgbClr val="000000"/>
                </a:solidFill>
                <a:ea typeface="ＭＳ Ｐゴシック" charset="-128"/>
                <a:cs typeface="ＭＳ Ｐゴシック" charset="-128"/>
              </a:rPr>
              <a:t>i</a:t>
            </a:r>
            <a:r>
              <a:rPr lang="en-US" sz="1600" dirty="0">
                <a:solidFill>
                  <a:srgbClr val="000000"/>
                </a:solidFill>
                <a:ea typeface="ＭＳ Ｐゴシック" charset="-128"/>
                <a:cs typeface="ＭＳ Ｐゴシック" charset="-128"/>
              </a:rPr>
              <a:t>], b[</a:t>
            </a:r>
            <a:r>
              <a:rPr lang="en-US" sz="1600" dirty="0" err="1">
                <a:solidFill>
                  <a:srgbClr val="000000"/>
                </a:solidFill>
                <a:ea typeface="ＭＳ Ｐゴシック" charset="-128"/>
                <a:cs typeface="ＭＳ Ｐゴシック" charset="-128"/>
              </a:rPr>
              <a:t>i</a:t>
            </a:r>
            <a:r>
              <a:rPr lang="en-US" sz="1600" dirty="0">
                <a:solidFill>
                  <a:srgbClr val="000000"/>
                </a:solidFill>
                <a:ea typeface="ＭＳ Ｐゴシック" charset="-128"/>
                <a:cs typeface="ＭＳ Ｐゴシック" charset="-128"/>
              </a:rPr>
              <a:t>]</a:t>
            </a:r>
          </a:p>
        </p:txBody>
      </p:sp>
      <p:sp>
        <p:nvSpPr>
          <p:cNvPr id="6" name="Line Callout 1 (Border and Accent Bar) 5"/>
          <p:cNvSpPr>
            <a:spLocks/>
          </p:cNvSpPr>
          <p:nvPr/>
        </p:nvSpPr>
        <p:spPr bwMode="auto">
          <a:xfrm>
            <a:off x="5618163" y="2257425"/>
            <a:ext cx="3657600" cy="762000"/>
          </a:xfrm>
          <a:prstGeom prst="accentBorderCallout1">
            <a:avLst>
              <a:gd name="adj1" fmla="val 48986"/>
              <a:gd name="adj2" fmla="val -2301"/>
              <a:gd name="adj3" fmla="val 153194"/>
              <a:gd name="adj4" fmla="val -22227"/>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dist="20000" dir="5400000" rotWithShape="0">
              <a:srgbClr val="808080">
                <a:alpha val="37999"/>
              </a:srgbClr>
            </a:outerShdw>
          </a:effectLst>
        </p:spPr>
        <p:txBody>
          <a:bodyPr anchor="ctr"/>
          <a:lstStyle/>
          <a:p>
            <a:pPr>
              <a:defRPr/>
            </a:pPr>
            <a:r>
              <a:rPr lang="en-US" sz="1600" dirty="0">
                <a:solidFill>
                  <a:srgbClr val="000000"/>
                </a:solidFill>
                <a:ea typeface="ＭＳ Ｐゴシック" charset="-128"/>
                <a:cs typeface="ＭＳ Ｐゴシック" charset="-128"/>
              </a:rPr>
              <a:t>Instructing  the runtime environment that </a:t>
            </a:r>
            <a:r>
              <a:rPr lang="en-US" sz="1600" dirty="0" err="1">
                <a:solidFill>
                  <a:srgbClr val="000000"/>
                </a:solidFill>
                <a:ea typeface="ＭＳ Ｐゴシック" charset="-128"/>
                <a:cs typeface="ＭＳ Ｐゴシック" charset="-128"/>
              </a:rPr>
              <a:t>a,b,c,chunk</a:t>
            </a:r>
            <a:r>
              <a:rPr lang="en-US" sz="1600" dirty="0">
                <a:solidFill>
                  <a:srgbClr val="000000"/>
                </a:solidFill>
                <a:ea typeface="ＭＳ Ｐゴシック" charset="-128"/>
                <a:cs typeface="ＭＳ Ｐゴシック" charset="-128"/>
              </a:rPr>
              <a:t> are shared variables and I is a private variable</a:t>
            </a:r>
          </a:p>
        </p:txBody>
      </p:sp>
      <p:sp>
        <p:nvSpPr>
          <p:cNvPr id="7" name="Line Callout 1 (Border and Accent Bar) 6"/>
          <p:cNvSpPr>
            <a:spLocks/>
          </p:cNvSpPr>
          <p:nvPr/>
        </p:nvSpPr>
        <p:spPr bwMode="auto">
          <a:xfrm>
            <a:off x="5929313" y="4508500"/>
            <a:ext cx="4419600" cy="762000"/>
          </a:xfrm>
          <a:prstGeom prst="accentBorderCallout1">
            <a:avLst>
              <a:gd name="adj1" fmla="val 48986"/>
              <a:gd name="adj2" fmla="val -2301"/>
              <a:gd name="adj3" fmla="val -6116"/>
              <a:gd name="adj4" fmla="val -14583"/>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dist="20000" dir="5400000" rotWithShape="0">
              <a:srgbClr val="808080">
                <a:alpha val="37999"/>
              </a:srgbClr>
            </a:outerShdw>
          </a:effectLst>
        </p:spPr>
        <p:txBody>
          <a:bodyPr anchor="ctr"/>
          <a:lstStyle/>
          <a:p>
            <a:pPr>
              <a:defRPr/>
            </a:pPr>
            <a:r>
              <a:rPr lang="en-US" sz="1600" dirty="0">
                <a:solidFill>
                  <a:srgbClr val="000000"/>
                </a:solidFill>
                <a:ea typeface="ＭＳ Ｐゴシック" charset="-128"/>
                <a:cs typeface="ＭＳ Ｐゴシック" charset="-128"/>
              </a:rPr>
              <a:t>Load balancing the threads using a DYNAMIC policy where array is divided into chunks of 4 and assigned to the threads</a:t>
            </a:r>
          </a:p>
        </p:txBody>
      </p:sp>
      <p:sp>
        <p:nvSpPr>
          <p:cNvPr id="8" name="Line Callout 1 (Border and Accent Bar) 7"/>
          <p:cNvSpPr>
            <a:spLocks/>
          </p:cNvSpPr>
          <p:nvPr/>
        </p:nvSpPr>
        <p:spPr bwMode="auto">
          <a:xfrm>
            <a:off x="6837363" y="3248025"/>
            <a:ext cx="3657600" cy="838200"/>
          </a:xfrm>
          <a:prstGeom prst="accentBorderCallout1">
            <a:avLst>
              <a:gd name="adj1" fmla="val 48986"/>
              <a:gd name="adj2" fmla="val -2301"/>
              <a:gd name="adj3" fmla="val 89023"/>
              <a:gd name="adj4" fmla="val -12977"/>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dist="20000" dir="5400000" rotWithShape="0">
              <a:srgbClr val="808080">
                <a:alpha val="37999"/>
              </a:srgbClr>
            </a:outerShdw>
          </a:effectLst>
        </p:spPr>
        <p:txBody>
          <a:bodyPr anchor="ctr"/>
          <a:lstStyle/>
          <a:p>
            <a:pPr>
              <a:defRPr/>
            </a:pPr>
            <a:r>
              <a:rPr lang="en-US">
                <a:solidFill>
                  <a:srgbClr val="000000"/>
                </a:solidFill>
                <a:ea typeface="ＭＳ Ｐゴシック" charset="-128"/>
                <a:cs typeface="ＭＳ Ｐゴシック" charset="-128"/>
              </a:rPr>
              <a:t>The nowait ensures that the child threads donot synchronize once their work is completed</a:t>
            </a:r>
          </a:p>
        </p:txBody>
      </p:sp>
      <p:sp>
        <p:nvSpPr>
          <p:cNvPr id="38919" name="Rectangle 9"/>
          <p:cNvSpPr>
            <a:spLocks noChangeArrowheads="1"/>
          </p:cNvSpPr>
          <p:nvPr/>
        </p:nvSpPr>
        <p:spPr bwMode="auto">
          <a:xfrm>
            <a:off x="6684963" y="5500688"/>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200">
                <a:latin typeface="Calibri" charset="0"/>
              </a:rPr>
              <a:t>Modified from examples posted on: </a:t>
            </a:r>
            <a:br>
              <a:rPr lang="en-US" altLang="en-US" sz="1200">
                <a:latin typeface="Calibri" charset="0"/>
              </a:rPr>
            </a:br>
            <a:r>
              <a:rPr lang="en-US" altLang="en-US" sz="1200">
                <a:latin typeface="Calibri" charset="0"/>
              </a:rPr>
              <a:t>https://computing.llnl.gov/tutorials/openMP/</a:t>
            </a:r>
          </a:p>
        </p:txBody>
      </p:sp>
    </p:spTree>
    <p:extLst>
      <p:ext uri="{BB962C8B-B14F-4D97-AF65-F5344CB8AC3E}">
        <p14:creationId xmlns:p14="http://schemas.microsoft.com/office/powerpoint/2010/main" val="1703789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22463" y="192089"/>
            <a:ext cx="8361362"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err="1"/>
              <a:t>OpenMP</a:t>
            </a:r>
            <a:r>
              <a:rPr lang="en-US" kern="0" dirty="0"/>
              <a:t> </a:t>
            </a:r>
            <a:r>
              <a:rPr lang="en-US" kern="0" dirty="0">
                <a:solidFill>
                  <a:srgbClr val="92D050"/>
                </a:solidFill>
              </a:rPr>
              <a:t>sections </a:t>
            </a:r>
            <a:r>
              <a:rPr lang="en-US" kern="0" dirty="0"/>
              <a:t>directive</a:t>
            </a:r>
          </a:p>
        </p:txBody>
      </p:sp>
      <p:sp>
        <p:nvSpPr>
          <p:cNvPr id="40962" name="Content Placeholder 2"/>
          <p:cNvSpPr txBox="1">
            <a:spLocks/>
          </p:cNvSpPr>
          <p:nvPr/>
        </p:nvSpPr>
        <p:spPr bwMode="auto">
          <a:xfrm>
            <a:off x="2057400" y="914400"/>
            <a:ext cx="4724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r>
              <a:rPr lang="en-US" altLang="en-US" sz="1500">
                <a:solidFill>
                  <a:srgbClr val="00B050"/>
                </a:solidFill>
              </a:rPr>
              <a:t>sections</a:t>
            </a:r>
            <a:r>
              <a:rPr lang="en-US" altLang="en-US" sz="1500"/>
              <a:t> directive is a non iterative work sharing construct. </a:t>
            </a:r>
          </a:p>
          <a:p>
            <a:pPr eaLnBrk="1" hangingPunct="1"/>
            <a:r>
              <a:rPr lang="en-US" altLang="en-US" sz="1500"/>
              <a:t>Independent </a:t>
            </a:r>
            <a:r>
              <a:rPr lang="en-US" altLang="en-US" sz="1500">
                <a:solidFill>
                  <a:srgbClr val="00B050"/>
                </a:solidFill>
              </a:rPr>
              <a:t>section</a:t>
            </a:r>
            <a:r>
              <a:rPr lang="en-US" altLang="en-US" sz="1500"/>
              <a:t> of code are nested within a </a:t>
            </a:r>
            <a:r>
              <a:rPr lang="en-US" altLang="en-US" sz="1500">
                <a:solidFill>
                  <a:srgbClr val="00B050"/>
                </a:solidFill>
              </a:rPr>
              <a:t>section</a:t>
            </a:r>
            <a:r>
              <a:rPr lang="en-US" altLang="en-US" sz="1500" b="1">
                <a:solidFill>
                  <a:srgbClr val="FF0000"/>
                </a:solidFill>
              </a:rPr>
              <a:t>s</a:t>
            </a:r>
            <a:r>
              <a:rPr lang="en-US" altLang="en-US" sz="1500"/>
              <a:t> directive</a:t>
            </a:r>
          </a:p>
          <a:p>
            <a:pPr eaLnBrk="1" hangingPunct="1"/>
            <a:r>
              <a:rPr lang="en-US" altLang="en-US" sz="1500"/>
              <a:t>It specifies enclosed </a:t>
            </a:r>
            <a:r>
              <a:rPr lang="en-US" altLang="en-US" sz="1500">
                <a:solidFill>
                  <a:srgbClr val="00B050"/>
                </a:solidFill>
              </a:rPr>
              <a:t>section</a:t>
            </a:r>
            <a:r>
              <a:rPr lang="en-US" altLang="en-US" sz="1500"/>
              <a:t> of codes between different threads</a:t>
            </a:r>
          </a:p>
          <a:p>
            <a:pPr eaLnBrk="1" hangingPunct="1"/>
            <a:r>
              <a:rPr lang="en-US" altLang="en-US" sz="1500"/>
              <a:t>Code enclosed within a </a:t>
            </a:r>
            <a:r>
              <a:rPr lang="en-US" altLang="en-US" sz="1500">
                <a:solidFill>
                  <a:srgbClr val="00B050"/>
                </a:solidFill>
              </a:rPr>
              <a:t>section</a:t>
            </a:r>
            <a:r>
              <a:rPr lang="en-US" altLang="en-US" sz="1500"/>
              <a:t> directive is executed by a thread within the pool of threads </a:t>
            </a:r>
          </a:p>
        </p:txBody>
      </p:sp>
      <p:sp>
        <p:nvSpPr>
          <p:cNvPr id="40963" name="Content Placeholder 2"/>
          <p:cNvSpPr txBox="1">
            <a:spLocks/>
          </p:cNvSpPr>
          <p:nvPr/>
        </p:nvSpPr>
        <p:spPr bwMode="auto">
          <a:xfrm>
            <a:off x="2667000" y="2971800"/>
            <a:ext cx="3124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en-US" altLang="en-US" sz="1300">
                <a:latin typeface="Consolas" charset="0"/>
              </a:rPr>
              <a:t>#pragma omp parallel private(p)</a:t>
            </a:r>
          </a:p>
          <a:p>
            <a:pPr>
              <a:buClr>
                <a:srgbClr val="430467"/>
              </a:buClr>
              <a:buFontTx/>
              <a:buNone/>
            </a:pPr>
            <a:r>
              <a:rPr lang="en-US" altLang="en-US" sz="1300">
                <a:latin typeface="Consolas" charset="0"/>
              </a:rPr>
              <a:t>{</a:t>
            </a:r>
          </a:p>
          <a:p>
            <a:pPr>
              <a:buClr>
                <a:srgbClr val="430467"/>
              </a:buClr>
              <a:buFontTx/>
              <a:buNone/>
            </a:pPr>
            <a:r>
              <a:rPr lang="en-US" altLang="en-US" sz="1300">
                <a:latin typeface="Consolas" charset="0"/>
              </a:rPr>
              <a:t>#pragma omp section</a:t>
            </a:r>
            <a:r>
              <a:rPr lang="en-US" altLang="en-US" sz="1300" b="1">
                <a:solidFill>
                  <a:srgbClr val="FF0000"/>
                </a:solidFill>
                <a:latin typeface="Consolas" charset="0"/>
              </a:rPr>
              <a:t>s</a:t>
            </a:r>
          </a:p>
          <a:p>
            <a:pPr>
              <a:buClr>
                <a:srgbClr val="430467"/>
              </a:buClr>
              <a:buFontTx/>
              <a:buNone/>
            </a:pPr>
            <a:r>
              <a:rPr lang="en-US" altLang="en-US" sz="1300">
                <a:latin typeface="Consolas" charset="0"/>
              </a:rPr>
              <a:t>{{	a=…;</a:t>
            </a:r>
          </a:p>
          <a:p>
            <a:pPr>
              <a:buClr>
                <a:srgbClr val="430467"/>
              </a:buClr>
              <a:buFontTx/>
              <a:buNone/>
            </a:pPr>
            <a:r>
              <a:rPr lang="en-US" altLang="en-US" sz="1300">
                <a:latin typeface="Consolas" charset="0"/>
              </a:rPr>
              <a:t>   b=…;}</a:t>
            </a:r>
          </a:p>
          <a:p>
            <a:pPr>
              <a:buClr>
                <a:srgbClr val="430467"/>
              </a:buClr>
              <a:buFontTx/>
              <a:buNone/>
            </a:pPr>
            <a:r>
              <a:rPr lang="en-US" altLang="en-US" sz="1300">
                <a:latin typeface="Consolas" charset="0"/>
              </a:rPr>
              <a:t> #pragma omp section</a:t>
            </a:r>
          </a:p>
          <a:p>
            <a:pPr>
              <a:buClr>
                <a:srgbClr val="430467"/>
              </a:buClr>
              <a:buFontTx/>
              <a:buNone/>
            </a:pPr>
            <a:r>
              <a:rPr lang="en-US" altLang="en-US" sz="1300">
                <a:latin typeface="Consolas" charset="0"/>
              </a:rPr>
              <a:t> {	p=…;</a:t>
            </a:r>
          </a:p>
          <a:p>
            <a:pPr>
              <a:buClr>
                <a:srgbClr val="430467"/>
              </a:buClr>
              <a:buFontTx/>
              <a:buNone/>
            </a:pPr>
            <a:r>
              <a:rPr lang="en-US" altLang="en-US" sz="1300">
                <a:latin typeface="Consolas" charset="0"/>
              </a:rPr>
              <a:t>   q=…;}</a:t>
            </a:r>
          </a:p>
          <a:p>
            <a:pPr>
              <a:buClr>
                <a:srgbClr val="430467"/>
              </a:buClr>
              <a:buFontTx/>
              <a:buNone/>
            </a:pPr>
            <a:r>
              <a:rPr lang="en-US" altLang="en-US" sz="1300">
                <a:latin typeface="Consolas" charset="0"/>
              </a:rPr>
              <a:t> #pragma omp section</a:t>
            </a:r>
          </a:p>
          <a:p>
            <a:pPr>
              <a:buClr>
                <a:srgbClr val="430467"/>
              </a:buClr>
              <a:buFontTx/>
              <a:buNone/>
            </a:pPr>
            <a:r>
              <a:rPr lang="en-US" altLang="en-US" sz="1300">
                <a:latin typeface="Consolas" charset="0"/>
              </a:rPr>
              <a:t> {	x=…;</a:t>
            </a:r>
          </a:p>
          <a:p>
            <a:pPr>
              <a:buClr>
                <a:srgbClr val="430467"/>
              </a:buClr>
              <a:buFontTx/>
              <a:buNone/>
            </a:pPr>
            <a:r>
              <a:rPr lang="en-US" altLang="en-US" sz="1300">
                <a:latin typeface="Consolas" charset="0"/>
              </a:rPr>
              <a:t>   y=…;}</a:t>
            </a:r>
          </a:p>
          <a:p>
            <a:pPr>
              <a:buClr>
                <a:srgbClr val="430467"/>
              </a:buClr>
              <a:buFontTx/>
              <a:buNone/>
            </a:pPr>
            <a:r>
              <a:rPr lang="en-US" altLang="en-US" sz="1300">
                <a:latin typeface="Consolas" charset="0"/>
              </a:rPr>
              <a:t> } /* omp end section</a:t>
            </a:r>
            <a:r>
              <a:rPr lang="en-US" altLang="en-US" sz="1300" b="1">
                <a:solidFill>
                  <a:srgbClr val="FF0000"/>
                </a:solidFill>
                <a:latin typeface="Consolas" charset="0"/>
              </a:rPr>
              <a:t>s</a:t>
            </a:r>
            <a:r>
              <a:rPr lang="en-US" altLang="en-US" sz="1300">
                <a:latin typeface="Consolas" charset="0"/>
              </a:rPr>
              <a:t> */</a:t>
            </a:r>
          </a:p>
          <a:p>
            <a:pPr>
              <a:buClr>
                <a:srgbClr val="430467"/>
              </a:buClr>
              <a:buFontTx/>
              <a:buNone/>
            </a:pPr>
            <a:r>
              <a:rPr lang="en-US" altLang="en-US" sz="1300">
                <a:latin typeface="Consolas" charset="0"/>
              </a:rPr>
              <a:t>} /* omp end parallel */</a:t>
            </a:r>
          </a:p>
          <a:p>
            <a:pPr>
              <a:buClr>
                <a:srgbClr val="430467"/>
              </a:buClr>
              <a:buFontTx/>
              <a:buNone/>
            </a:pPr>
            <a:endParaRPr lang="en-US" altLang="en-US" sz="1300">
              <a:latin typeface="Consolas" charset="0"/>
            </a:endParaRPr>
          </a:p>
        </p:txBody>
      </p:sp>
      <p:sp>
        <p:nvSpPr>
          <p:cNvPr id="6" name="Rectangle 5"/>
          <p:cNvSpPr>
            <a:spLocks noChangeArrowheads="1"/>
          </p:cNvSpPr>
          <p:nvPr/>
        </p:nvSpPr>
        <p:spPr bwMode="auto">
          <a:xfrm>
            <a:off x="7086600" y="3124200"/>
            <a:ext cx="457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endParaRPr lang="en-US">
              <a:ea typeface="ＭＳ Ｐゴシック" charset="-128"/>
              <a:cs typeface="ＭＳ Ｐゴシック" charset="-128"/>
            </a:endParaRPr>
          </a:p>
        </p:txBody>
      </p:sp>
      <p:sp>
        <p:nvSpPr>
          <p:cNvPr id="7" name="Rectangle 6"/>
          <p:cNvSpPr>
            <a:spLocks noChangeArrowheads="1"/>
          </p:cNvSpPr>
          <p:nvPr/>
        </p:nvSpPr>
        <p:spPr bwMode="auto">
          <a:xfrm>
            <a:off x="7086600" y="39624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400" b="1">
                <a:ea typeface="ＭＳ Ｐゴシック" charset="-128"/>
                <a:cs typeface="ＭＳ Ｐゴシック" charset="-128"/>
              </a:rPr>
              <a:t>a =</a:t>
            </a:r>
          </a:p>
        </p:txBody>
      </p:sp>
      <p:sp>
        <p:nvSpPr>
          <p:cNvPr id="8" name="Rectangle 7"/>
          <p:cNvSpPr>
            <a:spLocks noChangeArrowheads="1"/>
          </p:cNvSpPr>
          <p:nvPr/>
        </p:nvSpPr>
        <p:spPr bwMode="auto">
          <a:xfrm>
            <a:off x="7086600" y="5715000"/>
            <a:ext cx="457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endParaRPr lang="en-US">
              <a:ea typeface="ＭＳ Ｐゴシック" charset="-128"/>
              <a:cs typeface="ＭＳ Ｐゴシック" charset="-128"/>
            </a:endParaRPr>
          </a:p>
        </p:txBody>
      </p:sp>
      <p:sp>
        <p:nvSpPr>
          <p:cNvPr id="9" name="Rectangle 8"/>
          <p:cNvSpPr>
            <a:spLocks noChangeArrowheads="1"/>
          </p:cNvSpPr>
          <p:nvPr/>
        </p:nvSpPr>
        <p:spPr bwMode="auto">
          <a:xfrm>
            <a:off x="7086600" y="48006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400" b="1">
                <a:ea typeface="ＭＳ Ｐゴシック" charset="-128"/>
                <a:cs typeface="ＭＳ Ｐゴシック" charset="-128"/>
              </a:rPr>
              <a:t>b =</a:t>
            </a:r>
          </a:p>
        </p:txBody>
      </p:sp>
      <p:sp>
        <p:nvSpPr>
          <p:cNvPr id="10" name="Rectangle 9"/>
          <p:cNvSpPr>
            <a:spLocks noChangeArrowheads="1"/>
          </p:cNvSpPr>
          <p:nvPr/>
        </p:nvSpPr>
        <p:spPr bwMode="auto">
          <a:xfrm>
            <a:off x="8001000" y="39624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400" b="1">
                <a:ea typeface="ＭＳ Ｐゴシック" charset="-128"/>
                <a:cs typeface="ＭＳ Ｐゴシック" charset="-128"/>
              </a:rPr>
              <a:t>p =</a:t>
            </a:r>
          </a:p>
        </p:txBody>
      </p:sp>
      <p:sp>
        <p:nvSpPr>
          <p:cNvPr id="11" name="Rectangle 10"/>
          <p:cNvSpPr>
            <a:spLocks noChangeArrowheads="1"/>
          </p:cNvSpPr>
          <p:nvPr/>
        </p:nvSpPr>
        <p:spPr bwMode="auto">
          <a:xfrm>
            <a:off x="8001000" y="48006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400" b="1">
                <a:ea typeface="ＭＳ Ｐゴシック" charset="-128"/>
                <a:cs typeface="ＭＳ Ｐゴシック" charset="-128"/>
              </a:rPr>
              <a:t>q =</a:t>
            </a:r>
          </a:p>
        </p:txBody>
      </p:sp>
      <p:sp>
        <p:nvSpPr>
          <p:cNvPr id="12" name="Rectangle 11"/>
          <p:cNvSpPr>
            <a:spLocks noChangeArrowheads="1"/>
          </p:cNvSpPr>
          <p:nvPr/>
        </p:nvSpPr>
        <p:spPr bwMode="auto">
          <a:xfrm>
            <a:off x="8915400" y="39624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400" b="1">
                <a:ea typeface="ＭＳ Ｐゴシック" charset="-128"/>
                <a:cs typeface="ＭＳ Ｐゴシック" charset="-128"/>
              </a:rPr>
              <a:t>x =</a:t>
            </a:r>
          </a:p>
        </p:txBody>
      </p:sp>
      <p:sp>
        <p:nvSpPr>
          <p:cNvPr id="13" name="Rectangle 12"/>
          <p:cNvSpPr>
            <a:spLocks noChangeArrowheads="1"/>
          </p:cNvSpPr>
          <p:nvPr/>
        </p:nvSpPr>
        <p:spPr bwMode="auto">
          <a:xfrm>
            <a:off x="8915400" y="4800600"/>
            <a:ext cx="4572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400" b="1">
                <a:ea typeface="ＭＳ Ｐゴシック" charset="-128"/>
                <a:cs typeface="ＭＳ Ｐゴシック" charset="-128"/>
              </a:rPr>
              <a:t>y =</a:t>
            </a:r>
          </a:p>
        </p:txBody>
      </p:sp>
      <p:cxnSp>
        <p:nvCxnSpPr>
          <p:cNvPr id="40972" name="Elbow Connector 24"/>
          <p:cNvCxnSpPr>
            <a:cxnSpLocks noChangeShapeType="1"/>
            <a:stCxn id="6" idx="2"/>
            <a:endCxn id="7" idx="0"/>
          </p:cNvCxnSpPr>
          <p:nvPr/>
        </p:nvCxnSpPr>
        <p:spPr bwMode="auto">
          <a:xfrm rot="5400000">
            <a:off x="7124701" y="3771901"/>
            <a:ext cx="3810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3" name="Elbow Connector 26"/>
          <p:cNvCxnSpPr>
            <a:cxnSpLocks noChangeShapeType="1"/>
            <a:stCxn id="6" idx="2"/>
            <a:endCxn id="10" idx="0"/>
          </p:cNvCxnSpPr>
          <p:nvPr/>
        </p:nvCxnSpPr>
        <p:spPr bwMode="auto">
          <a:xfrm rot="16200000" flipH="1">
            <a:off x="7581900" y="3314700"/>
            <a:ext cx="381000" cy="9144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4" name="Elbow Connector 28"/>
          <p:cNvCxnSpPr>
            <a:cxnSpLocks noChangeShapeType="1"/>
            <a:stCxn id="6" idx="2"/>
            <a:endCxn id="12" idx="0"/>
          </p:cNvCxnSpPr>
          <p:nvPr/>
        </p:nvCxnSpPr>
        <p:spPr bwMode="auto">
          <a:xfrm rot="16200000" flipH="1">
            <a:off x="8039100" y="2857500"/>
            <a:ext cx="381000" cy="18288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5" name="Elbow Connector 30"/>
          <p:cNvCxnSpPr>
            <a:cxnSpLocks noChangeShapeType="1"/>
            <a:stCxn id="7" idx="2"/>
            <a:endCxn id="9" idx="0"/>
          </p:cNvCxnSpPr>
          <p:nvPr/>
        </p:nvCxnSpPr>
        <p:spPr bwMode="auto">
          <a:xfrm rot="5400000">
            <a:off x="7124701" y="4610101"/>
            <a:ext cx="3810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6" name="Elbow Connector 32"/>
          <p:cNvCxnSpPr>
            <a:cxnSpLocks noChangeShapeType="1"/>
            <a:stCxn id="10" idx="2"/>
            <a:endCxn id="11" idx="0"/>
          </p:cNvCxnSpPr>
          <p:nvPr/>
        </p:nvCxnSpPr>
        <p:spPr bwMode="auto">
          <a:xfrm rot="5400000">
            <a:off x="8039101" y="4610101"/>
            <a:ext cx="3810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7" name="Elbow Connector 34"/>
          <p:cNvCxnSpPr>
            <a:cxnSpLocks noChangeShapeType="1"/>
            <a:stCxn id="12" idx="2"/>
            <a:endCxn id="13" idx="0"/>
          </p:cNvCxnSpPr>
          <p:nvPr/>
        </p:nvCxnSpPr>
        <p:spPr bwMode="auto">
          <a:xfrm rot="5400000">
            <a:off x="8953501" y="4610101"/>
            <a:ext cx="3810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8" name="Elbow Connector 36"/>
          <p:cNvCxnSpPr>
            <a:cxnSpLocks noChangeShapeType="1"/>
            <a:stCxn id="9" idx="2"/>
            <a:endCxn id="8" idx="0"/>
          </p:cNvCxnSpPr>
          <p:nvPr/>
        </p:nvCxnSpPr>
        <p:spPr bwMode="auto">
          <a:xfrm rot="5400000">
            <a:off x="7086601" y="5486401"/>
            <a:ext cx="457200" cy="3175"/>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79" name="Elbow Connector 38"/>
          <p:cNvCxnSpPr>
            <a:cxnSpLocks noChangeShapeType="1"/>
            <a:stCxn id="11" idx="2"/>
            <a:endCxn id="8" idx="0"/>
          </p:cNvCxnSpPr>
          <p:nvPr/>
        </p:nvCxnSpPr>
        <p:spPr bwMode="auto">
          <a:xfrm rot="5400000">
            <a:off x="7543800" y="5029200"/>
            <a:ext cx="457200" cy="9144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0980" name="Elbow Connector 40"/>
          <p:cNvCxnSpPr>
            <a:cxnSpLocks noChangeShapeType="1"/>
            <a:stCxn id="13" idx="2"/>
            <a:endCxn id="8" idx="0"/>
          </p:cNvCxnSpPr>
          <p:nvPr/>
        </p:nvCxnSpPr>
        <p:spPr bwMode="auto">
          <a:xfrm rot="5400000">
            <a:off x="8001000" y="4572000"/>
            <a:ext cx="457200" cy="1828800"/>
          </a:xfrm>
          <a:prstGeom prst="bentConnector3">
            <a:avLst>
              <a:gd name="adj1" fmla="val 50000"/>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23" name="Rectangle 22"/>
          <p:cNvSpPr/>
          <p:nvPr/>
        </p:nvSpPr>
        <p:spPr bwMode="auto">
          <a:xfrm>
            <a:off x="7696200" y="1219200"/>
            <a:ext cx="1524000" cy="304800"/>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000">
                <a:solidFill>
                  <a:schemeClr val="tx1"/>
                </a:solidFill>
                <a:cs typeface="ＭＳ Ｐゴシック" charset="-128"/>
              </a:rPr>
              <a:t>fork</a:t>
            </a:r>
          </a:p>
        </p:txBody>
      </p:sp>
      <p:sp>
        <p:nvSpPr>
          <p:cNvPr id="24" name="Rectangle 23"/>
          <p:cNvSpPr/>
          <p:nvPr/>
        </p:nvSpPr>
        <p:spPr bwMode="auto">
          <a:xfrm>
            <a:off x="7696200" y="2514600"/>
            <a:ext cx="1524000" cy="304800"/>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000">
                <a:solidFill>
                  <a:schemeClr val="tx1"/>
                </a:solidFill>
                <a:cs typeface="ＭＳ Ｐゴシック" charset="-128"/>
              </a:rPr>
              <a:t>join</a:t>
            </a:r>
          </a:p>
        </p:txBody>
      </p:sp>
      <p:sp>
        <p:nvSpPr>
          <p:cNvPr id="25" name="Down Arrow 24"/>
          <p:cNvSpPr/>
          <p:nvPr/>
        </p:nvSpPr>
        <p:spPr bwMode="auto">
          <a:xfrm>
            <a:off x="7924800" y="1600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40990" name="Rectangle 44"/>
          <p:cNvSpPr>
            <a:spLocks noChangeArrowheads="1"/>
          </p:cNvSpPr>
          <p:nvPr/>
        </p:nvSpPr>
        <p:spPr bwMode="auto">
          <a:xfrm flipH="1">
            <a:off x="7924800" y="1828800"/>
            <a:ext cx="76200" cy="3048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27" name="Down Arrow 26"/>
          <p:cNvSpPr/>
          <p:nvPr/>
        </p:nvSpPr>
        <p:spPr bwMode="auto">
          <a:xfrm>
            <a:off x="7924800" y="22098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8" name="Down Arrow 27"/>
          <p:cNvSpPr/>
          <p:nvPr/>
        </p:nvSpPr>
        <p:spPr bwMode="auto">
          <a:xfrm>
            <a:off x="8229600" y="1600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40997" name="Rectangle 47"/>
          <p:cNvSpPr>
            <a:spLocks noChangeArrowheads="1"/>
          </p:cNvSpPr>
          <p:nvPr/>
        </p:nvSpPr>
        <p:spPr bwMode="auto">
          <a:xfrm flipH="1">
            <a:off x="8153400" y="1752600"/>
            <a:ext cx="228600" cy="4572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solidFill>
                <a:srgbClr val="C00000"/>
              </a:solidFill>
              <a:latin typeface="Calibri" charset="0"/>
            </a:endParaRPr>
          </a:p>
        </p:txBody>
      </p:sp>
      <p:sp>
        <p:nvSpPr>
          <p:cNvPr id="30" name="Down Arrow 29"/>
          <p:cNvSpPr/>
          <p:nvPr/>
        </p:nvSpPr>
        <p:spPr bwMode="auto">
          <a:xfrm>
            <a:off x="8229600" y="22098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1" name="Down Arrow 30"/>
          <p:cNvSpPr/>
          <p:nvPr/>
        </p:nvSpPr>
        <p:spPr bwMode="auto">
          <a:xfrm>
            <a:off x="8534400" y="1600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41004" name="Rectangle 50"/>
          <p:cNvSpPr>
            <a:spLocks noChangeArrowheads="1"/>
          </p:cNvSpPr>
          <p:nvPr/>
        </p:nvSpPr>
        <p:spPr bwMode="auto">
          <a:xfrm flipH="1">
            <a:off x="8534400" y="1828800"/>
            <a:ext cx="76200" cy="3048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33" name="Down Arrow 32"/>
          <p:cNvSpPr/>
          <p:nvPr/>
        </p:nvSpPr>
        <p:spPr bwMode="auto">
          <a:xfrm>
            <a:off x="8534400" y="22098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4" name="Down Arrow 33"/>
          <p:cNvSpPr/>
          <p:nvPr/>
        </p:nvSpPr>
        <p:spPr bwMode="auto">
          <a:xfrm>
            <a:off x="8839200" y="1600200"/>
            <a:ext cx="76200" cy="8382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5" name="Down Arrow 34"/>
          <p:cNvSpPr/>
          <p:nvPr/>
        </p:nvSpPr>
        <p:spPr bwMode="auto">
          <a:xfrm>
            <a:off x="8382000" y="9144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36" name="Down Arrow 35"/>
          <p:cNvSpPr/>
          <p:nvPr/>
        </p:nvSpPr>
        <p:spPr bwMode="auto">
          <a:xfrm>
            <a:off x="8382000" y="2895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Tree>
    <p:extLst>
      <p:ext uri="{BB962C8B-B14F-4D97-AF65-F5344CB8AC3E}">
        <p14:creationId xmlns:p14="http://schemas.microsoft.com/office/powerpoint/2010/main" val="1268543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14538" y="388939"/>
            <a:ext cx="82169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Understanding variables in OpenMP</a:t>
            </a:r>
            <a:endParaRPr lang="en-US" kern="0" dirty="0"/>
          </a:p>
        </p:txBody>
      </p:sp>
      <p:sp>
        <p:nvSpPr>
          <p:cNvPr id="4" name="Content Placeholder 2"/>
          <p:cNvSpPr txBox="1">
            <a:spLocks/>
          </p:cNvSpPr>
          <p:nvPr/>
        </p:nvSpPr>
        <p:spPr>
          <a:xfrm>
            <a:off x="1674813" y="2492375"/>
            <a:ext cx="5181600" cy="37338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sz="1600" kern="0" dirty="0">
                <a:ea typeface="ＭＳ Ｐゴシック" pitchFamily="34" charset="-128"/>
              </a:rPr>
              <a:t>Shared variable z is modified by multiple threads</a:t>
            </a:r>
          </a:p>
          <a:p>
            <a:pPr eaLnBrk="1" hangingPunct="1">
              <a:defRPr/>
            </a:pPr>
            <a:r>
              <a:rPr lang="en-US" sz="1600" kern="0" dirty="0">
                <a:ea typeface="ＭＳ Ｐゴシック" pitchFamily="34" charset="-128"/>
              </a:rPr>
              <a:t>Each iteration reads the scalar variables a and y and the array element x[i]</a:t>
            </a:r>
          </a:p>
          <a:p>
            <a:pPr eaLnBrk="1" hangingPunct="1">
              <a:defRPr/>
            </a:pPr>
            <a:r>
              <a:rPr lang="en-US" sz="1600" kern="0" dirty="0" err="1">
                <a:ea typeface="ＭＳ Ｐゴシック" pitchFamily="34" charset="-128"/>
              </a:rPr>
              <a:t>a,y,x</a:t>
            </a:r>
            <a:r>
              <a:rPr lang="en-US" sz="1600" kern="0" dirty="0">
                <a:ea typeface="ＭＳ Ｐゴシック" pitchFamily="34" charset="-128"/>
              </a:rPr>
              <a:t> can be read concurrently as their values remain unchanged.</a:t>
            </a:r>
          </a:p>
          <a:p>
            <a:pPr eaLnBrk="1" hangingPunct="1">
              <a:defRPr/>
            </a:pPr>
            <a:r>
              <a:rPr lang="en-US" sz="1600" kern="0" dirty="0">
                <a:ea typeface="ＭＳ Ｐゴシック" pitchFamily="34" charset="-128"/>
              </a:rPr>
              <a:t>Each iteration writes to a distinct element of z[i] over the index range. Hence write operations can be carried out concurrently with each iteration writing to a distinct array index and memory location</a:t>
            </a:r>
          </a:p>
          <a:p>
            <a:pPr eaLnBrk="1" hangingPunct="1">
              <a:defRPr/>
            </a:pPr>
            <a:r>
              <a:rPr lang="en-US" sz="1600" kern="0" dirty="0">
                <a:ea typeface="ＭＳ Ｐゴシック" pitchFamily="34" charset="-128"/>
              </a:rPr>
              <a:t>The parallel </a:t>
            </a:r>
            <a:r>
              <a:rPr lang="en-US" sz="1600" kern="0" dirty="0">
                <a:solidFill>
                  <a:srgbClr val="00B050"/>
                </a:solidFill>
                <a:ea typeface="ＭＳ Ｐゴシック" pitchFamily="34" charset="-128"/>
              </a:rPr>
              <a:t>for</a:t>
            </a:r>
            <a:r>
              <a:rPr lang="en-US" sz="1600" kern="0" dirty="0">
                <a:ea typeface="ＭＳ Ｐゴシック" pitchFamily="34" charset="-128"/>
              </a:rPr>
              <a:t> directive in </a:t>
            </a:r>
            <a:r>
              <a:rPr lang="en-US" sz="1600" kern="0" dirty="0" err="1">
                <a:ea typeface="ＭＳ Ｐゴシック" pitchFamily="34" charset="-128"/>
              </a:rPr>
              <a:t>OpenMP</a:t>
            </a:r>
            <a:r>
              <a:rPr lang="en-US" sz="1600" kern="0" dirty="0">
                <a:ea typeface="ＭＳ Ｐゴシック" pitchFamily="34" charset="-128"/>
              </a:rPr>
              <a:t> ensures that the </a:t>
            </a:r>
            <a:r>
              <a:rPr lang="en-US" sz="1600" kern="0" dirty="0">
                <a:solidFill>
                  <a:srgbClr val="00B050"/>
                </a:solidFill>
                <a:ea typeface="ＭＳ Ｐゴシック" pitchFamily="34" charset="-128"/>
              </a:rPr>
              <a:t>for</a:t>
            </a:r>
            <a:r>
              <a:rPr lang="en-US" sz="1600" kern="0" dirty="0">
                <a:ea typeface="ＭＳ Ｐゴシック" pitchFamily="34" charset="-128"/>
              </a:rPr>
              <a:t> loop index value (i in this case)  is private to each thread. </a:t>
            </a:r>
          </a:p>
        </p:txBody>
      </p:sp>
      <p:sp>
        <p:nvSpPr>
          <p:cNvPr id="5" name="Rounded Rectangle 4"/>
          <p:cNvSpPr/>
          <p:nvPr/>
        </p:nvSpPr>
        <p:spPr bwMode="auto">
          <a:xfrm>
            <a:off x="8915400" y="1676400"/>
            <a:ext cx="304800" cy="3048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sp>
        <p:nvSpPr>
          <p:cNvPr id="6" name="Rounded Rectangle 5"/>
          <p:cNvSpPr/>
          <p:nvPr/>
        </p:nvSpPr>
        <p:spPr bwMode="auto">
          <a:xfrm>
            <a:off x="8915400" y="2590800"/>
            <a:ext cx="304800" cy="3048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a:solidFill>
                  <a:schemeClr val="bg1"/>
                </a:solidFill>
              </a:rPr>
              <a:t>i</a:t>
            </a:r>
            <a:endParaRPr lang="en-US" sz="1600" b="1">
              <a:solidFill>
                <a:schemeClr val="bg1"/>
              </a:solidFill>
            </a:endParaRPr>
          </a:p>
        </p:txBody>
      </p:sp>
      <p:sp>
        <p:nvSpPr>
          <p:cNvPr id="7" name="Rounded Rectangle 6"/>
          <p:cNvSpPr/>
          <p:nvPr/>
        </p:nvSpPr>
        <p:spPr bwMode="auto">
          <a:xfrm>
            <a:off x="9372600" y="2590800"/>
            <a:ext cx="304800" cy="3048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a:solidFill>
                  <a:schemeClr val="bg1"/>
                </a:solidFill>
                <a:cs typeface="ＭＳ Ｐゴシック" charset="-128"/>
              </a:rPr>
              <a:t>i</a:t>
            </a:r>
          </a:p>
        </p:txBody>
      </p:sp>
      <p:sp>
        <p:nvSpPr>
          <p:cNvPr id="8" name="Rounded Rectangle 7"/>
          <p:cNvSpPr/>
          <p:nvPr/>
        </p:nvSpPr>
        <p:spPr bwMode="auto">
          <a:xfrm>
            <a:off x="9829800" y="2590800"/>
            <a:ext cx="304800" cy="3048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a:solidFill>
                  <a:schemeClr val="bg1"/>
                </a:solidFill>
                <a:cs typeface="ＭＳ Ｐゴシック" charset="-128"/>
              </a:rPr>
              <a:t>i</a:t>
            </a:r>
          </a:p>
        </p:txBody>
      </p:sp>
      <p:sp>
        <p:nvSpPr>
          <p:cNvPr id="9" name="Rounded Rectangle 8"/>
          <p:cNvSpPr/>
          <p:nvPr/>
        </p:nvSpPr>
        <p:spPr bwMode="auto">
          <a:xfrm>
            <a:off x="10287000" y="2590800"/>
            <a:ext cx="304800" cy="3048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a:solidFill>
                  <a:schemeClr val="bg1"/>
                </a:solidFill>
                <a:cs typeface="ＭＳ Ｐゴシック" charset="-128"/>
              </a:rPr>
              <a:t>i</a:t>
            </a:r>
          </a:p>
        </p:txBody>
      </p:sp>
      <p:cxnSp>
        <p:nvCxnSpPr>
          <p:cNvPr id="42002" name="Shape 12"/>
          <p:cNvCxnSpPr>
            <a:cxnSpLocks noChangeShapeType="1"/>
          </p:cNvCxnSpPr>
          <p:nvPr/>
        </p:nvCxnSpPr>
        <p:spPr bwMode="auto">
          <a:xfrm rot="5400000">
            <a:off x="8763001" y="2286001"/>
            <a:ext cx="609600" cy="3175"/>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3" name="Elbow Connector 11"/>
          <p:cNvCxnSpPr>
            <a:cxnSpLocks noChangeShapeType="1"/>
          </p:cNvCxnSpPr>
          <p:nvPr/>
        </p:nvCxnSpPr>
        <p:spPr bwMode="auto">
          <a:xfrm rot="16200000" flipH="1">
            <a:off x="8991600" y="2057400"/>
            <a:ext cx="609600" cy="457200"/>
          </a:xfrm>
          <a:prstGeom prst="bentConnector3">
            <a:avLst>
              <a:gd name="adj1" fmla="val 3594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4" name="Elbow Connector 12"/>
          <p:cNvCxnSpPr>
            <a:cxnSpLocks noChangeShapeType="1"/>
          </p:cNvCxnSpPr>
          <p:nvPr/>
        </p:nvCxnSpPr>
        <p:spPr bwMode="auto">
          <a:xfrm rot="16200000" flipH="1">
            <a:off x="9220200" y="1828800"/>
            <a:ext cx="609600" cy="914400"/>
          </a:xfrm>
          <a:prstGeom prst="bentConnector3">
            <a:avLst>
              <a:gd name="adj1" fmla="val 3671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5" name="Shape 21"/>
          <p:cNvCxnSpPr>
            <a:cxnSpLocks noChangeShapeType="1"/>
          </p:cNvCxnSpPr>
          <p:nvPr/>
        </p:nvCxnSpPr>
        <p:spPr bwMode="auto">
          <a:xfrm rot="16200000" flipH="1">
            <a:off x="9448800" y="1600200"/>
            <a:ext cx="609600" cy="1371600"/>
          </a:xfrm>
          <a:prstGeom prst="bentConnector3">
            <a:avLst>
              <a:gd name="adj1" fmla="val 3594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6" name="Straight Arrow Connector 14"/>
          <p:cNvCxnSpPr>
            <a:cxnSpLocks noChangeShapeType="1"/>
          </p:cNvCxnSpPr>
          <p:nvPr/>
        </p:nvCxnSpPr>
        <p:spPr bwMode="auto">
          <a:xfrm rot="5400000">
            <a:off x="8801101" y="1409701"/>
            <a:ext cx="533400" cy="31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Rounded Rectangle 14"/>
          <p:cNvSpPr/>
          <p:nvPr/>
        </p:nvSpPr>
        <p:spPr bwMode="auto">
          <a:xfrm>
            <a:off x="8915400" y="3429000"/>
            <a:ext cx="304800" cy="3048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a:solidFill>
                <a:schemeClr val="tx1"/>
              </a:solidFill>
              <a:cs typeface="ＭＳ Ｐゴシック" charset="-128"/>
            </a:endParaRPr>
          </a:p>
        </p:txBody>
      </p:sp>
      <p:cxnSp>
        <p:nvCxnSpPr>
          <p:cNvPr id="42010" name="Straight Arrow Connector 16"/>
          <p:cNvCxnSpPr>
            <a:cxnSpLocks noChangeShapeType="1"/>
          </p:cNvCxnSpPr>
          <p:nvPr/>
        </p:nvCxnSpPr>
        <p:spPr bwMode="auto">
          <a:xfrm rot="5400000">
            <a:off x="8801101" y="3162301"/>
            <a:ext cx="533400" cy="31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1" name="Elbow Connector 17"/>
          <p:cNvCxnSpPr>
            <a:cxnSpLocks noChangeShapeType="1"/>
          </p:cNvCxnSpPr>
          <p:nvPr/>
        </p:nvCxnSpPr>
        <p:spPr bwMode="auto">
          <a:xfrm rot="5400000">
            <a:off x="9029700" y="2933700"/>
            <a:ext cx="533400" cy="457200"/>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2" name="Elbow Connector 18"/>
          <p:cNvCxnSpPr>
            <a:cxnSpLocks noChangeShapeType="1"/>
          </p:cNvCxnSpPr>
          <p:nvPr/>
        </p:nvCxnSpPr>
        <p:spPr bwMode="auto">
          <a:xfrm rot="5400000">
            <a:off x="9258300" y="2705100"/>
            <a:ext cx="533400" cy="914400"/>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3" name="Elbow Connector 19"/>
          <p:cNvCxnSpPr>
            <a:cxnSpLocks noChangeShapeType="1"/>
          </p:cNvCxnSpPr>
          <p:nvPr/>
        </p:nvCxnSpPr>
        <p:spPr bwMode="auto">
          <a:xfrm rot="5400000">
            <a:off x="9486900" y="2476500"/>
            <a:ext cx="533400" cy="1371600"/>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4" name="Straight Arrow Connector 20"/>
          <p:cNvCxnSpPr>
            <a:cxnSpLocks noChangeShapeType="1"/>
          </p:cNvCxnSpPr>
          <p:nvPr/>
        </p:nvCxnSpPr>
        <p:spPr bwMode="auto">
          <a:xfrm rot="5400000">
            <a:off x="8801101" y="4000501"/>
            <a:ext cx="533400" cy="31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5943600" y="1524000"/>
            <a:ext cx="457200" cy="3810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lIns="0" rIns="0"/>
          <a:lstStyle/>
          <a:p>
            <a:pPr algn="ctr">
              <a:defRPr/>
            </a:pPr>
            <a:r>
              <a:rPr lang="en-US" b="1">
                <a:ea typeface="ＭＳ Ｐゴシック" charset="-128"/>
                <a:cs typeface="ＭＳ Ｐゴシック" charset="-128"/>
              </a:rPr>
              <a:t>z[ ]</a:t>
            </a:r>
          </a:p>
        </p:txBody>
      </p:sp>
      <p:sp>
        <p:nvSpPr>
          <p:cNvPr id="22" name="Rectangle 21"/>
          <p:cNvSpPr>
            <a:spLocks noChangeArrowheads="1"/>
          </p:cNvSpPr>
          <p:nvPr/>
        </p:nvSpPr>
        <p:spPr bwMode="auto">
          <a:xfrm>
            <a:off x="6400800" y="1524000"/>
            <a:ext cx="457200" cy="3810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r>
              <a:rPr lang="en-US" b="1">
                <a:ea typeface="ＭＳ Ｐゴシック" charset="-128"/>
                <a:cs typeface="ＭＳ Ｐゴシック" charset="-128"/>
              </a:rPr>
              <a:t>a</a:t>
            </a:r>
          </a:p>
        </p:txBody>
      </p:sp>
      <p:sp>
        <p:nvSpPr>
          <p:cNvPr id="42018" name="Rectangle 22"/>
          <p:cNvSpPr>
            <a:spLocks noChangeArrowheads="1"/>
          </p:cNvSpPr>
          <p:nvPr/>
        </p:nvSpPr>
        <p:spPr bwMode="auto">
          <a:xfrm>
            <a:off x="6858000" y="1524000"/>
            <a:ext cx="457200" cy="3810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63500" dist="20000" dir="5400000" rotWithShape="0">
              <a:srgbClr val="000000">
                <a:alpha val="37999"/>
              </a:srgbClr>
            </a:outerShdw>
          </a:effectLst>
        </p:spPr>
        <p:txBody>
          <a:bodyPr lIns="0" rIns="0" anchor="ctr"/>
          <a:lstStyle/>
          <a:p>
            <a:pPr algn="ctr">
              <a:defRPr/>
            </a:pPr>
            <a:r>
              <a:rPr lang="en-US" b="1">
                <a:latin typeface="Calibri" charset="0"/>
                <a:ea typeface="MS PGothic" charset="0"/>
                <a:cs typeface="MS PGothic" charset="0"/>
              </a:rPr>
              <a:t>x[ ]</a:t>
            </a:r>
            <a:endParaRPr lang="en-US" sz="3200" b="1">
              <a:latin typeface="Calibri" charset="0"/>
              <a:ea typeface="MS PGothic" charset="0"/>
              <a:cs typeface="MS PGothic" charset="0"/>
            </a:endParaRPr>
          </a:p>
        </p:txBody>
      </p:sp>
      <p:sp>
        <p:nvSpPr>
          <p:cNvPr id="24" name="Rectangle 23"/>
          <p:cNvSpPr>
            <a:spLocks noChangeArrowheads="1"/>
          </p:cNvSpPr>
          <p:nvPr/>
        </p:nvSpPr>
        <p:spPr bwMode="auto">
          <a:xfrm>
            <a:off x="7315200" y="1524000"/>
            <a:ext cx="457200" cy="3810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r>
              <a:rPr lang="en-US" b="1">
                <a:ea typeface="ＭＳ Ｐゴシック" charset="-128"/>
                <a:cs typeface="ＭＳ Ｐゴシック" charset="-128"/>
              </a:rPr>
              <a:t>y</a:t>
            </a:r>
          </a:p>
        </p:txBody>
      </p:sp>
      <p:sp>
        <p:nvSpPr>
          <p:cNvPr id="25" name="Rectangle 24"/>
          <p:cNvSpPr>
            <a:spLocks noChangeArrowheads="1"/>
          </p:cNvSpPr>
          <p:nvPr/>
        </p:nvSpPr>
        <p:spPr bwMode="auto">
          <a:xfrm>
            <a:off x="7772400" y="1524000"/>
            <a:ext cx="457200" cy="3810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r>
              <a:rPr lang="en-US" b="1">
                <a:ea typeface="ＭＳ Ｐゴシック" charset="-128"/>
                <a:cs typeface="ＭＳ Ｐゴシック" charset="-128"/>
              </a:rPr>
              <a:t>n</a:t>
            </a:r>
          </a:p>
        </p:txBody>
      </p:sp>
      <p:sp>
        <p:nvSpPr>
          <p:cNvPr id="26" name="Rectangle 25"/>
          <p:cNvSpPr>
            <a:spLocks noChangeArrowheads="1"/>
          </p:cNvSpPr>
          <p:nvPr/>
        </p:nvSpPr>
        <p:spPr bwMode="auto">
          <a:xfrm>
            <a:off x="8229600" y="1524000"/>
            <a:ext cx="457200" cy="3810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lgn="ctr">
              <a:defRPr/>
            </a:pPr>
            <a:r>
              <a:rPr lang="en-US" b="1">
                <a:ea typeface="ＭＳ Ｐゴシック" charset="-128"/>
                <a:cs typeface="ＭＳ Ｐゴシック" charset="-128"/>
              </a:rPr>
              <a:t>i</a:t>
            </a:r>
          </a:p>
        </p:txBody>
      </p:sp>
      <p:cxnSp>
        <p:nvCxnSpPr>
          <p:cNvPr id="42021" name="Shape 38"/>
          <p:cNvCxnSpPr>
            <a:cxnSpLocks noChangeShapeType="1"/>
            <a:endCxn id="42024" idx="1"/>
          </p:cNvCxnSpPr>
          <p:nvPr/>
        </p:nvCxnSpPr>
        <p:spPr bwMode="auto">
          <a:xfrm rot="10800000">
            <a:off x="7353300" y="1295400"/>
            <a:ext cx="1562100" cy="533400"/>
          </a:xfrm>
          <a:prstGeom prst="curvedConnector4">
            <a:avLst>
              <a:gd name="adj1" fmla="val 0"/>
              <a:gd name="adj2" fmla="val 150000"/>
            </a:avLst>
          </a:prstGeom>
          <a:noFill/>
          <a:ln w="19050">
            <a:solidFill>
              <a:schemeClr val="tx1"/>
            </a:solidFill>
            <a:prstDash val="sysDash"/>
            <a:round/>
            <a:headEnd/>
            <a:tailEnd type="triangle" w="med" len="med"/>
          </a:ln>
          <a:extLst>
            <a:ext uri="{909E8E84-426E-40DD-AFC4-6F175D3DCCD1}">
              <a14:hiddenFill xmlns:a14="http://schemas.microsoft.com/office/drawing/2010/main">
                <a:noFill/>
              </a14:hiddenFill>
            </a:ext>
          </a:extLst>
        </p:spPr>
      </p:cxnSp>
      <p:cxnSp>
        <p:nvCxnSpPr>
          <p:cNvPr id="42022" name="Curved Connector 47"/>
          <p:cNvCxnSpPr>
            <a:cxnSpLocks noChangeShapeType="1"/>
            <a:endCxn id="42023" idx="1"/>
          </p:cNvCxnSpPr>
          <p:nvPr/>
        </p:nvCxnSpPr>
        <p:spPr bwMode="auto">
          <a:xfrm rot="10800000">
            <a:off x="7353300" y="2171700"/>
            <a:ext cx="1714500" cy="38100"/>
          </a:xfrm>
          <a:prstGeom prst="curvedConnector4">
            <a:avLst>
              <a:gd name="adj1" fmla="val 16667"/>
              <a:gd name="adj2" fmla="val -500000"/>
            </a:avLst>
          </a:prstGeom>
          <a:noFill/>
          <a:ln w="19050">
            <a:solidFill>
              <a:schemeClr val="tx1"/>
            </a:solidFill>
            <a:prstDash val="sysDash"/>
            <a:round/>
            <a:headEnd/>
            <a:tailEnd type="triangle" w="med" len="med"/>
          </a:ln>
          <a:extLst>
            <a:ext uri="{909E8E84-426E-40DD-AFC4-6F175D3DCCD1}">
              <a14:hiddenFill xmlns:a14="http://schemas.microsoft.com/office/drawing/2010/main">
                <a:noFill/>
              </a14:hiddenFill>
            </a:ext>
          </a:extLst>
        </p:spPr>
      </p:cxnSp>
      <p:sp>
        <p:nvSpPr>
          <p:cNvPr id="42023" name="Right Brace 48"/>
          <p:cNvSpPr>
            <a:spLocks/>
          </p:cNvSpPr>
          <p:nvPr/>
        </p:nvSpPr>
        <p:spPr bwMode="auto">
          <a:xfrm rot="5400000">
            <a:off x="7258050" y="666750"/>
            <a:ext cx="190500" cy="2819400"/>
          </a:xfrm>
          <a:prstGeom prst="rightBrace">
            <a:avLst>
              <a:gd name="adj1" fmla="val 8359"/>
              <a:gd name="adj2" fmla="val 50000"/>
            </a:avLst>
          </a:prstGeom>
          <a:solidFill>
            <a:schemeClr val="bg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42024" name="Right Brace 61"/>
          <p:cNvSpPr>
            <a:spLocks/>
          </p:cNvSpPr>
          <p:nvPr/>
        </p:nvSpPr>
        <p:spPr bwMode="auto">
          <a:xfrm rot="-5400000">
            <a:off x="7277100" y="-38100"/>
            <a:ext cx="152400" cy="2819400"/>
          </a:xfrm>
          <a:prstGeom prst="rightBrace">
            <a:avLst>
              <a:gd name="adj1" fmla="val 8308"/>
              <a:gd name="adj2" fmla="val 50000"/>
            </a:avLst>
          </a:prstGeom>
          <a:solidFill>
            <a:schemeClr val="bg1"/>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42025" name="Content Placeholder 2"/>
          <p:cNvSpPr txBox="1">
            <a:spLocks/>
          </p:cNvSpPr>
          <p:nvPr/>
        </p:nvSpPr>
        <p:spPr bwMode="auto">
          <a:xfrm>
            <a:off x="1752600" y="12192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 typeface="Times" charset="0"/>
              <a:buNone/>
            </a:pPr>
            <a:r>
              <a:rPr lang="en-US" altLang="en-US" sz="1600">
                <a:latin typeface="Consolas" charset="0"/>
              </a:rPr>
              <a:t>#pragma omp parallel for</a:t>
            </a:r>
          </a:p>
          <a:p>
            <a:pPr>
              <a:buClr>
                <a:srgbClr val="430467"/>
              </a:buClr>
              <a:buFont typeface="Times" charset="0"/>
              <a:buNone/>
            </a:pPr>
            <a:r>
              <a:rPr lang="en-US" altLang="en-US" sz="1600">
                <a:latin typeface="Consolas" charset="0"/>
              </a:rPr>
              <a:t>     for (i=0; i&lt;n; i++)</a:t>
            </a:r>
          </a:p>
          <a:p>
            <a:pPr lvl="2">
              <a:buFontTx/>
              <a:buNone/>
            </a:pPr>
            <a:r>
              <a:rPr lang="en-US" altLang="en-US">
                <a:latin typeface="Calibri" charset="0"/>
                <a:ea typeface="ＭＳ Ｐゴシック" charset="-128"/>
              </a:rPr>
              <a:t>z[i] = a*x[i]+y</a:t>
            </a:r>
          </a:p>
        </p:txBody>
      </p:sp>
    </p:spTree>
    <p:extLst>
      <p:ext uri="{BB962C8B-B14F-4D97-AF65-F5344CB8AC3E}">
        <p14:creationId xmlns:p14="http://schemas.microsoft.com/office/powerpoint/2010/main" val="986520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828800" y="85726"/>
            <a:ext cx="824388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Example: </a:t>
            </a:r>
            <a:r>
              <a:rPr lang="en-US" kern="0" dirty="0" err="1"/>
              <a:t>OpenMP</a:t>
            </a:r>
            <a:r>
              <a:rPr lang="en-US" kern="0" dirty="0"/>
              <a:t> Sections</a:t>
            </a:r>
          </a:p>
        </p:txBody>
      </p:sp>
      <p:sp>
        <p:nvSpPr>
          <p:cNvPr id="43010" name="Rectangle 5"/>
          <p:cNvSpPr>
            <a:spLocks noChangeArrowheads="1"/>
          </p:cNvSpPr>
          <p:nvPr/>
        </p:nvSpPr>
        <p:spPr bwMode="auto">
          <a:xfrm>
            <a:off x="2133600" y="779464"/>
            <a:ext cx="518160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700">
                <a:latin typeface="Calibri" charset="0"/>
              </a:rPr>
              <a:t>#include &lt;omp.h&gt;</a:t>
            </a:r>
          </a:p>
          <a:p>
            <a:pPr>
              <a:spcBef>
                <a:spcPct val="0"/>
              </a:spcBef>
              <a:buFontTx/>
              <a:buNone/>
            </a:pPr>
            <a:r>
              <a:rPr lang="en-US" altLang="en-US" sz="1700">
                <a:latin typeface="Calibri" charset="0"/>
              </a:rPr>
              <a:t>#define N  16</a:t>
            </a:r>
          </a:p>
          <a:p>
            <a:pPr>
              <a:spcBef>
                <a:spcPct val="0"/>
              </a:spcBef>
              <a:buFontTx/>
              <a:buNone/>
            </a:pPr>
            <a:r>
              <a:rPr lang="en-US" altLang="en-US" sz="1700">
                <a:latin typeface="Calibri" charset="0"/>
              </a:rPr>
              <a:t>main (){</a:t>
            </a:r>
          </a:p>
          <a:p>
            <a:pPr>
              <a:spcBef>
                <a:spcPct val="0"/>
              </a:spcBef>
              <a:buFontTx/>
              <a:buNone/>
            </a:pPr>
            <a:r>
              <a:rPr lang="en-US" altLang="en-US" sz="1700">
                <a:latin typeface="Calibri" charset="0"/>
              </a:rPr>
              <a:t>int i;</a:t>
            </a:r>
          </a:p>
          <a:p>
            <a:pPr>
              <a:spcBef>
                <a:spcPct val="0"/>
              </a:spcBef>
              <a:buFontTx/>
              <a:buNone/>
            </a:pPr>
            <a:r>
              <a:rPr lang="en-US" altLang="en-US" sz="1700">
                <a:latin typeface="Calibri" charset="0"/>
              </a:rPr>
              <a:t>float a[N], b[N], c[N], d[N];</a:t>
            </a:r>
          </a:p>
          <a:p>
            <a:pPr>
              <a:spcBef>
                <a:spcPct val="0"/>
              </a:spcBef>
              <a:buFontTx/>
              <a:buNone/>
            </a:pPr>
            <a:r>
              <a:rPr lang="en-US" altLang="en-US" sz="1700">
                <a:latin typeface="Calibri" charset="0"/>
              </a:rPr>
              <a:t>for (i=0; i &lt; N; i++)</a:t>
            </a:r>
          </a:p>
          <a:p>
            <a:pPr>
              <a:spcBef>
                <a:spcPct val="0"/>
              </a:spcBef>
              <a:buFontTx/>
              <a:buNone/>
            </a:pPr>
            <a:r>
              <a:rPr lang="en-US" altLang="en-US" sz="1700">
                <a:latin typeface="Calibri" charset="0"/>
              </a:rPr>
              <a:t>   a[i] = b[i] = i * 1.5;</a:t>
            </a:r>
          </a:p>
          <a:p>
            <a:pPr>
              <a:spcBef>
                <a:spcPct val="0"/>
              </a:spcBef>
              <a:buFontTx/>
              <a:buNone/>
            </a:pPr>
            <a:r>
              <a:rPr lang="en-US" altLang="en-US" sz="1700" b="1">
                <a:solidFill>
                  <a:srgbClr val="E46C0A"/>
                </a:solidFill>
                <a:latin typeface="Calibri" charset="0"/>
              </a:rPr>
              <a:t>#pragma omp parallel shared(a,b,c,d) private(i)</a:t>
            </a:r>
          </a:p>
          <a:p>
            <a:pPr>
              <a:spcBef>
                <a:spcPct val="0"/>
              </a:spcBef>
              <a:buFontTx/>
              <a:buNone/>
            </a:pPr>
            <a:r>
              <a:rPr lang="en-US" altLang="en-US" sz="1700" b="1">
                <a:solidFill>
                  <a:srgbClr val="E46C0A"/>
                </a:solidFill>
                <a:latin typeface="Calibri" charset="0"/>
              </a:rPr>
              <a:t>  {</a:t>
            </a:r>
          </a:p>
          <a:p>
            <a:pPr>
              <a:spcBef>
                <a:spcPct val="0"/>
              </a:spcBef>
              <a:buFontTx/>
              <a:buNone/>
            </a:pPr>
            <a:r>
              <a:rPr lang="en-US" altLang="en-US" sz="1700" b="1">
                <a:solidFill>
                  <a:srgbClr val="46008F"/>
                </a:solidFill>
                <a:latin typeface="Calibri" charset="0"/>
              </a:rPr>
              <a:t>  #pragma omp sections nowait</a:t>
            </a:r>
          </a:p>
          <a:p>
            <a:pPr>
              <a:spcBef>
                <a:spcPct val="0"/>
              </a:spcBef>
              <a:buFontTx/>
              <a:buNone/>
            </a:pPr>
            <a:r>
              <a:rPr lang="en-US" altLang="en-US" sz="1700">
                <a:solidFill>
                  <a:srgbClr val="46008F"/>
                </a:solidFill>
                <a:latin typeface="Calibri" charset="0"/>
              </a:rPr>
              <a:t>    {</a:t>
            </a:r>
          </a:p>
          <a:p>
            <a:pPr>
              <a:spcBef>
                <a:spcPct val="0"/>
              </a:spcBef>
              <a:buFontTx/>
              <a:buNone/>
            </a:pPr>
            <a:r>
              <a:rPr lang="en-US" altLang="en-US" sz="1700" b="1">
                <a:solidFill>
                  <a:srgbClr val="00B050"/>
                </a:solidFill>
                <a:latin typeface="Calibri" charset="0"/>
              </a:rPr>
              <a:t>    #pragma omp section</a:t>
            </a:r>
          </a:p>
          <a:p>
            <a:pPr>
              <a:spcBef>
                <a:spcPct val="0"/>
              </a:spcBef>
              <a:buFontTx/>
              <a:buNone/>
            </a:pPr>
            <a:r>
              <a:rPr lang="en-US" altLang="en-US" sz="1700">
                <a:solidFill>
                  <a:srgbClr val="00B050"/>
                </a:solidFill>
                <a:latin typeface="Calibri" charset="0"/>
              </a:rPr>
              <a:t>    for (i=0; i &lt; N; i++)</a:t>
            </a:r>
          </a:p>
          <a:p>
            <a:pPr>
              <a:spcBef>
                <a:spcPct val="0"/>
              </a:spcBef>
              <a:buFontTx/>
              <a:buNone/>
            </a:pPr>
            <a:r>
              <a:rPr lang="en-US" altLang="en-US" sz="1700">
                <a:solidFill>
                  <a:srgbClr val="00B050"/>
                </a:solidFill>
                <a:latin typeface="Calibri" charset="0"/>
              </a:rPr>
              <a:t>      c[i] = a[i] + b[i];</a:t>
            </a:r>
          </a:p>
          <a:p>
            <a:pPr>
              <a:spcBef>
                <a:spcPct val="0"/>
              </a:spcBef>
              <a:buFontTx/>
              <a:buNone/>
            </a:pPr>
            <a:r>
              <a:rPr lang="en-US" altLang="en-US" sz="1700" b="1">
                <a:solidFill>
                  <a:srgbClr val="00B050"/>
                </a:solidFill>
                <a:latin typeface="Calibri" charset="0"/>
              </a:rPr>
              <a:t>    #pragma omp section</a:t>
            </a:r>
          </a:p>
          <a:p>
            <a:pPr>
              <a:spcBef>
                <a:spcPct val="0"/>
              </a:spcBef>
              <a:buFontTx/>
              <a:buNone/>
            </a:pPr>
            <a:r>
              <a:rPr lang="en-US" altLang="en-US" sz="1700">
                <a:solidFill>
                  <a:srgbClr val="00B050"/>
                </a:solidFill>
                <a:latin typeface="Calibri" charset="0"/>
              </a:rPr>
              <a:t>    for (i=0; i &lt; N; i++)</a:t>
            </a:r>
          </a:p>
          <a:p>
            <a:pPr>
              <a:spcBef>
                <a:spcPct val="0"/>
              </a:spcBef>
              <a:buFontTx/>
              <a:buNone/>
            </a:pPr>
            <a:r>
              <a:rPr lang="en-US" altLang="en-US" sz="1700">
                <a:solidFill>
                  <a:srgbClr val="00B050"/>
                </a:solidFill>
                <a:latin typeface="Calibri" charset="0"/>
              </a:rPr>
              <a:t>      d[i] = a[i] * b[i];</a:t>
            </a:r>
          </a:p>
          <a:p>
            <a:pPr>
              <a:spcBef>
                <a:spcPct val="0"/>
              </a:spcBef>
              <a:buFontTx/>
              <a:buNone/>
            </a:pPr>
            <a:r>
              <a:rPr lang="en-US" altLang="en-US" sz="1700" b="1">
                <a:solidFill>
                  <a:srgbClr val="46008F"/>
                </a:solidFill>
                <a:latin typeface="Calibri" charset="0"/>
              </a:rPr>
              <a:t>    }  /* end of sections */</a:t>
            </a:r>
          </a:p>
          <a:p>
            <a:pPr>
              <a:spcBef>
                <a:spcPct val="0"/>
              </a:spcBef>
              <a:buFontTx/>
              <a:buNone/>
            </a:pPr>
            <a:r>
              <a:rPr lang="en-US" altLang="en-US" sz="1700" b="1">
                <a:solidFill>
                  <a:srgbClr val="E46C0A"/>
                </a:solidFill>
                <a:latin typeface="Calibri" charset="0"/>
              </a:rPr>
              <a:t>  }  /* end of parallel section */</a:t>
            </a:r>
          </a:p>
          <a:p>
            <a:pPr>
              <a:spcBef>
                <a:spcPct val="0"/>
              </a:spcBef>
              <a:buFontTx/>
              <a:buNone/>
            </a:pPr>
            <a:r>
              <a:rPr lang="en-US" altLang="en-US" sz="1700">
                <a:latin typeface="Calibri" charset="0"/>
              </a:rPr>
              <a:t>…</a:t>
            </a:r>
          </a:p>
          <a:p>
            <a:pPr>
              <a:spcBef>
                <a:spcPct val="0"/>
              </a:spcBef>
              <a:buFontTx/>
              <a:buNone/>
            </a:pPr>
            <a:endParaRPr lang="en-US" altLang="en-US" sz="1700">
              <a:latin typeface="Calibri" charset="0"/>
            </a:endParaRPr>
          </a:p>
        </p:txBody>
      </p:sp>
      <p:sp>
        <p:nvSpPr>
          <p:cNvPr id="5" name="Line Callout 1 (Border and Accent Bar) 4"/>
          <p:cNvSpPr>
            <a:spLocks/>
          </p:cNvSpPr>
          <p:nvPr/>
        </p:nvSpPr>
        <p:spPr bwMode="auto">
          <a:xfrm>
            <a:off x="5638800" y="3781425"/>
            <a:ext cx="2895600" cy="457200"/>
          </a:xfrm>
          <a:prstGeom prst="accentBorderCallout1">
            <a:avLst>
              <a:gd name="adj1" fmla="val 48986"/>
              <a:gd name="adj2" fmla="val -2301"/>
              <a:gd name="adj3" fmla="val 76644"/>
              <a:gd name="adj4" fmla="val -42056"/>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p>
            <a:pPr>
              <a:defRPr/>
            </a:pPr>
            <a:r>
              <a:rPr lang="en-US">
                <a:solidFill>
                  <a:srgbClr val="000000"/>
                </a:solidFill>
                <a:ea typeface="ＭＳ Ｐゴシック" charset="-128"/>
                <a:cs typeface="ＭＳ Ｐゴシック" charset="-128"/>
              </a:rPr>
              <a:t>Section : that computes the sum of the 2 vectors</a:t>
            </a:r>
          </a:p>
        </p:txBody>
      </p:sp>
      <p:sp>
        <p:nvSpPr>
          <p:cNvPr id="6" name="Line Callout 1 (Border and Accent Bar) 5"/>
          <p:cNvSpPr>
            <a:spLocks/>
          </p:cNvSpPr>
          <p:nvPr/>
        </p:nvSpPr>
        <p:spPr bwMode="auto">
          <a:xfrm>
            <a:off x="5562600" y="4648200"/>
            <a:ext cx="2895600" cy="457200"/>
          </a:xfrm>
          <a:prstGeom prst="accentBorderCallout1">
            <a:avLst>
              <a:gd name="adj1" fmla="val 48986"/>
              <a:gd name="adj2" fmla="val -2301"/>
              <a:gd name="adj3" fmla="val 69745"/>
              <a:gd name="adj4" fmla="val -38245"/>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p>
            <a:pPr>
              <a:defRPr/>
            </a:pPr>
            <a:r>
              <a:rPr lang="en-US" sz="1600" dirty="0">
                <a:solidFill>
                  <a:srgbClr val="000000"/>
                </a:solidFill>
                <a:ea typeface="ＭＳ Ｐゴシック" charset="-128"/>
                <a:cs typeface="ＭＳ Ｐゴシック" charset="-128"/>
              </a:rPr>
              <a:t>Section : that computes the product of the 2 vectors</a:t>
            </a:r>
          </a:p>
        </p:txBody>
      </p:sp>
      <p:sp>
        <p:nvSpPr>
          <p:cNvPr id="7" name="Line Callout 1 (Border and Accent Bar) 6"/>
          <p:cNvSpPr>
            <a:spLocks/>
          </p:cNvSpPr>
          <p:nvPr/>
        </p:nvSpPr>
        <p:spPr bwMode="auto">
          <a:xfrm>
            <a:off x="6332538" y="2933700"/>
            <a:ext cx="2895600" cy="533400"/>
          </a:xfrm>
          <a:prstGeom prst="accentBorderCallout1">
            <a:avLst>
              <a:gd name="adj1" fmla="val 48986"/>
              <a:gd name="adj2" fmla="val -2301"/>
              <a:gd name="adj3" fmla="val 69745"/>
              <a:gd name="adj4" fmla="val -34977"/>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dist="20000" dir="5400000" rotWithShape="0">
              <a:srgbClr val="808080">
                <a:alpha val="37999"/>
              </a:srgbClr>
            </a:outerShdw>
          </a:effectLst>
        </p:spPr>
        <p:txBody>
          <a:bodyPr anchor="ctr"/>
          <a:lstStyle/>
          <a:p>
            <a:pPr>
              <a:defRPr/>
            </a:pPr>
            <a:r>
              <a:rPr lang="en-US" dirty="0">
                <a:solidFill>
                  <a:srgbClr val="000000"/>
                </a:solidFill>
                <a:ea typeface="ＭＳ Ｐゴシック" charset="-128"/>
                <a:cs typeface="ＭＳ Ｐゴシック" charset="-128"/>
              </a:rPr>
              <a:t>Sections construct that  encloses the section calls</a:t>
            </a:r>
          </a:p>
        </p:txBody>
      </p:sp>
      <p:sp>
        <p:nvSpPr>
          <p:cNvPr id="43014" name="Rectangle 8"/>
          <p:cNvSpPr>
            <a:spLocks noChangeArrowheads="1"/>
          </p:cNvSpPr>
          <p:nvPr/>
        </p:nvSpPr>
        <p:spPr bwMode="auto">
          <a:xfrm>
            <a:off x="7315200" y="5734051"/>
            <a:ext cx="3035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200">
                <a:latin typeface="Calibri" charset="0"/>
              </a:rPr>
              <a:t>Modified from examples posted on: </a:t>
            </a:r>
            <a:br>
              <a:rPr lang="en-US" altLang="en-US" sz="1200">
                <a:latin typeface="Calibri" charset="0"/>
              </a:rPr>
            </a:br>
            <a:r>
              <a:rPr lang="en-US" altLang="en-US" sz="1200">
                <a:latin typeface="Calibri" charset="0"/>
              </a:rPr>
              <a:t>https://computing.llnl.gov/tutorials/openMP/</a:t>
            </a:r>
          </a:p>
        </p:txBody>
      </p:sp>
    </p:spTree>
    <p:extLst>
      <p:ext uri="{BB962C8B-B14F-4D97-AF65-F5344CB8AC3E}">
        <p14:creationId xmlns:p14="http://schemas.microsoft.com/office/powerpoint/2010/main" val="1684412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03425" y="320676"/>
            <a:ext cx="830103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Topics</a:t>
            </a:r>
            <a:endParaRPr lang="en-US" kern="0" dirty="0"/>
          </a:p>
        </p:txBody>
      </p:sp>
      <p:sp>
        <p:nvSpPr>
          <p:cNvPr id="33795" name="Rectangle 3"/>
          <p:cNvSpPr txBox="1">
            <a:spLocks noChangeArrowheads="1"/>
          </p:cNvSpPr>
          <p:nvPr/>
        </p:nvSpPr>
        <p:spPr bwMode="auto">
          <a:xfrm>
            <a:off x="1981200" y="914400"/>
            <a:ext cx="4724400" cy="4268788"/>
          </a:xfrm>
          <a:prstGeom prst="rect">
            <a:avLst/>
          </a:prstGeom>
          <a:noFill/>
          <a:ln>
            <a:noFill/>
          </a:ln>
          <a:extLst>
            <a:ext uri="{909E8E84-426E-40dd-AFC4-6F175D3DCCD1}"/>
            <a:ext uri="{91240B29-F687-4f45-9708-019B960494DF}"/>
          </a:extLst>
        </p:spPr>
        <p:txBody>
          <a:bodyPr>
            <a:spAutoFit/>
          </a:bodyPr>
          <a:lstStyle>
            <a:lvl1pPr marL="169863" indent="-169863">
              <a:spcBef>
                <a:spcPct val="20000"/>
              </a:spcBef>
              <a:buChar char="•"/>
              <a:defRPr sz="2000">
                <a:solidFill>
                  <a:schemeClr val="tx1"/>
                </a:solidFill>
                <a:latin typeface="Arial" panose="020B0604020202020204" pitchFamily="34" charset="0"/>
                <a:ea typeface="MS PGothic" panose="020B0600070205080204" pitchFamily="34" charset="-128"/>
              </a:defRPr>
            </a:lvl1pPr>
            <a:lvl2pPr marL="460375" indent="-169863">
              <a:spcBef>
                <a:spcPct val="20000"/>
              </a:spcBef>
              <a:buChar char="–"/>
              <a:defRPr sz="2000">
                <a:solidFill>
                  <a:schemeClr val="tx1"/>
                </a:solidFill>
                <a:latin typeface="Arial" panose="020B0604020202020204" pitchFamily="34" charset="0"/>
                <a:ea typeface="MS PGothic" panose="020B0600070205080204" pitchFamily="34" charset="-128"/>
              </a:defRPr>
            </a:lvl2pPr>
            <a:lvl3pPr marL="809625" indent="-169863">
              <a:spcBef>
                <a:spcPct val="20000"/>
              </a:spcBef>
              <a:buChar char="•"/>
              <a:defRPr sz="1600">
                <a:solidFill>
                  <a:schemeClr val="tx1"/>
                </a:solidFill>
                <a:latin typeface="Arial" panose="020B0604020202020204" pitchFamily="34" charset="0"/>
                <a:ea typeface="MS PGothic" panose="020B0600070205080204" pitchFamily="34" charset="-128"/>
              </a:defRPr>
            </a:lvl3pPr>
            <a:lvl4pPr marL="1092200" indent="-174625">
              <a:spcBef>
                <a:spcPct val="20000"/>
              </a:spcBef>
              <a:buChar char="–"/>
              <a:defRPr sz="1600">
                <a:solidFill>
                  <a:schemeClr val="tx1"/>
                </a:solidFill>
                <a:latin typeface="Arial" panose="020B0604020202020204" pitchFamily="34" charset="0"/>
                <a:ea typeface="MS PGothic" panose="020B0600070205080204" pitchFamily="34" charset="-128"/>
              </a:defRPr>
            </a:lvl4pPr>
            <a:lvl5pPr marL="1946275" indent="-117475">
              <a:spcBef>
                <a:spcPct val="20000"/>
              </a:spcBef>
              <a:buChar char="»"/>
              <a:defRPr sz="1600">
                <a:solidFill>
                  <a:schemeClr val="tx1"/>
                </a:solidFill>
                <a:latin typeface="Arial" panose="020B0604020202020204" pitchFamily="34" charset="0"/>
                <a:ea typeface="MS PGothic" panose="020B0600070205080204" pitchFamily="34" charset="-128"/>
              </a:defRPr>
            </a:lvl5pPr>
            <a:lvl6pPr marL="2403475" indent="-117475"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860675" indent="-117475"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317875" indent="-117475"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775075" indent="-117475"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defRPr/>
            </a:pPr>
            <a:r>
              <a:rPr lang="en-US" dirty="0">
                <a:solidFill>
                  <a:srgbClr val="7F7F7F"/>
                </a:solidFill>
                <a:ea typeface="ＭＳ Ｐゴシック" pitchFamily="34" charset="-128"/>
              </a:rPr>
              <a:t>Review of HPC Models</a:t>
            </a:r>
          </a:p>
          <a:p>
            <a:pPr>
              <a:defRPr/>
            </a:pPr>
            <a:r>
              <a:rPr lang="en-US" dirty="0">
                <a:solidFill>
                  <a:srgbClr val="7F7F7F"/>
                </a:solidFill>
                <a:ea typeface="ＭＳ Ｐゴシック" pitchFamily="34" charset="-128"/>
              </a:rPr>
              <a:t>Shared Memory: Performance concepts</a:t>
            </a:r>
          </a:p>
          <a:p>
            <a:pPr>
              <a:defRPr/>
            </a:pPr>
            <a:r>
              <a:rPr lang="en-US" dirty="0">
                <a:solidFill>
                  <a:srgbClr val="7F7F7F"/>
                </a:solidFill>
                <a:ea typeface="ＭＳ Ｐゴシック" pitchFamily="34" charset="-128"/>
              </a:rPr>
              <a:t>Introduction to </a:t>
            </a:r>
            <a:r>
              <a:rPr lang="en-US" dirty="0" err="1">
                <a:solidFill>
                  <a:srgbClr val="7F7F7F"/>
                </a:solidFill>
                <a:ea typeface="ＭＳ Ｐゴシック" pitchFamily="34" charset="-128"/>
              </a:rPr>
              <a:t>OpenMP</a:t>
            </a:r>
            <a:endParaRPr lang="en-US" dirty="0">
              <a:solidFill>
                <a:srgbClr val="7F7F7F"/>
              </a:solidFill>
              <a:ea typeface="ＭＳ Ｐゴシック" pitchFamily="34" charset="-128"/>
            </a:endParaRP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Runtime Library &amp; Environment Variables</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Data &amp; Work sharing directives</a:t>
            </a:r>
          </a:p>
          <a:p>
            <a:pPr>
              <a:defRPr/>
            </a:pPr>
            <a:r>
              <a:rPr lang="en-US" dirty="0" err="1">
                <a:solidFill>
                  <a:srgbClr val="7D110C"/>
                </a:solidFill>
                <a:ea typeface="ＭＳ Ｐゴシック" pitchFamily="34" charset="-128"/>
              </a:rPr>
              <a:t>OpenMP</a:t>
            </a:r>
            <a:r>
              <a:rPr lang="en-US" dirty="0">
                <a:solidFill>
                  <a:srgbClr val="7D110C"/>
                </a:solidFill>
                <a:ea typeface="ＭＳ Ｐゴシック" pitchFamily="34" charset="-128"/>
              </a:rPr>
              <a:t>: Synchronization</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Reduction</a:t>
            </a:r>
          </a:p>
          <a:p>
            <a:pPr>
              <a:defRPr/>
            </a:pPr>
            <a:r>
              <a:rPr lang="en-US" dirty="0">
                <a:solidFill>
                  <a:srgbClr val="7F7F7F"/>
                </a:solidFill>
                <a:ea typeface="ＭＳ Ｐゴシック" pitchFamily="34" charset="-128"/>
              </a:rPr>
              <a:t>Synopsis of Commands</a:t>
            </a:r>
          </a:p>
          <a:p>
            <a:pPr marL="0" indent="0">
              <a:lnSpc>
                <a:spcPct val="95000"/>
              </a:lnSpc>
              <a:spcBef>
                <a:spcPct val="35000"/>
              </a:spcBef>
              <a:buNone/>
              <a:defRPr/>
            </a:pPr>
            <a:endParaRPr lang="en-US" altLang="en-US" sz="1800" dirty="0">
              <a:solidFill>
                <a:srgbClr val="7F7F7F"/>
              </a:solidFill>
              <a:cs typeface="Arial" panose="020B0604020202020204" pitchFamily="34" charset="0"/>
            </a:endParaRPr>
          </a:p>
        </p:txBody>
      </p:sp>
      <p:pic>
        <p:nvPicPr>
          <p:cNvPr id="450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055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p:cNvSpPr txBox="1">
            <a:spLocks/>
          </p:cNvSpPr>
          <p:nvPr/>
        </p:nvSpPr>
        <p:spPr>
          <a:xfrm>
            <a:off x="1981201" y="76201"/>
            <a:ext cx="821531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sz="2800" kern="0"/>
              <a:t>Thread Synchronization</a:t>
            </a:r>
            <a:endParaRPr lang="en-US" sz="2800" kern="0" dirty="0"/>
          </a:p>
        </p:txBody>
      </p:sp>
      <p:sp>
        <p:nvSpPr>
          <p:cNvPr id="46082" name="Rectangle 3"/>
          <p:cNvSpPr txBox="1">
            <a:spLocks noChangeArrowheads="1"/>
          </p:cNvSpPr>
          <p:nvPr/>
        </p:nvSpPr>
        <p:spPr bwMode="auto">
          <a:xfrm>
            <a:off x="1947863" y="814388"/>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460375" indent="-169863">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5000"/>
              </a:lnSpc>
              <a:spcBef>
                <a:spcPct val="35000"/>
              </a:spcBef>
            </a:pPr>
            <a:r>
              <a:rPr lang="ja-JP" altLang="en-US"/>
              <a:t>“</a:t>
            </a:r>
            <a:r>
              <a:rPr lang="en-US" altLang="ja-JP" sz="1800"/>
              <a:t>communication</a:t>
            </a:r>
            <a:r>
              <a:rPr lang="ja-JP" altLang="en-US" sz="1800"/>
              <a:t>”</a:t>
            </a:r>
            <a:r>
              <a:rPr lang="en-US" altLang="ja-JP" sz="1800"/>
              <a:t> mainly through read write operations on shared variables</a:t>
            </a:r>
          </a:p>
          <a:p>
            <a:pPr eaLnBrk="1" hangingPunct="1">
              <a:lnSpc>
                <a:spcPct val="95000"/>
              </a:lnSpc>
              <a:spcBef>
                <a:spcPct val="35000"/>
              </a:spcBef>
            </a:pPr>
            <a:r>
              <a:rPr lang="en-US" altLang="en-US" sz="1800"/>
              <a:t>Synchronization defines the mechanisms that help in coordinating execution of multiple threads (that use a shared context) in a parallel program.</a:t>
            </a:r>
          </a:p>
          <a:p>
            <a:pPr eaLnBrk="1" hangingPunct="1">
              <a:lnSpc>
                <a:spcPct val="95000"/>
              </a:lnSpc>
              <a:spcBef>
                <a:spcPct val="35000"/>
              </a:spcBef>
            </a:pPr>
            <a:r>
              <a:rPr lang="en-US" altLang="en-US" sz="1800"/>
              <a:t>Without synchronization, multiple threads accessing shared memory location may cause conflicts by :</a:t>
            </a:r>
          </a:p>
          <a:p>
            <a:pPr lvl="1" eaLnBrk="1" hangingPunct="1">
              <a:lnSpc>
                <a:spcPct val="95000"/>
              </a:lnSpc>
              <a:spcBef>
                <a:spcPct val="35000"/>
              </a:spcBef>
              <a:buFont typeface="Arial" charset="0"/>
              <a:buChar char="•"/>
            </a:pPr>
            <a:r>
              <a:rPr lang="en-US" altLang="en-US">
                <a:solidFill>
                  <a:srgbClr val="333333"/>
                </a:solidFill>
                <a:ea typeface="ＭＳ Ｐゴシック" charset="-128"/>
              </a:rPr>
              <a:t>Simultaneously attempting to modify the same location</a:t>
            </a:r>
          </a:p>
          <a:p>
            <a:pPr lvl="1" eaLnBrk="1" hangingPunct="1">
              <a:lnSpc>
                <a:spcPct val="95000"/>
              </a:lnSpc>
              <a:spcBef>
                <a:spcPct val="35000"/>
              </a:spcBef>
              <a:buFont typeface="Arial" charset="0"/>
              <a:buChar char="•"/>
            </a:pPr>
            <a:r>
              <a:rPr lang="en-US" altLang="en-US">
                <a:solidFill>
                  <a:srgbClr val="333333"/>
                </a:solidFill>
                <a:ea typeface="ＭＳ Ｐゴシック" charset="-128"/>
              </a:rPr>
              <a:t>One thread attempting to read a memory location while another thread is updating the same location. </a:t>
            </a:r>
          </a:p>
          <a:p>
            <a:pPr eaLnBrk="1" hangingPunct="1">
              <a:lnSpc>
                <a:spcPct val="95000"/>
              </a:lnSpc>
              <a:spcBef>
                <a:spcPct val="35000"/>
              </a:spcBef>
            </a:pPr>
            <a:r>
              <a:rPr lang="en-US" altLang="en-US" sz="1800">
                <a:ea typeface="ＭＳ Ｐゴシック" charset="-128"/>
              </a:rPr>
              <a:t>Synchronization helps by providing explicit coordination between multiple threads.</a:t>
            </a:r>
          </a:p>
          <a:p>
            <a:pPr eaLnBrk="1" hangingPunct="1">
              <a:lnSpc>
                <a:spcPct val="95000"/>
              </a:lnSpc>
              <a:spcBef>
                <a:spcPct val="35000"/>
              </a:spcBef>
            </a:pPr>
            <a:r>
              <a:rPr lang="en-US" altLang="en-US" sz="1800">
                <a:ea typeface="ＭＳ Ｐゴシック" charset="-128"/>
              </a:rPr>
              <a:t>Two main forms of synchronization :</a:t>
            </a:r>
          </a:p>
          <a:p>
            <a:pPr lvl="1" eaLnBrk="1" hangingPunct="1">
              <a:lnSpc>
                <a:spcPct val="95000"/>
              </a:lnSpc>
              <a:spcBef>
                <a:spcPct val="35000"/>
              </a:spcBef>
              <a:buFont typeface="Arial" charset="0"/>
              <a:buChar char="•"/>
            </a:pPr>
            <a:r>
              <a:rPr lang="en-US" altLang="en-US">
                <a:solidFill>
                  <a:srgbClr val="333333"/>
                </a:solidFill>
                <a:ea typeface="ＭＳ Ｐゴシック" charset="-128"/>
              </a:rPr>
              <a:t>Implicit event synchronization</a:t>
            </a:r>
          </a:p>
          <a:p>
            <a:pPr lvl="1" eaLnBrk="1" hangingPunct="1">
              <a:lnSpc>
                <a:spcPct val="95000"/>
              </a:lnSpc>
              <a:spcBef>
                <a:spcPct val="35000"/>
              </a:spcBef>
              <a:buFont typeface="Arial" charset="0"/>
              <a:buChar char="•"/>
            </a:pPr>
            <a:r>
              <a:rPr lang="en-US" altLang="en-US">
                <a:solidFill>
                  <a:srgbClr val="333333"/>
                </a:solidFill>
                <a:ea typeface="ＭＳ Ｐゴシック" charset="-128"/>
              </a:rPr>
              <a:t>Explicit synchronization – critical, master directives in OpenMP</a:t>
            </a:r>
          </a:p>
          <a:p>
            <a:pPr eaLnBrk="1" hangingPunct="1">
              <a:lnSpc>
                <a:spcPct val="95000"/>
              </a:lnSpc>
              <a:spcBef>
                <a:spcPct val="35000"/>
              </a:spcBef>
            </a:pPr>
            <a:endParaRPr lang="en-US" altLang="en-US" sz="2400">
              <a:ea typeface="ＭＳ Ｐゴシック" charset="-128"/>
            </a:endParaRPr>
          </a:p>
        </p:txBody>
      </p:sp>
    </p:spTree>
    <p:extLst>
      <p:ext uri="{BB962C8B-B14F-4D97-AF65-F5344CB8AC3E}">
        <p14:creationId xmlns:p14="http://schemas.microsoft.com/office/powerpoint/2010/main" val="114342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152401"/>
            <a:ext cx="458628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ＭＳ Ｐゴシック" pitchFamily="-107" charset="-128"/>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Topics</a:t>
            </a:r>
          </a:p>
        </p:txBody>
      </p:sp>
      <p:pic>
        <p:nvPicPr>
          <p:cNvPr id="819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7850" y="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p:cNvSpPr txBox="1">
            <a:spLocks/>
          </p:cNvSpPr>
          <p:nvPr/>
        </p:nvSpPr>
        <p:spPr bwMode="auto">
          <a:xfrm>
            <a:off x="1677988" y="1219200"/>
            <a:ext cx="48879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r>
              <a:rPr lang="en-US" altLang="en-US">
                <a:solidFill>
                  <a:srgbClr val="7D110C"/>
                </a:solidFill>
                <a:ea typeface="ＭＳ Ｐゴシック" charset="-128"/>
              </a:rPr>
              <a:t>Review of HPC Models</a:t>
            </a:r>
          </a:p>
          <a:p>
            <a:r>
              <a:rPr lang="en-US" altLang="en-US">
                <a:solidFill>
                  <a:srgbClr val="7F7F7F"/>
                </a:solidFill>
                <a:ea typeface="ＭＳ Ｐゴシック" charset="-128"/>
              </a:rPr>
              <a:t>Shared Memory: Performance concepts</a:t>
            </a:r>
          </a:p>
          <a:p>
            <a:r>
              <a:rPr lang="en-US" altLang="en-US">
                <a:solidFill>
                  <a:srgbClr val="7F7F7F"/>
                </a:solidFill>
                <a:ea typeface="ＭＳ Ｐゴシック" charset="-128"/>
              </a:rPr>
              <a:t>Introduction to OpenMP</a:t>
            </a:r>
          </a:p>
          <a:p>
            <a:r>
              <a:rPr lang="en-US" altLang="en-US">
                <a:solidFill>
                  <a:srgbClr val="7F7F7F"/>
                </a:solidFill>
                <a:ea typeface="ＭＳ Ｐゴシック" charset="-128"/>
              </a:rPr>
              <a:t>OpenMP: Runtime Library &amp; Environment Variables</a:t>
            </a:r>
          </a:p>
          <a:p>
            <a:r>
              <a:rPr lang="en-US" altLang="en-US">
                <a:solidFill>
                  <a:srgbClr val="7F7F7F"/>
                </a:solidFill>
                <a:ea typeface="ＭＳ Ｐゴシック" charset="-128"/>
              </a:rPr>
              <a:t>OpenMP: Data &amp; Work sharing directives</a:t>
            </a:r>
          </a:p>
          <a:p>
            <a:r>
              <a:rPr lang="en-US" altLang="en-US">
                <a:solidFill>
                  <a:srgbClr val="7F7F7F"/>
                </a:solidFill>
                <a:ea typeface="ＭＳ Ｐゴシック" charset="-128"/>
              </a:rPr>
              <a:t>OpenMP: Synchronization</a:t>
            </a:r>
          </a:p>
          <a:p>
            <a:r>
              <a:rPr lang="en-US" altLang="en-US">
                <a:solidFill>
                  <a:srgbClr val="7F7F7F"/>
                </a:solidFill>
                <a:ea typeface="ＭＳ Ｐゴシック" charset="-128"/>
              </a:rPr>
              <a:t>OpenMP: Reduction</a:t>
            </a:r>
          </a:p>
          <a:p>
            <a:r>
              <a:rPr lang="en-US" altLang="en-US">
                <a:solidFill>
                  <a:srgbClr val="7F7F7F"/>
                </a:solidFill>
                <a:ea typeface="ＭＳ Ｐゴシック" charset="-128"/>
              </a:rPr>
              <a:t>Synopsis of Commands</a:t>
            </a:r>
          </a:p>
        </p:txBody>
      </p:sp>
    </p:spTree>
    <p:extLst>
      <p:ext uri="{BB962C8B-B14F-4D97-AF65-F5344CB8AC3E}">
        <p14:creationId xmlns:p14="http://schemas.microsoft.com/office/powerpoint/2010/main" val="511542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935164" y="123826"/>
            <a:ext cx="8296275"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Basic Types of Synchronization</a:t>
            </a:r>
            <a:endParaRPr lang="en-US" kern="0" dirty="0"/>
          </a:p>
        </p:txBody>
      </p:sp>
      <p:sp>
        <p:nvSpPr>
          <p:cNvPr id="18" name="Content Placeholder 2"/>
          <p:cNvSpPr txBox="1">
            <a:spLocks/>
          </p:cNvSpPr>
          <p:nvPr/>
        </p:nvSpPr>
        <p:spPr>
          <a:xfrm>
            <a:off x="2057400" y="914400"/>
            <a:ext cx="8458200" cy="57150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kern="0">
                <a:ea typeface="ＭＳ Ｐゴシック" pitchFamily="34" charset="-128"/>
              </a:rPr>
              <a:t>Explicit Synchronization via mutual exclusion</a:t>
            </a:r>
          </a:p>
          <a:p>
            <a:pPr lvl="1" eaLnBrk="1" hangingPunct="1">
              <a:defRPr/>
            </a:pPr>
            <a:r>
              <a:rPr lang="en-US" sz="1800" kern="0">
                <a:ea typeface="ＭＳ Ｐゴシック" pitchFamily="34" charset="-128"/>
              </a:rPr>
              <a:t>Controls access to the shared variable by providing a thread exclusive access to the memory location for the duration of its construct. </a:t>
            </a:r>
          </a:p>
          <a:p>
            <a:pPr lvl="1" eaLnBrk="1" hangingPunct="1">
              <a:defRPr/>
            </a:pPr>
            <a:r>
              <a:rPr lang="en-US" sz="1800" kern="0">
                <a:ea typeface="ＭＳ Ｐゴシック" pitchFamily="34" charset="-128"/>
              </a:rPr>
              <a:t>Critical directive of OpenMP provides mutual exclusion </a:t>
            </a:r>
          </a:p>
          <a:p>
            <a:pPr eaLnBrk="1" hangingPunct="1">
              <a:defRPr/>
            </a:pPr>
            <a:r>
              <a:rPr lang="en-US" kern="0">
                <a:ea typeface="ＭＳ Ｐゴシック" pitchFamily="34" charset="-128"/>
              </a:rPr>
              <a:t>Event Synchronization </a:t>
            </a:r>
          </a:p>
          <a:p>
            <a:pPr lvl="1" eaLnBrk="1" hangingPunct="1">
              <a:defRPr/>
            </a:pPr>
            <a:r>
              <a:rPr lang="en-US" sz="1800" kern="0">
                <a:ea typeface="ＭＳ Ｐゴシック" pitchFamily="34" charset="-128"/>
              </a:rPr>
              <a:t>Signals occurrence of an event across multiple threads.</a:t>
            </a:r>
          </a:p>
          <a:p>
            <a:pPr lvl="1" eaLnBrk="1" hangingPunct="1">
              <a:defRPr/>
            </a:pPr>
            <a:r>
              <a:rPr lang="en-US" sz="1800" kern="0">
                <a:ea typeface="ＭＳ Ｐゴシック" pitchFamily="34" charset="-128"/>
              </a:rPr>
              <a:t>Barrier directives in OpenMP provide the simplest form of event synchronization</a:t>
            </a:r>
          </a:p>
          <a:p>
            <a:pPr lvl="1" eaLnBrk="1" hangingPunct="1">
              <a:defRPr/>
            </a:pPr>
            <a:r>
              <a:rPr lang="en-US" sz="1800" kern="0">
                <a:ea typeface="ＭＳ Ｐゴシック" pitchFamily="34" charset="-128"/>
              </a:rPr>
              <a:t>The barrier directive defines a point in a parallel program where each thread waits for all other threads to arrive. This helps to ensure that all threads have executed the same code in parallel upto the barrier. </a:t>
            </a:r>
          </a:p>
          <a:p>
            <a:pPr lvl="1" eaLnBrk="1" hangingPunct="1">
              <a:defRPr/>
            </a:pPr>
            <a:r>
              <a:rPr lang="en-US" sz="1800" kern="0">
                <a:ea typeface="ＭＳ Ｐゴシック" pitchFamily="34" charset="-128"/>
              </a:rPr>
              <a:t>Once all threads arrive at the point, the threads can continue execution past the barrier. </a:t>
            </a:r>
          </a:p>
          <a:p>
            <a:pPr eaLnBrk="1" hangingPunct="1">
              <a:defRPr/>
            </a:pPr>
            <a:r>
              <a:rPr lang="en-US" kern="0">
                <a:ea typeface="ＭＳ Ｐゴシック" pitchFamily="34" charset="-128"/>
              </a:rPr>
              <a:t>Additional synchronization mechanisms available</a:t>
            </a:r>
            <a:r>
              <a:rPr lang="en-US" sz="2200" kern="0">
                <a:ea typeface="ＭＳ Ｐゴシック" pitchFamily="34" charset="-128"/>
              </a:rPr>
              <a:t> in OpenMP</a:t>
            </a:r>
            <a:endParaRPr lang="en-US" sz="2200" kern="0" dirty="0">
              <a:ea typeface="ＭＳ Ｐゴシック" pitchFamily="34" charset="-128"/>
            </a:endParaRPr>
          </a:p>
        </p:txBody>
      </p:sp>
    </p:spTree>
    <p:extLst>
      <p:ext uri="{BB962C8B-B14F-4D97-AF65-F5344CB8AC3E}">
        <p14:creationId xmlns:p14="http://schemas.microsoft.com/office/powerpoint/2010/main" val="1868184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txBox="1">
            <a:spLocks/>
          </p:cNvSpPr>
          <p:nvPr/>
        </p:nvSpPr>
        <p:spPr bwMode="auto">
          <a:xfrm>
            <a:off x="1935164" y="293689"/>
            <a:ext cx="82962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80000"/>
              </a:lnSpc>
              <a:spcBef>
                <a:spcPct val="0"/>
              </a:spcBef>
              <a:buFontTx/>
              <a:buNone/>
            </a:pPr>
            <a:r>
              <a:rPr lang="en-US" altLang="en-US" sz="2800" b="1">
                <a:solidFill>
                  <a:srgbClr val="B30838"/>
                </a:solidFill>
              </a:rPr>
              <a:t>OpenMP Synchronization: </a:t>
            </a:r>
            <a:r>
              <a:rPr lang="en-US" altLang="en-US" sz="2800" b="1">
                <a:solidFill>
                  <a:srgbClr val="92D050"/>
                </a:solidFill>
              </a:rPr>
              <a:t>master</a:t>
            </a:r>
          </a:p>
        </p:txBody>
      </p:sp>
      <p:sp>
        <p:nvSpPr>
          <p:cNvPr id="48130" name="Content Placeholder 2"/>
          <p:cNvSpPr txBox="1">
            <a:spLocks/>
          </p:cNvSpPr>
          <p:nvPr/>
        </p:nvSpPr>
        <p:spPr bwMode="auto">
          <a:xfrm>
            <a:off x="1905000" y="1143000"/>
            <a:ext cx="807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809625" indent="-169863">
              <a:spcBef>
                <a:spcPct val="20000"/>
              </a:spcBef>
              <a:buChar char="•"/>
              <a:defRPr sz="1600">
                <a:solidFill>
                  <a:schemeClr val="tx1"/>
                </a:solidFill>
                <a:latin typeface="Arial" charset="0"/>
                <a:ea typeface="MS PGothic" charset="-128"/>
              </a:defRPr>
            </a:lvl3pPr>
            <a:lvl4pPr marL="1092200" indent="-174625">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5000"/>
              </a:lnSpc>
              <a:spcBef>
                <a:spcPct val="35000"/>
              </a:spcBef>
              <a:buClr>
                <a:schemeClr val="accent2"/>
              </a:buClr>
              <a:buFont typeface="Wingdings" charset="2"/>
              <a:buChar char="§"/>
            </a:pPr>
            <a:r>
              <a:rPr lang="en-US" altLang="en-US">
                <a:solidFill>
                  <a:srgbClr val="333333"/>
                </a:solidFill>
              </a:rPr>
              <a:t>The </a:t>
            </a:r>
            <a:r>
              <a:rPr lang="en-US" altLang="en-US">
                <a:solidFill>
                  <a:srgbClr val="339966"/>
                </a:solidFill>
              </a:rPr>
              <a:t>master</a:t>
            </a:r>
            <a:r>
              <a:rPr lang="en-US" altLang="en-US">
                <a:solidFill>
                  <a:srgbClr val="333333"/>
                </a:solidFill>
              </a:rPr>
              <a:t> directive in OpenMP marks a block of code that gets executed on a single thread. </a:t>
            </a:r>
          </a:p>
          <a:p>
            <a:pPr eaLnBrk="1" hangingPunct="1">
              <a:lnSpc>
                <a:spcPct val="95000"/>
              </a:lnSpc>
              <a:spcBef>
                <a:spcPct val="35000"/>
              </a:spcBef>
              <a:buClr>
                <a:schemeClr val="accent2"/>
              </a:buClr>
              <a:buFont typeface="Wingdings" charset="2"/>
              <a:buChar char="§"/>
            </a:pPr>
            <a:r>
              <a:rPr lang="en-US" altLang="en-US">
                <a:solidFill>
                  <a:srgbClr val="333333"/>
                </a:solidFill>
              </a:rPr>
              <a:t>The rest of the threads in the group ignore the portion of code marked by the master directive</a:t>
            </a:r>
          </a:p>
          <a:p>
            <a:pPr eaLnBrk="1" hangingPunct="1">
              <a:lnSpc>
                <a:spcPct val="95000"/>
              </a:lnSpc>
              <a:spcBef>
                <a:spcPct val="35000"/>
              </a:spcBef>
              <a:buClr>
                <a:schemeClr val="accent2"/>
              </a:buClr>
              <a:buFont typeface="Wingdings" charset="2"/>
              <a:buChar char="§"/>
            </a:pPr>
            <a:r>
              <a:rPr lang="en-US" altLang="en-US">
                <a:solidFill>
                  <a:srgbClr val="333333"/>
                </a:solidFill>
              </a:rPr>
              <a:t>Example </a:t>
            </a:r>
          </a:p>
          <a:p>
            <a:pPr lvl="2" eaLnBrk="1" hangingPunct="1">
              <a:lnSpc>
                <a:spcPct val="95000"/>
              </a:lnSpc>
              <a:spcBef>
                <a:spcPct val="35000"/>
              </a:spcBef>
              <a:buClr>
                <a:schemeClr val="tx2"/>
              </a:buClr>
              <a:buSzPct val="125000"/>
              <a:buFontTx/>
              <a:buNone/>
            </a:pPr>
            <a:r>
              <a:rPr lang="en-US" altLang="en-US">
                <a:solidFill>
                  <a:srgbClr val="333333"/>
                </a:solidFill>
                <a:latin typeface="Consolas" charset="0"/>
                <a:ea typeface="ＭＳ Ｐゴシック" charset="-128"/>
              </a:rPr>
              <a:t>#pragma omp master </a:t>
            </a:r>
          </a:p>
          <a:p>
            <a:pPr lvl="3" eaLnBrk="1" hangingPunct="1">
              <a:lnSpc>
                <a:spcPct val="95000"/>
              </a:lnSpc>
              <a:spcBef>
                <a:spcPct val="35000"/>
              </a:spcBef>
              <a:buClr>
                <a:schemeClr val="accent1"/>
              </a:buClr>
              <a:buSzPct val="125000"/>
              <a:buFontTx/>
              <a:buNone/>
            </a:pPr>
            <a:r>
              <a:rPr lang="en-US" altLang="en-US" sz="1200">
                <a:solidFill>
                  <a:srgbClr val="333333"/>
                </a:solidFill>
                <a:latin typeface="Consolas" charset="0"/>
                <a:ea typeface="ＭＳ Ｐゴシック" charset="-128"/>
              </a:rPr>
              <a:t>structured block </a:t>
            </a:r>
          </a:p>
        </p:txBody>
      </p:sp>
      <p:sp>
        <p:nvSpPr>
          <p:cNvPr id="48131" name="Content Placeholder 2"/>
          <p:cNvSpPr txBox="1">
            <a:spLocks/>
          </p:cNvSpPr>
          <p:nvPr/>
        </p:nvSpPr>
        <p:spPr bwMode="auto">
          <a:xfrm>
            <a:off x="2057400" y="4038600"/>
            <a:ext cx="8001000" cy="1905000"/>
          </a:xfrm>
          <a:prstGeom prst="rect">
            <a:avLst/>
          </a:prstGeom>
          <a:noFill/>
          <a:ln w="63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en-US" altLang="en-US" b="1">
                <a:solidFill>
                  <a:srgbClr val="FF0000"/>
                </a:solidFill>
                <a:latin typeface="Calibri" charset="0"/>
              </a:rPr>
              <a:t>Race Condition :</a:t>
            </a:r>
          </a:p>
          <a:p>
            <a:pPr>
              <a:buClr>
                <a:srgbClr val="430467"/>
              </a:buClr>
              <a:buFontTx/>
              <a:buNone/>
            </a:pPr>
            <a:r>
              <a:rPr lang="en-US" altLang="en-US">
                <a:latin typeface="Calibri" charset="0"/>
              </a:rPr>
              <a:t>     Two asynchronous threads access the same shared variable and at least one modifies the variable and the sequence of operations is undefined . Result of these asynchronous operations depends on detailed timing of the individual threads of the group.</a:t>
            </a:r>
          </a:p>
        </p:txBody>
      </p:sp>
    </p:spTree>
    <p:extLst>
      <p:ext uri="{BB962C8B-B14F-4D97-AF65-F5344CB8AC3E}">
        <p14:creationId xmlns:p14="http://schemas.microsoft.com/office/powerpoint/2010/main" val="212219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46226" y="39689"/>
            <a:ext cx="898366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err="1"/>
              <a:t>OpenMP</a:t>
            </a:r>
            <a:r>
              <a:rPr lang="en-US" kern="0" dirty="0"/>
              <a:t> </a:t>
            </a:r>
            <a:r>
              <a:rPr lang="en-US" kern="0" dirty="0">
                <a:solidFill>
                  <a:srgbClr val="92D050"/>
                </a:solidFill>
              </a:rPr>
              <a:t>critical</a:t>
            </a:r>
            <a:r>
              <a:rPr lang="en-US" kern="0" dirty="0"/>
              <a:t> directive: Explicit Synchronization</a:t>
            </a:r>
          </a:p>
        </p:txBody>
      </p:sp>
      <p:sp>
        <p:nvSpPr>
          <p:cNvPr id="4" name="Content Placeholder 2"/>
          <p:cNvSpPr txBox="1">
            <a:spLocks/>
          </p:cNvSpPr>
          <p:nvPr/>
        </p:nvSpPr>
        <p:spPr>
          <a:xfrm>
            <a:off x="1676400" y="1143000"/>
            <a:ext cx="8534400" cy="30480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defRPr/>
            </a:pPr>
            <a:r>
              <a:rPr lang="en-US" sz="1800" kern="0" dirty="0">
                <a:ea typeface="ＭＳ Ｐゴシック" pitchFamily="34" charset="-128"/>
              </a:rPr>
              <a:t>Race conditions can be avoided by controlling access to shared variables by allowing threads to have exclusive access to the variables</a:t>
            </a:r>
          </a:p>
          <a:p>
            <a:pPr eaLnBrk="1" hangingPunct="1">
              <a:lnSpc>
                <a:spcPct val="90000"/>
              </a:lnSpc>
              <a:defRPr/>
            </a:pPr>
            <a:r>
              <a:rPr lang="en-US" sz="1800" kern="0" dirty="0">
                <a:ea typeface="ＭＳ Ｐゴシック" pitchFamily="34" charset="-128"/>
              </a:rPr>
              <a:t>Exclusive access to shared variables allows the thread to </a:t>
            </a:r>
            <a:r>
              <a:rPr lang="en-US" sz="1800" kern="0" dirty="0">
                <a:solidFill>
                  <a:srgbClr val="339966"/>
                </a:solidFill>
                <a:ea typeface="ＭＳ Ｐゴシック" pitchFamily="34" charset="-128"/>
              </a:rPr>
              <a:t>atomically</a:t>
            </a:r>
            <a:r>
              <a:rPr lang="en-US" sz="1800" kern="0" dirty="0">
                <a:ea typeface="ＭＳ Ｐゴシック" pitchFamily="34" charset="-128"/>
              </a:rPr>
              <a:t> perform read, modify and update operations on the variable. </a:t>
            </a:r>
          </a:p>
          <a:p>
            <a:pPr eaLnBrk="1" hangingPunct="1">
              <a:lnSpc>
                <a:spcPct val="90000"/>
              </a:lnSpc>
              <a:defRPr/>
            </a:pPr>
            <a:r>
              <a:rPr lang="en-US" sz="1800" kern="0" dirty="0">
                <a:ea typeface="ＭＳ Ｐゴシック" pitchFamily="34" charset="-128"/>
              </a:rPr>
              <a:t>Mutual exclusion synchronization is provided by the </a:t>
            </a:r>
            <a:r>
              <a:rPr lang="en-US" sz="1800" kern="0" dirty="0">
                <a:solidFill>
                  <a:srgbClr val="339966"/>
                </a:solidFill>
                <a:ea typeface="ＭＳ Ｐゴシック" pitchFamily="34" charset="-128"/>
              </a:rPr>
              <a:t>critical</a:t>
            </a:r>
            <a:r>
              <a:rPr lang="en-US" sz="1800" kern="0" dirty="0">
                <a:ea typeface="ＭＳ Ｐゴシック" pitchFamily="34" charset="-128"/>
              </a:rPr>
              <a:t> directive of </a:t>
            </a:r>
            <a:r>
              <a:rPr lang="en-US" sz="1800" kern="0" dirty="0" err="1">
                <a:ea typeface="ＭＳ Ｐゴシック" pitchFamily="34" charset="-128"/>
              </a:rPr>
              <a:t>OpenMP</a:t>
            </a:r>
            <a:endParaRPr lang="en-US" sz="1800" kern="0" dirty="0">
              <a:ea typeface="ＭＳ Ｐゴシック" pitchFamily="34" charset="-128"/>
            </a:endParaRPr>
          </a:p>
          <a:p>
            <a:pPr eaLnBrk="1" hangingPunct="1">
              <a:lnSpc>
                <a:spcPct val="90000"/>
              </a:lnSpc>
              <a:defRPr/>
            </a:pPr>
            <a:r>
              <a:rPr lang="en-US" sz="1800" kern="0" dirty="0">
                <a:ea typeface="ＭＳ Ｐゴシック" pitchFamily="34" charset="-128"/>
              </a:rPr>
              <a:t>Code block within the </a:t>
            </a:r>
            <a:r>
              <a:rPr lang="en-US" sz="1800" kern="0" dirty="0">
                <a:solidFill>
                  <a:srgbClr val="339966"/>
                </a:solidFill>
                <a:ea typeface="ＭＳ Ｐゴシック" pitchFamily="34" charset="-128"/>
              </a:rPr>
              <a:t>critical region</a:t>
            </a:r>
            <a:r>
              <a:rPr lang="en-US" sz="1800" kern="0" dirty="0">
                <a:ea typeface="ＭＳ Ｐゴシック" pitchFamily="34" charset="-128"/>
              </a:rPr>
              <a:t> defined by critical /end critical directives can be executed only by one thread at a time.</a:t>
            </a:r>
          </a:p>
          <a:p>
            <a:pPr eaLnBrk="1" hangingPunct="1">
              <a:lnSpc>
                <a:spcPct val="90000"/>
              </a:lnSpc>
              <a:defRPr/>
            </a:pPr>
            <a:r>
              <a:rPr lang="en-US" sz="1800" kern="0" dirty="0">
                <a:ea typeface="ＭＳ Ｐゴシック" pitchFamily="34" charset="-128"/>
              </a:rPr>
              <a:t>Other threads in the group must wait until the current thread exits the critical region. Thus only one thread can manipulate values in the critical region.</a:t>
            </a:r>
          </a:p>
          <a:p>
            <a:pPr eaLnBrk="1" hangingPunct="1">
              <a:lnSpc>
                <a:spcPct val="90000"/>
              </a:lnSpc>
              <a:defRPr/>
            </a:pPr>
            <a:endParaRPr lang="en-US" sz="1800" kern="0" dirty="0">
              <a:ea typeface="ＭＳ Ｐゴシック" pitchFamily="34" charset="-128"/>
            </a:endParaRPr>
          </a:p>
        </p:txBody>
      </p:sp>
      <p:sp>
        <p:nvSpPr>
          <p:cNvPr id="5" name="Rectangle 4"/>
          <p:cNvSpPr/>
          <p:nvPr/>
        </p:nvSpPr>
        <p:spPr bwMode="auto">
          <a:xfrm>
            <a:off x="6780530" y="4267200"/>
            <a:ext cx="1524000" cy="228600"/>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400">
                <a:solidFill>
                  <a:schemeClr val="tx1"/>
                </a:solidFill>
                <a:cs typeface="ＭＳ Ｐゴシック" charset="-128"/>
              </a:rPr>
              <a:t>fork</a:t>
            </a:r>
          </a:p>
        </p:txBody>
      </p:sp>
      <p:sp>
        <p:nvSpPr>
          <p:cNvPr id="6" name="Rectangle 5"/>
          <p:cNvSpPr/>
          <p:nvPr/>
        </p:nvSpPr>
        <p:spPr bwMode="auto">
          <a:xfrm>
            <a:off x="6780530" y="5562600"/>
            <a:ext cx="1524000" cy="228600"/>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400">
                <a:solidFill>
                  <a:schemeClr val="tx1"/>
                </a:solidFill>
                <a:cs typeface="ＭＳ Ｐゴシック" charset="-128"/>
              </a:rPr>
              <a:t>join</a:t>
            </a:r>
          </a:p>
        </p:txBody>
      </p:sp>
      <p:sp>
        <p:nvSpPr>
          <p:cNvPr id="7" name="Down Arrow 6"/>
          <p:cNvSpPr/>
          <p:nvPr/>
        </p:nvSpPr>
        <p:spPr bwMode="auto">
          <a:xfrm>
            <a:off x="7237730" y="44958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49164" name="Rectangle 7"/>
          <p:cNvSpPr>
            <a:spLocks noChangeArrowheads="1"/>
          </p:cNvSpPr>
          <p:nvPr/>
        </p:nvSpPr>
        <p:spPr bwMode="auto">
          <a:xfrm flipH="1">
            <a:off x="7161213" y="4724400"/>
            <a:ext cx="228600" cy="1524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9" name="Down Arrow 8"/>
          <p:cNvSpPr/>
          <p:nvPr/>
        </p:nvSpPr>
        <p:spPr bwMode="auto">
          <a:xfrm>
            <a:off x="6932930" y="5029200"/>
            <a:ext cx="76200" cy="5334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10" name="Down Arrow 9"/>
          <p:cNvSpPr/>
          <p:nvPr/>
        </p:nvSpPr>
        <p:spPr bwMode="auto">
          <a:xfrm>
            <a:off x="6932930" y="4495800"/>
            <a:ext cx="76200" cy="3810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11" name="Down Arrow 10"/>
          <p:cNvSpPr/>
          <p:nvPr/>
        </p:nvSpPr>
        <p:spPr bwMode="auto">
          <a:xfrm>
            <a:off x="7618730" y="4495800"/>
            <a:ext cx="76200" cy="6858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12" name="Down Arrow 11"/>
          <p:cNvSpPr/>
          <p:nvPr/>
        </p:nvSpPr>
        <p:spPr bwMode="auto">
          <a:xfrm>
            <a:off x="7999730" y="4495800"/>
            <a:ext cx="76200" cy="5334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13" name="Down Arrow 12"/>
          <p:cNvSpPr/>
          <p:nvPr/>
        </p:nvSpPr>
        <p:spPr bwMode="auto">
          <a:xfrm>
            <a:off x="6932930" y="40386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14" name="Down Arrow 13"/>
          <p:cNvSpPr/>
          <p:nvPr/>
        </p:nvSpPr>
        <p:spPr bwMode="auto">
          <a:xfrm>
            <a:off x="6932930" y="57912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49183" name="Rectangle 18"/>
          <p:cNvSpPr>
            <a:spLocks noChangeArrowheads="1"/>
          </p:cNvSpPr>
          <p:nvPr/>
        </p:nvSpPr>
        <p:spPr bwMode="auto">
          <a:xfrm flipH="1">
            <a:off x="6856413" y="4876800"/>
            <a:ext cx="228600" cy="1524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49184" name="Rectangle 19"/>
          <p:cNvSpPr>
            <a:spLocks noChangeArrowheads="1"/>
          </p:cNvSpPr>
          <p:nvPr/>
        </p:nvSpPr>
        <p:spPr bwMode="auto">
          <a:xfrm flipH="1">
            <a:off x="7923213" y="5029200"/>
            <a:ext cx="228600" cy="1524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49185" name="Rectangle 20"/>
          <p:cNvSpPr>
            <a:spLocks noChangeArrowheads="1"/>
          </p:cNvSpPr>
          <p:nvPr/>
        </p:nvSpPr>
        <p:spPr bwMode="auto">
          <a:xfrm flipH="1">
            <a:off x="7542213" y="5181600"/>
            <a:ext cx="228600" cy="1524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18" name="Down Arrow 17"/>
          <p:cNvSpPr/>
          <p:nvPr/>
        </p:nvSpPr>
        <p:spPr bwMode="auto">
          <a:xfrm>
            <a:off x="7237730" y="4876800"/>
            <a:ext cx="76200" cy="6858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19" name="Down Arrow 18"/>
          <p:cNvSpPr/>
          <p:nvPr/>
        </p:nvSpPr>
        <p:spPr bwMode="auto">
          <a:xfrm>
            <a:off x="7618730" y="5334000"/>
            <a:ext cx="76200" cy="2286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sp>
        <p:nvSpPr>
          <p:cNvPr id="20" name="Down Arrow 19"/>
          <p:cNvSpPr/>
          <p:nvPr/>
        </p:nvSpPr>
        <p:spPr bwMode="auto">
          <a:xfrm>
            <a:off x="7999730" y="5181600"/>
            <a:ext cx="76200" cy="3810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a:defRPr/>
            </a:pPr>
            <a:endParaRPr lang="en-US">
              <a:solidFill>
                <a:schemeClr val="tx1"/>
              </a:solidFill>
              <a:cs typeface="ＭＳ Ｐゴシック" charset="-128"/>
            </a:endParaRPr>
          </a:p>
        </p:txBody>
      </p:sp>
      <p:grpSp>
        <p:nvGrpSpPr>
          <p:cNvPr id="49195" name="Group 29"/>
          <p:cNvGrpSpPr>
            <a:grpSpLocks/>
          </p:cNvGrpSpPr>
          <p:nvPr/>
        </p:nvGrpSpPr>
        <p:grpSpPr bwMode="auto">
          <a:xfrm>
            <a:off x="8991600" y="4800604"/>
            <a:ext cx="1299251" cy="276999"/>
            <a:chOff x="6019800" y="5181600"/>
            <a:chExt cx="1299870" cy="277775"/>
          </a:xfrm>
        </p:grpSpPr>
        <p:sp>
          <p:nvSpPr>
            <p:cNvPr id="49201" name="Rectangle 24"/>
            <p:cNvSpPr>
              <a:spLocks noChangeArrowheads="1"/>
            </p:cNvSpPr>
            <p:nvPr/>
          </p:nvSpPr>
          <p:spPr bwMode="auto">
            <a:xfrm flipH="1">
              <a:off x="6019800" y="5257800"/>
              <a:ext cx="228600" cy="152400"/>
            </a:xfrm>
            <a:prstGeom prst="rect">
              <a:avLst/>
            </a:prstGeom>
            <a:solidFill>
              <a:srgbClr val="C00000"/>
            </a:solidFill>
            <a:ln w="9525">
              <a:solidFill>
                <a:schemeClr val="tx1"/>
              </a:solidFill>
              <a:round/>
              <a:headEnd/>
              <a:tailEnd/>
            </a:ln>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endParaRPr lang="en-US" altLang="en-US" sz="1800">
                <a:latin typeface="Calibri" charset="0"/>
              </a:endParaRPr>
            </a:p>
          </p:txBody>
        </p:sp>
        <p:sp>
          <p:nvSpPr>
            <p:cNvPr id="49202" name="TextBox 28"/>
            <p:cNvSpPr txBox="1">
              <a:spLocks noChangeArrowheads="1"/>
            </p:cNvSpPr>
            <p:nvPr/>
          </p:nvSpPr>
          <p:spPr bwMode="auto">
            <a:xfrm>
              <a:off x="6206464" y="5181600"/>
              <a:ext cx="1113206" cy="27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a:spcBef>
                  <a:spcPct val="0"/>
                </a:spcBef>
                <a:buFontTx/>
                <a:buNone/>
              </a:pPr>
              <a:r>
                <a:rPr lang="en-US" altLang="en-US" sz="1200">
                  <a:latin typeface="Calibri" charset="0"/>
                </a:rPr>
                <a:t>- critical region</a:t>
              </a:r>
            </a:p>
          </p:txBody>
        </p:sp>
      </p:grpSp>
      <p:cxnSp>
        <p:nvCxnSpPr>
          <p:cNvPr id="49196" name="Straight Connector 31"/>
          <p:cNvCxnSpPr>
            <a:cxnSpLocks noChangeShapeType="1"/>
          </p:cNvCxnSpPr>
          <p:nvPr/>
        </p:nvCxnSpPr>
        <p:spPr bwMode="auto">
          <a:xfrm>
            <a:off x="6780213" y="4724400"/>
            <a:ext cx="1600200" cy="1588"/>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9197" name="Straight Connector 32"/>
          <p:cNvCxnSpPr>
            <a:cxnSpLocks noChangeShapeType="1"/>
          </p:cNvCxnSpPr>
          <p:nvPr/>
        </p:nvCxnSpPr>
        <p:spPr bwMode="auto">
          <a:xfrm>
            <a:off x="6780213" y="4876800"/>
            <a:ext cx="1600200" cy="1588"/>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9198" name="Straight Connector 33"/>
          <p:cNvCxnSpPr>
            <a:cxnSpLocks noChangeShapeType="1"/>
          </p:cNvCxnSpPr>
          <p:nvPr/>
        </p:nvCxnSpPr>
        <p:spPr bwMode="auto">
          <a:xfrm>
            <a:off x="6780213" y="5029200"/>
            <a:ext cx="1600200" cy="1588"/>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9199" name="Straight Connector 34"/>
          <p:cNvCxnSpPr>
            <a:cxnSpLocks noChangeShapeType="1"/>
          </p:cNvCxnSpPr>
          <p:nvPr/>
        </p:nvCxnSpPr>
        <p:spPr bwMode="auto">
          <a:xfrm>
            <a:off x="6780213" y="5181600"/>
            <a:ext cx="1600200" cy="1588"/>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sp>
        <p:nvSpPr>
          <p:cNvPr id="49200" name="Content Placeholder 2"/>
          <p:cNvSpPr txBox="1">
            <a:spLocks/>
          </p:cNvSpPr>
          <p:nvPr/>
        </p:nvSpPr>
        <p:spPr bwMode="auto">
          <a:xfrm>
            <a:off x="2362200" y="40386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en-US" altLang="en-US" sz="1400">
                <a:latin typeface="Consolas" charset="0"/>
              </a:rPr>
              <a:t>int x</a:t>
            </a:r>
          </a:p>
          <a:p>
            <a:pPr>
              <a:buClr>
                <a:srgbClr val="430467"/>
              </a:buClr>
              <a:buFontTx/>
              <a:buNone/>
            </a:pPr>
            <a:r>
              <a:rPr lang="en-US" altLang="en-US" sz="1400">
                <a:latin typeface="Consolas" charset="0"/>
              </a:rPr>
              <a:t>x=0;</a:t>
            </a:r>
          </a:p>
          <a:p>
            <a:pPr>
              <a:buClr>
                <a:srgbClr val="430467"/>
              </a:buClr>
              <a:buFontTx/>
              <a:buNone/>
            </a:pPr>
            <a:r>
              <a:rPr lang="en-US" altLang="en-US" sz="1400">
                <a:latin typeface="Consolas" charset="0"/>
              </a:rPr>
              <a:t>#pragma omp parallel shared(x)</a:t>
            </a:r>
          </a:p>
          <a:p>
            <a:pPr>
              <a:buClr>
                <a:srgbClr val="430467"/>
              </a:buClr>
              <a:buFontTx/>
              <a:buNone/>
            </a:pPr>
            <a:r>
              <a:rPr lang="en-US" altLang="en-US" sz="1400">
                <a:latin typeface="Consolas" charset="0"/>
              </a:rPr>
              <a:t>{</a:t>
            </a:r>
          </a:p>
          <a:p>
            <a:pPr>
              <a:buClr>
                <a:srgbClr val="430467"/>
              </a:buClr>
              <a:buFontTx/>
              <a:buNone/>
            </a:pPr>
            <a:r>
              <a:rPr lang="en-US" altLang="en-US" sz="1400">
                <a:latin typeface="Consolas" charset="0"/>
              </a:rPr>
              <a:t>  #pragma omp critical</a:t>
            </a:r>
          </a:p>
          <a:p>
            <a:pPr>
              <a:buClr>
                <a:srgbClr val="430467"/>
              </a:buClr>
              <a:buFontTx/>
              <a:buNone/>
            </a:pPr>
            <a:r>
              <a:rPr lang="en-US" altLang="en-US" sz="1400">
                <a:latin typeface="Consolas" charset="0"/>
              </a:rPr>
              <a:t>      x = 2*x + 1;</a:t>
            </a:r>
          </a:p>
          <a:p>
            <a:pPr>
              <a:buClr>
                <a:srgbClr val="430467"/>
              </a:buClr>
              <a:buFontTx/>
              <a:buNone/>
            </a:pPr>
            <a:r>
              <a:rPr lang="en-US" altLang="en-US" sz="1400">
                <a:latin typeface="Consolas" charset="0"/>
              </a:rPr>
              <a:t>} /* omp end parallel */</a:t>
            </a:r>
          </a:p>
          <a:p>
            <a:pPr>
              <a:buClr>
                <a:srgbClr val="430467"/>
              </a:buClr>
              <a:buFontTx/>
              <a:buNone/>
            </a:pPr>
            <a:endParaRPr lang="en-US" altLang="en-US" sz="1400">
              <a:latin typeface="Consolas" charset="0"/>
            </a:endParaRPr>
          </a:p>
        </p:txBody>
      </p:sp>
    </p:spTree>
    <p:extLst>
      <p:ext uri="{BB962C8B-B14F-4D97-AF65-F5344CB8AC3E}">
        <p14:creationId xmlns:p14="http://schemas.microsoft.com/office/powerpoint/2010/main" val="432679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76400" y="76201"/>
            <a:ext cx="88773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eaLnBrk="1" hangingPunct="1">
              <a:defRPr/>
            </a:pPr>
            <a:r>
              <a:rPr lang="en-US" kern="0"/>
              <a:t>Simple Example: </a:t>
            </a:r>
            <a:r>
              <a:rPr lang="en-US" kern="0">
                <a:solidFill>
                  <a:srgbClr val="92D050"/>
                </a:solidFill>
              </a:rPr>
              <a:t>critical</a:t>
            </a:r>
            <a:endParaRPr lang="en-US" kern="0" dirty="0">
              <a:solidFill>
                <a:srgbClr val="92D050"/>
              </a:solidFill>
            </a:endParaRPr>
          </a:p>
        </p:txBody>
      </p:sp>
      <p:cxnSp>
        <p:nvCxnSpPr>
          <p:cNvPr id="50178" name="Straight Connector 116"/>
          <p:cNvCxnSpPr>
            <a:cxnSpLocks noChangeShapeType="1"/>
          </p:cNvCxnSpPr>
          <p:nvPr/>
        </p:nvCxnSpPr>
        <p:spPr bwMode="auto">
          <a:xfrm>
            <a:off x="5716588" y="4716464"/>
            <a:ext cx="4343400" cy="15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79" name="Straight Connector 115"/>
          <p:cNvCxnSpPr>
            <a:cxnSpLocks noChangeShapeType="1"/>
          </p:cNvCxnSpPr>
          <p:nvPr/>
        </p:nvCxnSpPr>
        <p:spPr bwMode="auto">
          <a:xfrm>
            <a:off x="5716588" y="3954464"/>
            <a:ext cx="4343400" cy="15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80" name="Straight Connector 112"/>
          <p:cNvCxnSpPr>
            <a:cxnSpLocks noChangeShapeType="1"/>
          </p:cNvCxnSpPr>
          <p:nvPr/>
        </p:nvCxnSpPr>
        <p:spPr bwMode="auto">
          <a:xfrm>
            <a:off x="5716588" y="3421064"/>
            <a:ext cx="4343400" cy="15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81" name="Straight Connector 111"/>
          <p:cNvCxnSpPr>
            <a:cxnSpLocks noChangeShapeType="1"/>
          </p:cNvCxnSpPr>
          <p:nvPr/>
        </p:nvCxnSpPr>
        <p:spPr bwMode="auto">
          <a:xfrm>
            <a:off x="5716588" y="2887664"/>
            <a:ext cx="4343400" cy="15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sp>
        <p:nvSpPr>
          <p:cNvPr id="50182" name="Content Placeholder 2"/>
          <p:cNvSpPr txBox="1">
            <a:spLocks/>
          </p:cNvSpPr>
          <p:nvPr/>
        </p:nvSpPr>
        <p:spPr bwMode="auto">
          <a:xfrm>
            <a:off x="1677988" y="1211263"/>
            <a:ext cx="403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en-US" altLang="en-US" sz="1600">
                <a:latin typeface="Consolas" charset="0"/>
              </a:rPr>
              <a:t>cnt = 0;</a:t>
            </a:r>
          </a:p>
          <a:p>
            <a:pPr>
              <a:buClr>
                <a:srgbClr val="430467"/>
              </a:buClr>
              <a:buFontTx/>
              <a:buNone/>
            </a:pPr>
            <a:r>
              <a:rPr lang="en-US" altLang="en-US" sz="1600">
                <a:latin typeface="Consolas" charset="0"/>
              </a:rPr>
              <a:t>f = 7;</a:t>
            </a:r>
          </a:p>
          <a:p>
            <a:pPr>
              <a:buClr>
                <a:srgbClr val="430467"/>
              </a:buClr>
              <a:buFontTx/>
              <a:buNone/>
            </a:pPr>
            <a:r>
              <a:rPr lang="en-US" altLang="en-US" sz="1600">
                <a:latin typeface="Consolas" charset="0"/>
              </a:rPr>
              <a:t>#pragma omp parallel</a:t>
            </a:r>
          </a:p>
          <a:p>
            <a:pPr>
              <a:buClr>
                <a:srgbClr val="430467"/>
              </a:buClr>
              <a:buFontTx/>
              <a:buNone/>
            </a:pPr>
            <a:r>
              <a:rPr lang="en-US" altLang="en-US" sz="1600">
                <a:latin typeface="Consolas" charset="0"/>
              </a:rPr>
              <a:t>{</a:t>
            </a:r>
          </a:p>
          <a:p>
            <a:pPr>
              <a:buClr>
                <a:srgbClr val="430467"/>
              </a:buClr>
              <a:buFontTx/>
              <a:buNone/>
            </a:pPr>
            <a:r>
              <a:rPr lang="en-US" altLang="en-US" sz="1600">
                <a:latin typeface="Consolas" charset="0"/>
              </a:rPr>
              <a:t>   #pragma omp for</a:t>
            </a:r>
          </a:p>
          <a:p>
            <a:pPr>
              <a:buClr>
                <a:srgbClr val="430467"/>
              </a:buClr>
              <a:buFontTx/>
              <a:buNone/>
            </a:pPr>
            <a:r>
              <a:rPr lang="en-US" altLang="en-US" sz="1600">
                <a:latin typeface="Consolas" charset="0"/>
              </a:rPr>
              <a:t>      for (i=0;i&lt;20;i++){</a:t>
            </a:r>
          </a:p>
          <a:p>
            <a:pPr>
              <a:buClr>
                <a:srgbClr val="430467"/>
              </a:buClr>
              <a:buFontTx/>
              <a:buNone/>
            </a:pPr>
            <a:r>
              <a:rPr lang="en-US" altLang="en-US" sz="1600">
                <a:latin typeface="Consolas" charset="0"/>
              </a:rPr>
              <a:t>         if(b[i] == 0){</a:t>
            </a:r>
          </a:p>
          <a:p>
            <a:pPr>
              <a:buClr>
                <a:srgbClr val="430467"/>
              </a:buClr>
              <a:buFontTx/>
              <a:buNone/>
            </a:pPr>
            <a:r>
              <a:rPr lang="en-US" altLang="en-US" sz="1600">
                <a:latin typeface="Consolas" charset="0"/>
              </a:rPr>
              <a:t>            </a:t>
            </a:r>
          </a:p>
          <a:p>
            <a:pPr>
              <a:buClr>
                <a:srgbClr val="430467"/>
              </a:buClr>
              <a:buFontTx/>
              <a:buNone/>
            </a:pPr>
            <a:r>
              <a:rPr lang="en-US" altLang="en-US" sz="1600">
                <a:latin typeface="Consolas" charset="0"/>
              </a:rPr>
              <a:t>            #pragma omp critical</a:t>
            </a:r>
          </a:p>
          <a:p>
            <a:pPr>
              <a:buClr>
                <a:srgbClr val="430467"/>
              </a:buClr>
              <a:buFontTx/>
              <a:buNone/>
            </a:pPr>
            <a:r>
              <a:rPr lang="en-US" altLang="en-US" sz="1600">
                <a:latin typeface="Consolas" charset="0"/>
              </a:rPr>
              <a:t>               cnt ++;</a:t>
            </a:r>
          </a:p>
          <a:p>
            <a:pPr>
              <a:buClr>
                <a:srgbClr val="430467"/>
              </a:buClr>
              <a:buFontTx/>
              <a:buNone/>
            </a:pPr>
            <a:r>
              <a:rPr lang="en-US" altLang="en-US" sz="1600">
                <a:latin typeface="Consolas" charset="0"/>
              </a:rPr>
              <a:t>          } /* end if */</a:t>
            </a:r>
          </a:p>
          <a:p>
            <a:pPr>
              <a:buClr>
                <a:srgbClr val="430467"/>
              </a:buClr>
              <a:buFontTx/>
              <a:buNone/>
            </a:pPr>
            <a:r>
              <a:rPr lang="en-US" altLang="en-US" sz="1600">
                <a:latin typeface="Consolas" charset="0"/>
              </a:rPr>
              <a:t>          a[i]=b[i]+f*(i+1);</a:t>
            </a:r>
          </a:p>
          <a:p>
            <a:pPr>
              <a:buClr>
                <a:srgbClr val="430467"/>
              </a:buClr>
              <a:buFontTx/>
              <a:buNone/>
            </a:pPr>
            <a:r>
              <a:rPr lang="en-US" altLang="en-US" sz="1600">
                <a:latin typeface="Consolas" charset="0"/>
              </a:rPr>
              <a:t>       } /* end for */</a:t>
            </a:r>
          </a:p>
          <a:p>
            <a:pPr>
              <a:buClr>
                <a:srgbClr val="430467"/>
              </a:buClr>
              <a:buFontTx/>
              <a:buNone/>
            </a:pPr>
            <a:r>
              <a:rPr lang="en-US" altLang="en-US" sz="1600">
                <a:latin typeface="Consolas" charset="0"/>
              </a:rPr>
              <a:t>} /* omp end parallel */</a:t>
            </a:r>
          </a:p>
          <a:p>
            <a:pPr>
              <a:buClr>
                <a:srgbClr val="430467"/>
              </a:buClr>
              <a:buFontTx/>
              <a:buNone/>
            </a:pPr>
            <a:endParaRPr lang="en-US" altLang="en-US" sz="1600">
              <a:latin typeface="Consolas" charset="0"/>
            </a:endParaRPr>
          </a:p>
        </p:txBody>
      </p:sp>
      <p:sp>
        <p:nvSpPr>
          <p:cNvPr id="9" name="Rectangle 8"/>
          <p:cNvSpPr>
            <a:spLocks noChangeArrowheads="1"/>
          </p:cNvSpPr>
          <p:nvPr/>
        </p:nvSpPr>
        <p:spPr bwMode="auto">
          <a:xfrm>
            <a:off x="6249988" y="754063"/>
            <a:ext cx="6096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defRPr/>
            </a:pPr>
            <a:r>
              <a:rPr lang="en-US" sz="1200" b="1">
                <a:ea typeface="ＭＳ Ｐゴシック" charset="-128"/>
                <a:cs typeface="ＭＳ Ｐゴシック" charset="-128"/>
              </a:rPr>
              <a:t>cnt=0</a:t>
            </a:r>
          </a:p>
          <a:p>
            <a:pPr>
              <a:defRPr/>
            </a:pPr>
            <a:r>
              <a:rPr lang="en-US" sz="1200" b="1">
                <a:ea typeface="ＭＳ Ｐゴシック" charset="-128"/>
                <a:cs typeface="ＭＳ Ｐゴシック" charset="-128"/>
              </a:rPr>
              <a:t>f=7</a:t>
            </a:r>
          </a:p>
        </p:txBody>
      </p:sp>
      <p:sp>
        <p:nvSpPr>
          <p:cNvPr id="10" name="Rectangle 9"/>
          <p:cNvSpPr>
            <a:spLocks noChangeArrowheads="1"/>
          </p:cNvSpPr>
          <p:nvPr/>
        </p:nvSpPr>
        <p:spPr bwMode="auto">
          <a:xfrm>
            <a:off x="6249988" y="1592263"/>
            <a:ext cx="609600" cy="457200"/>
          </a:xfrm>
          <a:prstGeom prst="rect">
            <a:avLst/>
          </a:prstGeom>
          <a:solidFill>
            <a:srgbClr val="A6A6A6"/>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=0,4</a:t>
            </a:r>
          </a:p>
        </p:txBody>
      </p:sp>
      <p:sp>
        <p:nvSpPr>
          <p:cNvPr id="11" name="Rectangle 10"/>
          <p:cNvSpPr>
            <a:spLocks noChangeArrowheads="1"/>
          </p:cNvSpPr>
          <p:nvPr/>
        </p:nvSpPr>
        <p:spPr bwMode="auto">
          <a:xfrm>
            <a:off x="7164388" y="1592263"/>
            <a:ext cx="533400" cy="4572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i=5,9</a:t>
            </a:r>
          </a:p>
        </p:txBody>
      </p:sp>
      <p:sp>
        <p:nvSpPr>
          <p:cNvPr id="12" name="Rectangle 11"/>
          <p:cNvSpPr>
            <a:spLocks noChangeArrowheads="1"/>
          </p:cNvSpPr>
          <p:nvPr/>
        </p:nvSpPr>
        <p:spPr bwMode="auto">
          <a:xfrm>
            <a:off x="8840788" y="1592263"/>
            <a:ext cx="762000" cy="457200"/>
          </a:xfrm>
          <a:prstGeom prst="rect">
            <a:avLst/>
          </a:prstGeom>
          <a:solidFill>
            <a:srgbClr val="FDEADA"/>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20,24</a:t>
            </a:r>
          </a:p>
        </p:txBody>
      </p:sp>
      <p:sp>
        <p:nvSpPr>
          <p:cNvPr id="13" name="Rectangle 12"/>
          <p:cNvSpPr>
            <a:spLocks noChangeArrowheads="1"/>
          </p:cNvSpPr>
          <p:nvPr/>
        </p:nvSpPr>
        <p:spPr bwMode="auto">
          <a:xfrm>
            <a:off x="7926388" y="1592263"/>
            <a:ext cx="762000" cy="457200"/>
          </a:xfrm>
          <a:prstGeom prst="rect">
            <a:avLst/>
          </a:prstGeom>
          <a:solidFill>
            <a:srgbClr val="D99694"/>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10,14</a:t>
            </a:r>
          </a:p>
        </p:txBody>
      </p:sp>
      <p:sp>
        <p:nvSpPr>
          <p:cNvPr id="50189" name="Rectangle 50"/>
          <p:cNvSpPr>
            <a:spLocks noChangeArrowheads="1"/>
          </p:cNvSpPr>
          <p:nvPr/>
        </p:nvSpPr>
        <p:spPr bwMode="auto">
          <a:xfrm>
            <a:off x="6249988" y="2201863"/>
            <a:ext cx="609600" cy="914400"/>
          </a:xfrm>
          <a:prstGeom prst="rect">
            <a:avLst/>
          </a:prstGeom>
          <a:solidFill>
            <a:srgbClr val="A6A6A6"/>
          </a:soli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if …</a:t>
            </a:r>
          </a:p>
        </p:txBody>
      </p:sp>
      <p:sp>
        <p:nvSpPr>
          <p:cNvPr id="50190" name="Rectangle 51"/>
          <p:cNvSpPr>
            <a:spLocks noChangeArrowheads="1"/>
          </p:cNvSpPr>
          <p:nvPr/>
        </p:nvSpPr>
        <p:spPr bwMode="auto">
          <a:xfrm>
            <a:off x="7164388" y="2201863"/>
            <a:ext cx="533400" cy="609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if …</a:t>
            </a:r>
          </a:p>
        </p:txBody>
      </p:sp>
      <p:sp>
        <p:nvSpPr>
          <p:cNvPr id="50191" name="Rectangle 53"/>
          <p:cNvSpPr>
            <a:spLocks noChangeArrowheads="1"/>
          </p:cNvSpPr>
          <p:nvPr/>
        </p:nvSpPr>
        <p:spPr bwMode="auto">
          <a:xfrm>
            <a:off x="7926388" y="2201863"/>
            <a:ext cx="762000" cy="1066800"/>
          </a:xfrm>
          <a:prstGeom prst="rect">
            <a:avLst/>
          </a:prstGeom>
          <a:solidFill>
            <a:srgbClr val="D99694"/>
          </a:soli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if …</a:t>
            </a:r>
          </a:p>
        </p:txBody>
      </p:sp>
      <p:sp>
        <p:nvSpPr>
          <p:cNvPr id="17" name="Rectangle 16"/>
          <p:cNvSpPr>
            <a:spLocks noChangeArrowheads="1"/>
          </p:cNvSpPr>
          <p:nvPr/>
        </p:nvSpPr>
        <p:spPr bwMode="auto">
          <a:xfrm>
            <a:off x="8840788" y="2201863"/>
            <a:ext cx="762000" cy="990600"/>
          </a:xfrm>
          <a:prstGeom prst="rect">
            <a:avLst/>
          </a:prstGeom>
          <a:solidFill>
            <a:srgbClr val="FDEADA"/>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i= 20,24</a:t>
            </a:r>
          </a:p>
        </p:txBody>
      </p:sp>
      <p:sp>
        <p:nvSpPr>
          <p:cNvPr id="18" name="Rectangle 17"/>
          <p:cNvSpPr>
            <a:spLocks noChangeArrowheads="1"/>
          </p:cNvSpPr>
          <p:nvPr/>
        </p:nvSpPr>
        <p:spPr bwMode="auto">
          <a:xfrm>
            <a:off x="6249988" y="3573463"/>
            <a:ext cx="609600" cy="304800"/>
          </a:xfrm>
          <a:prstGeom prst="rect">
            <a:avLst/>
          </a:prstGeom>
          <a:solidFill>
            <a:srgbClr val="A6A6A6"/>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cnt++</a:t>
            </a:r>
          </a:p>
        </p:txBody>
      </p:sp>
      <p:sp>
        <p:nvSpPr>
          <p:cNvPr id="19" name="Rectangle 18"/>
          <p:cNvSpPr>
            <a:spLocks noChangeArrowheads="1"/>
          </p:cNvSpPr>
          <p:nvPr/>
        </p:nvSpPr>
        <p:spPr bwMode="auto">
          <a:xfrm>
            <a:off x="7164388" y="3040063"/>
            <a:ext cx="609600" cy="3048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cnt++</a:t>
            </a:r>
          </a:p>
        </p:txBody>
      </p:sp>
      <p:sp>
        <p:nvSpPr>
          <p:cNvPr id="20" name="Rectangle 19"/>
          <p:cNvSpPr>
            <a:spLocks noChangeArrowheads="1"/>
          </p:cNvSpPr>
          <p:nvPr/>
        </p:nvSpPr>
        <p:spPr bwMode="auto">
          <a:xfrm>
            <a:off x="7926388" y="4335463"/>
            <a:ext cx="762000" cy="304800"/>
          </a:xfrm>
          <a:prstGeom prst="rect">
            <a:avLst/>
          </a:prstGeom>
          <a:solidFill>
            <a:srgbClr val="D99694"/>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cnt++</a:t>
            </a:r>
          </a:p>
        </p:txBody>
      </p:sp>
      <p:sp>
        <p:nvSpPr>
          <p:cNvPr id="21" name="Rectangle 20"/>
          <p:cNvSpPr>
            <a:spLocks noChangeArrowheads="1"/>
          </p:cNvSpPr>
          <p:nvPr/>
        </p:nvSpPr>
        <p:spPr bwMode="auto">
          <a:xfrm>
            <a:off x="8840788" y="4106863"/>
            <a:ext cx="762000" cy="304800"/>
          </a:xfrm>
          <a:prstGeom prst="rect">
            <a:avLst/>
          </a:prstGeom>
          <a:solidFill>
            <a:srgbClr val="FDEADA"/>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200" b="1">
                <a:ea typeface="ＭＳ Ｐゴシック" charset="-128"/>
                <a:cs typeface="ＭＳ Ｐゴシック" charset="-128"/>
              </a:rPr>
              <a:t>cnt++</a:t>
            </a:r>
          </a:p>
        </p:txBody>
      </p:sp>
      <p:sp>
        <p:nvSpPr>
          <p:cNvPr id="50197" name="Rectangle 59"/>
          <p:cNvSpPr>
            <a:spLocks noChangeArrowheads="1"/>
          </p:cNvSpPr>
          <p:nvPr/>
        </p:nvSpPr>
        <p:spPr bwMode="auto">
          <a:xfrm>
            <a:off x="6249988" y="4106863"/>
            <a:ext cx="609600" cy="381000"/>
          </a:xfrm>
          <a:prstGeom prst="rect">
            <a:avLst/>
          </a:prstGeom>
          <a:solidFill>
            <a:srgbClr val="A6A6A6"/>
          </a:soli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a[i]=b[i]+…</a:t>
            </a:r>
          </a:p>
        </p:txBody>
      </p:sp>
      <p:sp>
        <p:nvSpPr>
          <p:cNvPr id="50198" name="Rectangle 60"/>
          <p:cNvSpPr>
            <a:spLocks noChangeArrowheads="1"/>
          </p:cNvSpPr>
          <p:nvPr/>
        </p:nvSpPr>
        <p:spPr bwMode="auto">
          <a:xfrm>
            <a:off x="7164388" y="3725863"/>
            <a:ext cx="609600" cy="3810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a[i]=b[i]+…</a:t>
            </a:r>
          </a:p>
        </p:txBody>
      </p:sp>
      <p:sp>
        <p:nvSpPr>
          <p:cNvPr id="50199" name="Rectangle 61"/>
          <p:cNvSpPr>
            <a:spLocks noChangeArrowheads="1"/>
          </p:cNvSpPr>
          <p:nvPr/>
        </p:nvSpPr>
        <p:spPr bwMode="auto">
          <a:xfrm>
            <a:off x="7926388" y="4945063"/>
            <a:ext cx="762000" cy="457200"/>
          </a:xfrm>
          <a:prstGeom prst="rect">
            <a:avLst/>
          </a:prstGeom>
          <a:solidFill>
            <a:srgbClr val="D99694"/>
          </a:soli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a[i]=b[i]+…</a:t>
            </a:r>
          </a:p>
        </p:txBody>
      </p:sp>
      <p:sp>
        <p:nvSpPr>
          <p:cNvPr id="50200" name="Rectangle 62"/>
          <p:cNvSpPr>
            <a:spLocks noChangeArrowheads="1"/>
          </p:cNvSpPr>
          <p:nvPr/>
        </p:nvSpPr>
        <p:spPr bwMode="auto">
          <a:xfrm>
            <a:off x="8840788" y="4640263"/>
            <a:ext cx="762000" cy="381000"/>
          </a:xfrm>
          <a:prstGeom prst="rect">
            <a:avLst/>
          </a:prstGeom>
          <a:solidFill>
            <a:srgbClr val="FDEADA"/>
          </a:solidFill>
          <a:ln w="9525">
            <a:solidFill>
              <a:srgbClr val="000000"/>
            </a:solid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defRPr/>
            </a:pPr>
            <a:r>
              <a:rPr lang="en-US" altLang="en-US" sz="1200" b="1">
                <a:latin typeface="Calibri" charset="0"/>
              </a:rPr>
              <a:t>a[i]=b[i]+…</a:t>
            </a:r>
          </a:p>
        </p:txBody>
      </p:sp>
      <p:sp>
        <p:nvSpPr>
          <p:cNvPr id="26" name="Rectangle 25"/>
          <p:cNvSpPr>
            <a:spLocks noChangeArrowheads="1"/>
          </p:cNvSpPr>
          <p:nvPr/>
        </p:nvSpPr>
        <p:spPr bwMode="auto">
          <a:xfrm>
            <a:off x="6249988" y="5707063"/>
            <a:ext cx="6096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lstStyle/>
          <a:p>
            <a:pPr>
              <a:defRPr/>
            </a:pPr>
            <a:endParaRPr lang="en-US" sz="1200" b="1">
              <a:ea typeface="ＭＳ Ｐゴシック" charset="-128"/>
              <a:cs typeface="ＭＳ Ｐゴシック" charset="-128"/>
            </a:endParaRPr>
          </a:p>
        </p:txBody>
      </p:sp>
      <p:cxnSp>
        <p:nvCxnSpPr>
          <p:cNvPr id="50201" name="Straight Arrow Connector 65"/>
          <p:cNvCxnSpPr>
            <a:cxnSpLocks noChangeShapeType="1"/>
            <a:stCxn id="9" idx="2"/>
            <a:endCxn id="10" idx="0"/>
          </p:cNvCxnSpPr>
          <p:nvPr/>
        </p:nvCxnSpPr>
        <p:spPr bwMode="auto">
          <a:xfrm rot="5400000">
            <a:off x="6364288" y="1401763"/>
            <a:ext cx="3810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2" name="Elbow Connector 69"/>
          <p:cNvCxnSpPr>
            <a:cxnSpLocks noChangeShapeType="1"/>
            <a:stCxn id="9" idx="2"/>
            <a:endCxn id="11" idx="0"/>
          </p:cNvCxnSpPr>
          <p:nvPr/>
        </p:nvCxnSpPr>
        <p:spPr bwMode="auto">
          <a:xfrm rot="16200000" flipH="1">
            <a:off x="6802438" y="963613"/>
            <a:ext cx="381000" cy="8763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3" name="Elbow Connector 71"/>
          <p:cNvCxnSpPr>
            <a:cxnSpLocks noChangeShapeType="1"/>
            <a:stCxn id="9" idx="2"/>
            <a:endCxn id="13" idx="0"/>
          </p:cNvCxnSpPr>
          <p:nvPr/>
        </p:nvCxnSpPr>
        <p:spPr bwMode="auto">
          <a:xfrm rot="16200000" flipH="1">
            <a:off x="7240588" y="525463"/>
            <a:ext cx="381000" cy="17526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4" name="Elbow Connector 73"/>
          <p:cNvCxnSpPr>
            <a:cxnSpLocks noChangeShapeType="1"/>
            <a:stCxn id="9" idx="2"/>
            <a:endCxn id="12" idx="0"/>
          </p:cNvCxnSpPr>
          <p:nvPr/>
        </p:nvCxnSpPr>
        <p:spPr bwMode="auto">
          <a:xfrm rot="16200000" flipH="1">
            <a:off x="7697788" y="68263"/>
            <a:ext cx="381000" cy="26670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5" name="Elbow Connector 75"/>
          <p:cNvCxnSpPr>
            <a:cxnSpLocks noChangeShapeType="1"/>
            <a:stCxn id="10" idx="2"/>
            <a:endCxn id="50189" idx="0"/>
          </p:cNvCxnSpPr>
          <p:nvPr/>
        </p:nvCxnSpPr>
        <p:spPr bwMode="auto">
          <a:xfrm rot="5400000">
            <a:off x="6478588" y="2125663"/>
            <a:ext cx="1524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6" name="Elbow Connector 77"/>
          <p:cNvCxnSpPr>
            <a:cxnSpLocks noChangeShapeType="1"/>
            <a:stCxn id="11" idx="2"/>
            <a:endCxn id="50190" idx="0"/>
          </p:cNvCxnSpPr>
          <p:nvPr/>
        </p:nvCxnSpPr>
        <p:spPr bwMode="auto">
          <a:xfrm rot="5400000">
            <a:off x="7354888" y="2125663"/>
            <a:ext cx="1524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7" name="Elbow Connector 79"/>
          <p:cNvCxnSpPr>
            <a:cxnSpLocks noChangeShapeType="1"/>
            <a:stCxn id="13" idx="2"/>
            <a:endCxn id="50191" idx="0"/>
          </p:cNvCxnSpPr>
          <p:nvPr/>
        </p:nvCxnSpPr>
        <p:spPr bwMode="auto">
          <a:xfrm rot="5400000">
            <a:off x="8231188" y="2125663"/>
            <a:ext cx="1524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8" name="Elbow Connector 81"/>
          <p:cNvCxnSpPr>
            <a:cxnSpLocks noChangeShapeType="1"/>
            <a:stCxn id="12" idx="2"/>
            <a:endCxn id="17" idx="0"/>
          </p:cNvCxnSpPr>
          <p:nvPr/>
        </p:nvCxnSpPr>
        <p:spPr bwMode="auto">
          <a:xfrm rot="5400000">
            <a:off x="9145588" y="2125663"/>
            <a:ext cx="1524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9" name="Elbow Connector 83"/>
          <p:cNvCxnSpPr>
            <a:cxnSpLocks noChangeShapeType="1"/>
            <a:stCxn id="50189" idx="2"/>
            <a:endCxn id="18" idx="0"/>
          </p:cNvCxnSpPr>
          <p:nvPr/>
        </p:nvCxnSpPr>
        <p:spPr bwMode="auto">
          <a:xfrm rot="5400000">
            <a:off x="6326188" y="3344863"/>
            <a:ext cx="4572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0" name="Elbow Connector 85"/>
          <p:cNvCxnSpPr>
            <a:cxnSpLocks noChangeShapeType="1"/>
            <a:stCxn id="18" idx="2"/>
            <a:endCxn id="50197" idx="0"/>
          </p:cNvCxnSpPr>
          <p:nvPr/>
        </p:nvCxnSpPr>
        <p:spPr bwMode="auto">
          <a:xfrm rot="5400000">
            <a:off x="6440488" y="3992563"/>
            <a:ext cx="2286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1" name="Elbow Connector 89"/>
          <p:cNvCxnSpPr>
            <a:cxnSpLocks noChangeShapeType="1"/>
            <a:stCxn id="50190" idx="2"/>
            <a:endCxn id="19" idx="0"/>
          </p:cNvCxnSpPr>
          <p:nvPr/>
        </p:nvCxnSpPr>
        <p:spPr bwMode="auto">
          <a:xfrm rot="16200000" flipH="1">
            <a:off x="7335838" y="2906713"/>
            <a:ext cx="228600" cy="381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2" name="Elbow Connector 91"/>
          <p:cNvCxnSpPr>
            <a:cxnSpLocks noChangeShapeType="1"/>
            <a:stCxn id="19" idx="2"/>
            <a:endCxn id="50198" idx="0"/>
          </p:cNvCxnSpPr>
          <p:nvPr/>
        </p:nvCxnSpPr>
        <p:spPr bwMode="auto">
          <a:xfrm rot="5400000">
            <a:off x="7278688" y="3535363"/>
            <a:ext cx="3810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3" name="Elbow Connector 93"/>
          <p:cNvCxnSpPr>
            <a:cxnSpLocks noChangeShapeType="1"/>
            <a:stCxn id="50191" idx="2"/>
            <a:endCxn id="20" idx="0"/>
          </p:cNvCxnSpPr>
          <p:nvPr/>
        </p:nvCxnSpPr>
        <p:spPr bwMode="auto">
          <a:xfrm rot="5400000">
            <a:off x="7773988" y="3802063"/>
            <a:ext cx="10668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4" name="Elbow Connector 95"/>
          <p:cNvCxnSpPr>
            <a:cxnSpLocks noChangeShapeType="1"/>
            <a:stCxn id="17" idx="2"/>
            <a:endCxn id="21" idx="0"/>
          </p:cNvCxnSpPr>
          <p:nvPr/>
        </p:nvCxnSpPr>
        <p:spPr bwMode="auto">
          <a:xfrm rot="5400000">
            <a:off x="8764588" y="3649663"/>
            <a:ext cx="9144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5" name="Elbow Connector 97"/>
          <p:cNvCxnSpPr>
            <a:cxnSpLocks noChangeShapeType="1"/>
            <a:stCxn id="20" idx="2"/>
            <a:endCxn id="50199" idx="0"/>
          </p:cNvCxnSpPr>
          <p:nvPr/>
        </p:nvCxnSpPr>
        <p:spPr bwMode="auto">
          <a:xfrm rot="5400000">
            <a:off x="8154988" y="4792663"/>
            <a:ext cx="3048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6" name="Elbow Connector 99"/>
          <p:cNvCxnSpPr>
            <a:cxnSpLocks noChangeShapeType="1"/>
            <a:stCxn id="21" idx="2"/>
            <a:endCxn id="50200" idx="0"/>
          </p:cNvCxnSpPr>
          <p:nvPr/>
        </p:nvCxnSpPr>
        <p:spPr bwMode="auto">
          <a:xfrm rot="5400000">
            <a:off x="9107488" y="4525963"/>
            <a:ext cx="2286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7" name="Elbow Connector 101"/>
          <p:cNvCxnSpPr>
            <a:cxnSpLocks noChangeShapeType="1"/>
            <a:stCxn id="50197" idx="2"/>
            <a:endCxn id="26" idx="0"/>
          </p:cNvCxnSpPr>
          <p:nvPr/>
        </p:nvCxnSpPr>
        <p:spPr bwMode="auto">
          <a:xfrm rot="5400000">
            <a:off x="5945188" y="5097463"/>
            <a:ext cx="12192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8" name="Elbow Connector 103"/>
          <p:cNvCxnSpPr>
            <a:cxnSpLocks noChangeShapeType="1"/>
            <a:stCxn id="50198" idx="2"/>
            <a:endCxn id="26" idx="0"/>
          </p:cNvCxnSpPr>
          <p:nvPr/>
        </p:nvCxnSpPr>
        <p:spPr bwMode="auto">
          <a:xfrm rot="5400000">
            <a:off x="6211888" y="4449763"/>
            <a:ext cx="1600200" cy="914400"/>
          </a:xfrm>
          <a:prstGeom prst="bentConnector3">
            <a:avLst>
              <a:gd name="adj1" fmla="val 9043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19" name="Elbow Connector 105"/>
          <p:cNvCxnSpPr>
            <a:cxnSpLocks noChangeShapeType="1"/>
            <a:stCxn id="50199" idx="2"/>
            <a:endCxn id="26" idx="0"/>
          </p:cNvCxnSpPr>
          <p:nvPr/>
        </p:nvCxnSpPr>
        <p:spPr bwMode="auto">
          <a:xfrm rot="5400000">
            <a:off x="7278688" y="4678363"/>
            <a:ext cx="304800" cy="17526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20" name="Elbow Connector 107"/>
          <p:cNvCxnSpPr>
            <a:cxnSpLocks noChangeShapeType="1"/>
            <a:stCxn id="50200" idx="2"/>
            <a:endCxn id="26" idx="0"/>
          </p:cNvCxnSpPr>
          <p:nvPr/>
        </p:nvCxnSpPr>
        <p:spPr bwMode="auto">
          <a:xfrm rot="5400000">
            <a:off x="7545388" y="4030663"/>
            <a:ext cx="685800" cy="2667000"/>
          </a:xfrm>
          <a:prstGeom prst="bentConnector3">
            <a:avLst>
              <a:gd name="adj1" fmla="val 780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85165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28800" y="152401"/>
            <a:ext cx="825658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Topics</a:t>
            </a:r>
          </a:p>
        </p:txBody>
      </p:sp>
      <p:sp>
        <p:nvSpPr>
          <p:cNvPr id="51202" name="Rectangle 3"/>
          <p:cNvSpPr txBox="1">
            <a:spLocks noChangeArrowheads="1"/>
          </p:cNvSpPr>
          <p:nvPr/>
        </p:nvSpPr>
        <p:spPr bwMode="auto">
          <a:xfrm>
            <a:off x="1843088" y="838200"/>
            <a:ext cx="50149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r>
              <a:rPr lang="en-US" altLang="en-US" sz="2400">
                <a:solidFill>
                  <a:srgbClr val="7F7F7F"/>
                </a:solidFill>
              </a:rPr>
              <a:t>Review of HPC Models</a:t>
            </a:r>
          </a:p>
          <a:p>
            <a:r>
              <a:rPr lang="en-US" altLang="en-US" sz="2400">
                <a:solidFill>
                  <a:srgbClr val="7F7F7F"/>
                </a:solidFill>
              </a:rPr>
              <a:t>Shared Memory: Performance concepts</a:t>
            </a:r>
          </a:p>
          <a:p>
            <a:r>
              <a:rPr lang="en-US" altLang="en-US" sz="2400">
                <a:solidFill>
                  <a:srgbClr val="7F7F7F"/>
                </a:solidFill>
              </a:rPr>
              <a:t>Introduction to OpenMP</a:t>
            </a:r>
          </a:p>
          <a:p>
            <a:r>
              <a:rPr lang="en-US" altLang="en-US" sz="2400">
                <a:solidFill>
                  <a:srgbClr val="7F7F7F"/>
                </a:solidFill>
              </a:rPr>
              <a:t>OpenMP: Runtime Library &amp; Environment Variables</a:t>
            </a:r>
          </a:p>
          <a:p>
            <a:r>
              <a:rPr lang="en-US" altLang="en-US" sz="2400">
                <a:solidFill>
                  <a:srgbClr val="7F7F7F"/>
                </a:solidFill>
              </a:rPr>
              <a:t>OpenMP: Data &amp; Work sharing directives</a:t>
            </a:r>
          </a:p>
          <a:p>
            <a:r>
              <a:rPr lang="en-US" altLang="en-US" sz="2400">
                <a:solidFill>
                  <a:srgbClr val="7F7F7F"/>
                </a:solidFill>
              </a:rPr>
              <a:t>OpenMP: Synchronization</a:t>
            </a:r>
          </a:p>
          <a:p>
            <a:r>
              <a:rPr lang="en-US" altLang="en-US" sz="2400">
                <a:solidFill>
                  <a:srgbClr val="7D110C"/>
                </a:solidFill>
              </a:rPr>
              <a:t>OpenMP: Reduction</a:t>
            </a:r>
          </a:p>
          <a:p>
            <a:r>
              <a:rPr lang="en-US" altLang="en-US" sz="2400">
                <a:solidFill>
                  <a:srgbClr val="7F7F7F"/>
                </a:solidFill>
              </a:rPr>
              <a:t>Synopsis of Commands</a:t>
            </a:r>
          </a:p>
          <a:p>
            <a:pPr eaLnBrk="1" hangingPunct="1">
              <a:lnSpc>
                <a:spcPct val="90000"/>
              </a:lnSpc>
              <a:spcBef>
                <a:spcPct val="35000"/>
              </a:spcBef>
              <a:buClr>
                <a:schemeClr val="accent2"/>
              </a:buClr>
              <a:buFont typeface="Wingdings" charset="2"/>
              <a:buChar char="§"/>
            </a:pPr>
            <a:endParaRPr lang="en-US" altLang="en-US" sz="2400">
              <a:solidFill>
                <a:srgbClr val="7F7F7F"/>
              </a:solidFill>
            </a:endParaRPr>
          </a:p>
        </p:txBody>
      </p:sp>
      <p:pic>
        <p:nvPicPr>
          <p:cNvPr id="512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890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2097088" y="388939"/>
            <a:ext cx="8229600" cy="561975"/>
          </a:xfrm>
        </p:spPr>
        <p:txBody>
          <a:bodyPr>
            <a:normAutofit fontScale="90000"/>
          </a:bodyPr>
          <a:lstStyle/>
          <a:p>
            <a:r>
              <a:rPr lang="en-US" altLang="en-US">
                <a:ea typeface="MS PGothic" charset="-128"/>
              </a:rPr>
              <a:t>OpenMP: Reduction</a:t>
            </a:r>
          </a:p>
        </p:txBody>
      </p:sp>
      <p:sp>
        <p:nvSpPr>
          <p:cNvPr id="52226" name="Content Placeholder 2"/>
          <p:cNvSpPr>
            <a:spLocks noGrp="1"/>
          </p:cNvSpPr>
          <p:nvPr>
            <p:ph idx="1"/>
          </p:nvPr>
        </p:nvSpPr>
        <p:spPr>
          <a:xfrm>
            <a:off x="1752600" y="1143000"/>
            <a:ext cx="8458200" cy="1905000"/>
          </a:xfrm>
        </p:spPr>
        <p:txBody>
          <a:bodyPr/>
          <a:lstStyle/>
          <a:p>
            <a:pPr eaLnBrk="1" hangingPunct="1"/>
            <a:r>
              <a:rPr lang="en-US" altLang="en-US" sz="1800">
                <a:ea typeface="MS PGothic" charset="-128"/>
              </a:rPr>
              <a:t>performs reduction on </a:t>
            </a:r>
            <a:r>
              <a:rPr lang="en-US" altLang="en-US" sz="1800" i="1">
                <a:solidFill>
                  <a:srgbClr val="FF0000"/>
                </a:solidFill>
                <a:ea typeface="MS PGothic" charset="-128"/>
              </a:rPr>
              <a:t>shared</a:t>
            </a:r>
            <a:r>
              <a:rPr lang="en-US" altLang="en-US" sz="1800" i="1">
                <a:ea typeface="MS PGothic" charset="-128"/>
              </a:rPr>
              <a:t> </a:t>
            </a:r>
            <a:r>
              <a:rPr lang="en-US" altLang="en-US" sz="1800" i="1">
                <a:solidFill>
                  <a:srgbClr val="339966"/>
                </a:solidFill>
                <a:ea typeface="MS PGothic" charset="-128"/>
              </a:rPr>
              <a:t>variables</a:t>
            </a:r>
            <a:r>
              <a:rPr lang="en-US" altLang="en-US" sz="1800" i="1">
                <a:ea typeface="MS PGothic" charset="-128"/>
              </a:rPr>
              <a:t> </a:t>
            </a:r>
            <a:r>
              <a:rPr lang="en-US" altLang="en-US" sz="1800">
                <a:ea typeface="MS PGothic" charset="-128"/>
              </a:rPr>
              <a:t>in list based on the </a:t>
            </a:r>
            <a:r>
              <a:rPr lang="en-US" altLang="en-US" sz="1800">
                <a:solidFill>
                  <a:srgbClr val="339966"/>
                </a:solidFill>
                <a:ea typeface="MS PGothic" charset="-128"/>
              </a:rPr>
              <a:t>operator</a:t>
            </a:r>
            <a:r>
              <a:rPr lang="en-US" altLang="en-US" sz="1800">
                <a:ea typeface="MS PGothic" charset="-128"/>
              </a:rPr>
              <a:t> provided.</a:t>
            </a:r>
          </a:p>
          <a:p>
            <a:pPr eaLnBrk="1" hangingPunct="1"/>
            <a:r>
              <a:rPr lang="en-US" altLang="en-US" sz="1800">
                <a:ea typeface="MS PGothic" charset="-128"/>
              </a:rPr>
              <a:t>for C/C++ operator can be any one of :</a:t>
            </a:r>
          </a:p>
          <a:p>
            <a:pPr lvl="1" eaLnBrk="1" hangingPunct="1"/>
            <a:r>
              <a:rPr lang="en-US" altLang="en-US" sz="1600">
                <a:ea typeface="MS PGothic" charset="-128"/>
              </a:rPr>
              <a:t>+, *, -, ^, |, ||, &amp; or &amp;&amp;</a:t>
            </a:r>
          </a:p>
          <a:p>
            <a:pPr lvl="1" eaLnBrk="1" hangingPunct="1"/>
            <a:r>
              <a:rPr lang="en-US" altLang="en-US" sz="1600">
                <a:ea typeface="MS PGothic" charset="-128"/>
              </a:rPr>
              <a:t>At the end of a reduction, the shared variable contains the result obtained upon combination of the list of variables processed using the operator specified.</a:t>
            </a:r>
          </a:p>
          <a:p>
            <a:pPr eaLnBrk="1" hangingPunct="1"/>
            <a:endParaRPr lang="en-US" altLang="en-US" sz="1800">
              <a:ea typeface="MS PGothic" charset="-128"/>
            </a:endParaRPr>
          </a:p>
          <a:p>
            <a:pPr eaLnBrk="1" hangingPunct="1">
              <a:buFont typeface="Times" charset="0"/>
              <a:buNone/>
            </a:pPr>
            <a:endParaRPr lang="en-US" altLang="en-US" sz="1800">
              <a:ea typeface="MS PGothic" charset="-128"/>
            </a:endParaRPr>
          </a:p>
        </p:txBody>
      </p:sp>
      <p:sp>
        <p:nvSpPr>
          <p:cNvPr id="52227" name="Content Placeholder 2"/>
          <p:cNvSpPr txBox="1">
            <a:spLocks/>
          </p:cNvSpPr>
          <p:nvPr/>
        </p:nvSpPr>
        <p:spPr bwMode="auto">
          <a:xfrm>
            <a:off x="1752600" y="3505200"/>
            <a:ext cx="541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buClr>
                <a:srgbClr val="430467"/>
              </a:buClr>
              <a:buFontTx/>
              <a:buNone/>
            </a:pPr>
            <a:r>
              <a:rPr lang="nn-NO" altLang="en-US" sz="1800">
                <a:latin typeface="Consolas" charset="0"/>
              </a:rPr>
              <a:t>sum = 0.0</a:t>
            </a:r>
          </a:p>
          <a:p>
            <a:pPr>
              <a:buClr>
                <a:srgbClr val="430467"/>
              </a:buClr>
              <a:buFontTx/>
              <a:buNone/>
            </a:pPr>
            <a:r>
              <a:rPr lang="nn-NO" altLang="en-US" sz="1800">
                <a:latin typeface="Consolas" charset="0"/>
              </a:rPr>
              <a:t>#pragma omp parallel for reduction(+:sum)</a:t>
            </a:r>
          </a:p>
          <a:p>
            <a:pPr>
              <a:buClr>
                <a:srgbClr val="430467"/>
              </a:buClr>
              <a:buFontTx/>
              <a:buNone/>
            </a:pPr>
            <a:r>
              <a:rPr lang="nn-NO" altLang="en-US" sz="1800">
                <a:latin typeface="Consolas" charset="0"/>
              </a:rPr>
              <a:t>  for (i=0; i &lt; 20; i++)</a:t>
            </a:r>
          </a:p>
          <a:p>
            <a:pPr>
              <a:buClr>
                <a:srgbClr val="430467"/>
              </a:buClr>
              <a:buFontTx/>
              <a:buNone/>
            </a:pPr>
            <a:r>
              <a:rPr lang="nn-NO" altLang="en-US" sz="1800">
                <a:latin typeface="Consolas" charset="0"/>
              </a:rPr>
              <a:t>    sum = sum + (a[i] * b[i]);</a:t>
            </a:r>
            <a:endParaRPr lang="en-US" altLang="en-US" sz="1800">
              <a:latin typeface="Consolas" charset="0"/>
            </a:endParaRPr>
          </a:p>
        </p:txBody>
      </p:sp>
      <p:sp>
        <p:nvSpPr>
          <p:cNvPr id="13" name="Rectangle 12"/>
          <p:cNvSpPr>
            <a:spLocks noChangeArrowheads="1"/>
          </p:cNvSpPr>
          <p:nvPr/>
        </p:nvSpPr>
        <p:spPr bwMode="auto">
          <a:xfrm>
            <a:off x="7239000" y="2971800"/>
            <a:ext cx="609600" cy="2286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sum=0</a:t>
            </a:r>
          </a:p>
        </p:txBody>
      </p:sp>
      <p:sp>
        <p:nvSpPr>
          <p:cNvPr id="14" name="Rectangle 13"/>
          <p:cNvSpPr>
            <a:spLocks noChangeArrowheads="1"/>
          </p:cNvSpPr>
          <p:nvPr/>
        </p:nvSpPr>
        <p:spPr bwMode="auto">
          <a:xfrm>
            <a:off x="7315200" y="3657600"/>
            <a:ext cx="5334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i=0,4</a:t>
            </a:r>
          </a:p>
        </p:txBody>
      </p:sp>
      <p:sp>
        <p:nvSpPr>
          <p:cNvPr id="15" name="Rectangle 14"/>
          <p:cNvSpPr>
            <a:spLocks noChangeArrowheads="1"/>
          </p:cNvSpPr>
          <p:nvPr/>
        </p:nvSpPr>
        <p:spPr bwMode="auto">
          <a:xfrm>
            <a:off x="8077200" y="3657600"/>
            <a:ext cx="5334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i=5,9</a:t>
            </a:r>
          </a:p>
        </p:txBody>
      </p:sp>
      <p:sp>
        <p:nvSpPr>
          <p:cNvPr id="16" name="Rectangle 15"/>
          <p:cNvSpPr>
            <a:spLocks noChangeArrowheads="1"/>
          </p:cNvSpPr>
          <p:nvPr/>
        </p:nvSpPr>
        <p:spPr bwMode="auto">
          <a:xfrm>
            <a:off x="8839200" y="3657600"/>
            <a:ext cx="609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i=10,14</a:t>
            </a:r>
          </a:p>
        </p:txBody>
      </p:sp>
      <p:sp>
        <p:nvSpPr>
          <p:cNvPr id="17" name="Rectangle 16"/>
          <p:cNvSpPr>
            <a:spLocks noChangeArrowheads="1"/>
          </p:cNvSpPr>
          <p:nvPr/>
        </p:nvSpPr>
        <p:spPr bwMode="auto">
          <a:xfrm>
            <a:off x="9677400" y="3657600"/>
            <a:ext cx="609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i=15,19</a:t>
            </a:r>
          </a:p>
        </p:txBody>
      </p:sp>
      <p:sp>
        <p:nvSpPr>
          <p:cNvPr id="18" name="Rectangle 17"/>
          <p:cNvSpPr>
            <a:spLocks noChangeArrowheads="1"/>
          </p:cNvSpPr>
          <p:nvPr/>
        </p:nvSpPr>
        <p:spPr bwMode="auto">
          <a:xfrm>
            <a:off x="7315200" y="4114800"/>
            <a:ext cx="609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a:t>
            </a:r>
          </a:p>
        </p:txBody>
      </p:sp>
      <p:sp>
        <p:nvSpPr>
          <p:cNvPr id="19" name="Rectangle 18"/>
          <p:cNvSpPr>
            <a:spLocks noChangeArrowheads="1"/>
          </p:cNvSpPr>
          <p:nvPr/>
        </p:nvSpPr>
        <p:spPr bwMode="auto">
          <a:xfrm>
            <a:off x="8077200" y="4114800"/>
            <a:ext cx="609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a:t>
            </a:r>
          </a:p>
        </p:txBody>
      </p:sp>
      <p:sp>
        <p:nvSpPr>
          <p:cNvPr id="20" name="Rectangle 19"/>
          <p:cNvSpPr>
            <a:spLocks noChangeArrowheads="1"/>
          </p:cNvSpPr>
          <p:nvPr/>
        </p:nvSpPr>
        <p:spPr bwMode="auto">
          <a:xfrm>
            <a:off x="8839200" y="4114800"/>
            <a:ext cx="609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a:t>
            </a:r>
          </a:p>
        </p:txBody>
      </p:sp>
      <p:sp>
        <p:nvSpPr>
          <p:cNvPr id="21" name="Rectangle 20"/>
          <p:cNvSpPr>
            <a:spLocks noChangeArrowheads="1"/>
          </p:cNvSpPr>
          <p:nvPr/>
        </p:nvSpPr>
        <p:spPr bwMode="auto">
          <a:xfrm>
            <a:off x="9677400" y="4114800"/>
            <a:ext cx="609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a:t>
            </a:r>
          </a:p>
        </p:txBody>
      </p:sp>
      <p:sp>
        <p:nvSpPr>
          <p:cNvPr id="22" name="Rectangle 21"/>
          <p:cNvSpPr>
            <a:spLocks noChangeArrowheads="1"/>
          </p:cNvSpPr>
          <p:nvPr/>
        </p:nvSpPr>
        <p:spPr bwMode="auto">
          <a:xfrm>
            <a:off x="7315200" y="4648200"/>
            <a:ext cx="914400" cy="228600"/>
          </a:xfrm>
          <a:prstGeom prst="rect">
            <a:avLst/>
          </a:prstGeom>
          <a:solidFill>
            <a:srgbClr val="92D050"/>
          </a:solidFill>
          <a:ln w="9525">
            <a:solidFill>
              <a:srgbClr val="000000"/>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a:t>
            </a:r>
          </a:p>
        </p:txBody>
      </p:sp>
      <p:cxnSp>
        <p:nvCxnSpPr>
          <p:cNvPr id="52238" name="Elbow Connector 16"/>
          <p:cNvCxnSpPr>
            <a:cxnSpLocks noChangeShapeType="1"/>
            <a:stCxn id="13" idx="2"/>
            <a:endCxn id="14" idx="0"/>
          </p:cNvCxnSpPr>
          <p:nvPr/>
        </p:nvCxnSpPr>
        <p:spPr bwMode="auto">
          <a:xfrm rot="16200000" flipH="1">
            <a:off x="7334250" y="3409950"/>
            <a:ext cx="457200" cy="381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39" name="Elbow Connector 18"/>
          <p:cNvCxnSpPr>
            <a:cxnSpLocks noChangeShapeType="1"/>
            <a:stCxn id="13" idx="2"/>
            <a:endCxn id="15" idx="0"/>
          </p:cNvCxnSpPr>
          <p:nvPr/>
        </p:nvCxnSpPr>
        <p:spPr bwMode="auto">
          <a:xfrm rot="16200000" flipH="1">
            <a:off x="7715250" y="3028950"/>
            <a:ext cx="457200" cy="8001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0" name="Elbow Connector 20"/>
          <p:cNvCxnSpPr>
            <a:cxnSpLocks noChangeShapeType="1"/>
            <a:stCxn id="13" idx="2"/>
            <a:endCxn id="16" idx="0"/>
          </p:cNvCxnSpPr>
          <p:nvPr/>
        </p:nvCxnSpPr>
        <p:spPr bwMode="auto">
          <a:xfrm rot="16200000" flipH="1">
            <a:off x="8115300" y="2628900"/>
            <a:ext cx="457200" cy="16002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1" name="Elbow Connector 22"/>
          <p:cNvCxnSpPr>
            <a:cxnSpLocks noChangeShapeType="1"/>
            <a:stCxn id="13" idx="2"/>
            <a:endCxn id="17" idx="0"/>
          </p:cNvCxnSpPr>
          <p:nvPr/>
        </p:nvCxnSpPr>
        <p:spPr bwMode="auto">
          <a:xfrm rot="16200000" flipH="1">
            <a:off x="8534400" y="2209800"/>
            <a:ext cx="457200" cy="24384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2" name="Elbow Connector 24"/>
          <p:cNvCxnSpPr>
            <a:cxnSpLocks noChangeShapeType="1"/>
            <a:stCxn id="14" idx="2"/>
            <a:endCxn id="18" idx="0"/>
          </p:cNvCxnSpPr>
          <p:nvPr/>
        </p:nvCxnSpPr>
        <p:spPr bwMode="auto">
          <a:xfrm rot="16200000" flipH="1">
            <a:off x="7486650" y="3981450"/>
            <a:ext cx="228600" cy="381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3" name="Elbow Connector 26"/>
          <p:cNvCxnSpPr>
            <a:cxnSpLocks noChangeShapeType="1"/>
            <a:stCxn id="15" idx="2"/>
            <a:endCxn id="19" idx="0"/>
          </p:cNvCxnSpPr>
          <p:nvPr/>
        </p:nvCxnSpPr>
        <p:spPr bwMode="auto">
          <a:xfrm rot="16200000" flipH="1">
            <a:off x="8248650" y="3981450"/>
            <a:ext cx="228600" cy="381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4" name="Elbow Connector 28"/>
          <p:cNvCxnSpPr>
            <a:cxnSpLocks noChangeShapeType="1"/>
            <a:stCxn id="16" idx="2"/>
            <a:endCxn id="20" idx="0"/>
          </p:cNvCxnSpPr>
          <p:nvPr/>
        </p:nvCxnSpPr>
        <p:spPr bwMode="auto">
          <a:xfrm rot="5400000">
            <a:off x="9029701" y="4000501"/>
            <a:ext cx="2286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5" name="Elbow Connector 30"/>
          <p:cNvCxnSpPr>
            <a:cxnSpLocks noChangeShapeType="1"/>
            <a:stCxn id="17" idx="2"/>
            <a:endCxn id="21" idx="0"/>
          </p:cNvCxnSpPr>
          <p:nvPr/>
        </p:nvCxnSpPr>
        <p:spPr bwMode="auto">
          <a:xfrm rot="5400000">
            <a:off x="9867901" y="4000501"/>
            <a:ext cx="2286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6" name="Elbow Connector 32"/>
          <p:cNvCxnSpPr>
            <a:cxnSpLocks noChangeShapeType="1"/>
            <a:stCxn id="18" idx="2"/>
            <a:endCxn id="22" idx="0"/>
          </p:cNvCxnSpPr>
          <p:nvPr/>
        </p:nvCxnSpPr>
        <p:spPr bwMode="auto">
          <a:xfrm rot="16200000" flipH="1">
            <a:off x="7543800" y="4419600"/>
            <a:ext cx="304800" cy="1524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7" name="Elbow Connector 34"/>
          <p:cNvCxnSpPr>
            <a:cxnSpLocks noChangeShapeType="1"/>
            <a:stCxn id="19" idx="2"/>
            <a:endCxn id="22" idx="0"/>
          </p:cNvCxnSpPr>
          <p:nvPr/>
        </p:nvCxnSpPr>
        <p:spPr bwMode="auto">
          <a:xfrm rot="5400000">
            <a:off x="7924800" y="4191000"/>
            <a:ext cx="304800" cy="6096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8" name="Elbow Connector 36"/>
          <p:cNvCxnSpPr>
            <a:cxnSpLocks noChangeShapeType="1"/>
            <a:stCxn id="20" idx="2"/>
            <a:endCxn id="22" idx="0"/>
          </p:cNvCxnSpPr>
          <p:nvPr/>
        </p:nvCxnSpPr>
        <p:spPr bwMode="auto">
          <a:xfrm rot="5400000">
            <a:off x="8305800" y="3810000"/>
            <a:ext cx="304800" cy="13716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9" name="Elbow Connector 38"/>
          <p:cNvCxnSpPr>
            <a:cxnSpLocks noChangeShapeType="1"/>
            <a:stCxn id="21" idx="2"/>
            <a:endCxn id="22" idx="0"/>
          </p:cNvCxnSpPr>
          <p:nvPr/>
        </p:nvCxnSpPr>
        <p:spPr bwMode="auto">
          <a:xfrm rot="5400000">
            <a:off x="8724900" y="3390900"/>
            <a:ext cx="304800" cy="22098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7467600" y="5105400"/>
            <a:ext cx="609600" cy="2286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dist="20000" dir="5400000" rotWithShape="0">
              <a:srgbClr val="808080">
                <a:alpha val="37999"/>
              </a:srgbClr>
            </a:outerShdw>
          </a:effectLst>
        </p:spPr>
        <p:txBody>
          <a:bodyPr anchor="ctr"/>
          <a:lstStyle/>
          <a:p>
            <a:pPr algn="ctr">
              <a:defRPr/>
            </a:pPr>
            <a:r>
              <a:rPr lang="en-US" sz="1000" b="1">
                <a:ea typeface="ＭＳ Ｐゴシック" charset="-128"/>
                <a:cs typeface="ＭＳ Ｐゴシック" charset="-128"/>
              </a:rPr>
              <a:t>sum=0</a:t>
            </a:r>
          </a:p>
        </p:txBody>
      </p:sp>
      <p:cxnSp>
        <p:nvCxnSpPr>
          <p:cNvPr id="52251" name="Elbow Connector 41"/>
          <p:cNvCxnSpPr>
            <a:cxnSpLocks noChangeShapeType="1"/>
            <a:stCxn id="22" idx="2"/>
            <a:endCxn id="35" idx="0"/>
          </p:cNvCxnSpPr>
          <p:nvPr/>
        </p:nvCxnSpPr>
        <p:spPr bwMode="auto">
          <a:xfrm rot="5400000">
            <a:off x="7658101" y="4991101"/>
            <a:ext cx="228600" cy="31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85639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970088" y="152401"/>
            <a:ext cx="8382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Example: Reduction</a:t>
            </a:r>
            <a:endParaRPr lang="en-US" kern="0" dirty="0"/>
          </a:p>
        </p:txBody>
      </p:sp>
      <p:sp>
        <p:nvSpPr>
          <p:cNvPr id="53250" name="Rectangle 5"/>
          <p:cNvSpPr>
            <a:spLocks noChangeArrowheads="1"/>
          </p:cNvSpPr>
          <p:nvPr/>
        </p:nvSpPr>
        <p:spPr bwMode="auto">
          <a:xfrm>
            <a:off x="2178050" y="804863"/>
            <a:ext cx="84582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800">
                <a:latin typeface="Calibri" charset="0"/>
              </a:rPr>
              <a:t>#include &lt;omp.h&gt;</a:t>
            </a:r>
          </a:p>
          <a:p>
            <a:pPr>
              <a:spcBef>
                <a:spcPct val="0"/>
              </a:spcBef>
              <a:buFontTx/>
              <a:buNone/>
            </a:pPr>
            <a:r>
              <a:rPr lang="en-US" altLang="en-US" sz="1800">
                <a:latin typeface="Calibri" charset="0"/>
              </a:rPr>
              <a:t>main ()  {</a:t>
            </a:r>
          </a:p>
          <a:p>
            <a:pPr>
              <a:spcBef>
                <a:spcPct val="0"/>
              </a:spcBef>
              <a:buFontTx/>
              <a:buNone/>
            </a:pPr>
            <a:r>
              <a:rPr lang="en-US" altLang="en-US" sz="1800">
                <a:latin typeface="Calibri" charset="0"/>
              </a:rPr>
              <a:t>int   i, n, chunk;</a:t>
            </a:r>
          </a:p>
          <a:p>
            <a:pPr>
              <a:spcBef>
                <a:spcPct val="0"/>
              </a:spcBef>
              <a:buFontTx/>
              <a:buNone/>
            </a:pPr>
            <a:r>
              <a:rPr lang="en-US" altLang="en-US" sz="1800">
                <a:latin typeface="Calibri" charset="0"/>
              </a:rPr>
              <a:t>float a[16], b[16], result;</a:t>
            </a:r>
          </a:p>
          <a:p>
            <a:pPr>
              <a:spcBef>
                <a:spcPct val="0"/>
              </a:spcBef>
              <a:buFontTx/>
              <a:buNone/>
            </a:pPr>
            <a:r>
              <a:rPr lang="en-US" altLang="en-US" sz="1800">
                <a:latin typeface="Calibri" charset="0"/>
              </a:rPr>
              <a:t>n = 16;</a:t>
            </a:r>
          </a:p>
          <a:p>
            <a:pPr>
              <a:spcBef>
                <a:spcPct val="0"/>
              </a:spcBef>
              <a:buFontTx/>
              <a:buNone/>
            </a:pPr>
            <a:r>
              <a:rPr lang="en-US" altLang="en-US" sz="1800">
                <a:latin typeface="Calibri" charset="0"/>
              </a:rPr>
              <a:t>chunk = 4;</a:t>
            </a:r>
          </a:p>
          <a:p>
            <a:pPr>
              <a:spcBef>
                <a:spcPct val="0"/>
              </a:spcBef>
              <a:buFontTx/>
              <a:buNone/>
            </a:pPr>
            <a:r>
              <a:rPr lang="en-US" altLang="en-US" sz="1800">
                <a:latin typeface="Calibri" charset="0"/>
              </a:rPr>
              <a:t>result = 0.0;</a:t>
            </a:r>
          </a:p>
          <a:p>
            <a:pPr>
              <a:spcBef>
                <a:spcPct val="0"/>
              </a:spcBef>
              <a:buFontTx/>
              <a:buNone/>
            </a:pPr>
            <a:r>
              <a:rPr lang="en-US" altLang="en-US" sz="1800">
                <a:latin typeface="Calibri" charset="0"/>
              </a:rPr>
              <a:t>for (i=0; i &lt; n; i++)</a:t>
            </a:r>
          </a:p>
          <a:p>
            <a:pPr>
              <a:spcBef>
                <a:spcPct val="0"/>
              </a:spcBef>
              <a:buFontTx/>
              <a:buNone/>
            </a:pPr>
            <a:r>
              <a:rPr lang="en-US" altLang="en-US" sz="1800">
                <a:latin typeface="Calibri" charset="0"/>
              </a:rPr>
              <a:t>  {</a:t>
            </a:r>
          </a:p>
          <a:p>
            <a:pPr>
              <a:spcBef>
                <a:spcPct val="0"/>
              </a:spcBef>
              <a:buFontTx/>
              <a:buNone/>
            </a:pPr>
            <a:r>
              <a:rPr lang="en-US" altLang="en-US" sz="1800">
                <a:latin typeface="Calibri" charset="0"/>
              </a:rPr>
              <a:t>     a[i] = i * 1.0;</a:t>
            </a:r>
          </a:p>
          <a:p>
            <a:pPr>
              <a:spcBef>
                <a:spcPct val="0"/>
              </a:spcBef>
              <a:buFontTx/>
              <a:buNone/>
            </a:pPr>
            <a:r>
              <a:rPr lang="en-US" altLang="en-US" sz="1800">
                <a:latin typeface="Calibri" charset="0"/>
              </a:rPr>
              <a:t>     b[i] = i * 2.0;</a:t>
            </a:r>
          </a:p>
          <a:p>
            <a:pPr>
              <a:spcBef>
                <a:spcPct val="0"/>
              </a:spcBef>
              <a:buFontTx/>
              <a:buNone/>
            </a:pPr>
            <a:r>
              <a:rPr lang="en-US" altLang="en-US" sz="1800">
                <a:latin typeface="Calibri" charset="0"/>
              </a:rPr>
              <a:t>  }</a:t>
            </a:r>
          </a:p>
          <a:p>
            <a:pPr>
              <a:spcBef>
                <a:spcPct val="0"/>
              </a:spcBef>
              <a:buFontTx/>
              <a:buNone/>
            </a:pPr>
            <a:r>
              <a:rPr lang="en-US" altLang="en-US" sz="1800" b="1">
                <a:solidFill>
                  <a:srgbClr val="E46C0A"/>
                </a:solidFill>
                <a:latin typeface="Calibri" charset="0"/>
              </a:rPr>
              <a:t>#pragma omp parallel for default(shared) private(i)  \</a:t>
            </a:r>
          </a:p>
          <a:p>
            <a:pPr>
              <a:spcBef>
                <a:spcPct val="0"/>
              </a:spcBef>
              <a:buFontTx/>
              <a:buNone/>
            </a:pPr>
            <a:r>
              <a:rPr lang="en-US" altLang="en-US" sz="1800" b="1">
                <a:solidFill>
                  <a:srgbClr val="E46C0A"/>
                </a:solidFill>
                <a:latin typeface="Calibri" charset="0"/>
              </a:rPr>
              <a:t>     schedule(static,chunk) reduction(+:result)</a:t>
            </a:r>
          </a:p>
          <a:p>
            <a:pPr>
              <a:spcBef>
                <a:spcPct val="0"/>
              </a:spcBef>
              <a:buFontTx/>
              <a:buNone/>
            </a:pPr>
            <a:r>
              <a:rPr lang="en-US" altLang="en-US" sz="1800">
                <a:latin typeface="Calibri" charset="0"/>
              </a:rPr>
              <a:t>  for (i=0; i &lt; n; i++)</a:t>
            </a:r>
          </a:p>
          <a:p>
            <a:pPr>
              <a:spcBef>
                <a:spcPct val="0"/>
              </a:spcBef>
              <a:buFontTx/>
              <a:buNone/>
            </a:pPr>
            <a:r>
              <a:rPr lang="en-US" altLang="en-US" sz="1800">
                <a:latin typeface="Calibri" charset="0"/>
              </a:rPr>
              <a:t>       result = result + (a[i] * b[i]);</a:t>
            </a:r>
          </a:p>
          <a:p>
            <a:pPr>
              <a:spcBef>
                <a:spcPct val="0"/>
              </a:spcBef>
              <a:buFontTx/>
              <a:buNone/>
            </a:pPr>
            <a:r>
              <a:rPr lang="en-US" altLang="en-US" sz="1800">
                <a:latin typeface="Calibri" charset="0"/>
              </a:rPr>
              <a:t>printf("Final result= %f\n",result);</a:t>
            </a:r>
          </a:p>
          <a:p>
            <a:pPr>
              <a:spcBef>
                <a:spcPct val="0"/>
              </a:spcBef>
              <a:buFontTx/>
              <a:buNone/>
            </a:pPr>
            <a:r>
              <a:rPr lang="en-US" altLang="en-US" sz="1800">
                <a:latin typeface="Calibri" charset="0"/>
              </a:rPr>
              <a:t>}</a:t>
            </a:r>
          </a:p>
        </p:txBody>
      </p:sp>
      <p:sp>
        <p:nvSpPr>
          <p:cNvPr id="15" name="Line Callout 1 (Border and Accent Bar) 14"/>
          <p:cNvSpPr>
            <a:spLocks/>
          </p:cNvSpPr>
          <p:nvPr/>
        </p:nvSpPr>
        <p:spPr bwMode="auto">
          <a:xfrm>
            <a:off x="4997450" y="2786063"/>
            <a:ext cx="5105400" cy="1143000"/>
          </a:xfrm>
          <a:prstGeom prst="accentBorderCallout1">
            <a:avLst>
              <a:gd name="adj1" fmla="val 48986"/>
              <a:gd name="adj2" fmla="val -2301"/>
              <a:gd name="adj3" fmla="val 102750"/>
              <a:gd name="adj4" fmla="val -12625"/>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dist="20000" dir="5400000" rotWithShape="0">
              <a:srgbClr val="808080">
                <a:alpha val="37999"/>
              </a:srgbClr>
            </a:outerShdw>
          </a:effectLst>
        </p:spPr>
        <p:txBody>
          <a:bodyPr anchor="ctr"/>
          <a:lstStyle/>
          <a:p>
            <a:pPr>
              <a:defRPr/>
            </a:pPr>
            <a:r>
              <a:rPr lang="en-US">
                <a:solidFill>
                  <a:srgbClr val="000000"/>
                </a:solidFill>
                <a:ea typeface="ＭＳ Ｐゴシック" charset="-128"/>
                <a:cs typeface="ＭＳ Ｐゴシック" charset="-128"/>
              </a:rPr>
              <a:t>Reduction example with summation where the result of the reduction operation stores the dotproduct of two vectors </a:t>
            </a:r>
          </a:p>
          <a:p>
            <a:pPr>
              <a:defRPr/>
            </a:pPr>
            <a:r>
              <a:rPr lang="en-US">
                <a:solidFill>
                  <a:srgbClr val="000000"/>
                </a:solidFill>
                <a:ea typeface="ＭＳ Ｐゴシック" charset="-128"/>
                <a:cs typeface="ＭＳ Ｐゴシック" charset="-128"/>
              </a:rPr>
              <a:t>     ∑a[i]*b[i]</a:t>
            </a:r>
          </a:p>
        </p:txBody>
      </p:sp>
      <p:sp>
        <p:nvSpPr>
          <p:cNvPr id="53252" name="Rectangle 7"/>
          <p:cNvSpPr>
            <a:spLocks noChangeArrowheads="1"/>
          </p:cNvSpPr>
          <p:nvPr/>
        </p:nvSpPr>
        <p:spPr bwMode="auto">
          <a:xfrm>
            <a:off x="7283451" y="5681664"/>
            <a:ext cx="3381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1200">
                <a:latin typeface="Calibri" charset="0"/>
              </a:rPr>
              <a:t>SRC : https://computing.llnl.gov/tutorials/openMP/</a:t>
            </a:r>
          </a:p>
        </p:txBody>
      </p:sp>
    </p:spTree>
    <p:extLst>
      <p:ext uri="{BB962C8B-B14F-4D97-AF65-F5344CB8AC3E}">
        <p14:creationId xmlns:p14="http://schemas.microsoft.com/office/powerpoint/2010/main" val="931455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633538" y="107951"/>
            <a:ext cx="8215312"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Topics</a:t>
            </a:r>
            <a:endParaRPr lang="en-US" kern="0" dirty="0"/>
          </a:p>
        </p:txBody>
      </p:sp>
      <p:sp>
        <p:nvSpPr>
          <p:cNvPr id="55298" name="Content Placeholder 1"/>
          <p:cNvSpPr txBox="1">
            <a:spLocks/>
          </p:cNvSpPr>
          <p:nvPr/>
        </p:nvSpPr>
        <p:spPr bwMode="auto">
          <a:xfrm>
            <a:off x="1554164" y="763588"/>
            <a:ext cx="4922837"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r>
              <a:rPr lang="en-US" altLang="en-US">
                <a:solidFill>
                  <a:srgbClr val="7F7F7F"/>
                </a:solidFill>
                <a:ea typeface="ＭＳ Ｐゴシック" charset="-128"/>
              </a:rPr>
              <a:t>Review of HPC Models</a:t>
            </a:r>
          </a:p>
          <a:p>
            <a:pPr eaLnBrk="1" hangingPunct="1"/>
            <a:r>
              <a:rPr lang="en-US" altLang="en-US">
                <a:solidFill>
                  <a:srgbClr val="7F7F7F"/>
                </a:solidFill>
                <a:ea typeface="ＭＳ Ｐゴシック" charset="-128"/>
              </a:rPr>
              <a:t>Shared Memory: Performance concepts</a:t>
            </a:r>
          </a:p>
          <a:p>
            <a:pPr eaLnBrk="1" hangingPunct="1"/>
            <a:r>
              <a:rPr lang="en-US" altLang="en-US">
                <a:solidFill>
                  <a:srgbClr val="7F7F7F"/>
                </a:solidFill>
                <a:ea typeface="ＭＳ Ｐゴシック" charset="-128"/>
              </a:rPr>
              <a:t>Introduction to OpenMP</a:t>
            </a:r>
          </a:p>
          <a:p>
            <a:pPr eaLnBrk="1" hangingPunct="1"/>
            <a:r>
              <a:rPr lang="en-US" altLang="en-US">
                <a:solidFill>
                  <a:srgbClr val="7F7F7F"/>
                </a:solidFill>
                <a:ea typeface="ＭＳ Ｐゴシック" charset="-128"/>
              </a:rPr>
              <a:t>OpenMP: Runtime Library &amp; Environment Variables</a:t>
            </a:r>
          </a:p>
          <a:p>
            <a:pPr eaLnBrk="1" hangingPunct="1"/>
            <a:r>
              <a:rPr lang="en-US" altLang="en-US">
                <a:solidFill>
                  <a:srgbClr val="7F7F7F"/>
                </a:solidFill>
                <a:ea typeface="ＭＳ Ｐゴシック" charset="-128"/>
              </a:rPr>
              <a:t>OpenMP: Data &amp; Work sharing directives</a:t>
            </a:r>
          </a:p>
          <a:p>
            <a:pPr eaLnBrk="1" hangingPunct="1"/>
            <a:r>
              <a:rPr lang="en-US" altLang="en-US">
                <a:solidFill>
                  <a:srgbClr val="7F7F7F"/>
                </a:solidFill>
                <a:ea typeface="ＭＳ Ｐゴシック" charset="-128"/>
              </a:rPr>
              <a:t>OpenMP: Synchronization</a:t>
            </a:r>
          </a:p>
          <a:p>
            <a:pPr eaLnBrk="1" hangingPunct="1"/>
            <a:r>
              <a:rPr lang="en-US" altLang="en-US">
                <a:solidFill>
                  <a:srgbClr val="7F7F7F"/>
                </a:solidFill>
                <a:ea typeface="ＭＳ Ｐゴシック" charset="-128"/>
              </a:rPr>
              <a:t>OpenMP: Reduction</a:t>
            </a:r>
          </a:p>
          <a:p>
            <a:pPr eaLnBrk="1" hangingPunct="1"/>
            <a:r>
              <a:rPr lang="en-US" altLang="en-US">
                <a:solidFill>
                  <a:srgbClr val="7D110C"/>
                </a:solidFill>
                <a:ea typeface="ＭＳ Ｐゴシック" charset="-128"/>
              </a:rPr>
              <a:t>Synopsis of Commands</a:t>
            </a:r>
          </a:p>
        </p:txBody>
      </p:sp>
      <p:pic>
        <p:nvPicPr>
          <p:cNvPr id="552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027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107951"/>
            <a:ext cx="9144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Synopsis of Commands</a:t>
            </a:r>
            <a:endParaRPr lang="en-US" kern="0" dirty="0"/>
          </a:p>
        </p:txBody>
      </p:sp>
      <p:sp>
        <p:nvSpPr>
          <p:cNvPr id="9" name="Content Placeholder 2"/>
          <p:cNvSpPr txBox="1">
            <a:spLocks/>
          </p:cNvSpPr>
          <p:nvPr/>
        </p:nvSpPr>
        <p:spPr>
          <a:xfrm>
            <a:off x="1657350" y="990600"/>
            <a:ext cx="8877300" cy="54864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sz="2400" kern="0" dirty="0">
                <a:ea typeface="ＭＳ Ｐゴシック" pitchFamily="34" charset="-128"/>
              </a:rPr>
              <a:t>How to invoke </a:t>
            </a:r>
            <a:r>
              <a:rPr lang="en-US" sz="2400" kern="0" dirty="0" err="1">
                <a:ea typeface="ＭＳ Ｐゴシック" pitchFamily="34" charset="-128"/>
              </a:rPr>
              <a:t>OpenMP</a:t>
            </a:r>
            <a:r>
              <a:rPr lang="en-US" sz="2400" kern="0" dirty="0">
                <a:ea typeface="ＭＳ Ｐゴシック" pitchFamily="34" charset="-128"/>
              </a:rPr>
              <a:t> runtime systems </a:t>
            </a:r>
            <a:r>
              <a:rPr lang="en-US" sz="2400" kern="0" dirty="0">
                <a:solidFill>
                  <a:srgbClr val="339966"/>
                </a:solidFill>
                <a:ea typeface="ＭＳ Ｐゴシック" pitchFamily="34" charset="-128"/>
              </a:rPr>
              <a:t>#pragma </a:t>
            </a:r>
            <a:r>
              <a:rPr lang="en-US" sz="2400" kern="0" dirty="0" err="1">
                <a:solidFill>
                  <a:srgbClr val="339966"/>
                </a:solidFill>
                <a:ea typeface="ＭＳ Ｐゴシック" pitchFamily="34" charset="-128"/>
              </a:rPr>
              <a:t>omp</a:t>
            </a:r>
            <a:r>
              <a:rPr lang="en-US" sz="2400" kern="0" dirty="0">
                <a:solidFill>
                  <a:srgbClr val="339966"/>
                </a:solidFill>
                <a:ea typeface="ＭＳ Ｐゴシック" pitchFamily="34" charset="-128"/>
              </a:rPr>
              <a:t> parallel</a:t>
            </a:r>
          </a:p>
          <a:p>
            <a:pPr>
              <a:defRPr/>
            </a:pPr>
            <a:r>
              <a:rPr lang="en-US" sz="2400" kern="0" dirty="0">
                <a:ea typeface="ＭＳ Ｐゴシック" pitchFamily="34" charset="-128"/>
              </a:rPr>
              <a:t>The interplay between </a:t>
            </a:r>
            <a:r>
              <a:rPr lang="en-US" sz="2400" kern="0" dirty="0" err="1">
                <a:ea typeface="ＭＳ Ｐゴシック" pitchFamily="34" charset="-128"/>
              </a:rPr>
              <a:t>OpenMP</a:t>
            </a:r>
            <a:r>
              <a:rPr lang="en-US" sz="2400" kern="0" dirty="0">
                <a:ea typeface="ＭＳ Ｐゴシック" pitchFamily="34" charset="-128"/>
              </a:rPr>
              <a:t> environment variables and runtime system (</a:t>
            </a:r>
            <a:r>
              <a:rPr lang="en-US" sz="2400" kern="0" dirty="0" err="1">
                <a:solidFill>
                  <a:srgbClr val="339966"/>
                </a:solidFill>
                <a:ea typeface="ＭＳ Ｐゴシック" pitchFamily="34" charset="-128"/>
              </a:rPr>
              <a:t>omp_get_num_threads</a:t>
            </a:r>
            <a:r>
              <a:rPr lang="en-US" sz="2400" kern="0" dirty="0">
                <a:solidFill>
                  <a:srgbClr val="339966"/>
                </a:solidFill>
                <a:ea typeface="ＭＳ Ｐゴシック" pitchFamily="34" charset="-128"/>
              </a:rPr>
              <a:t>(), </a:t>
            </a:r>
            <a:r>
              <a:rPr lang="en-US" sz="2400" kern="0" dirty="0" err="1">
                <a:solidFill>
                  <a:srgbClr val="339966"/>
                </a:solidFill>
                <a:ea typeface="ＭＳ Ｐゴシック" pitchFamily="34" charset="-128"/>
              </a:rPr>
              <a:t>omp_get_thread_num</a:t>
            </a:r>
            <a:r>
              <a:rPr lang="en-US" sz="2400" kern="0" dirty="0">
                <a:solidFill>
                  <a:srgbClr val="339966"/>
                </a:solidFill>
                <a:ea typeface="ＭＳ Ｐゴシック" pitchFamily="34" charset="-128"/>
              </a:rPr>
              <a:t>()</a:t>
            </a:r>
            <a:r>
              <a:rPr lang="en-US" sz="2400" kern="0" dirty="0">
                <a:ea typeface="ＭＳ Ｐゴシック" pitchFamily="34" charset="-128"/>
              </a:rPr>
              <a:t>)</a:t>
            </a:r>
          </a:p>
          <a:p>
            <a:pPr>
              <a:defRPr/>
            </a:pPr>
            <a:r>
              <a:rPr lang="en-US" sz="2400" kern="0" dirty="0">
                <a:ea typeface="ＭＳ Ｐゴシック" pitchFamily="34" charset="-128"/>
              </a:rPr>
              <a:t>Shared data directives such as </a:t>
            </a:r>
            <a:r>
              <a:rPr lang="en-US" sz="2400" kern="0" dirty="0">
                <a:solidFill>
                  <a:srgbClr val="339966"/>
                </a:solidFill>
                <a:ea typeface="ＭＳ Ｐゴシック" pitchFamily="34" charset="-128"/>
              </a:rPr>
              <a:t>shared, private </a:t>
            </a:r>
            <a:r>
              <a:rPr lang="en-US" sz="2400" kern="0" dirty="0">
                <a:ea typeface="ＭＳ Ｐゴシック" pitchFamily="34" charset="-128"/>
              </a:rPr>
              <a:t>and </a:t>
            </a:r>
            <a:r>
              <a:rPr lang="en-US" sz="2400" kern="0" dirty="0">
                <a:solidFill>
                  <a:srgbClr val="339966"/>
                </a:solidFill>
                <a:ea typeface="ＭＳ Ｐゴシック" pitchFamily="34" charset="-128"/>
              </a:rPr>
              <a:t>reduction</a:t>
            </a:r>
          </a:p>
          <a:p>
            <a:pPr>
              <a:defRPr/>
            </a:pPr>
            <a:r>
              <a:rPr lang="en-US" sz="2400" kern="0" dirty="0">
                <a:ea typeface="ＭＳ Ｐゴシック" pitchFamily="34" charset="-128"/>
              </a:rPr>
              <a:t>Basic flow control using </a:t>
            </a:r>
            <a:r>
              <a:rPr lang="en-US" sz="2400" kern="0" dirty="0">
                <a:solidFill>
                  <a:srgbClr val="339966"/>
                </a:solidFill>
                <a:ea typeface="ＭＳ Ｐゴシック" pitchFamily="34" charset="-128"/>
              </a:rPr>
              <a:t>sections, for</a:t>
            </a:r>
          </a:p>
          <a:p>
            <a:pPr>
              <a:defRPr/>
            </a:pPr>
            <a:r>
              <a:rPr lang="en-US" sz="2400" kern="0" dirty="0">
                <a:ea typeface="ＭＳ Ｐゴシック" pitchFamily="34" charset="-128"/>
              </a:rPr>
              <a:t>Fundamentals of synchronization using </a:t>
            </a:r>
            <a:r>
              <a:rPr lang="en-US" sz="2400" kern="0" dirty="0">
                <a:solidFill>
                  <a:srgbClr val="339966"/>
                </a:solidFill>
                <a:ea typeface="ＭＳ Ｐゴシック" pitchFamily="34" charset="-128"/>
              </a:rPr>
              <a:t>critical</a:t>
            </a:r>
            <a:r>
              <a:rPr lang="en-US" sz="2400" kern="0" dirty="0">
                <a:ea typeface="ＭＳ Ｐゴシック" pitchFamily="34" charset="-128"/>
              </a:rPr>
              <a:t> directive and critical section.</a:t>
            </a:r>
          </a:p>
          <a:p>
            <a:pPr>
              <a:defRPr/>
            </a:pPr>
            <a:r>
              <a:rPr lang="en-US" sz="2400" kern="0" dirty="0">
                <a:ea typeface="ＭＳ Ｐゴシック" pitchFamily="34" charset="-128"/>
              </a:rPr>
              <a:t>And directives used for the </a:t>
            </a:r>
            <a:r>
              <a:rPr lang="en-US" sz="2400" kern="0" dirty="0" err="1">
                <a:ea typeface="ＭＳ Ｐゴシック" pitchFamily="34" charset="-128"/>
              </a:rPr>
              <a:t>OpenMP</a:t>
            </a:r>
            <a:r>
              <a:rPr lang="en-US" sz="2400" kern="0" dirty="0">
                <a:ea typeface="ＭＳ Ｐゴシック" pitchFamily="34" charset="-128"/>
              </a:rPr>
              <a:t> programming part of the problem set. </a:t>
            </a:r>
          </a:p>
          <a:p>
            <a:pPr marL="0" indent="0" eaLnBrk="1" hangingPunct="1">
              <a:lnSpc>
                <a:spcPct val="90000"/>
              </a:lnSpc>
              <a:buNone/>
              <a:defRPr/>
            </a:pPr>
            <a:endParaRPr lang="en-US" sz="1800" kern="0" dirty="0">
              <a:ea typeface="ＭＳ Ｐゴシック" pitchFamily="34" charset="-128"/>
            </a:endParaRPr>
          </a:p>
        </p:txBody>
      </p:sp>
    </p:spTree>
    <p:extLst>
      <p:ext uri="{BB962C8B-B14F-4D97-AF65-F5344CB8AC3E}">
        <p14:creationId xmlns:p14="http://schemas.microsoft.com/office/powerpoint/2010/main" val="1799761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064B-E42E-4350-93CD-778F26A46A1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D612B27-F281-4533-8E60-B32655F498D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3867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txBox="1">
            <a:spLocks/>
          </p:cNvSpPr>
          <p:nvPr/>
        </p:nvSpPr>
        <p:spPr bwMode="auto">
          <a:xfrm>
            <a:off x="1600200" y="123826"/>
            <a:ext cx="8763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3400" b="1">
                <a:solidFill>
                  <a:srgbClr val="B30838"/>
                </a:solidFill>
              </a:rPr>
              <a:t>Where are we? (Take a deep breath…)</a:t>
            </a:r>
          </a:p>
        </p:txBody>
      </p:sp>
      <p:sp>
        <p:nvSpPr>
          <p:cNvPr id="9218" name="Rectangle 3"/>
          <p:cNvSpPr txBox="1">
            <a:spLocks noChangeArrowheads="1"/>
          </p:cNvSpPr>
          <p:nvPr/>
        </p:nvSpPr>
        <p:spPr bwMode="auto">
          <a:xfrm>
            <a:off x="1981200" y="762000"/>
            <a:ext cx="7620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spcBef>
                <a:spcPct val="20000"/>
              </a:spcBef>
              <a:buChar char="•"/>
              <a:defRPr sz="2000">
                <a:solidFill>
                  <a:schemeClr val="tx1"/>
                </a:solidFill>
                <a:latin typeface="Arial" charset="0"/>
                <a:ea typeface="MS PGothic" charset="-128"/>
              </a:defRPr>
            </a:lvl1pPr>
            <a:lvl2pPr marL="460375" indent="-169863">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eaLnBrk="1" hangingPunct="1">
              <a:lnSpc>
                <a:spcPct val="90000"/>
              </a:lnSpc>
              <a:spcBef>
                <a:spcPct val="35000"/>
              </a:spcBef>
            </a:pPr>
            <a:r>
              <a:rPr lang="en-US" altLang="en-US" sz="1600">
                <a:solidFill>
                  <a:srgbClr val="333333"/>
                </a:solidFill>
              </a:rPr>
              <a:t>3 classes of parallel/distributed computing</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Capacity</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Capability</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Cooperative </a:t>
            </a:r>
          </a:p>
          <a:p>
            <a:pPr eaLnBrk="1" hangingPunct="1">
              <a:lnSpc>
                <a:spcPct val="90000"/>
              </a:lnSpc>
              <a:spcBef>
                <a:spcPct val="35000"/>
              </a:spcBef>
            </a:pPr>
            <a:r>
              <a:rPr lang="en-US" altLang="en-US" sz="1600">
                <a:solidFill>
                  <a:srgbClr val="333333"/>
                </a:solidFill>
                <a:ea typeface="ＭＳ Ｐゴシック" charset="-128"/>
              </a:rPr>
              <a:t>3 classes of parallel architectures (respectively)</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Loosely coupled clusters and workstation farms</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Tightly coupled vector, SIMD, SMP</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Distributed memory MPPs (and some clusters)</a:t>
            </a:r>
          </a:p>
          <a:p>
            <a:pPr eaLnBrk="1" hangingPunct="1">
              <a:lnSpc>
                <a:spcPct val="90000"/>
              </a:lnSpc>
              <a:spcBef>
                <a:spcPct val="35000"/>
              </a:spcBef>
            </a:pPr>
            <a:r>
              <a:rPr lang="en-US" altLang="en-US" sz="1600">
                <a:solidFill>
                  <a:srgbClr val="333333"/>
                </a:solidFill>
                <a:ea typeface="ＭＳ Ｐゴシック" charset="-128"/>
              </a:rPr>
              <a:t>3 classes of parallel execution models (respectively)</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Workflow, throughput, SPMD (ssh)</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Multithreaded with shared memory semantics (Pthreads)</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Communicating Sequential Processes (sockets)</a:t>
            </a:r>
          </a:p>
          <a:p>
            <a:pPr eaLnBrk="1" hangingPunct="1">
              <a:lnSpc>
                <a:spcPct val="90000"/>
              </a:lnSpc>
              <a:spcBef>
                <a:spcPct val="35000"/>
              </a:spcBef>
            </a:pPr>
            <a:r>
              <a:rPr lang="en-US" altLang="en-US" sz="1600">
                <a:solidFill>
                  <a:srgbClr val="333333"/>
                </a:solidFill>
                <a:ea typeface="ＭＳ Ｐゴシック" charset="-128"/>
              </a:rPr>
              <a:t>3 classes of programming models</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Condor (Segment 1)</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OpenMP (Segment 3)</a:t>
            </a:r>
          </a:p>
          <a:p>
            <a:pPr lvl="1" eaLnBrk="1" hangingPunct="1">
              <a:lnSpc>
                <a:spcPct val="90000"/>
              </a:lnSpc>
              <a:spcBef>
                <a:spcPct val="35000"/>
              </a:spcBef>
              <a:buFont typeface="Arial" charset="0"/>
              <a:buChar char="•"/>
            </a:pPr>
            <a:r>
              <a:rPr lang="en-US" altLang="en-US" sz="1600">
                <a:solidFill>
                  <a:srgbClr val="333333"/>
                </a:solidFill>
                <a:ea typeface="ＭＳ Ｐゴシック" charset="-128"/>
              </a:rPr>
              <a:t>MPI (Segment 2)</a:t>
            </a:r>
          </a:p>
        </p:txBody>
      </p:sp>
    </p:spTree>
    <p:extLst>
      <p:ext uri="{BB962C8B-B14F-4D97-AF65-F5344CB8AC3E}">
        <p14:creationId xmlns:p14="http://schemas.microsoft.com/office/powerpoint/2010/main" val="112227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txBox="1">
            <a:spLocks noChangeArrowheads="1"/>
          </p:cNvSpPr>
          <p:nvPr/>
        </p:nvSpPr>
        <p:spPr>
          <a:xfrm>
            <a:off x="2041525" y="404814"/>
            <a:ext cx="817403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HPC Modalities</a:t>
            </a:r>
            <a:endParaRPr lang="en-US" kern="0" dirty="0"/>
          </a:p>
        </p:txBody>
      </p:sp>
      <p:graphicFrame>
        <p:nvGraphicFramePr>
          <p:cNvPr id="24" name="Table 23"/>
          <p:cNvGraphicFramePr>
            <a:graphicFrameLocks noGrp="1"/>
          </p:cNvGraphicFramePr>
          <p:nvPr/>
        </p:nvGraphicFramePr>
        <p:xfrm>
          <a:off x="2209800" y="1905000"/>
          <a:ext cx="7848600" cy="3154390"/>
        </p:xfrm>
        <a:graphic>
          <a:graphicData uri="http://schemas.openxmlformats.org/drawingml/2006/table">
            <a:tbl>
              <a:tblPr/>
              <a:tblGrid>
                <a:gridCol w="1371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685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ＭＳ Ｐゴシック" charset="-128"/>
                          <a:cs typeface="ＭＳ Ｐゴシック" charset="-128"/>
                        </a:rPr>
                        <a:t>Modalities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ＭＳ Ｐゴシック" charset="-128"/>
                          <a:cs typeface="ＭＳ Ｐゴシック" charset="-128"/>
                        </a:rPr>
                        <a:t>Degree of Integration</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128"/>
                          <a:cs typeface="ＭＳ Ｐゴシック" charset="-128"/>
                        </a:rPr>
                        <a:t>Architectures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128"/>
                          <a:cs typeface="ＭＳ Ｐゴシック" charset="-128"/>
                        </a:rPr>
                        <a:t>Execution Models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128"/>
                          <a:cs typeface="ＭＳ Ｐゴシック" charset="-128"/>
                        </a:rPr>
                        <a:t>Programming Models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14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ＭＳ Ｐゴシック" charset="-128"/>
                          <a:cs typeface="ＭＳ Ｐゴシック" charset="-128"/>
                        </a:rPr>
                        <a:t>Capacity</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Loosely Coupled </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Clusters &amp; Workstation farms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Workflow Throughput</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Condor</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14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Capability</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Tightly Coupled</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Vectors, SMP, SIMD</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Shared Memory Multithreading</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OpenMP</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400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Cooperative</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Medium </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DM MPPs &amp; Clusters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128"/>
                          <a:cs typeface="ＭＳ Ｐゴシック" charset="-128"/>
                        </a:rPr>
                        <a:t>CSP</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ＭＳ Ｐゴシック" charset="-128"/>
                          <a:cs typeface="ＭＳ Ｐゴシック" charset="-128"/>
                        </a:rPr>
                        <a:t>MPI</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507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152401"/>
            <a:ext cx="458628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ＭＳ Ｐゴシック" pitchFamily="-107" charset="-128"/>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Topics</a:t>
            </a:r>
          </a:p>
        </p:txBody>
      </p:sp>
      <p:pic>
        <p:nvPicPr>
          <p:cNvPr id="1126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7850" y="1"/>
            <a:ext cx="374015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Content Placeholder 2"/>
          <p:cNvSpPr txBox="1">
            <a:spLocks/>
          </p:cNvSpPr>
          <p:nvPr/>
        </p:nvSpPr>
        <p:spPr bwMode="auto">
          <a:xfrm>
            <a:off x="1782763" y="838200"/>
            <a:ext cx="4889500" cy="4997450"/>
          </a:xfrm>
          <a:prstGeom prst="rect">
            <a:avLst/>
          </a:prstGeom>
          <a:noFill/>
          <a:ln>
            <a:noFill/>
          </a:ln>
          <a:extLst>
            <a:ext uri="{909E8E84-426E-40dd-AFC4-6F175D3DCCD1}"/>
            <a:ext uri="{91240B29-F687-4f45-9708-019B960494DF}"/>
          </a:extLst>
        </p:spPr>
        <p:txBody>
          <a:bodyPr/>
          <a:lstStyle>
            <a:lvl1pPr marL="342900" indent="-342900">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defRPr/>
            </a:pPr>
            <a:r>
              <a:rPr lang="en-US" dirty="0">
                <a:solidFill>
                  <a:srgbClr val="7F7F7F"/>
                </a:solidFill>
                <a:ea typeface="ＭＳ Ｐゴシック" pitchFamily="34" charset="-128"/>
              </a:rPr>
              <a:t>Review of HPC Models</a:t>
            </a:r>
          </a:p>
          <a:p>
            <a:pPr>
              <a:defRPr/>
            </a:pPr>
            <a:r>
              <a:rPr lang="en-US" dirty="0">
                <a:solidFill>
                  <a:srgbClr val="7D110C"/>
                </a:solidFill>
                <a:ea typeface="ＭＳ Ｐゴシック" pitchFamily="34" charset="-128"/>
              </a:rPr>
              <a:t>Shared Memory: Performance concepts</a:t>
            </a:r>
          </a:p>
          <a:p>
            <a:pPr>
              <a:defRPr/>
            </a:pPr>
            <a:r>
              <a:rPr lang="en-US" dirty="0">
                <a:solidFill>
                  <a:srgbClr val="7F7F7F"/>
                </a:solidFill>
                <a:ea typeface="ＭＳ Ｐゴシック" pitchFamily="34" charset="-128"/>
              </a:rPr>
              <a:t>Introduction to </a:t>
            </a:r>
            <a:r>
              <a:rPr lang="en-US" dirty="0" err="1">
                <a:solidFill>
                  <a:srgbClr val="7F7F7F"/>
                </a:solidFill>
                <a:ea typeface="ＭＳ Ｐゴシック" pitchFamily="34" charset="-128"/>
              </a:rPr>
              <a:t>OpenMP</a:t>
            </a:r>
            <a:endParaRPr lang="en-US" dirty="0">
              <a:solidFill>
                <a:srgbClr val="7F7F7F"/>
              </a:solidFill>
              <a:ea typeface="ＭＳ Ｐゴシック" pitchFamily="34" charset="-128"/>
            </a:endParaRP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Runtime Library &amp; Environment Variables</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Data &amp; Work sharing directives</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Synchronization</a:t>
            </a:r>
          </a:p>
          <a:p>
            <a:pPr>
              <a:defRPr/>
            </a:pPr>
            <a:r>
              <a:rPr lang="en-US" dirty="0" err="1">
                <a:solidFill>
                  <a:srgbClr val="7F7F7F"/>
                </a:solidFill>
                <a:ea typeface="ＭＳ Ｐゴシック" pitchFamily="34" charset="-128"/>
              </a:rPr>
              <a:t>OpenMP</a:t>
            </a:r>
            <a:r>
              <a:rPr lang="en-US" dirty="0">
                <a:solidFill>
                  <a:srgbClr val="7F7F7F"/>
                </a:solidFill>
                <a:ea typeface="ＭＳ Ｐゴシック" pitchFamily="34" charset="-128"/>
              </a:rPr>
              <a:t>: Reduction</a:t>
            </a:r>
          </a:p>
          <a:p>
            <a:pPr>
              <a:defRPr/>
            </a:pPr>
            <a:r>
              <a:rPr lang="en-US" dirty="0">
                <a:solidFill>
                  <a:srgbClr val="7F7F7F"/>
                </a:solidFill>
                <a:ea typeface="ＭＳ Ｐゴシック" pitchFamily="34" charset="-128"/>
              </a:rPr>
              <a:t>Synopsis of Commands</a:t>
            </a:r>
          </a:p>
          <a:p>
            <a:pPr marL="0" indent="0">
              <a:buNone/>
              <a:defRPr/>
            </a:pPr>
            <a:endParaRPr lang="en-US" altLang="en-US" dirty="0">
              <a:cs typeface="Arial" panose="020B0604020202020204" pitchFamily="34" charset="0"/>
            </a:endParaRPr>
          </a:p>
        </p:txBody>
      </p:sp>
    </p:spTree>
    <p:extLst>
      <p:ext uri="{BB962C8B-B14F-4D97-AF65-F5344CB8AC3E}">
        <p14:creationId xmlns:p14="http://schemas.microsoft.com/office/powerpoint/2010/main" val="168960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txBox="1">
            <a:spLocks noChangeArrowheads="1"/>
          </p:cNvSpPr>
          <p:nvPr/>
        </p:nvSpPr>
        <p:spPr bwMode="auto">
          <a:xfrm>
            <a:off x="2008189" y="152401"/>
            <a:ext cx="816133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r>
              <a:rPr lang="en-US" altLang="en-US" sz="3400" b="1">
                <a:solidFill>
                  <a:srgbClr val="B30838"/>
                </a:solidFill>
              </a:rPr>
              <a:t>Amdahl</a:t>
            </a:r>
            <a:r>
              <a:rPr lang="ja-JP" altLang="en-US" sz="3400" b="1">
                <a:solidFill>
                  <a:srgbClr val="B30838"/>
                </a:solidFill>
              </a:rPr>
              <a:t>’</a:t>
            </a:r>
            <a:r>
              <a:rPr lang="en-US" altLang="ja-JP" sz="3400" b="1">
                <a:solidFill>
                  <a:srgbClr val="B30838"/>
                </a:solidFill>
              </a:rPr>
              <a:t>s Law</a:t>
            </a:r>
            <a:endParaRPr lang="en-US" altLang="en-US" sz="3400" b="1">
              <a:solidFill>
                <a:srgbClr val="B30838"/>
              </a:solidFill>
            </a:endParaRPr>
          </a:p>
        </p:txBody>
      </p:sp>
      <p:graphicFrame>
        <p:nvGraphicFramePr>
          <p:cNvPr id="12290" name="Object 2"/>
          <p:cNvGraphicFramePr>
            <a:graphicFrameLocks noChangeAspect="1"/>
          </p:cNvGraphicFramePr>
          <p:nvPr/>
        </p:nvGraphicFramePr>
        <p:xfrm>
          <a:off x="6178550" y="1957388"/>
          <a:ext cx="4495800" cy="4044950"/>
        </p:xfrm>
        <a:graphic>
          <a:graphicData uri="http://schemas.openxmlformats.org/presentationml/2006/ole">
            <mc:AlternateContent xmlns:mc="http://schemas.openxmlformats.org/markup-compatibility/2006">
              <mc:Choice xmlns:v="urn:schemas-microsoft-com:vml" Requires="v">
                <p:oleObj name="Equation" r:id="rId2" imgW="3842017" imgH="3842017" progId="Equation.3">
                  <p:embed/>
                </p:oleObj>
              </mc:Choice>
              <mc:Fallback>
                <p:oleObj name="Equation" r:id="rId2" imgW="3842017" imgH="3842017" progId="Equation.3">
                  <p:embed/>
                  <p:pic>
                    <p:nvPicPr>
                      <p:cNvPr id="1229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550" y="1957388"/>
                        <a:ext cx="44958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1" name="Rectangle 35"/>
          <p:cNvSpPr>
            <a:spLocks noChangeArrowheads="1"/>
          </p:cNvSpPr>
          <p:nvPr/>
        </p:nvSpPr>
        <p:spPr bwMode="auto">
          <a:xfrm>
            <a:off x="6102350" y="5233988"/>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endParaRPr lang="en-US" altLang="en-US" sz="1800">
              <a:latin typeface="Calibri" charset="0"/>
            </a:endParaRPr>
          </a:p>
        </p:txBody>
      </p:sp>
      <p:pic>
        <p:nvPicPr>
          <p:cNvPr id="12292"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3176589"/>
            <a:ext cx="3810000"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3" name="Group 37"/>
          <p:cNvGrpSpPr>
            <a:grpSpLocks/>
          </p:cNvGrpSpPr>
          <p:nvPr/>
        </p:nvGrpSpPr>
        <p:grpSpPr bwMode="auto">
          <a:xfrm>
            <a:off x="1911350" y="814388"/>
            <a:ext cx="5638800" cy="2362200"/>
            <a:chOff x="381000" y="1066800"/>
            <a:chExt cx="5638800" cy="2362200"/>
          </a:xfrm>
        </p:grpSpPr>
        <p:sp>
          <p:nvSpPr>
            <p:cNvPr id="12294" name="Line 12"/>
            <p:cNvSpPr>
              <a:spLocks noChangeShapeType="1"/>
            </p:cNvSpPr>
            <p:nvPr/>
          </p:nvSpPr>
          <p:spPr bwMode="auto">
            <a:xfrm>
              <a:off x="4800600" y="17526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11"/>
            <p:cNvSpPr>
              <a:spLocks noChangeShapeType="1"/>
            </p:cNvSpPr>
            <p:nvPr/>
          </p:nvSpPr>
          <p:spPr bwMode="auto">
            <a:xfrm>
              <a:off x="2971800" y="1752600"/>
              <a:ext cx="1828800" cy="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5"/>
            <p:cNvSpPr>
              <a:spLocks noChangeShapeType="1"/>
            </p:cNvSpPr>
            <p:nvPr/>
          </p:nvSpPr>
          <p:spPr bwMode="auto">
            <a:xfrm>
              <a:off x="914400" y="16002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6"/>
            <p:cNvSpPr>
              <a:spLocks noChangeShapeType="1"/>
            </p:cNvSpPr>
            <p:nvPr/>
          </p:nvSpPr>
          <p:spPr bwMode="auto">
            <a:xfrm>
              <a:off x="914400" y="1752600"/>
              <a:ext cx="2057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Text Box 7"/>
            <p:cNvSpPr txBox="1">
              <a:spLocks noChangeArrowheads="1"/>
            </p:cNvSpPr>
            <p:nvPr/>
          </p:nvSpPr>
          <p:spPr bwMode="auto">
            <a:xfrm>
              <a:off x="381000" y="1600200"/>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000">
                  <a:latin typeface="Calibri" charset="0"/>
                </a:rPr>
                <a:t>start</a:t>
              </a:r>
            </a:p>
          </p:txBody>
        </p:sp>
        <p:sp>
          <p:nvSpPr>
            <p:cNvPr id="12299" name="Line 8"/>
            <p:cNvSpPr>
              <a:spLocks noChangeShapeType="1"/>
            </p:cNvSpPr>
            <p:nvPr/>
          </p:nvSpPr>
          <p:spPr bwMode="auto">
            <a:xfrm>
              <a:off x="2971800" y="16002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9"/>
            <p:cNvSpPr>
              <a:spLocks noChangeShapeType="1"/>
            </p:cNvSpPr>
            <p:nvPr/>
          </p:nvSpPr>
          <p:spPr bwMode="auto">
            <a:xfrm>
              <a:off x="4800600" y="16002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10"/>
            <p:cNvSpPr>
              <a:spLocks noChangeShapeType="1"/>
            </p:cNvSpPr>
            <p:nvPr/>
          </p:nvSpPr>
          <p:spPr bwMode="auto">
            <a:xfrm>
              <a:off x="5486400" y="16002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Text Box 13"/>
            <p:cNvSpPr txBox="1">
              <a:spLocks noChangeArrowheads="1"/>
            </p:cNvSpPr>
            <p:nvPr/>
          </p:nvSpPr>
          <p:spPr bwMode="auto">
            <a:xfrm>
              <a:off x="5486400" y="1600200"/>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000">
                  <a:latin typeface="Calibri" charset="0"/>
                </a:rPr>
                <a:t>end</a:t>
              </a:r>
            </a:p>
          </p:txBody>
        </p:sp>
        <p:sp>
          <p:nvSpPr>
            <p:cNvPr id="12303" name="AutoShape 14"/>
            <p:cNvSpPr>
              <a:spLocks/>
            </p:cNvSpPr>
            <p:nvPr/>
          </p:nvSpPr>
          <p:spPr bwMode="auto">
            <a:xfrm rot="5400000">
              <a:off x="3810000" y="1066800"/>
              <a:ext cx="152400" cy="1828800"/>
            </a:xfrm>
            <a:prstGeom prst="righ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endParaRPr lang="en-US" altLang="en-US" sz="1800">
                <a:latin typeface="Calibri" charset="0"/>
              </a:endParaRPr>
            </a:p>
          </p:txBody>
        </p:sp>
        <p:sp>
          <p:nvSpPr>
            <p:cNvPr id="12304" name="AutoShape 16"/>
            <p:cNvSpPr>
              <a:spLocks/>
            </p:cNvSpPr>
            <p:nvPr/>
          </p:nvSpPr>
          <p:spPr bwMode="auto">
            <a:xfrm rot="5400000">
              <a:off x="3048000" y="-838200"/>
              <a:ext cx="304800" cy="4572000"/>
            </a:xfrm>
            <a:prstGeom prst="leftBrace">
              <a:avLst>
                <a:gd name="adj1" fmla="val 1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endParaRPr lang="en-US" altLang="en-US" sz="1800">
                <a:latin typeface="Calibri" charset="0"/>
              </a:endParaRPr>
            </a:p>
          </p:txBody>
        </p:sp>
        <p:sp>
          <p:nvSpPr>
            <p:cNvPr id="12305" name="Text Box 17"/>
            <p:cNvSpPr txBox="1">
              <a:spLocks noChangeArrowheads="1"/>
            </p:cNvSpPr>
            <p:nvPr/>
          </p:nvSpPr>
          <p:spPr bwMode="auto">
            <a:xfrm>
              <a:off x="2971800" y="10668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200">
                  <a:latin typeface="Calibri" charset="0"/>
                </a:rPr>
                <a:t>T</a:t>
              </a:r>
              <a:r>
                <a:rPr lang="en-US" altLang="en-US" sz="1200" baseline="-25000">
                  <a:latin typeface="Calibri" charset="0"/>
                </a:rPr>
                <a:t>O</a:t>
              </a:r>
              <a:endParaRPr lang="en-US" altLang="en-US" sz="1200">
                <a:latin typeface="Calibri" charset="0"/>
              </a:endParaRPr>
            </a:p>
          </p:txBody>
        </p:sp>
        <p:sp>
          <p:nvSpPr>
            <p:cNvPr id="12306" name="Text Box 18"/>
            <p:cNvSpPr txBox="1">
              <a:spLocks noChangeArrowheads="1"/>
            </p:cNvSpPr>
            <p:nvPr/>
          </p:nvSpPr>
          <p:spPr bwMode="auto">
            <a:xfrm>
              <a:off x="3657600" y="19812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200">
                  <a:latin typeface="Calibri" charset="0"/>
                </a:rPr>
                <a:t>T</a:t>
              </a:r>
              <a:r>
                <a:rPr lang="en-US" altLang="en-US" sz="1200" baseline="-25000">
                  <a:latin typeface="Calibri" charset="0"/>
                </a:rPr>
                <a:t>F</a:t>
              </a:r>
              <a:endParaRPr lang="en-US" altLang="en-US" sz="1200">
                <a:latin typeface="Calibri" charset="0"/>
              </a:endParaRPr>
            </a:p>
          </p:txBody>
        </p:sp>
        <p:sp>
          <p:nvSpPr>
            <p:cNvPr id="12307" name="Line 19"/>
            <p:cNvSpPr>
              <a:spLocks noChangeShapeType="1"/>
            </p:cNvSpPr>
            <p:nvPr/>
          </p:nvSpPr>
          <p:spPr bwMode="auto">
            <a:xfrm>
              <a:off x="914400" y="2667000"/>
              <a:ext cx="2057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20"/>
            <p:cNvSpPr>
              <a:spLocks noChangeShapeType="1"/>
            </p:cNvSpPr>
            <p:nvPr/>
          </p:nvSpPr>
          <p:spPr bwMode="auto">
            <a:xfrm>
              <a:off x="914400" y="25146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1"/>
            <p:cNvSpPr>
              <a:spLocks noChangeShapeType="1"/>
            </p:cNvSpPr>
            <p:nvPr/>
          </p:nvSpPr>
          <p:spPr bwMode="auto">
            <a:xfrm>
              <a:off x="2971800" y="25146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Text Box 22"/>
            <p:cNvSpPr txBox="1">
              <a:spLocks noChangeArrowheads="1"/>
            </p:cNvSpPr>
            <p:nvPr/>
          </p:nvSpPr>
          <p:spPr bwMode="auto">
            <a:xfrm>
              <a:off x="381000" y="2514600"/>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000">
                  <a:latin typeface="Calibri" charset="0"/>
                </a:rPr>
                <a:t>start</a:t>
              </a:r>
            </a:p>
          </p:txBody>
        </p:sp>
        <p:sp>
          <p:nvSpPr>
            <p:cNvPr id="12311" name="Line 23"/>
            <p:cNvSpPr>
              <a:spLocks noChangeShapeType="1"/>
            </p:cNvSpPr>
            <p:nvPr/>
          </p:nvSpPr>
          <p:spPr bwMode="auto">
            <a:xfrm>
              <a:off x="2971800" y="2667000"/>
              <a:ext cx="304800" cy="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24"/>
            <p:cNvSpPr>
              <a:spLocks noChangeShapeType="1"/>
            </p:cNvSpPr>
            <p:nvPr/>
          </p:nvSpPr>
          <p:spPr bwMode="auto">
            <a:xfrm>
              <a:off x="3276600" y="25146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5"/>
            <p:cNvSpPr>
              <a:spLocks noChangeShapeType="1"/>
            </p:cNvSpPr>
            <p:nvPr/>
          </p:nvSpPr>
          <p:spPr bwMode="auto">
            <a:xfrm>
              <a:off x="3276600" y="26670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26"/>
            <p:cNvSpPr>
              <a:spLocks noChangeShapeType="1"/>
            </p:cNvSpPr>
            <p:nvPr/>
          </p:nvSpPr>
          <p:spPr bwMode="auto">
            <a:xfrm>
              <a:off x="3962400" y="2514600"/>
              <a:ext cx="0" cy="304800"/>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Text Box 27"/>
            <p:cNvSpPr txBox="1">
              <a:spLocks noChangeArrowheads="1"/>
            </p:cNvSpPr>
            <p:nvPr/>
          </p:nvSpPr>
          <p:spPr bwMode="auto">
            <a:xfrm>
              <a:off x="3962400" y="2514600"/>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000">
                  <a:latin typeface="Calibri" charset="0"/>
                </a:rPr>
                <a:t>end</a:t>
              </a:r>
            </a:p>
          </p:txBody>
        </p:sp>
        <p:sp>
          <p:nvSpPr>
            <p:cNvPr id="12316" name="AutoShape 28"/>
            <p:cNvSpPr>
              <a:spLocks/>
            </p:cNvSpPr>
            <p:nvPr/>
          </p:nvSpPr>
          <p:spPr bwMode="auto">
            <a:xfrm rot="5400000">
              <a:off x="2286000" y="838200"/>
              <a:ext cx="304800" cy="3048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endParaRPr lang="en-US" altLang="en-US" sz="1800">
                <a:latin typeface="Calibri" charset="0"/>
              </a:endParaRPr>
            </a:p>
          </p:txBody>
        </p:sp>
        <p:sp>
          <p:nvSpPr>
            <p:cNvPr id="12317" name="Text Box 29"/>
            <p:cNvSpPr txBox="1">
              <a:spLocks noChangeArrowheads="1"/>
            </p:cNvSpPr>
            <p:nvPr/>
          </p:nvSpPr>
          <p:spPr bwMode="auto">
            <a:xfrm>
              <a:off x="2209800" y="19812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200">
                  <a:latin typeface="Calibri" charset="0"/>
                </a:rPr>
                <a:t>T</a:t>
              </a:r>
              <a:r>
                <a:rPr lang="en-US" altLang="en-US" sz="1200" baseline="-25000">
                  <a:latin typeface="Calibri" charset="0"/>
                </a:rPr>
                <a:t>A</a:t>
              </a:r>
              <a:endParaRPr lang="en-US" altLang="en-US" sz="1200">
                <a:latin typeface="Calibri" charset="0"/>
              </a:endParaRPr>
            </a:p>
          </p:txBody>
        </p:sp>
        <p:sp>
          <p:nvSpPr>
            <p:cNvPr id="12318" name="AutoShape 30"/>
            <p:cNvSpPr>
              <a:spLocks/>
            </p:cNvSpPr>
            <p:nvPr/>
          </p:nvSpPr>
          <p:spPr bwMode="auto">
            <a:xfrm rot="-5400000">
              <a:off x="3048000" y="2971801"/>
              <a:ext cx="152400" cy="304800"/>
            </a:xfrm>
            <a:prstGeom prst="lef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spcBef>
                  <a:spcPct val="0"/>
                </a:spcBef>
                <a:buFontTx/>
                <a:buNone/>
              </a:pPr>
              <a:endParaRPr lang="en-US" altLang="en-US" sz="1800">
                <a:latin typeface="Calibri" charset="0"/>
              </a:endParaRPr>
            </a:p>
          </p:txBody>
        </p:sp>
        <p:sp>
          <p:nvSpPr>
            <p:cNvPr id="12319" name="Text Box 31"/>
            <p:cNvSpPr txBox="1">
              <a:spLocks noChangeArrowheads="1"/>
            </p:cNvSpPr>
            <p:nvPr/>
          </p:nvSpPr>
          <p:spPr bwMode="auto">
            <a:xfrm>
              <a:off x="2743200" y="3154362"/>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MS PGothic" charset="-128"/>
                </a:defRPr>
              </a:lvl1pPr>
              <a:lvl2pPr marL="742950" indent="-285750">
                <a:spcBef>
                  <a:spcPct val="20000"/>
                </a:spcBef>
                <a:buChar char="–"/>
                <a:defRPr sz="2000">
                  <a:solidFill>
                    <a:schemeClr val="tx1"/>
                  </a:solidFill>
                  <a:latin typeface="Arial" charset="0"/>
                  <a:ea typeface="MS PGothic" charset="-128"/>
                </a:defRPr>
              </a:lvl2pPr>
              <a:lvl3pPr marL="1143000" indent="-228600">
                <a:spcBef>
                  <a:spcPct val="20000"/>
                </a:spcBef>
                <a:buChar char="•"/>
                <a:defRPr sz="1600">
                  <a:solidFill>
                    <a:schemeClr val="tx1"/>
                  </a:solidFill>
                  <a:latin typeface="Arial" charset="0"/>
                  <a:ea typeface="MS PGothic" charset="-128"/>
                </a:defRPr>
              </a:lvl3pPr>
              <a:lvl4pPr marL="1600200" indent="-228600">
                <a:spcBef>
                  <a:spcPct val="20000"/>
                </a:spcBef>
                <a:buChar char="–"/>
                <a:defRPr sz="1600">
                  <a:solidFill>
                    <a:schemeClr val="tx1"/>
                  </a:solidFill>
                  <a:latin typeface="Arial" charset="0"/>
                  <a:ea typeface="MS PGothic" charset="-128"/>
                </a:defRPr>
              </a:lvl4pPr>
              <a:lvl5pPr marL="2057400" indent="-228600">
                <a:spcBef>
                  <a:spcPct val="20000"/>
                </a:spcBef>
                <a:buChar char="»"/>
                <a:defRPr sz="1600">
                  <a:solidFill>
                    <a:schemeClr val="tx1"/>
                  </a:solidFill>
                  <a:latin typeface="Arial" charset="0"/>
                  <a:ea typeface="MS PGothic" charset="-128"/>
                </a:defRPr>
              </a:lvl5pPr>
              <a:lvl6pPr marL="2514600" indent="-228600" eaLnBrk="0" fontAlgn="base" hangingPunct="0">
                <a:spcBef>
                  <a:spcPct val="20000"/>
                </a:spcBef>
                <a:spcAft>
                  <a:spcPct val="0"/>
                </a:spcAft>
                <a:buChar char="»"/>
                <a:defRPr sz="1600">
                  <a:solidFill>
                    <a:schemeClr val="tx1"/>
                  </a:solidFill>
                  <a:latin typeface="Arial" charset="0"/>
                  <a:ea typeface="MS PGothic" charset="-128"/>
                </a:defRPr>
              </a:lvl6pPr>
              <a:lvl7pPr marL="2971800" indent="-228600" eaLnBrk="0" fontAlgn="base" hangingPunct="0">
                <a:spcBef>
                  <a:spcPct val="20000"/>
                </a:spcBef>
                <a:spcAft>
                  <a:spcPct val="0"/>
                </a:spcAft>
                <a:buChar char="»"/>
                <a:defRPr sz="1600">
                  <a:solidFill>
                    <a:schemeClr val="tx1"/>
                  </a:solidFill>
                  <a:latin typeface="Arial" charset="0"/>
                  <a:ea typeface="MS PGothic" charset="-128"/>
                </a:defRPr>
              </a:lvl7pPr>
              <a:lvl8pPr marL="3429000" indent="-228600" eaLnBrk="0" fontAlgn="base" hangingPunct="0">
                <a:spcBef>
                  <a:spcPct val="20000"/>
                </a:spcBef>
                <a:spcAft>
                  <a:spcPct val="0"/>
                </a:spcAft>
                <a:buChar char="»"/>
                <a:defRPr sz="1600">
                  <a:solidFill>
                    <a:schemeClr val="tx1"/>
                  </a:solidFill>
                  <a:latin typeface="Arial" charset="0"/>
                  <a:ea typeface="MS PGothic" charset="-128"/>
                </a:defRPr>
              </a:lvl8pPr>
              <a:lvl9pPr marL="3886200" indent="-228600" eaLnBrk="0" fontAlgn="base" hangingPunct="0">
                <a:spcBef>
                  <a:spcPct val="20000"/>
                </a:spcBef>
                <a:spcAft>
                  <a:spcPct val="0"/>
                </a:spcAft>
                <a:buChar char="»"/>
                <a:defRPr sz="1600">
                  <a:solidFill>
                    <a:schemeClr val="tx1"/>
                  </a:solidFill>
                  <a:latin typeface="Arial" charset="0"/>
                  <a:ea typeface="MS PGothic" charset="-128"/>
                </a:defRPr>
              </a:lvl9pPr>
            </a:lstStyle>
            <a:p>
              <a:pPr algn="ctr" eaLnBrk="1" hangingPunct="1">
                <a:spcBef>
                  <a:spcPct val="50000"/>
                </a:spcBef>
                <a:buFontTx/>
                <a:buNone/>
              </a:pPr>
              <a:r>
                <a:rPr lang="en-US" altLang="en-US" sz="1200">
                  <a:latin typeface="Calibri" charset="0"/>
                </a:rPr>
                <a:t>T</a:t>
              </a:r>
              <a:r>
                <a:rPr lang="en-US" altLang="en-US" sz="1200" baseline="-25000">
                  <a:latin typeface="Calibri" charset="0"/>
                </a:rPr>
                <a:t>F</a:t>
              </a:r>
              <a:r>
                <a:rPr lang="en-US" altLang="en-US" sz="1200">
                  <a:latin typeface="Calibri" charset="0"/>
                </a:rPr>
                <a:t>/g</a:t>
              </a:r>
            </a:p>
          </p:txBody>
        </p:sp>
        <p:sp>
          <p:nvSpPr>
            <p:cNvPr id="12320" name="Line 23"/>
            <p:cNvSpPr>
              <a:spLocks noChangeShapeType="1"/>
            </p:cNvSpPr>
            <p:nvPr/>
          </p:nvSpPr>
          <p:spPr bwMode="auto">
            <a:xfrm>
              <a:off x="2971800" y="2819400"/>
              <a:ext cx="304800" cy="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1" name="Line 23"/>
            <p:cNvSpPr>
              <a:spLocks noChangeShapeType="1"/>
            </p:cNvSpPr>
            <p:nvPr/>
          </p:nvSpPr>
          <p:spPr bwMode="auto">
            <a:xfrm>
              <a:off x="2971800" y="2895600"/>
              <a:ext cx="304800" cy="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23"/>
            <p:cNvSpPr>
              <a:spLocks noChangeShapeType="1"/>
            </p:cNvSpPr>
            <p:nvPr/>
          </p:nvSpPr>
          <p:spPr bwMode="auto">
            <a:xfrm>
              <a:off x="2971800" y="2971800"/>
              <a:ext cx="304800" cy="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23"/>
            <p:cNvSpPr>
              <a:spLocks noChangeShapeType="1"/>
            </p:cNvSpPr>
            <p:nvPr/>
          </p:nvSpPr>
          <p:spPr bwMode="auto">
            <a:xfrm>
              <a:off x="2971800" y="3048000"/>
              <a:ext cx="304800" cy="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04439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55813" y="40481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Performance: Caches &amp; Locality</a:t>
            </a:r>
            <a:endParaRPr lang="en-US" kern="0" dirty="0"/>
          </a:p>
        </p:txBody>
      </p:sp>
      <p:sp>
        <p:nvSpPr>
          <p:cNvPr id="7" name="Content Placeholder 2"/>
          <p:cNvSpPr txBox="1">
            <a:spLocks/>
          </p:cNvSpPr>
          <p:nvPr/>
        </p:nvSpPr>
        <p:spPr bwMode="auto">
          <a:xfrm>
            <a:off x="2133600" y="1066800"/>
            <a:ext cx="7772400" cy="5105400"/>
          </a:xfrm>
          <a:prstGeom prst="rect">
            <a:avLst/>
          </a:prstGeom>
          <a:no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kern="0" dirty="0">
                <a:solidFill>
                  <a:srgbClr val="339966"/>
                </a:solidFill>
                <a:ea typeface="ＭＳ Ｐゴシック" pitchFamily="34" charset="-128"/>
              </a:rPr>
              <a:t>Temporal Locality</a:t>
            </a:r>
            <a:r>
              <a:rPr lang="en-US" kern="0" dirty="0">
                <a:ea typeface="ＭＳ Ｐゴシック" pitchFamily="34" charset="-128"/>
              </a:rPr>
              <a:t> is a property that if a program accesses a memory location, there is a much higher than random probability that the same location would be accessed again.</a:t>
            </a:r>
          </a:p>
          <a:p>
            <a:pPr eaLnBrk="1" hangingPunct="1">
              <a:defRPr/>
            </a:pPr>
            <a:r>
              <a:rPr lang="en-US" kern="0" dirty="0">
                <a:solidFill>
                  <a:srgbClr val="339966"/>
                </a:solidFill>
                <a:ea typeface="ＭＳ Ｐゴシック" pitchFamily="34" charset="-128"/>
              </a:rPr>
              <a:t>Spatial Locality </a:t>
            </a:r>
            <a:r>
              <a:rPr lang="en-US" kern="0" dirty="0">
                <a:ea typeface="ＭＳ Ｐゴシック" pitchFamily="34" charset="-128"/>
              </a:rPr>
              <a:t>is a property that if a program accesses a memory location, there is a much higher than random probability that the nearby locations would be accessed soon. </a:t>
            </a:r>
          </a:p>
          <a:p>
            <a:pPr eaLnBrk="1" hangingPunct="1">
              <a:defRPr/>
            </a:pPr>
            <a:r>
              <a:rPr lang="en-US" kern="0" dirty="0">
                <a:ea typeface="ＭＳ Ｐゴシック" pitchFamily="34" charset="-128"/>
              </a:rPr>
              <a:t>Spatial locality is usually easier to achieve than temporal locality</a:t>
            </a:r>
          </a:p>
          <a:p>
            <a:pPr eaLnBrk="1" hangingPunct="1">
              <a:defRPr/>
            </a:pPr>
            <a:r>
              <a:rPr lang="en-US" kern="0" dirty="0">
                <a:ea typeface="ＭＳ Ｐゴシック" pitchFamily="34" charset="-128"/>
              </a:rPr>
              <a:t>A couple of key factors affect the relationship between locality and scheduling :</a:t>
            </a:r>
          </a:p>
          <a:p>
            <a:pPr lvl="1" eaLnBrk="1" hangingPunct="1">
              <a:defRPr/>
            </a:pPr>
            <a:r>
              <a:rPr lang="en-US" sz="1800" kern="0" dirty="0">
                <a:ea typeface="ＭＳ Ｐゴシック" pitchFamily="34" charset="-128"/>
              </a:rPr>
              <a:t>Size of dataset being processed by each processor</a:t>
            </a:r>
          </a:p>
          <a:p>
            <a:pPr lvl="1" eaLnBrk="1" hangingPunct="1">
              <a:defRPr/>
            </a:pPr>
            <a:r>
              <a:rPr lang="en-US" sz="1800" kern="0" dirty="0">
                <a:ea typeface="ＭＳ Ｐゴシック" pitchFamily="34" charset="-128"/>
              </a:rPr>
              <a:t>How much reuse is present in the code processing a chunk of iterations.</a:t>
            </a:r>
          </a:p>
          <a:p>
            <a:pPr eaLnBrk="1" hangingPunct="1">
              <a:buFont typeface="Times" charset="0"/>
              <a:buNone/>
              <a:defRPr/>
            </a:pPr>
            <a:endParaRPr lang="en-US" kern="0" dirty="0">
              <a:ea typeface="ＭＳ Ｐゴシック" pitchFamily="34" charset="-128"/>
            </a:endParaRPr>
          </a:p>
          <a:p>
            <a:pPr eaLnBrk="1" hangingPunct="1">
              <a:defRPr/>
            </a:pPr>
            <a:endParaRPr lang="en-US" kern="0" dirty="0">
              <a:ea typeface="ＭＳ Ｐゴシック" pitchFamily="34" charset="-128"/>
            </a:endParaRPr>
          </a:p>
          <a:p>
            <a:pPr eaLnBrk="1" hangingPunct="1">
              <a:defRPr/>
            </a:pPr>
            <a:endParaRPr lang="en-US" kern="0" dirty="0">
              <a:ea typeface="ＭＳ Ｐゴシック" pitchFamily="34" charset="-128"/>
            </a:endParaRPr>
          </a:p>
        </p:txBody>
      </p:sp>
    </p:spTree>
    <p:extLst>
      <p:ext uri="{BB962C8B-B14F-4D97-AF65-F5344CB8AC3E}">
        <p14:creationId xmlns:p14="http://schemas.microsoft.com/office/powerpoint/2010/main" val="184318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4874</Words>
  <Application>Microsoft Office PowerPoint</Application>
  <PresentationFormat>Widescreen</PresentationFormat>
  <Paragraphs>620</Paragraphs>
  <Slides>49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Calibri Light</vt:lpstr>
      <vt:lpstr>Consolas</vt:lpstr>
      <vt:lpstr>Times</vt:lpstr>
      <vt:lpstr>Wingdings</vt:lpstr>
      <vt:lpstr>Office Theme</vt:lpstr>
      <vt:lpstr>Equation</vt:lpstr>
      <vt:lpstr>News: </vt:lpstr>
      <vt:lpstr>The Essential OpenMP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Work-Sharing Directives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Reduction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Srivastava</dc:creator>
  <cp:lastModifiedBy>Punyaja Mishra</cp:lastModifiedBy>
  <cp:revision>3</cp:revision>
  <dcterms:created xsi:type="dcterms:W3CDTF">2019-05-20T15:23:50Z</dcterms:created>
  <dcterms:modified xsi:type="dcterms:W3CDTF">2023-01-28T20:10:33Z</dcterms:modified>
</cp:coreProperties>
</file>