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70" r:id="rId2"/>
    <p:sldId id="30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03" r:id="rId28"/>
    <p:sldId id="332" r:id="rId29"/>
    <p:sldId id="333" r:id="rId30"/>
    <p:sldId id="356" r:id="rId31"/>
    <p:sldId id="357" r:id="rId32"/>
    <p:sldId id="358" r:id="rId33"/>
    <p:sldId id="360" r:id="rId34"/>
    <p:sldId id="361" r:id="rId35"/>
    <p:sldId id="362" r:id="rId36"/>
    <p:sldId id="363" r:id="rId37"/>
    <p:sldId id="364" r:id="rId38"/>
    <p:sldId id="365" r:id="rId39"/>
    <p:sldId id="366" r:id="rId40"/>
    <p:sldId id="367" r:id="rId41"/>
    <p:sldId id="368" r:id="rId42"/>
    <p:sldId id="369" r:id="rId43"/>
    <p:sldId id="345" r:id="rId44"/>
    <p:sldId id="346" r:id="rId45"/>
    <p:sldId id="347" r:id="rId46"/>
    <p:sldId id="348" r:id="rId47"/>
    <p:sldId id="351" r:id="rId48"/>
    <p:sldId id="35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DBECD1-918E-47B4-8B72-4541FCF575FA}" v="5" dt="2020-01-29T15:20:40.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5682" autoAdjust="0"/>
  </p:normalViewPr>
  <p:slideViewPr>
    <p:cSldViewPr snapToGrid="0">
      <p:cViewPr varScale="1">
        <p:scale>
          <a:sx n="78" d="100"/>
          <a:sy n="78" d="100"/>
        </p:scale>
        <p:origin x="1788" y="9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Srivastava" userId="a20fc31f-ff76-4f59-a5f9-7c37ba761692" providerId="ADAL" clId="{D6DBECD1-918E-47B4-8B72-4541FCF575FA}"/>
    <pc:docChg chg="modSld">
      <pc:chgData name="Brian Srivastava" userId="a20fc31f-ff76-4f59-a5f9-7c37ba761692" providerId="ADAL" clId="{D6DBECD1-918E-47B4-8B72-4541FCF575FA}" dt="2020-01-29T15:20:43.825" v="7" actId="403"/>
      <pc:docMkLst>
        <pc:docMk/>
      </pc:docMkLst>
      <pc:sldChg chg="modSp">
        <pc:chgData name="Brian Srivastava" userId="a20fc31f-ff76-4f59-a5f9-7c37ba761692" providerId="ADAL" clId="{D6DBECD1-918E-47B4-8B72-4541FCF575FA}" dt="2020-01-29T15:20:32.370" v="5" actId="403"/>
        <pc:sldMkLst>
          <pc:docMk/>
          <pc:sldMk cId="201048911" sldId="328"/>
        </pc:sldMkLst>
        <pc:spChg chg="mod">
          <ac:chgData name="Brian Srivastava" userId="a20fc31f-ff76-4f59-a5f9-7c37ba761692" providerId="ADAL" clId="{D6DBECD1-918E-47B4-8B72-4541FCF575FA}" dt="2020-01-29T15:20:28.141" v="4" actId="403"/>
          <ac:spMkLst>
            <pc:docMk/>
            <pc:sldMk cId="201048911" sldId="328"/>
            <ac:spMk id="32770" creationId="{00000000-0000-0000-0000-000000000000}"/>
          </ac:spMkLst>
        </pc:spChg>
        <pc:spChg chg="mod">
          <ac:chgData name="Brian Srivastava" userId="a20fc31f-ff76-4f59-a5f9-7c37ba761692" providerId="ADAL" clId="{D6DBECD1-918E-47B4-8B72-4541FCF575FA}" dt="2020-01-29T15:20:32.370" v="5" actId="403"/>
          <ac:spMkLst>
            <pc:docMk/>
            <pc:sldMk cId="201048911" sldId="328"/>
            <ac:spMk id="32771" creationId="{00000000-0000-0000-0000-000000000000}"/>
          </ac:spMkLst>
        </pc:spChg>
      </pc:sldChg>
      <pc:sldChg chg="modSp">
        <pc:chgData name="Brian Srivastava" userId="a20fc31f-ff76-4f59-a5f9-7c37ba761692" providerId="ADAL" clId="{D6DBECD1-918E-47B4-8B72-4541FCF575FA}" dt="2020-01-29T15:20:43.825" v="7" actId="403"/>
        <pc:sldMkLst>
          <pc:docMk/>
          <pc:sldMk cId="334123209" sldId="332"/>
        </pc:sldMkLst>
        <pc:spChg chg="mod">
          <ac:chgData name="Brian Srivastava" userId="a20fc31f-ff76-4f59-a5f9-7c37ba761692" providerId="ADAL" clId="{D6DBECD1-918E-47B4-8B72-4541FCF575FA}" dt="2020-01-29T15:20:43.825" v="7" actId="403"/>
          <ac:spMkLst>
            <pc:docMk/>
            <pc:sldMk cId="334123209" sldId="332"/>
            <ac:spMk id="1229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9E364C-F7D3-424E-9416-4FFD3CFFE850}" type="datetimeFigureOut">
              <a:rPr lang="en-CA" smtClean="0"/>
              <a:t>2020-01-28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E56CCB-118C-4601-A2D7-F44EDB8360D7}" type="slidenum">
              <a:rPr lang="en-CA" smtClean="0"/>
              <a:t>‹#›</a:t>
            </a:fld>
            <a:endParaRPr lang="en-CA"/>
          </a:p>
        </p:txBody>
      </p:sp>
    </p:spTree>
    <p:extLst>
      <p:ext uri="{BB962C8B-B14F-4D97-AF65-F5344CB8AC3E}">
        <p14:creationId xmlns:p14="http://schemas.microsoft.com/office/powerpoint/2010/main" val="3618321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mcs.anl.gov/research/projects/mpi/tutorial/mpiexmpl/src/pi/C/main.htm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fld id="{F4304973-7571-614E-9DEA-AC831F3CEF64}" type="slidenum">
              <a:rPr lang="en-US" altLang="en-US" sz="1200" i="0"/>
              <a:pPr/>
              <a:t>3</a:t>
            </a:fld>
            <a:endParaRPr lang="en-US" altLang="en-US" sz="1200" i="0"/>
          </a:p>
        </p:txBody>
      </p:sp>
      <p:sp>
        <p:nvSpPr>
          <p:cNvPr id="7170" name="Rectangle 2"/>
          <p:cNvSpPr>
            <a:spLocks noGrp="1" noRot="1" noChangeAspect="1" noChangeArrowheads="1" noTextEdit="1"/>
          </p:cNvSpPr>
          <p:nvPr>
            <p:ph type="sldImg"/>
          </p:nvPr>
        </p:nvSpPr>
        <p:spPr>
          <a:solidFill>
            <a:srgbClr val="FFFFFF"/>
          </a:solidFill>
          <a:ln/>
        </p:spPr>
      </p:sp>
      <p:sp>
        <p:nvSpPr>
          <p:cNvPr id="717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213345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a:ln/>
        </p:spPr>
      </p:sp>
      <p:sp>
        <p:nvSpPr>
          <p:cNvPr id="716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ea typeface="MS PGothic" charset="-128"/>
            </a:endParaRPr>
          </a:p>
        </p:txBody>
      </p:sp>
      <p:sp>
        <p:nvSpPr>
          <p:cNvPr id="716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fld id="{3DB434C8-A21E-F343-9F0B-3B803E4D56B0}" type="slidenum">
              <a:rPr lang="en-US" altLang="en-US" sz="1200" i="0"/>
              <a:pPr/>
              <a:t>34</a:t>
            </a:fld>
            <a:endParaRPr lang="en-US" altLang="en-US" sz="1200" i="0"/>
          </a:p>
        </p:txBody>
      </p:sp>
    </p:spTree>
    <p:extLst>
      <p:ext uri="{BB962C8B-B14F-4D97-AF65-F5344CB8AC3E}">
        <p14:creationId xmlns:p14="http://schemas.microsoft.com/office/powerpoint/2010/main" val="1763626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solidFill>
                  <a:srgbClr val="000000"/>
                </a:solidFill>
                <a:latin typeface="Courier" charset="0"/>
                <a:ea typeface="ＭＳ Ｐゴシック" charset="-128"/>
              </a:rPr>
              <a:t>ROOT =0 </a:t>
            </a:r>
          </a:p>
          <a:p>
            <a:r>
              <a:rPr lang="en-CA" dirty="0">
                <a:hlinkClick r:id="rId3"/>
              </a:rPr>
              <a:t>https://www.mcs.anl.gov/research/projects/mpi/tutorial/mpiexmpl/src/pi/C/main.html</a:t>
            </a:r>
            <a:endParaRPr lang="en-CA" dirty="0"/>
          </a:p>
          <a:p>
            <a:endParaRPr lang="en-CA" dirty="0"/>
          </a:p>
        </p:txBody>
      </p:sp>
      <p:sp>
        <p:nvSpPr>
          <p:cNvPr id="4" name="Slide Number Placeholder 3"/>
          <p:cNvSpPr>
            <a:spLocks noGrp="1"/>
          </p:cNvSpPr>
          <p:nvPr>
            <p:ph type="sldNum" sz="quarter" idx="5"/>
          </p:nvPr>
        </p:nvSpPr>
        <p:spPr/>
        <p:txBody>
          <a:bodyPr/>
          <a:lstStyle/>
          <a:p>
            <a:fld id="{D5E56CCB-118C-4601-A2D7-F44EDB8360D7}" type="slidenum">
              <a:rPr lang="en-CA" smtClean="0"/>
              <a:t>38</a:t>
            </a:fld>
            <a:endParaRPr lang="en-CA"/>
          </a:p>
        </p:txBody>
      </p:sp>
    </p:spTree>
    <p:extLst>
      <p:ext uri="{BB962C8B-B14F-4D97-AF65-F5344CB8AC3E}">
        <p14:creationId xmlns:p14="http://schemas.microsoft.com/office/powerpoint/2010/main" val="1650847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fld id="{676621B9-40E8-1A47-882A-FCB35A27D1CA}" type="slidenum">
              <a:rPr lang="en-US" altLang="en-US" sz="1200" i="0">
                <a:latin typeface="Calibri" charset="0"/>
                <a:ea typeface="ＭＳ Ｐゴシック" charset="-128"/>
              </a:rPr>
              <a:pPr eaLnBrk="1" hangingPunct="1"/>
              <a:t>47</a:t>
            </a:fld>
            <a:endParaRPr lang="en-US" altLang="en-US" sz="1200" i="0">
              <a:latin typeface="Calibri" charset="0"/>
              <a:ea typeface="ＭＳ Ｐゴシック" charset="-128"/>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latin typeface="Calibri" charset="0"/>
                <a:ea typeface="MS PGothic" charset="-128"/>
              </a:rPr>
              <a:t>Maciek might have the updated notes on this.</a:t>
            </a:r>
          </a:p>
        </p:txBody>
      </p:sp>
    </p:spTree>
    <p:extLst>
      <p:ext uri="{BB962C8B-B14F-4D97-AF65-F5344CB8AC3E}">
        <p14:creationId xmlns:p14="http://schemas.microsoft.com/office/powerpoint/2010/main" val="1715694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fld id="{02633245-3B18-374F-9535-B137D52AB429}" type="slidenum">
              <a:rPr lang="en-US" altLang="en-US" sz="1200" i="0">
                <a:latin typeface="Calibri" charset="0"/>
                <a:ea typeface="ＭＳ Ｐゴシック" charset="-128"/>
              </a:rPr>
              <a:pPr eaLnBrk="1" hangingPunct="1"/>
              <a:t>48</a:t>
            </a:fld>
            <a:endParaRPr lang="en-US" altLang="en-US" sz="1200" i="0">
              <a:latin typeface="Calibri" charset="0"/>
              <a:ea typeface="ＭＳ Ｐゴシック" charset="-128"/>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latin typeface="Calibri" charset="0"/>
                <a:ea typeface="MS PGothic" charset="-128"/>
              </a:rPr>
              <a:t>Maciek might have the updated notes on this.</a:t>
            </a:r>
          </a:p>
        </p:txBody>
      </p:sp>
    </p:spTree>
    <p:extLst>
      <p:ext uri="{BB962C8B-B14F-4D97-AF65-F5344CB8AC3E}">
        <p14:creationId xmlns:p14="http://schemas.microsoft.com/office/powerpoint/2010/main" val="1647395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D43C-694D-4DE6-A254-C74F7152B2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807A8E-3306-4FDB-9716-AEA976295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912FD27-D1A3-4DED-82E1-628F36805DE2}"/>
              </a:ext>
            </a:extLst>
          </p:cNvPr>
          <p:cNvSpPr>
            <a:spLocks noGrp="1"/>
          </p:cNvSpPr>
          <p:nvPr>
            <p:ph type="dt" sz="half" idx="10"/>
          </p:nvPr>
        </p:nvSpPr>
        <p:spPr/>
        <p:txBody>
          <a:bodyPr/>
          <a:lstStyle/>
          <a:p>
            <a:fld id="{621D1C07-2704-427E-8F1E-F2EE4B62680D}" type="datetimeFigureOut">
              <a:rPr lang="en-CA" smtClean="0"/>
              <a:t>2020-01-28</a:t>
            </a:fld>
            <a:endParaRPr lang="en-CA"/>
          </a:p>
        </p:txBody>
      </p:sp>
      <p:sp>
        <p:nvSpPr>
          <p:cNvPr id="5" name="Footer Placeholder 4">
            <a:extLst>
              <a:ext uri="{FF2B5EF4-FFF2-40B4-BE49-F238E27FC236}">
                <a16:creationId xmlns:a16="http://schemas.microsoft.com/office/drawing/2014/main" id="{5456A9A9-F1D7-4064-B40D-44CD54BF9D4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FCE6C82-9650-4E5C-A282-D8EA84F643F4}"/>
              </a:ext>
            </a:extLst>
          </p:cNvPr>
          <p:cNvSpPr>
            <a:spLocks noGrp="1"/>
          </p:cNvSpPr>
          <p:nvPr>
            <p:ph type="sldNum" sz="quarter" idx="12"/>
          </p:nvPr>
        </p:nvSpPr>
        <p:spPr/>
        <p:txBody>
          <a:bodyPr/>
          <a:lstStyle/>
          <a:p>
            <a:fld id="{1ACD3E29-CA2C-470B-B1AB-B82236C31535}" type="slidenum">
              <a:rPr lang="en-CA" smtClean="0"/>
              <a:t>‹#›</a:t>
            </a:fld>
            <a:endParaRPr lang="en-CA"/>
          </a:p>
        </p:txBody>
      </p:sp>
    </p:spTree>
    <p:extLst>
      <p:ext uri="{BB962C8B-B14F-4D97-AF65-F5344CB8AC3E}">
        <p14:creationId xmlns:p14="http://schemas.microsoft.com/office/powerpoint/2010/main" val="504177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E7B3-81CC-432F-959A-25FF4F91087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E4B4C7B-6E96-4016-9FA3-11DCBD381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34B805F-A425-440C-86B2-42CD46982CF0}"/>
              </a:ext>
            </a:extLst>
          </p:cNvPr>
          <p:cNvSpPr>
            <a:spLocks noGrp="1"/>
          </p:cNvSpPr>
          <p:nvPr>
            <p:ph type="dt" sz="half" idx="10"/>
          </p:nvPr>
        </p:nvSpPr>
        <p:spPr/>
        <p:txBody>
          <a:bodyPr/>
          <a:lstStyle/>
          <a:p>
            <a:fld id="{621D1C07-2704-427E-8F1E-F2EE4B62680D}" type="datetimeFigureOut">
              <a:rPr lang="en-CA" smtClean="0"/>
              <a:t>2020-01-28</a:t>
            </a:fld>
            <a:endParaRPr lang="en-CA"/>
          </a:p>
        </p:txBody>
      </p:sp>
      <p:sp>
        <p:nvSpPr>
          <p:cNvPr id="5" name="Footer Placeholder 4">
            <a:extLst>
              <a:ext uri="{FF2B5EF4-FFF2-40B4-BE49-F238E27FC236}">
                <a16:creationId xmlns:a16="http://schemas.microsoft.com/office/drawing/2014/main" id="{6CE7FE10-EAD1-4B22-A3A9-51ABE186D49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8103DC7-68E3-4143-B963-6DA62B54F805}"/>
              </a:ext>
            </a:extLst>
          </p:cNvPr>
          <p:cNvSpPr>
            <a:spLocks noGrp="1"/>
          </p:cNvSpPr>
          <p:nvPr>
            <p:ph type="sldNum" sz="quarter" idx="12"/>
          </p:nvPr>
        </p:nvSpPr>
        <p:spPr/>
        <p:txBody>
          <a:bodyPr/>
          <a:lstStyle/>
          <a:p>
            <a:fld id="{1ACD3E29-CA2C-470B-B1AB-B82236C31535}" type="slidenum">
              <a:rPr lang="en-CA" smtClean="0"/>
              <a:t>‹#›</a:t>
            </a:fld>
            <a:endParaRPr lang="en-CA"/>
          </a:p>
        </p:txBody>
      </p:sp>
    </p:spTree>
    <p:extLst>
      <p:ext uri="{BB962C8B-B14F-4D97-AF65-F5344CB8AC3E}">
        <p14:creationId xmlns:p14="http://schemas.microsoft.com/office/powerpoint/2010/main" val="2885280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5BF9C7-82BD-4C82-A239-49F4F50A2B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13CD7E2-6D70-4E17-B751-5EFADC071D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5812C75-D9D4-4C4E-A9AE-BC6C73599D22}"/>
              </a:ext>
            </a:extLst>
          </p:cNvPr>
          <p:cNvSpPr>
            <a:spLocks noGrp="1"/>
          </p:cNvSpPr>
          <p:nvPr>
            <p:ph type="dt" sz="half" idx="10"/>
          </p:nvPr>
        </p:nvSpPr>
        <p:spPr/>
        <p:txBody>
          <a:bodyPr/>
          <a:lstStyle/>
          <a:p>
            <a:fld id="{621D1C07-2704-427E-8F1E-F2EE4B62680D}" type="datetimeFigureOut">
              <a:rPr lang="en-CA" smtClean="0"/>
              <a:t>2020-01-28</a:t>
            </a:fld>
            <a:endParaRPr lang="en-CA"/>
          </a:p>
        </p:txBody>
      </p:sp>
      <p:sp>
        <p:nvSpPr>
          <p:cNvPr id="5" name="Footer Placeholder 4">
            <a:extLst>
              <a:ext uri="{FF2B5EF4-FFF2-40B4-BE49-F238E27FC236}">
                <a16:creationId xmlns:a16="http://schemas.microsoft.com/office/drawing/2014/main" id="{85DD8FF7-D9A7-42E1-8470-A449F6BEA7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D8B4135-0945-48D5-A251-69BEB64DD85C}"/>
              </a:ext>
            </a:extLst>
          </p:cNvPr>
          <p:cNvSpPr>
            <a:spLocks noGrp="1"/>
          </p:cNvSpPr>
          <p:nvPr>
            <p:ph type="sldNum" sz="quarter" idx="12"/>
          </p:nvPr>
        </p:nvSpPr>
        <p:spPr/>
        <p:txBody>
          <a:bodyPr/>
          <a:lstStyle/>
          <a:p>
            <a:fld id="{1ACD3E29-CA2C-470B-B1AB-B82236C31535}" type="slidenum">
              <a:rPr lang="en-CA" smtClean="0"/>
              <a:t>‹#›</a:t>
            </a:fld>
            <a:endParaRPr lang="en-CA"/>
          </a:p>
        </p:txBody>
      </p:sp>
    </p:spTree>
    <p:extLst>
      <p:ext uri="{BB962C8B-B14F-4D97-AF65-F5344CB8AC3E}">
        <p14:creationId xmlns:p14="http://schemas.microsoft.com/office/powerpoint/2010/main" val="3517926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4782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Signature Lef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88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47EC-8EC9-400A-918F-AA3DF9EB518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490EC1-6022-479E-A8CE-8535076D7B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F529851-763A-4CF1-8FE7-64EF5A0A95C5}"/>
              </a:ext>
            </a:extLst>
          </p:cNvPr>
          <p:cNvSpPr>
            <a:spLocks noGrp="1"/>
          </p:cNvSpPr>
          <p:nvPr>
            <p:ph type="dt" sz="half" idx="10"/>
          </p:nvPr>
        </p:nvSpPr>
        <p:spPr/>
        <p:txBody>
          <a:bodyPr/>
          <a:lstStyle/>
          <a:p>
            <a:fld id="{621D1C07-2704-427E-8F1E-F2EE4B62680D}" type="datetimeFigureOut">
              <a:rPr lang="en-CA" smtClean="0"/>
              <a:t>2020-01-28</a:t>
            </a:fld>
            <a:endParaRPr lang="en-CA"/>
          </a:p>
        </p:txBody>
      </p:sp>
      <p:sp>
        <p:nvSpPr>
          <p:cNvPr id="5" name="Footer Placeholder 4">
            <a:extLst>
              <a:ext uri="{FF2B5EF4-FFF2-40B4-BE49-F238E27FC236}">
                <a16:creationId xmlns:a16="http://schemas.microsoft.com/office/drawing/2014/main" id="{481B88CA-5BBD-4395-8B49-FDCBD5C45D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3D9E9D7-8310-4B7F-858D-E280323EFBC8}"/>
              </a:ext>
            </a:extLst>
          </p:cNvPr>
          <p:cNvSpPr>
            <a:spLocks noGrp="1"/>
          </p:cNvSpPr>
          <p:nvPr>
            <p:ph type="sldNum" sz="quarter" idx="12"/>
          </p:nvPr>
        </p:nvSpPr>
        <p:spPr/>
        <p:txBody>
          <a:bodyPr/>
          <a:lstStyle/>
          <a:p>
            <a:fld id="{1ACD3E29-CA2C-470B-B1AB-B82236C31535}" type="slidenum">
              <a:rPr lang="en-CA" smtClean="0"/>
              <a:t>‹#›</a:t>
            </a:fld>
            <a:endParaRPr lang="en-CA"/>
          </a:p>
        </p:txBody>
      </p:sp>
    </p:spTree>
    <p:extLst>
      <p:ext uri="{BB962C8B-B14F-4D97-AF65-F5344CB8AC3E}">
        <p14:creationId xmlns:p14="http://schemas.microsoft.com/office/powerpoint/2010/main" val="35807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A057-D58A-41B6-87F0-F11D11A97E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284D08C-5E4E-4B3E-B563-4DF1CB377F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C8DF77-B732-4017-891C-C2402D1E07E5}"/>
              </a:ext>
            </a:extLst>
          </p:cNvPr>
          <p:cNvSpPr>
            <a:spLocks noGrp="1"/>
          </p:cNvSpPr>
          <p:nvPr>
            <p:ph type="dt" sz="half" idx="10"/>
          </p:nvPr>
        </p:nvSpPr>
        <p:spPr/>
        <p:txBody>
          <a:bodyPr/>
          <a:lstStyle/>
          <a:p>
            <a:fld id="{621D1C07-2704-427E-8F1E-F2EE4B62680D}" type="datetimeFigureOut">
              <a:rPr lang="en-CA" smtClean="0"/>
              <a:t>2020-01-28</a:t>
            </a:fld>
            <a:endParaRPr lang="en-CA"/>
          </a:p>
        </p:txBody>
      </p:sp>
      <p:sp>
        <p:nvSpPr>
          <p:cNvPr id="5" name="Footer Placeholder 4">
            <a:extLst>
              <a:ext uri="{FF2B5EF4-FFF2-40B4-BE49-F238E27FC236}">
                <a16:creationId xmlns:a16="http://schemas.microsoft.com/office/drawing/2014/main" id="{5DCE84AB-ADF6-47F4-80BD-DB4CFF3CEA2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7AE3C7-A093-425B-BE60-4188FA3323D0}"/>
              </a:ext>
            </a:extLst>
          </p:cNvPr>
          <p:cNvSpPr>
            <a:spLocks noGrp="1"/>
          </p:cNvSpPr>
          <p:nvPr>
            <p:ph type="sldNum" sz="quarter" idx="12"/>
          </p:nvPr>
        </p:nvSpPr>
        <p:spPr/>
        <p:txBody>
          <a:bodyPr/>
          <a:lstStyle/>
          <a:p>
            <a:fld id="{1ACD3E29-CA2C-470B-B1AB-B82236C31535}" type="slidenum">
              <a:rPr lang="en-CA" smtClean="0"/>
              <a:t>‹#›</a:t>
            </a:fld>
            <a:endParaRPr lang="en-CA"/>
          </a:p>
        </p:txBody>
      </p:sp>
    </p:spTree>
    <p:extLst>
      <p:ext uri="{BB962C8B-B14F-4D97-AF65-F5344CB8AC3E}">
        <p14:creationId xmlns:p14="http://schemas.microsoft.com/office/powerpoint/2010/main" val="205549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F9ED-BA3F-46E4-964B-6A8007A2CA4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DFF8ED7-00FE-4B2A-8354-A94FBA17C6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600AF21-D03D-4F6A-BA14-398F5A8574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D17EC60-8A60-4BB6-AC22-FAFC4F97BB99}"/>
              </a:ext>
            </a:extLst>
          </p:cNvPr>
          <p:cNvSpPr>
            <a:spLocks noGrp="1"/>
          </p:cNvSpPr>
          <p:nvPr>
            <p:ph type="dt" sz="half" idx="10"/>
          </p:nvPr>
        </p:nvSpPr>
        <p:spPr/>
        <p:txBody>
          <a:bodyPr/>
          <a:lstStyle/>
          <a:p>
            <a:fld id="{621D1C07-2704-427E-8F1E-F2EE4B62680D}" type="datetimeFigureOut">
              <a:rPr lang="en-CA" smtClean="0"/>
              <a:t>2020-01-28</a:t>
            </a:fld>
            <a:endParaRPr lang="en-CA"/>
          </a:p>
        </p:txBody>
      </p:sp>
      <p:sp>
        <p:nvSpPr>
          <p:cNvPr id="6" name="Footer Placeholder 5">
            <a:extLst>
              <a:ext uri="{FF2B5EF4-FFF2-40B4-BE49-F238E27FC236}">
                <a16:creationId xmlns:a16="http://schemas.microsoft.com/office/drawing/2014/main" id="{F1F173A1-D474-43AA-8E92-8CC21D68707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52947A4-EBBA-4AF9-809A-5B335EF59C08}"/>
              </a:ext>
            </a:extLst>
          </p:cNvPr>
          <p:cNvSpPr>
            <a:spLocks noGrp="1"/>
          </p:cNvSpPr>
          <p:nvPr>
            <p:ph type="sldNum" sz="quarter" idx="12"/>
          </p:nvPr>
        </p:nvSpPr>
        <p:spPr/>
        <p:txBody>
          <a:bodyPr/>
          <a:lstStyle/>
          <a:p>
            <a:fld id="{1ACD3E29-CA2C-470B-B1AB-B82236C31535}" type="slidenum">
              <a:rPr lang="en-CA" smtClean="0"/>
              <a:t>‹#›</a:t>
            </a:fld>
            <a:endParaRPr lang="en-CA"/>
          </a:p>
        </p:txBody>
      </p:sp>
    </p:spTree>
    <p:extLst>
      <p:ext uri="{BB962C8B-B14F-4D97-AF65-F5344CB8AC3E}">
        <p14:creationId xmlns:p14="http://schemas.microsoft.com/office/powerpoint/2010/main" val="2087913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963A-B32C-450A-8731-FEB31F3843F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E43D2AC-D291-4EE3-A0D7-30D127A1E6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17E836-AC65-44DC-AA0A-89E1376722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10D8CFD-C280-4BA1-93CF-3AB571B37C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4A77B5-B05F-444A-BD01-51DA38D0E5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9F4E5D1-F987-4E22-BDB8-29307FFDF829}"/>
              </a:ext>
            </a:extLst>
          </p:cNvPr>
          <p:cNvSpPr>
            <a:spLocks noGrp="1"/>
          </p:cNvSpPr>
          <p:nvPr>
            <p:ph type="dt" sz="half" idx="10"/>
          </p:nvPr>
        </p:nvSpPr>
        <p:spPr/>
        <p:txBody>
          <a:bodyPr/>
          <a:lstStyle/>
          <a:p>
            <a:fld id="{621D1C07-2704-427E-8F1E-F2EE4B62680D}" type="datetimeFigureOut">
              <a:rPr lang="en-CA" smtClean="0"/>
              <a:t>2020-01-28</a:t>
            </a:fld>
            <a:endParaRPr lang="en-CA"/>
          </a:p>
        </p:txBody>
      </p:sp>
      <p:sp>
        <p:nvSpPr>
          <p:cNvPr id="8" name="Footer Placeholder 7">
            <a:extLst>
              <a:ext uri="{FF2B5EF4-FFF2-40B4-BE49-F238E27FC236}">
                <a16:creationId xmlns:a16="http://schemas.microsoft.com/office/drawing/2014/main" id="{092CE326-A5D2-4CF2-846E-EFC11920EFC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0342E33-50DF-4B37-86BD-1FB9F910C142}"/>
              </a:ext>
            </a:extLst>
          </p:cNvPr>
          <p:cNvSpPr>
            <a:spLocks noGrp="1"/>
          </p:cNvSpPr>
          <p:nvPr>
            <p:ph type="sldNum" sz="quarter" idx="12"/>
          </p:nvPr>
        </p:nvSpPr>
        <p:spPr/>
        <p:txBody>
          <a:bodyPr/>
          <a:lstStyle/>
          <a:p>
            <a:fld id="{1ACD3E29-CA2C-470B-B1AB-B82236C31535}" type="slidenum">
              <a:rPr lang="en-CA" smtClean="0"/>
              <a:t>‹#›</a:t>
            </a:fld>
            <a:endParaRPr lang="en-CA"/>
          </a:p>
        </p:txBody>
      </p:sp>
    </p:spTree>
    <p:extLst>
      <p:ext uri="{BB962C8B-B14F-4D97-AF65-F5344CB8AC3E}">
        <p14:creationId xmlns:p14="http://schemas.microsoft.com/office/powerpoint/2010/main" val="386507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9AE7-69EB-4801-9F42-78FFF615E79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5A42BF1-DE1A-4E46-9EFB-6E1F803B18A9}"/>
              </a:ext>
            </a:extLst>
          </p:cNvPr>
          <p:cNvSpPr>
            <a:spLocks noGrp="1"/>
          </p:cNvSpPr>
          <p:nvPr>
            <p:ph type="dt" sz="half" idx="10"/>
          </p:nvPr>
        </p:nvSpPr>
        <p:spPr/>
        <p:txBody>
          <a:bodyPr/>
          <a:lstStyle/>
          <a:p>
            <a:fld id="{621D1C07-2704-427E-8F1E-F2EE4B62680D}" type="datetimeFigureOut">
              <a:rPr lang="en-CA" smtClean="0"/>
              <a:t>2020-01-28</a:t>
            </a:fld>
            <a:endParaRPr lang="en-CA"/>
          </a:p>
        </p:txBody>
      </p:sp>
      <p:sp>
        <p:nvSpPr>
          <p:cNvPr id="4" name="Footer Placeholder 3">
            <a:extLst>
              <a:ext uri="{FF2B5EF4-FFF2-40B4-BE49-F238E27FC236}">
                <a16:creationId xmlns:a16="http://schemas.microsoft.com/office/drawing/2014/main" id="{16CBFA14-B120-463D-9F21-4CC6CACFCBD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3C9BE22-F4F2-477F-8C6B-4854EEF9661E}"/>
              </a:ext>
            </a:extLst>
          </p:cNvPr>
          <p:cNvSpPr>
            <a:spLocks noGrp="1"/>
          </p:cNvSpPr>
          <p:nvPr>
            <p:ph type="sldNum" sz="quarter" idx="12"/>
          </p:nvPr>
        </p:nvSpPr>
        <p:spPr/>
        <p:txBody>
          <a:bodyPr/>
          <a:lstStyle/>
          <a:p>
            <a:fld id="{1ACD3E29-CA2C-470B-B1AB-B82236C31535}" type="slidenum">
              <a:rPr lang="en-CA" smtClean="0"/>
              <a:t>‹#›</a:t>
            </a:fld>
            <a:endParaRPr lang="en-CA"/>
          </a:p>
        </p:txBody>
      </p:sp>
    </p:spTree>
    <p:extLst>
      <p:ext uri="{BB962C8B-B14F-4D97-AF65-F5344CB8AC3E}">
        <p14:creationId xmlns:p14="http://schemas.microsoft.com/office/powerpoint/2010/main" val="2018713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BE0CDD-B981-4105-B9BE-68BC9183F567}"/>
              </a:ext>
            </a:extLst>
          </p:cNvPr>
          <p:cNvSpPr>
            <a:spLocks noGrp="1"/>
          </p:cNvSpPr>
          <p:nvPr>
            <p:ph type="dt" sz="half" idx="10"/>
          </p:nvPr>
        </p:nvSpPr>
        <p:spPr/>
        <p:txBody>
          <a:bodyPr/>
          <a:lstStyle/>
          <a:p>
            <a:fld id="{621D1C07-2704-427E-8F1E-F2EE4B62680D}" type="datetimeFigureOut">
              <a:rPr lang="en-CA" smtClean="0"/>
              <a:t>2020-01-28</a:t>
            </a:fld>
            <a:endParaRPr lang="en-CA"/>
          </a:p>
        </p:txBody>
      </p:sp>
      <p:sp>
        <p:nvSpPr>
          <p:cNvPr id="3" name="Footer Placeholder 2">
            <a:extLst>
              <a:ext uri="{FF2B5EF4-FFF2-40B4-BE49-F238E27FC236}">
                <a16:creationId xmlns:a16="http://schemas.microsoft.com/office/drawing/2014/main" id="{6EDDA6DB-D8FD-4378-8699-2FEF5998EA4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CDE66AC-BAD2-4BD1-B171-7843CF20B478}"/>
              </a:ext>
            </a:extLst>
          </p:cNvPr>
          <p:cNvSpPr>
            <a:spLocks noGrp="1"/>
          </p:cNvSpPr>
          <p:nvPr>
            <p:ph type="sldNum" sz="quarter" idx="12"/>
          </p:nvPr>
        </p:nvSpPr>
        <p:spPr/>
        <p:txBody>
          <a:bodyPr/>
          <a:lstStyle/>
          <a:p>
            <a:fld id="{1ACD3E29-CA2C-470B-B1AB-B82236C31535}" type="slidenum">
              <a:rPr lang="en-CA" smtClean="0"/>
              <a:t>‹#›</a:t>
            </a:fld>
            <a:endParaRPr lang="en-CA"/>
          </a:p>
        </p:txBody>
      </p:sp>
    </p:spTree>
    <p:extLst>
      <p:ext uri="{BB962C8B-B14F-4D97-AF65-F5344CB8AC3E}">
        <p14:creationId xmlns:p14="http://schemas.microsoft.com/office/powerpoint/2010/main" val="305855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925D-A3C2-4D0D-8407-E2DF697DA1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E7BA42D-0924-4CC5-9312-CA39800D36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9B6ADEA-8D5E-452A-8879-29457E2D5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9E667-2FB8-4509-B65C-89F11F103266}"/>
              </a:ext>
            </a:extLst>
          </p:cNvPr>
          <p:cNvSpPr>
            <a:spLocks noGrp="1"/>
          </p:cNvSpPr>
          <p:nvPr>
            <p:ph type="dt" sz="half" idx="10"/>
          </p:nvPr>
        </p:nvSpPr>
        <p:spPr/>
        <p:txBody>
          <a:bodyPr/>
          <a:lstStyle/>
          <a:p>
            <a:fld id="{621D1C07-2704-427E-8F1E-F2EE4B62680D}" type="datetimeFigureOut">
              <a:rPr lang="en-CA" smtClean="0"/>
              <a:t>2020-01-28</a:t>
            </a:fld>
            <a:endParaRPr lang="en-CA"/>
          </a:p>
        </p:txBody>
      </p:sp>
      <p:sp>
        <p:nvSpPr>
          <p:cNvPr id="6" name="Footer Placeholder 5">
            <a:extLst>
              <a:ext uri="{FF2B5EF4-FFF2-40B4-BE49-F238E27FC236}">
                <a16:creationId xmlns:a16="http://schemas.microsoft.com/office/drawing/2014/main" id="{B620855B-BAC3-4A92-996D-0777895BB3F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8395E12-985A-44A4-8869-3C87F05F3815}"/>
              </a:ext>
            </a:extLst>
          </p:cNvPr>
          <p:cNvSpPr>
            <a:spLocks noGrp="1"/>
          </p:cNvSpPr>
          <p:nvPr>
            <p:ph type="sldNum" sz="quarter" idx="12"/>
          </p:nvPr>
        </p:nvSpPr>
        <p:spPr/>
        <p:txBody>
          <a:bodyPr/>
          <a:lstStyle/>
          <a:p>
            <a:fld id="{1ACD3E29-CA2C-470B-B1AB-B82236C31535}" type="slidenum">
              <a:rPr lang="en-CA" smtClean="0"/>
              <a:t>‹#›</a:t>
            </a:fld>
            <a:endParaRPr lang="en-CA"/>
          </a:p>
        </p:txBody>
      </p:sp>
    </p:spTree>
    <p:extLst>
      <p:ext uri="{BB962C8B-B14F-4D97-AF65-F5344CB8AC3E}">
        <p14:creationId xmlns:p14="http://schemas.microsoft.com/office/powerpoint/2010/main" val="3492444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498E-9162-495D-8F15-74A95932E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4819E1A-E5CA-4B0B-97E3-033C194DA3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BD72DF3-8800-4AB3-9CB5-0640CA4F8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92218-8653-49AE-94B1-7219A2FFC212}"/>
              </a:ext>
            </a:extLst>
          </p:cNvPr>
          <p:cNvSpPr>
            <a:spLocks noGrp="1"/>
          </p:cNvSpPr>
          <p:nvPr>
            <p:ph type="dt" sz="half" idx="10"/>
          </p:nvPr>
        </p:nvSpPr>
        <p:spPr/>
        <p:txBody>
          <a:bodyPr/>
          <a:lstStyle/>
          <a:p>
            <a:fld id="{621D1C07-2704-427E-8F1E-F2EE4B62680D}" type="datetimeFigureOut">
              <a:rPr lang="en-CA" smtClean="0"/>
              <a:t>2020-01-28</a:t>
            </a:fld>
            <a:endParaRPr lang="en-CA"/>
          </a:p>
        </p:txBody>
      </p:sp>
      <p:sp>
        <p:nvSpPr>
          <p:cNvPr id="6" name="Footer Placeholder 5">
            <a:extLst>
              <a:ext uri="{FF2B5EF4-FFF2-40B4-BE49-F238E27FC236}">
                <a16:creationId xmlns:a16="http://schemas.microsoft.com/office/drawing/2014/main" id="{75BAA988-D3F8-44EF-98AF-9A90F2D26F1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255215C-DD3D-4F99-A8C0-EF2114A98DD5}"/>
              </a:ext>
            </a:extLst>
          </p:cNvPr>
          <p:cNvSpPr>
            <a:spLocks noGrp="1"/>
          </p:cNvSpPr>
          <p:nvPr>
            <p:ph type="sldNum" sz="quarter" idx="12"/>
          </p:nvPr>
        </p:nvSpPr>
        <p:spPr/>
        <p:txBody>
          <a:bodyPr/>
          <a:lstStyle/>
          <a:p>
            <a:fld id="{1ACD3E29-CA2C-470B-B1AB-B82236C31535}" type="slidenum">
              <a:rPr lang="en-CA" smtClean="0"/>
              <a:t>‹#›</a:t>
            </a:fld>
            <a:endParaRPr lang="en-CA"/>
          </a:p>
        </p:txBody>
      </p:sp>
    </p:spTree>
    <p:extLst>
      <p:ext uri="{BB962C8B-B14F-4D97-AF65-F5344CB8AC3E}">
        <p14:creationId xmlns:p14="http://schemas.microsoft.com/office/powerpoint/2010/main" val="120662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E2F034-D0A6-418D-9365-8A640B710B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BFF128B-194A-4684-9337-6307320D15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3A317DF-846A-437F-8129-0FE9F1E153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1D1C07-2704-427E-8F1E-F2EE4B62680D}" type="datetimeFigureOut">
              <a:rPr lang="en-CA" smtClean="0"/>
              <a:t>2020-01-28</a:t>
            </a:fld>
            <a:endParaRPr lang="en-CA"/>
          </a:p>
        </p:txBody>
      </p:sp>
      <p:sp>
        <p:nvSpPr>
          <p:cNvPr id="5" name="Footer Placeholder 4">
            <a:extLst>
              <a:ext uri="{FF2B5EF4-FFF2-40B4-BE49-F238E27FC236}">
                <a16:creationId xmlns:a16="http://schemas.microsoft.com/office/drawing/2014/main" id="{3F873A5B-13B3-4544-B0F7-BAF4C2C174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9929566-88F1-490B-8523-4CDF69FEF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CD3E29-CA2C-470B-B1AB-B82236C31535}" type="slidenum">
              <a:rPr lang="en-CA" smtClean="0"/>
              <a:t>‹#›</a:t>
            </a:fld>
            <a:endParaRPr lang="en-CA"/>
          </a:p>
        </p:txBody>
      </p:sp>
    </p:spTree>
    <p:extLst>
      <p:ext uri="{BB962C8B-B14F-4D97-AF65-F5344CB8AC3E}">
        <p14:creationId xmlns:p14="http://schemas.microsoft.com/office/powerpoint/2010/main" val="2675513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u.mediaspace.kaltura.com/media/L4+HPCG+Demo/1_161roeeo/65633621" TargetMode="External"/><Relationship Id="rId2" Type="http://schemas.openxmlformats.org/officeDocument/2006/relationships/hyperlink" Target="https://iu.mediaspace.kaltura.com/media/L4+HPCC+Demo/1_1u4wmifb/65633621" TargetMode="External"/><Relationship Id="rId1" Type="http://schemas.openxmlformats.org/officeDocument/2006/relationships/slideLayout" Target="../slideLayouts/slideLayout2.xml"/><Relationship Id="rId4" Type="http://schemas.openxmlformats.org/officeDocument/2006/relationships/hyperlink" Target="https://iu.mediaspace.kaltura.com/media/L4+HPCG+Demo/1_4zcbsla5/6563362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www.mpi-forum.org/"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C2C71-937B-4655-BB4F-701F8A4801F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3B0A5E1-4F81-4B45-A8E1-D46F97A255F0}"/>
              </a:ext>
            </a:extLst>
          </p:cNvPr>
          <p:cNvSpPr>
            <a:spLocks noGrp="1"/>
          </p:cNvSpPr>
          <p:nvPr>
            <p:ph idx="1"/>
          </p:nvPr>
        </p:nvSpPr>
        <p:spPr/>
        <p:txBody>
          <a:bodyPr>
            <a:normAutofit fontScale="85000" lnSpcReduction="20000"/>
          </a:bodyPr>
          <a:lstStyle/>
          <a:p>
            <a:r>
              <a:rPr lang="en-GB" dirty="0"/>
              <a:t> </a:t>
            </a:r>
            <a:endParaRPr lang="en-CA" dirty="0"/>
          </a:p>
          <a:p>
            <a:r>
              <a:rPr lang="en-GB" dirty="0"/>
              <a:t>HPL (High performance </a:t>
            </a:r>
            <a:r>
              <a:rPr lang="en-GB" dirty="0" err="1"/>
              <a:t>Linpack</a:t>
            </a:r>
            <a:r>
              <a:rPr lang="en-GB" dirty="0"/>
              <a:t>) – uses MPI</a:t>
            </a:r>
            <a:endParaRPr lang="en-CA" dirty="0"/>
          </a:p>
          <a:p>
            <a:r>
              <a:rPr lang="en-GB" dirty="0"/>
              <a:t> </a:t>
            </a:r>
            <a:endParaRPr lang="en-CA" dirty="0"/>
          </a:p>
          <a:p>
            <a:r>
              <a:rPr lang="en-GB" u="sng" dirty="0">
                <a:hlinkClick r:id="rId2"/>
              </a:rPr>
              <a:t>https://iu.mediaspace.kaltura.com/media/L4+HPCC+Demo/1_1u4wmifb/65633621</a:t>
            </a:r>
            <a:endParaRPr lang="en-CA" dirty="0"/>
          </a:p>
          <a:p>
            <a:r>
              <a:rPr lang="en-GB" dirty="0"/>
              <a:t> </a:t>
            </a:r>
            <a:endParaRPr lang="en-CA" dirty="0"/>
          </a:p>
          <a:p>
            <a:r>
              <a:rPr lang="en-GB" u="sng" dirty="0">
                <a:hlinkClick r:id="rId3"/>
              </a:rPr>
              <a:t>https://iu.mediaspace.kaltura.com/media/L4+HPCG+Demo/1_161roeeo/65633621</a:t>
            </a:r>
            <a:endParaRPr lang="en-CA" dirty="0"/>
          </a:p>
          <a:p>
            <a:r>
              <a:rPr lang="en-GB" dirty="0"/>
              <a:t> </a:t>
            </a:r>
            <a:endParaRPr lang="en-CA" dirty="0"/>
          </a:p>
          <a:p>
            <a:r>
              <a:rPr lang="en-GB" u="sng" dirty="0">
                <a:hlinkClick r:id="rId4"/>
              </a:rPr>
              <a:t>https://iu.mediaspace.kaltura.com/media/L4+HPCG+Demo/1_4zcbsla5/65633621</a:t>
            </a:r>
            <a:endParaRPr lang="en-CA" dirty="0"/>
          </a:p>
          <a:p>
            <a:r>
              <a:rPr lang="en-GB" dirty="0"/>
              <a:t> </a:t>
            </a:r>
            <a:endParaRPr lang="en-CA" dirty="0"/>
          </a:p>
          <a:p>
            <a:endParaRPr lang="en-CA" dirty="0"/>
          </a:p>
        </p:txBody>
      </p:sp>
    </p:spTree>
    <p:extLst>
      <p:ext uri="{BB962C8B-B14F-4D97-AF65-F5344CB8AC3E}">
        <p14:creationId xmlns:p14="http://schemas.microsoft.com/office/powerpoint/2010/main" val="230410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p:cNvSpPr txBox="1">
            <a:spLocks/>
          </p:cNvSpPr>
          <p:nvPr/>
        </p:nvSpPr>
        <p:spPr>
          <a:xfrm>
            <a:off x="1600200" y="123826"/>
            <a:ext cx="87630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dirty="0"/>
              <a:t>MPI: Terminating MPI Environment</a:t>
            </a:r>
          </a:p>
        </p:txBody>
      </p:sp>
      <p:graphicFrame>
        <p:nvGraphicFramePr>
          <p:cNvPr id="52" name="Group 3"/>
          <p:cNvGraphicFramePr>
            <a:graphicFrameLocks noGrp="1"/>
          </p:cNvGraphicFramePr>
          <p:nvPr/>
        </p:nvGraphicFramePr>
        <p:xfrm>
          <a:off x="2209800" y="1295401"/>
          <a:ext cx="7773988" cy="1903413"/>
        </p:xfrm>
        <a:graphic>
          <a:graphicData uri="http://schemas.openxmlformats.org/drawingml/2006/table">
            <a:tbl>
              <a:tblPr/>
              <a:tblGrid>
                <a:gridCol w="1600200">
                  <a:extLst>
                    <a:ext uri="{9D8B030D-6E8A-4147-A177-3AD203B41FA5}">
                      <a16:colId xmlns:a16="http://schemas.microsoft.com/office/drawing/2014/main" val="20000"/>
                    </a:ext>
                  </a:extLst>
                </a:gridCol>
                <a:gridCol w="6173788">
                  <a:extLst>
                    <a:ext uri="{9D8B030D-6E8A-4147-A177-3AD203B41FA5}">
                      <a16:colId xmlns:a16="http://schemas.microsoft.com/office/drawing/2014/main" val="20001"/>
                    </a:ext>
                  </a:extLst>
                </a:gridCol>
              </a:tblGrid>
              <a:tr h="379413">
                <a:tc>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Function:</a:t>
                      </a:r>
                    </a:p>
                  </a:txBody>
                  <a:tcPr marL="90000" marR="90000" marT="92124" marB="46800" horzOverflow="overflow">
                    <a:lnL>
                      <a:noFill/>
                    </a:lnL>
                    <a:lnR>
                      <a:noFill/>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339933"/>
                          </a:solidFill>
                          <a:effectLst/>
                          <a:latin typeface="Arial" charset="0"/>
                          <a:ea typeface="ＭＳ Ｐゴシック" charset="0"/>
                          <a:cs typeface="ＭＳ Ｐゴシック" charset="0"/>
                        </a:rPr>
                        <a:t>MPI_Finalize()</a:t>
                      </a:r>
                    </a:p>
                  </a:txBody>
                  <a:tcPr marL="90000" marR="90000" marT="92124" marB="46800" horzOverflow="overflow">
                    <a:lnL>
                      <a:noFill/>
                    </a:lnL>
                    <a:lnR>
                      <a:noFill/>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gridSpan="2">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int MPI_Finalize()</a:t>
                      </a:r>
                    </a:p>
                  </a:txBody>
                  <a:tcPr marL="90000" marR="90000" marT="92124" marB="46800" horzOverflow="overflow">
                    <a:lnL>
                      <a:noFill/>
                    </a:lnL>
                    <a:lnR>
                      <a:noFill/>
                    </a:lnR>
                    <a:lnT w="2880" cap="flat" cmpd="sng" algn="ctr">
                      <a:solidFill>
                        <a:srgbClr val="000000"/>
                      </a:solidFill>
                      <a:prstDash val="solid"/>
                      <a:round/>
                      <a:headEnd type="none" w="med" len="med"/>
                      <a:tailEnd type="none" w="med" len="med"/>
                    </a:lnT>
                    <a:lnB>
                      <a:noFill/>
                    </a:lnB>
                    <a:lnTlToBr>
                      <a:noFill/>
                    </a:lnTlToBr>
                    <a:lnBlToTr>
                      <a:noFill/>
                    </a:lnBlToTr>
                    <a:solidFill>
                      <a:srgbClr val="C7CFCB"/>
                    </a:solidFill>
                  </a:tcPr>
                </a:tc>
                <a:tc hMerge="1">
                  <a:txBody>
                    <a:bodyPr/>
                    <a:lstStyle/>
                    <a:p>
                      <a:endParaRPr lang="en-US"/>
                    </a:p>
                  </a:txBody>
                  <a:tcPr/>
                </a:tc>
                <a:extLst>
                  <a:ext uri="{0D108BD9-81ED-4DB2-BD59-A6C34878D82A}">
                    <a16:rowId xmlns:a16="http://schemas.microsoft.com/office/drawing/2014/main" val="10001"/>
                  </a:ext>
                </a:extLst>
              </a:tr>
              <a:tr h="1052512">
                <a:tc gridSpan="2">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Description:</a:t>
                      </a:r>
                    </a:p>
                    <a:p>
                      <a:pPr marL="0" marR="0" lvl="0" indent="0" algn="l" defTabSz="457200" rtl="0" eaLnBrk="1" fontAlgn="base" latinLnBrk="0" hangingPunct="1">
                        <a:lnSpc>
                          <a:spcPct val="87000"/>
                        </a:lnSpc>
                        <a:spcBef>
                          <a:spcPts val="3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a:ln>
                            <a:noFill/>
                          </a:ln>
                          <a:solidFill>
                            <a:srgbClr val="000000"/>
                          </a:solidFill>
                          <a:effectLst/>
                          <a:latin typeface="Arial" charset="0"/>
                          <a:ea typeface="ＭＳ Ｐゴシック" charset="0"/>
                          <a:cs typeface="ＭＳ Ｐゴシック" charset="0"/>
                        </a:rPr>
                        <a:t>Terminates MPI execution environment. All MPI processes must call this routine before exiting. </a:t>
                      </a:r>
                      <a:r>
                        <a:rPr kumimoji="0" lang="en-US" sz="1400" b="0" i="0" u="none" strike="noStrike" cap="none" normalizeH="0" baseline="0" dirty="0" err="1">
                          <a:ln>
                            <a:noFill/>
                          </a:ln>
                          <a:solidFill>
                            <a:srgbClr val="000000"/>
                          </a:solidFill>
                          <a:effectLst/>
                          <a:latin typeface="Arial" charset="0"/>
                          <a:ea typeface="ＭＳ Ｐゴシック" charset="0"/>
                          <a:cs typeface="ＭＳ Ｐゴシック" charset="0"/>
                        </a:rPr>
                        <a:t>MPI_Finalize</a:t>
                      </a:r>
                      <a:r>
                        <a:rPr kumimoji="0" lang="en-US" sz="1400" b="0" i="0" u="none" strike="noStrike" cap="none" normalizeH="0" baseline="0" dirty="0">
                          <a:ln>
                            <a:noFill/>
                          </a:ln>
                          <a:solidFill>
                            <a:srgbClr val="000000"/>
                          </a:solidFill>
                          <a:effectLst/>
                          <a:latin typeface="Arial" charset="0"/>
                          <a:ea typeface="ＭＳ Ｐゴシック" charset="0"/>
                          <a:cs typeface="ＭＳ Ｐゴシック" charset="0"/>
                        </a:rPr>
                        <a:t>() need not be the last executable statement or even in main; it must be called at </a:t>
                      </a:r>
                      <a:r>
                        <a:rPr kumimoji="0" lang="en-US" sz="1400" b="0" i="0" u="none" strike="noStrike" cap="none" normalizeH="0" baseline="0" dirty="0" err="1">
                          <a:ln>
                            <a:noFill/>
                          </a:ln>
                          <a:solidFill>
                            <a:srgbClr val="000000"/>
                          </a:solidFill>
                          <a:effectLst/>
                          <a:latin typeface="Arial" charset="0"/>
                          <a:ea typeface="ＭＳ Ｐゴシック" charset="0"/>
                          <a:cs typeface="ＭＳ Ｐゴシック" charset="0"/>
                        </a:rPr>
                        <a:t>somepoint</a:t>
                      </a:r>
                      <a:r>
                        <a:rPr kumimoji="0" lang="en-US" sz="1400" b="0" i="0" u="none" strike="noStrike" cap="none" normalizeH="0" baseline="0" dirty="0">
                          <a:ln>
                            <a:noFill/>
                          </a:ln>
                          <a:solidFill>
                            <a:srgbClr val="000000"/>
                          </a:solidFill>
                          <a:effectLst/>
                          <a:latin typeface="Arial" charset="0"/>
                          <a:ea typeface="ＭＳ Ｐゴシック" charset="0"/>
                          <a:cs typeface="ＭＳ Ｐゴシック" charset="0"/>
                        </a:rPr>
                        <a:t> following the last call to any other MPI function.</a:t>
                      </a:r>
                    </a:p>
                  </a:txBody>
                  <a:tcPr marL="90000" marR="90000" marT="92124" marB="46800" horzOverflow="overflow">
                    <a:lnL>
                      <a:noFill/>
                    </a:lnL>
                    <a:lnR>
                      <a:noFill/>
                    </a:lnR>
                    <a:lnT>
                      <a:noFill/>
                    </a:lnT>
                    <a:lnB w="288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8443" name="Text Box 13"/>
          <p:cNvSpPr txBox="1">
            <a:spLocks noChangeArrowheads="1"/>
          </p:cNvSpPr>
          <p:nvPr/>
        </p:nvSpPr>
        <p:spPr bwMode="auto">
          <a:xfrm>
            <a:off x="2963864" y="3733800"/>
            <a:ext cx="6264275" cy="1563378"/>
          </a:xfrm>
          <a:prstGeom prst="rect">
            <a:avLst/>
          </a:prstGeom>
          <a:gradFill rotWithShape="0">
            <a:gsLst>
              <a:gs pos="0">
                <a:srgbClr val="FFA2A1"/>
              </a:gs>
              <a:gs pos="100000">
                <a:srgbClr val="FFE5E5"/>
              </a:gs>
            </a:gsLst>
            <a:lin ang="5400000" scaled="1"/>
          </a:gradFill>
          <a:ln w="12600">
            <a:solidFill>
              <a:srgbClr val="BE4B48"/>
            </a:solidFill>
            <a:miter lim="800000"/>
            <a:headEnd/>
            <a:tailEnd/>
          </a:ln>
          <a:effectLst>
            <a:outerShdw blurRad="63500" dist="38184" dir="2700000" algn="ctr" rotWithShape="0">
              <a:srgbClr val="000000">
                <a:alpha val="40033"/>
              </a:srgbClr>
            </a:outerShdw>
          </a:effectLst>
        </p:spPr>
        <p:txBody>
          <a:bodyPr lIns="90000" tIns="46800" rIns="90000" bIns="46800">
            <a:spAutoFit/>
          </a:bodyPr>
          <a:lstStyle>
            <a:lvl1pPr marL="90488" indent="90488">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1pPr>
            <a:lvl2pPr marL="742950" indent="-28575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2pPr>
            <a:lvl3pPr marL="1143000" indent="-22860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3pPr>
            <a:lvl4pPr marL="1600200" indent="-22860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4pPr>
            <a:lvl5pPr marL="2057400" indent="-22860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5pPr>
            <a:lvl6pPr marL="25146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6pPr>
            <a:lvl7pPr marL="29718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7pPr>
            <a:lvl8pPr marL="34290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8pPr>
            <a:lvl9pPr marL="38862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9pPr>
          </a:lstStyle>
          <a:p>
            <a:pPr eaLnBrk="1" hangingPunct="1">
              <a:lnSpc>
                <a:spcPct val="95000"/>
              </a:lnSpc>
            </a:pPr>
            <a:r>
              <a:rPr lang="en-GB" altLang="en-US" sz="1100">
                <a:solidFill>
                  <a:srgbClr val="000000"/>
                </a:solidFill>
                <a:latin typeface="Courier New" charset="0"/>
              </a:rPr>
              <a:t>...</a:t>
            </a:r>
          </a:p>
          <a:p>
            <a:pPr eaLnBrk="1" hangingPunct="1"/>
            <a:r>
              <a:rPr lang="en-US" altLang="en-US" sz="1100">
                <a:solidFill>
                  <a:srgbClr val="000000"/>
                </a:solidFill>
                <a:latin typeface="Courier New" charset="0"/>
              </a:rPr>
              <a:t>#include </a:t>
            </a:r>
            <a:r>
              <a:rPr lang="ja-JP" altLang="en-US" sz="1100">
                <a:solidFill>
                  <a:srgbClr val="000000"/>
                </a:solidFill>
                <a:latin typeface="Courier New" charset="0"/>
              </a:rPr>
              <a:t>”</a:t>
            </a:r>
            <a:r>
              <a:rPr lang="en-US" altLang="ja-JP" sz="1100">
                <a:solidFill>
                  <a:srgbClr val="000000"/>
                </a:solidFill>
                <a:latin typeface="Courier New" charset="0"/>
              </a:rPr>
              <a:t>mpi.h</a:t>
            </a:r>
            <a:r>
              <a:rPr lang="ja-JP" altLang="en-US" sz="1100">
                <a:solidFill>
                  <a:srgbClr val="000000"/>
                </a:solidFill>
                <a:latin typeface="Courier New" charset="0"/>
              </a:rPr>
              <a:t>”</a:t>
            </a:r>
            <a:endParaRPr lang="en-US" altLang="ja-JP" sz="1100">
              <a:solidFill>
                <a:srgbClr val="000000"/>
              </a:solidFill>
              <a:latin typeface="Courier New" charset="0"/>
            </a:endParaRPr>
          </a:p>
          <a:p>
            <a:pPr eaLnBrk="1" hangingPunct="1"/>
            <a:r>
              <a:rPr lang="en-GB" altLang="en-US" sz="1100">
                <a:solidFill>
                  <a:srgbClr val="000000"/>
                </a:solidFill>
                <a:latin typeface="Courier New" charset="0"/>
              </a:rPr>
              <a:t>...</a:t>
            </a:r>
          </a:p>
          <a:p>
            <a:pPr eaLnBrk="1" hangingPunct="1"/>
            <a:r>
              <a:rPr lang="en-US" altLang="en-US" sz="1100">
                <a:solidFill>
                  <a:srgbClr val="000000"/>
                </a:solidFill>
                <a:latin typeface="Courier New" charset="0"/>
              </a:rPr>
              <a:t>MPI_Init(&amp;argc,&amp;argv);</a:t>
            </a:r>
          </a:p>
          <a:p>
            <a:pPr eaLnBrk="1" hangingPunct="1"/>
            <a:r>
              <a:rPr lang="en-GB" altLang="en-US" sz="1100">
                <a:solidFill>
                  <a:srgbClr val="000000"/>
                </a:solidFill>
                <a:latin typeface="Courier New" charset="0"/>
              </a:rPr>
              <a:t>...</a:t>
            </a:r>
          </a:p>
          <a:p>
            <a:pPr eaLnBrk="1" hangingPunct="1"/>
            <a:r>
              <a:rPr lang="en-GB" altLang="en-US" sz="1100">
                <a:solidFill>
                  <a:srgbClr val="000000"/>
                </a:solidFill>
                <a:latin typeface="Courier New" charset="0"/>
              </a:rPr>
              <a:t>...</a:t>
            </a:r>
          </a:p>
          <a:p>
            <a:pPr eaLnBrk="1" hangingPunct="1"/>
            <a:r>
              <a:rPr lang="en-GB" altLang="en-US" sz="1900" b="1">
                <a:solidFill>
                  <a:srgbClr val="000000"/>
                </a:solidFill>
                <a:latin typeface="Courier New" charset="0"/>
              </a:rPr>
              <a:t>MPI_Finalize();</a:t>
            </a:r>
          </a:p>
          <a:p>
            <a:pPr eaLnBrk="1" hangingPunct="1"/>
            <a:r>
              <a:rPr lang="en-GB" altLang="en-US" sz="1100">
                <a:solidFill>
                  <a:srgbClr val="000000"/>
                </a:solidFill>
                <a:latin typeface="Courier New" charset="0"/>
              </a:rPr>
              <a:t>... </a:t>
            </a:r>
          </a:p>
        </p:txBody>
      </p:sp>
      <p:sp>
        <p:nvSpPr>
          <p:cNvPr id="17419" name="Rectangle 14"/>
          <p:cNvSpPr>
            <a:spLocks noChangeArrowheads="1"/>
          </p:cNvSpPr>
          <p:nvPr/>
        </p:nvSpPr>
        <p:spPr bwMode="auto">
          <a:xfrm>
            <a:off x="6934200" y="5867400"/>
            <a:ext cx="3810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9pPr>
          </a:lstStyle>
          <a:p>
            <a:r>
              <a:rPr lang="en-US" altLang="en-US" sz="1000">
                <a:solidFill>
                  <a:srgbClr val="000000"/>
                </a:solidFill>
                <a:latin typeface="Calibri" charset="0"/>
              </a:rPr>
              <a:t>http://www-unix.mcs.anl.gov/mpi/www/www3/MPI_Finalize.html</a:t>
            </a:r>
          </a:p>
        </p:txBody>
      </p:sp>
    </p:spTree>
    <p:extLst>
      <p:ext uri="{BB962C8B-B14F-4D97-AF65-F5344CB8AC3E}">
        <p14:creationId xmlns:p14="http://schemas.microsoft.com/office/powerpoint/2010/main" val="1174961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14538" y="404814"/>
            <a:ext cx="82296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MPI Hello World</a:t>
            </a:r>
            <a:endParaRPr lang="en-US" kern="0" dirty="0"/>
          </a:p>
        </p:txBody>
      </p:sp>
      <p:sp>
        <p:nvSpPr>
          <p:cNvPr id="7" name="Content Placeholder 3"/>
          <p:cNvSpPr txBox="1">
            <a:spLocks/>
          </p:cNvSpPr>
          <p:nvPr/>
        </p:nvSpPr>
        <p:spPr>
          <a:xfrm>
            <a:off x="1981200" y="1143000"/>
            <a:ext cx="8229600" cy="53340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r>
              <a:rPr lang="en-US" kern="0">
                <a:ea typeface="ＭＳ Ｐゴシック" pitchFamily="34" charset="-128"/>
              </a:rPr>
              <a:t>C source file for a simple MPI Hello World</a:t>
            </a:r>
          </a:p>
        </p:txBody>
      </p:sp>
      <p:sp>
        <p:nvSpPr>
          <p:cNvPr id="18435" name="Rectangle 4"/>
          <p:cNvSpPr>
            <a:spLocks noChangeArrowheads="1"/>
          </p:cNvSpPr>
          <p:nvPr/>
        </p:nvSpPr>
        <p:spPr bwMode="auto">
          <a:xfrm>
            <a:off x="2133600" y="1905001"/>
            <a:ext cx="65532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sz="2200">
                <a:latin typeface="Consolas" charset="0"/>
              </a:rPr>
              <a:t>#include "mpi.h"</a:t>
            </a:r>
          </a:p>
          <a:p>
            <a:r>
              <a:rPr lang="en-US" altLang="en-US" sz="2200">
                <a:latin typeface="Consolas" charset="0"/>
              </a:rPr>
              <a:t>#include &lt;stdio.h&gt;</a:t>
            </a:r>
          </a:p>
          <a:p>
            <a:endParaRPr lang="en-US" altLang="en-US" sz="2200">
              <a:latin typeface="Consolas" charset="0"/>
            </a:endParaRPr>
          </a:p>
          <a:p>
            <a:r>
              <a:rPr lang="en-US" altLang="en-US" sz="2200">
                <a:latin typeface="Consolas" charset="0"/>
              </a:rPr>
              <a:t>int main( int argc, char *argv[])</a:t>
            </a:r>
          </a:p>
          <a:p>
            <a:r>
              <a:rPr lang="en-US" altLang="en-US" sz="2200">
                <a:latin typeface="Consolas" charset="0"/>
              </a:rPr>
              <a:t>{</a:t>
            </a:r>
          </a:p>
          <a:p>
            <a:r>
              <a:rPr lang="en-US" altLang="en-US" sz="2200">
                <a:latin typeface="Consolas" charset="0"/>
              </a:rPr>
              <a:t>    MPI_Init( &amp;argc, &amp;argv);</a:t>
            </a:r>
          </a:p>
          <a:p>
            <a:r>
              <a:rPr lang="en-US" altLang="en-US" sz="2200">
                <a:latin typeface="Consolas" charset="0"/>
              </a:rPr>
              <a:t>    printf("Hello, World!\n");</a:t>
            </a:r>
          </a:p>
          <a:p>
            <a:r>
              <a:rPr lang="en-US" altLang="en-US" sz="2200">
                <a:latin typeface="Consolas" charset="0"/>
              </a:rPr>
              <a:t>    MPI_Finalize();</a:t>
            </a:r>
          </a:p>
          <a:p>
            <a:r>
              <a:rPr lang="en-US" altLang="en-US" sz="2200">
                <a:latin typeface="Consolas" charset="0"/>
              </a:rPr>
              <a:t>    return 0;</a:t>
            </a:r>
          </a:p>
          <a:p>
            <a:r>
              <a:rPr lang="en-US" altLang="en-US" sz="2200">
                <a:latin typeface="Consolas" charset="0"/>
              </a:rPr>
              <a:t>}</a:t>
            </a:r>
          </a:p>
        </p:txBody>
      </p:sp>
      <p:sp>
        <p:nvSpPr>
          <p:cNvPr id="19461" name="Rectangular Callout 8"/>
          <p:cNvSpPr>
            <a:spLocks noChangeArrowheads="1"/>
          </p:cNvSpPr>
          <p:nvPr/>
        </p:nvSpPr>
        <p:spPr bwMode="auto">
          <a:xfrm>
            <a:off x="5181600" y="1600200"/>
            <a:ext cx="1905000" cy="381000"/>
          </a:xfrm>
          <a:prstGeom prst="wedgeRectCallout">
            <a:avLst>
              <a:gd name="adj1" fmla="val -74259"/>
              <a:gd name="adj2" fmla="val 54551"/>
            </a:avLst>
          </a:prstGeom>
          <a:noFill/>
          <a:ln w="9525">
            <a:solidFill>
              <a:srgbClr val="4A7EBB"/>
            </a:solidFill>
            <a:miter lim="800000"/>
            <a:headEnd/>
            <a:tailEnd/>
          </a:ln>
          <a:effectLst>
            <a:outerShdw blurRad="635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p>
            <a:pPr algn="ctr">
              <a:defRPr/>
            </a:pPr>
            <a:r>
              <a:rPr lang="en-US">
                <a:latin typeface="Calibri" charset="0"/>
                <a:ea typeface="MS PGothic" charset="0"/>
                <a:cs typeface="MS PGothic" charset="0"/>
              </a:rPr>
              <a:t>Include header files</a:t>
            </a:r>
          </a:p>
        </p:txBody>
      </p:sp>
      <p:sp>
        <p:nvSpPr>
          <p:cNvPr id="19462" name="Rectangular Callout 9"/>
          <p:cNvSpPr>
            <a:spLocks noChangeArrowheads="1"/>
          </p:cNvSpPr>
          <p:nvPr/>
        </p:nvSpPr>
        <p:spPr bwMode="auto">
          <a:xfrm>
            <a:off x="7162800" y="3505200"/>
            <a:ext cx="2362200" cy="457200"/>
          </a:xfrm>
          <a:prstGeom prst="wedgeRectCallout">
            <a:avLst>
              <a:gd name="adj1" fmla="val -79778"/>
              <a:gd name="adj2" fmla="val -10264"/>
            </a:avLst>
          </a:prstGeom>
          <a:noFill/>
          <a:ln w="9525">
            <a:solidFill>
              <a:srgbClr val="4A7EBB"/>
            </a:solidFill>
            <a:miter lim="800000"/>
            <a:headEnd/>
            <a:tailEnd/>
          </a:ln>
          <a:effectLst>
            <a:outerShdw blurRad="635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p>
            <a:pPr algn="ctr">
              <a:defRPr/>
            </a:pPr>
            <a:r>
              <a:rPr lang="en-US" sz="2000">
                <a:latin typeface="Calibri" charset="0"/>
                <a:ea typeface="MS PGothic" charset="0"/>
                <a:cs typeface="MS PGothic" charset="0"/>
              </a:rPr>
              <a:t>Initialize MPI Context</a:t>
            </a:r>
          </a:p>
        </p:txBody>
      </p:sp>
      <p:sp>
        <p:nvSpPr>
          <p:cNvPr id="19463" name="Rectangular Callout 10"/>
          <p:cNvSpPr>
            <a:spLocks noChangeArrowheads="1"/>
          </p:cNvSpPr>
          <p:nvPr/>
        </p:nvSpPr>
        <p:spPr bwMode="auto">
          <a:xfrm>
            <a:off x="5715000" y="4572000"/>
            <a:ext cx="2362200" cy="457200"/>
          </a:xfrm>
          <a:prstGeom prst="wedgeRectCallout">
            <a:avLst>
              <a:gd name="adj1" fmla="val -74403"/>
              <a:gd name="adj2" fmla="val -61190"/>
            </a:avLst>
          </a:prstGeom>
          <a:noFill/>
          <a:ln w="9525">
            <a:solidFill>
              <a:srgbClr val="4A7EBB"/>
            </a:solidFill>
            <a:miter lim="800000"/>
            <a:headEnd/>
            <a:tailEnd/>
          </a:ln>
          <a:effectLst>
            <a:outerShdw blurRad="635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p>
            <a:pPr algn="ctr">
              <a:defRPr/>
            </a:pPr>
            <a:r>
              <a:rPr lang="en-US" sz="2200">
                <a:latin typeface="Calibri" charset="0"/>
                <a:ea typeface="MS PGothic" charset="0"/>
                <a:cs typeface="MS PGothic" charset="0"/>
              </a:rPr>
              <a:t>Finalize MPI Context</a:t>
            </a:r>
          </a:p>
        </p:txBody>
      </p:sp>
    </p:spTree>
    <p:extLst>
      <p:ext uri="{BB962C8B-B14F-4D97-AF65-F5344CB8AC3E}">
        <p14:creationId xmlns:p14="http://schemas.microsoft.com/office/powerpoint/2010/main" val="14696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966914" y="123826"/>
            <a:ext cx="8258175"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ea typeface="ＭＳ Ｐゴシック" charset="0"/>
                <a:cs typeface="ＭＳ Ｐゴシック" charset="0"/>
              </a:rPr>
              <a:t>MPI Communicators</a:t>
            </a:r>
            <a:endParaRPr lang="en-US" kern="0" dirty="0">
              <a:ea typeface="ＭＳ Ｐゴシック" charset="0"/>
              <a:cs typeface="ＭＳ Ｐゴシック" charset="0"/>
            </a:endParaRPr>
          </a:p>
        </p:txBody>
      </p:sp>
      <p:sp>
        <p:nvSpPr>
          <p:cNvPr id="20482" name="Text Box 2"/>
          <p:cNvSpPr txBox="1">
            <a:spLocks noChangeArrowheads="1"/>
          </p:cNvSpPr>
          <p:nvPr/>
        </p:nvSpPr>
        <p:spPr bwMode="auto">
          <a:xfrm>
            <a:off x="1627188" y="871539"/>
            <a:ext cx="670560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2pPr>
            <a:lvl3pPr marL="11430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3pPr>
            <a:lvl4pPr marL="16002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4pPr>
            <a:lvl5pPr marL="20574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9pPr>
          </a:lstStyle>
          <a:p>
            <a:pPr>
              <a:lnSpc>
                <a:spcPct val="90000"/>
              </a:lnSpc>
              <a:spcBef>
                <a:spcPts val="500"/>
              </a:spcBef>
              <a:buFontTx/>
              <a:buChar char="•"/>
            </a:pPr>
            <a:r>
              <a:rPr lang="en-US" altLang="en-US" sz="2000" i="0">
                <a:solidFill>
                  <a:srgbClr val="000000"/>
                </a:solidFill>
              </a:rPr>
              <a:t>Communicator is an internal object</a:t>
            </a:r>
          </a:p>
          <a:p>
            <a:pPr>
              <a:lnSpc>
                <a:spcPct val="90000"/>
              </a:lnSpc>
              <a:spcBef>
                <a:spcPts val="500"/>
              </a:spcBef>
              <a:buFontTx/>
              <a:buChar char="•"/>
            </a:pPr>
            <a:r>
              <a:rPr lang="en-US" altLang="en-US" sz="2000" i="0">
                <a:solidFill>
                  <a:srgbClr val="000000"/>
                </a:solidFill>
              </a:rPr>
              <a:t>MPI Programs are made up of communicating processes</a:t>
            </a:r>
          </a:p>
          <a:p>
            <a:pPr>
              <a:lnSpc>
                <a:spcPct val="90000"/>
              </a:lnSpc>
              <a:spcBef>
                <a:spcPts val="500"/>
              </a:spcBef>
              <a:buFontTx/>
              <a:buChar char="•"/>
            </a:pPr>
            <a:r>
              <a:rPr lang="en-US" altLang="en-US" sz="2000" i="0">
                <a:solidFill>
                  <a:srgbClr val="000000"/>
                </a:solidFill>
              </a:rPr>
              <a:t>Each process has its own address space containing its own attributes such as rank, size (and argc, argv, etc.) </a:t>
            </a:r>
          </a:p>
          <a:p>
            <a:pPr>
              <a:lnSpc>
                <a:spcPct val="90000"/>
              </a:lnSpc>
              <a:spcBef>
                <a:spcPts val="500"/>
              </a:spcBef>
              <a:buFontTx/>
              <a:buChar char="•"/>
            </a:pPr>
            <a:r>
              <a:rPr lang="en-US" altLang="en-US" sz="2000" i="0">
                <a:solidFill>
                  <a:srgbClr val="000000"/>
                </a:solidFill>
              </a:rPr>
              <a:t>MPI provides functions to interact with it</a:t>
            </a:r>
          </a:p>
          <a:p>
            <a:pPr>
              <a:lnSpc>
                <a:spcPct val="90000"/>
              </a:lnSpc>
              <a:spcBef>
                <a:spcPts val="500"/>
              </a:spcBef>
              <a:buFontTx/>
              <a:buChar char="•"/>
            </a:pPr>
            <a:r>
              <a:rPr lang="en-US" altLang="en-US" sz="2000" i="0">
                <a:solidFill>
                  <a:srgbClr val="000000"/>
                </a:solidFill>
              </a:rPr>
              <a:t>Default communicator is MPI_COMM_WORLD</a:t>
            </a:r>
          </a:p>
          <a:p>
            <a:pPr lvl="1">
              <a:lnSpc>
                <a:spcPct val="90000"/>
              </a:lnSpc>
              <a:spcBef>
                <a:spcPts val="450"/>
              </a:spcBef>
              <a:buFontTx/>
              <a:buChar char="–"/>
            </a:pPr>
            <a:r>
              <a:rPr lang="en-US" altLang="en-US" sz="1800" i="0">
                <a:solidFill>
                  <a:srgbClr val="000000"/>
                </a:solidFill>
                <a:ea typeface="ＭＳ Ｐゴシック" charset="-128"/>
              </a:rPr>
              <a:t>All processes are its members</a:t>
            </a:r>
          </a:p>
          <a:p>
            <a:pPr lvl="1">
              <a:lnSpc>
                <a:spcPct val="90000"/>
              </a:lnSpc>
              <a:spcBef>
                <a:spcPts val="450"/>
              </a:spcBef>
              <a:buFontTx/>
              <a:buChar char="–"/>
            </a:pPr>
            <a:r>
              <a:rPr lang="en-US" altLang="en-US" sz="1800" i="0">
                <a:solidFill>
                  <a:srgbClr val="000000"/>
                </a:solidFill>
                <a:ea typeface="ＭＳ Ｐゴシック" charset="-128"/>
              </a:rPr>
              <a:t>It has a size (the number of processes)</a:t>
            </a:r>
          </a:p>
          <a:p>
            <a:pPr lvl="1">
              <a:lnSpc>
                <a:spcPct val="90000"/>
              </a:lnSpc>
              <a:spcBef>
                <a:spcPts val="450"/>
              </a:spcBef>
              <a:buFontTx/>
              <a:buChar char="–"/>
            </a:pPr>
            <a:r>
              <a:rPr lang="en-US" altLang="en-US" sz="1800" i="0">
                <a:solidFill>
                  <a:srgbClr val="000000"/>
                </a:solidFill>
                <a:ea typeface="ＭＳ Ｐゴシック" charset="-128"/>
              </a:rPr>
              <a:t>Each process has a rank within it</a:t>
            </a:r>
          </a:p>
          <a:p>
            <a:pPr lvl="1">
              <a:lnSpc>
                <a:spcPct val="90000"/>
              </a:lnSpc>
              <a:spcBef>
                <a:spcPts val="450"/>
              </a:spcBef>
              <a:buFontTx/>
              <a:buChar char="–"/>
            </a:pPr>
            <a:r>
              <a:rPr lang="en-US" altLang="en-US" sz="1800" i="0">
                <a:solidFill>
                  <a:srgbClr val="000000"/>
                </a:solidFill>
                <a:ea typeface="ＭＳ Ｐゴシック" charset="-128"/>
              </a:rPr>
              <a:t>One can think of it as an ordered list of processes</a:t>
            </a:r>
          </a:p>
          <a:p>
            <a:pPr>
              <a:lnSpc>
                <a:spcPct val="90000"/>
              </a:lnSpc>
              <a:spcBef>
                <a:spcPts val="500"/>
              </a:spcBef>
              <a:buFontTx/>
              <a:buChar char="•"/>
            </a:pPr>
            <a:r>
              <a:rPr lang="en-US" altLang="en-US" sz="2000" i="0">
                <a:solidFill>
                  <a:srgbClr val="000000"/>
                </a:solidFill>
              </a:rPr>
              <a:t>Additional communicator(s) can co-exist</a:t>
            </a:r>
          </a:p>
          <a:p>
            <a:pPr>
              <a:lnSpc>
                <a:spcPct val="90000"/>
              </a:lnSpc>
              <a:spcBef>
                <a:spcPts val="500"/>
              </a:spcBef>
              <a:buFontTx/>
              <a:buChar char="•"/>
            </a:pPr>
            <a:r>
              <a:rPr lang="en-US" altLang="en-US" sz="2000" i="0">
                <a:solidFill>
                  <a:srgbClr val="000000"/>
                </a:solidFill>
              </a:rPr>
              <a:t>A process can belong to more than one communicator</a:t>
            </a:r>
          </a:p>
          <a:p>
            <a:pPr>
              <a:lnSpc>
                <a:spcPct val="90000"/>
              </a:lnSpc>
              <a:spcBef>
                <a:spcPts val="500"/>
              </a:spcBef>
              <a:buFontTx/>
              <a:buChar char="•"/>
            </a:pPr>
            <a:r>
              <a:rPr lang="en-US" altLang="en-US" sz="2000" i="0">
                <a:solidFill>
                  <a:srgbClr val="000000"/>
                </a:solidFill>
              </a:rPr>
              <a:t>Within a communicator, each process has a unique rank</a:t>
            </a:r>
          </a:p>
          <a:p>
            <a:pPr lvl="1">
              <a:lnSpc>
                <a:spcPct val="90000"/>
              </a:lnSpc>
              <a:spcBef>
                <a:spcPts val="500"/>
              </a:spcBef>
            </a:pPr>
            <a:endParaRPr lang="en-US" altLang="en-US" sz="2000">
              <a:solidFill>
                <a:srgbClr val="000000"/>
              </a:solidFill>
              <a:ea typeface="ＭＳ Ｐゴシック" charset="-128"/>
            </a:endParaRPr>
          </a:p>
        </p:txBody>
      </p:sp>
      <p:grpSp>
        <p:nvGrpSpPr>
          <p:cNvPr id="20483" name="Group 3"/>
          <p:cNvGrpSpPr>
            <a:grpSpLocks/>
          </p:cNvGrpSpPr>
          <p:nvPr/>
        </p:nvGrpSpPr>
        <p:grpSpPr bwMode="auto">
          <a:xfrm>
            <a:off x="7162801" y="2514601"/>
            <a:ext cx="3503613" cy="2741613"/>
            <a:chOff x="3552" y="1584"/>
            <a:chExt cx="2207" cy="1727"/>
          </a:xfrm>
        </p:grpSpPr>
        <p:sp>
          <p:nvSpPr>
            <p:cNvPr id="25605" name="AutoShape 4"/>
            <p:cNvSpPr>
              <a:spLocks noChangeArrowheads="1"/>
            </p:cNvSpPr>
            <p:nvPr/>
          </p:nvSpPr>
          <p:spPr bwMode="auto">
            <a:xfrm>
              <a:off x="3552" y="1584"/>
              <a:ext cx="2208" cy="1728"/>
            </a:xfrm>
            <a:custGeom>
              <a:avLst/>
              <a:gdLst>
                <a:gd name="T0" fmla="*/ 1939 w 43200"/>
                <a:gd name="T1" fmla="*/ 223 h 43200"/>
                <a:gd name="T2" fmla="*/ 970 w 43200"/>
                <a:gd name="T3" fmla="*/ 445 h 43200"/>
                <a:gd name="T4" fmla="*/ 6 w 43200"/>
                <a:gd name="T5" fmla="*/ 223 h 43200"/>
                <a:gd name="T6" fmla="*/ 970 w 43200"/>
                <a:gd name="T7" fmla="*/ 25 h 43200"/>
                <a:gd name="T8" fmla="*/ 0 60000 65536"/>
                <a:gd name="T9" fmla="*/ 0 60000 65536"/>
                <a:gd name="T10" fmla="*/ 0 60000 65536"/>
                <a:gd name="T11" fmla="*/ 0 60000 65536"/>
                <a:gd name="T12" fmla="*/ 5948 w 43200"/>
                <a:gd name="T13" fmla="*/ 6525 h 43200"/>
                <a:gd name="T14" fmla="*/ 34180 w 43200"/>
                <a:gd name="T15" fmla="*/ 34675 h 43200"/>
              </a:gdLst>
              <a:ahLst/>
              <a:cxnLst>
                <a:cxn ang="T8">
                  <a:pos x="T0" y="T1"/>
                </a:cxn>
                <a:cxn ang="T9">
                  <a:pos x="T2" y="T3"/>
                </a:cxn>
                <a:cxn ang="T10">
                  <a:pos x="T4" y="T5"/>
                </a:cxn>
                <a:cxn ang="T11">
                  <a:pos x="T6" y="T7"/>
                </a:cxn>
              </a:cxnLst>
              <a:rect l="T12" t="T13" r="T14" b="T15"/>
              <a:pathLst>
                <a:path w="43200" h="43200">
                  <a:moveTo>
                    <a:pt x="3900" y="14370"/>
                  </a:moveTo>
                  <a:lnTo>
                    <a:pt x="3899" y="14370"/>
                  </a:lnTo>
                  <a:cubicBezTo>
                    <a:pt x="3858" y="13959"/>
                    <a:pt x="3838" y="13545"/>
                    <a:pt x="3838" y="13131"/>
                  </a:cubicBezTo>
                  <a:cubicBezTo>
                    <a:pt x="3838" y="8055"/>
                    <a:pt x="6861" y="3941"/>
                    <a:pt x="10591" y="3941"/>
                  </a:cubicBezTo>
                  <a:cubicBezTo>
                    <a:pt x="11791" y="3940"/>
                    <a:pt x="12969" y="4376"/>
                    <a:pt x="14005" y="5201"/>
                  </a:cubicBezTo>
                  <a:lnTo>
                    <a:pt x="14005" y="5202"/>
                  </a:lnTo>
                  <a:cubicBezTo>
                    <a:pt x="14930" y="2828"/>
                    <a:pt x="16742" y="1343"/>
                    <a:pt x="18715" y="1344"/>
                  </a:cubicBezTo>
                  <a:cubicBezTo>
                    <a:pt x="20114" y="1344"/>
                    <a:pt x="21458" y="2093"/>
                    <a:pt x="22456" y="3431"/>
                  </a:cubicBezTo>
                  <a:lnTo>
                    <a:pt x="22456" y="3432"/>
                  </a:lnTo>
                  <a:cubicBezTo>
                    <a:pt x="23194" y="1415"/>
                    <a:pt x="24707" y="140"/>
                    <a:pt x="26362" y="141"/>
                  </a:cubicBezTo>
                  <a:cubicBezTo>
                    <a:pt x="27723" y="141"/>
                    <a:pt x="29007" y="1006"/>
                    <a:pt x="29832" y="2481"/>
                  </a:cubicBezTo>
                  <a:lnTo>
                    <a:pt x="29832" y="2480"/>
                  </a:lnTo>
                  <a:cubicBezTo>
                    <a:pt x="30755" y="1002"/>
                    <a:pt x="32110" y="149"/>
                    <a:pt x="33538" y="150"/>
                  </a:cubicBezTo>
                  <a:cubicBezTo>
                    <a:pt x="35888" y="150"/>
                    <a:pt x="37901" y="2435"/>
                    <a:pt x="38318" y="5575"/>
                  </a:cubicBezTo>
                  <a:lnTo>
                    <a:pt x="38317" y="5576"/>
                  </a:lnTo>
                  <a:cubicBezTo>
                    <a:pt x="40639" y="6438"/>
                    <a:pt x="42250" y="9313"/>
                    <a:pt x="42250" y="12594"/>
                  </a:cubicBezTo>
                  <a:cubicBezTo>
                    <a:pt x="42250" y="13579"/>
                    <a:pt x="42103" y="14554"/>
                    <a:pt x="41818" y="15460"/>
                  </a:cubicBezTo>
                  <a:lnTo>
                    <a:pt x="41818" y="15459"/>
                  </a:lnTo>
                  <a:cubicBezTo>
                    <a:pt x="42727" y="17070"/>
                    <a:pt x="43220" y="19044"/>
                    <a:pt x="43220" y="21076"/>
                  </a:cubicBezTo>
                  <a:cubicBezTo>
                    <a:pt x="43220" y="25663"/>
                    <a:pt x="40741" y="29553"/>
                    <a:pt x="37404" y="30203"/>
                  </a:cubicBezTo>
                  <a:lnTo>
                    <a:pt x="37403" y="30202"/>
                  </a:lnTo>
                  <a:cubicBezTo>
                    <a:pt x="37378" y="34523"/>
                    <a:pt x="34795" y="38006"/>
                    <a:pt x="31619" y="38007"/>
                  </a:cubicBezTo>
                  <a:cubicBezTo>
                    <a:pt x="30535" y="38007"/>
                    <a:pt x="29474" y="37593"/>
                    <a:pt x="28555" y="36813"/>
                  </a:cubicBezTo>
                  <a:lnTo>
                    <a:pt x="28556" y="36813"/>
                  </a:lnTo>
                  <a:cubicBezTo>
                    <a:pt x="27694" y="40699"/>
                    <a:pt x="25069" y="43357"/>
                    <a:pt x="22094" y="43358"/>
                  </a:cubicBezTo>
                  <a:cubicBezTo>
                    <a:pt x="19839" y="43358"/>
                    <a:pt x="17733" y="41821"/>
                    <a:pt x="16480" y="39263"/>
                  </a:cubicBezTo>
                  <a:lnTo>
                    <a:pt x="16480" y="39264"/>
                  </a:lnTo>
                  <a:cubicBezTo>
                    <a:pt x="15279" y="40250"/>
                    <a:pt x="13904" y="40770"/>
                    <a:pt x="12503" y="40771"/>
                  </a:cubicBezTo>
                  <a:cubicBezTo>
                    <a:pt x="9735" y="40771"/>
                    <a:pt x="7180" y="38748"/>
                    <a:pt x="5804" y="35469"/>
                  </a:cubicBezTo>
                  <a:lnTo>
                    <a:pt x="5803" y="35469"/>
                  </a:lnTo>
                  <a:cubicBezTo>
                    <a:pt x="5635" y="35496"/>
                    <a:pt x="5465" y="35509"/>
                    <a:pt x="5296" y="35510"/>
                  </a:cubicBezTo>
                  <a:cubicBezTo>
                    <a:pt x="2888" y="35510"/>
                    <a:pt x="936" y="32860"/>
                    <a:pt x="936" y="29592"/>
                  </a:cubicBezTo>
                  <a:cubicBezTo>
                    <a:pt x="935" y="28090"/>
                    <a:pt x="1356" y="26644"/>
                    <a:pt x="2112" y="25547"/>
                  </a:cubicBezTo>
                  <a:lnTo>
                    <a:pt x="2113" y="25547"/>
                  </a:lnTo>
                  <a:cubicBezTo>
                    <a:pt x="781" y="24481"/>
                    <a:pt x="-36" y="22528"/>
                    <a:pt x="-36" y="20418"/>
                  </a:cubicBezTo>
                  <a:cubicBezTo>
                    <a:pt x="-37" y="17370"/>
                    <a:pt x="1647" y="14817"/>
                    <a:pt x="3863" y="14504"/>
                  </a:cubicBezTo>
                  <a:lnTo>
                    <a:pt x="3900" y="14370"/>
                  </a:lnTo>
                  <a:close/>
                </a:path>
                <a:path w="43200" h="43200" fill="none">
                  <a:moveTo>
                    <a:pt x="4693" y="26177"/>
                  </a:moveTo>
                  <a:lnTo>
                    <a:pt x="4693" y="26177"/>
                  </a:lnTo>
                  <a:cubicBezTo>
                    <a:pt x="4580" y="26189"/>
                    <a:pt x="4468" y="26194"/>
                    <a:pt x="4356" y="26195"/>
                  </a:cubicBezTo>
                  <a:cubicBezTo>
                    <a:pt x="3584" y="26195"/>
                    <a:pt x="2826" y="25913"/>
                    <a:pt x="2160" y="25379"/>
                  </a:cubicBezTo>
                  <a:moveTo>
                    <a:pt x="6928" y="34899"/>
                  </a:moveTo>
                  <a:lnTo>
                    <a:pt x="6927" y="34898"/>
                  </a:lnTo>
                  <a:cubicBezTo>
                    <a:pt x="6572" y="35091"/>
                    <a:pt x="6200" y="35219"/>
                    <a:pt x="5820" y="35280"/>
                  </a:cubicBezTo>
                  <a:moveTo>
                    <a:pt x="16478" y="39090"/>
                  </a:moveTo>
                  <a:lnTo>
                    <a:pt x="16477" y="39090"/>
                  </a:lnTo>
                  <a:cubicBezTo>
                    <a:pt x="16210" y="38544"/>
                    <a:pt x="15986" y="37960"/>
                    <a:pt x="15809" y="37350"/>
                  </a:cubicBezTo>
                  <a:moveTo>
                    <a:pt x="28827" y="34751"/>
                  </a:moveTo>
                  <a:lnTo>
                    <a:pt x="28826" y="34750"/>
                  </a:lnTo>
                  <a:cubicBezTo>
                    <a:pt x="28787" y="35398"/>
                    <a:pt x="28698" y="36038"/>
                    <a:pt x="28560" y="36660"/>
                  </a:cubicBezTo>
                  <a:moveTo>
                    <a:pt x="34129" y="22954"/>
                  </a:moveTo>
                  <a:lnTo>
                    <a:pt x="34128" y="22954"/>
                  </a:lnTo>
                  <a:cubicBezTo>
                    <a:pt x="36118" y="24271"/>
                    <a:pt x="37381" y="27017"/>
                    <a:pt x="37381" y="30027"/>
                  </a:cubicBezTo>
                  <a:cubicBezTo>
                    <a:pt x="37381" y="30048"/>
                    <a:pt x="37380" y="30069"/>
                    <a:pt x="37380" y="30090"/>
                  </a:cubicBezTo>
                  <a:moveTo>
                    <a:pt x="41798" y="15354"/>
                  </a:moveTo>
                  <a:lnTo>
                    <a:pt x="41798" y="15354"/>
                  </a:lnTo>
                  <a:cubicBezTo>
                    <a:pt x="41473" y="16386"/>
                    <a:pt x="40978" y="17302"/>
                    <a:pt x="40350" y="18030"/>
                  </a:cubicBezTo>
                  <a:moveTo>
                    <a:pt x="38324" y="5426"/>
                  </a:moveTo>
                  <a:lnTo>
                    <a:pt x="38324" y="5425"/>
                  </a:lnTo>
                  <a:cubicBezTo>
                    <a:pt x="38375" y="5811"/>
                    <a:pt x="38401" y="6202"/>
                    <a:pt x="38401" y="6595"/>
                  </a:cubicBezTo>
                  <a:cubicBezTo>
                    <a:pt x="38401" y="6626"/>
                    <a:pt x="38400" y="6658"/>
                    <a:pt x="38400" y="6690"/>
                  </a:cubicBezTo>
                  <a:moveTo>
                    <a:pt x="29078" y="3952"/>
                  </a:moveTo>
                  <a:lnTo>
                    <a:pt x="29078" y="3952"/>
                  </a:lnTo>
                  <a:cubicBezTo>
                    <a:pt x="29266" y="3369"/>
                    <a:pt x="29516" y="2826"/>
                    <a:pt x="29820" y="2340"/>
                  </a:cubicBezTo>
                  <a:moveTo>
                    <a:pt x="22141" y="4720"/>
                  </a:moveTo>
                  <a:lnTo>
                    <a:pt x="22140" y="4719"/>
                  </a:lnTo>
                  <a:cubicBezTo>
                    <a:pt x="22217" y="4238"/>
                    <a:pt x="22338" y="3771"/>
                    <a:pt x="22500" y="3330"/>
                  </a:cubicBezTo>
                  <a:moveTo>
                    <a:pt x="14000" y="5192"/>
                  </a:moveTo>
                  <a:lnTo>
                    <a:pt x="14000" y="5191"/>
                  </a:lnTo>
                  <a:cubicBezTo>
                    <a:pt x="14471" y="5568"/>
                    <a:pt x="14908" y="6020"/>
                    <a:pt x="15299" y="6540"/>
                  </a:cubicBezTo>
                  <a:moveTo>
                    <a:pt x="4127" y="15789"/>
                  </a:moveTo>
                  <a:lnTo>
                    <a:pt x="4127" y="15788"/>
                  </a:lnTo>
                  <a:cubicBezTo>
                    <a:pt x="4024" y="15324"/>
                    <a:pt x="3948" y="14850"/>
                    <a:pt x="3900" y="14369"/>
                  </a:cubicBezTo>
                </a:path>
              </a:pathLst>
            </a:custGeom>
            <a:gradFill rotWithShape="0">
              <a:gsLst>
                <a:gs pos="0">
                  <a:srgbClr val="2C5D98"/>
                </a:gs>
                <a:gs pos="100000">
                  <a:srgbClr val="3A7CCB">
                    <a:alpha val="31000"/>
                  </a:srgbClr>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90000" tIns="46800" rIns="90000" bIns="468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MS PGothic" charset="0"/>
                  <a:cs typeface="MS PGothic" charset="0"/>
                </a:rPr>
                <a:t>MPI_COMM_WORLD</a:t>
              </a:r>
            </a:p>
          </p:txBody>
        </p:sp>
        <p:sp>
          <p:nvSpPr>
            <p:cNvPr id="25606" name="Oval 5"/>
            <p:cNvSpPr>
              <a:spLocks noChangeArrowheads="1"/>
            </p:cNvSpPr>
            <p:nvPr/>
          </p:nvSpPr>
          <p:spPr bwMode="auto">
            <a:xfrm>
              <a:off x="3840" y="2160"/>
              <a:ext cx="240" cy="240"/>
            </a:xfrm>
            <a:prstGeom prst="ellipse">
              <a:avLst/>
            </a:prstGeom>
            <a:gradFill rotWithShape="0">
              <a:gsLst>
                <a:gs pos="0">
                  <a:srgbClr val="2C5D98"/>
                </a:gs>
                <a:gs pos="100000">
                  <a:srgbClr val="3A7CCB"/>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FFFFFF"/>
                  </a:solidFill>
                  <a:latin typeface="Calibri" charset="0"/>
                  <a:ea typeface="MS PGothic" charset="0"/>
                  <a:cs typeface="MS PGothic" charset="0"/>
                </a:rPr>
                <a:t>0</a:t>
              </a:r>
            </a:p>
          </p:txBody>
        </p:sp>
        <p:sp>
          <p:nvSpPr>
            <p:cNvPr id="25607" name="Oval 6"/>
            <p:cNvSpPr>
              <a:spLocks noChangeArrowheads="1"/>
            </p:cNvSpPr>
            <p:nvPr/>
          </p:nvSpPr>
          <p:spPr bwMode="auto">
            <a:xfrm>
              <a:off x="4272" y="2688"/>
              <a:ext cx="240" cy="240"/>
            </a:xfrm>
            <a:prstGeom prst="ellipse">
              <a:avLst/>
            </a:prstGeom>
            <a:gradFill rotWithShape="0">
              <a:gsLst>
                <a:gs pos="0">
                  <a:srgbClr val="2C5D98"/>
                </a:gs>
                <a:gs pos="100000">
                  <a:srgbClr val="3A7CCB"/>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FFFFFF"/>
                  </a:solidFill>
                  <a:latin typeface="Calibri" charset="0"/>
                  <a:ea typeface="MS PGothic" charset="0"/>
                  <a:cs typeface="MS PGothic" charset="0"/>
                </a:rPr>
                <a:t>1</a:t>
              </a:r>
            </a:p>
          </p:txBody>
        </p:sp>
        <p:sp>
          <p:nvSpPr>
            <p:cNvPr id="25608" name="Oval 7"/>
            <p:cNvSpPr>
              <a:spLocks noChangeArrowheads="1"/>
            </p:cNvSpPr>
            <p:nvPr/>
          </p:nvSpPr>
          <p:spPr bwMode="auto">
            <a:xfrm>
              <a:off x="3888" y="2592"/>
              <a:ext cx="240" cy="240"/>
            </a:xfrm>
            <a:prstGeom prst="ellipse">
              <a:avLst/>
            </a:prstGeom>
            <a:gradFill rotWithShape="0">
              <a:gsLst>
                <a:gs pos="0">
                  <a:srgbClr val="2C5D98"/>
                </a:gs>
                <a:gs pos="100000">
                  <a:srgbClr val="3A7CCB"/>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FFFFFF"/>
                  </a:solidFill>
                  <a:latin typeface="Calibri" charset="0"/>
                  <a:ea typeface="MS PGothic" charset="0"/>
                  <a:cs typeface="MS PGothic" charset="0"/>
                </a:rPr>
                <a:t>2</a:t>
              </a:r>
            </a:p>
          </p:txBody>
        </p:sp>
        <p:sp>
          <p:nvSpPr>
            <p:cNvPr id="25609" name="Oval 8"/>
            <p:cNvSpPr>
              <a:spLocks noChangeArrowheads="1"/>
            </p:cNvSpPr>
            <p:nvPr/>
          </p:nvSpPr>
          <p:spPr bwMode="auto">
            <a:xfrm>
              <a:off x="4800" y="2064"/>
              <a:ext cx="240" cy="240"/>
            </a:xfrm>
            <a:prstGeom prst="ellipse">
              <a:avLst/>
            </a:prstGeom>
            <a:gradFill rotWithShape="0">
              <a:gsLst>
                <a:gs pos="0">
                  <a:srgbClr val="2C5D98"/>
                </a:gs>
                <a:gs pos="100000">
                  <a:srgbClr val="3A7CCB"/>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FFFFFF"/>
                  </a:solidFill>
                  <a:latin typeface="Calibri" charset="0"/>
                  <a:ea typeface="MS PGothic" charset="0"/>
                  <a:cs typeface="MS PGothic" charset="0"/>
                </a:rPr>
                <a:t>5</a:t>
              </a:r>
            </a:p>
          </p:txBody>
        </p:sp>
        <p:sp>
          <p:nvSpPr>
            <p:cNvPr id="25610" name="Oval 9"/>
            <p:cNvSpPr>
              <a:spLocks noChangeArrowheads="1"/>
            </p:cNvSpPr>
            <p:nvPr/>
          </p:nvSpPr>
          <p:spPr bwMode="auto">
            <a:xfrm>
              <a:off x="4800" y="2352"/>
              <a:ext cx="240" cy="240"/>
            </a:xfrm>
            <a:prstGeom prst="ellipse">
              <a:avLst/>
            </a:prstGeom>
            <a:gradFill rotWithShape="0">
              <a:gsLst>
                <a:gs pos="0">
                  <a:srgbClr val="2C5D98"/>
                </a:gs>
                <a:gs pos="100000">
                  <a:srgbClr val="3A7CCB"/>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FFFFFF"/>
                  </a:solidFill>
                  <a:latin typeface="Calibri" charset="0"/>
                  <a:ea typeface="MS PGothic" charset="0"/>
                  <a:cs typeface="MS PGothic" charset="0"/>
                </a:rPr>
                <a:t>3</a:t>
              </a:r>
            </a:p>
          </p:txBody>
        </p:sp>
        <p:sp>
          <p:nvSpPr>
            <p:cNvPr id="25611" name="Oval 10"/>
            <p:cNvSpPr>
              <a:spLocks noChangeArrowheads="1"/>
            </p:cNvSpPr>
            <p:nvPr/>
          </p:nvSpPr>
          <p:spPr bwMode="auto">
            <a:xfrm>
              <a:off x="4704" y="2784"/>
              <a:ext cx="240" cy="240"/>
            </a:xfrm>
            <a:prstGeom prst="ellipse">
              <a:avLst/>
            </a:prstGeom>
            <a:gradFill rotWithShape="0">
              <a:gsLst>
                <a:gs pos="0">
                  <a:srgbClr val="2C5D98"/>
                </a:gs>
                <a:gs pos="100000">
                  <a:srgbClr val="3A7CCB"/>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FFFFFF"/>
                  </a:solidFill>
                  <a:latin typeface="Calibri" charset="0"/>
                  <a:ea typeface="MS PGothic" charset="0"/>
                  <a:cs typeface="MS PGothic" charset="0"/>
                </a:rPr>
                <a:t>4</a:t>
              </a:r>
            </a:p>
          </p:txBody>
        </p:sp>
        <p:sp>
          <p:nvSpPr>
            <p:cNvPr id="25612" name="Oval 11"/>
            <p:cNvSpPr>
              <a:spLocks noChangeArrowheads="1"/>
            </p:cNvSpPr>
            <p:nvPr/>
          </p:nvSpPr>
          <p:spPr bwMode="auto">
            <a:xfrm>
              <a:off x="5136" y="2208"/>
              <a:ext cx="240" cy="240"/>
            </a:xfrm>
            <a:prstGeom prst="ellipse">
              <a:avLst/>
            </a:prstGeom>
            <a:gradFill rotWithShape="0">
              <a:gsLst>
                <a:gs pos="0">
                  <a:srgbClr val="2C5D98"/>
                </a:gs>
                <a:gs pos="100000">
                  <a:srgbClr val="3A7CCB"/>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FFFFFF"/>
                  </a:solidFill>
                  <a:latin typeface="Calibri" charset="0"/>
                  <a:ea typeface="MS PGothic" charset="0"/>
                  <a:cs typeface="MS PGothic" charset="0"/>
                </a:rPr>
                <a:t>6</a:t>
              </a:r>
            </a:p>
          </p:txBody>
        </p:sp>
        <p:sp>
          <p:nvSpPr>
            <p:cNvPr id="25613" name="Oval 12"/>
            <p:cNvSpPr>
              <a:spLocks noChangeArrowheads="1"/>
            </p:cNvSpPr>
            <p:nvPr/>
          </p:nvSpPr>
          <p:spPr bwMode="auto">
            <a:xfrm>
              <a:off x="5136" y="2688"/>
              <a:ext cx="240" cy="240"/>
            </a:xfrm>
            <a:prstGeom prst="ellipse">
              <a:avLst/>
            </a:prstGeom>
            <a:gradFill rotWithShape="0">
              <a:gsLst>
                <a:gs pos="0">
                  <a:srgbClr val="2C5D98"/>
                </a:gs>
                <a:gs pos="100000">
                  <a:srgbClr val="3A7CCB"/>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FFFFFF"/>
                  </a:solidFill>
                  <a:latin typeface="Calibri" charset="0"/>
                  <a:ea typeface="MS PGothic" charset="0"/>
                  <a:cs typeface="MS PGothic" charset="0"/>
                </a:rPr>
                <a:t>7</a:t>
              </a:r>
            </a:p>
          </p:txBody>
        </p:sp>
        <p:cxnSp>
          <p:nvCxnSpPr>
            <p:cNvPr id="20493" name="AutoShape 13"/>
            <p:cNvCxnSpPr>
              <a:cxnSpLocks noChangeShapeType="1"/>
              <a:stCxn id="25606" idx="6"/>
              <a:endCxn id="25611" idx="0"/>
            </p:cNvCxnSpPr>
            <p:nvPr/>
          </p:nvCxnSpPr>
          <p:spPr bwMode="auto">
            <a:xfrm>
              <a:off x="4080" y="2280"/>
              <a:ext cx="744" cy="505"/>
            </a:xfrm>
            <a:prstGeom prst="bentConnector3">
              <a:avLst>
                <a:gd name="adj1" fmla="val 50000"/>
              </a:avLst>
            </a:prstGeom>
            <a:noFill/>
            <a:ln w="9525">
              <a:solidFill>
                <a:srgbClr val="000000"/>
              </a:solidFill>
              <a:round/>
              <a:headEnd/>
              <a:tailEnd/>
            </a:ln>
            <a:extLst>
              <a:ext uri="{909E8E84-426E-40DD-AFC4-6F175D3DCCD1}">
                <a14:hiddenFill xmlns:a14="http://schemas.microsoft.com/office/drawing/2010/main">
                  <a:noFill/>
                </a14:hiddenFill>
              </a:ext>
            </a:extLst>
          </p:spPr>
        </p:cxnSp>
        <p:pic>
          <p:nvPicPr>
            <p:cNvPr id="2049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8" y="2256"/>
              <a:ext cx="3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Tree>
    <p:extLst>
      <p:ext uri="{BB962C8B-B14F-4D97-AF65-F5344CB8AC3E}">
        <p14:creationId xmlns:p14="http://schemas.microsoft.com/office/powerpoint/2010/main" val="112255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00200" y="123826"/>
            <a:ext cx="87630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MPI: Size of Communicator</a:t>
            </a:r>
            <a:endParaRPr lang="en-US" kern="0" dirty="0"/>
          </a:p>
        </p:txBody>
      </p:sp>
      <p:graphicFrame>
        <p:nvGraphicFramePr>
          <p:cNvPr id="7" name="Group 3"/>
          <p:cNvGraphicFramePr>
            <a:graphicFrameLocks noGrp="1"/>
          </p:cNvGraphicFramePr>
          <p:nvPr/>
        </p:nvGraphicFramePr>
        <p:xfrm>
          <a:off x="2225675" y="1023939"/>
          <a:ext cx="7773988" cy="2543175"/>
        </p:xfrm>
        <a:graphic>
          <a:graphicData uri="http://schemas.openxmlformats.org/drawingml/2006/table">
            <a:tbl>
              <a:tblPr/>
              <a:tblGrid>
                <a:gridCol w="1600200">
                  <a:extLst>
                    <a:ext uri="{9D8B030D-6E8A-4147-A177-3AD203B41FA5}">
                      <a16:colId xmlns:a16="http://schemas.microsoft.com/office/drawing/2014/main" val="20000"/>
                    </a:ext>
                  </a:extLst>
                </a:gridCol>
                <a:gridCol w="6173788">
                  <a:extLst>
                    <a:ext uri="{9D8B030D-6E8A-4147-A177-3AD203B41FA5}">
                      <a16:colId xmlns:a16="http://schemas.microsoft.com/office/drawing/2014/main" val="20001"/>
                    </a:ext>
                  </a:extLst>
                </a:gridCol>
              </a:tblGrid>
              <a:tr h="381000">
                <a:tc>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Function:</a:t>
                      </a:r>
                    </a:p>
                  </a:txBody>
                  <a:tcPr marL="90000" marR="90000" marT="92124" marB="46800" horzOverflow="overflow">
                    <a:lnL>
                      <a:noFill/>
                    </a:lnL>
                    <a:lnR>
                      <a:noFill/>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339933"/>
                          </a:solidFill>
                          <a:effectLst/>
                          <a:latin typeface="Arial" charset="0"/>
                          <a:ea typeface="ＭＳ Ｐゴシック" charset="0"/>
                          <a:cs typeface="ＭＳ Ｐゴシック" charset="0"/>
                        </a:rPr>
                        <a:t>MPI_Comm_size()</a:t>
                      </a:r>
                    </a:p>
                  </a:txBody>
                  <a:tcPr marL="90000" marR="90000" marT="92124" marB="46800" horzOverflow="overflow">
                    <a:lnL>
                      <a:noFill/>
                    </a:lnL>
                    <a:lnR>
                      <a:noFill/>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gridSpan="2">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int MPI_Comm_size ( MPI_Comm comm, int *size )</a:t>
                      </a:r>
                    </a:p>
                  </a:txBody>
                  <a:tcPr marL="90000" marR="90000" marT="92124" marB="46800" horzOverflow="overflow">
                    <a:lnL>
                      <a:noFill/>
                    </a:lnL>
                    <a:lnR>
                      <a:noFill/>
                    </a:lnR>
                    <a:lnT w="2880" cap="flat" cmpd="sng" algn="ctr">
                      <a:solidFill>
                        <a:srgbClr val="000000"/>
                      </a:solidFill>
                      <a:prstDash val="solid"/>
                      <a:round/>
                      <a:headEnd type="none" w="med" len="med"/>
                      <a:tailEnd type="none" w="med" len="med"/>
                    </a:lnT>
                    <a:lnB>
                      <a:noFill/>
                    </a:lnB>
                    <a:lnTlToBr>
                      <a:noFill/>
                    </a:lnTlToBr>
                    <a:lnBlToTr>
                      <a:noFill/>
                    </a:lnBlToTr>
                    <a:solidFill>
                      <a:srgbClr val="C7CFCB"/>
                    </a:solidFill>
                  </a:tcPr>
                </a:tc>
                <a:tc hMerge="1">
                  <a:txBody>
                    <a:bodyPr/>
                    <a:lstStyle/>
                    <a:p>
                      <a:endParaRPr lang="en-US"/>
                    </a:p>
                  </a:txBody>
                  <a:tcPr/>
                </a:tc>
                <a:extLst>
                  <a:ext uri="{0D108BD9-81ED-4DB2-BD59-A6C34878D82A}">
                    <a16:rowId xmlns:a16="http://schemas.microsoft.com/office/drawing/2014/main" val="10001"/>
                  </a:ext>
                </a:extLst>
              </a:tr>
              <a:tr h="1690687">
                <a:tc gridSpan="2">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Description:</a:t>
                      </a:r>
                    </a:p>
                    <a:p>
                      <a:pPr marL="0" marR="0" lvl="0" indent="0" algn="l" defTabSz="457200" rtl="0" eaLnBrk="1" fontAlgn="base" latinLnBrk="0" hangingPunct="1">
                        <a:lnSpc>
                          <a:spcPct val="87000"/>
                        </a:lnSpc>
                        <a:spcBef>
                          <a:spcPts val="3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a:ln>
                            <a:noFill/>
                          </a:ln>
                          <a:solidFill>
                            <a:srgbClr val="000000"/>
                          </a:solidFill>
                          <a:effectLst/>
                          <a:latin typeface="Arial" charset="0"/>
                          <a:ea typeface="ＭＳ Ｐゴシック" charset="0"/>
                          <a:cs typeface="ＭＳ Ｐゴシック" charset="0"/>
                        </a:rPr>
                        <a:t>Determines the size of the group associated with a communicator (</a:t>
                      </a:r>
                      <a:r>
                        <a:rPr kumimoji="0" lang="en-US" sz="1400" b="0" i="0" u="none" strike="noStrike" cap="none" normalizeH="0" baseline="0" dirty="0" err="1">
                          <a:ln>
                            <a:noFill/>
                          </a:ln>
                          <a:solidFill>
                            <a:srgbClr val="000000"/>
                          </a:solidFill>
                          <a:effectLst/>
                          <a:latin typeface="Arial" charset="0"/>
                          <a:ea typeface="ＭＳ Ｐゴシック" charset="0"/>
                          <a:cs typeface="ＭＳ Ｐゴシック" charset="0"/>
                        </a:rPr>
                        <a:t>comm</a:t>
                      </a:r>
                      <a:r>
                        <a:rPr kumimoji="0" lang="en-US" sz="1400" b="0" i="0" u="none" strike="noStrike" cap="none" normalizeH="0" baseline="0" dirty="0">
                          <a:ln>
                            <a:noFill/>
                          </a:ln>
                          <a:solidFill>
                            <a:srgbClr val="000000"/>
                          </a:solidFill>
                          <a:effectLst/>
                          <a:latin typeface="Arial" charset="0"/>
                          <a:ea typeface="ＭＳ Ｐゴシック" charset="0"/>
                          <a:cs typeface="ＭＳ Ｐゴシック" charset="0"/>
                        </a:rPr>
                        <a:t>). Returns an integer number of processes in the group underlying </a:t>
                      </a:r>
                      <a:r>
                        <a:rPr kumimoji="0" lang="en-US" sz="1400" b="0" i="1" u="none" strike="noStrike" cap="none" normalizeH="0" baseline="0" dirty="0" err="1">
                          <a:ln>
                            <a:noFill/>
                          </a:ln>
                          <a:solidFill>
                            <a:srgbClr val="000000"/>
                          </a:solidFill>
                          <a:effectLst/>
                          <a:latin typeface="Arial" charset="0"/>
                          <a:ea typeface="ＭＳ Ｐゴシック" charset="0"/>
                          <a:cs typeface="ＭＳ Ｐゴシック" charset="0"/>
                        </a:rPr>
                        <a:t>comm</a:t>
                      </a:r>
                      <a:r>
                        <a:rPr kumimoji="0" lang="en-US" sz="1400" b="0" i="1" u="none" strike="noStrike" cap="none" normalizeH="0" baseline="0" dirty="0">
                          <a:ln>
                            <a:noFill/>
                          </a:ln>
                          <a:solidFill>
                            <a:srgbClr val="000000"/>
                          </a:solidFill>
                          <a:effectLst/>
                          <a:latin typeface="Arial" charset="0"/>
                          <a:ea typeface="ＭＳ Ｐゴシック" charset="0"/>
                          <a:cs typeface="ＭＳ Ｐゴシック" charset="0"/>
                        </a:rPr>
                        <a:t> </a:t>
                      </a:r>
                      <a:r>
                        <a:rPr kumimoji="0" lang="en-US" sz="1400" b="0" i="0" u="none" strike="noStrike" cap="none" normalizeH="0" baseline="0" dirty="0">
                          <a:ln>
                            <a:noFill/>
                          </a:ln>
                          <a:solidFill>
                            <a:srgbClr val="000000"/>
                          </a:solidFill>
                          <a:effectLst/>
                          <a:latin typeface="Arial" charset="0"/>
                          <a:ea typeface="ＭＳ Ｐゴシック" charset="0"/>
                          <a:cs typeface="ＭＳ Ｐゴシック" charset="0"/>
                        </a:rPr>
                        <a:t>executing the program. If </a:t>
                      </a:r>
                      <a:r>
                        <a:rPr kumimoji="0" lang="en-US" sz="1400" b="0" i="1" u="none" strike="noStrike" cap="none" normalizeH="0" baseline="0" dirty="0" err="1">
                          <a:ln>
                            <a:noFill/>
                          </a:ln>
                          <a:solidFill>
                            <a:srgbClr val="000000"/>
                          </a:solidFill>
                          <a:effectLst/>
                          <a:latin typeface="Arial" charset="0"/>
                          <a:ea typeface="ＭＳ Ｐゴシック" charset="0"/>
                          <a:cs typeface="ＭＳ Ｐゴシック" charset="0"/>
                        </a:rPr>
                        <a:t>comm</a:t>
                      </a:r>
                      <a:r>
                        <a:rPr kumimoji="0" lang="en-US" sz="1400" b="0" i="1" u="none" strike="noStrike" cap="none" normalizeH="0" baseline="0" dirty="0">
                          <a:ln>
                            <a:noFill/>
                          </a:ln>
                          <a:solidFill>
                            <a:srgbClr val="000000"/>
                          </a:solidFill>
                          <a:effectLst/>
                          <a:latin typeface="Arial" charset="0"/>
                          <a:ea typeface="ＭＳ Ｐゴシック" charset="0"/>
                          <a:cs typeface="ＭＳ Ｐゴシック" charset="0"/>
                        </a:rPr>
                        <a:t> </a:t>
                      </a:r>
                      <a:r>
                        <a:rPr kumimoji="0" lang="en-US" sz="1400" b="0" i="0" u="none" strike="noStrike" cap="none" normalizeH="0" baseline="0" dirty="0">
                          <a:ln>
                            <a:noFill/>
                          </a:ln>
                          <a:solidFill>
                            <a:srgbClr val="000000"/>
                          </a:solidFill>
                          <a:effectLst/>
                          <a:latin typeface="Arial" charset="0"/>
                          <a:ea typeface="ＭＳ Ｐゴシック" charset="0"/>
                          <a:cs typeface="ＭＳ Ｐゴシック" charset="0"/>
                        </a:rPr>
                        <a:t>is an inter-communicator (i.e. an object that has processes of two inter-communicating groups) , return the size of the local group (a size of a group where request is initiated from). The </a:t>
                      </a:r>
                      <a:r>
                        <a:rPr kumimoji="0" lang="en-US" sz="1400" b="0" i="1" u="none" strike="noStrike" cap="none" normalizeH="0" baseline="0" dirty="0" err="1">
                          <a:ln>
                            <a:noFill/>
                          </a:ln>
                          <a:solidFill>
                            <a:srgbClr val="000000"/>
                          </a:solidFill>
                          <a:effectLst/>
                          <a:latin typeface="Arial" charset="0"/>
                          <a:ea typeface="ＭＳ Ｐゴシック" charset="0"/>
                          <a:cs typeface="ＭＳ Ｐゴシック" charset="0"/>
                        </a:rPr>
                        <a:t>comm</a:t>
                      </a:r>
                      <a:r>
                        <a:rPr kumimoji="0" lang="en-US" sz="1400" b="0" i="1" u="none" strike="noStrike" cap="none" normalizeH="0" baseline="0" dirty="0">
                          <a:ln>
                            <a:noFill/>
                          </a:ln>
                          <a:solidFill>
                            <a:srgbClr val="000000"/>
                          </a:solidFill>
                          <a:effectLst/>
                          <a:latin typeface="Arial" charset="0"/>
                          <a:ea typeface="ＭＳ Ｐゴシック" charset="0"/>
                          <a:cs typeface="ＭＳ Ｐゴシック" charset="0"/>
                        </a:rPr>
                        <a:t> </a:t>
                      </a:r>
                      <a:r>
                        <a:rPr kumimoji="0" lang="en-US" sz="1400" b="0" i="0" u="none" strike="noStrike" cap="none" normalizeH="0" baseline="0" dirty="0">
                          <a:ln>
                            <a:noFill/>
                          </a:ln>
                          <a:solidFill>
                            <a:srgbClr val="000000"/>
                          </a:solidFill>
                          <a:effectLst/>
                          <a:latin typeface="Arial" charset="0"/>
                          <a:ea typeface="ＭＳ Ｐゴシック" charset="0"/>
                          <a:cs typeface="ＭＳ Ｐゴシック" charset="0"/>
                        </a:rPr>
                        <a:t>in the argument list refers to the communicator-group to be queried, the result of the query (size of the </a:t>
                      </a:r>
                      <a:r>
                        <a:rPr kumimoji="0" lang="en-US" sz="1400" b="0" i="1" u="none" strike="noStrike" cap="none" normalizeH="0" baseline="0" dirty="0" err="1">
                          <a:ln>
                            <a:noFill/>
                          </a:ln>
                          <a:solidFill>
                            <a:srgbClr val="000000"/>
                          </a:solidFill>
                          <a:effectLst/>
                          <a:latin typeface="Arial" charset="0"/>
                          <a:ea typeface="ＭＳ Ｐゴシック" charset="0"/>
                          <a:cs typeface="ＭＳ Ｐゴシック" charset="0"/>
                        </a:rPr>
                        <a:t>comm</a:t>
                      </a:r>
                      <a:r>
                        <a:rPr kumimoji="0" lang="en-US" sz="1400" b="0" i="1" u="none" strike="noStrike" cap="none" normalizeH="0" baseline="0" dirty="0">
                          <a:ln>
                            <a:noFill/>
                          </a:ln>
                          <a:solidFill>
                            <a:srgbClr val="000000"/>
                          </a:solidFill>
                          <a:effectLst/>
                          <a:latin typeface="Arial" charset="0"/>
                          <a:ea typeface="ＭＳ Ｐゴシック" charset="0"/>
                          <a:cs typeface="ＭＳ Ｐゴシック" charset="0"/>
                        </a:rPr>
                        <a:t> </a:t>
                      </a:r>
                      <a:r>
                        <a:rPr kumimoji="0" lang="en-US" sz="1400" b="0" i="0" u="none" strike="noStrike" cap="none" normalizeH="0" baseline="0" dirty="0">
                          <a:ln>
                            <a:noFill/>
                          </a:ln>
                          <a:solidFill>
                            <a:srgbClr val="000000"/>
                          </a:solidFill>
                          <a:effectLst/>
                          <a:latin typeface="Arial" charset="0"/>
                          <a:ea typeface="ＭＳ Ｐゴシック" charset="0"/>
                          <a:cs typeface="ＭＳ Ｐゴシック" charset="0"/>
                        </a:rPr>
                        <a:t>group) is stored in the variable size. </a:t>
                      </a:r>
                    </a:p>
                  </a:txBody>
                  <a:tcPr marL="90000" marR="90000" marT="92124" marB="46800" horzOverflow="overflow">
                    <a:lnL>
                      <a:noFill/>
                    </a:lnL>
                    <a:lnR>
                      <a:noFill/>
                    </a:lnR>
                    <a:lnT>
                      <a:noFill/>
                    </a:lnT>
                    <a:lnB w="288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26635" name="Text Box 13"/>
          <p:cNvSpPr txBox="1">
            <a:spLocks noChangeArrowheads="1"/>
          </p:cNvSpPr>
          <p:nvPr/>
        </p:nvSpPr>
        <p:spPr bwMode="auto">
          <a:xfrm>
            <a:off x="3040064" y="3703638"/>
            <a:ext cx="6264275" cy="2194320"/>
          </a:xfrm>
          <a:prstGeom prst="rect">
            <a:avLst/>
          </a:prstGeom>
          <a:gradFill rotWithShape="0">
            <a:gsLst>
              <a:gs pos="0">
                <a:srgbClr val="FFA2A1"/>
              </a:gs>
              <a:gs pos="100000">
                <a:srgbClr val="FFE5E5"/>
              </a:gs>
            </a:gsLst>
            <a:lin ang="5400000" scaled="1"/>
          </a:gradFill>
          <a:ln w="12600">
            <a:solidFill>
              <a:srgbClr val="BE4B48"/>
            </a:solidFill>
            <a:miter lim="800000"/>
            <a:headEnd/>
            <a:tailEnd/>
          </a:ln>
          <a:effectLst>
            <a:outerShdw blurRad="63500" dist="38184" dir="2700000" algn="ctr" rotWithShape="0">
              <a:srgbClr val="000000">
                <a:alpha val="40033"/>
              </a:srgbClr>
            </a:outerShdw>
          </a:effectLst>
        </p:spPr>
        <p:txBody>
          <a:bodyPr lIns="90000" tIns="46800" rIns="90000" bIns="46800">
            <a:spAutoFit/>
          </a:bodyPr>
          <a:lstStyle>
            <a:lvl1pPr marL="90488" indent="90488">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1pPr>
            <a:lvl2pPr marL="742950" indent="-28575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2pPr>
            <a:lvl3pPr marL="1143000" indent="-22860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3pPr>
            <a:lvl4pPr marL="1600200" indent="-22860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4pPr>
            <a:lvl5pPr marL="2057400" indent="-22860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5pPr>
            <a:lvl6pPr marL="25146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6pPr>
            <a:lvl7pPr marL="29718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7pPr>
            <a:lvl8pPr marL="34290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8pPr>
            <a:lvl9pPr marL="38862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9pPr>
          </a:lstStyle>
          <a:p>
            <a:pPr eaLnBrk="1" hangingPunct="1">
              <a:lnSpc>
                <a:spcPct val="95000"/>
              </a:lnSpc>
            </a:pPr>
            <a:r>
              <a:rPr lang="en-GB" altLang="en-US" sz="1100">
                <a:solidFill>
                  <a:srgbClr val="000000"/>
                </a:solidFill>
                <a:latin typeface="Courier New" charset="0"/>
              </a:rPr>
              <a:t>...</a:t>
            </a:r>
          </a:p>
          <a:p>
            <a:pPr eaLnBrk="1" hangingPunct="1"/>
            <a:r>
              <a:rPr lang="en-US" altLang="en-US" sz="1100">
                <a:solidFill>
                  <a:srgbClr val="000000"/>
                </a:solidFill>
                <a:latin typeface="Courier New" charset="0"/>
              </a:rPr>
              <a:t>#include </a:t>
            </a:r>
            <a:r>
              <a:rPr lang="ja-JP" altLang="en-US" sz="1100">
                <a:solidFill>
                  <a:srgbClr val="000000"/>
                </a:solidFill>
                <a:latin typeface="Courier New" charset="0"/>
              </a:rPr>
              <a:t>“</a:t>
            </a:r>
            <a:r>
              <a:rPr lang="en-US" altLang="ja-JP" sz="1100">
                <a:solidFill>
                  <a:srgbClr val="000000"/>
                </a:solidFill>
                <a:latin typeface="Courier New" charset="0"/>
              </a:rPr>
              <a:t>mpi.h</a:t>
            </a:r>
            <a:r>
              <a:rPr lang="ja-JP" altLang="en-US" sz="1100">
                <a:solidFill>
                  <a:srgbClr val="000000"/>
                </a:solidFill>
                <a:latin typeface="Courier New" charset="0"/>
              </a:rPr>
              <a:t>”</a:t>
            </a:r>
            <a:endParaRPr lang="en-US" altLang="ja-JP" sz="1100">
              <a:solidFill>
                <a:srgbClr val="000000"/>
              </a:solidFill>
              <a:latin typeface="Courier New" charset="0"/>
            </a:endParaRPr>
          </a:p>
          <a:p>
            <a:pPr eaLnBrk="1" hangingPunct="1"/>
            <a:r>
              <a:rPr lang="en-GB" altLang="en-US" sz="1100">
                <a:solidFill>
                  <a:srgbClr val="000000"/>
                </a:solidFill>
                <a:latin typeface="Courier New" charset="0"/>
              </a:rPr>
              <a:t>...</a:t>
            </a:r>
          </a:p>
          <a:p>
            <a:pPr eaLnBrk="1" hangingPunct="1"/>
            <a:r>
              <a:rPr lang="en-GB" altLang="en-US" sz="1900" b="1">
                <a:solidFill>
                  <a:srgbClr val="000000"/>
                </a:solidFill>
                <a:latin typeface="Courier New" charset="0"/>
              </a:rPr>
              <a:t>int size;</a:t>
            </a:r>
          </a:p>
          <a:p>
            <a:pPr eaLnBrk="1" hangingPunct="1"/>
            <a:r>
              <a:rPr lang="en-US" altLang="en-US" sz="1100">
                <a:solidFill>
                  <a:srgbClr val="000000"/>
                </a:solidFill>
                <a:latin typeface="Courier New" charset="0"/>
              </a:rPr>
              <a:t>MPI_Init(&amp;Argc,&amp;Argv);</a:t>
            </a:r>
          </a:p>
          <a:p>
            <a:pPr eaLnBrk="1" hangingPunct="1"/>
            <a:r>
              <a:rPr lang="en-GB" altLang="en-US" sz="1100">
                <a:solidFill>
                  <a:srgbClr val="000000"/>
                </a:solidFill>
                <a:latin typeface="Courier New" charset="0"/>
              </a:rPr>
              <a:t>...</a:t>
            </a:r>
          </a:p>
          <a:p>
            <a:pPr eaLnBrk="1" hangingPunct="1"/>
            <a:r>
              <a:rPr lang="en-US" altLang="en-US" sz="1900" b="1">
                <a:solidFill>
                  <a:srgbClr val="000000"/>
                </a:solidFill>
                <a:latin typeface="Courier New" charset="0"/>
              </a:rPr>
              <a:t>MPI_Comm_size(MPI_COMM_WORLD, &amp;size);</a:t>
            </a:r>
          </a:p>
          <a:p>
            <a:pPr eaLnBrk="1" hangingPunct="1"/>
            <a:r>
              <a:rPr lang="en-GB" altLang="en-US" sz="1100">
                <a:solidFill>
                  <a:srgbClr val="000000"/>
                </a:solidFill>
                <a:latin typeface="Courier New" charset="0"/>
              </a:rPr>
              <a:t>MPI_Comm_rank(</a:t>
            </a:r>
            <a:r>
              <a:rPr lang="en-US" altLang="en-US" sz="1100">
                <a:solidFill>
                  <a:srgbClr val="000000"/>
                </a:solidFill>
                <a:latin typeface="Courier New" charset="0"/>
              </a:rPr>
              <a:t>MPI_COMM_WORLD, &amp;rank</a:t>
            </a:r>
            <a:r>
              <a:rPr lang="en-GB" altLang="en-US" sz="1100">
                <a:solidFill>
                  <a:srgbClr val="000000"/>
                </a:solidFill>
                <a:latin typeface="Courier New" charset="0"/>
              </a:rPr>
              <a:t>);</a:t>
            </a:r>
          </a:p>
          <a:p>
            <a:pPr eaLnBrk="1" hangingPunct="1"/>
            <a:r>
              <a:rPr lang="en-GB" altLang="en-US" sz="1100">
                <a:solidFill>
                  <a:srgbClr val="000000"/>
                </a:solidFill>
                <a:latin typeface="Courier New" charset="0"/>
              </a:rPr>
              <a:t>...</a:t>
            </a:r>
          </a:p>
          <a:p>
            <a:pPr eaLnBrk="1" hangingPunct="1"/>
            <a:r>
              <a:rPr lang="en-GB" altLang="en-US" sz="1100">
                <a:solidFill>
                  <a:srgbClr val="000000"/>
                </a:solidFill>
                <a:latin typeface="Courier New" charset="0"/>
              </a:rPr>
              <a:t>err = MPI_Finalize();</a:t>
            </a:r>
          </a:p>
          <a:p>
            <a:pPr eaLnBrk="1" hangingPunct="1"/>
            <a:r>
              <a:rPr lang="en-GB" altLang="en-US" sz="1100">
                <a:solidFill>
                  <a:srgbClr val="000000"/>
                </a:solidFill>
                <a:latin typeface="Courier New" charset="0"/>
              </a:rPr>
              <a:t>... </a:t>
            </a:r>
          </a:p>
        </p:txBody>
      </p:sp>
      <p:sp>
        <p:nvSpPr>
          <p:cNvPr id="21515" name="Rectangle 14"/>
          <p:cNvSpPr>
            <a:spLocks noChangeArrowheads="1"/>
          </p:cNvSpPr>
          <p:nvPr/>
        </p:nvSpPr>
        <p:spPr bwMode="auto">
          <a:xfrm>
            <a:off x="6629400" y="5873750"/>
            <a:ext cx="3962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9pPr>
          </a:lstStyle>
          <a:p>
            <a:r>
              <a:rPr lang="en-US" altLang="en-US" sz="1000">
                <a:solidFill>
                  <a:srgbClr val="000000"/>
                </a:solidFill>
                <a:latin typeface="Calibri" charset="0"/>
              </a:rPr>
              <a:t>http://www-unix.mcs.anl.gov/mpi/www/www3/MPI_Comm_size.html</a:t>
            </a:r>
          </a:p>
        </p:txBody>
      </p:sp>
    </p:spTree>
    <p:extLst>
      <p:ext uri="{BB962C8B-B14F-4D97-AF65-F5344CB8AC3E}">
        <p14:creationId xmlns:p14="http://schemas.microsoft.com/office/powerpoint/2010/main" val="1185848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1600200" y="123826"/>
            <a:ext cx="87630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MPI: Rank of a process in comm</a:t>
            </a:r>
            <a:endParaRPr lang="en-US" kern="0" dirty="0"/>
          </a:p>
        </p:txBody>
      </p:sp>
      <p:graphicFrame>
        <p:nvGraphicFramePr>
          <p:cNvPr id="8" name="Group 3"/>
          <p:cNvGraphicFramePr>
            <a:graphicFrameLocks noGrp="1"/>
          </p:cNvGraphicFramePr>
          <p:nvPr/>
        </p:nvGraphicFramePr>
        <p:xfrm>
          <a:off x="2209800" y="1295400"/>
          <a:ext cx="7773988" cy="2116138"/>
        </p:xfrm>
        <a:graphic>
          <a:graphicData uri="http://schemas.openxmlformats.org/drawingml/2006/table">
            <a:tbl>
              <a:tblPr/>
              <a:tblGrid>
                <a:gridCol w="1600200">
                  <a:extLst>
                    <a:ext uri="{9D8B030D-6E8A-4147-A177-3AD203B41FA5}">
                      <a16:colId xmlns:a16="http://schemas.microsoft.com/office/drawing/2014/main" val="20000"/>
                    </a:ext>
                  </a:extLst>
                </a:gridCol>
                <a:gridCol w="6173788">
                  <a:extLst>
                    <a:ext uri="{9D8B030D-6E8A-4147-A177-3AD203B41FA5}">
                      <a16:colId xmlns:a16="http://schemas.microsoft.com/office/drawing/2014/main" val="20001"/>
                    </a:ext>
                  </a:extLst>
                </a:gridCol>
              </a:tblGrid>
              <a:tr h="379413">
                <a:tc>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Function:</a:t>
                      </a:r>
                    </a:p>
                  </a:txBody>
                  <a:tcPr marL="90000" marR="90000" marT="92124" marB="46800" horzOverflow="overflow">
                    <a:lnL>
                      <a:noFill/>
                    </a:lnL>
                    <a:lnR>
                      <a:noFill/>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339933"/>
                          </a:solidFill>
                          <a:effectLst/>
                          <a:latin typeface="Arial" charset="0"/>
                          <a:ea typeface="ＭＳ Ｐゴシック" charset="0"/>
                          <a:cs typeface="ＭＳ Ｐゴシック" charset="0"/>
                        </a:rPr>
                        <a:t>MPI_Comm_rank()</a:t>
                      </a:r>
                    </a:p>
                  </a:txBody>
                  <a:tcPr marL="90000" marR="90000" marT="92124" marB="46800" horzOverflow="overflow">
                    <a:lnL>
                      <a:noFill/>
                    </a:lnL>
                    <a:lnR>
                      <a:noFill/>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gridSpan="2">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int MPI_Comm_rank ( MPI_Comm comm, int *rank )</a:t>
                      </a:r>
                    </a:p>
                  </a:txBody>
                  <a:tcPr marL="90000" marR="90000" marT="92124" marB="46800" horzOverflow="overflow">
                    <a:lnL>
                      <a:noFill/>
                    </a:lnL>
                    <a:lnR>
                      <a:noFill/>
                    </a:lnR>
                    <a:lnT w="2880" cap="flat" cmpd="sng" algn="ctr">
                      <a:solidFill>
                        <a:srgbClr val="000000"/>
                      </a:solidFill>
                      <a:prstDash val="solid"/>
                      <a:round/>
                      <a:headEnd type="none" w="med" len="med"/>
                      <a:tailEnd type="none" w="med" len="med"/>
                    </a:lnT>
                    <a:lnB>
                      <a:noFill/>
                    </a:lnB>
                    <a:lnTlToBr>
                      <a:noFill/>
                    </a:lnTlToBr>
                    <a:lnBlToTr>
                      <a:noFill/>
                    </a:lnBlToTr>
                    <a:solidFill>
                      <a:srgbClr val="C7CFCB"/>
                    </a:solidFill>
                  </a:tcPr>
                </a:tc>
                <a:tc hMerge="1">
                  <a:txBody>
                    <a:bodyPr/>
                    <a:lstStyle/>
                    <a:p>
                      <a:endParaRPr lang="en-US"/>
                    </a:p>
                  </a:txBody>
                  <a:tcPr/>
                </a:tc>
                <a:extLst>
                  <a:ext uri="{0D108BD9-81ED-4DB2-BD59-A6C34878D82A}">
                    <a16:rowId xmlns:a16="http://schemas.microsoft.com/office/drawing/2014/main" val="10001"/>
                  </a:ext>
                </a:extLst>
              </a:tr>
              <a:tr h="1265237">
                <a:tc gridSpan="2">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Description:</a:t>
                      </a:r>
                    </a:p>
                    <a:p>
                      <a:pPr marL="0" marR="0" lvl="0" indent="0" algn="l" defTabSz="457200" rtl="0" eaLnBrk="1" fontAlgn="base" latinLnBrk="0" hangingPunct="1">
                        <a:lnSpc>
                          <a:spcPct val="87000"/>
                        </a:lnSpc>
                        <a:spcBef>
                          <a:spcPts val="3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a:ln>
                            <a:noFill/>
                          </a:ln>
                          <a:solidFill>
                            <a:srgbClr val="000000"/>
                          </a:solidFill>
                          <a:effectLst/>
                          <a:latin typeface="Arial" charset="0"/>
                          <a:ea typeface="ＭＳ Ｐゴシック" charset="0"/>
                          <a:cs typeface="ＭＳ Ｐゴシック" charset="0"/>
                        </a:rPr>
                        <a:t>Returns the rank of the calling process in the group underlying the comm. If the </a:t>
                      </a:r>
                      <a:r>
                        <a:rPr kumimoji="0" lang="en-US" sz="1400" b="0" i="1" u="none" strike="noStrike" cap="none" normalizeH="0" baseline="0">
                          <a:ln>
                            <a:noFill/>
                          </a:ln>
                          <a:solidFill>
                            <a:srgbClr val="000000"/>
                          </a:solidFill>
                          <a:effectLst/>
                          <a:latin typeface="Arial" charset="0"/>
                          <a:ea typeface="ＭＳ Ｐゴシック" charset="0"/>
                          <a:cs typeface="ＭＳ Ｐゴシック" charset="0"/>
                        </a:rPr>
                        <a:t>comm </a:t>
                      </a:r>
                      <a:r>
                        <a:rPr kumimoji="0" lang="en-US" sz="1400" b="0" i="0" u="none" strike="noStrike" cap="none" normalizeH="0" baseline="0">
                          <a:ln>
                            <a:noFill/>
                          </a:ln>
                          <a:solidFill>
                            <a:srgbClr val="000000"/>
                          </a:solidFill>
                          <a:effectLst/>
                          <a:latin typeface="Arial" charset="0"/>
                          <a:ea typeface="ＭＳ Ｐゴシック" charset="0"/>
                          <a:cs typeface="ＭＳ Ｐゴシック" charset="0"/>
                        </a:rPr>
                        <a:t>is an inter-communicator, the call MPI_Comm_rank returns the rank of the process in the local group. The first parameter </a:t>
                      </a:r>
                      <a:r>
                        <a:rPr kumimoji="0" lang="en-US" sz="1400" b="0" i="1" u="none" strike="noStrike" cap="none" normalizeH="0" baseline="0">
                          <a:ln>
                            <a:noFill/>
                          </a:ln>
                          <a:solidFill>
                            <a:srgbClr val="000000"/>
                          </a:solidFill>
                          <a:effectLst/>
                          <a:latin typeface="Arial" charset="0"/>
                          <a:ea typeface="ＭＳ Ｐゴシック" charset="0"/>
                          <a:cs typeface="ＭＳ Ｐゴシック" charset="0"/>
                        </a:rPr>
                        <a:t>comm</a:t>
                      </a:r>
                      <a:r>
                        <a:rPr kumimoji="0" lang="en-US" sz="1400" b="0" i="0" u="none" strike="noStrike" cap="none" normalizeH="0" baseline="0">
                          <a:ln>
                            <a:noFill/>
                          </a:ln>
                          <a:solidFill>
                            <a:srgbClr val="000000"/>
                          </a:solidFill>
                          <a:effectLst/>
                          <a:latin typeface="Arial" charset="0"/>
                          <a:ea typeface="ＭＳ Ｐゴシック" charset="0"/>
                          <a:cs typeface="ＭＳ Ｐゴシック" charset="0"/>
                        </a:rPr>
                        <a:t> in the argument list is the communicator to be queried, and the second parameter </a:t>
                      </a:r>
                      <a:r>
                        <a:rPr kumimoji="0" lang="en-US" sz="1400" b="0" i="1" u="none" strike="noStrike" cap="none" normalizeH="0" baseline="0">
                          <a:ln>
                            <a:noFill/>
                          </a:ln>
                          <a:solidFill>
                            <a:srgbClr val="000000"/>
                          </a:solidFill>
                          <a:effectLst/>
                          <a:latin typeface="Arial" charset="0"/>
                          <a:ea typeface="ＭＳ Ｐゴシック" charset="0"/>
                          <a:cs typeface="ＭＳ Ｐゴシック" charset="0"/>
                        </a:rPr>
                        <a:t>rank</a:t>
                      </a:r>
                      <a:r>
                        <a:rPr kumimoji="0" lang="en-US" sz="1400" b="0" i="0" u="none" strike="noStrike" cap="none" normalizeH="0" baseline="0">
                          <a:ln>
                            <a:noFill/>
                          </a:ln>
                          <a:solidFill>
                            <a:srgbClr val="000000"/>
                          </a:solidFill>
                          <a:effectLst/>
                          <a:latin typeface="Arial" charset="0"/>
                          <a:ea typeface="ＭＳ Ｐゴシック" charset="0"/>
                          <a:cs typeface="ＭＳ Ｐゴシック" charset="0"/>
                        </a:rPr>
                        <a:t> is the integer number rank of the process in the group of </a:t>
                      </a:r>
                      <a:r>
                        <a:rPr kumimoji="0" lang="en-US" sz="1400" b="0" i="1" u="none" strike="noStrike" cap="none" normalizeH="0" baseline="0">
                          <a:ln>
                            <a:noFill/>
                          </a:ln>
                          <a:solidFill>
                            <a:srgbClr val="000000"/>
                          </a:solidFill>
                          <a:effectLst/>
                          <a:latin typeface="Arial" charset="0"/>
                          <a:ea typeface="ＭＳ Ｐゴシック" charset="0"/>
                          <a:cs typeface="ＭＳ Ｐゴシック" charset="0"/>
                        </a:rPr>
                        <a:t>comm</a:t>
                      </a:r>
                      <a:r>
                        <a:rPr kumimoji="0" lang="en-US" sz="1400" b="0" i="0" u="none" strike="noStrike" cap="none" normalizeH="0" baseline="0">
                          <a:ln>
                            <a:noFill/>
                          </a:ln>
                          <a:solidFill>
                            <a:srgbClr val="000000"/>
                          </a:solidFill>
                          <a:effectLst/>
                          <a:latin typeface="Arial" charset="0"/>
                          <a:ea typeface="ＭＳ Ｐゴシック" charset="0"/>
                          <a:cs typeface="ＭＳ Ｐゴシック" charset="0"/>
                        </a:rPr>
                        <a:t>. </a:t>
                      </a:r>
                    </a:p>
                  </a:txBody>
                  <a:tcPr marL="90000" marR="90000" marT="92124" marB="46800" horzOverflow="overflow">
                    <a:lnL>
                      <a:noFill/>
                    </a:lnL>
                    <a:lnR>
                      <a:noFill/>
                    </a:lnR>
                    <a:lnT>
                      <a:noFill/>
                    </a:lnT>
                    <a:lnB w="288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22538" name="Rectangle 13"/>
          <p:cNvSpPr>
            <a:spLocks noChangeArrowheads="1"/>
          </p:cNvSpPr>
          <p:nvPr/>
        </p:nvSpPr>
        <p:spPr bwMode="auto">
          <a:xfrm>
            <a:off x="6789738" y="5867400"/>
            <a:ext cx="3886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9pPr>
          </a:lstStyle>
          <a:p>
            <a:r>
              <a:rPr lang="en-US" altLang="en-US" sz="1000">
                <a:solidFill>
                  <a:srgbClr val="000000"/>
                </a:solidFill>
                <a:latin typeface="Calibri" charset="0"/>
              </a:rPr>
              <a:t>http://www-unix.mcs.anl.gov/mpi/www/www3/MPI_Comm_rank.html</a:t>
            </a:r>
          </a:p>
        </p:txBody>
      </p:sp>
      <p:sp>
        <p:nvSpPr>
          <p:cNvPr id="27660" name="Text Box 14"/>
          <p:cNvSpPr txBox="1">
            <a:spLocks noChangeArrowheads="1"/>
          </p:cNvSpPr>
          <p:nvPr/>
        </p:nvSpPr>
        <p:spPr bwMode="auto">
          <a:xfrm>
            <a:off x="2963864" y="3544888"/>
            <a:ext cx="6264275" cy="2194320"/>
          </a:xfrm>
          <a:prstGeom prst="rect">
            <a:avLst/>
          </a:prstGeom>
          <a:gradFill rotWithShape="0">
            <a:gsLst>
              <a:gs pos="0">
                <a:srgbClr val="FFA2A1"/>
              </a:gs>
              <a:gs pos="100000">
                <a:srgbClr val="FFE5E5"/>
              </a:gs>
            </a:gsLst>
            <a:lin ang="5400000" scaled="1"/>
          </a:gradFill>
          <a:ln w="12600">
            <a:solidFill>
              <a:srgbClr val="BE4B48"/>
            </a:solidFill>
            <a:miter lim="800000"/>
            <a:headEnd/>
            <a:tailEnd/>
          </a:ln>
          <a:effectLst>
            <a:outerShdw blurRad="63500" dist="38184" dir="2700000" algn="ctr" rotWithShape="0">
              <a:srgbClr val="000000">
                <a:alpha val="40033"/>
              </a:srgbClr>
            </a:outerShdw>
          </a:effectLst>
        </p:spPr>
        <p:txBody>
          <a:bodyPr lIns="90000" tIns="46800" rIns="90000" bIns="46800">
            <a:spAutoFit/>
          </a:bodyPr>
          <a:lstStyle>
            <a:lvl1pPr marL="90488" indent="90488">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1pPr>
            <a:lvl2pPr marL="742950" indent="-28575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2pPr>
            <a:lvl3pPr marL="1143000" indent="-22860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3pPr>
            <a:lvl4pPr marL="1600200" indent="-22860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4pPr>
            <a:lvl5pPr marL="2057400" indent="-22860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5pPr>
            <a:lvl6pPr marL="25146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6pPr>
            <a:lvl7pPr marL="29718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7pPr>
            <a:lvl8pPr marL="34290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8pPr>
            <a:lvl9pPr marL="38862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9pPr>
          </a:lstStyle>
          <a:p>
            <a:pPr eaLnBrk="1" hangingPunct="1">
              <a:lnSpc>
                <a:spcPct val="95000"/>
              </a:lnSpc>
            </a:pPr>
            <a:r>
              <a:rPr lang="en-GB" altLang="en-US" sz="1100">
                <a:solidFill>
                  <a:srgbClr val="000000"/>
                </a:solidFill>
                <a:latin typeface="Courier New" charset="0"/>
              </a:rPr>
              <a:t>...</a:t>
            </a:r>
          </a:p>
          <a:p>
            <a:pPr eaLnBrk="1" hangingPunct="1"/>
            <a:r>
              <a:rPr lang="en-US" altLang="en-US" sz="1100">
                <a:solidFill>
                  <a:srgbClr val="000000"/>
                </a:solidFill>
                <a:latin typeface="Courier New" charset="0"/>
              </a:rPr>
              <a:t>#include </a:t>
            </a:r>
            <a:r>
              <a:rPr lang="ja-JP" altLang="en-US" sz="1100">
                <a:solidFill>
                  <a:srgbClr val="000000"/>
                </a:solidFill>
                <a:latin typeface="Courier New" charset="0"/>
              </a:rPr>
              <a:t>“</a:t>
            </a:r>
            <a:r>
              <a:rPr lang="en-US" altLang="ja-JP" sz="1100">
                <a:solidFill>
                  <a:srgbClr val="000000"/>
                </a:solidFill>
                <a:latin typeface="Courier New" charset="0"/>
              </a:rPr>
              <a:t>mpi.h</a:t>
            </a:r>
            <a:r>
              <a:rPr lang="ja-JP" altLang="en-US" sz="1100">
                <a:solidFill>
                  <a:srgbClr val="000000"/>
                </a:solidFill>
                <a:latin typeface="Courier New" charset="0"/>
              </a:rPr>
              <a:t>”</a:t>
            </a:r>
            <a:endParaRPr lang="en-US" altLang="ja-JP" sz="1100">
              <a:solidFill>
                <a:srgbClr val="000000"/>
              </a:solidFill>
              <a:latin typeface="Courier New" charset="0"/>
            </a:endParaRPr>
          </a:p>
          <a:p>
            <a:pPr eaLnBrk="1" hangingPunct="1"/>
            <a:r>
              <a:rPr lang="en-GB" altLang="en-US" sz="1100">
                <a:solidFill>
                  <a:srgbClr val="000000"/>
                </a:solidFill>
                <a:latin typeface="Courier New" charset="0"/>
              </a:rPr>
              <a:t>...</a:t>
            </a:r>
          </a:p>
          <a:p>
            <a:pPr eaLnBrk="1" hangingPunct="1"/>
            <a:r>
              <a:rPr lang="en-GB" altLang="en-US" sz="1900" b="1">
                <a:solidFill>
                  <a:srgbClr val="000000"/>
                </a:solidFill>
                <a:latin typeface="Courier New" charset="0"/>
              </a:rPr>
              <a:t>int rank;</a:t>
            </a:r>
          </a:p>
          <a:p>
            <a:pPr eaLnBrk="1" hangingPunct="1"/>
            <a:r>
              <a:rPr lang="en-US" altLang="en-US" sz="1100">
                <a:solidFill>
                  <a:srgbClr val="000000"/>
                </a:solidFill>
                <a:latin typeface="Courier New" charset="0"/>
              </a:rPr>
              <a:t>MPI_Init(&amp;Argc,&amp;Argv);</a:t>
            </a:r>
          </a:p>
          <a:p>
            <a:pPr eaLnBrk="1" hangingPunct="1"/>
            <a:r>
              <a:rPr lang="en-GB" altLang="en-US" sz="1100">
                <a:solidFill>
                  <a:srgbClr val="000000"/>
                </a:solidFill>
                <a:latin typeface="Courier New" charset="0"/>
              </a:rPr>
              <a:t>...</a:t>
            </a:r>
          </a:p>
          <a:p>
            <a:pPr eaLnBrk="1" hangingPunct="1"/>
            <a:r>
              <a:rPr lang="en-US" altLang="en-US" sz="1100">
                <a:solidFill>
                  <a:srgbClr val="000000"/>
                </a:solidFill>
                <a:latin typeface="Courier New" charset="0"/>
              </a:rPr>
              <a:t>MPI_Comm_size(MPI_COMM_WORLD, &amp;size);</a:t>
            </a:r>
          </a:p>
          <a:p>
            <a:pPr eaLnBrk="1" hangingPunct="1"/>
            <a:r>
              <a:rPr lang="en-GB" altLang="en-US" sz="1900" b="1">
                <a:solidFill>
                  <a:srgbClr val="000000"/>
                </a:solidFill>
                <a:latin typeface="Courier New" charset="0"/>
              </a:rPr>
              <a:t>MPI_Comm_rank(</a:t>
            </a:r>
            <a:r>
              <a:rPr lang="en-US" altLang="en-US" sz="1900" b="1">
                <a:solidFill>
                  <a:srgbClr val="000000"/>
                </a:solidFill>
                <a:latin typeface="Courier New" charset="0"/>
              </a:rPr>
              <a:t>MPI_COMM_WORLD, &amp;rank</a:t>
            </a:r>
            <a:r>
              <a:rPr lang="en-GB" altLang="en-US" sz="1900" b="1">
                <a:solidFill>
                  <a:srgbClr val="000000"/>
                </a:solidFill>
                <a:latin typeface="Courier New" charset="0"/>
              </a:rPr>
              <a:t>);</a:t>
            </a:r>
          </a:p>
          <a:p>
            <a:pPr eaLnBrk="1" hangingPunct="1"/>
            <a:r>
              <a:rPr lang="en-GB" altLang="en-US" sz="1100">
                <a:solidFill>
                  <a:srgbClr val="000000"/>
                </a:solidFill>
                <a:latin typeface="Courier New" charset="0"/>
              </a:rPr>
              <a:t>...</a:t>
            </a:r>
          </a:p>
          <a:p>
            <a:pPr eaLnBrk="1" hangingPunct="1"/>
            <a:r>
              <a:rPr lang="en-GB" altLang="en-US" sz="1100">
                <a:solidFill>
                  <a:srgbClr val="000000"/>
                </a:solidFill>
                <a:latin typeface="Courier New" charset="0"/>
              </a:rPr>
              <a:t>err = MPI_Finalize();</a:t>
            </a:r>
          </a:p>
          <a:p>
            <a:pPr eaLnBrk="1" hangingPunct="1"/>
            <a:r>
              <a:rPr lang="en-GB" altLang="en-US" sz="1100">
                <a:solidFill>
                  <a:srgbClr val="000000"/>
                </a:solidFill>
                <a:latin typeface="Courier New" charset="0"/>
              </a:rPr>
              <a:t>... </a:t>
            </a:r>
          </a:p>
        </p:txBody>
      </p:sp>
    </p:spTree>
    <p:extLst>
      <p:ext uri="{BB962C8B-B14F-4D97-AF65-F5344CB8AC3E}">
        <p14:creationId xmlns:p14="http://schemas.microsoft.com/office/powerpoint/2010/main" val="191467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01838" y="209551"/>
            <a:ext cx="8443912"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b="0" kern="0"/>
              <a:t>Example: communicators</a:t>
            </a:r>
            <a:endParaRPr lang="en-US" b="0" kern="0" dirty="0"/>
          </a:p>
        </p:txBody>
      </p:sp>
      <p:sp>
        <p:nvSpPr>
          <p:cNvPr id="23554" name="Rectangle 4"/>
          <p:cNvSpPr>
            <a:spLocks noChangeArrowheads="1"/>
          </p:cNvSpPr>
          <p:nvPr/>
        </p:nvSpPr>
        <p:spPr bwMode="auto">
          <a:xfrm>
            <a:off x="1716088" y="1295401"/>
            <a:ext cx="7696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sz="2000">
                <a:latin typeface="Consolas" charset="0"/>
              </a:rPr>
              <a:t>#include "mpi.h"</a:t>
            </a:r>
          </a:p>
          <a:p>
            <a:r>
              <a:rPr lang="en-US" altLang="en-US" sz="2000">
                <a:latin typeface="Consolas" charset="0"/>
              </a:rPr>
              <a:t>#include &lt;stdio.h&gt;</a:t>
            </a:r>
          </a:p>
          <a:p>
            <a:endParaRPr lang="en-US" altLang="en-US" sz="2000">
              <a:latin typeface="Consolas" charset="0"/>
            </a:endParaRPr>
          </a:p>
          <a:p>
            <a:r>
              <a:rPr lang="en-US" altLang="en-US" sz="2000">
                <a:latin typeface="Consolas" charset="0"/>
              </a:rPr>
              <a:t>int main( int argc, char *argv[])</a:t>
            </a:r>
          </a:p>
          <a:p>
            <a:r>
              <a:rPr lang="en-US" altLang="en-US" sz="2000">
                <a:latin typeface="Consolas" charset="0"/>
              </a:rPr>
              <a:t>{</a:t>
            </a:r>
          </a:p>
          <a:p>
            <a:r>
              <a:rPr lang="en-US" altLang="en-US" sz="2000">
                <a:latin typeface="Consolas" charset="0"/>
              </a:rPr>
              <a:t>    int rank, size;</a:t>
            </a:r>
          </a:p>
          <a:p>
            <a:r>
              <a:rPr lang="en-US" altLang="en-US" sz="2000">
                <a:latin typeface="Consolas" charset="0"/>
              </a:rPr>
              <a:t>    MPI_Init( &amp;argc, &amp;argv);</a:t>
            </a:r>
          </a:p>
          <a:p>
            <a:r>
              <a:rPr lang="en-US" altLang="en-US" sz="2000" b="1">
                <a:solidFill>
                  <a:srgbClr val="FF6600"/>
                </a:solidFill>
                <a:latin typeface="Consolas" charset="0"/>
              </a:rPr>
              <a:t>    MPI_Comm_rank( MPI_COMM_WORLD, &amp;rank);</a:t>
            </a:r>
          </a:p>
          <a:p>
            <a:r>
              <a:rPr lang="en-US" altLang="en-US" sz="2000" b="1">
                <a:solidFill>
                  <a:srgbClr val="008000"/>
                </a:solidFill>
                <a:latin typeface="Consolas" charset="0"/>
              </a:rPr>
              <a:t>    MPI_Comm_size( MPI_COMM_WORLD, &amp;size);</a:t>
            </a:r>
          </a:p>
          <a:p>
            <a:r>
              <a:rPr lang="en-US" altLang="en-US" sz="2000">
                <a:latin typeface="Consolas" charset="0"/>
              </a:rPr>
              <a:t>    printf("Hello, World! from %d of %d\n", rank, size );</a:t>
            </a:r>
          </a:p>
          <a:p>
            <a:r>
              <a:rPr lang="en-US" altLang="en-US" sz="2000">
                <a:latin typeface="Consolas" charset="0"/>
              </a:rPr>
              <a:t>    MPI_Finalize();</a:t>
            </a:r>
          </a:p>
          <a:p>
            <a:r>
              <a:rPr lang="en-US" altLang="en-US" sz="2000">
                <a:latin typeface="Consolas" charset="0"/>
              </a:rPr>
              <a:t>    return 0;</a:t>
            </a:r>
          </a:p>
          <a:p>
            <a:r>
              <a:rPr lang="en-US" altLang="en-US" sz="2000">
                <a:latin typeface="Consolas" charset="0"/>
              </a:rPr>
              <a:t>}</a:t>
            </a:r>
          </a:p>
        </p:txBody>
      </p:sp>
      <p:sp>
        <p:nvSpPr>
          <p:cNvPr id="28676" name="Rectangular Callout 8"/>
          <p:cNvSpPr>
            <a:spLocks noChangeArrowheads="1"/>
          </p:cNvSpPr>
          <p:nvPr/>
        </p:nvSpPr>
        <p:spPr bwMode="auto">
          <a:xfrm>
            <a:off x="6019800" y="2606675"/>
            <a:ext cx="2438400" cy="685800"/>
          </a:xfrm>
          <a:prstGeom prst="wedgeRectCallout">
            <a:avLst>
              <a:gd name="adj1" fmla="val -47755"/>
              <a:gd name="adj2" fmla="val 72060"/>
            </a:avLst>
          </a:prstGeom>
          <a:noFill/>
          <a:ln w="9525">
            <a:solidFill>
              <a:srgbClr val="4A7EBB"/>
            </a:solidFill>
            <a:miter lim="800000"/>
            <a:headEnd/>
            <a:tailEnd/>
          </a:ln>
          <a:effectLst>
            <a:outerShdw blurRad="635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p>
            <a:pPr algn="ctr">
              <a:defRPr/>
            </a:pPr>
            <a:r>
              <a:rPr lang="en-US" sz="1300">
                <a:latin typeface="Calibri" charset="0"/>
                <a:ea typeface="MS PGothic" charset="0"/>
                <a:cs typeface="MS PGothic" charset="0"/>
              </a:rPr>
              <a:t>Determines the rank of the current process in the communicator-group MPI_COMM_WORLD</a:t>
            </a:r>
          </a:p>
        </p:txBody>
      </p:sp>
      <p:sp>
        <p:nvSpPr>
          <p:cNvPr id="28677" name="Rectangular Callout 9"/>
          <p:cNvSpPr>
            <a:spLocks noChangeArrowheads="1"/>
          </p:cNvSpPr>
          <p:nvPr/>
        </p:nvSpPr>
        <p:spPr bwMode="auto">
          <a:xfrm>
            <a:off x="7924800" y="3511550"/>
            <a:ext cx="2667000" cy="609600"/>
          </a:xfrm>
          <a:prstGeom prst="wedgeRectCallout">
            <a:avLst>
              <a:gd name="adj1" fmla="val -55269"/>
              <a:gd name="adj2" fmla="val 16273"/>
            </a:avLst>
          </a:prstGeom>
          <a:noFill/>
          <a:ln w="9525">
            <a:solidFill>
              <a:srgbClr val="4A7EBB"/>
            </a:solidFill>
            <a:miter lim="800000"/>
            <a:headEnd/>
            <a:tailEnd/>
          </a:ln>
          <a:effectLst>
            <a:outerShdw blurRad="635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p>
            <a:pPr algn="ctr">
              <a:defRPr/>
            </a:pPr>
            <a:r>
              <a:rPr lang="en-US" sz="1300">
                <a:latin typeface="Calibri" charset="0"/>
                <a:ea typeface="MS PGothic" charset="0"/>
                <a:cs typeface="MS PGothic" charset="0"/>
              </a:rPr>
              <a:t>Determines the size of the communicator-group MPI_COMM_WORLD</a:t>
            </a:r>
          </a:p>
        </p:txBody>
      </p:sp>
      <p:sp>
        <p:nvSpPr>
          <p:cNvPr id="28678" name="Rectangular Callout 8"/>
          <p:cNvSpPr>
            <a:spLocks noChangeArrowheads="1"/>
          </p:cNvSpPr>
          <p:nvPr/>
        </p:nvSpPr>
        <p:spPr bwMode="auto">
          <a:xfrm>
            <a:off x="5867400" y="4800600"/>
            <a:ext cx="2743200" cy="838200"/>
          </a:xfrm>
          <a:prstGeom prst="wedgeRectCallout">
            <a:avLst>
              <a:gd name="adj1" fmla="val -50505"/>
              <a:gd name="adj2" fmla="val -87894"/>
            </a:avLst>
          </a:prstGeom>
          <a:noFill/>
          <a:ln w="9525">
            <a:solidFill>
              <a:srgbClr val="4A7EBB"/>
            </a:solidFill>
            <a:miter lim="800000"/>
            <a:headEnd/>
            <a:tailEnd/>
          </a:ln>
          <a:effectLst>
            <a:outerShdw blurRad="635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lIns="0" tIns="0" rIns="0" bIns="0" anchor="ct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sz="1000">
                <a:latin typeface="Calibri" charset="0"/>
              </a:rPr>
              <a:t>… </a:t>
            </a:r>
            <a:br>
              <a:rPr lang="en-US" altLang="en-US" sz="1000">
                <a:latin typeface="Calibri" charset="0"/>
              </a:rPr>
            </a:br>
            <a:r>
              <a:rPr lang="en-US" altLang="en-US" sz="1000">
                <a:latin typeface="Consolas" charset="0"/>
              </a:rPr>
              <a:t>Hello, World! from 1 of 8</a:t>
            </a:r>
          </a:p>
          <a:p>
            <a:r>
              <a:rPr lang="en-US" altLang="en-US" sz="1000">
                <a:latin typeface="Consolas" charset="0"/>
              </a:rPr>
              <a:t>Hello, World! from 0 of 8</a:t>
            </a:r>
          </a:p>
          <a:p>
            <a:r>
              <a:rPr lang="en-US" altLang="en-US" sz="1000">
                <a:latin typeface="Consolas" charset="0"/>
              </a:rPr>
              <a:t>Hello, World! from 5 of 8</a:t>
            </a:r>
          </a:p>
          <a:p>
            <a:r>
              <a:rPr lang="en-US" altLang="en-US" sz="1000">
                <a:latin typeface="Calibri" charset="0"/>
              </a:rPr>
              <a:t>…</a:t>
            </a:r>
          </a:p>
          <a:p>
            <a:endParaRPr lang="en-US" altLang="en-US" sz="1000">
              <a:latin typeface="Calibri" charset="0"/>
            </a:endParaRPr>
          </a:p>
        </p:txBody>
      </p:sp>
    </p:spTree>
    <p:extLst>
      <p:ext uri="{BB962C8B-B14F-4D97-AF65-F5344CB8AC3E}">
        <p14:creationId xmlns:p14="http://schemas.microsoft.com/office/powerpoint/2010/main" val="199614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600200" y="123826"/>
            <a:ext cx="87630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Example: Communicator &amp; Rank</a:t>
            </a:r>
            <a:endParaRPr lang="en-US" kern="0" dirty="0"/>
          </a:p>
        </p:txBody>
      </p:sp>
      <p:sp>
        <p:nvSpPr>
          <p:cNvPr id="24578" name="Content Placeholder 2"/>
          <p:cNvSpPr txBox="1">
            <a:spLocks/>
          </p:cNvSpPr>
          <p:nvPr/>
        </p:nvSpPr>
        <p:spPr bwMode="auto">
          <a:xfrm>
            <a:off x="1981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9863" indent="-169863">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lnSpc>
                <a:spcPct val="95000"/>
              </a:lnSpc>
              <a:spcBef>
                <a:spcPct val="35000"/>
              </a:spcBef>
              <a:buClr>
                <a:schemeClr val="accent2"/>
              </a:buClr>
              <a:buFontTx/>
              <a:buChar char="•"/>
            </a:pPr>
            <a:r>
              <a:rPr lang="en-US" altLang="en-US" sz="2000" i="0">
                <a:solidFill>
                  <a:srgbClr val="333333"/>
                </a:solidFill>
              </a:rPr>
              <a:t>Compiling : </a:t>
            </a:r>
          </a:p>
          <a:p>
            <a:pPr eaLnBrk="1" hangingPunct="1">
              <a:lnSpc>
                <a:spcPct val="95000"/>
              </a:lnSpc>
              <a:spcBef>
                <a:spcPct val="35000"/>
              </a:spcBef>
              <a:buClr>
                <a:schemeClr val="accent2"/>
              </a:buClr>
              <a:buFontTx/>
              <a:buChar char="•"/>
            </a:pPr>
            <a:endParaRPr lang="en-US" altLang="en-US" sz="2000" i="0">
              <a:solidFill>
                <a:srgbClr val="333333"/>
              </a:solidFill>
            </a:endParaRPr>
          </a:p>
          <a:p>
            <a:pPr eaLnBrk="1" hangingPunct="1">
              <a:lnSpc>
                <a:spcPct val="95000"/>
              </a:lnSpc>
              <a:spcBef>
                <a:spcPct val="35000"/>
              </a:spcBef>
              <a:buClr>
                <a:schemeClr val="accent2"/>
              </a:buClr>
              <a:buFontTx/>
              <a:buChar char="•"/>
            </a:pPr>
            <a:r>
              <a:rPr lang="en-US" altLang="en-US" sz="2000" i="0">
                <a:solidFill>
                  <a:srgbClr val="333333"/>
                </a:solidFill>
              </a:rPr>
              <a:t>Result : </a:t>
            </a:r>
          </a:p>
        </p:txBody>
      </p:sp>
      <p:sp>
        <p:nvSpPr>
          <p:cNvPr id="24579" name="Rectangle 4"/>
          <p:cNvSpPr>
            <a:spLocks noChangeArrowheads="1"/>
          </p:cNvSpPr>
          <p:nvPr/>
        </p:nvSpPr>
        <p:spPr bwMode="auto">
          <a:xfrm>
            <a:off x="3886201" y="1600201"/>
            <a:ext cx="4262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a:latin typeface="Consolas" charset="0"/>
              </a:rPr>
              <a:t>mpicc -o hello2 hello2.c</a:t>
            </a:r>
          </a:p>
        </p:txBody>
      </p:sp>
      <p:sp>
        <p:nvSpPr>
          <p:cNvPr id="24580" name="Rectangle 5"/>
          <p:cNvSpPr>
            <a:spLocks noChangeArrowheads="1"/>
          </p:cNvSpPr>
          <p:nvPr/>
        </p:nvSpPr>
        <p:spPr bwMode="auto">
          <a:xfrm>
            <a:off x="3886200" y="2667000"/>
            <a:ext cx="4572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a:latin typeface="Consolas" charset="0"/>
              </a:rPr>
              <a:t>Hello, World! from 4 of 8</a:t>
            </a:r>
          </a:p>
          <a:p>
            <a:r>
              <a:rPr lang="en-US" altLang="en-US">
                <a:latin typeface="Consolas" charset="0"/>
              </a:rPr>
              <a:t>Hello, World! from 3 of 8</a:t>
            </a:r>
          </a:p>
          <a:p>
            <a:r>
              <a:rPr lang="en-US" altLang="en-US">
                <a:latin typeface="Consolas" charset="0"/>
              </a:rPr>
              <a:t>Hello, World! from 1 of 8</a:t>
            </a:r>
          </a:p>
          <a:p>
            <a:r>
              <a:rPr lang="en-US" altLang="en-US">
                <a:latin typeface="Consolas" charset="0"/>
              </a:rPr>
              <a:t>Hello, World! from 0 of 8</a:t>
            </a:r>
          </a:p>
          <a:p>
            <a:r>
              <a:rPr lang="en-US" altLang="en-US">
                <a:latin typeface="Consolas" charset="0"/>
              </a:rPr>
              <a:t>Hello, World! from 5 of 8</a:t>
            </a:r>
          </a:p>
          <a:p>
            <a:r>
              <a:rPr lang="en-US" altLang="en-US">
                <a:latin typeface="Consolas" charset="0"/>
              </a:rPr>
              <a:t>Hello, World! from 6 of 8</a:t>
            </a:r>
          </a:p>
          <a:p>
            <a:r>
              <a:rPr lang="en-US" altLang="en-US">
                <a:latin typeface="Consolas" charset="0"/>
              </a:rPr>
              <a:t>Hello, World! from 7 of 8</a:t>
            </a:r>
          </a:p>
          <a:p>
            <a:r>
              <a:rPr lang="en-US" altLang="en-US">
                <a:latin typeface="Consolas" charset="0"/>
              </a:rPr>
              <a:t>Hello, World! from 2 of 8</a:t>
            </a:r>
          </a:p>
        </p:txBody>
      </p:sp>
    </p:spTree>
    <p:extLst>
      <p:ext uri="{BB962C8B-B14F-4D97-AF65-F5344CB8AC3E}">
        <p14:creationId xmlns:p14="http://schemas.microsoft.com/office/powerpoint/2010/main" val="1203598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600200" y="123826"/>
            <a:ext cx="87630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sz="3200" kern="0" dirty="0">
                <a:ea typeface="ＭＳ Ｐゴシック" pitchFamily="34" charset="-128"/>
              </a:rPr>
              <a:t>MPI : Point to Point Communication primitives</a:t>
            </a:r>
            <a:endParaRPr lang="en-US" sz="3200" kern="0" dirty="0"/>
          </a:p>
        </p:txBody>
      </p:sp>
      <p:sp>
        <p:nvSpPr>
          <p:cNvPr id="26626" name="Content Placeholder 2"/>
          <p:cNvSpPr txBox="1">
            <a:spLocks/>
          </p:cNvSpPr>
          <p:nvPr/>
        </p:nvSpPr>
        <p:spPr bwMode="auto">
          <a:xfrm>
            <a:off x="2514600" y="13716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lnSpc>
                <a:spcPct val="80000"/>
              </a:lnSpc>
              <a:spcBef>
                <a:spcPct val="20000"/>
              </a:spcBef>
              <a:buFontTx/>
              <a:buChar char="•"/>
            </a:pPr>
            <a:r>
              <a:rPr lang="en-US" altLang="en-US" sz="1800" i="0"/>
              <a:t>A basic communication mechanism of MPI between a pair of processes in which one process is sending data and the other process receiving the data, is called </a:t>
            </a:r>
            <a:r>
              <a:rPr lang="ja-JP" altLang="en-US" sz="1800" i="0"/>
              <a:t>“</a:t>
            </a:r>
            <a:r>
              <a:rPr lang="en-US" altLang="ja-JP" sz="1800"/>
              <a:t>point to point communication</a:t>
            </a:r>
            <a:r>
              <a:rPr lang="ja-JP" altLang="en-US" sz="1800" i="0"/>
              <a:t>”</a:t>
            </a:r>
            <a:endParaRPr lang="en-US" altLang="ja-JP" sz="1800" i="0"/>
          </a:p>
          <a:p>
            <a:pPr eaLnBrk="1" hangingPunct="1">
              <a:lnSpc>
                <a:spcPct val="80000"/>
              </a:lnSpc>
              <a:spcBef>
                <a:spcPct val="20000"/>
              </a:spcBef>
              <a:buFontTx/>
              <a:buChar char="•"/>
            </a:pPr>
            <a:r>
              <a:rPr lang="en-US" altLang="en-US" sz="1800" i="0"/>
              <a:t>Message passing in MPI program is carried out by 2 main MPI functions</a:t>
            </a:r>
          </a:p>
          <a:p>
            <a:pPr lvl="1" eaLnBrk="1" hangingPunct="1">
              <a:lnSpc>
                <a:spcPct val="80000"/>
              </a:lnSpc>
              <a:spcBef>
                <a:spcPct val="20000"/>
              </a:spcBef>
              <a:buFontTx/>
              <a:buChar char="–"/>
            </a:pPr>
            <a:r>
              <a:rPr lang="en-US" altLang="en-US" sz="1800" i="0"/>
              <a:t>MPI_Send – sends message to a designated process</a:t>
            </a:r>
          </a:p>
          <a:p>
            <a:pPr lvl="1" eaLnBrk="1" hangingPunct="1">
              <a:lnSpc>
                <a:spcPct val="80000"/>
              </a:lnSpc>
              <a:spcBef>
                <a:spcPct val="20000"/>
              </a:spcBef>
              <a:buFontTx/>
              <a:buChar char="–"/>
            </a:pPr>
            <a:r>
              <a:rPr lang="en-US" altLang="en-US" sz="1800" i="0"/>
              <a:t>MPI_Recv – receives a message from a process</a:t>
            </a:r>
          </a:p>
          <a:p>
            <a:pPr eaLnBrk="1" hangingPunct="1">
              <a:lnSpc>
                <a:spcPct val="80000"/>
              </a:lnSpc>
              <a:spcBef>
                <a:spcPct val="20000"/>
              </a:spcBef>
              <a:buFontTx/>
              <a:buChar char="•"/>
            </a:pPr>
            <a:r>
              <a:rPr lang="en-US" altLang="en-US" sz="1800" i="0"/>
              <a:t>Each of the </a:t>
            </a:r>
            <a:r>
              <a:rPr lang="en-US" altLang="en-US" sz="1800"/>
              <a:t>send </a:t>
            </a:r>
            <a:r>
              <a:rPr lang="en-US" altLang="en-US" sz="1800" i="0"/>
              <a:t>and </a:t>
            </a:r>
            <a:r>
              <a:rPr lang="en-US" altLang="en-US" sz="1800"/>
              <a:t>recv </a:t>
            </a:r>
            <a:r>
              <a:rPr lang="en-US" altLang="en-US" sz="1800" i="0"/>
              <a:t>calls is appended with additional information along with the data that needs to be exchanged between application programs</a:t>
            </a:r>
          </a:p>
          <a:p>
            <a:pPr eaLnBrk="1" hangingPunct="1">
              <a:lnSpc>
                <a:spcPct val="80000"/>
              </a:lnSpc>
              <a:spcBef>
                <a:spcPct val="20000"/>
              </a:spcBef>
              <a:buFontTx/>
              <a:buChar char="•"/>
            </a:pPr>
            <a:r>
              <a:rPr lang="en-US" altLang="en-US" sz="1800" i="0"/>
              <a:t>The message envelope consists of the following information</a:t>
            </a:r>
          </a:p>
          <a:p>
            <a:pPr lvl="1" eaLnBrk="1" hangingPunct="1">
              <a:lnSpc>
                <a:spcPct val="80000"/>
              </a:lnSpc>
              <a:spcBef>
                <a:spcPct val="20000"/>
              </a:spcBef>
              <a:buFontTx/>
              <a:buChar char="–"/>
            </a:pPr>
            <a:r>
              <a:rPr lang="en-US" altLang="en-US" sz="1800" i="0"/>
              <a:t>The rank of the receiver</a:t>
            </a:r>
          </a:p>
          <a:p>
            <a:pPr lvl="1" eaLnBrk="1" hangingPunct="1">
              <a:lnSpc>
                <a:spcPct val="80000"/>
              </a:lnSpc>
              <a:spcBef>
                <a:spcPct val="20000"/>
              </a:spcBef>
              <a:buFontTx/>
              <a:buChar char="–"/>
            </a:pPr>
            <a:r>
              <a:rPr lang="en-US" altLang="en-US" sz="1800" i="0"/>
              <a:t>The rank of the sender</a:t>
            </a:r>
          </a:p>
          <a:p>
            <a:pPr lvl="1" eaLnBrk="1" hangingPunct="1">
              <a:lnSpc>
                <a:spcPct val="80000"/>
              </a:lnSpc>
              <a:spcBef>
                <a:spcPct val="20000"/>
              </a:spcBef>
              <a:buFontTx/>
              <a:buChar char="–"/>
            </a:pPr>
            <a:r>
              <a:rPr lang="en-US" altLang="en-US" sz="1800" i="0"/>
              <a:t>A tag</a:t>
            </a:r>
          </a:p>
          <a:p>
            <a:pPr lvl="1" eaLnBrk="1" hangingPunct="1">
              <a:lnSpc>
                <a:spcPct val="80000"/>
              </a:lnSpc>
              <a:spcBef>
                <a:spcPct val="20000"/>
              </a:spcBef>
              <a:buFontTx/>
              <a:buChar char="–"/>
            </a:pPr>
            <a:r>
              <a:rPr lang="en-US" altLang="en-US" sz="1800" i="0"/>
              <a:t>A communicator</a:t>
            </a:r>
          </a:p>
          <a:p>
            <a:pPr eaLnBrk="1" hangingPunct="1">
              <a:lnSpc>
                <a:spcPct val="80000"/>
              </a:lnSpc>
              <a:spcBef>
                <a:spcPct val="20000"/>
              </a:spcBef>
              <a:buFontTx/>
              <a:buChar char="•"/>
            </a:pPr>
            <a:r>
              <a:rPr lang="en-US" altLang="en-US" sz="1800" i="0"/>
              <a:t>The source argument is used to distinguish messages received from different processes </a:t>
            </a:r>
          </a:p>
          <a:p>
            <a:pPr eaLnBrk="1" hangingPunct="1">
              <a:lnSpc>
                <a:spcPct val="80000"/>
              </a:lnSpc>
              <a:spcBef>
                <a:spcPct val="20000"/>
              </a:spcBef>
              <a:buFontTx/>
              <a:buChar char="•"/>
            </a:pPr>
            <a:r>
              <a:rPr lang="en-US" altLang="en-US" sz="1800" i="0"/>
              <a:t>Tag is user-specified </a:t>
            </a:r>
            <a:r>
              <a:rPr lang="en-US" altLang="en-US" sz="1800"/>
              <a:t>int </a:t>
            </a:r>
            <a:r>
              <a:rPr lang="en-US" altLang="en-US" sz="1800" i="0"/>
              <a:t>that can be used to distinguish messages from a single process </a:t>
            </a:r>
          </a:p>
        </p:txBody>
      </p:sp>
    </p:spTree>
    <p:extLst>
      <p:ext uri="{BB962C8B-B14F-4D97-AF65-F5344CB8AC3E}">
        <p14:creationId xmlns:p14="http://schemas.microsoft.com/office/powerpoint/2010/main" val="177376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785939" y="271464"/>
            <a:ext cx="7621587" cy="554037"/>
          </a:xfrm>
          <a:prstGeom prst="rect">
            <a:avLst/>
          </a:prstGeom>
        </p:spPr>
        <p:txBody>
          <a:bodyPr>
            <a:normAutofit fontScale="97500"/>
          </a:bodyPr>
          <a:lstStyle>
            <a:lvl1pPr algn="l" rtl="0" eaLnBrk="1" fontAlgn="base" hangingPunct="1">
              <a:lnSpc>
                <a:spcPct val="80000"/>
              </a:lnSpc>
              <a:spcBef>
                <a:spcPct val="0"/>
              </a:spcBef>
              <a:spcAft>
                <a:spcPct val="0"/>
              </a:spcAft>
              <a:defRPr sz="2800" b="1">
                <a:solidFill>
                  <a:schemeClr val="accent1">
                    <a:lumMod val="50000"/>
                  </a:schemeClr>
                </a:solidFill>
                <a:latin typeface="+mj-lt"/>
                <a:ea typeface="+mj-ea"/>
                <a:cs typeface="+mj-cs"/>
              </a:defRPr>
            </a:lvl1pPr>
            <a:lvl2pPr algn="l" rtl="0" eaLnBrk="1" fontAlgn="base" hangingPunct="1">
              <a:lnSpc>
                <a:spcPct val="80000"/>
              </a:lnSpc>
              <a:spcBef>
                <a:spcPct val="0"/>
              </a:spcBef>
              <a:spcAft>
                <a:spcPct val="0"/>
              </a:spcAft>
              <a:defRPr sz="2400">
                <a:solidFill>
                  <a:schemeClr val="accent1"/>
                </a:solidFill>
                <a:latin typeface="Arial" charset="0"/>
                <a:cs typeface="Arial" charset="0"/>
              </a:defRPr>
            </a:lvl2pPr>
            <a:lvl3pPr algn="l" rtl="0" eaLnBrk="1" fontAlgn="base" hangingPunct="1">
              <a:lnSpc>
                <a:spcPct val="80000"/>
              </a:lnSpc>
              <a:spcBef>
                <a:spcPct val="0"/>
              </a:spcBef>
              <a:spcAft>
                <a:spcPct val="0"/>
              </a:spcAft>
              <a:defRPr sz="2400">
                <a:solidFill>
                  <a:schemeClr val="accent1"/>
                </a:solidFill>
                <a:latin typeface="Arial" charset="0"/>
                <a:cs typeface="Arial" charset="0"/>
              </a:defRPr>
            </a:lvl3pPr>
            <a:lvl4pPr algn="l" rtl="0" eaLnBrk="1" fontAlgn="base" hangingPunct="1">
              <a:lnSpc>
                <a:spcPct val="80000"/>
              </a:lnSpc>
              <a:spcBef>
                <a:spcPct val="0"/>
              </a:spcBef>
              <a:spcAft>
                <a:spcPct val="0"/>
              </a:spcAft>
              <a:defRPr sz="2400">
                <a:solidFill>
                  <a:schemeClr val="accent1"/>
                </a:solidFill>
                <a:latin typeface="Arial" charset="0"/>
                <a:cs typeface="Arial" charset="0"/>
              </a:defRPr>
            </a:lvl4pPr>
            <a:lvl5pPr algn="l" rtl="0" eaLnBrk="1" fontAlgn="base" hangingPunct="1">
              <a:lnSpc>
                <a:spcPct val="80000"/>
              </a:lnSpc>
              <a:spcBef>
                <a:spcPct val="0"/>
              </a:spcBef>
              <a:spcAft>
                <a:spcPct val="0"/>
              </a:spcAft>
              <a:defRPr sz="2400">
                <a:solidFill>
                  <a:schemeClr val="accent1"/>
                </a:solidFill>
                <a:latin typeface="Arial" charset="0"/>
                <a:cs typeface="Arial" charset="0"/>
              </a:defRPr>
            </a:lvl5pPr>
            <a:lvl6pPr marL="457200" algn="l" rtl="0" eaLnBrk="1" fontAlgn="base" hangingPunct="1">
              <a:lnSpc>
                <a:spcPct val="80000"/>
              </a:lnSpc>
              <a:spcBef>
                <a:spcPct val="0"/>
              </a:spcBef>
              <a:spcAft>
                <a:spcPct val="0"/>
              </a:spcAft>
              <a:defRPr sz="2400">
                <a:solidFill>
                  <a:schemeClr val="accent1"/>
                </a:solidFill>
                <a:latin typeface="Arial" charset="0"/>
                <a:cs typeface="Arial" charset="0"/>
              </a:defRPr>
            </a:lvl6pPr>
            <a:lvl7pPr marL="914400" algn="l" rtl="0" eaLnBrk="1" fontAlgn="base" hangingPunct="1">
              <a:lnSpc>
                <a:spcPct val="80000"/>
              </a:lnSpc>
              <a:spcBef>
                <a:spcPct val="0"/>
              </a:spcBef>
              <a:spcAft>
                <a:spcPct val="0"/>
              </a:spcAft>
              <a:defRPr sz="2400">
                <a:solidFill>
                  <a:schemeClr val="accent1"/>
                </a:solidFill>
                <a:latin typeface="Arial" charset="0"/>
                <a:cs typeface="Arial" charset="0"/>
              </a:defRPr>
            </a:lvl7pPr>
            <a:lvl8pPr marL="1371600" algn="l" rtl="0" eaLnBrk="1" fontAlgn="base" hangingPunct="1">
              <a:lnSpc>
                <a:spcPct val="80000"/>
              </a:lnSpc>
              <a:spcBef>
                <a:spcPct val="0"/>
              </a:spcBef>
              <a:spcAft>
                <a:spcPct val="0"/>
              </a:spcAft>
              <a:defRPr sz="2400">
                <a:solidFill>
                  <a:schemeClr val="accent1"/>
                </a:solidFill>
                <a:latin typeface="Arial" charset="0"/>
                <a:cs typeface="Arial" charset="0"/>
              </a:defRPr>
            </a:lvl8pPr>
            <a:lvl9pPr marL="1828800" algn="l" rtl="0" eaLnBrk="1" fontAlgn="base" hangingPunct="1">
              <a:lnSpc>
                <a:spcPct val="80000"/>
              </a:lnSpc>
              <a:spcBef>
                <a:spcPct val="0"/>
              </a:spcBef>
              <a:spcAft>
                <a:spcPct val="0"/>
              </a:spcAft>
              <a:defRPr sz="2400">
                <a:solidFill>
                  <a:schemeClr val="accent1"/>
                </a:solidFill>
                <a:latin typeface="Arial" charset="0"/>
                <a:cs typeface="Arial" charset="0"/>
              </a:defRPr>
            </a:lvl9pPr>
          </a:lstStyle>
          <a:p>
            <a:pPr fontAlgn="auto">
              <a:spcAft>
                <a:spcPts val="0"/>
              </a:spcAft>
              <a:defRPr/>
            </a:pPr>
            <a:r>
              <a:rPr lang="en-US" sz="3400" dirty="0">
                <a:solidFill>
                  <a:srgbClr val="B30838"/>
                </a:solidFill>
              </a:rPr>
              <a:t>Message Envelope</a:t>
            </a:r>
          </a:p>
        </p:txBody>
      </p:sp>
      <p:sp>
        <p:nvSpPr>
          <p:cNvPr id="27650" name="Text Box 2"/>
          <p:cNvSpPr txBox="1">
            <a:spLocks noChangeArrowheads="1"/>
          </p:cNvSpPr>
          <p:nvPr/>
        </p:nvSpPr>
        <p:spPr bwMode="auto">
          <a:xfrm>
            <a:off x="1676400" y="1676400"/>
            <a:ext cx="5029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2pPr>
            <a:lvl3pPr marL="11430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3pPr>
            <a:lvl4pPr marL="16002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4pPr>
            <a:lvl5pPr marL="20574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9pPr>
          </a:lstStyle>
          <a:p>
            <a:pPr>
              <a:lnSpc>
                <a:spcPct val="90000"/>
              </a:lnSpc>
              <a:spcBef>
                <a:spcPts val="600"/>
              </a:spcBef>
              <a:buFontTx/>
              <a:buChar char="•"/>
            </a:pPr>
            <a:r>
              <a:rPr lang="en-US" altLang="en-US" sz="1800" i="0">
                <a:solidFill>
                  <a:srgbClr val="000000"/>
                </a:solidFill>
              </a:rPr>
              <a:t>Communication across processes is performed using messages.</a:t>
            </a:r>
          </a:p>
          <a:p>
            <a:pPr>
              <a:lnSpc>
                <a:spcPct val="90000"/>
              </a:lnSpc>
              <a:spcBef>
                <a:spcPts val="600"/>
              </a:spcBef>
              <a:buFontTx/>
              <a:buChar char="•"/>
            </a:pPr>
            <a:r>
              <a:rPr lang="en-US" altLang="en-US" sz="1800" i="0">
                <a:solidFill>
                  <a:srgbClr val="000000"/>
                </a:solidFill>
              </a:rPr>
              <a:t>Each message consists of a fixed number of fields that is used to distinguish them, called the Message Envelope : </a:t>
            </a:r>
          </a:p>
          <a:p>
            <a:pPr lvl="1">
              <a:lnSpc>
                <a:spcPct val="90000"/>
              </a:lnSpc>
              <a:spcBef>
                <a:spcPts val="500"/>
              </a:spcBef>
              <a:buFontTx/>
              <a:buChar char="–"/>
            </a:pPr>
            <a:r>
              <a:rPr lang="en-US" altLang="en-US" sz="2000" i="0">
                <a:solidFill>
                  <a:srgbClr val="000000"/>
                </a:solidFill>
                <a:ea typeface="ＭＳ Ｐゴシック" charset="-128"/>
              </a:rPr>
              <a:t>Envelope comprises </a:t>
            </a:r>
            <a:r>
              <a:rPr lang="en-US" altLang="en-US" sz="2000" b="1" i="0">
                <a:solidFill>
                  <a:srgbClr val="000000"/>
                </a:solidFill>
                <a:ea typeface="ＭＳ Ｐゴシック" charset="-128"/>
              </a:rPr>
              <a:t>source, destination, tag, communicator</a:t>
            </a:r>
          </a:p>
          <a:p>
            <a:pPr lvl="1">
              <a:lnSpc>
                <a:spcPct val="90000"/>
              </a:lnSpc>
              <a:spcBef>
                <a:spcPts val="500"/>
              </a:spcBef>
              <a:buFontTx/>
              <a:buChar char="–"/>
            </a:pPr>
            <a:r>
              <a:rPr lang="en-US" altLang="en-US" sz="2000" i="0">
                <a:solidFill>
                  <a:srgbClr val="000000"/>
                </a:solidFill>
                <a:ea typeface="ＭＳ Ｐゴシック" charset="-128"/>
              </a:rPr>
              <a:t>Message = Envelope + Data</a:t>
            </a:r>
          </a:p>
          <a:p>
            <a:pPr>
              <a:lnSpc>
                <a:spcPct val="90000"/>
              </a:lnSpc>
              <a:spcBef>
                <a:spcPts val="600"/>
              </a:spcBef>
              <a:buFontTx/>
              <a:buChar char="•"/>
            </a:pPr>
            <a:r>
              <a:rPr lang="en-US" altLang="en-US" sz="1800" i="0">
                <a:solidFill>
                  <a:srgbClr val="000000"/>
                </a:solidFill>
              </a:rPr>
              <a:t>Communicator refers to the namespace associated with the group of related processes</a:t>
            </a:r>
          </a:p>
        </p:txBody>
      </p:sp>
      <p:sp>
        <p:nvSpPr>
          <p:cNvPr id="32772" name="AutoShape 4"/>
          <p:cNvSpPr>
            <a:spLocks noChangeArrowheads="1"/>
          </p:cNvSpPr>
          <p:nvPr/>
        </p:nvSpPr>
        <p:spPr bwMode="auto">
          <a:xfrm>
            <a:off x="7162800" y="2514600"/>
            <a:ext cx="3505200" cy="2743200"/>
          </a:xfrm>
          <a:custGeom>
            <a:avLst/>
            <a:gdLst>
              <a:gd name="T0" fmla="*/ 2147483647 w 43200"/>
              <a:gd name="T1" fmla="*/ 2147483647 h 43200"/>
              <a:gd name="T2" fmla="*/ 2147483647 w 43200"/>
              <a:gd name="T3" fmla="*/ 2147483647 h 43200"/>
              <a:gd name="T4" fmla="*/ 2147483647 w 43200"/>
              <a:gd name="T5" fmla="*/ 2147483647 h 43200"/>
              <a:gd name="T6" fmla="*/ 2147483647 w 43200"/>
              <a:gd name="T7" fmla="*/ 2147483647 h 43200"/>
              <a:gd name="T8" fmla="*/ 0 60000 65536"/>
              <a:gd name="T9" fmla="*/ 0 60000 65536"/>
              <a:gd name="T10" fmla="*/ 0 60000 65536"/>
              <a:gd name="T11" fmla="*/ 0 60000 65536"/>
              <a:gd name="T12" fmla="*/ 5954 w 43200"/>
              <a:gd name="T13" fmla="*/ 6524 h 43200"/>
              <a:gd name="T14" fmla="*/ 34174 w 43200"/>
              <a:gd name="T15" fmla="*/ 34674 h 43200"/>
            </a:gdLst>
            <a:ahLst/>
            <a:cxnLst>
              <a:cxn ang="T8">
                <a:pos x="T0" y="T1"/>
              </a:cxn>
              <a:cxn ang="T9">
                <a:pos x="T2" y="T3"/>
              </a:cxn>
              <a:cxn ang="T10">
                <a:pos x="T4" y="T5"/>
              </a:cxn>
              <a:cxn ang="T11">
                <a:pos x="T6" y="T7"/>
              </a:cxn>
            </a:cxnLst>
            <a:rect l="T12" t="T13" r="T14" b="T15"/>
            <a:pathLst>
              <a:path w="43200" h="43200">
                <a:moveTo>
                  <a:pt x="3900" y="14370"/>
                </a:moveTo>
                <a:lnTo>
                  <a:pt x="3899" y="14370"/>
                </a:lnTo>
                <a:cubicBezTo>
                  <a:pt x="3858" y="13959"/>
                  <a:pt x="3838" y="13545"/>
                  <a:pt x="3838" y="13131"/>
                </a:cubicBezTo>
                <a:cubicBezTo>
                  <a:pt x="3838" y="8055"/>
                  <a:pt x="6861" y="3941"/>
                  <a:pt x="10591" y="3941"/>
                </a:cubicBezTo>
                <a:cubicBezTo>
                  <a:pt x="11791" y="3940"/>
                  <a:pt x="12969" y="4376"/>
                  <a:pt x="14005" y="5201"/>
                </a:cubicBezTo>
                <a:lnTo>
                  <a:pt x="14005" y="5202"/>
                </a:lnTo>
                <a:cubicBezTo>
                  <a:pt x="14930" y="2828"/>
                  <a:pt x="16742" y="1343"/>
                  <a:pt x="18715" y="1344"/>
                </a:cubicBezTo>
                <a:cubicBezTo>
                  <a:pt x="20114" y="1344"/>
                  <a:pt x="21458" y="2093"/>
                  <a:pt x="22456" y="3431"/>
                </a:cubicBezTo>
                <a:lnTo>
                  <a:pt x="22456" y="3432"/>
                </a:lnTo>
                <a:cubicBezTo>
                  <a:pt x="23194" y="1415"/>
                  <a:pt x="24707" y="140"/>
                  <a:pt x="26362" y="141"/>
                </a:cubicBezTo>
                <a:cubicBezTo>
                  <a:pt x="27723" y="141"/>
                  <a:pt x="29007" y="1006"/>
                  <a:pt x="29832" y="2481"/>
                </a:cubicBezTo>
                <a:lnTo>
                  <a:pt x="29832" y="2480"/>
                </a:lnTo>
                <a:cubicBezTo>
                  <a:pt x="30755" y="1002"/>
                  <a:pt x="32110" y="149"/>
                  <a:pt x="33538" y="150"/>
                </a:cubicBezTo>
                <a:cubicBezTo>
                  <a:pt x="35888" y="150"/>
                  <a:pt x="37901" y="2435"/>
                  <a:pt x="38318" y="5575"/>
                </a:cubicBezTo>
                <a:lnTo>
                  <a:pt x="38317" y="5576"/>
                </a:lnTo>
                <a:cubicBezTo>
                  <a:pt x="40639" y="6438"/>
                  <a:pt x="42250" y="9313"/>
                  <a:pt x="42250" y="12594"/>
                </a:cubicBezTo>
                <a:cubicBezTo>
                  <a:pt x="42250" y="13579"/>
                  <a:pt x="42103" y="14554"/>
                  <a:pt x="41818" y="15460"/>
                </a:cubicBezTo>
                <a:lnTo>
                  <a:pt x="41818" y="15459"/>
                </a:lnTo>
                <a:cubicBezTo>
                  <a:pt x="42727" y="17070"/>
                  <a:pt x="43220" y="19044"/>
                  <a:pt x="43220" y="21076"/>
                </a:cubicBezTo>
                <a:cubicBezTo>
                  <a:pt x="43220" y="25663"/>
                  <a:pt x="40741" y="29553"/>
                  <a:pt x="37404" y="30203"/>
                </a:cubicBezTo>
                <a:lnTo>
                  <a:pt x="37403" y="30202"/>
                </a:lnTo>
                <a:cubicBezTo>
                  <a:pt x="37378" y="34523"/>
                  <a:pt x="34795" y="38006"/>
                  <a:pt x="31619" y="38007"/>
                </a:cubicBezTo>
                <a:cubicBezTo>
                  <a:pt x="30535" y="38007"/>
                  <a:pt x="29474" y="37593"/>
                  <a:pt x="28555" y="36813"/>
                </a:cubicBezTo>
                <a:lnTo>
                  <a:pt x="28556" y="36813"/>
                </a:lnTo>
                <a:cubicBezTo>
                  <a:pt x="27694" y="40699"/>
                  <a:pt x="25069" y="43357"/>
                  <a:pt x="22094" y="43358"/>
                </a:cubicBezTo>
                <a:cubicBezTo>
                  <a:pt x="19839" y="43358"/>
                  <a:pt x="17733" y="41821"/>
                  <a:pt x="16480" y="39263"/>
                </a:cubicBezTo>
                <a:lnTo>
                  <a:pt x="16480" y="39264"/>
                </a:lnTo>
                <a:cubicBezTo>
                  <a:pt x="15279" y="40250"/>
                  <a:pt x="13904" y="40770"/>
                  <a:pt x="12503" y="40771"/>
                </a:cubicBezTo>
                <a:cubicBezTo>
                  <a:pt x="9735" y="40771"/>
                  <a:pt x="7180" y="38748"/>
                  <a:pt x="5804" y="35469"/>
                </a:cubicBezTo>
                <a:lnTo>
                  <a:pt x="5803" y="35469"/>
                </a:lnTo>
                <a:cubicBezTo>
                  <a:pt x="5635" y="35496"/>
                  <a:pt x="5465" y="35509"/>
                  <a:pt x="5296" y="35510"/>
                </a:cubicBezTo>
                <a:cubicBezTo>
                  <a:pt x="2888" y="35510"/>
                  <a:pt x="936" y="32860"/>
                  <a:pt x="936" y="29592"/>
                </a:cubicBezTo>
                <a:cubicBezTo>
                  <a:pt x="935" y="28090"/>
                  <a:pt x="1356" y="26644"/>
                  <a:pt x="2112" y="25547"/>
                </a:cubicBezTo>
                <a:lnTo>
                  <a:pt x="2113" y="25547"/>
                </a:lnTo>
                <a:cubicBezTo>
                  <a:pt x="781" y="24481"/>
                  <a:pt x="-36" y="22528"/>
                  <a:pt x="-36" y="20418"/>
                </a:cubicBezTo>
                <a:cubicBezTo>
                  <a:pt x="-37" y="17370"/>
                  <a:pt x="1647" y="14817"/>
                  <a:pt x="3863" y="14504"/>
                </a:cubicBezTo>
                <a:lnTo>
                  <a:pt x="3900" y="14370"/>
                </a:lnTo>
                <a:close/>
              </a:path>
              <a:path w="43200" h="43200" fill="none">
                <a:moveTo>
                  <a:pt x="4693" y="26177"/>
                </a:moveTo>
                <a:lnTo>
                  <a:pt x="4693" y="26177"/>
                </a:lnTo>
                <a:cubicBezTo>
                  <a:pt x="4580" y="26189"/>
                  <a:pt x="4468" y="26194"/>
                  <a:pt x="4356" y="26195"/>
                </a:cubicBezTo>
                <a:cubicBezTo>
                  <a:pt x="3584" y="26195"/>
                  <a:pt x="2826" y="25913"/>
                  <a:pt x="2160" y="25379"/>
                </a:cubicBezTo>
                <a:moveTo>
                  <a:pt x="6928" y="34899"/>
                </a:moveTo>
                <a:lnTo>
                  <a:pt x="6927" y="34898"/>
                </a:lnTo>
                <a:cubicBezTo>
                  <a:pt x="6572" y="35091"/>
                  <a:pt x="6200" y="35219"/>
                  <a:pt x="5820" y="35280"/>
                </a:cubicBezTo>
                <a:moveTo>
                  <a:pt x="16478" y="39090"/>
                </a:moveTo>
                <a:lnTo>
                  <a:pt x="16477" y="39090"/>
                </a:lnTo>
                <a:cubicBezTo>
                  <a:pt x="16210" y="38544"/>
                  <a:pt x="15986" y="37960"/>
                  <a:pt x="15809" y="37350"/>
                </a:cubicBezTo>
                <a:moveTo>
                  <a:pt x="28827" y="34751"/>
                </a:moveTo>
                <a:lnTo>
                  <a:pt x="28826" y="34750"/>
                </a:lnTo>
                <a:cubicBezTo>
                  <a:pt x="28787" y="35398"/>
                  <a:pt x="28698" y="36038"/>
                  <a:pt x="28560" y="36660"/>
                </a:cubicBezTo>
                <a:moveTo>
                  <a:pt x="34129" y="22954"/>
                </a:moveTo>
                <a:lnTo>
                  <a:pt x="34128" y="22954"/>
                </a:lnTo>
                <a:cubicBezTo>
                  <a:pt x="36118" y="24271"/>
                  <a:pt x="37381" y="27017"/>
                  <a:pt x="37381" y="30027"/>
                </a:cubicBezTo>
                <a:cubicBezTo>
                  <a:pt x="37381" y="30048"/>
                  <a:pt x="37380" y="30069"/>
                  <a:pt x="37380" y="30090"/>
                </a:cubicBezTo>
                <a:moveTo>
                  <a:pt x="41798" y="15354"/>
                </a:moveTo>
                <a:lnTo>
                  <a:pt x="41798" y="15354"/>
                </a:lnTo>
                <a:cubicBezTo>
                  <a:pt x="41473" y="16386"/>
                  <a:pt x="40978" y="17302"/>
                  <a:pt x="40350" y="18030"/>
                </a:cubicBezTo>
                <a:moveTo>
                  <a:pt x="38324" y="5426"/>
                </a:moveTo>
                <a:lnTo>
                  <a:pt x="38324" y="5425"/>
                </a:lnTo>
                <a:cubicBezTo>
                  <a:pt x="38375" y="5811"/>
                  <a:pt x="38401" y="6202"/>
                  <a:pt x="38401" y="6595"/>
                </a:cubicBezTo>
                <a:cubicBezTo>
                  <a:pt x="38401" y="6626"/>
                  <a:pt x="38400" y="6658"/>
                  <a:pt x="38400" y="6690"/>
                </a:cubicBezTo>
                <a:moveTo>
                  <a:pt x="29078" y="3952"/>
                </a:moveTo>
                <a:lnTo>
                  <a:pt x="29078" y="3952"/>
                </a:lnTo>
                <a:cubicBezTo>
                  <a:pt x="29266" y="3369"/>
                  <a:pt x="29516" y="2826"/>
                  <a:pt x="29820" y="2340"/>
                </a:cubicBezTo>
                <a:moveTo>
                  <a:pt x="22141" y="4720"/>
                </a:moveTo>
                <a:lnTo>
                  <a:pt x="22140" y="4719"/>
                </a:lnTo>
                <a:cubicBezTo>
                  <a:pt x="22217" y="4238"/>
                  <a:pt x="22338" y="3771"/>
                  <a:pt x="22500" y="3330"/>
                </a:cubicBezTo>
                <a:moveTo>
                  <a:pt x="14000" y="5192"/>
                </a:moveTo>
                <a:lnTo>
                  <a:pt x="14000" y="5191"/>
                </a:lnTo>
                <a:cubicBezTo>
                  <a:pt x="14471" y="5568"/>
                  <a:pt x="14908" y="6020"/>
                  <a:pt x="15299" y="6540"/>
                </a:cubicBezTo>
                <a:moveTo>
                  <a:pt x="4127" y="15789"/>
                </a:moveTo>
                <a:lnTo>
                  <a:pt x="4127" y="15788"/>
                </a:lnTo>
                <a:cubicBezTo>
                  <a:pt x="4024" y="15324"/>
                  <a:pt x="3948" y="14850"/>
                  <a:pt x="3900" y="14369"/>
                </a:cubicBezTo>
              </a:path>
            </a:pathLst>
          </a:custGeom>
          <a:gradFill rotWithShape="0">
            <a:gsLst>
              <a:gs pos="0">
                <a:srgbClr val="2C5D98"/>
              </a:gs>
              <a:gs pos="100000">
                <a:srgbClr val="3A7CCB">
                  <a:alpha val="31000"/>
                </a:srgbClr>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90000" tIns="46800" rIns="90000" bIns="46800"/>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MS PGothic" charset="0"/>
                <a:cs typeface="MS PGothic" charset="0"/>
              </a:rPr>
              <a:t>MPI_COMM_WORLD</a:t>
            </a:r>
          </a:p>
        </p:txBody>
      </p:sp>
      <p:sp>
        <p:nvSpPr>
          <p:cNvPr id="32773" name="Oval 5"/>
          <p:cNvSpPr>
            <a:spLocks noChangeArrowheads="1"/>
          </p:cNvSpPr>
          <p:nvPr/>
        </p:nvSpPr>
        <p:spPr bwMode="auto">
          <a:xfrm>
            <a:off x="7620000" y="3429000"/>
            <a:ext cx="381000" cy="381000"/>
          </a:xfrm>
          <a:prstGeom prst="ellipse">
            <a:avLst/>
          </a:prstGeom>
          <a:gradFill rotWithShape="0">
            <a:gsLst>
              <a:gs pos="0">
                <a:srgbClr val="2C5D98"/>
              </a:gs>
              <a:gs pos="100000">
                <a:srgbClr val="3A7CCB"/>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FFFFFF"/>
                </a:solidFill>
                <a:latin typeface="Calibri" charset="0"/>
                <a:ea typeface="MS PGothic" charset="0"/>
                <a:cs typeface="MS PGothic" charset="0"/>
              </a:rPr>
              <a:t>0</a:t>
            </a:r>
          </a:p>
        </p:txBody>
      </p:sp>
      <p:sp>
        <p:nvSpPr>
          <p:cNvPr id="32774" name="Oval 6"/>
          <p:cNvSpPr>
            <a:spLocks noChangeArrowheads="1"/>
          </p:cNvSpPr>
          <p:nvPr/>
        </p:nvSpPr>
        <p:spPr bwMode="auto">
          <a:xfrm>
            <a:off x="8305800" y="4267200"/>
            <a:ext cx="381000" cy="381000"/>
          </a:xfrm>
          <a:prstGeom prst="ellipse">
            <a:avLst/>
          </a:prstGeom>
          <a:gradFill rotWithShape="0">
            <a:gsLst>
              <a:gs pos="0">
                <a:srgbClr val="2C5D98"/>
              </a:gs>
              <a:gs pos="100000">
                <a:srgbClr val="3A7CCB"/>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FFFFFF"/>
                </a:solidFill>
                <a:latin typeface="Calibri" charset="0"/>
                <a:ea typeface="MS PGothic" charset="0"/>
                <a:cs typeface="MS PGothic" charset="0"/>
              </a:rPr>
              <a:t>1</a:t>
            </a:r>
          </a:p>
        </p:txBody>
      </p:sp>
      <p:sp>
        <p:nvSpPr>
          <p:cNvPr id="32775" name="Oval 7"/>
          <p:cNvSpPr>
            <a:spLocks noChangeArrowheads="1"/>
          </p:cNvSpPr>
          <p:nvPr/>
        </p:nvSpPr>
        <p:spPr bwMode="auto">
          <a:xfrm>
            <a:off x="7696200" y="4114800"/>
            <a:ext cx="381000" cy="381000"/>
          </a:xfrm>
          <a:prstGeom prst="ellipse">
            <a:avLst/>
          </a:prstGeom>
          <a:gradFill rotWithShape="0">
            <a:gsLst>
              <a:gs pos="0">
                <a:srgbClr val="2C5D98"/>
              </a:gs>
              <a:gs pos="100000">
                <a:srgbClr val="3A7CCB"/>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FFFFFF"/>
                </a:solidFill>
                <a:latin typeface="Calibri" charset="0"/>
                <a:ea typeface="MS PGothic" charset="0"/>
                <a:cs typeface="MS PGothic" charset="0"/>
              </a:rPr>
              <a:t>2</a:t>
            </a:r>
          </a:p>
        </p:txBody>
      </p:sp>
      <p:sp>
        <p:nvSpPr>
          <p:cNvPr id="32776" name="Oval 8"/>
          <p:cNvSpPr>
            <a:spLocks noChangeArrowheads="1"/>
          </p:cNvSpPr>
          <p:nvPr/>
        </p:nvSpPr>
        <p:spPr bwMode="auto">
          <a:xfrm>
            <a:off x="9144000" y="3276600"/>
            <a:ext cx="381000" cy="381000"/>
          </a:xfrm>
          <a:prstGeom prst="ellipse">
            <a:avLst/>
          </a:prstGeom>
          <a:gradFill rotWithShape="0">
            <a:gsLst>
              <a:gs pos="0">
                <a:srgbClr val="2C5D98"/>
              </a:gs>
              <a:gs pos="100000">
                <a:srgbClr val="3A7CCB"/>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FFFFFF"/>
                </a:solidFill>
                <a:latin typeface="Calibri" charset="0"/>
                <a:ea typeface="MS PGothic" charset="0"/>
                <a:cs typeface="MS PGothic" charset="0"/>
              </a:rPr>
              <a:t>5</a:t>
            </a:r>
          </a:p>
        </p:txBody>
      </p:sp>
      <p:sp>
        <p:nvSpPr>
          <p:cNvPr id="32777" name="Oval 9"/>
          <p:cNvSpPr>
            <a:spLocks noChangeArrowheads="1"/>
          </p:cNvSpPr>
          <p:nvPr/>
        </p:nvSpPr>
        <p:spPr bwMode="auto">
          <a:xfrm>
            <a:off x="9144000" y="3733800"/>
            <a:ext cx="381000" cy="381000"/>
          </a:xfrm>
          <a:prstGeom prst="ellipse">
            <a:avLst/>
          </a:prstGeom>
          <a:gradFill rotWithShape="0">
            <a:gsLst>
              <a:gs pos="0">
                <a:srgbClr val="2C5D98"/>
              </a:gs>
              <a:gs pos="100000">
                <a:srgbClr val="3A7CCB"/>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FFFFFF"/>
                </a:solidFill>
                <a:latin typeface="Calibri" charset="0"/>
                <a:ea typeface="MS PGothic" charset="0"/>
                <a:cs typeface="MS PGothic" charset="0"/>
              </a:rPr>
              <a:t>3</a:t>
            </a:r>
          </a:p>
        </p:txBody>
      </p:sp>
      <p:sp>
        <p:nvSpPr>
          <p:cNvPr id="32778" name="Oval 10"/>
          <p:cNvSpPr>
            <a:spLocks noChangeArrowheads="1"/>
          </p:cNvSpPr>
          <p:nvPr/>
        </p:nvSpPr>
        <p:spPr bwMode="auto">
          <a:xfrm>
            <a:off x="8991600" y="4419600"/>
            <a:ext cx="381000" cy="381000"/>
          </a:xfrm>
          <a:prstGeom prst="ellipse">
            <a:avLst/>
          </a:prstGeom>
          <a:gradFill rotWithShape="0">
            <a:gsLst>
              <a:gs pos="0">
                <a:srgbClr val="2C5D98"/>
              </a:gs>
              <a:gs pos="100000">
                <a:srgbClr val="3A7CCB"/>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FFFFFF"/>
                </a:solidFill>
                <a:latin typeface="Calibri" charset="0"/>
                <a:ea typeface="MS PGothic" charset="0"/>
                <a:cs typeface="MS PGothic" charset="0"/>
              </a:rPr>
              <a:t>4</a:t>
            </a:r>
          </a:p>
        </p:txBody>
      </p:sp>
      <p:sp>
        <p:nvSpPr>
          <p:cNvPr id="32779" name="Oval 11"/>
          <p:cNvSpPr>
            <a:spLocks noChangeArrowheads="1"/>
          </p:cNvSpPr>
          <p:nvPr/>
        </p:nvSpPr>
        <p:spPr bwMode="auto">
          <a:xfrm>
            <a:off x="9677400" y="3505200"/>
            <a:ext cx="381000" cy="381000"/>
          </a:xfrm>
          <a:prstGeom prst="ellipse">
            <a:avLst/>
          </a:prstGeom>
          <a:gradFill rotWithShape="0">
            <a:gsLst>
              <a:gs pos="0">
                <a:srgbClr val="2C5D98"/>
              </a:gs>
              <a:gs pos="100000">
                <a:srgbClr val="3A7CCB"/>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FFFFFF"/>
                </a:solidFill>
                <a:latin typeface="Calibri" charset="0"/>
                <a:ea typeface="MS PGothic" charset="0"/>
                <a:cs typeface="MS PGothic" charset="0"/>
              </a:rPr>
              <a:t>6</a:t>
            </a:r>
          </a:p>
        </p:txBody>
      </p:sp>
      <p:sp>
        <p:nvSpPr>
          <p:cNvPr id="32780" name="Oval 12"/>
          <p:cNvSpPr>
            <a:spLocks noChangeArrowheads="1"/>
          </p:cNvSpPr>
          <p:nvPr/>
        </p:nvSpPr>
        <p:spPr bwMode="auto">
          <a:xfrm>
            <a:off x="9677400" y="4267200"/>
            <a:ext cx="381000" cy="381000"/>
          </a:xfrm>
          <a:prstGeom prst="ellipse">
            <a:avLst/>
          </a:prstGeom>
          <a:gradFill rotWithShape="0">
            <a:gsLst>
              <a:gs pos="0">
                <a:srgbClr val="2C5D98"/>
              </a:gs>
              <a:gs pos="100000">
                <a:srgbClr val="3A7CCB"/>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FFFFFF"/>
                </a:solidFill>
                <a:latin typeface="Calibri" charset="0"/>
                <a:ea typeface="MS PGothic" charset="0"/>
                <a:cs typeface="MS PGothic" charset="0"/>
              </a:rPr>
              <a:t>7</a:t>
            </a:r>
          </a:p>
        </p:txBody>
      </p:sp>
      <p:cxnSp>
        <p:nvCxnSpPr>
          <p:cNvPr id="27660" name="AutoShape 13"/>
          <p:cNvCxnSpPr>
            <a:cxnSpLocks noChangeShapeType="1"/>
            <a:stCxn id="32773" idx="6"/>
            <a:endCxn id="32778" idx="0"/>
          </p:cNvCxnSpPr>
          <p:nvPr/>
        </p:nvCxnSpPr>
        <p:spPr bwMode="auto">
          <a:xfrm>
            <a:off x="8001000" y="3619500"/>
            <a:ext cx="1181100" cy="801688"/>
          </a:xfrm>
          <a:prstGeom prst="bentConnector3">
            <a:avLst>
              <a:gd name="adj1" fmla="val 50000"/>
            </a:avLst>
          </a:prstGeom>
          <a:noFill/>
          <a:ln w="9525">
            <a:solidFill>
              <a:srgbClr val="000000"/>
            </a:solidFill>
            <a:round/>
            <a:headEnd/>
            <a:tailEnd/>
          </a:ln>
          <a:extLst>
            <a:ext uri="{909E8E84-426E-40DD-AFC4-6F175D3DCCD1}">
              <a14:hiddenFill xmlns:a14="http://schemas.microsoft.com/office/drawing/2010/main">
                <a:noFill/>
              </a14:hiddenFill>
            </a:ext>
          </a:extLst>
        </p:spPr>
      </p:cxnSp>
      <p:pic>
        <p:nvPicPr>
          <p:cNvPr id="27661"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2950" y="3581400"/>
            <a:ext cx="62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2783" name="AutoShape 15"/>
          <p:cNvSpPr>
            <a:spLocks/>
          </p:cNvSpPr>
          <p:nvPr/>
        </p:nvSpPr>
        <p:spPr bwMode="auto">
          <a:xfrm>
            <a:off x="6934200" y="1219200"/>
            <a:ext cx="3505200" cy="1143000"/>
          </a:xfrm>
          <a:prstGeom prst="borderCallout2">
            <a:avLst>
              <a:gd name="adj1" fmla="val 100653"/>
              <a:gd name="adj2" fmla="val 4014"/>
              <a:gd name="adj3" fmla="val 153542"/>
              <a:gd name="adj4" fmla="val 4898"/>
              <a:gd name="adj5" fmla="val 206597"/>
              <a:gd name="adj6" fmla="val 42222"/>
            </a:avLst>
          </a:prstGeom>
          <a:gradFill rotWithShape="0">
            <a:gsLst>
              <a:gs pos="0">
                <a:srgbClr val="769535"/>
              </a:gs>
              <a:gs pos="100000">
                <a:srgbClr val="9CC746"/>
              </a:gs>
            </a:gsLst>
            <a:lin ang="5400000" scaled="1"/>
          </a:gradFill>
          <a:ln w="54000">
            <a:solidFill>
              <a:srgbClr val="98B954"/>
            </a:solidFill>
            <a:round/>
            <a:headEnd/>
            <a:tailEnd/>
          </a:ln>
          <a:effectLst>
            <a:outerShdw blurRad="63500" dist="23040" dir="5400000" algn="ctr" rotWithShape="0">
              <a:srgbClr val="000000">
                <a:alpha val="35036"/>
              </a:srgbClr>
            </a:outerShdw>
          </a:effectLst>
        </p:spPr>
        <p:txBody>
          <a:bodyPr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MS PGothic" charset="0"/>
                <a:cs typeface="MS PGothic" charset="0"/>
              </a:rPr>
              <a:t>Source </a:t>
            </a:r>
            <a:r>
              <a:rPr lang="en-US" sz="1400">
                <a:solidFill>
                  <a:srgbClr val="FFFFFF"/>
                </a:solidFill>
                <a:latin typeface="Calibri" charset="0"/>
                <a:ea typeface="MS PGothic" charset="0"/>
                <a:cs typeface="MS PGothic" charset="0"/>
              </a:rPr>
              <a:t>: process0</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MS PGothic" charset="0"/>
                <a:cs typeface="MS PGothic" charset="0"/>
              </a:rPr>
              <a:t>Destination</a:t>
            </a:r>
            <a:r>
              <a:rPr lang="en-US" sz="1400">
                <a:solidFill>
                  <a:srgbClr val="FFFFFF"/>
                </a:solidFill>
                <a:latin typeface="Calibri" charset="0"/>
                <a:ea typeface="MS PGothic" charset="0"/>
                <a:cs typeface="MS PGothic" charset="0"/>
              </a:rPr>
              <a:t> : process1</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MS PGothic" charset="0"/>
                <a:cs typeface="MS PGothic" charset="0"/>
              </a:rPr>
              <a:t>Tag</a:t>
            </a:r>
            <a:r>
              <a:rPr lang="en-US" sz="1400">
                <a:solidFill>
                  <a:srgbClr val="FFFFFF"/>
                </a:solidFill>
                <a:latin typeface="Calibri" charset="0"/>
                <a:ea typeface="MS PGothic" charset="0"/>
                <a:cs typeface="MS PGothic" charset="0"/>
              </a:rPr>
              <a:t> : 1234</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400">
                <a:solidFill>
                  <a:srgbClr val="000000"/>
                </a:solidFill>
                <a:latin typeface="Calibri" charset="0"/>
                <a:ea typeface="MS PGothic" charset="0"/>
                <a:cs typeface="MS PGothic" charset="0"/>
              </a:rPr>
              <a:t>Communicator</a:t>
            </a:r>
            <a:r>
              <a:rPr lang="en-US" sz="1400">
                <a:solidFill>
                  <a:srgbClr val="FFFFFF"/>
                </a:solidFill>
                <a:latin typeface="Calibri" charset="0"/>
                <a:ea typeface="MS PGothic" charset="0"/>
                <a:cs typeface="MS PGothic" charset="0"/>
              </a:rPr>
              <a:t> : MPI_COMM_WORLD</a:t>
            </a:r>
          </a:p>
        </p:txBody>
      </p:sp>
    </p:spTree>
    <p:extLst>
      <p:ext uri="{BB962C8B-B14F-4D97-AF65-F5344CB8AC3E}">
        <p14:creationId xmlns:p14="http://schemas.microsoft.com/office/powerpoint/2010/main" val="352099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16113" y="11114"/>
            <a:ext cx="837565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dirty="0"/>
              <a:t>MPI: (blocking) Send message</a:t>
            </a:r>
          </a:p>
        </p:txBody>
      </p:sp>
      <p:graphicFrame>
        <p:nvGraphicFramePr>
          <p:cNvPr id="7" name="Group 69"/>
          <p:cNvGraphicFramePr>
            <a:graphicFrameLocks noGrp="1"/>
          </p:cNvGraphicFramePr>
          <p:nvPr/>
        </p:nvGraphicFramePr>
        <p:xfrm>
          <a:off x="1947863" y="762000"/>
          <a:ext cx="8001000" cy="4968876"/>
        </p:xfrm>
        <a:graphic>
          <a:graphicData uri="http://schemas.openxmlformats.org/drawingml/2006/table">
            <a:tbl>
              <a:tblPr/>
              <a:tblGrid>
                <a:gridCol w="1647825">
                  <a:extLst>
                    <a:ext uri="{9D8B030D-6E8A-4147-A177-3AD203B41FA5}">
                      <a16:colId xmlns:a16="http://schemas.microsoft.com/office/drawing/2014/main" val="20000"/>
                    </a:ext>
                  </a:extLst>
                </a:gridCol>
                <a:gridCol w="6353175">
                  <a:extLst>
                    <a:ext uri="{9D8B030D-6E8A-4147-A177-3AD203B41FA5}">
                      <a16:colId xmlns:a16="http://schemas.microsoft.com/office/drawing/2014/main" val="20001"/>
                    </a:ext>
                  </a:extLst>
                </a:gridCol>
              </a:tblGrid>
              <a:tr h="40005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Function:</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rgbClr val="339933"/>
                          </a:solidFill>
                          <a:effectLst/>
                          <a:latin typeface="Arial" charset="0"/>
                          <a:ea typeface="ＭＳ Ｐゴシック" charset="-128"/>
                        </a:rPr>
                        <a:t>MPI_Send()</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98763">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int MPI_Send(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void                 *message,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int                    count,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MPI_Datatype datatype,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int                    dest,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int                    tag,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MPI_Comm    comm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endParaRPr kumimoji="0" lang="en-US" altLang="en-US" sz="1800" b="0" i="0" u="none" strike="noStrike" cap="none" normalizeH="0" baseline="0">
                        <a:ln>
                          <a:noFill/>
                        </a:ln>
                        <a:solidFill>
                          <a:schemeClr val="tx1"/>
                        </a:solidFill>
                        <a:effectLst/>
                        <a:latin typeface="Arial" charset="0"/>
                        <a:ea typeface="ＭＳ Ｐゴシック"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7CFCB"/>
                    </a:solidFill>
                  </a:tcPr>
                </a:tc>
                <a:tc hMerge="1">
                  <a:txBody>
                    <a:bodyPr/>
                    <a:lstStyle/>
                    <a:p>
                      <a:endParaRPr lang="en-US"/>
                    </a:p>
                  </a:txBody>
                  <a:tcPr/>
                </a:tc>
                <a:extLst>
                  <a:ext uri="{0D108BD9-81ED-4DB2-BD59-A6C34878D82A}">
                    <a16:rowId xmlns:a16="http://schemas.microsoft.com/office/drawing/2014/main" val="10001"/>
                  </a:ext>
                </a:extLst>
              </a:tr>
              <a:tr h="1770063">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Description:</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400" b="0" i="0" u="none" strike="noStrike" cap="none" normalizeH="0" baseline="0">
                          <a:ln>
                            <a:noFill/>
                          </a:ln>
                          <a:solidFill>
                            <a:schemeClr val="tx1"/>
                          </a:solidFill>
                          <a:effectLst/>
                          <a:latin typeface="Arial" charset="0"/>
                          <a:ea typeface="ＭＳ Ｐゴシック" charset="-128"/>
                        </a:rPr>
                        <a:t>The contents of message are stored in a block of memory referenced by the first parameter </a:t>
                      </a:r>
                      <a:r>
                        <a:rPr kumimoji="0" lang="en-US" altLang="en-US" sz="1400" b="0" i="1" u="none" strike="noStrike" cap="none" normalizeH="0" baseline="0">
                          <a:ln>
                            <a:noFill/>
                          </a:ln>
                          <a:solidFill>
                            <a:schemeClr val="tx1"/>
                          </a:solidFill>
                          <a:effectLst/>
                          <a:latin typeface="Arial" charset="0"/>
                          <a:ea typeface="ＭＳ Ｐゴシック" charset="-128"/>
                        </a:rPr>
                        <a:t>message</a:t>
                      </a:r>
                      <a:r>
                        <a:rPr kumimoji="0" lang="en-US" altLang="en-US" sz="1400" b="0" i="0" u="none" strike="noStrike" cap="none" normalizeH="0" baseline="0">
                          <a:ln>
                            <a:noFill/>
                          </a:ln>
                          <a:solidFill>
                            <a:schemeClr val="tx1"/>
                          </a:solidFill>
                          <a:effectLst/>
                          <a:latin typeface="Arial" charset="0"/>
                          <a:ea typeface="ＭＳ Ｐゴシック" charset="-128"/>
                        </a:rPr>
                        <a:t>. The next two parameters, count and datatype, allow the system to determine how much storage is needed for the message: the message contains a sequence of </a:t>
                      </a:r>
                      <a:r>
                        <a:rPr kumimoji="0" lang="en-US" altLang="en-US" sz="1400" b="0" i="1" u="none" strike="noStrike" cap="none" normalizeH="0" baseline="0">
                          <a:ln>
                            <a:noFill/>
                          </a:ln>
                          <a:solidFill>
                            <a:schemeClr val="tx1"/>
                          </a:solidFill>
                          <a:effectLst/>
                          <a:latin typeface="Arial" charset="0"/>
                          <a:ea typeface="ＭＳ Ｐゴシック" charset="-128"/>
                        </a:rPr>
                        <a:t>count </a:t>
                      </a:r>
                      <a:r>
                        <a:rPr kumimoji="0" lang="en-US" altLang="en-US" sz="1400" b="0" i="0" u="none" strike="noStrike" cap="none" normalizeH="0" baseline="0">
                          <a:ln>
                            <a:noFill/>
                          </a:ln>
                          <a:solidFill>
                            <a:schemeClr val="tx1"/>
                          </a:solidFill>
                          <a:effectLst/>
                          <a:latin typeface="Arial" charset="0"/>
                          <a:ea typeface="ＭＳ Ｐゴシック" charset="-128"/>
                        </a:rPr>
                        <a:t>values, each having </a:t>
                      </a:r>
                      <a:r>
                        <a:rPr kumimoji="0" lang="en-US" altLang="en-US" sz="1400" b="0" i="1" u="none" strike="noStrike" cap="none" normalizeH="0" baseline="0">
                          <a:ln>
                            <a:noFill/>
                          </a:ln>
                          <a:solidFill>
                            <a:schemeClr val="tx1"/>
                          </a:solidFill>
                          <a:effectLst/>
                          <a:latin typeface="Arial" charset="0"/>
                          <a:ea typeface="ＭＳ Ｐゴシック" charset="-128"/>
                        </a:rPr>
                        <a:t>MPI</a:t>
                      </a:r>
                      <a:r>
                        <a:rPr kumimoji="0" lang="en-US" altLang="en-US" sz="1400" b="0" i="0" u="none" strike="noStrike" cap="none" normalizeH="0" baseline="0">
                          <a:ln>
                            <a:noFill/>
                          </a:ln>
                          <a:solidFill>
                            <a:schemeClr val="tx1"/>
                          </a:solidFill>
                          <a:effectLst/>
                          <a:latin typeface="Arial" charset="0"/>
                          <a:ea typeface="ＭＳ Ｐゴシック" charset="-128"/>
                        </a:rPr>
                        <a:t> type </a:t>
                      </a:r>
                      <a:r>
                        <a:rPr kumimoji="0" lang="en-US" altLang="en-US" sz="1400" b="0" i="1" u="none" strike="noStrike" cap="none" normalizeH="0" baseline="0">
                          <a:ln>
                            <a:noFill/>
                          </a:ln>
                          <a:solidFill>
                            <a:schemeClr val="tx1"/>
                          </a:solidFill>
                          <a:effectLst/>
                          <a:latin typeface="Arial" charset="0"/>
                          <a:ea typeface="ＭＳ Ｐゴシック" charset="-128"/>
                        </a:rPr>
                        <a:t>datatype. </a:t>
                      </a:r>
                      <a:r>
                        <a:rPr kumimoji="0" lang="en-US" altLang="en-US" sz="1400" b="0" i="0" u="none" strike="noStrike" cap="none" normalizeH="0" baseline="0">
                          <a:ln>
                            <a:noFill/>
                          </a:ln>
                          <a:solidFill>
                            <a:schemeClr val="tx1"/>
                          </a:solidFill>
                          <a:effectLst/>
                          <a:latin typeface="Arial" charset="0"/>
                          <a:ea typeface="ＭＳ Ｐゴシック" charset="-128"/>
                        </a:rPr>
                        <a:t>MPI allows a message to be received as long as there is sufficient storage allocated. If there isn't sufficient storage an overflow error occurs. The </a:t>
                      </a:r>
                      <a:r>
                        <a:rPr kumimoji="0" lang="en-US" altLang="en-US" sz="1400" b="0" i="1" u="none" strike="noStrike" cap="none" normalizeH="0" baseline="0">
                          <a:ln>
                            <a:noFill/>
                          </a:ln>
                          <a:solidFill>
                            <a:schemeClr val="tx1"/>
                          </a:solidFill>
                          <a:effectLst/>
                          <a:latin typeface="Arial" charset="0"/>
                          <a:ea typeface="ＭＳ Ｐゴシック" charset="-128"/>
                        </a:rPr>
                        <a:t>dest </a:t>
                      </a:r>
                      <a:r>
                        <a:rPr kumimoji="0" lang="en-US" altLang="en-US" sz="1400" b="0" i="0" u="none" strike="noStrike" cap="none" normalizeH="0" baseline="0">
                          <a:ln>
                            <a:noFill/>
                          </a:ln>
                          <a:solidFill>
                            <a:schemeClr val="tx1"/>
                          </a:solidFill>
                          <a:effectLst/>
                          <a:latin typeface="Arial" charset="0"/>
                          <a:ea typeface="ＭＳ Ｐゴシック" charset="-128"/>
                        </a:rPr>
                        <a:t>parameter corresponds to the rank of the process to which message has to be sent.    </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28682" name="Rectangle 5"/>
          <p:cNvSpPr>
            <a:spLocks noChangeArrowheads="1"/>
          </p:cNvSpPr>
          <p:nvPr/>
        </p:nvSpPr>
        <p:spPr bwMode="auto">
          <a:xfrm>
            <a:off x="7086600" y="5867401"/>
            <a:ext cx="3505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sz="1000">
                <a:latin typeface="Calibri" charset="0"/>
              </a:rPr>
              <a:t>http://www-unix.mcs.anl.gov/mpi/www/www3/MPI_Send.html</a:t>
            </a:r>
          </a:p>
        </p:txBody>
      </p:sp>
    </p:spTree>
    <p:extLst>
      <p:ext uri="{BB962C8B-B14F-4D97-AF65-F5344CB8AC3E}">
        <p14:creationId xmlns:p14="http://schemas.microsoft.com/office/powerpoint/2010/main" val="141535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Essential MPI</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8428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2001838" y="414339"/>
            <a:ext cx="45847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MPI: Data Types</a:t>
            </a:r>
            <a:endParaRPr lang="en-US" kern="0" dirty="0"/>
          </a:p>
        </p:txBody>
      </p:sp>
      <p:graphicFrame>
        <p:nvGraphicFramePr>
          <p:cNvPr id="26" name="Content Placeholder 4"/>
          <p:cNvGraphicFramePr>
            <a:graphicFrameLocks noGrp="1"/>
          </p:cNvGraphicFramePr>
          <p:nvPr/>
        </p:nvGraphicFramePr>
        <p:xfrm>
          <a:off x="2035175" y="1182688"/>
          <a:ext cx="4343400" cy="4800600"/>
        </p:xfrm>
        <a:graphic>
          <a:graphicData uri="http://schemas.openxmlformats.org/drawingml/2006/table">
            <a:tbl>
              <a:tblPr/>
              <a:tblGrid>
                <a:gridCol w="22860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429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Calibri" charset="0"/>
                          <a:ea typeface="ＭＳ Ｐゴシック" charset="-128"/>
                        </a:rPr>
                        <a:t>MPI datatype</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9BBB59"/>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Calibri" charset="0"/>
                          <a:ea typeface="ＭＳ Ｐゴシック" charset="-128"/>
                        </a:rPr>
                        <a:t>C datatype</a:t>
                      </a: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9BBB59"/>
                    </a:solidFill>
                  </a:tcPr>
                </a:tc>
                <a:extLst>
                  <a:ext uri="{0D108BD9-81ED-4DB2-BD59-A6C34878D82A}">
                    <a16:rowId xmlns:a16="http://schemas.microsoft.com/office/drawing/2014/main" val="10000"/>
                  </a:ext>
                </a:extLst>
              </a:tr>
              <a:tr h="3429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MPI_CHAR</a:t>
                      </a: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signed char</a:t>
                      </a: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429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MPI_SHORT</a:t>
                      </a: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signed short int</a:t>
                      </a: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429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MPI_INT</a:t>
                      </a: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signed int</a:t>
                      </a:r>
                    </a:p>
                  </a:txBody>
                  <a:tcPr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10003"/>
                  </a:ext>
                </a:extLst>
              </a:tr>
              <a:tr h="3429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MPI_LONG</a:t>
                      </a: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signed long int</a:t>
                      </a: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3429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MPI_UNSIGNED_CHAR</a:t>
                      </a: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unsigned char</a:t>
                      </a:r>
                    </a:p>
                  </a:txBody>
                  <a:tcPr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10005"/>
                  </a:ext>
                </a:extLst>
              </a:tr>
              <a:tr h="3429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MPI_UNSIGNED_SHORT</a:t>
                      </a: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unsigned short int</a:t>
                      </a: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3429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MPI_UNSIGNED</a:t>
                      </a: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unsigned int</a:t>
                      </a:r>
                    </a:p>
                  </a:txBody>
                  <a:tcPr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10007"/>
                  </a:ext>
                </a:extLst>
              </a:tr>
              <a:tr h="3429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MPI_UNSIGNED_LONG</a:t>
                      </a: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unsigned long int</a:t>
                      </a: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8"/>
                  </a:ext>
                </a:extLst>
              </a:tr>
              <a:tr h="3429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MPI_FLOAT</a:t>
                      </a: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float</a:t>
                      </a:r>
                    </a:p>
                  </a:txBody>
                  <a:tcPr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10009"/>
                  </a:ext>
                </a:extLst>
              </a:tr>
              <a:tr h="3429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MPI_DOUBLE</a:t>
                      </a: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double</a:t>
                      </a: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10"/>
                  </a:ext>
                </a:extLst>
              </a:tr>
              <a:tr h="3429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MPI_LONG_DOUBLE</a:t>
                      </a: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long double</a:t>
                      </a:r>
                    </a:p>
                  </a:txBody>
                  <a:tcPr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10011"/>
                  </a:ext>
                </a:extLst>
              </a:tr>
              <a:tr h="3429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MPI_BYTE</a:t>
                      </a: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rgbClr val="000000"/>
                        </a:solidFill>
                        <a:effectLst/>
                        <a:latin typeface="Calibri" charset="0"/>
                        <a:ea typeface="ＭＳ Ｐゴシック" charset="-128"/>
                      </a:endParaRP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12"/>
                  </a:ext>
                </a:extLst>
              </a:tr>
              <a:tr h="3429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ＭＳ Ｐゴシック" charset="-128"/>
                        </a:rPr>
                        <a:t>MPI_PACKED</a:t>
                      </a: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rgbClr val="000000"/>
                        </a:solidFill>
                        <a:effectLst/>
                        <a:latin typeface="Calibri" charset="0"/>
                        <a:ea typeface="ＭＳ Ｐゴシック" charset="-128"/>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3"/>
                  </a:ext>
                </a:extLst>
              </a:tr>
            </a:tbl>
          </a:graphicData>
        </a:graphic>
      </p:graphicFrame>
      <p:sp>
        <p:nvSpPr>
          <p:cNvPr id="29730" name="Rectangle 5"/>
          <p:cNvSpPr>
            <a:spLocks noChangeArrowheads="1"/>
          </p:cNvSpPr>
          <p:nvPr/>
        </p:nvSpPr>
        <p:spPr bwMode="auto">
          <a:xfrm>
            <a:off x="6705600" y="1828801"/>
            <a:ext cx="36576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i="1">
                <a:solidFill>
                  <a:schemeClr val="tx1"/>
                </a:solidFill>
                <a:latin typeface="Arial" charset="0"/>
                <a:ea typeface="MS PGothic" charset="-128"/>
              </a:defRPr>
            </a:lvl1pPr>
            <a:lvl2pPr marL="577850" indent="-231775">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lvl="1"/>
            <a:r>
              <a:rPr lang="en-US" altLang="en-US" i="0">
                <a:latin typeface="Calibri" charset="0"/>
              </a:rPr>
              <a:t>You can also define your own (derived datatypes), such as an array of ints of size 100, or more complex examples, such as a struct or an array of structs</a:t>
            </a:r>
          </a:p>
        </p:txBody>
      </p:sp>
    </p:spTree>
    <p:extLst>
      <p:ext uri="{BB962C8B-B14F-4D97-AF65-F5344CB8AC3E}">
        <p14:creationId xmlns:p14="http://schemas.microsoft.com/office/powerpoint/2010/main" val="164185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981200" y="76201"/>
            <a:ext cx="8301038" cy="561975"/>
          </a:xfrm>
        </p:spPr>
        <p:txBody>
          <a:bodyPr>
            <a:normAutofit fontScale="90000"/>
          </a:bodyPr>
          <a:lstStyle/>
          <a:p>
            <a:r>
              <a:rPr lang="en-US" altLang="en-US">
                <a:ea typeface="MS PGothic" charset="-128"/>
              </a:rPr>
              <a:t>MPI: (blocking) Receive message</a:t>
            </a:r>
          </a:p>
        </p:txBody>
      </p:sp>
      <p:graphicFrame>
        <p:nvGraphicFramePr>
          <p:cNvPr id="7" name="Group 69"/>
          <p:cNvGraphicFramePr>
            <a:graphicFrameLocks noGrp="1"/>
          </p:cNvGraphicFramePr>
          <p:nvPr/>
        </p:nvGraphicFramePr>
        <p:xfrm>
          <a:off x="2514600" y="803275"/>
          <a:ext cx="8077200" cy="5301302"/>
        </p:xfrm>
        <a:graphic>
          <a:graphicData uri="http://schemas.openxmlformats.org/drawingml/2006/table">
            <a:tbl>
              <a:tblPr/>
              <a:tblGrid>
                <a:gridCol w="1663700">
                  <a:extLst>
                    <a:ext uri="{9D8B030D-6E8A-4147-A177-3AD203B41FA5}">
                      <a16:colId xmlns:a16="http://schemas.microsoft.com/office/drawing/2014/main" val="20000"/>
                    </a:ext>
                  </a:extLst>
                </a:gridCol>
                <a:gridCol w="6413500">
                  <a:extLst>
                    <a:ext uri="{9D8B030D-6E8A-4147-A177-3AD203B41FA5}">
                      <a16:colId xmlns:a16="http://schemas.microsoft.com/office/drawing/2014/main" val="20001"/>
                    </a:ext>
                  </a:extLst>
                </a:gridCol>
              </a:tblGrid>
              <a:tr h="365125">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Function:</a:t>
                      </a:r>
                    </a:p>
                  </a:txBody>
                  <a:tcPr marT="45722" marB="457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rgbClr val="339933"/>
                          </a:solidFill>
                          <a:effectLst/>
                          <a:latin typeface="Arial" charset="0"/>
                          <a:ea typeface="MS PGothic" charset="-128"/>
                        </a:rPr>
                        <a:t>MPI_Recv()</a:t>
                      </a:r>
                    </a:p>
                  </a:txBody>
                  <a:tcPr marT="45722" marB="457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44813">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int MPI_Recv( </a:t>
                      </a:r>
                      <a:br>
                        <a:rPr kumimoji="0" lang="en-US" altLang="en-US" sz="1800" b="0" i="0" u="none" strike="noStrike" cap="none" normalizeH="0" baseline="0">
                          <a:ln>
                            <a:noFill/>
                          </a:ln>
                          <a:solidFill>
                            <a:schemeClr val="tx1"/>
                          </a:solidFill>
                          <a:effectLst/>
                          <a:latin typeface="Arial" charset="0"/>
                          <a:ea typeface="MS PGothic" charset="-128"/>
                        </a:rPr>
                      </a:br>
                      <a:r>
                        <a:rPr kumimoji="0" lang="en-US" altLang="en-US" sz="1800" b="0" i="0" u="none" strike="noStrike" cap="none" normalizeH="0" baseline="0">
                          <a:ln>
                            <a:noFill/>
                          </a:ln>
                          <a:solidFill>
                            <a:schemeClr val="tx1"/>
                          </a:solidFill>
                          <a:effectLst/>
                          <a:latin typeface="Arial" charset="0"/>
                          <a:ea typeface="MS PGothic" charset="-128"/>
                        </a:rPr>
                        <a:t>             void                *message,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             int                    count,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             MPI_Datatype datatype,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             int                    source,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             int                    tag,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             MPI_Comm     comm,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             MPI_Status     *status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endParaRPr kumimoji="0" lang="en-US" altLang="en-US" sz="1800" b="0" i="0" u="none" strike="noStrike" cap="none" normalizeH="0" baseline="0">
                        <a:ln>
                          <a:noFill/>
                        </a:ln>
                        <a:solidFill>
                          <a:schemeClr val="tx1"/>
                        </a:solidFill>
                        <a:effectLst/>
                        <a:latin typeface="Arial" charset="0"/>
                        <a:ea typeface="MS PGothic" charset="-128"/>
                      </a:endParaRPr>
                    </a:p>
                  </a:txBody>
                  <a:tcPr marT="45722" marB="457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7CFCB"/>
                    </a:solidFill>
                  </a:tcPr>
                </a:tc>
                <a:tc hMerge="1">
                  <a:txBody>
                    <a:bodyPr/>
                    <a:lstStyle/>
                    <a:p>
                      <a:endParaRPr lang="en-US"/>
                    </a:p>
                  </a:txBody>
                  <a:tcPr/>
                </a:tc>
                <a:extLst>
                  <a:ext uri="{0D108BD9-81ED-4DB2-BD59-A6C34878D82A}">
                    <a16:rowId xmlns:a16="http://schemas.microsoft.com/office/drawing/2014/main" val="10001"/>
                  </a:ext>
                </a:extLst>
              </a:tr>
              <a:tr h="1990725">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Description:</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300" b="0" i="0" u="none" strike="noStrike" cap="none" normalizeH="0" baseline="0">
                          <a:ln>
                            <a:noFill/>
                          </a:ln>
                          <a:solidFill>
                            <a:schemeClr val="tx1"/>
                          </a:solidFill>
                          <a:effectLst/>
                          <a:latin typeface="Arial" charset="0"/>
                          <a:ea typeface="MS PGothic" charset="-128"/>
                        </a:rPr>
                        <a:t>The contents of message are stored in a block of memory referenced by the first parameter </a:t>
                      </a:r>
                      <a:r>
                        <a:rPr kumimoji="0" lang="en-US" altLang="en-US" sz="1300" b="0" i="1" u="none" strike="noStrike" cap="none" normalizeH="0" baseline="0">
                          <a:ln>
                            <a:noFill/>
                          </a:ln>
                          <a:solidFill>
                            <a:schemeClr val="tx1"/>
                          </a:solidFill>
                          <a:effectLst/>
                          <a:latin typeface="Arial" charset="0"/>
                          <a:ea typeface="MS PGothic" charset="-128"/>
                        </a:rPr>
                        <a:t>message</a:t>
                      </a:r>
                      <a:r>
                        <a:rPr kumimoji="0" lang="en-US" altLang="en-US" sz="1300" b="0" i="0" u="none" strike="noStrike" cap="none" normalizeH="0" baseline="0">
                          <a:ln>
                            <a:noFill/>
                          </a:ln>
                          <a:solidFill>
                            <a:schemeClr val="tx1"/>
                          </a:solidFill>
                          <a:effectLst/>
                          <a:latin typeface="Arial" charset="0"/>
                          <a:ea typeface="MS PGothic" charset="-128"/>
                        </a:rPr>
                        <a:t>. The next two parameters, count and datatype, allow the system to determine how much storage is needed for the message: the message contains a sequence of </a:t>
                      </a:r>
                      <a:r>
                        <a:rPr kumimoji="0" lang="en-US" altLang="en-US" sz="1300" b="0" i="1" u="none" strike="noStrike" cap="none" normalizeH="0" baseline="0">
                          <a:ln>
                            <a:noFill/>
                          </a:ln>
                          <a:solidFill>
                            <a:schemeClr val="tx1"/>
                          </a:solidFill>
                          <a:effectLst/>
                          <a:latin typeface="Arial" charset="0"/>
                          <a:ea typeface="MS PGothic" charset="-128"/>
                        </a:rPr>
                        <a:t>count </a:t>
                      </a:r>
                      <a:r>
                        <a:rPr kumimoji="0" lang="en-US" altLang="en-US" sz="1300" b="0" i="0" u="none" strike="noStrike" cap="none" normalizeH="0" baseline="0">
                          <a:ln>
                            <a:noFill/>
                          </a:ln>
                          <a:solidFill>
                            <a:schemeClr val="tx1"/>
                          </a:solidFill>
                          <a:effectLst/>
                          <a:latin typeface="Arial" charset="0"/>
                          <a:ea typeface="MS PGothic" charset="-128"/>
                        </a:rPr>
                        <a:t>values, each having </a:t>
                      </a:r>
                      <a:r>
                        <a:rPr kumimoji="0" lang="en-US" altLang="en-US" sz="1300" b="0" i="1" u="none" strike="noStrike" cap="none" normalizeH="0" baseline="0">
                          <a:ln>
                            <a:noFill/>
                          </a:ln>
                          <a:solidFill>
                            <a:schemeClr val="tx1"/>
                          </a:solidFill>
                          <a:effectLst/>
                          <a:latin typeface="Arial" charset="0"/>
                          <a:ea typeface="MS PGothic" charset="-128"/>
                        </a:rPr>
                        <a:t>MPI</a:t>
                      </a:r>
                      <a:r>
                        <a:rPr kumimoji="0" lang="en-US" altLang="en-US" sz="1300" b="0" i="0" u="none" strike="noStrike" cap="none" normalizeH="0" baseline="0">
                          <a:ln>
                            <a:noFill/>
                          </a:ln>
                          <a:solidFill>
                            <a:schemeClr val="tx1"/>
                          </a:solidFill>
                          <a:effectLst/>
                          <a:latin typeface="Arial" charset="0"/>
                          <a:ea typeface="MS PGothic" charset="-128"/>
                        </a:rPr>
                        <a:t> type </a:t>
                      </a:r>
                      <a:r>
                        <a:rPr kumimoji="0" lang="en-US" altLang="en-US" sz="1300" b="0" i="1" u="none" strike="noStrike" cap="none" normalizeH="0" baseline="0">
                          <a:ln>
                            <a:noFill/>
                          </a:ln>
                          <a:solidFill>
                            <a:schemeClr val="tx1"/>
                          </a:solidFill>
                          <a:effectLst/>
                          <a:latin typeface="Arial" charset="0"/>
                          <a:ea typeface="MS PGothic" charset="-128"/>
                        </a:rPr>
                        <a:t>datatype. </a:t>
                      </a:r>
                      <a:r>
                        <a:rPr kumimoji="0" lang="en-US" altLang="en-US" sz="1300" b="0" i="0" u="none" strike="noStrike" cap="none" normalizeH="0" baseline="0">
                          <a:ln>
                            <a:noFill/>
                          </a:ln>
                          <a:solidFill>
                            <a:schemeClr val="tx1"/>
                          </a:solidFill>
                          <a:effectLst/>
                          <a:latin typeface="Arial" charset="0"/>
                          <a:ea typeface="MS PGothic" charset="-128"/>
                        </a:rPr>
                        <a:t>MPI allows a message to be received as long as there is sufficient storage allocated. If there isnt sufficient storage an overflow error occurs. The </a:t>
                      </a:r>
                      <a:r>
                        <a:rPr kumimoji="0" lang="en-US" altLang="en-US" sz="1300" b="0" i="1" u="none" strike="noStrike" cap="none" normalizeH="0" baseline="0">
                          <a:ln>
                            <a:noFill/>
                          </a:ln>
                          <a:solidFill>
                            <a:schemeClr val="tx1"/>
                          </a:solidFill>
                          <a:effectLst/>
                          <a:latin typeface="Arial" charset="0"/>
                          <a:ea typeface="MS PGothic" charset="-128"/>
                        </a:rPr>
                        <a:t>source </a:t>
                      </a:r>
                      <a:r>
                        <a:rPr kumimoji="0" lang="en-US" altLang="en-US" sz="1300" b="0" i="0" u="none" strike="noStrike" cap="none" normalizeH="0" baseline="0">
                          <a:ln>
                            <a:noFill/>
                          </a:ln>
                          <a:solidFill>
                            <a:schemeClr val="tx1"/>
                          </a:solidFill>
                          <a:effectLst/>
                          <a:latin typeface="Arial" charset="0"/>
                          <a:ea typeface="MS PGothic" charset="-128"/>
                        </a:rPr>
                        <a:t>parameter corresponds to the rank of the process from which the message has been received. The MPI_Status parameter in the MPI_Recv() call returns information on the data that was actually received It references a record with 2 fields – one for the source and one for the tag    </a:t>
                      </a:r>
                    </a:p>
                  </a:txBody>
                  <a:tcPr marT="45722" marB="4572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30730" name="Rectangle 2"/>
          <p:cNvSpPr>
            <a:spLocks noChangeArrowheads="1"/>
          </p:cNvSpPr>
          <p:nvPr/>
        </p:nvSpPr>
        <p:spPr bwMode="auto">
          <a:xfrm>
            <a:off x="7162800" y="6172201"/>
            <a:ext cx="4572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sz="1000">
                <a:latin typeface="Calibri" charset="0"/>
              </a:rPr>
              <a:t>www-unix.mcs.anl.gov/mpi/www/www3/MPI_Recv.html</a:t>
            </a:r>
            <a:endParaRPr lang="en-US" altLang="en-US" sz="1000"/>
          </a:p>
        </p:txBody>
      </p:sp>
    </p:spTree>
    <p:extLst>
      <p:ext uri="{BB962C8B-B14F-4D97-AF65-F5344CB8AC3E}">
        <p14:creationId xmlns:p14="http://schemas.microsoft.com/office/powerpoint/2010/main" val="2096594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txBox="1">
            <a:spLocks/>
          </p:cNvSpPr>
          <p:nvPr/>
        </p:nvSpPr>
        <p:spPr>
          <a:xfrm>
            <a:off x="1600201" y="76201"/>
            <a:ext cx="8215313"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dirty="0" err="1"/>
              <a:t>MPI_Status</a:t>
            </a:r>
            <a:r>
              <a:rPr lang="en-US" kern="0" dirty="0"/>
              <a:t> object</a:t>
            </a:r>
          </a:p>
        </p:txBody>
      </p:sp>
      <p:graphicFrame>
        <p:nvGraphicFramePr>
          <p:cNvPr id="24" name="Group 3"/>
          <p:cNvGraphicFramePr>
            <a:graphicFrameLocks noGrp="1"/>
          </p:cNvGraphicFramePr>
          <p:nvPr/>
        </p:nvGraphicFramePr>
        <p:xfrm>
          <a:off x="1981200" y="738188"/>
          <a:ext cx="8307388" cy="2133600"/>
        </p:xfrm>
        <a:graphic>
          <a:graphicData uri="http://schemas.openxmlformats.org/drawingml/2006/table">
            <a:tbl>
              <a:tblPr/>
              <a:tblGrid>
                <a:gridCol w="1709738">
                  <a:extLst>
                    <a:ext uri="{9D8B030D-6E8A-4147-A177-3AD203B41FA5}">
                      <a16:colId xmlns:a16="http://schemas.microsoft.com/office/drawing/2014/main" val="20000"/>
                    </a:ext>
                  </a:extLst>
                </a:gridCol>
                <a:gridCol w="6597650">
                  <a:extLst>
                    <a:ext uri="{9D8B030D-6E8A-4147-A177-3AD203B41FA5}">
                      <a16:colId xmlns:a16="http://schemas.microsoft.com/office/drawing/2014/main" val="20001"/>
                    </a:ext>
                  </a:extLst>
                </a:gridCol>
              </a:tblGrid>
              <a:tr h="377625">
                <a:tc>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Object:</a:t>
                      </a:r>
                    </a:p>
                  </a:txBody>
                  <a:tcPr marL="90000" marR="90000" marT="92134" marB="46805" horzOverflow="overflow">
                    <a:lnL>
                      <a:noFill/>
                    </a:lnL>
                    <a:lnR>
                      <a:noFill/>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FF6600"/>
                          </a:solidFill>
                          <a:effectLst/>
                          <a:latin typeface="Arial" charset="0"/>
                          <a:ea typeface="ＭＳ Ｐゴシック" charset="0"/>
                          <a:cs typeface="ＭＳ Ｐゴシック" charset="0"/>
                        </a:rPr>
                        <a:t>MPI_Status</a:t>
                      </a:r>
                    </a:p>
                  </a:txBody>
                  <a:tcPr marL="90000" marR="90000" marT="92134" marB="46805" horzOverflow="overflow">
                    <a:lnL>
                      <a:noFill/>
                    </a:lnL>
                    <a:lnR>
                      <a:noFill/>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3011">
                <a:tc gridSpan="2">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Example usage :</a:t>
                      </a:r>
                      <a:b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b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          </a:t>
                      </a:r>
                      <a:r>
                        <a:rPr kumimoji="0" lang="en-US" sz="1800" b="0" i="0" u="none" strike="noStrike" cap="none" normalizeH="0" baseline="0" dirty="0" err="1">
                          <a:ln>
                            <a:noFill/>
                          </a:ln>
                          <a:solidFill>
                            <a:srgbClr val="000000"/>
                          </a:solidFill>
                          <a:effectLst/>
                          <a:latin typeface="Arial" charset="0"/>
                          <a:ea typeface="ＭＳ Ｐゴシック" charset="0"/>
                          <a:cs typeface="ＭＳ Ｐゴシック" charset="0"/>
                        </a:rPr>
                        <a:t>MPI_Status</a:t>
                      </a: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    status; </a:t>
                      </a:r>
                    </a:p>
                  </a:txBody>
                  <a:tcPr marL="90000" marR="90000" marT="92134" marB="46805" horzOverflow="overflow">
                    <a:lnL>
                      <a:noFill/>
                    </a:lnL>
                    <a:lnR>
                      <a:noFill/>
                    </a:lnR>
                    <a:lnT w="2880" cap="flat" cmpd="sng" algn="ctr">
                      <a:solidFill>
                        <a:srgbClr val="000000"/>
                      </a:solidFill>
                      <a:prstDash val="solid"/>
                      <a:round/>
                      <a:headEnd type="none" w="med" len="med"/>
                      <a:tailEnd type="none" w="med" len="med"/>
                    </a:lnT>
                    <a:lnB>
                      <a:noFill/>
                    </a:lnB>
                    <a:lnTlToBr>
                      <a:noFill/>
                    </a:lnTlToBr>
                    <a:lnBlToTr>
                      <a:noFill/>
                    </a:lnBlToTr>
                    <a:solidFill>
                      <a:srgbClr val="C7CFCB"/>
                    </a:solidFill>
                  </a:tcPr>
                </a:tc>
                <a:tc hMerge="1">
                  <a:txBody>
                    <a:bodyPr/>
                    <a:lstStyle/>
                    <a:p>
                      <a:endParaRPr lang="en-US"/>
                    </a:p>
                  </a:txBody>
                  <a:tcPr/>
                </a:tc>
                <a:extLst>
                  <a:ext uri="{0D108BD9-81ED-4DB2-BD59-A6C34878D82A}">
                    <a16:rowId xmlns:a16="http://schemas.microsoft.com/office/drawing/2014/main" val="10001"/>
                  </a:ext>
                </a:extLst>
              </a:tr>
              <a:tr h="1112964">
                <a:tc gridSpan="2">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Description:</a:t>
                      </a:r>
                    </a:p>
                    <a:p>
                      <a:pPr marL="0" marR="0" lvl="0" indent="0" algn="l" defTabSz="457200" rtl="0" eaLnBrk="1" fontAlgn="base" latinLnBrk="0" hangingPunct="1">
                        <a:lnSpc>
                          <a:spcPct val="87000"/>
                        </a:lnSpc>
                        <a:spcBef>
                          <a:spcPts val="3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a:ln>
                            <a:noFill/>
                          </a:ln>
                          <a:solidFill>
                            <a:srgbClr val="000000"/>
                          </a:solidFill>
                          <a:effectLst/>
                          <a:latin typeface="Arial" charset="0"/>
                          <a:ea typeface="ＭＳ Ｐゴシック" charset="0"/>
                          <a:cs typeface="ＭＳ Ｐゴシック" charset="0"/>
                        </a:rPr>
                        <a:t>The </a:t>
                      </a:r>
                      <a:r>
                        <a:rPr kumimoji="0" lang="en-US" sz="1400" b="0" i="0" u="none" strike="noStrike" cap="none" normalizeH="0" baseline="0" dirty="0" err="1">
                          <a:ln>
                            <a:noFill/>
                          </a:ln>
                          <a:solidFill>
                            <a:srgbClr val="000000"/>
                          </a:solidFill>
                          <a:effectLst/>
                          <a:latin typeface="Arial" charset="0"/>
                          <a:ea typeface="ＭＳ Ｐゴシック" charset="0"/>
                          <a:cs typeface="ＭＳ Ｐゴシック" charset="0"/>
                        </a:rPr>
                        <a:t>MPI_Status</a:t>
                      </a:r>
                      <a:r>
                        <a:rPr kumimoji="0" lang="en-US" sz="1400" b="0" i="0" u="none" strike="noStrike" cap="none" normalizeH="0" baseline="0" dirty="0">
                          <a:ln>
                            <a:noFill/>
                          </a:ln>
                          <a:solidFill>
                            <a:srgbClr val="000000"/>
                          </a:solidFill>
                          <a:effectLst/>
                          <a:latin typeface="Arial" charset="0"/>
                          <a:ea typeface="ＭＳ Ｐゴシック" charset="0"/>
                          <a:cs typeface="ＭＳ Ｐゴシック" charset="0"/>
                        </a:rPr>
                        <a:t> object is used by the receive functions to return data about the message, specifically the object contains the id of the process sending the message (MPI_SOURCE), the message tag (MPI_TAG), and error status (MPI_ERROR) . </a:t>
                      </a:r>
                    </a:p>
                  </a:txBody>
                  <a:tcPr marL="90000" marR="90000" marT="92134" marB="46805" horzOverflow="overflow">
                    <a:lnL>
                      <a:noFill/>
                    </a:lnL>
                    <a:lnR>
                      <a:noFill/>
                    </a:lnR>
                    <a:lnT>
                      <a:noFill/>
                    </a:lnT>
                    <a:lnB w="288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36875" name="Text Box 13"/>
          <p:cNvSpPr txBox="1">
            <a:spLocks noChangeArrowheads="1"/>
          </p:cNvSpPr>
          <p:nvPr/>
        </p:nvSpPr>
        <p:spPr bwMode="auto">
          <a:xfrm>
            <a:off x="1989138" y="2819400"/>
            <a:ext cx="8229600" cy="2987614"/>
          </a:xfrm>
          <a:prstGeom prst="rect">
            <a:avLst/>
          </a:prstGeom>
          <a:gradFill rotWithShape="0">
            <a:gsLst>
              <a:gs pos="0">
                <a:srgbClr val="FFA2A1"/>
              </a:gs>
              <a:gs pos="100000">
                <a:srgbClr val="FFE5E5"/>
              </a:gs>
            </a:gsLst>
            <a:lin ang="5400000" scaled="1"/>
          </a:gradFill>
          <a:ln w="12600">
            <a:solidFill>
              <a:srgbClr val="BE4B48"/>
            </a:solidFill>
            <a:miter lim="800000"/>
            <a:headEnd/>
            <a:tailEnd/>
          </a:ln>
          <a:effectLst>
            <a:outerShdw blurRad="63500" dist="38184" dir="2700000" algn="ctr" rotWithShape="0">
              <a:srgbClr val="000000">
                <a:alpha val="40033"/>
              </a:srgbClr>
            </a:outerShdw>
          </a:effec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9pPr>
          </a:lstStyle>
          <a:p>
            <a:pPr eaLnBrk="1" hangingPunct="1"/>
            <a:r>
              <a:rPr lang="en-US" altLang="en-US" sz="1100">
                <a:solidFill>
                  <a:srgbClr val="000000"/>
                </a:solidFill>
                <a:latin typeface="Calibri" charset="0"/>
              </a:rPr>
              <a:t>#include "mpi.h"</a:t>
            </a:r>
          </a:p>
          <a:p>
            <a:pPr eaLnBrk="1" hangingPunct="1"/>
            <a:r>
              <a:rPr lang="en-US" altLang="en-US" sz="1100">
                <a:solidFill>
                  <a:srgbClr val="000000"/>
                </a:solidFill>
                <a:latin typeface="Calibri" charset="0"/>
              </a:rPr>
              <a:t>…</a:t>
            </a:r>
          </a:p>
          <a:p>
            <a:pPr eaLnBrk="1" hangingPunct="1"/>
            <a:r>
              <a:rPr lang="en-US" altLang="en-US" sz="1700" b="1">
                <a:solidFill>
                  <a:srgbClr val="000000"/>
                </a:solidFill>
                <a:latin typeface="Calibri" charset="0"/>
              </a:rPr>
              <a:t>MPI_Status status; /* return status for   */</a:t>
            </a:r>
          </a:p>
          <a:p>
            <a:pPr eaLnBrk="1" hangingPunct="1"/>
            <a:r>
              <a:rPr lang="en-US" altLang="en-US" sz="1100">
                <a:solidFill>
                  <a:srgbClr val="000000"/>
                </a:solidFill>
                <a:latin typeface="Calibri" charset="0"/>
              </a:rPr>
              <a:t>…</a:t>
            </a:r>
          </a:p>
          <a:p>
            <a:pPr eaLnBrk="1" hangingPunct="1"/>
            <a:r>
              <a:rPr lang="en-US" altLang="en-US" sz="1100">
                <a:solidFill>
                  <a:srgbClr val="000000"/>
                </a:solidFill>
                <a:latin typeface="Calibri" charset="0"/>
              </a:rPr>
              <a:t>MPI_Init(&amp;argc, &amp;argv);</a:t>
            </a:r>
          </a:p>
          <a:p>
            <a:pPr eaLnBrk="1" hangingPunct="1"/>
            <a:r>
              <a:rPr lang="en-US" altLang="en-US" sz="1100">
                <a:solidFill>
                  <a:srgbClr val="000000"/>
                </a:solidFill>
                <a:latin typeface="Calibri" charset="0"/>
              </a:rPr>
              <a:t>…</a:t>
            </a:r>
          </a:p>
          <a:p>
            <a:pPr eaLnBrk="1" hangingPunct="1"/>
            <a:r>
              <a:rPr lang="en-US" altLang="en-US" sz="1100">
                <a:solidFill>
                  <a:srgbClr val="000000"/>
                </a:solidFill>
                <a:latin typeface="Calibri" charset="0"/>
              </a:rPr>
              <a:t>if (my_rank != 0) {</a:t>
            </a:r>
          </a:p>
          <a:p>
            <a:pPr eaLnBrk="1" hangingPunct="1"/>
            <a:r>
              <a:rPr lang="en-US" altLang="en-US" sz="1100">
                <a:solidFill>
                  <a:srgbClr val="000000"/>
                </a:solidFill>
                <a:latin typeface="Calibri" charset="0"/>
              </a:rPr>
              <a:t>…</a:t>
            </a:r>
          </a:p>
          <a:p>
            <a:pPr eaLnBrk="1" hangingPunct="1"/>
            <a:r>
              <a:rPr lang="en-US" altLang="en-US" sz="1100">
                <a:solidFill>
                  <a:srgbClr val="000000"/>
                </a:solidFill>
                <a:latin typeface="Calibri" charset="0"/>
              </a:rPr>
              <a:t>    MPI_Send(message, strlen(message)+1, MPI_CHAR, dest, tag, MPI_COMM_WORLD);</a:t>
            </a:r>
          </a:p>
          <a:p>
            <a:pPr eaLnBrk="1" hangingPunct="1"/>
            <a:r>
              <a:rPr lang="en-US" altLang="en-US" sz="1100">
                <a:solidFill>
                  <a:srgbClr val="000000"/>
                </a:solidFill>
                <a:latin typeface="Calibri" charset="0"/>
              </a:rPr>
              <a:t>  }</a:t>
            </a:r>
          </a:p>
          <a:p>
            <a:pPr eaLnBrk="1" hangingPunct="1"/>
            <a:r>
              <a:rPr lang="en-US" altLang="en-US" sz="1100">
                <a:solidFill>
                  <a:srgbClr val="000000"/>
                </a:solidFill>
                <a:latin typeface="Calibri" charset="0"/>
              </a:rPr>
              <a:t>  else { /* my rank == 0 */</a:t>
            </a:r>
          </a:p>
          <a:p>
            <a:pPr eaLnBrk="1" hangingPunct="1"/>
            <a:r>
              <a:rPr lang="en-US" altLang="en-US" sz="1100">
                <a:solidFill>
                  <a:srgbClr val="000000"/>
                </a:solidFill>
                <a:latin typeface="Calibri" charset="0"/>
              </a:rPr>
              <a:t>    for (source = 1; source &lt; p; source++ ) {</a:t>
            </a:r>
          </a:p>
          <a:p>
            <a:pPr eaLnBrk="1" hangingPunct="1"/>
            <a:r>
              <a:rPr lang="en-US" altLang="en-US" sz="1700" b="1">
                <a:solidFill>
                  <a:srgbClr val="000000"/>
                </a:solidFill>
                <a:latin typeface="Calibri" charset="0"/>
              </a:rPr>
              <a:t>      MPI_Recv(message, 100, MPI_CHAR, source, tag, MPI_COMM_WORLD, &amp;status);</a:t>
            </a:r>
          </a:p>
          <a:p>
            <a:pPr eaLnBrk="1" hangingPunct="1"/>
            <a:r>
              <a:rPr lang="en-US" altLang="en-US" sz="1100">
                <a:solidFill>
                  <a:srgbClr val="000000"/>
                </a:solidFill>
                <a:latin typeface="Calibri" charset="0"/>
              </a:rPr>
              <a:t>…</a:t>
            </a:r>
          </a:p>
          <a:p>
            <a:pPr eaLnBrk="1" hangingPunct="1"/>
            <a:r>
              <a:rPr lang="en-US" altLang="en-US" sz="1100">
                <a:solidFill>
                  <a:srgbClr val="000000"/>
                </a:solidFill>
                <a:latin typeface="Calibri" charset="0"/>
              </a:rPr>
              <a:t>  MPI_Finalize();</a:t>
            </a:r>
          </a:p>
          <a:p>
            <a:pPr eaLnBrk="1" hangingPunct="1"/>
            <a:r>
              <a:rPr lang="en-US" altLang="en-US" sz="1100">
                <a:solidFill>
                  <a:srgbClr val="000000"/>
                </a:solidFill>
                <a:latin typeface="Calibri" charset="0"/>
              </a:rPr>
              <a:t>…</a:t>
            </a:r>
          </a:p>
        </p:txBody>
      </p:sp>
    </p:spTree>
    <p:extLst>
      <p:ext uri="{BB962C8B-B14F-4D97-AF65-F5344CB8AC3E}">
        <p14:creationId xmlns:p14="http://schemas.microsoft.com/office/powerpoint/2010/main" val="1558972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16113" y="365126"/>
            <a:ext cx="837565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MPI: Example send/recv</a:t>
            </a:r>
            <a:endParaRPr lang="en-US" kern="0" dirty="0"/>
          </a:p>
        </p:txBody>
      </p:sp>
      <p:sp>
        <p:nvSpPr>
          <p:cNvPr id="32770" name="Rectangle 4"/>
          <p:cNvSpPr>
            <a:spLocks noChangeArrowheads="1"/>
          </p:cNvSpPr>
          <p:nvPr/>
        </p:nvSpPr>
        <p:spPr bwMode="auto">
          <a:xfrm>
            <a:off x="197708" y="1100096"/>
            <a:ext cx="5496697"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sz="1400" dirty="0">
                <a:latin typeface="Calibri" charset="0"/>
              </a:rPr>
              <a:t>/* hello world, MPI style */</a:t>
            </a:r>
          </a:p>
          <a:p>
            <a:endParaRPr lang="en-US" altLang="en-US" sz="1400" dirty="0">
              <a:latin typeface="Calibri" charset="0"/>
            </a:endParaRPr>
          </a:p>
          <a:p>
            <a:r>
              <a:rPr lang="en-US" altLang="en-US" sz="1400" dirty="0">
                <a:latin typeface="Calibri" charset="0"/>
              </a:rPr>
              <a:t>#include "</a:t>
            </a:r>
            <a:r>
              <a:rPr lang="en-US" altLang="en-US" sz="1400" dirty="0" err="1">
                <a:latin typeface="Calibri" charset="0"/>
              </a:rPr>
              <a:t>mpi.h</a:t>
            </a:r>
            <a:r>
              <a:rPr lang="en-US" altLang="en-US" sz="1400" dirty="0">
                <a:latin typeface="Calibri" charset="0"/>
              </a:rPr>
              <a:t>"</a:t>
            </a:r>
          </a:p>
          <a:p>
            <a:r>
              <a:rPr lang="en-US" altLang="en-US" sz="1400" dirty="0">
                <a:latin typeface="Calibri" charset="0"/>
              </a:rPr>
              <a:t>#include &lt;</a:t>
            </a:r>
            <a:r>
              <a:rPr lang="en-US" altLang="en-US" sz="1400" dirty="0" err="1">
                <a:latin typeface="Calibri" charset="0"/>
              </a:rPr>
              <a:t>stdio.h</a:t>
            </a:r>
            <a:r>
              <a:rPr lang="en-US" altLang="en-US" sz="1400" dirty="0">
                <a:latin typeface="Calibri" charset="0"/>
              </a:rPr>
              <a:t>&gt;</a:t>
            </a:r>
          </a:p>
          <a:p>
            <a:r>
              <a:rPr lang="en-US" altLang="en-US" sz="1400" dirty="0">
                <a:latin typeface="Calibri" charset="0"/>
              </a:rPr>
              <a:t>#include &lt;</a:t>
            </a:r>
            <a:r>
              <a:rPr lang="en-US" altLang="en-US" sz="1400" dirty="0" err="1">
                <a:latin typeface="Calibri" charset="0"/>
              </a:rPr>
              <a:t>string.h</a:t>
            </a:r>
            <a:r>
              <a:rPr lang="en-US" altLang="en-US" sz="1400" dirty="0">
                <a:latin typeface="Calibri" charset="0"/>
              </a:rPr>
              <a:t>&gt;</a:t>
            </a:r>
          </a:p>
          <a:p>
            <a:endParaRPr lang="en-US" altLang="en-US" sz="1400" dirty="0">
              <a:latin typeface="Calibri" charset="0"/>
            </a:endParaRPr>
          </a:p>
          <a:p>
            <a:r>
              <a:rPr lang="en-US" altLang="en-US" sz="1400" dirty="0">
                <a:latin typeface="Calibri" charset="0"/>
              </a:rPr>
              <a:t>int main(int </a:t>
            </a:r>
            <a:r>
              <a:rPr lang="en-US" altLang="en-US" sz="1400" dirty="0" err="1">
                <a:latin typeface="Calibri" charset="0"/>
              </a:rPr>
              <a:t>argc</a:t>
            </a:r>
            <a:r>
              <a:rPr lang="en-US" altLang="en-US" sz="1400" dirty="0">
                <a:latin typeface="Calibri" charset="0"/>
              </a:rPr>
              <a:t>, char* </a:t>
            </a:r>
            <a:r>
              <a:rPr lang="en-US" altLang="en-US" sz="1400" dirty="0" err="1">
                <a:latin typeface="Calibri" charset="0"/>
              </a:rPr>
              <a:t>argv</a:t>
            </a:r>
            <a:r>
              <a:rPr lang="en-US" altLang="en-US" sz="1400" dirty="0">
                <a:latin typeface="Calibri" charset="0"/>
              </a:rPr>
              <a:t>[]) </a:t>
            </a:r>
          </a:p>
          <a:p>
            <a:r>
              <a:rPr lang="en-US" altLang="en-US" sz="1400" dirty="0">
                <a:latin typeface="Calibri" charset="0"/>
              </a:rPr>
              <a:t>{</a:t>
            </a:r>
          </a:p>
          <a:p>
            <a:r>
              <a:rPr lang="en-US" altLang="en-US" sz="1400" dirty="0">
                <a:latin typeface="Calibri" charset="0"/>
              </a:rPr>
              <a:t>  int </a:t>
            </a:r>
            <a:r>
              <a:rPr lang="en-US" altLang="en-US" sz="1400" dirty="0" err="1">
                <a:latin typeface="Calibri" charset="0"/>
              </a:rPr>
              <a:t>my_rank</a:t>
            </a:r>
            <a:r>
              <a:rPr lang="en-US" altLang="en-US" sz="1400" dirty="0">
                <a:latin typeface="Calibri" charset="0"/>
              </a:rPr>
              <a:t>;       /* rank of process     */</a:t>
            </a:r>
          </a:p>
          <a:p>
            <a:r>
              <a:rPr lang="en-US" altLang="en-US" sz="1400" dirty="0">
                <a:latin typeface="Calibri" charset="0"/>
              </a:rPr>
              <a:t>  int p;             /* number of processes */</a:t>
            </a:r>
          </a:p>
          <a:p>
            <a:r>
              <a:rPr lang="en-US" altLang="en-US" sz="1400" dirty="0">
                <a:latin typeface="Calibri" charset="0"/>
              </a:rPr>
              <a:t>  int source;        /* rank of sender      */</a:t>
            </a:r>
          </a:p>
          <a:p>
            <a:r>
              <a:rPr lang="en-US" altLang="en-US" sz="1400" dirty="0">
                <a:latin typeface="Calibri" charset="0"/>
              </a:rPr>
              <a:t>  int </a:t>
            </a:r>
            <a:r>
              <a:rPr lang="en-US" altLang="en-US" sz="1400" dirty="0" err="1">
                <a:latin typeface="Calibri" charset="0"/>
              </a:rPr>
              <a:t>dest</a:t>
            </a:r>
            <a:r>
              <a:rPr lang="en-US" altLang="en-US" sz="1400" dirty="0">
                <a:latin typeface="Calibri" charset="0"/>
              </a:rPr>
              <a:t>;          /* rank of receiver    */</a:t>
            </a:r>
          </a:p>
          <a:p>
            <a:endParaRPr lang="en-US" altLang="en-US" sz="1400" dirty="0">
              <a:latin typeface="Calibri" charset="0"/>
            </a:endParaRPr>
          </a:p>
          <a:p>
            <a:r>
              <a:rPr lang="en-US" altLang="en-US" sz="1400" dirty="0">
                <a:latin typeface="Calibri" charset="0"/>
              </a:rPr>
              <a:t>  int tag=0;         /* tag for messages    */</a:t>
            </a:r>
          </a:p>
          <a:p>
            <a:r>
              <a:rPr lang="en-US" altLang="en-US" sz="1400" dirty="0">
                <a:latin typeface="Calibri" charset="0"/>
              </a:rPr>
              <a:t>  char message[100]; /* storage for message */</a:t>
            </a:r>
          </a:p>
          <a:p>
            <a:r>
              <a:rPr lang="en-US" altLang="en-US" sz="1400" dirty="0">
                <a:latin typeface="Calibri" charset="0"/>
              </a:rPr>
              <a:t>  </a:t>
            </a:r>
            <a:r>
              <a:rPr lang="en-US" altLang="en-US" sz="1400" dirty="0" err="1">
                <a:latin typeface="Calibri" charset="0"/>
              </a:rPr>
              <a:t>MPI_Status</a:t>
            </a:r>
            <a:r>
              <a:rPr lang="en-US" altLang="en-US" sz="1400" dirty="0">
                <a:latin typeface="Calibri" charset="0"/>
              </a:rPr>
              <a:t> status; /* return status for   */</a:t>
            </a:r>
          </a:p>
          <a:p>
            <a:r>
              <a:rPr lang="en-US" altLang="en-US" sz="1400" dirty="0">
                <a:latin typeface="Calibri" charset="0"/>
              </a:rPr>
              <a:t>                     /* receive             */</a:t>
            </a:r>
          </a:p>
          <a:p>
            <a:endParaRPr lang="en-US" altLang="en-US" sz="1400" dirty="0">
              <a:latin typeface="Calibri" charset="0"/>
            </a:endParaRPr>
          </a:p>
          <a:p>
            <a:r>
              <a:rPr lang="en-US" altLang="en-US" sz="1400" dirty="0">
                <a:latin typeface="Calibri" charset="0"/>
              </a:rPr>
              <a:t>  /* Start up MPI */</a:t>
            </a:r>
          </a:p>
          <a:p>
            <a:r>
              <a:rPr lang="en-US" altLang="en-US" sz="1400" dirty="0">
                <a:latin typeface="Calibri" charset="0"/>
              </a:rPr>
              <a:t>  </a:t>
            </a:r>
            <a:r>
              <a:rPr lang="en-US" altLang="en-US" sz="1400" dirty="0" err="1">
                <a:latin typeface="Calibri" charset="0"/>
              </a:rPr>
              <a:t>MPI_Init</a:t>
            </a:r>
            <a:r>
              <a:rPr lang="en-US" altLang="en-US" sz="1400" dirty="0">
                <a:latin typeface="Calibri" charset="0"/>
              </a:rPr>
              <a:t>(&amp;</a:t>
            </a:r>
            <a:r>
              <a:rPr lang="en-US" altLang="en-US" sz="1400" dirty="0" err="1">
                <a:latin typeface="Calibri" charset="0"/>
              </a:rPr>
              <a:t>argc</a:t>
            </a:r>
            <a:r>
              <a:rPr lang="en-US" altLang="en-US" sz="1400" dirty="0">
                <a:latin typeface="Calibri" charset="0"/>
              </a:rPr>
              <a:t>, &amp;</a:t>
            </a:r>
            <a:r>
              <a:rPr lang="en-US" altLang="en-US" sz="1400" dirty="0" err="1">
                <a:latin typeface="Calibri" charset="0"/>
              </a:rPr>
              <a:t>argv</a:t>
            </a:r>
            <a:r>
              <a:rPr lang="en-US" altLang="en-US" sz="1400" dirty="0">
                <a:latin typeface="Calibri" charset="0"/>
              </a:rPr>
              <a:t>);</a:t>
            </a:r>
          </a:p>
          <a:p>
            <a:r>
              <a:rPr lang="en-US" altLang="en-US" sz="1400" dirty="0">
                <a:latin typeface="Calibri" charset="0"/>
              </a:rPr>
              <a:t>  </a:t>
            </a:r>
          </a:p>
          <a:p>
            <a:r>
              <a:rPr lang="en-US" altLang="en-US" sz="1400" dirty="0">
                <a:latin typeface="Calibri" charset="0"/>
              </a:rPr>
              <a:t>  /* Find out process rank */</a:t>
            </a:r>
          </a:p>
          <a:p>
            <a:r>
              <a:rPr lang="en-US" altLang="en-US" sz="1400" dirty="0">
                <a:latin typeface="Calibri" charset="0"/>
              </a:rPr>
              <a:t>  </a:t>
            </a:r>
            <a:r>
              <a:rPr lang="en-US" altLang="en-US" sz="1400" dirty="0" err="1">
                <a:latin typeface="Calibri" charset="0"/>
              </a:rPr>
              <a:t>MPI_Comm_rank</a:t>
            </a:r>
            <a:r>
              <a:rPr lang="en-US" altLang="en-US" sz="1400" dirty="0">
                <a:latin typeface="Calibri" charset="0"/>
              </a:rPr>
              <a:t>(MPI_COMM_WORLD, &amp;</a:t>
            </a:r>
            <a:r>
              <a:rPr lang="en-US" altLang="en-US" sz="1400" dirty="0" err="1">
                <a:latin typeface="Calibri" charset="0"/>
              </a:rPr>
              <a:t>my_rank</a:t>
            </a:r>
            <a:r>
              <a:rPr lang="en-US" altLang="en-US" sz="1400" dirty="0">
                <a:latin typeface="Calibri" charset="0"/>
              </a:rPr>
              <a:t>);</a:t>
            </a:r>
          </a:p>
          <a:p>
            <a:endParaRPr lang="en-US" altLang="en-US" sz="1400" dirty="0">
              <a:latin typeface="Calibri" charset="0"/>
            </a:endParaRPr>
          </a:p>
          <a:p>
            <a:r>
              <a:rPr lang="en-US" altLang="en-US" sz="1400" dirty="0">
                <a:latin typeface="Calibri" charset="0"/>
              </a:rPr>
              <a:t>  /* Find out number of processes */</a:t>
            </a:r>
          </a:p>
          <a:p>
            <a:r>
              <a:rPr lang="en-US" altLang="en-US" sz="1400" dirty="0">
                <a:latin typeface="Calibri" charset="0"/>
              </a:rPr>
              <a:t>  </a:t>
            </a:r>
            <a:r>
              <a:rPr lang="en-US" altLang="en-US" sz="1400" dirty="0" err="1">
                <a:latin typeface="Calibri" charset="0"/>
              </a:rPr>
              <a:t>MPI_Comm_size</a:t>
            </a:r>
            <a:r>
              <a:rPr lang="en-US" altLang="en-US" sz="1400" dirty="0">
                <a:latin typeface="Calibri" charset="0"/>
              </a:rPr>
              <a:t>(MPI_COMM_WORLD, &amp;p);</a:t>
            </a:r>
          </a:p>
        </p:txBody>
      </p:sp>
      <p:sp>
        <p:nvSpPr>
          <p:cNvPr id="32771" name="Rectangle 6"/>
          <p:cNvSpPr>
            <a:spLocks noChangeArrowheads="1"/>
          </p:cNvSpPr>
          <p:nvPr/>
        </p:nvSpPr>
        <p:spPr bwMode="auto">
          <a:xfrm>
            <a:off x="5867399" y="1295400"/>
            <a:ext cx="5834449"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sz="1400" dirty="0">
                <a:latin typeface="Calibri" charset="0"/>
              </a:rPr>
              <a:t> if (</a:t>
            </a:r>
            <a:r>
              <a:rPr lang="en-US" altLang="en-US" sz="1400" dirty="0" err="1">
                <a:latin typeface="Calibri" charset="0"/>
              </a:rPr>
              <a:t>my_rank</a:t>
            </a:r>
            <a:r>
              <a:rPr lang="en-US" altLang="en-US" sz="1400" dirty="0">
                <a:latin typeface="Calibri" charset="0"/>
              </a:rPr>
              <a:t> != 0) {</a:t>
            </a:r>
          </a:p>
          <a:p>
            <a:r>
              <a:rPr lang="en-US" altLang="en-US" sz="1400" dirty="0">
                <a:latin typeface="Calibri" charset="0"/>
              </a:rPr>
              <a:t>    /* Create message */</a:t>
            </a:r>
          </a:p>
          <a:p>
            <a:r>
              <a:rPr lang="en-US" altLang="en-US" sz="1400" dirty="0">
                <a:latin typeface="Calibri" charset="0"/>
              </a:rPr>
              <a:t>    </a:t>
            </a:r>
            <a:r>
              <a:rPr lang="en-US" altLang="en-US" sz="1400" dirty="0" err="1">
                <a:latin typeface="Calibri" charset="0"/>
              </a:rPr>
              <a:t>sprintf</a:t>
            </a:r>
            <a:r>
              <a:rPr lang="en-US" altLang="en-US" sz="1400" dirty="0">
                <a:latin typeface="Calibri" charset="0"/>
              </a:rPr>
              <a:t>(message, "Greetings from process %d!", </a:t>
            </a:r>
            <a:r>
              <a:rPr lang="en-US" altLang="en-US" sz="1400" dirty="0" err="1">
                <a:latin typeface="Calibri" charset="0"/>
              </a:rPr>
              <a:t>my_rank</a:t>
            </a:r>
            <a:r>
              <a:rPr lang="en-US" altLang="en-US" sz="1400" dirty="0">
                <a:latin typeface="Calibri" charset="0"/>
              </a:rPr>
              <a:t>);</a:t>
            </a:r>
          </a:p>
          <a:p>
            <a:r>
              <a:rPr lang="en-US" altLang="en-US" sz="1400" dirty="0">
                <a:latin typeface="Calibri" charset="0"/>
              </a:rPr>
              <a:t>    </a:t>
            </a:r>
            <a:r>
              <a:rPr lang="en-US" altLang="en-US" sz="1400" dirty="0" err="1">
                <a:latin typeface="Calibri" charset="0"/>
              </a:rPr>
              <a:t>dest</a:t>
            </a:r>
            <a:r>
              <a:rPr lang="en-US" altLang="en-US" sz="1400" dirty="0">
                <a:latin typeface="Calibri" charset="0"/>
              </a:rPr>
              <a:t> = 0;</a:t>
            </a:r>
          </a:p>
          <a:p>
            <a:r>
              <a:rPr lang="en-US" altLang="en-US" sz="1400" dirty="0">
                <a:latin typeface="Calibri" charset="0"/>
              </a:rPr>
              <a:t>    /* Use strlen+1 so that \0 gets transmitted */</a:t>
            </a:r>
          </a:p>
          <a:p>
            <a:r>
              <a:rPr lang="en-US" altLang="en-US" sz="1400" dirty="0">
                <a:latin typeface="Calibri" charset="0"/>
              </a:rPr>
              <a:t>    </a:t>
            </a:r>
            <a:r>
              <a:rPr lang="en-US" altLang="en-US" sz="1400" dirty="0" err="1">
                <a:latin typeface="Calibri" charset="0"/>
              </a:rPr>
              <a:t>MPI_Send</a:t>
            </a:r>
            <a:r>
              <a:rPr lang="en-US" altLang="en-US" sz="1400" dirty="0">
                <a:latin typeface="Calibri" charset="0"/>
              </a:rPr>
              <a:t>(message, </a:t>
            </a:r>
            <a:r>
              <a:rPr lang="en-US" altLang="en-US" sz="1400" dirty="0" err="1">
                <a:latin typeface="Calibri" charset="0"/>
              </a:rPr>
              <a:t>strlen</a:t>
            </a:r>
            <a:r>
              <a:rPr lang="en-US" altLang="en-US" sz="1400" dirty="0">
                <a:latin typeface="Calibri" charset="0"/>
              </a:rPr>
              <a:t>(message)+1, MPI_CHAR, </a:t>
            </a:r>
            <a:r>
              <a:rPr lang="en-US" altLang="en-US" sz="1400" dirty="0" err="1">
                <a:latin typeface="Calibri" charset="0"/>
              </a:rPr>
              <a:t>dest</a:t>
            </a:r>
            <a:r>
              <a:rPr lang="en-US" altLang="en-US" sz="1400" dirty="0">
                <a:latin typeface="Calibri" charset="0"/>
              </a:rPr>
              <a:t>, tag, MPI_COMM_WORLD);</a:t>
            </a:r>
          </a:p>
          <a:p>
            <a:r>
              <a:rPr lang="en-US" altLang="en-US" sz="1400" dirty="0">
                <a:latin typeface="Calibri" charset="0"/>
              </a:rPr>
              <a:t>  }</a:t>
            </a:r>
          </a:p>
          <a:p>
            <a:r>
              <a:rPr lang="en-US" altLang="en-US" sz="1400" dirty="0">
                <a:latin typeface="Calibri" charset="0"/>
              </a:rPr>
              <a:t>  else { /* my rank == 0 */</a:t>
            </a:r>
          </a:p>
          <a:p>
            <a:r>
              <a:rPr lang="en-US" altLang="en-US" sz="1400" dirty="0">
                <a:latin typeface="Calibri" charset="0"/>
              </a:rPr>
              <a:t>    for (source = 1; source &lt; p; source++ ) {</a:t>
            </a:r>
          </a:p>
          <a:p>
            <a:r>
              <a:rPr lang="en-US" altLang="en-US" sz="1400" dirty="0">
                <a:latin typeface="Calibri" charset="0"/>
              </a:rPr>
              <a:t>      </a:t>
            </a:r>
            <a:r>
              <a:rPr lang="en-US" altLang="en-US" sz="1400" dirty="0" err="1">
                <a:latin typeface="Calibri" charset="0"/>
              </a:rPr>
              <a:t>MPI_Recv</a:t>
            </a:r>
            <a:r>
              <a:rPr lang="en-US" altLang="en-US" sz="1400" dirty="0">
                <a:latin typeface="Calibri" charset="0"/>
              </a:rPr>
              <a:t>(message, 100, MPI_CHAR, source, tag, MPI_COMM_WORLD, &amp;status);</a:t>
            </a:r>
          </a:p>
          <a:p>
            <a:r>
              <a:rPr lang="en-US" altLang="en-US" sz="1400" dirty="0">
                <a:latin typeface="Calibri" charset="0"/>
              </a:rPr>
              <a:t>      </a:t>
            </a:r>
            <a:r>
              <a:rPr lang="en-US" altLang="en-US" sz="1400" dirty="0" err="1">
                <a:latin typeface="Calibri" charset="0"/>
              </a:rPr>
              <a:t>printf</a:t>
            </a:r>
            <a:r>
              <a:rPr lang="en-US" altLang="en-US" sz="1400" dirty="0">
                <a:latin typeface="Calibri" charset="0"/>
              </a:rPr>
              <a:t>("%s\n", message);</a:t>
            </a:r>
          </a:p>
          <a:p>
            <a:r>
              <a:rPr lang="en-US" altLang="en-US" sz="1400" dirty="0">
                <a:latin typeface="Calibri" charset="0"/>
              </a:rPr>
              <a:t>    }</a:t>
            </a:r>
          </a:p>
          <a:p>
            <a:r>
              <a:rPr lang="en-US" altLang="en-US" sz="1400" dirty="0">
                <a:latin typeface="Calibri" charset="0"/>
              </a:rPr>
              <a:t>    </a:t>
            </a:r>
            <a:r>
              <a:rPr lang="en-US" altLang="en-US" sz="1400" dirty="0" err="1">
                <a:latin typeface="Calibri" charset="0"/>
              </a:rPr>
              <a:t>printf</a:t>
            </a:r>
            <a:r>
              <a:rPr lang="en-US" altLang="en-US" sz="1400" dirty="0">
                <a:latin typeface="Calibri" charset="0"/>
              </a:rPr>
              <a:t>("Greetings from process %d!\n", </a:t>
            </a:r>
            <a:r>
              <a:rPr lang="en-US" altLang="en-US" sz="1400" dirty="0" err="1">
                <a:latin typeface="Calibri" charset="0"/>
              </a:rPr>
              <a:t>my_rank</a:t>
            </a:r>
            <a:r>
              <a:rPr lang="en-US" altLang="en-US" sz="1400" dirty="0">
                <a:latin typeface="Calibri" charset="0"/>
              </a:rPr>
              <a:t>);</a:t>
            </a:r>
          </a:p>
          <a:p>
            <a:r>
              <a:rPr lang="en-US" altLang="en-US" sz="1400" dirty="0">
                <a:latin typeface="Calibri" charset="0"/>
              </a:rPr>
              <a:t>  }</a:t>
            </a:r>
          </a:p>
          <a:p>
            <a:r>
              <a:rPr lang="en-US" altLang="en-US" sz="1400" dirty="0">
                <a:latin typeface="Calibri" charset="0"/>
              </a:rPr>
              <a:t>  </a:t>
            </a:r>
          </a:p>
          <a:p>
            <a:r>
              <a:rPr lang="en-US" altLang="en-US" sz="1400" dirty="0">
                <a:latin typeface="Calibri" charset="0"/>
              </a:rPr>
              <a:t>  /* Shut down MPI */</a:t>
            </a:r>
          </a:p>
          <a:p>
            <a:r>
              <a:rPr lang="en-US" altLang="en-US" sz="1400" dirty="0">
                <a:latin typeface="Calibri" charset="0"/>
              </a:rPr>
              <a:t>  </a:t>
            </a:r>
            <a:r>
              <a:rPr lang="en-US" altLang="en-US" sz="1400" dirty="0" err="1">
                <a:latin typeface="Calibri" charset="0"/>
              </a:rPr>
              <a:t>MPI_Finalize</a:t>
            </a:r>
            <a:r>
              <a:rPr lang="en-US" altLang="en-US" sz="1400" dirty="0">
                <a:latin typeface="Calibri" charset="0"/>
              </a:rPr>
              <a:t>();</a:t>
            </a:r>
          </a:p>
          <a:p>
            <a:endParaRPr lang="en-US" altLang="en-US" sz="1400" dirty="0">
              <a:latin typeface="Calibri" charset="0"/>
            </a:endParaRPr>
          </a:p>
          <a:p>
            <a:r>
              <a:rPr lang="en-US" altLang="en-US" sz="1400" dirty="0">
                <a:latin typeface="Calibri" charset="0"/>
              </a:rPr>
              <a:t>} /* end main */</a:t>
            </a:r>
          </a:p>
        </p:txBody>
      </p:sp>
    </p:spTree>
    <p:extLst>
      <p:ext uri="{BB962C8B-B14F-4D97-AF65-F5344CB8AC3E}">
        <p14:creationId xmlns:p14="http://schemas.microsoft.com/office/powerpoint/2010/main" val="201048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txBox="1">
            <a:spLocks/>
          </p:cNvSpPr>
          <p:nvPr/>
        </p:nvSpPr>
        <p:spPr>
          <a:xfrm>
            <a:off x="2039938" y="334964"/>
            <a:ext cx="82296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Communication map for the example.</a:t>
            </a:r>
            <a:endParaRPr lang="en-US" kern="0" dirty="0"/>
          </a:p>
        </p:txBody>
      </p:sp>
      <p:sp>
        <p:nvSpPr>
          <p:cNvPr id="33794" name="Rectangle 4"/>
          <p:cNvSpPr>
            <a:spLocks noChangeArrowheads="1"/>
          </p:cNvSpPr>
          <p:nvPr/>
        </p:nvSpPr>
        <p:spPr bwMode="auto">
          <a:xfrm>
            <a:off x="1524001" y="898526"/>
            <a:ext cx="336391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a:latin typeface="Calibri" charset="0"/>
              </a:rPr>
              <a:t>mpiexec -n 8 ./hello3</a:t>
            </a:r>
          </a:p>
          <a:p>
            <a:r>
              <a:rPr lang="en-US" altLang="en-US">
                <a:latin typeface="Calibri" charset="0"/>
              </a:rPr>
              <a:t>Greetings from process 1!</a:t>
            </a:r>
          </a:p>
          <a:p>
            <a:r>
              <a:rPr lang="en-US" altLang="en-US">
                <a:latin typeface="Calibri" charset="0"/>
              </a:rPr>
              <a:t>Greetings from process 2!</a:t>
            </a:r>
          </a:p>
          <a:p>
            <a:r>
              <a:rPr lang="en-US" altLang="en-US">
                <a:latin typeface="Calibri" charset="0"/>
              </a:rPr>
              <a:t>Greetings from process 3!</a:t>
            </a:r>
          </a:p>
          <a:p>
            <a:r>
              <a:rPr lang="en-US" altLang="en-US">
                <a:latin typeface="Calibri" charset="0"/>
              </a:rPr>
              <a:t>Greetings from process 4!</a:t>
            </a:r>
          </a:p>
          <a:p>
            <a:r>
              <a:rPr lang="en-US" altLang="en-US">
                <a:latin typeface="Calibri" charset="0"/>
              </a:rPr>
              <a:t>Greetings from process 5!</a:t>
            </a:r>
          </a:p>
          <a:p>
            <a:r>
              <a:rPr lang="en-US" altLang="en-US">
                <a:latin typeface="Calibri" charset="0"/>
              </a:rPr>
              <a:t>Greetings from process 6!</a:t>
            </a:r>
          </a:p>
          <a:p>
            <a:r>
              <a:rPr lang="en-US" altLang="en-US">
                <a:latin typeface="Calibri" charset="0"/>
              </a:rPr>
              <a:t>Greetings from process 7!</a:t>
            </a:r>
          </a:p>
          <a:p>
            <a:r>
              <a:rPr lang="en-US" altLang="en-US">
                <a:latin typeface="Calibri" charset="0"/>
              </a:rPr>
              <a:t>Greetings from process 0!</a:t>
            </a:r>
          </a:p>
          <a:p>
            <a:r>
              <a:rPr lang="en-US" altLang="en-US">
                <a:latin typeface="Calibri" charset="0"/>
              </a:rPr>
              <a:t>Writing logfile....</a:t>
            </a:r>
          </a:p>
          <a:p>
            <a:r>
              <a:rPr lang="en-US" altLang="en-US">
                <a:latin typeface="Calibri" charset="0"/>
              </a:rPr>
              <a:t>Finished writing logfile.</a:t>
            </a:r>
          </a:p>
          <a:p>
            <a:r>
              <a:rPr lang="en-US" altLang="en-US">
                <a:latin typeface="Calibri" charset="0"/>
              </a:rPr>
              <a:t>[cdekate@celeritas l7]$</a:t>
            </a:r>
          </a:p>
        </p:txBody>
      </p:sp>
      <p:pic>
        <p:nvPicPr>
          <p:cNvPr id="337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95401"/>
            <a:ext cx="5594350" cy="461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037270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19725" y="22226"/>
            <a:ext cx="4668838" cy="538163"/>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eaLnBrk="1" hangingPunct="1">
              <a:defRPr/>
            </a:pPr>
            <a:r>
              <a:rPr lang="en-US" kern="0" dirty="0"/>
              <a:t>Review of Basic MPI Calls</a:t>
            </a:r>
          </a:p>
        </p:txBody>
      </p:sp>
      <p:sp>
        <p:nvSpPr>
          <p:cNvPr id="8194" name="Content Placeholder 2"/>
          <p:cNvSpPr txBox="1">
            <a:spLocks/>
          </p:cNvSpPr>
          <p:nvPr/>
        </p:nvSpPr>
        <p:spPr bwMode="auto">
          <a:xfrm>
            <a:off x="5638801" y="1447800"/>
            <a:ext cx="4886325"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spcBef>
                <a:spcPct val="20000"/>
              </a:spcBef>
              <a:buFontTx/>
              <a:buChar char="•"/>
            </a:pPr>
            <a:r>
              <a:rPr lang="en-US" altLang="en-US" sz="2000" i="0"/>
              <a:t>In review, the 6 main MPI calls:</a:t>
            </a:r>
          </a:p>
          <a:p>
            <a:pPr lvl="1">
              <a:spcBef>
                <a:spcPct val="20000"/>
              </a:spcBef>
              <a:buFontTx/>
              <a:buChar char="–"/>
            </a:pPr>
            <a:r>
              <a:rPr lang="en-US" altLang="en-US" sz="2000" i="0"/>
              <a:t>MPI_Init</a:t>
            </a:r>
          </a:p>
          <a:p>
            <a:pPr lvl="1">
              <a:spcBef>
                <a:spcPct val="20000"/>
              </a:spcBef>
              <a:buFontTx/>
              <a:buChar char="–"/>
            </a:pPr>
            <a:r>
              <a:rPr lang="en-US" altLang="en-US" sz="2000" i="0"/>
              <a:t>MPI_Finalize</a:t>
            </a:r>
          </a:p>
          <a:p>
            <a:pPr lvl="1">
              <a:spcBef>
                <a:spcPct val="20000"/>
              </a:spcBef>
              <a:buFontTx/>
              <a:buChar char="–"/>
            </a:pPr>
            <a:r>
              <a:rPr lang="en-US" altLang="en-US" sz="2000" i="0"/>
              <a:t>MPI_Comm_size</a:t>
            </a:r>
          </a:p>
          <a:p>
            <a:pPr lvl="1">
              <a:spcBef>
                <a:spcPct val="20000"/>
              </a:spcBef>
              <a:buFontTx/>
              <a:buChar char="–"/>
            </a:pPr>
            <a:r>
              <a:rPr lang="en-US" altLang="en-US" sz="2000" i="0"/>
              <a:t>MPI_Comm_rank</a:t>
            </a:r>
          </a:p>
          <a:p>
            <a:pPr lvl="1">
              <a:spcBef>
                <a:spcPct val="20000"/>
              </a:spcBef>
              <a:buFontTx/>
              <a:buChar char="–"/>
            </a:pPr>
            <a:r>
              <a:rPr lang="en-US" altLang="en-US" sz="2000" i="0"/>
              <a:t>MPI_Send</a:t>
            </a:r>
          </a:p>
          <a:p>
            <a:pPr lvl="1">
              <a:spcBef>
                <a:spcPct val="20000"/>
              </a:spcBef>
              <a:buFontTx/>
              <a:buChar char="–"/>
            </a:pPr>
            <a:r>
              <a:rPr lang="en-US" altLang="en-US" sz="2000" i="0"/>
              <a:t>MPI_Recv</a:t>
            </a:r>
          </a:p>
          <a:p>
            <a:pPr>
              <a:spcBef>
                <a:spcPct val="20000"/>
              </a:spcBef>
              <a:buFontTx/>
              <a:buChar char="•"/>
            </a:pPr>
            <a:r>
              <a:rPr lang="en-US" altLang="en-US" sz="2000" i="0"/>
              <a:t>Include MPI Header file</a:t>
            </a:r>
          </a:p>
          <a:p>
            <a:pPr lvl="1">
              <a:spcBef>
                <a:spcPct val="20000"/>
              </a:spcBef>
              <a:buFontTx/>
              <a:buChar char="–"/>
            </a:pPr>
            <a:r>
              <a:rPr lang="en-US" altLang="en-US" sz="2000" i="0"/>
              <a:t>#include </a:t>
            </a:r>
            <a:r>
              <a:rPr lang="ja-JP" altLang="en-US" sz="2000" i="0"/>
              <a:t>“</a:t>
            </a:r>
            <a:r>
              <a:rPr lang="en-US" altLang="ja-JP" sz="2000" i="0"/>
              <a:t>mpi.h</a:t>
            </a:r>
            <a:r>
              <a:rPr lang="ja-JP" altLang="en-US" sz="2000" i="0"/>
              <a:t>”</a:t>
            </a:r>
            <a:endParaRPr lang="en-US" altLang="ja-JP" sz="2000" i="0"/>
          </a:p>
          <a:p>
            <a:pPr>
              <a:spcBef>
                <a:spcPct val="20000"/>
              </a:spcBef>
              <a:buFontTx/>
              <a:buChar char="•"/>
            </a:pPr>
            <a:r>
              <a:rPr lang="en-US" altLang="en-US" sz="2000" i="0"/>
              <a:t>Basic MPI Datatypes</a:t>
            </a:r>
          </a:p>
          <a:p>
            <a:pPr lvl="1">
              <a:spcBef>
                <a:spcPct val="20000"/>
              </a:spcBef>
              <a:buFontTx/>
              <a:buChar char="–"/>
            </a:pPr>
            <a:r>
              <a:rPr lang="en-US" altLang="en-US" sz="2000" i="0"/>
              <a:t>MPI_INT, MPI_FLOAT, ….</a:t>
            </a:r>
          </a:p>
          <a:p>
            <a:pPr>
              <a:spcBef>
                <a:spcPct val="20000"/>
              </a:spcBef>
            </a:pPr>
            <a:endParaRPr lang="en-US" altLang="en-US" sz="2000" i="0">
              <a:solidFill>
                <a:srgbClr val="7F7F7F"/>
              </a:solidFill>
            </a:endParaRPr>
          </a:p>
        </p:txBody>
      </p:sp>
      <p:pic>
        <p:nvPicPr>
          <p:cNvPr id="819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0"/>
            <a:ext cx="3871913"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702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30364" y="76201"/>
            <a:ext cx="8675687"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dirty="0"/>
              <a:t>Collective Calls</a:t>
            </a:r>
          </a:p>
        </p:txBody>
      </p:sp>
      <p:sp>
        <p:nvSpPr>
          <p:cNvPr id="10242" name="Content Placeholder 2"/>
          <p:cNvSpPr txBox="1">
            <a:spLocks/>
          </p:cNvSpPr>
          <p:nvPr/>
        </p:nvSpPr>
        <p:spPr bwMode="auto">
          <a:xfrm>
            <a:off x="1630364" y="790575"/>
            <a:ext cx="8885237"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i="1">
                <a:solidFill>
                  <a:schemeClr val="tx1"/>
                </a:solidFill>
                <a:latin typeface="Arial" charset="0"/>
                <a:ea typeface="MS PGothic" charset="-128"/>
              </a:defRPr>
            </a:lvl1pPr>
            <a:lvl2pPr marL="800100" indent="-342900">
              <a:defRPr sz="2400" i="1">
                <a:solidFill>
                  <a:schemeClr val="tx1"/>
                </a:solidFill>
                <a:latin typeface="Arial" charset="0"/>
                <a:ea typeface="MS PGothic" charset="-128"/>
              </a:defRPr>
            </a:lvl2pPr>
            <a:lvl3pPr marL="1257300" indent="-3429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lnSpc>
                <a:spcPct val="90000"/>
              </a:lnSpc>
              <a:buFontTx/>
              <a:buChar char="•"/>
            </a:pPr>
            <a:r>
              <a:rPr lang="en-US" altLang="en-US" i="0"/>
              <a:t>A communication pattern that encompasses all processes within a communicator is known as </a:t>
            </a:r>
          </a:p>
          <a:p>
            <a:pPr algn="ctr">
              <a:lnSpc>
                <a:spcPct val="90000"/>
              </a:lnSpc>
            </a:pPr>
            <a:r>
              <a:rPr lang="en-US" altLang="en-US" b="1" i="0"/>
              <a:t>collective communication</a:t>
            </a:r>
          </a:p>
          <a:p>
            <a:pPr algn="ctr">
              <a:lnSpc>
                <a:spcPct val="90000"/>
              </a:lnSpc>
            </a:pPr>
            <a:endParaRPr lang="en-US" altLang="en-US" b="1" i="0"/>
          </a:p>
          <a:p>
            <a:pPr>
              <a:lnSpc>
                <a:spcPct val="90000"/>
              </a:lnSpc>
              <a:buFontTx/>
              <a:buChar char="•"/>
            </a:pPr>
            <a:r>
              <a:rPr lang="en-US" altLang="en-US" i="0"/>
              <a:t>MPI has several collective communication calls, the most frequently used are:</a:t>
            </a:r>
          </a:p>
          <a:p>
            <a:pPr lvl="1">
              <a:lnSpc>
                <a:spcPct val="90000"/>
              </a:lnSpc>
              <a:buFont typeface="Arial" charset="0"/>
              <a:buChar char="•"/>
            </a:pPr>
            <a:r>
              <a:rPr lang="en-US" altLang="en-US" i="0">
                <a:ea typeface="ＭＳ Ｐゴシック" charset="-128"/>
              </a:rPr>
              <a:t>Synchronization</a:t>
            </a:r>
          </a:p>
          <a:p>
            <a:pPr lvl="2">
              <a:lnSpc>
                <a:spcPct val="90000"/>
              </a:lnSpc>
              <a:buFontTx/>
              <a:buChar char="•"/>
            </a:pPr>
            <a:r>
              <a:rPr lang="en-US" altLang="en-US" i="0">
                <a:ea typeface="ＭＳ Ｐゴシック" charset="-128"/>
              </a:rPr>
              <a:t>Barrier</a:t>
            </a:r>
          </a:p>
          <a:p>
            <a:pPr lvl="1">
              <a:lnSpc>
                <a:spcPct val="90000"/>
              </a:lnSpc>
              <a:buFont typeface="Arial" charset="0"/>
              <a:buChar char="•"/>
            </a:pPr>
            <a:r>
              <a:rPr lang="en-US" altLang="en-US" i="0">
                <a:ea typeface="ＭＳ Ｐゴシック" charset="-128"/>
              </a:rPr>
              <a:t>Communication</a:t>
            </a:r>
          </a:p>
          <a:p>
            <a:pPr lvl="2">
              <a:lnSpc>
                <a:spcPct val="90000"/>
              </a:lnSpc>
              <a:buFontTx/>
              <a:buChar char="•"/>
            </a:pPr>
            <a:r>
              <a:rPr lang="en-US" altLang="en-US" i="0">
                <a:ea typeface="ＭＳ Ｐゴシック" charset="-128"/>
              </a:rPr>
              <a:t>Broadcast</a:t>
            </a:r>
          </a:p>
          <a:p>
            <a:pPr lvl="2">
              <a:lnSpc>
                <a:spcPct val="90000"/>
              </a:lnSpc>
              <a:buFontTx/>
              <a:buChar char="•"/>
            </a:pPr>
            <a:r>
              <a:rPr lang="en-US" altLang="en-US" i="0">
                <a:ea typeface="ＭＳ Ｐゴシック" charset="-128"/>
              </a:rPr>
              <a:t>Gather &amp; Scatter</a:t>
            </a:r>
          </a:p>
          <a:p>
            <a:pPr lvl="2">
              <a:lnSpc>
                <a:spcPct val="90000"/>
              </a:lnSpc>
              <a:buFontTx/>
              <a:buChar char="•"/>
            </a:pPr>
            <a:r>
              <a:rPr lang="en-US" altLang="en-US" i="0">
                <a:ea typeface="ＭＳ Ｐゴシック" charset="-128"/>
              </a:rPr>
              <a:t>All Gather</a:t>
            </a:r>
          </a:p>
          <a:p>
            <a:pPr lvl="1">
              <a:lnSpc>
                <a:spcPct val="90000"/>
              </a:lnSpc>
              <a:buFont typeface="Arial" charset="0"/>
              <a:buChar char="•"/>
            </a:pPr>
            <a:r>
              <a:rPr lang="en-US" altLang="en-US" i="0">
                <a:ea typeface="ＭＳ Ｐゴシック" charset="-128"/>
              </a:rPr>
              <a:t>Reduction </a:t>
            </a:r>
          </a:p>
          <a:p>
            <a:pPr lvl="2">
              <a:lnSpc>
                <a:spcPct val="90000"/>
              </a:lnSpc>
              <a:buFontTx/>
              <a:buChar char="•"/>
            </a:pPr>
            <a:r>
              <a:rPr lang="en-US" altLang="en-US" i="0">
                <a:ea typeface="ＭＳ Ｐゴシック" charset="-128"/>
              </a:rPr>
              <a:t>Reduce</a:t>
            </a:r>
          </a:p>
          <a:p>
            <a:pPr lvl="2">
              <a:lnSpc>
                <a:spcPct val="90000"/>
              </a:lnSpc>
              <a:buFontTx/>
              <a:buChar char="•"/>
            </a:pPr>
            <a:r>
              <a:rPr lang="en-US" altLang="en-US" i="0">
                <a:ea typeface="ＭＳ Ｐゴシック" charset="-128"/>
              </a:rPr>
              <a:t>AllReduce</a:t>
            </a:r>
          </a:p>
          <a:p>
            <a:pPr>
              <a:spcBef>
                <a:spcPct val="20000"/>
              </a:spcBef>
              <a:buFontTx/>
              <a:buChar char="•"/>
            </a:pPr>
            <a:endParaRPr lang="en-US" altLang="en-US" sz="2000" i="0"/>
          </a:p>
        </p:txBody>
      </p:sp>
    </p:spTree>
    <p:extLst>
      <p:ext uri="{BB962C8B-B14F-4D97-AF65-F5344CB8AC3E}">
        <p14:creationId xmlns:p14="http://schemas.microsoft.com/office/powerpoint/2010/main" val="49719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905000" y="388939"/>
            <a:ext cx="87630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MPI Collective Calls: Barrier</a:t>
            </a:r>
            <a:endParaRPr lang="en-US" kern="0" dirty="0"/>
          </a:p>
        </p:txBody>
      </p:sp>
      <p:graphicFrame>
        <p:nvGraphicFramePr>
          <p:cNvPr id="5" name="Group 69"/>
          <p:cNvGraphicFramePr>
            <a:graphicFrameLocks noGrp="1"/>
          </p:cNvGraphicFramePr>
          <p:nvPr/>
        </p:nvGraphicFramePr>
        <p:xfrm>
          <a:off x="1828800" y="1447801"/>
          <a:ext cx="3733800" cy="3962401"/>
        </p:xfrm>
        <a:graphic>
          <a:graphicData uri="http://schemas.openxmlformats.org/drawingml/2006/table">
            <a:tbl>
              <a:tblPr/>
              <a:tblGrid>
                <a:gridCol w="1447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10668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Function:</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2400" b="0" i="0" u="none" strike="noStrike" cap="none" normalizeH="0" baseline="0">
                          <a:ln>
                            <a:noFill/>
                          </a:ln>
                          <a:solidFill>
                            <a:srgbClr val="339933"/>
                          </a:solidFill>
                          <a:effectLst/>
                          <a:latin typeface="Arial" charset="0"/>
                          <a:ea typeface="ＭＳ Ｐゴシック" charset="-128"/>
                        </a:rPr>
                        <a:t>MPI_Barrier()</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57288">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int MPI_Barrier (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MPI_Comm comm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endParaRPr kumimoji="0" lang="en-US" altLang="en-US" sz="1800" b="0" i="0" u="none" strike="noStrike" cap="none" normalizeH="0" baseline="0">
                        <a:ln>
                          <a:noFill/>
                        </a:ln>
                        <a:solidFill>
                          <a:schemeClr val="tx1"/>
                        </a:solidFill>
                        <a:effectLst/>
                        <a:latin typeface="Arial" charset="0"/>
                        <a:ea typeface="ＭＳ Ｐゴシック"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7CFCB"/>
                    </a:solidFill>
                  </a:tcPr>
                </a:tc>
                <a:tc hMerge="1">
                  <a:txBody>
                    <a:bodyPr/>
                    <a:lstStyle/>
                    <a:p>
                      <a:endParaRPr lang="en-US"/>
                    </a:p>
                  </a:txBody>
                  <a:tcPr/>
                </a:tc>
                <a:extLst>
                  <a:ext uri="{0D108BD9-81ED-4DB2-BD59-A6C34878D82A}">
                    <a16:rowId xmlns:a16="http://schemas.microsoft.com/office/drawing/2014/main" val="10001"/>
                  </a:ext>
                </a:extLst>
              </a:tr>
              <a:tr h="1738313">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Description:</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400" b="0" i="0" u="none" strike="noStrike" cap="none" normalizeH="0" baseline="0">
                          <a:ln>
                            <a:noFill/>
                          </a:ln>
                          <a:solidFill>
                            <a:schemeClr val="tx1"/>
                          </a:solidFill>
                          <a:effectLst/>
                          <a:latin typeface="Arial" charset="0"/>
                          <a:ea typeface="ＭＳ Ｐゴシック" charset="-128"/>
                        </a:rPr>
                        <a:t>Creates barrier synchronization in a communicator group </a:t>
                      </a:r>
                      <a:r>
                        <a:rPr kumimoji="0" lang="en-US" altLang="en-US" sz="1400" b="0" i="1" u="none" strike="noStrike" cap="none" normalizeH="0" baseline="0">
                          <a:ln>
                            <a:noFill/>
                          </a:ln>
                          <a:solidFill>
                            <a:schemeClr val="tx1"/>
                          </a:solidFill>
                          <a:effectLst/>
                          <a:latin typeface="Arial" charset="0"/>
                          <a:ea typeface="ＭＳ Ｐゴシック" charset="-128"/>
                        </a:rPr>
                        <a:t>comm</a:t>
                      </a:r>
                      <a:r>
                        <a:rPr kumimoji="0" lang="en-US" altLang="en-US" sz="1400" b="0" i="0" u="none" strike="noStrike" cap="none" normalizeH="0" baseline="0">
                          <a:ln>
                            <a:noFill/>
                          </a:ln>
                          <a:solidFill>
                            <a:schemeClr val="tx1"/>
                          </a:solidFill>
                          <a:effectLst/>
                          <a:latin typeface="Arial" charset="0"/>
                          <a:ea typeface="ＭＳ Ｐゴシック" charset="-128"/>
                        </a:rPr>
                        <a:t>. Each process, when reaching the MPI_Barrier call, blocks until all the processes in the group reach the same MPI_Barrier call.</a:t>
                      </a:r>
                      <a:endParaRPr kumimoji="0" lang="en-US" altLang="en-US" sz="1400" b="0" i="1" u="none" strike="noStrike" cap="none" normalizeH="0" baseline="0">
                        <a:ln>
                          <a:noFill/>
                        </a:ln>
                        <a:solidFill>
                          <a:schemeClr val="tx1"/>
                        </a:solidFill>
                        <a:effectLst/>
                        <a:latin typeface="Arial" charset="0"/>
                        <a:ea typeface="ＭＳ Ｐゴシック"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1274" name="Rectangle 5"/>
          <p:cNvSpPr>
            <a:spLocks noChangeArrowheads="1"/>
          </p:cNvSpPr>
          <p:nvPr/>
        </p:nvSpPr>
        <p:spPr bwMode="auto">
          <a:xfrm>
            <a:off x="1790700" y="5133977"/>
            <a:ext cx="7543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sz="1200">
                <a:latin typeface="Calibri" charset="0"/>
              </a:rPr>
              <a:t>http://www-</a:t>
            </a:r>
            <a:r>
              <a:rPr lang="en-US" altLang="en-US" sz="1200" dirty="0" err="1">
                <a:latin typeface="Calibri" charset="0"/>
              </a:rPr>
              <a:t>unix.mcs.anl.gov</a:t>
            </a:r>
            <a:r>
              <a:rPr lang="en-US" altLang="en-US" sz="1200" dirty="0">
                <a:latin typeface="Calibri" charset="0"/>
              </a:rPr>
              <a:t>/</a:t>
            </a:r>
            <a:r>
              <a:rPr lang="en-US" altLang="en-US" sz="1200" dirty="0" err="1">
                <a:latin typeface="Calibri" charset="0"/>
              </a:rPr>
              <a:t>mpi</a:t>
            </a:r>
            <a:r>
              <a:rPr lang="en-US" altLang="en-US" sz="1200" dirty="0">
                <a:latin typeface="Calibri" charset="0"/>
              </a:rPr>
              <a:t>/www/www3/</a:t>
            </a:r>
            <a:r>
              <a:rPr lang="en-US" altLang="en-US" sz="1200" dirty="0" err="1">
                <a:latin typeface="Calibri" charset="0"/>
              </a:rPr>
              <a:t>MPI_Barrier.html</a:t>
            </a:r>
            <a:endParaRPr lang="en-US" altLang="en-US" sz="1200" dirty="0">
              <a:latin typeface="Calibri"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0256" y="1743869"/>
            <a:ext cx="4897745" cy="3276600"/>
          </a:xfrm>
          <a:prstGeom prst="rect">
            <a:avLst/>
          </a:prstGeom>
        </p:spPr>
      </p:pic>
    </p:spTree>
    <p:extLst>
      <p:ext uri="{BB962C8B-B14F-4D97-AF65-F5344CB8AC3E}">
        <p14:creationId xmlns:p14="http://schemas.microsoft.com/office/powerpoint/2010/main" val="256716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001839" y="404814"/>
            <a:ext cx="8161337"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Example: MPI_Barrier()</a:t>
            </a:r>
            <a:endParaRPr lang="en-US" kern="0" dirty="0"/>
          </a:p>
        </p:txBody>
      </p:sp>
      <p:sp>
        <p:nvSpPr>
          <p:cNvPr id="12290" name="Rectangle 4"/>
          <p:cNvSpPr>
            <a:spLocks noChangeArrowheads="1"/>
          </p:cNvSpPr>
          <p:nvPr/>
        </p:nvSpPr>
        <p:spPr bwMode="auto">
          <a:xfrm>
            <a:off x="333632" y="1223319"/>
            <a:ext cx="5990968" cy="495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sz="1600" i="0" dirty="0">
                <a:latin typeface="Calibri" charset="0"/>
              </a:rPr>
              <a:t>#include &lt;</a:t>
            </a:r>
            <a:r>
              <a:rPr lang="en-US" altLang="en-US" sz="1600" i="0" dirty="0" err="1">
                <a:latin typeface="Calibri" charset="0"/>
              </a:rPr>
              <a:t>stdio.h</a:t>
            </a:r>
            <a:r>
              <a:rPr lang="en-US" altLang="en-US" sz="1600" i="0" dirty="0">
                <a:latin typeface="Calibri" charset="0"/>
              </a:rPr>
              <a:t>&gt;</a:t>
            </a:r>
          </a:p>
          <a:p>
            <a:r>
              <a:rPr lang="en-US" altLang="en-US" sz="1600" i="0" dirty="0">
                <a:latin typeface="Calibri" charset="0"/>
              </a:rPr>
              <a:t>#include "</a:t>
            </a:r>
            <a:r>
              <a:rPr lang="en-US" altLang="en-US" sz="1600" i="0" dirty="0" err="1">
                <a:latin typeface="Calibri" charset="0"/>
              </a:rPr>
              <a:t>mpi.h</a:t>
            </a:r>
            <a:r>
              <a:rPr lang="en-US" altLang="en-US" sz="1600" i="0" dirty="0">
                <a:latin typeface="Calibri" charset="0"/>
              </a:rPr>
              <a:t>"</a:t>
            </a:r>
          </a:p>
          <a:p>
            <a:endParaRPr lang="en-US" altLang="en-US" sz="1600" i="0" dirty="0">
              <a:latin typeface="Calibri" charset="0"/>
            </a:endParaRPr>
          </a:p>
          <a:p>
            <a:r>
              <a:rPr lang="en-US" altLang="en-US" sz="1600" i="0" dirty="0">
                <a:latin typeface="Calibri" charset="0"/>
              </a:rPr>
              <a:t>int main (int </a:t>
            </a:r>
            <a:r>
              <a:rPr lang="en-US" altLang="en-US" sz="1600" i="0" dirty="0" err="1">
                <a:latin typeface="Calibri" charset="0"/>
              </a:rPr>
              <a:t>argc</a:t>
            </a:r>
            <a:r>
              <a:rPr lang="en-US" altLang="en-US" sz="1600" i="0" dirty="0">
                <a:latin typeface="Calibri" charset="0"/>
              </a:rPr>
              <a:t>, char *</a:t>
            </a:r>
            <a:r>
              <a:rPr lang="en-US" altLang="en-US" sz="1600" i="0" dirty="0" err="1">
                <a:latin typeface="Calibri" charset="0"/>
              </a:rPr>
              <a:t>argv</a:t>
            </a:r>
            <a:r>
              <a:rPr lang="en-US" altLang="en-US" sz="1600" i="0" dirty="0">
                <a:latin typeface="Calibri" charset="0"/>
              </a:rPr>
              <a:t>[]){</a:t>
            </a:r>
          </a:p>
          <a:p>
            <a:r>
              <a:rPr lang="en-US" altLang="en-US" sz="1600" i="0" dirty="0">
                <a:latin typeface="Calibri" charset="0"/>
              </a:rPr>
              <a:t>        int             rank, size, </a:t>
            </a:r>
            <a:r>
              <a:rPr lang="en-US" altLang="en-US" sz="1600" i="0" dirty="0" err="1">
                <a:latin typeface="Calibri" charset="0"/>
              </a:rPr>
              <a:t>len</a:t>
            </a:r>
            <a:r>
              <a:rPr lang="en-US" altLang="en-US" sz="1600" i="0" dirty="0">
                <a:latin typeface="Calibri" charset="0"/>
              </a:rPr>
              <a:t>;</a:t>
            </a:r>
          </a:p>
          <a:p>
            <a:r>
              <a:rPr lang="en-US" altLang="en-US" sz="1600" i="0" dirty="0">
                <a:latin typeface="Calibri" charset="0"/>
              </a:rPr>
              <a:t>        char            name[MPI_MAX_PROCESSOR_NAME];</a:t>
            </a:r>
          </a:p>
          <a:p>
            <a:r>
              <a:rPr lang="en-US" altLang="en-US" sz="1600" i="0" dirty="0">
                <a:latin typeface="Calibri" charset="0"/>
              </a:rPr>
              <a:t>        </a:t>
            </a:r>
            <a:r>
              <a:rPr lang="en-US" altLang="en-US" sz="1600" i="0" dirty="0" err="1">
                <a:latin typeface="Calibri" charset="0"/>
              </a:rPr>
              <a:t>MPI_Init</a:t>
            </a:r>
            <a:r>
              <a:rPr lang="en-US" altLang="en-US" sz="1600" i="0" dirty="0">
                <a:latin typeface="Calibri" charset="0"/>
              </a:rPr>
              <a:t>(&amp;</a:t>
            </a:r>
            <a:r>
              <a:rPr lang="en-US" altLang="en-US" sz="1600" i="0" dirty="0" err="1">
                <a:latin typeface="Calibri" charset="0"/>
              </a:rPr>
              <a:t>argc</a:t>
            </a:r>
            <a:r>
              <a:rPr lang="en-US" altLang="en-US" sz="1600" i="0" dirty="0">
                <a:latin typeface="Calibri" charset="0"/>
              </a:rPr>
              <a:t>, &amp;</a:t>
            </a:r>
            <a:r>
              <a:rPr lang="en-US" altLang="en-US" sz="1600" i="0" dirty="0" err="1">
                <a:latin typeface="Calibri" charset="0"/>
              </a:rPr>
              <a:t>argv</a:t>
            </a:r>
            <a:r>
              <a:rPr lang="en-US" altLang="en-US" sz="1600" i="0" dirty="0">
                <a:latin typeface="Calibri" charset="0"/>
              </a:rPr>
              <a:t>);</a:t>
            </a:r>
          </a:p>
          <a:p>
            <a:r>
              <a:rPr lang="en-US" altLang="en-US" sz="1600" b="1" i="0" dirty="0">
                <a:latin typeface="Calibri" charset="0"/>
              </a:rPr>
              <a:t>        </a:t>
            </a:r>
            <a:r>
              <a:rPr lang="en-US" altLang="en-US" sz="1600" b="1" i="0" dirty="0" err="1">
                <a:latin typeface="Calibri" charset="0"/>
              </a:rPr>
              <a:t>MPI_Barrier</a:t>
            </a:r>
            <a:r>
              <a:rPr lang="en-US" altLang="en-US" sz="1600" b="1" i="0" dirty="0">
                <a:latin typeface="Calibri" charset="0"/>
              </a:rPr>
              <a:t>(MPI_COMM_WORLD);</a:t>
            </a:r>
          </a:p>
          <a:p>
            <a:r>
              <a:rPr lang="en-US" altLang="en-US" sz="1600" i="0" dirty="0">
                <a:latin typeface="Calibri" charset="0"/>
              </a:rPr>
              <a:t> </a:t>
            </a:r>
          </a:p>
          <a:p>
            <a:r>
              <a:rPr lang="en-US" altLang="en-US" sz="1600" i="0" dirty="0">
                <a:latin typeface="Calibri" charset="0"/>
              </a:rPr>
              <a:t>        </a:t>
            </a:r>
            <a:r>
              <a:rPr lang="en-US" altLang="en-US" sz="1600" i="0" dirty="0" err="1">
                <a:latin typeface="Calibri" charset="0"/>
              </a:rPr>
              <a:t>MPI_Comm_rank</a:t>
            </a:r>
            <a:r>
              <a:rPr lang="en-US" altLang="en-US" sz="1600" i="0" dirty="0">
                <a:latin typeface="Calibri" charset="0"/>
              </a:rPr>
              <a:t>(MPI_COMM_WORLD, &amp;rank);</a:t>
            </a:r>
          </a:p>
          <a:p>
            <a:r>
              <a:rPr lang="en-US" altLang="en-US" sz="1600" i="0" dirty="0">
                <a:latin typeface="Calibri" charset="0"/>
              </a:rPr>
              <a:t>        </a:t>
            </a:r>
            <a:r>
              <a:rPr lang="en-US" altLang="en-US" sz="1600" i="0" dirty="0" err="1">
                <a:latin typeface="Calibri" charset="0"/>
              </a:rPr>
              <a:t>MPI_Comm_size</a:t>
            </a:r>
            <a:r>
              <a:rPr lang="en-US" altLang="en-US" sz="1600" i="0" dirty="0">
                <a:latin typeface="Calibri" charset="0"/>
              </a:rPr>
              <a:t>(MPI_COMM_WORLD, &amp;size);        </a:t>
            </a:r>
          </a:p>
          <a:p>
            <a:r>
              <a:rPr lang="en-US" altLang="en-US" sz="1600" i="0" dirty="0">
                <a:latin typeface="Calibri" charset="0"/>
              </a:rPr>
              <a:t>        </a:t>
            </a:r>
            <a:r>
              <a:rPr lang="en-US" altLang="en-US" sz="1600" i="0" dirty="0" err="1">
                <a:latin typeface="Calibri" charset="0"/>
              </a:rPr>
              <a:t>MPI_Get_processor_name</a:t>
            </a:r>
            <a:r>
              <a:rPr lang="en-US" altLang="en-US" sz="1600" i="0" dirty="0">
                <a:latin typeface="Calibri" charset="0"/>
              </a:rPr>
              <a:t>(name, &amp;</a:t>
            </a:r>
            <a:r>
              <a:rPr lang="en-US" altLang="en-US" sz="1600" i="0" dirty="0" err="1">
                <a:latin typeface="Calibri" charset="0"/>
              </a:rPr>
              <a:t>len</a:t>
            </a:r>
            <a:r>
              <a:rPr lang="en-US" altLang="en-US" sz="1600" i="0" dirty="0">
                <a:latin typeface="Calibri" charset="0"/>
              </a:rPr>
              <a:t>);</a:t>
            </a:r>
          </a:p>
          <a:p>
            <a:r>
              <a:rPr lang="en-US" altLang="en-US" sz="1600" b="1" i="0" dirty="0">
                <a:latin typeface="Calibri" charset="0"/>
              </a:rPr>
              <a:t>        </a:t>
            </a:r>
            <a:r>
              <a:rPr lang="en-US" altLang="en-US" sz="1600" b="1" i="0" dirty="0" err="1">
                <a:latin typeface="Calibri" charset="0"/>
              </a:rPr>
              <a:t>MPI_Barrier</a:t>
            </a:r>
            <a:r>
              <a:rPr lang="en-US" altLang="en-US" sz="1600" b="1" i="0" dirty="0">
                <a:latin typeface="Calibri" charset="0"/>
              </a:rPr>
              <a:t>(MPI_COMM_WORLD);</a:t>
            </a:r>
          </a:p>
          <a:p>
            <a:endParaRPr lang="en-US" altLang="en-US" sz="1600" i="0" dirty="0">
              <a:latin typeface="Calibri" charset="0"/>
            </a:endParaRPr>
          </a:p>
          <a:p>
            <a:r>
              <a:rPr lang="en-US" altLang="en-US" sz="1600" i="0" dirty="0">
                <a:latin typeface="Calibri" charset="0"/>
              </a:rPr>
              <a:t>        </a:t>
            </a:r>
            <a:r>
              <a:rPr lang="en-US" altLang="en-US" sz="1600" i="0" dirty="0" err="1">
                <a:latin typeface="Calibri" charset="0"/>
              </a:rPr>
              <a:t>printf</a:t>
            </a:r>
            <a:r>
              <a:rPr lang="en-US" altLang="en-US" sz="1600" i="0" dirty="0">
                <a:latin typeface="Calibri" charset="0"/>
              </a:rPr>
              <a:t> ("Hello world! Process %d of %d on %s\n", rank, size, name);</a:t>
            </a:r>
          </a:p>
          <a:p>
            <a:r>
              <a:rPr lang="en-US" altLang="en-US" sz="1600" i="0" dirty="0">
                <a:latin typeface="Calibri" charset="0"/>
              </a:rPr>
              <a:t>        </a:t>
            </a:r>
            <a:r>
              <a:rPr lang="en-US" altLang="en-US" sz="1600" i="0" dirty="0" err="1">
                <a:latin typeface="Calibri" charset="0"/>
              </a:rPr>
              <a:t>MPI_Finalize</a:t>
            </a:r>
            <a:r>
              <a:rPr lang="en-US" altLang="en-US" sz="1600" i="0" dirty="0">
                <a:latin typeface="Calibri" charset="0"/>
              </a:rPr>
              <a:t>();</a:t>
            </a:r>
          </a:p>
          <a:p>
            <a:r>
              <a:rPr lang="en-US" altLang="en-US" sz="1600" i="0" dirty="0">
                <a:latin typeface="Calibri" charset="0"/>
              </a:rPr>
              <a:t>        return 0;</a:t>
            </a:r>
          </a:p>
          <a:p>
            <a:r>
              <a:rPr lang="en-US" altLang="en-US" sz="1600" i="0" dirty="0">
                <a:latin typeface="Calibri" charset="0"/>
              </a:rPr>
              <a:t>}</a:t>
            </a:r>
          </a:p>
          <a:p>
            <a:endParaRPr lang="en-US" altLang="en-US" sz="1200" dirty="0">
              <a:latin typeface="Calibri" charset="0"/>
            </a:endParaRPr>
          </a:p>
        </p:txBody>
      </p:sp>
      <p:sp>
        <p:nvSpPr>
          <p:cNvPr id="12291" name="Rectangle 5"/>
          <p:cNvSpPr>
            <a:spLocks noChangeArrowheads="1"/>
          </p:cNvSpPr>
          <p:nvPr/>
        </p:nvSpPr>
        <p:spPr bwMode="auto">
          <a:xfrm>
            <a:off x="6858000" y="1981201"/>
            <a:ext cx="3505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sz="1200" i="0" dirty="0">
                <a:latin typeface="Calibri" charset="0"/>
              </a:rPr>
              <a:t>[</a:t>
            </a:r>
            <a:r>
              <a:rPr lang="en-US" altLang="en-US" sz="1200" i="0" dirty="0" err="1">
                <a:latin typeface="Calibri" charset="0"/>
              </a:rPr>
              <a:t>cdekate@celeritas</a:t>
            </a:r>
            <a:r>
              <a:rPr lang="en-US" altLang="en-US" sz="1200" i="0" dirty="0">
                <a:latin typeface="Calibri" charset="0"/>
              </a:rPr>
              <a:t> collective]$ </a:t>
            </a:r>
            <a:r>
              <a:rPr lang="en-US" altLang="en-US" sz="1200" i="0" dirty="0" err="1">
                <a:latin typeface="Calibri" charset="0"/>
              </a:rPr>
              <a:t>mpirun</a:t>
            </a:r>
            <a:r>
              <a:rPr lang="en-US" altLang="en-US" sz="1200" i="0" dirty="0">
                <a:latin typeface="Calibri" charset="0"/>
              </a:rPr>
              <a:t> -np 8 barrier</a:t>
            </a:r>
          </a:p>
          <a:p>
            <a:r>
              <a:rPr lang="en-US" altLang="en-US" sz="1200" i="0" dirty="0">
                <a:latin typeface="Calibri" charset="0"/>
              </a:rPr>
              <a:t>Hello world! Process 0 of 8 on celeritas.cct.lsu.edu</a:t>
            </a:r>
          </a:p>
          <a:p>
            <a:r>
              <a:rPr lang="en-US" altLang="en-US" sz="1200" i="0" dirty="0">
                <a:latin typeface="Calibri" charset="0"/>
              </a:rPr>
              <a:t>Writing logfile....</a:t>
            </a:r>
          </a:p>
          <a:p>
            <a:r>
              <a:rPr lang="en-US" altLang="en-US" sz="1200" i="0" dirty="0">
                <a:latin typeface="Calibri" charset="0"/>
              </a:rPr>
              <a:t>Finished writing logfile.</a:t>
            </a:r>
          </a:p>
          <a:p>
            <a:r>
              <a:rPr lang="en-US" altLang="en-US" sz="1200" i="0" dirty="0">
                <a:latin typeface="Calibri" charset="0"/>
              </a:rPr>
              <a:t>Hello world! Process 4 of 8 on compute-0-3.local</a:t>
            </a:r>
          </a:p>
          <a:p>
            <a:r>
              <a:rPr lang="en-US" altLang="en-US" sz="1200" i="0" dirty="0">
                <a:latin typeface="Calibri" charset="0"/>
              </a:rPr>
              <a:t>Hello world! Process 1 of 8 on compute-0-0.local</a:t>
            </a:r>
          </a:p>
          <a:p>
            <a:r>
              <a:rPr lang="en-US" altLang="en-US" sz="1200" i="0" dirty="0">
                <a:latin typeface="Calibri" charset="0"/>
              </a:rPr>
              <a:t>Hello world! Process 3 of 8 on compute-0-2.local</a:t>
            </a:r>
          </a:p>
          <a:p>
            <a:r>
              <a:rPr lang="en-US" altLang="en-US" sz="1200" i="0" dirty="0">
                <a:latin typeface="Calibri" charset="0"/>
              </a:rPr>
              <a:t>Hello world! Process 6 of 8 on compute-0-5.local</a:t>
            </a:r>
          </a:p>
          <a:p>
            <a:r>
              <a:rPr lang="en-US" altLang="en-US" sz="1200" i="0" dirty="0">
                <a:latin typeface="Calibri" charset="0"/>
              </a:rPr>
              <a:t>Hello world! Process 7 of 8 on compute-0-6.local</a:t>
            </a:r>
          </a:p>
          <a:p>
            <a:r>
              <a:rPr lang="en-US" altLang="en-US" sz="1200" i="0" dirty="0">
                <a:latin typeface="Calibri" charset="0"/>
              </a:rPr>
              <a:t>Hello world! Process 5 of 8 on compute-0-4.local</a:t>
            </a:r>
          </a:p>
          <a:p>
            <a:r>
              <a:rPr lang="en-US" altLang="en-US" sz="1200" i="0" dirty="0">
                <a:latin typeface="Calibri" charset="0"/>
              </a:rPr>
              <a:t>Hello world! Process 2 of 8 on compute-0-1.local</a:t>
            </a:r>
          </a:p>
          <a:p>
            <a:r>
              <a:rPr lang="en-US" altLang="en-US" sz="1200" i="0" dirty="0">
                <a:latin typeface="Calibri" charset="0"/>
              </a:rPr>
              <a:t>[</a:t>
            </a:r>
            <a:r>
              <a:rPr lang="en-US" altLang="en-US" sz="1200" i="0" dirty="0" err="1">
                <a:latin typeface="Calibri" charset="0"/>
              </a:rPr>
              <a:t>cdekate@celeritas</a:t>
            </a:r>
            <a:r>
              <a:rPr lang="en-US" altLang="en-US" sz="1200" i="0" dirty="0">
                <a:latin typeface="Calibri" charset="0"/>
              </a:rPr>
              <a:t> collective]$ </a:t>
            </a:r>
          </a:p>
        </p:txBody>
      </p:sp>
    </p:spTree>
    <p:extLst>
      <p:ext uri="{BB962C8B-B14F-4D97-AF65-F5344CB8AC3E}">
        <p14:creationId xmlns:p14="http://schemas.microsoft.com/office/powerpoint/2010/main" val="334123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1600200" y="123826"/>
            <a:ext cx="8763000" cy="561975"/>
          </a:xfrm>
        </p:spPr>
        <p:txBody>
          <a:bodyPr>
            <a:normAutofit fontScale="90000"/>
          </a:bodyPr>
          <a:lstStyle/>
          <a:p>
            <a:pPr>
              <a:lnSpc>
                <a:spcPct val="90000"/>
              </a:lnSpc>
            </a:pPr>
            <a:r>
              <a:rPr lang="en-US" altLang="en-US">
                <a:ea typeface="MS PGothic" charset="-128"/>
              </a:rPr>
              <a:t>Collective Data Movement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92201"/>
            <a:ext cx="9144000" cy="4662171"/>
          </a:xfrm>
          <a:prstGeom prst="rect">
            <a:avLst/>
          </a:prstGeom>
        </p:spPr>
      </p:pic>
    </p:spTree>
    <p:extLst>
      <p:ext uri="{BB962C8B-B14F-4D97-AF65-F5344CB8AC3E}">
        <p14:creationId xmlns:p14="http://schemas.microsoft.com/office/powerpoint/2010/main" val="3053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1752601" y="152400"/>
            <a:ext cx="5070475" cy="1371600"/>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ＭＳ Ｐゴシック" pitchFamily="-107" charset="-128"/>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sz="2800" kern="0" dirty="0"/>
              <a:t>Message Passing Interface MPI</a:t>
            </a:r>
          </a:p>
        </p:txBody>
      </p:sp>
      <p:pic>
        <p:nvPicPr>
          <p:cNvPr id="6146"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5313" y="1"/>
            <a:ext cx="3738562" cy="607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Content Placeholder 2"/>
          <p:cNvSpPr txBox="1">
            <a:spLocks/>
          </p:cNvSpPr>
          <p:nvPr/>
        </p:nvSpPr>
        <p:spPr bwMode="auto">
          <a:xfrm>
            <a:off x="1759528" y="990601"/>
            <a:ext cx="4803775"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lnSpc>
                <a:spcPct val="90000"/>
              </a:lnSpc>
              <a:spcBef>
                <a:spcPct val="20000"/>
              </a:spcBef>
              <a:buFontTx/>
              <a:buChar char="•"/>
            </a:pPr>
            <a:r>
              <a:rPr lang="en-US" altLang="en-US" sz="2000" i="0" dirty="0"/>
              <a:t>Introduction </a:t>
            </a:r>
          </a:p>
          <a:p>
            <a:pPr>
              <a:lnSpc>
                <a:spcPct val="90000"/>
              </a:lnSpc>
              <a:spcBef>
                <a:spcPct val="20000"/>
              </a:spcBef>
              <a:buFontTx/>
              <a:buChar char="•"/>
            </a:pPr>
            <a:r>
              <a:rPr lang="en-US" altLang="en-US" sz="2000" i="0" dirty="0"/>
              <a:t>MPI Standard</a:t>
            </a:r>
          </a:p>
          <a:p>
            <a:pPr>
              <a:lnSpc>
                <a:spcPct val="90000"/>
              </a:lnSpc>
              <a:spcBef>
                <a:spcPct val="20000"/>
              </a:spcBef>
              <a:buFontTx/>
              <a:buChar char="•"/>
            </a:pPr>
            <a:r>
              <a:rPr lang="en-US" altLang="en-US" sz="2000" i="0" dirty="0"/>
              <a:t>MPI-1 Model and Basic Calls</a:t>
            </a:r>
          </a:p>
          <a:p>
            <a:pPr>
              <a:lnSpc>
                <a:spcPct val="90000"/>
              </a:lnSpc>
              <a:spcBef>
                <a:spcPct val="20000"/>
              </a:spcBef>
              <a:buFontTx/>
              <a:buChar char="•"/>
            </a:pPr>
            <a:r>
              <a:rPr lang="en-US" altLang="en-US" sz="2000" i="0" dirty="0"/>
              <a:t>MPI Communicators</a:t>
            </a:r>
          </a:p>
          <a:p>
            <a:pPr>
              <a:lnSpc>
                <a:spcPct val="90000"/>
              </a:lnSpc>
              <a:spcBef>
                <a:spcPct val="20000"/>
              </a:spcBef>
              <a:buFontTx/>
              <a:buChar char="•"/>
            </a:pPr>
            <a:r>
              <a:rPr lang="en-US" altLang="en-US" sz="2000" i="0" dirty="0"/>
              <a:t>Point to Point Communication</a:t>
            </a:r>
          </a:p>
          <a:p>
            <a:pPr>
              <a:buFontTx/>
              <a:buChar char="•"/>
            </a:pPr>
            <a:r>
              <a:rPr lang="en-US" altLang="en-US" sz="2000" i="0" dirty="0"/>
              <a:t>MPI Collective Calls: Synchronization Primitives</a:t>
            </a:r>
          </a:p>
          <a:p>
            <a:pPr>
              <a:buFontTx/>
              <a:buChar char="•"/>
            </a:pPr>
            <a:r>
              <a:rPr lang="en-US" altLang="en-US" sz="2000" i="0" dirty="0"/>
              <a:t>MPI Collective Calls: Communication Primitives </a:t>
            </a:r>
          </a:p>
          <a:p>
            <a:pPr>
              <a:buFontTx/>
              <a:buChar char="•"/>
            </a:pPr>
            <a:r>
              <a:rPr lang="en-US" altLang="en-US" sz="2000" i="0" dirty="0"/>
              <a:t>MPI Collective Calls: Reduction Primitives  </a:t>
            </a:r>
          </a:p>
          <a:p>
            <a:pPr>
              <a:spcBef>
                <a:spcPct val="20000"/>
              </a:spcBef>
              <a:buFontTx/>
              <a:buChar char="•"/>
            </a:pPr>
            <a:endParaRPr lang="en-US" altLang="en-US" sz="2000" i="0" dirty="0"/>
          </a:p>
        </p:txBody>
      </p:sp>
    </p:spTree>
    <p:extLst>
      <p:ext uri="{BB962C8B-B14F-4D97-AF65-F5344CB8AC3E}">
        <p14:creationId xmlns:p14="http://schemas.microsoft.com/office/powerpoint/2010/main" val="157926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1600200" y="123826"/>
            <a:ext cx="8763000" cy="561975"/>
          </a:xfrm>
        </p:spPr>
        <p:txBody>
          <a:bodyPr>
            <a:normAutofit fontScale="90000"/>
          </a:bodyPr>
          <a:lstStyle/>
          <a:p>
            <a:pPr>
              <a:lnSpc>
                <a:spcPct val="90000"/>
              </a:lnSpc>
            </a:pPr>
            <a:r>
              <a:rPr lang="en-US" altLang="en-US">
                <a:ea typeface="MS PGothic" charset="-128"/>
              </a:rPr>
              <a:t>Collective Data Movement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92201"/>
            <a:ext cx="9144000" cy="4648477"/>
          </a:xfrm>
          <a:prstGeom prst="rect">
            <a:avLst/>
          </a:prstGeom>
        </p:spPr>
      </p:pic>
    </p:spTree>
    <p:extLst>
      <p:ext uri="{BB962C8B-B14F-4D97-AF65-F5344CB8AC3E}">
        <p14:creationId xmlns:p14="http://schemas.microsoft.com/office/powerpoint/2010/main" val="1109260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1600200" y="123826"/>
            <a:ext cx="8763000" cy="561975"/>
          </a:xfrm>
        </p:spPr>
        <p:txBody>
          <a:bodyPr>
            <a:normAutofit fontScale="90000"/>
          </a:bodyPr>
          <a:lstStyle/>
          <a:p>
            <a:pPr>
              <a:lnSpc>
                <a:spcPct val="90000"/>
              </a:lnSpc>
            </a:pPr>
            <a:r>
              <a:rPr lang="en-US" altLang="en-US">
                <a:ea typeface="MS PGothic" charset="-128"/>
              </a:rPr>
              <a:t>Collective Data Movement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66801"/>
            <a:ext cx="9144000" cy="4703399"/>
          </a:xfrm>
          <a:prstGeom prst="rect">
            <a:avLst/>
          </a:prstGeom>
        </p:spPr>
      </p:pic>
    </p:spTree>
    <p:extLst>
      <p:ext uri="{BB962C8B-B14F-4D97-AF65-F5344CB8AC3E}">
        <p14:creationId xmlns:p14="http://schemas.microsoft.com/office/powerpoint/2010/main" val="250970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1600200" y="123826"/>
            <a:ext cx="8763000" cy="561975"/>
          </a:xfrm>
        </p:spPr>
        <p:txBody>
          <a:bodyPr>
            <a:normAutofit fontScale="90000"/>
          </a:bodyPr>
          <a:lstStyle/>
          <a:p>
            <a:pPr>
              <a:lnSpc>
                <a:spcPct val="90000"/>
              </a:lnSpc>
            </a:pPr>
            <a:r>
              <a:rPr lang="en-US" altLang="en-US">
                <a:ea typeface="MS PGothic" charset="-128"/>
              </a:rPr>
              <a:t>Collective Data Movement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66801"/>
            <a:ext cx="9144000" cy="4701679"/>
          </a:xfrm>
          <a:prstGeom prst="rect">
            <a:avLst/>
          </a:prstGeom>
        </p:spPr>
      </p:pic>
    </p:spTree>
    <p:extLst>
      <p:ext uri="{BB962C8B-B14F-4D97-AF65-F5344CB8AC3E}">
        <p14:creationId xmlns:p14="http://schemas.microsoft.com/office/powerpoint/2010/main" val="550992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1600200" y="123826"/>
            <a:ext cx="8763000" cy="561975"/>
          </a:xfrm>
        </p:spPr>
        <p:txBody>
          <a:bodyPr>
            <a:normAutofit fontScale="90000"/>
          </a:bodyPr>
          <a:lstStyle/>
          <a:p>
            <a:pPr>
              <a:lnSpc>
                <a:spcPct val="90000"/>
              </a:lnSpc>
            </a:pPr>
            <a:r>
              <a:rPr lang="en-US" altLang="en-US">
                <a:ea typeface="MS PGothic" charset="-128"/>
              </a:rPr>
              <a:t>Collective Data Movement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81100"/>
            <a:ext cx="9144000" cy="4487932"/>
          </a:xfrm>
          <a:prstGeom prst="rect">
            <a:avLst/>
          </a:prstGeom>
        </p:spPr>
      </p:pic>
    </p:spTree>
    <p:extLst>
      <p:ext uri="{BB962C8B-B14F-4D97-AF65-F5344CB8AC3E}">
        <p14:creationId xmlns:p14="http://schemas.microsoft.com/office/powerpoint/2010/main" val="1073175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00200" y="76201"/>
            <a:ext cx="87630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MPI Collective Calls: Broadcast</a:t>
            </a:r>
            <a:endParaRPr lang="en-US" kern="0" dirty="0"/>
          </a:p>
        </p:txBody>
      </p:sp>
      <p:graphicFrame>
        <p:nvGraphicFramePr>
          <p:cNvPr id="6" name="Group 69"/>
          <p:cNvGraphicFramePr>
            <a:graphicFrameLocks noGrp="1"/>
          </p:cNvGraphicFramePr>
          <p:nvPr/>
        </p:nvGraphicFramePr>
        <p:xfrm>
          <a:off x="2187575" y="685801"/>
          <a:ext cx="8229600" cy="4526401"/>
        </p:xfrm>
        <a:graphic>
          <a:graphicData uri="http://schemas.openxmlformats.org/drawingml/2006/table">
            <a:tbl>
              <a:tblPr/>
              <a:tblGrid>
                <a:gridCol w="1693863">
                  <a:extLst>
                    <a:ext uri="{9D8B030D-6E8A-4147-A177-3AD203B41FA5}">
                      <a16:colId xmlns:a16="http://schemas.microsoft.com/office/drawing/2014/main" val="20000"/>
                    </a:ext>
                  </a:extLst>
                </a:gridCol>
                <a:gridCol w="1658937">
                  <a:extLst>
                    <a:ext uri="{9D8B030D-6E8A-4147-A177-3AD203B41FA5}">
                      <a16:colId xmlns:a16="http://schemas.microsoft.com/office/drawing/2014/main" val="20001"/>
                    </a:ext>
                  </a:extLst>
                </a:gridCol>
                <a:gridCol w="4876800">
                  <a:extLst>
                    <a:ext uri="{9D8B030D-6E8A-4147-A177-3AD203B41FA5}">
                      <a16:colId xmlns:a16="http://schemas.microsoft.com/office/drawing/2014/main" val="20002"/>
                    </a:ext>
                  </a:extLst>
                </a:gridCol>
              </a:tblGrid>
              <a:tr h="3810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Function:</a:t>
                      </a:r>
                    </a:p>
                  </a:txBody>
                  <a:tcPr marT="45717" marB="4571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rgbClr val="339933"/>
                          </a:solidFill>
                          <a:effectLst/>
                          <a:latin typeface="Arial" charset="0"/>
                          <a:ea typeface="MS PGothic" charset="-128"/>
                        </a:rPr>
                        <a:t>MPI_Bcast()</a:t>
                      </a:r>
                    </a:p>
                  </a:txBody>
                  <a:tcPr marT="45717" marB="4571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2670175">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int MPI_Bcast (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       void                   *message,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       int                      count,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       </a:t>
                      </a:r>
                      <a:r>
                        <a:rPr kumimoji="0" lang="en-US" altLang="en-US" sz="1800" b="0" i="1" u="none" strike="noStrike" cap="none" normalizeH="0" baseline="0">
                          <a:ln>
                            <a:noFill/>
                          </a:ln>
                          <a:solidFill>
                            <a:schemeClr val="tx1"/>
                          </a:solidFill>
                          <a:effectLst/>
                          <a:latin typeface="Arial" charset="0"/>
                          <a:ea typeface="MS PGothic" charset="-128"/>
                        </a:rPr>
                        <a:t>MPI_Datatype</a:t>
                      </a:r>
                      <a:r>
                        <a:rPr kumimoji="0" lang="en-US" altLang="en-US" sz="1800" b="0" i="0" u="none" strike="noStrike" cap="none" normalizeH="0" baseline="0">
                          <a:ln>
                            <a:noFill/>
                          </a:ln>
                          <a:solidFill>
                            <a:schemeClr val="tx1"/>
                          </a:solidFill>
                          <a:effectLst/>
                          <a:latin typeface="Arial" charset="0"/>
                          <a:ea typeface="MS PGothic" charset="-128"/>
                        </a:rPr>
                        <a:t>   datatype,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       int                      root,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       MPI_Comm      comm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endParaRPr kumimoji="0" lang="en-US" altLang="en-US" sz="1800" b="0" i="0" u="none" strike="noStrike" cap="none" normalizeH="0" baseline="0">
                        <a:ln>
                          <a:noFill/>
                        </a:ln>
                        <a:solidFill>
                          <a:schemeClr val="tx1"/>
                        </a:solidFill>
                        <a:effectLst/>
                        <a:latin typeface="Arial" charset="0"/>
                        <a:ea typeface="MS PGothic" charset="-128"/>
                      </a:endParaRP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endParaRPr kumimoji="0" lang="en-US" altLang="en-US" sz="1800" b="0" i="0" u="none" strike="noStrike" cap="none" normalizeH="0" baseline="0">
                        <a:ln>
                          <a:noFill/>
                        </a:ln>
                        <a:solidFill>
                          <a:schemeClr val="tx1"/>
                        </a:solidFill>
                        <a:effectLst/>
                        <a:latin typeface="Arial" charset="0"/>
                        <a:ea typeface="MS PGothic" charset="-128"/>
                      </a:endParaRPr>
                    </a:p>
                  </a:txBody>
                  <a:tcPr marT="45717" marB="45717"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7CFCB"/>
                    </a:solidFill>
                  </a:tcPr>
                </a:tc>
                <a:tc hMerge="1">
                  <a:txBody>
                    <a:bodyPr/>
                    <a:lstStyle/>
                    <a:p>
                      <a:endParaRPr lang="en-US"/>
                    </a:p>
                  </a:txBody>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endParaRPr kumimoji="0" lang="en-US" altLang="en-US" sz="1800" b="0" i="0" u="none" strike="noStrike" cap="none" normalizeH="0" baseline="0">
                        <a:ln>
                          <a:noFill/>
                        </a:ln>
                        <a:solidFill>
                          <a:srgbClr val="FFFFFF"/>
                        </a:solidFill>
                        <a:effectLst/>
                        <a:latin typeface="Arial" charset="0"/>
                        <a:ea typeface="MS PGothic" charset="-128"/>
                      </a:endParaRPr>
                    </a:p>
                  </a:txBody>
                  <a:tcPr marT="45717" marB="45717"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1474788">
                <a:tc gridSpan="3">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MS PGothic" charset="-128"/>
                        </a:rPr>
                        <a:t>Description:</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400" b="0" i="0" u="none" strike="noStrike" cap="none" normalizeH="0" baseline="0">
                          <a:ln>
                            <a:noFill/>
                          </a:ln>
                          <a:solidFill>
                            <a:schemeClr val="tx1"/>
                          </a:solidFill>
                          <a:effectLst/>
                          <a:latin typeface="Arial" charset="0"/>
                          <a:ea typeface="MS PGothic" charset="-128"/>
                        </a:rPr>
                        <a:t>A collective communication call where a single process sends the same data contained in the </a:t>
                      </a:r>
                      <a:r>
                        <a:rPr kumimoji="0" lang="en-US" altLang="en-US" sz="1400" b="0" i="1" u="none" strike="noStrike" cap="none" normalizeH="0" baseline="0">
                          <a:ln>
                            <a:noFill/>
                          </a:ln>
                          <a:solidFill>
                            <a:schemeClr val="tx1"/>
                          </a:solidFill>
                          <a:effectLst/>
                          <a:latin typeface="Arial" charset="0"/>
                          <a:ea typeface="MS PGothic" charset="-128"/>
                        </a:rPr>
                        <a:t>message</a:t>
                      </a:r>
                      <a:r>
                        <a:rPr kumimoji="0" lang="en-US" altLang="en-US" sz="1400" b="0" i="0" u="none" strike="noStrike" cap="none" normalizeH="0" baseline="0">
                          <a:ln>
                            <a:noFill/>
                          </a:ln>
                          <a:solidFill>
                            <a:schemeClr val="tx1"/>
                          </a:solidFill>
                          <a:effectLst/>
                          <a:latin typeface="Arial" charset="0"/>
                          <a:ea typeface="MS PGothic" charset="-128"/>
                        </a:rPr>
                        <a:t> to every process in the communicator. By default a tree like algorithm is used to broadcast the message to a block of processors, a linear algorithm is then used to broadcast the message from the first process in a block to all other processes. All the processes invoke the </a:t>
                      </a:r>
                      <a:r>
                        <a:rPr kumimoji="0" lang="en-US" altLang="en-US" sz="1400" b="0" i="1" u="none" strike="noStrike" cap="none" normalizeH="0" baseline="0">
                          <a:ln>
                            <a:noFill/>
                          </a:ln>
                          <a:solidFill>
                            <a:schemeClr val="tx1"/>
                          </a:solidFill>
                          <a:effectLst/>
                          <a:latin typeface="Arial" charset="0"/>
                          <a:ea typeface="MS PGothic" charset="-128"/>
                        </a:rPr>
                        <a:t>MPI_Bcast </a:t>
                      </a:r>
                      <a:r>
                        <a:rPr kumimoji="0" lang="en-US" altLang="en-US" sz="1400" b="0" i="0" u="none" strike="noStrike" cap="none" normalizeH="0" baseline="0">
                          <a:ln>
                            <a:noFill/>
                          </a:ln>
                          <a:solidFill>
                            <a:schemeClr val="tx1"/>
                          </a:solidFill>
                          <a:effectLst/>
                          <a:latin typeface="Arial" charset="0"/>
                          <a:ea typeface="MS PGothic" charset="-128"/>
                        </a:rPr>
                        <a:t>call with the same arguments for root and </a:t>
                      </a:r>
                      <a:r>
                        <a:rPr kumimoji="0" lang="en-US" altLang="en-US" sz="1400" b="0" i="1" u="none" strike="noStrike" cap="none" normalizeH="0" baseline="0">
                          <a:ln>
                            <a:noFill/>
                          </a:ln>
                          <a:solidFill>
                            <a:schemeClr val="tx1"/>
                          </a:solidFill>
                          <a:effectLst/>
                          <a:latin typeface="Arial" charset="0"/>
                          <a:ea typeface="MS PGothic" charset="-128"/>
                        </a:rPr>
                        <a:t>comm</a:t>
                      </a:r>
                      <a:r>
                        <a:rPr kumimoji="0" lang="en-US" altLang="en-US" sz="1400" b="0" i="0" u="none" strike="noStrike" cap="none" normalizeH="0" baseline="0">
                          <a:ln>
                            <a:noFill/>
                          </a:ln>
                          <a:solidFill>
                            <a:schemeClr val="tx1"/>
                          </a:solidFill>
                          <a:effectLst/>
                          <a:latin typeface="Arial" charset="0"/>
                          <a:ea typeface="MS PGothic" charset="-128"/>
                        </a:rPr>
                        <a:t>, </a:t>
                      </a:r>
                    </a:p>
                  </a:txBody>
                  <a:tcPr marT="45717" marB="4571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4348" name="TextBox 6"/>
          <p:cNvSpPr txBox="1">
            <a:spLocks noChangeArrowheads="1"/>
          </p:cNvSpPr>
          <p:nvPr/>
        </p:nvSpPr>
        <p:spPr bwMode="auto">
          <a:xfrm>
            <a:off x="3352800" y="5256214"/>
            <a:ext cx="7162800" cy="877887"/>
          </a:xfrm>
          <a:prstGeom prst="rect">
            <a:avLst/>
          </a:prstGeom>
          <a:gradFill rotWithShape="1">
            <a:gsLst>
              <a:gs pos="0">
                <a:srgbClr val="FFE5E5"/>
              </a:gs>
              <a:gs pos="64999">
                <a:srgbClr val="FFBEBD"/>
              </a:gs>
              <a:gs pos="100000">
                <a:srgbClr val="FFA2A1"/>
              </a:gs>
            </a:gsLst>
            <a:lin ang="5400000" scaled="1"/>
          </a:gradFill>
          <a:ln w="12700">
            <a:solidFill>
              <a:srgbClr val="BE4B48"/>
            </a:solidFill>
            <a:miter lim="800000"/>
            <a:headEnd/>
            <a:tailEnd/>
          </a:ln>
          <a:effectLst>
            <a:outerShdw blurRad="63500" dist="38100" dir="2700000" algn="tl" rotWithShape="0">
              <a:srgbClr val="000000">
                <a:alpha val="39998"/>
              </a:srgbClr>
            </a:outerShdw>
          </a:effectLst>
        </p:spPr>
        <p:txBody>
          <a:bodyPr>
            <a:spAutoFit/>
          </a:bodyPr>
          <a:lstStyle>
            <a:lvl1pPr marL="90488" indent="90488"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1pPr>
            <a:lvl2pPr marL="742950" indent="-28575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2pPr>
            <a:lvl3pPr marL="1143000" indent="-22860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3pPr>
            <a:lvl4pPr marL="1600200" indent="-22860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4pPr>
            <a:lvl5pPr marL="2057400" indent="-22860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9pPr>
          </a:lstStyle>
          <a:p>
            <a:pPr>
              <a:buClr>
                <a:srgbClr val="000000"/>
              </a:buClr>
              <a:buSzPct val="100000"/>
              <a:buFont typeface="Arial" charset="0"/>
              <a:buNone/>
              <a:defRPr/>
            </a:pPr>
            <a:r>
              <a:rPr lang="en-GB" sz="1400" b="1">
                <a:solidFill>
                  <a:srgbClr val="000000"/>
                </a:solidFill>
                <a:latin typeface="Courier New" charset="0"/>
              </a:rPr>
              <a:t> float       endpoint[2]; </a:t>
            </a:r>
          </a:p>
          <a:p>
            <a:pPr>
              <a:buClr>
                <a:srgbClr val="000000"/>
              </a:buClr>
              <a:buSzPct val="100000"/>
              <a:defRPr/>
            </a:pPr>
            <a:r>
              <a:rPr lang="en-GB" sz="1100">
                <a:solidFill>
                  <a:srgbClr val="000000"/>
                </a:solidFill>
                <a:latin typeface="Courier New" charset="0"/>
              </a:rPr>
              <a:t>...</a:t>
            </a:r>
          </a:p>
          <a:p>
            <a:pPr>
              <a:buClr>
                <a:srgbClr val="000000"/>
              </a:buClr>
              <a:buSzPct val="100000"/>
              <a:buFont typeface="Arial" charset="0"/>
              <a:buNone/>
              <a:defRPr/>
            </a:pPr>
            <a:r>
              <a:rPr lang="en-US" sz="1500" b="1">
                <a:solidFill>
                  <a:srgbClr val="000000"/>
                </a:solidFill>
                <a:latin typeface="Courier New" charset="0"/>
              </a:rPr>
              <a:t> MPI_Bcast(endpoint, 2, MPI_FLOAT, 0, MPI_COMM_WORLD);</a:t>
            </a:r>
          </a:p>
          <a:p>
            <a:pPr>
              <a:buClr>
                <a:srgbClr val="000000"/>
              </a:buClr>
              <a:buSzPct val="100000"/>
              <a:buFont typeface="Arial" charset="0"/>
              <a:buNone/>
              <a:defRPr/>
            </a:pPr>
            <a:r>
              <a:rPr lang="en-GB" sz="1100" b="1">
                <a:solidFill>
                  <a:srgbClr val="000000"/>
                </a:solidFill>
                <a:latin typeface="Courier New" charset="0"/>
              </a:rPr>
              <a:t>...</a:t>
            </a:r>
            <a:r>
              <a:rPr lang="en-GB" sz="1100">
                <a:solidFill>
                  <a:srgbClr val="000000"/>
                </a:solidFill>
                <a:latin typeface="Courier New" charset="0"/>
              </a:rPr>
              <a:t> </a:t>
            </a:r>
          </a:p>
        </p:txBody>
      </p:sp>
      <p:sp>
        <p:nvSpPr>
          <p:cNvPr id="17420" name="Rectangle 5"/>
          <p:cNvSpPr>
            <a:spLocks noChangeArrowheads="1"/>
          </p:cNvSpPr>
          <p:nvPr/>
        </p:nvSpPr>
        <p:spPr bwMode="auto">
          <a:xfrm>
            <a:off x="6423025" y="6134101"/>
            <a:ext cx="426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sz="1200">
                <a:latin typeface="Calibri" charset="0"/>
              </a:rPr>
              <a:t>http://www-unix.mcs.anl.gov/mpi/www/www3/MPI_Bcast.html</a:t>
            </a:r>
          </a:p>
        </p:txBody>
      </p:sp>
    </p:spTree>
    <p:extLst>
      <p:ext uri="{BB962C8B-B14F-4D97-AF65-F5344CB8AC3E}">
        <p14:creationId xmlns:p14="http://schemas.microsoft.com/office/powerpoint/2010/main" val="2105167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685800" y="-152400"/>
            <a:ext cx="7239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9pPr>
          </a:lstStyle>
          <a:p>
            <a:pPr algn="ctr" eaLnBrk="1" hangingPunct="1"/>
            <a:r>
              <a:rPr lang="en-US" altLang="en-US" sz="3400" i="0">
                <a:solidFill>
                  <a:srgbClr val="B30838"/>
                </a:solidFill>
              </a:rPr>
              <a:t>MPI Collective Calls: Scatter</a:t>
            </a:r>
          </a:p>
        </p:txBody>
      </p:sp>
      <p:graphicFrame>
        <p:nvGraphicFramePr>
          <p:cNvPr id="6" name="Group 69"/>
          <p:cNvGraphicFramePr>
            <a:graphicFrameLocks noGrp="1"/>
          </p:cNvGraphicFramePr>
          <p:nvPr/>
        </p:nvGraphicFramePr>
        <p:xfrm>
          <a:off x="1828800" y="685800"/>
          <a:ext cx="8534400" cy="4758488"/>
        </p:xfrm>
        <a:graphic>
          <a:graphicData uri="http://schemas.openxmlformats.org/drawingml/2006/table">
            <a:tbl>
              <a:tblPr/>
              <a:tblGrid>
                <a:gridCol w="1757363">
                  <a:extLst>
                    <a:ext uri="{9D8B030D-6E8A-4147-A177-3AD203B41FA5}">
                      <a16:colId xmlns:a16="http://schemas.microsoft.com/office/drawing/2014/main" val="20000"/>
                    </a:ext>
                  </a:extLst>
                </a:gridCol>
                <a:gridCol w="1824037">
                  <a:extLst>
                    <a:ext uri="{9D8B030D-6E8A-4147-A177-3AD203B41FA5}">
                      <a16:colId xmlns:a16="http://schemas.microsoft.com/office/drawing/2014/main" val="20001"/>
                    </a:ext>
                  </a:extLst>
                </a:gridCol>
                <a:gridCol w="4953000">
                  <a:extLst>
                    <a:ext uri="{9D8B030D-6E8A-4147-A177-3AD203B41FA5}">
                      <a16:colId xmlns:a16="http://schemas.microsoft.com/office/drawing/2014/main" val="20002"/>
                    </a:ext>
                  </a:extLst>
                </a:gridCol>
              </a:tblGrid>
              <a:tr h="3810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Function:</a:t>
                      </a:r>
                    </a:p>
                  </a:txBody>
                  <a:tcPr marT="45714" marB="45714"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rgbClr val="339933"/>
                          </a:solidFill>
                          <a:effectLst/>
                          <a:latin typeface="Arial" charset="0"/>
                          <a:ea typeface="ＭＳ Ｐゴシック" charset="-128"/>
                        </a:rPr>
                        <a:t>MPI_Scatter()</a:t>
                      </a:r>
                    </a:p>
                  </a:txBody>
                  <a:tcPr marT="45714" marB="45714"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328988">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int MPI_Scatter (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void                  *sendbuf,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int                     send_count,</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MPI_Datatype  send_type,</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void                  *recvbuf,</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int                     recv_count,</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MPI_Datatype  recv_type,</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int                     root,</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MPI_Comm      comm)</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endParaRPr kumimoji="0" lang="en-US" altLang="en-US" sz="1800" b="0" i="0" u="none" strike="noStrike" cap="none" normalizeH="0" baseline="0">
                        <a:ln>
                          <a:noFill/>
                        </a:ln>
                        <a:solidFill>
                          <a:schemeClr val="tx1"/>
                        </a:solidFill>
                        <a:effectLst/>
                        <a:latin typeface="Arial" charset="0"/>
                        <a:ea typeface="ＭＳ Ｐゴシック" charset="-128"/>
                      </a:endParaRPr>
                    </a:p>
                  </a:txBody>
                  <a:tcPr marT="45714" marB="4571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7CFCB"/>
                    </a:solidFill>
                  </a:tcPr>
                </a:tc>
                <a:tc hMerge="1">
                  <a:txBody>
                    <a:bodyPr/>
                    <a:lstStyle/>
                    <a:p>
                      <a:endParaRPr lang="en-US"/>
                    </a:p>
                  </a:txBody>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endParaRPr kumimoji="0" lang="en-US" altLang="en-US" sz="1800" b="0" i="0" u="none" strike="noStrike" cap="none" normalizeH="0" baseline="0">
                        <a:ln>
                          <a:noFill/>
                        </a:ln>
                        <a:solidFill>
                          <a:schemeClr val="tx1"/>
                        </a:solidFill>
                        <a:effectLst/>
                        <a:latin typeface="Arial" charset="0"/>
                        <a:ea typeface="ＭＳ Ｐゴシック" charset="-128"/>
                      </a:endParaRPr>
                    </a:p>
                  </a:txBody>
                  <a:tcPr marT="45714" marB="4571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1047750">
                <a:tc gridSpan="3">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Description:</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400" b="0" i="0" u="none" strike="noStrike" cap="none" normalizeH="0" baseline="0">
                          <a:ln>
                            <a:noFill/>
                          </a:ln>
                          <a:solidFill>
                            <a:schemeClr val="tx1"/>
                          </a:solidFill>
                          <a:effectLst/>
                          <a:latin typeface="Arial" charset="0"/>
                          <a:ea typeface="ＭＳ Ｐゴシック" charset="-128"/>
                        </a:rPr>
                        <a:t>MPI_Scatter splits the data referenced by the </a:t>
                      </a:r>
                      <a:r>
                        <a:rPr kumimoji="0" lang="en-US" altLang="en-US" sz="1400" b="0" i="1" u="none" strike="noStrike" cap="none" normalizeH="0" baseline="0">
                          <a:ln>
                            <a:noFill/>
                          </a:ln>
                          <a:solidFill>
                            <a:schemeClr val="tx1"/>
                          </a:solidFill>
                          <a:effectLst/>
                          <a:latin typeface="Arial" charset="0"/>
                          <a:ea typeface="ＭＳ Ｐゴシック" charset="-128"/>
                        </a:rPr>
                        <a:t>sendbuf</a:t>
                      </a:r>
                      <a:r>
                        <a:rPr kumimoji="0" lang="en-US" altLang="en-US" sz="1400" b="0" i="0" u="none" strike="noStrike" cap="none" normalizeH="0" baseline="0">
                          <a:ln>
                            <a:noFill/>
                          </a:ln>
                          <a:solidFill>
                            <a:schemeClr val="tx1"/>
                          </a:solidFill>
                          <a:effectLst/>
                          <a:latin typeface="Arial" charset="0"/>
                          <a:ea typeface="ＭＳ Ｐゴシック" charset="-128"/>
                        </a:rPr>
                        <a:t> on the process with rank root into </a:t>
                      </a:r>
                      <a:r>
                        <a:rPr kumimoji="0" lang="en-US" altLang="en-US" sz="1400" b="0" i="1" u="none" strike="noStrike" cap="none" normalizeH="0" baseline="0">
                          <a:ln>
                            <a:noFill/>
                          </a:ln>
                          <a:solidFill>
                            <a:schemeClr val="tx1"/>
                          </a:solidFill>
                          <a:effectLst/>
                          <a:latin typeface="Arial" charset="0"/>
                          <a:ea typeface="ＭＳ Ｐゴシック" charset="-128"/>
                        </a:rPr>
                        <a:t>p</a:t>
                      </a:r>
                      <a:r>
                        <a:rPr kumimoji="0" lang="en-US" altLang="en-US" sz="1400" b="0" i="0" u="none" strike="noStrike" cap="none" normalizeH="0" baseline="0">
                          <a:ln>
                            <a:noFill/>
                          </a:ln>
                          <a:solidFill>
                            <a:schemeClr val="tx1"/>
                          </a:solidFill>
                          <a:effectLst/>
                          <a:latin typeface="Arial" charset="0"/>
                          <a:ea typeface="ＭＳ Ｐゴシック" charset="-128"/>
                        </a:rPr>
                        <a:t> segments each of which consists of </a:t>
                      </a:r>
                      <a:r>
                        <a:rPr kumimoji="0" lang="en-US" altLang="en-US" sz="1400" b="0" i="1" u="none" strike="noStrike" cap="none" normalizeH="0" baseline="0">
                          <a:ln>
                            <a:noFill/>
                          </a:ln>
                          <a:solidFill>
                            <a:schemeClr val="tx1"/>
                          </a:solidFill>
                          <a:effectLst/>
                          <a:latin typeface="Arial" charset="0"/>
                          <a:ea typeface="ＭＳ Ｐゴシック" charset="-128"/>
                        </a:rPr>
                        <a:t>send_count</a:t>
                      </a:r>
                      <a:r>
                        <a:rPr kumimoji="0" lang="en-US" altLang="en-US" sz="1400" b="0" i="0" u="none" strike="noStrike" cap="none" normalizeH="0" baseline="0">
                          <a:ln>
                            <a:noFill/>
                          </a:ln>
                          <a:solidFill>
                            <a:schemeClr val="tx1"/>
                          </a:solidFill>
                          <a:effectLst/>
                          <a:latin typeface="Arial" charset="0"/>
                          <a:ea typeface="ＭＳ Ｐゴシック" charset="-128"/>
                        </a:rPr>
                        <a:t> elements of type </a:t>
                      </a:r>
                      <a:r>
                        <a:rPr kumimoji="0" lang="en-US" altLang="en-US" sz="1400" b="0" i="1" u="none" strike="noStrike" cap="none" normalizeH="0" baseline="0">
                          <a:ln>
                            <a:noFill/>
                          </a:ln>
                          <a:solidFill>
                            <a:schemeClr val="tx1"/>
                          </a:solidFill>
                          <a:effectLst/>
                          <a:latin typeface="Arial" charset="0"/>
                          <a:ea typeface="ＭＳ Ｐゴシック" charset="-128"/>
                        </a:rPr>
                        <a:t>send_type</a:t>
                      </a:r>
                      <a:r>
                        <a:rPr kumimoji="0" lang="en-US" altLang="en-US" sz="1400" b="0" i="0" u="none" strike="noStrike" cap="none" normalizeH="0" baseline="0">
                          <a:ln>
                            <a:noFill/>
                          </a:ln>
                          <a:solidFill>
                            <a:schemeClr val="tx1"/>
                          </a:solidFill>
                          <a:effectLst/>
                          <a:latin typeface="Arial" charset="0"/>
                          <a:ea typeface="ＭＳ Ｐゴシック" charset="-128"/>
                        </a:rPr>
                        <a:t>. The first segment is sent to process0 and the second segment to process1.The send arguments are significant on the process with rank </a:t>
                      </a:r>
                      <a:r>
                        <a:rPr kumimoji="0" lang="en-US" altLang="en-US" sz="1400" b="0" i="1" u="none" strike="noStrike" cap="none" normalizeH="0" baseline="0">
                          <a:ln>
                            <a:noFill/>
                          </a:ln>
                          <a:solidFill>
                            <a:schemeClr val="tx1"/>
                          </a:solidFill>
                          <a:effectLst/>
                          <a:latin typeface="Arial" charset="0"/>
                          <a:ea typeface="ＭＳ Ｐゴシック" charset="-128"/>
                        </a:rPr>
                        <a:t>root</a:t>
                      </a:r>
                      <a:r>
                        <a:rPr kumimoji="0" lang="en-US" altLang="en-US" sz="1400" b="0" i="0" u="none" strike="noStrike" cap="none" normalizeH="0" baseline="0">
                          <a:ln>
                            <a:noFill/>
                          </a:ln>
                          <a:solidFill>
                            <a:schemeClr val="tx1"/>
                          </a:solidFill>
                          <a:effectLst/>
                          <a:latin typeface="Arial" charset="0"/>
                          <a:ea typeface="ＭＳ Ｐゴシック" charset="-128"/>
                        </a:rPr>
                        <a:t>. </a:t>
                      </a:r>
                      <a:endParaRPr kumimoji="0" lang="en-US" altLang="en-US" sz="1400" b="0" i="1" u="none" strike="noStrike" cap="none" normalizeH="0" baseline="0">
                        <a:ln>
                          <a:noFill/>
                        </a:ln>
                        <a:solidFill>
                          <a:schemeClr val="tx1"/>
                        </a:solidFill>
                        <a:effectLst/>
                        <a:latin typeface="Arial" charset="0"/>
                        <a:ea typeface="ＭＳ Ｐゴシック" charset="-128"/>
                      </a:endParaRPr>
                    </a:p>
                  </a:txBody>
                  <a:tcPr marT="45714" marB="4571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5372" name="TextBox 6"/>
          <p:cNvSpPr txBox="1">
            <a:spLocks noChangeArrowheads="1"/>
          </p:cNvSpPr>
          <p:nvPr/>
        </p:nvSpPr>
        <p:spPr bwMode="auto">
          <a:xfrm>
            <a:off x="1524000" y="5410200"/>
            <a:ext cx="9144000" cy="615950"/>
          </a:xfrm>
          <a:prstGeom prst="rect">
            <a:avLst/>
          </a:prstGeom>
          <a:gradFill rotWithShape="1">
            <a:gsLst>
              <a:gs pos="0">
                <a:srgbClr val="FFE5E5"/>
              </a:gs>
              <a:gs pos="64999">
                <a:srgbClr val="FFBEBD"/>
              </a:gs>
              <a:gs pos="100000">
                <a:srgbClr val="FFA2A1"/>
              </a:gs>
            </a:gsLst>
            <a:lin ang="5400000" scaled="1"/>
          </a:gradFill>
          <a:ln w="12700">
            <a:solidFill>
              <a:srgbClr val="BE4B48"/>
            </a:solidFill>
            <a:miter lim="800000"/>
            <a:headEnd/>
            <a:tailEnd/>
          </a:ln>
          <a:effectLst>
            <a:outerShdw blurRad="63500" dist="38100" dir="2700000" algn="tl" rotWithShape="0">
              <a:srgbClr val="000000">
                <a:alpha val="39998"/>
              </a:srgbClr>
            </a:outerShdw>
          </a:effectLst>
        </p:spPr>
        <p:txBody>
          <a:bodyPr>
            <a:spAutoFit/>
          </a:bodyPr>
          <a:lstStyle>
            <a:lvl1pPr marL="90488" indent="90488"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1pPr>
            <a:lvl2pPr marL="742950" indent="-28575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2pPr>
            <a:lvl3pPr marL="1143000" indent="-22860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3pPr>
            <a:lvl4pPr marL="1600200" indent="-22860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4pPr>
            <a:lvl5pPr marL="2057400" indent="-22860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9pPr>
          </a:lstStyle>
          <a:p>
            <a:pPr>
              <a:buClr>
                <a:srgbClr val="000000"/>
              </a:buClr>
              <a:buSzPct val="100000"/>
              <a:defRPr/>
            </a:pPr>
            <a:r>
              <a:rPr lang="en-GB" sz="1100">
                <a:solidFill>
                  <a:srgbClr val="000000"/>
                </a:solidFill>
                <a:latin typeface="Courier New" charset="0"/>
              </a:rPr>
              <a:t>...</a:t>
            </a:r>
          </a:p>
          <a:p>
            <a:pPr>
              <a:buClr>
                <a:srgbClr val="000000"/>
              </a:buClr>
              <a:buSzPct val="100000"/>
              <a:buFont typeface="Arial" charset="0"/>
              <a:buNone/>
              <a:defRPr/>
            </a:pPr>
            <a:r>
              <a:rPr lang="en-US" sz="1200" b="1">
                <a:solidFill>
                  <a:srgbClr val="000000"/>
                </a:solidFill>
                <a:latin typeface="Courier New" charset="0"/>
              </a:rPr>
              <a:t>MPI_Scatter(&amp;(local_A[0][0]), n/p, MPI_FLOAT, row_segment, n/p, MPI_FLOAT, 0,MPI_COMM_WORLD);</a:t>
            </a:r>
          </a:p>
          <a:p>
            <a:pPr>
              <a:buClr>
                <a:srgbClr val="000000"/>
              </a:buClr>
              <a:buSzPct val="100000"/>
              <a:buFont typeface="Arial" charset="0"/>
              <a:buNone/>
              <a:defRPr/>
            </a:pPr>
            <a:r>
              <a:rPr lang="en-GB" sz="1100" b="1">
                <a:solidFill>
                  <a:srgbClr val="000000"/>
                </a:solidFill>
                <a:latin typeface="Courier New" charset="0"/>
              </a:rPr>
              <a:t>...</a:t>
            </a:r>
            <a:r>
              <a:rPr lang="en-GB" sz="1100">
                <a:solidFill>
                  <a:srgbClr val="000000"/>
                </a:solidFill>
                <a:latin typeface="Courier New" charset="0"/>
              </a:rPr>
              <a:t> </a:t>
            </a:r>
          </a:p>
        </p:txBody>
      </p:sp>
    </p:spTree>
    <p:extLst>
      <p:ext uri="{BB962C8B-B14F-4D97-AF65-F5344CB8AC3E}">
        <p14:creationId xmlns:p14="http://schemas.microsoft.com/office/powerpoint/2010/main" val="1694533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2"/>
          <p:cNvSpPr txBox="1">
            <a:spLocks/>
          </p:cNvSpPr>
          <p:nvPr/>
        </p:nvSpPr>
        <p:spPr bwMode="auto">
          <a:xfrm>
            <a:off x="1782763" y="838200"/>
            <a:ext cx="4889500"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spcBef>
                <a:spcPct val="20000"/>
              </a:spcBef>
              <a:buFontTx/>
              <a:buChar char="•"/>
            </a:pPr>
            <a:endParaRPr lang="en-US" altLang="en-US" sz="2000" i="0"/>
          </a:p>
        </p:txBody>
      </p:sp>
      <p:sp>
        <p:nvSpPr>
          <p:cNvPr id="19458" name="Text Box 2"/>
          <p:cNvSpPr txBox="1">
            <a:spLocks noChangeArrowheads="1"/>
          </p:cNvSpPr>
          <p:nvPr/>
        </p:nvSpPr>
        <p:spPr bwMode="auto">
          <a:xfrm>
            <a:off x="1065213" y="-15875"/>
            <a:ext cx="6324601"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9pPr>
          </a:lstStyle>
          <a:p>
            <a:pPr algn="ctr" eaLnBrk="1" hangingPunct="1"/>
            <a:r>
              <a:rPr lang="en-US" altLang="en-US" sz="3400" i="0">
                <a:solidFill>
                  <a:srgbClr val="B30838"/>
                </a:solidFill>
              </a:rPr>
              <a:t>MPI Collective Calls: Gather</a:t>
            </a:r>
          </a:p>
        </p:txBody>
      </p:sp>
      <p:graphicFrame>
        <p:nvGraphicFramePr>
          <p:cNvPr id="7" name="Group 69"/>
          <p:cNvGraphicFramePr>
            <a:graphicFrameLocks noGrp="1"/>
          </p:cNvGraphicFramePr>
          <p:nvPr/>
        </p:nvGraphicFramePr>
        <p:xfrm>
          <a:off x="1782763" y="741363"/>
          <a:ext cx="8534400" cy="4758488"/>
        </p:xfrm>
        <a:graphic>
          <a:graphicData uri="http://schemas.openxmlformats.org/drawingml/2006/table">
            <a:tbl>
              <a:tblPr/>
              <a:tblGrid>
                <a:gridCol w="1757362">
                  <a:extLst>
                    <a:ext uri="{9D8B030D-6E8A-4147-A177-3AD203B41FA5}">
                      <a16:colId xmlns:a16="http://schemas.microsoft.com/office/drawing/2014/main" val="20000"/>
                    </a:ext>
                  </a:extLst>
                </a:gridCol>
                <a:gridCol w="1747838">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810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Function:</a:t>
                      </a:r>
                    </a:p>
                  </a:txBody>
                  <a:tcPr marT="45714" marB="45714"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rgbClr val="339933"/>
                          </a:solidFill>
                          <a:effectLst/>
                          <a:latin typeface="Arial" charset="0"/>
                          <a:ea typeface="ＭＳ Ｐゴシック" charset="-128"/>
                        </a:rPr>
                        <a:t>MPI_Gather()</a:t>
                      </a:r>
                    </a:p>
                  </a:txBody>
                  <a:tcPr marT="45714" marB="45714"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328988">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int MPI_Gather (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void                    *sendbuf,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int                       send_count,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MPI_Datatype    sendtype,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void                    *recvbuf,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int                       recvcount,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MPI_Datatype    recvtype,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int                       root,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MPI_Comm        comm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endParaRPr kumimoji="0" lang="en-US" altLang="en-US" sz="1800" b="0" i="0" u="none" strike="noStrike" cap="none" normalizeH="0" baseline="0">
                        <a:ln>
                          <a:noFill/>
                        </a:ln>
                        <a:solidFill>
                          <a:schemeClr val="tx1"/>
                        </a:solidFill>
                        <a:effectLst/>
                        <a:latin typeface="Arial" charset="0"/>
                        <a:ea typeface="ＭＳ Ｐゴシック" charset="-128"/>
                      </a:endParaRPr>
                    </a:p>
                  </a:txBody>
                  <a:tcPr marT="45714" marB="4571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7CFCB"/>
                    </a:solidFill>
                  </a:tcPr>
                </a:tc>
                <a:tc hMerge="1">
                  <a:txBody>
                    <a:bodyPr/>
                    <a:lstStyle/>
                    <a:p>
                      <a:endParaRPr lang="en-US"/>
                    </a:p>
                  </a:txBody>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endParaRPr kumimoji="0" lang="en-US" altLang="en-US" sz="1800" b="0" i="0" u="none" strike="noStrike" cap="none" normalizeH="0" baseline="0">
                        <a:ln>
                          <a:noFill/>
                        </a:ln>
                        <a:solidFill>
                          <a:schemeClr val="tx1"/>
                        </a:solidFill>
                        <a:effectLst/>
                        <a:latin typeface="Arial" charset="0"/>
                        <a:ea typeface="ＭＳ Ｐゴシック" charset="-128"/>
                      </a:endParaRPr>
                    </a:p>
                  </a:txBody>
                  <a:tcPr marT="45714" marB="4571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1047750">
                <a:tc gridSpan="3">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Description:</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400" b="0" i="0" u="none" strike="noStrike" cap="none" normalizeH="0" baseline="0">
                          <a:ln>
                            <a:noFill/>
                          </a:ln>
                          <a:solidFill>
                            <a:schemeClr val="tx1"/>
                          </a:solidFill>
                          <a:effectLst/>
                          <a:latin typeface="Arial" charset="0"/>
                          <a:ea typeface="ＭＳ Ｐゴシック" charset="-128"/>
                        </a:rPr>
                        <a:t>MPI_Gather collects the data referenced by </a:t>
                      </a:r>
                      <a:r>
                        <a:rPr kumimoji="0" lang="en-US" altLang="en-US" sz="1400" b="0" i="1" u="none" strike="noStrike" cap="none" normalizeH="0" baseline="0">
                          <a:ln>
                            <a:noFill/>
                          </a:ln>
                          <a:solidFill>
                            <a:schemeClr val="tx1"/>
                          </a:solidFill>
                          <a:effectLst/>
                          <a:latin typeface="Arial" charset="0"/>
                          <a:ea typeface="ＭＳ Ｐゴシック" charset="-128"/>
                        </a:rPr>
                        <a:t>sendbuf </a:t>
                      </a:r>
                      <a:r>
                        <a:rPr kumimoji="0" lang="en-US" altLang="en-US" sz="1400" b="0" i="0" u="none" strike="noStrike" cap="none" normalizeH="0" baseline="0">
                          <a:ln>
                            <a:noFill/>
                          </a:ln>
                          <a:solidFill>
                            <a:schemeClr val="tx1"/>
                          </a:solidFill>
                          <a:effectLst/>
                          <a:latin typeface="Arial" charset="0"/>
                          <a:ea typeface="ＭＳ Ｐゴシック" charset="-128"/>
                        </a:rPr>
                        <a:t>from each process in the communicator </a:t>
                      </a:r>
                      <a:r>
                        <a:rPr kumimoji="0" lang="en-US" altLang="en-US" sz="1400" b="0" i="1" u="none" strike="noStrike" cap="none" normalizeH="0" baseline="0">
                          <a:ln>
                            <a:noFill/>
                          </a:ln>
                          <a:solidFill>
                            <a:schemeClr val="tx1"/>
                          </a:solidFill>
                          <a:effectLst/>
                          <a:latin typeface="Arial" charset="0"/>
                          <a:ea typeface="ＭＳ Ｐゴシック" charset="-128"/>
                        </a:rPr>
                        <a:t> comm,</a:t>
                      </a:r>
                      <a:r>
                        <a:rPr kumimoji="0" lang="en-US" altLang="en-US" sz="1400" b="0" i="0" u="none" strike="noStrike" cap="none" normalizeH="0" baseline="0">
                          <a:ln>
                            <a:noFill/>
                          </a:ln>
                          <a:solidFill>
                            <a:schemeClr val="tx1"/>
                          </a:solidFill>
                          <a:effectLst/>
                          <a:latin typeface="Arial" charset="0"/>
                          <a:ea typeface="ＭＳ Ｐゴシック" charset="-128"/>
                        </a:rPr>
                        <a:t> and stores the data in process rank order on the process with rank </a:t>
                      </a:r>
                      <a:r>
                        <a:rPr kumimoji="0" lang="en-US" altLang="en-US" sz="1400" b="0" i="1" u="none" strike="noStrike" cap="none" normalizeH="0" baseline="0">
                          <a:ln>
                            <a:noFill/>
                          </a:ln>
                          <a:solidFill>
                            <a:schemeClr val="tx1"/>
                          </a:solidFill>
                          <a:effectLst/>
                          <a:latin typeface="Arial" charset="0"/>
                          <a:ea typeface="ＭＳ Ｐゴシック" charset="-128"/>
                        </a:rPr>
                        <a:t>root</a:t>
                      </a:r>
                      <a:r>
                        <a:rPr kumimoji="0" lang="en-US" altLang="en-US" sz="1400" b="0" i="0" u="none" strike="noStrike" cap="none" normalizeH="0" baseline="0">
                          <a:ln>
                            <a:noFill/>
                          </a:ln>
                          <a:solidFill>
                            <a:schemeClr val="tx1"/>
                          </a:solidFill>
                          <a:effectLst/>
                          <a:latin typeface="Arial" charset="0"/>
                          <a:ea typeface="ＭＳ Ｐゴシック" charset="-128"/>
                        </a:rPr>
                        <a:t> in the location referenced by </a:t>
                      </a:r>
                      <a:r>
                        <a:rPr kumimoji="0" lang="en-US" altLang="en-US" sz="1400" b="0" i="1" u="none" strike="noStrike" cap="none" normalizeH="0" baseline="0">
                          <a:ln>
                            <a:noFill/>
                          </a:ln>
                          <a:solidFill>
                            <a:schemeClr val="tx1"/>
                          </a:solidFill>
                          <a:effectLst/>
                          <a:latin typeface="Arial" charset="0"/>
                          <a:ea typeface="ＭＳ Ｐゴシック" charset="-128"/>
                        </a:rPr>
                        <a:t>recvbuf</a:t>
                      </a:r>
                      <a:r>
                        <a:rPr kumimoji="0" lang="en-US" altLang="en-US" sz="1400" b="0" i="0" u="none" strike="noStrike" cap="none" normalizeH="0" baseline="0">
                          <a:ln>
                            <a:noFill/>
                          </a:ln>
                          <a:solidFill>
                            <a:schemeClr val="tx1"/>
                          </a:solidFill>
                          <a:effectLst/>
                          <a:latin typeface="Arial" charset="0"/>
                          <a:ea typeface="ＭＳ Ｐゴシック" charset="-128"/>
                        </a:rPr>
                        <a:t>.The </a:t>
                      </a:r>
                      <a:r>
                        <a:rPr kumimoji="0" lang="en-US" altLang="en-US" sz="1400" b="0" i="1" u="none" strike="noStrike" cap="none" normalizeH="0" baseline="0">
                          <a:ln>
                            <a:noFill/>
                          </a:ln>
                          <a:solidFill>
                            <a:schemeClr val="tx1"/>
                          </a:solidFill>
                          <a:effectLst/>
                          <a:latin typeface="Arial" charset="0"/>
                          <a:ea typeface="ＭＳ Ｐゴシック" charset="-128"/>
                        </a:rPr>
                        <a:t>recv </a:t>
                      </a:r>
                      <a:r>
                        <a:rPr kumimoji="0" lang="en-US" altLang="en-US" sz="1400" b="0" i="0" u="none" strike="noStrike" cap="none" normalizeH="0" baseline="0">
                          <a:ln>
                            <a:noFill/>
                          </a:ln>
                          <a:solidFill>
                            <a:schemeClr val="tx1"/>
                          </a:solidFill>
                          <a:effectLst/>
                          <a:latin typeface="Arial" charset="0"/>
                          <a:ea typeface="ＭＳ Ｐゴシック" charset="-128"/>
                        </a:rPr>
                        <a:t> parameters are only significant.  </a:t>
                      </a:r>
                      <a:endParaRPr kumimoji="0" lang="en-US" altLang="en-US" sz="1400" b="0" i="1" u="none" strike="noStrike" cap="none" normalizeH="0" baseline="0">
                        <a:ln>
                          <a:noFill/>
                        </a:ln>
                        <a:solidFill>
                          <a:schemeClr val="tx1"/>
                        </a:solidFill>
                        <a:effectLst/>
                        <a:latin typeface="Arial" charset="0"/>
                        <a:ea typeface="ＭＳ Ｐゴシック" charset="-128"/>
                      </a:endParaRPr>
                    </a:p>
                  </a:txBody>
                  <a:tcPr marT="45714" marB="4571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6397" name="TextBox 7"/>
          <p:cNvSpPr txBox="1">
            <a:spLocks noChangeArrowheads="1"/>
          </p:cNvSpPr>
          <p:nvPr/>
        </p:nvSpPr>
        <p:spPr bwMode="auto">
          <a:xfrm>
            <a:off x="1524000" y="5519739"/>
            <a:ext cx="9144000" cy="630237"/>
          </a:xfrm>
          <a:prstGeom prst="rect">
            <a:avLst/>
          </a:prstGeom>
          <a:gradFill rotWithShape="1">
            <a:gsLst>
              <a:gs pos="0">
                <a:srgbClr val="FFE5E5"/>
              </a:gs>
              <a:gs pos="64999">
                <a:srgbClr val="FFBEBD"/>
              </a:gs>
              <a:gs pos="100000">
                <a:srgbClr val="FFA2A1"/>
              </a:gs>
            </a:gsLst>
            <a:lin ang="5400000" scaled="1"/>
          </a:gradFill>
          <a:ln w="12700">
            <a:solidFill>
              <a:srgbClr val="BE4B48"/>
            </a:solidFill>
            <a:miter lim="800000"/>
            <a:headEnd/>
            <a:tailEnd/>
          </a:ln>
          <a:effectLst>
            <a:outerShdw blurRad="63500" dist="38100" dir="2700000" algn="tl" rotWithShape="0">
              <a:srgbClr val="000000">
                <a:alpha val="39998"/>
              </a:srgbClr>
            </a:outerShdw>
          </a:effectLst>
        </p:spPr>
        <p:txBody>
          <a:bodyPr>
            <a:spAutoFit/>
          </a:bodyPr>
          <a:lstStyle>
            <a:lvl1pPr marL="90488" indent="90488"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1pPr>
            <a:lvl2pPr marL="742950" indent="-28575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2pPr>
            <a:lvl3pPr marL="1143000" indent="-22860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3pPr>
            <a:lvl4pPr marL="1600200" indent="-22860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4pPr>
            <a:lvl5pPr marL="2057400" indent="-22860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5pPr>
            <a:lvl6pPr marL="2514600" indent="-228600" defTabSz="4572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6pPr>
            <a:lvl7pPr marL="2971800" indent="-228600" defTabSz="4572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7pPr>
            <a:lvl8pPr marL="3429000" indent="-228600" defTabSz="4572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8pPr>
            <a:lvl9pPr marL="3886200" indent="-228600" defTabSz="4572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9pPr>
          </a:lstStyle>
          <a:p>
            <a:pPr>
              <a:buClr>
                <a:srgbClr val="000000"/>
              </a:buClr>
              <a:buSzPct val="100000"/>
            </a:pPr>
            <a:r>
              <a:rPr lang="en-US" altLang="en-US" sz="1200" b="1">
                <a:solidFill>
                  <a:srgbClr val="000000"/>
                </a:solidFill>
                <a:latin typeface="Courier New" charset="0"/>
              </a:rPr>
              <a:t>...</a:t>
            </a:r>
          </a:p>
          <a:p>
            <a:pPr>
              <a:buClr>
                <a:srgbClr val="000000"/>
              </a:buClr>
              <a:buSzPct val="100000"/>
            </a:pPr>
            <a:r>
              <a:rPr lang="en-US" altLang="en-US" sz="1200" b="1">
                <a:solidFill>
                  <a:srgbClr val="000000"/>
                </a:solidFill>
                <a:latin typeface="Courier New" charset="0"/>
              </a:rPr>
              <a:t>    MPI_Gather(local_x, n/p, MPI_FLOAT, global_x, n/p, MPI_FLOAT, 0, MPI_COMM_WORLD);</a:t>
            </a:r>
          </a:p>
          <a:p>
            <a:pPr>
              <a:buClr>
                <a:srgbClr val="000000"/>
              </a:buClr>
              <a:buSzPct val="100000"/>
            </a:pPr>
            <a:r>
              <a:rPr lang="en-US" altLang="en-US" sz="1100">
                <a:solidFill>
                  <a:srgbClr val="000000"/>
                </a:solidFill>
                <a:latin typeface="Courier New" charset="0"/>
              </a:rPr>
              <a:t>...</a:t>
            </a:r>
            <a:endParaRPr lang="en-GB" altLang="en-US" sz="1100">
              <a:solidFill>
                <a:srgbClr val="000000"/>
              </a:solidFill>
              <a:latin typeface="Courier New" charset="0"/>
            </a:endParaRPr>
          </a:p>
        </p:txBody>
      </p:sp>
      <p:sp>
        <p:nvSpPr>
          <p:cNvPr id="19469" name="Rectangle 5"/>
          <p:cNvSpPr>
            <a:spLocks noChangeArrowheads="1"/>
          </p:cNvSpPr>
          <p:nvPr/>
        </p:nvSpPr>
        <p:spPr bwMode="auto">
          <a:xfrm>
            <a:off x="6172200" y="6149976"/>
            <a:ext cx="426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sz="1200">
                <a:latin typeface="Calibri" charset="0"/>
              </a:rPr>
              <a:t>http://www-unix.mcs.anl.gov/mpi/www/www3/MPI_Gather.html</a:t>
            </a:r>
          </a:p>
        </p:txBody>
      </p:sp>
    </p:spTree>
    <p:extLst>
      <p:ext uri="{BB962C8B-B14F-4D97-AF65-F5344CB8AC3E}">
        <p14:creationId xmlns:p14="http://schemas.microsoft.com/office/powerpoint/2010/main" val="91231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600200" y="123826"/>
            <a:ext cx="87630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dirty="0"/>
              <a:t>MPI Collective Calls: All Gather</a:t>
            </a:r>
          </a:p>
        </p:txBody>
      </p:sp>
      <p:graphicFrame>
        <p:nvGraphicFramePr>
          <p:cNvPr id="10" name="Group 69"/>
          <p:cNvGraphicFramePr>
            <a:graphicFrameLocks noGrp="1"/>
          </p:cNvGraphicFramePr>
          <p:nvPr/>
        </p:nvGraphicFramePr>
        <p:xfrm>
          <a:off x="1828800" y="685800"/>
          <a:ext cx="8534400" cy="4215304"/>
        </p:xfrm>
        <a:graphic>
          <a:graphicData uri="http://schemas.openxmlformats.org/drawingml/2006/table">
            <a:tbl>
              <a:tblPr/>
              <a:tblGrid>
                <a:gridCol w="1757363">
                  <a:extLst>
                    <a:ext uri="{9D8B030D-6E8A-4147-A177-3AD203B41FA5}">
                      <a16:colId xmlns:a16="http://schemas.microsoft.com/office/drawing/2014/main" val="20000"/>
                    </a:ext>
                  </a:extLst>
                </a:gridCol>
                <a:gridCol w="1747837">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810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Function:</a:t>
                      </a:r>
                    </a:p>
                  </a:txBody>
                  <a:tcPr marT="45700" marB="4570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rgbClr val="339933"/>
                          </a:solidFill>
                          <a:effectLst/>
                          <a:latin typeface="Arial" charset="0"/>
                          <a:ea typeface="ＭＳ Ｐゴシック" charset="-128"/>
                        </a:rPr>
                        <a:t>MPI_Allgather()</a:t>
                      </a:r>
                    </a:p>
                  </a:txBody>
                  <a:tcPr marT="45700" marB="4570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2998788">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int MPI_Allgather (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void                    *sendbuf,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int                       send_count,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MPI_Datatype    sendtype,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void                    *recvbuf,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int                       recvcount,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MPI_Datatype    recvtype,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MPI_Comm        comm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endParaRPr kumimoji="0" lang="en-US" altLang="en-US" sz="1800" b="0" i="0" u="none" strike="noStrike" cap="none" normalizeH="0" baseline="0">
                        <a:ln>
                          <a:noFill/>
                        </a:ln>
                        <a:solidFill>
                          <a:schemeClr val="tx1"/>
                        </a:solidFill>
                        <a:effectLst/>
                        <a:latin typeface="Arial" charset="0"/>
                        <a:ea typeface="ＭＳ Ｐゴシック" charset="-128"/>
                      </a:endParaRPr>
                    </a:p>
                  </a:txBody>
                  <a:tcPr marT="45700" marB="4570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7CFCB"/>
                    </a:solidFill>
                  </a:tcPr>
                </a:tc>
                <a:tc hMerge="1">
                  <a:txBody>
                    <a:bodyPr/>
                    <a:lstStyle/>
                    <a:p>
                      <a:endParaRPr lang="en-US"/>
                    </a:p>
                  </a:txBody>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endParaRPr kumimoji="0" lang="en-US" altLang="en-US" sz="1800" b="0" i="0" u="none" strike="noStrike" cap="none" normalizeH="0" baseline="0">
                        <a:ln>
                          <a:noFill/>
                        </a:ln>
                        <a:solidFill>
                          <a:schemeClr val="tx1"/>
                        </a:solidFill>
                        <a:effectLst/>
                        <a:latin typeface="Arial" charset="0"/>
                        <a:ea typeface="ＭＳ Ｐゴシック" charset="-128"/>
                      </a:endParaRPr>
                    </a:p>
                  </a:txBody>
                  <a:tcPr marT="45700" marB="4570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835025">
                <a:tc gridSpan="3">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Description:</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400" b="0" i="0" u="none" strike="noStrike" cap="none" normalizeH="0" baseline="0">
                          <a:ln>
                            <a:noFill/>
                          </a:ln>
                          <a:solidFill>
                            <a:schemeClr val="tx1"/>
                          </a:solidFill>
                          <a:effectLst/>
                          <a:latin typeface="Arial" charset="0"/>
                          <a:ea typeface="ＭＳ Ｐゴシック" charset="-128"/>
                        </a:rPr>
                        <a:t>MPI_Allgather gathers the content from the send buffer (</a:t>
                      </a:r>
                      <a:r>
                        <a:rPr kumimoji="0" lang="en-US" altLang="en-US" sz="1400" b="0" i="1" u="none" strike="noStrike" cap="none" normalizeH="0" baseline="0">
                          <a:ln>
                            <a:noFill/>
                          </a:ln>
                          <a:solidFill>
                            <a:schemeClr val="tx1"/>
                          </a:solidFill>
                          <a:effectLst/>
                          <a:latin typeface="Arial" charset="0"/>
                          <a:ea typeface="ＭＳ Ｐゴシック" charset="-128"/>
                        </a:rPr>
                        <a:t>sendbuf)</a:t>
                      </a:r>
                      <a:r>
                        <a:rPr kumimoji="0" lang="en-US" altLang="en-US" sz="1400" b="0" i="0" u="none" strike="noStrike" cap="none" normalizeH="0" baseline="0">
                          <a:ln>
                            <a:noFill/>
                          </a:ln>
                          <a:solidFill>
                            <a:schemeClr val="tx1"/>
                          </a:solidFill>
                          <a:effectLst/>
                          <a:latin typeface="Arial" charset="0"/>
                          <a:ea typeface="ＭＳ Ｐゴシック" charset="-128"/>
                        </a:rPr>
                        <a:t> on each process. The effect of this call is similar to executing MPI_Gather() p times with a different process acting as the root.</a:t>
                      </a:r>
                      <a:endParaRPr kumimoji="0" lang="en-US" altLang="en-US" sz="1400" b="0" i="1" u="none" strike="noStrike" cap="none" normalizeH="0" baseline="0">
                        <a:ln>
                          <a:noFill/>
                        </a:ln>
                        <a:solidFill>
                          <a:schemeClr val="tx1"/>
                        </a:solidFill>
                        <a:effectLst/>
                        <a:latin typeface="Arial" charset="0"/>
                        <a:ea typeface="ＭＳ Ｐゴシック" charset="-128"/>
                      </a:endParaRPr>
                    </a:p>
                  </a:txBody>
                  <a:tcPr marT="45700" marB="4570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7420" name="TextBox 10"/>
          <p:cNvSpPr txBox="1">
            <a:spLocks noChangeArrowheads="1"/>
          </p:cNvSpPr>
          <p:nvPr/>
        </p:nvSpPr>
        <p:spPr bwMode="auto">
          <a:xfrm>
            <a:off x="1524000" y="4953000"/>
            <a:ext cx="9144000" cy="1523494"/>
          </a:xfrm>
          <a:prstGeom prst="rect">
            <a:avLst/>
          </a:prstGeom>
          <a:gradFill rotWithShape="1">
            <a:gsLst>
              <a:gs pos="0">
                <a:srgbClr val="FFE5E5"/>
              </a:gs>
              <a:gs pos="64999">
                <a:srgbClr val="FFBEBD"/>
              </a:gs>
              <a:gs pos="100000">
                <a:srgbClr val="FFA2A1"/>
              </a:gs>
            </a:gsLst>
            <a:lin ang="5400000" scaled="1"/>
          </a:gradFill>
          <a:ln w="12700">
            <a:solidFill>
              <a:srgbClr val="BE4B48"/>
            </a:solidFill>
            <a:miter lim="800000"/>
            <a:headEnd/>
            <a:tailEnd/>
          </a:ln>
          <a:effectLst>
            <a:outerShdw blurRad="63500" dist="38100" dir="2700000" algn="tl" rotWithShape="0">
              <a:srgbClr val="000000">
                <a:alpha val="39998"/>
              </a:srgbClr>
            </a:outerShdw>
          </a:effectLst>
        </p:spPr>
        <p:txBody>
          <a:bodyPr>
            <a:spAutoFit/>
          </a:bodyPr>
          <a:lstStyle>
            <a:lvl1pPr marL="90488" indent="90488"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1pPr>
            <a:lvl2pPr marL="742950" indent="-28575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2pPr>
            <a:lvl3pPr marL="1143000" indent="-22860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3pPr>
            <a:lvl4pPr marL="1600200" indent="-22860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4pPr>
            <a:lvl5pPr marL="2057400" indent="-22860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5pPr>
            <a:lvl6pPr marL="2514600" indent="-228600" defTabSz="4572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6pPr>
            <a:lvl7pPr marL="2971800" indent="-228600" defTabSz="4572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7pPr>
            <a:lvl8pPr marL="3429000" indent="-228600" defTabSz="4572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8pPr>
            <a:lvl9pPr marL="3886200" indent="-228600" defTabSz="4572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9pPr>
          </a:lstStyle>
          <a:p>
            <a:pPr>
              <a:buClr>
                <a:srgbClr val="000000"/>
              </a:buClr>
              <a:buSzPct val="100000"/>
            </a:pPr>
            <a:r>
              <a:rPr lang="en-US" altLang="en-US" sz="1200" b="1" dirty="0">
                <a:solidFill>
                  <a:srgbClr val="000000"/>
                </a:solidFill>
                <a:latin typeface="Courier New" charset="0"/>
              </a:rPr>
              <a:t> for (root=0; root&lt;p; root++)</a:t>
            </a:r>
          </a:p>
          <a:p>
            <a:pPr>
              <a:buClr>
                <a:srgbClr val="000000"/>
              </a:buClr>
              <a:buSzPct val="100000"/>
            </a:pPr>
            <a:r>
              <a:rPr lang="en-US" altLang="en-US" sz="1200" b="1" dirty="0">
                <a:solidFill>
                  <a:srgbClr val="000000"/>
                </a:solidFill>
                <a:latin typeface="Courier New" charset="0"/>
              </a:rPr>
              <a:t>    </a:t>
            </a:r>
            <a:r>
              <a:rPr lang="en-US" altLang="en-US" sz="1200" b="1" dirty="0" err="1">
                <a:solidFill>
                  <a:srgbClr val="000000"/>
                </a:solidFill>
                <a:latin typeface="Courier New" charset="0"/>
              </a:rPr>
              <a:t>MPI_Gather</a:t>
            </a:r>
            <a:r>
              <a:rPr lang="en-US" altLang="en-US" sz="1200" b="1" dirty="0">
                <a:solidFill>
                  <a:srgbClr val="000000"/>
                </a:solidFill>
                <a:latin typeface="Courier New" charset="0"/>
              </a:rPr>
              <a:t>(</a:t>
            </a:r>
            <a:r>
              <a:rPr lang="en-US" altLang="en-US" sz="1200" b="1" dirty="0" err="1">
                <a:solidFill>
                  <a:srgbClr val="000000"/>
                </a:solidFill>
                <a:latin typeface="Courier New" charset="0"/>
              </a:rPr>
              <a:t>local_x</a:t>
            </a:r>
            <a:r>
              <a:rPr lang="en-US" altLang="en-US" sz="1200" b="1" dirty="0">
                <a:solidFill>
                  <a:srgbClr val="000000"/>
                </a:solidFill>
                <a:latin typeface="Courier New" charset="0"/>
              </a:rPr>
              <a:t>, n/p, MPI_FLOAT, </a:t>
            </a:r>
            <a:r>
              <a:rPr lang="en-US" altLang="en-US" sz="1200" b="1" dirty="0" err="1">
                <a:solidFill>
                  <a:srgbClr val="000000"/>
                </a:solidFill>
                <a:latin typeface="Courier New" charset="0"/>
              </a:rPr>
              <a:t>global_x</a:t>
            </a:r>
            <a:r>
              <a:rPr lang="en-US" altLang="en-US" sz="1200" b="1" dirty="0">
                <a:solidFill>
                  <a:srgbClr val="000000"/>
                </a:solidFill>
                <a:latin typeface="Courier New" charset="0"/>
              </a:rPr>
              <a:t>, n/p, MPI_FLOAT, root, MPI_COMM_WORLD);</a:t>
            </a:r>
          </a:p>
          <a:p>
            <a:pPr>
              <a:buClr>
                <a:srgbClr val="000000"/>
              </a:buClr>
              <a:buSzPct val="100000"/>
            </a:pPr>
            <a:r>
              <a:rPr lang="en-US" altLang="en-US" sz="1100" dirty="0">
                <a:solidFill>
                  <a:srgbClr val="000000"/>
                </a:solidFill>
                <a:latin typeface="Courier New" charset="0"/>
              </a:rPr>
              <a:t>...</a:t>
            </a:r>
          </a:p>
          <a:p>
            <a:pPr algn="ctr">
              <a:buClr>
                <a:srgbClr val="000000"/>
              </a:buClr>
              <a:buSzPct val="100000"/>
            </a:pPr>
            <a:r>
              <a:rPr lang="en-US" altLang="en-US" b="1" dirty="0">
                <a:solidFill>
                  <a:srgbClr val="17375E"/>
                </a:solidFill>
                <a:latin typeface="Courier New" charset="0"/>
              </a:rPr>
              <a:t>CAN BE REPLACED WITH : </a:t>
            </a:r>
          </a:p>
          <a:p>
            <a:pPr>
              <a:buClr>
                <a:srgbClr val="000000"/>
              </a:buClr>
              <a:buSzPct val="100000"/>
            </a:pPr>
            <a:endParaRPr lang="en-US" altLang="en-US" sz="1100" dirty="0">
              <a:solidFill>
                <a:srgbClr val="000000"/>
              </a:solidFill>
              <a:latin typeface="Courier New" charset="0"/>
            </a:endParaRPr>
          </a:p>
          <a:p>
            <a:pPr>
              <a:buClr>
                <a:srgbClr val="000000"/>
              </a:buClr>
              <a:buSzPct val="100000"/>
            </a:pPr>
            <a:r>
              <a:rPr lang="en-US" altLang="en-US" sz="1200" b="1" dirty="0" err="1">
                <a:solidFill>
                  <a:srgbClr val="000000"/>
                </a:solidFill>
                <a:latin typeface="Courier New" charset="0"/>
              </a:rPr>
              <a:t>MPI_Allgather</a:t>
            </a:r>
            <a:r>
              <a:rPr lang="en-US" altLang="en-US" sz="1200" b="1" dirty="0">
                <a:solidFill>
                  <a:srgbClr val="000000"/>
                </a:solidFill>
                <a:latin typeface="Courier New" charset="0"/>
              </a:rPr>
              <a:t>(</a:t>
            </a:r>
            <a:r>
              <a:rPr lang="en-US" altLang="en-US" sz="1200" b="1" dirty="0" err="1">
                <a:solidFill>
                  <a:srgbClr val="000000"/>
                </a:solidFill>
                <a:latin typeface="Courier New" charset="0"/>
              </a:rPr>
              <a:t>local_x</a:t>
            </a:r>
            <a:r>
              <a:rPr lang="en-US" altLang="en-US" sz="1200" b="1" dirty="0">
                <a:solidFill>
                  <a:srgbClr val="000000"/>
                </a:solidFill>
                <a:latin typeface="Courier New" charset="0"/>
              </a:rPr>
              <a:t>, </a:t>
            </a:r>
            <a:r>
              <a:rPr lang="en-US" altLang="en-US" sz="1200" b="1" dirty="0" err="1">
                <a:solidFill>
                  <a:srgbClr val="000000"/>
                </a:solidFill>
                <a:latin typeface="Courier New" charset="0"/>
              </a:rPr>
              <a:t>local_n</a:t>
            </a:r>
            <a:r>
              <a:rPr lang="en-US" altLang="en-US" sz="1200" b="1" dirty="0">
                <a:solidFill>
                  <a:srgbClr val="000000"/>
                </a:solidFill>
                <a:latin typeface="Courier New" charset="0"/>
              </a:rPr>
              <a:t>, MPI_FLOAT, </a:t>
            </a:r>
            <a:r>
              <a:rPr lang="en-US" altLang="en-US" sz="1200" b="1" dirty="0" err="1">
                <a:solidFill>
                  <a:srgbClr val="000000"/>
                </a:solidFill>
                <a:latin typeface="Courier New" charset="0"/>
              </a:rPr>
              <a:t>global_x</a:t>
            </a:r>
            <a:r>
              <a:rPr lang="en-US" altLang="en-US" sz="1200" b="1" dirty="0">
                <a:solidFill>
                  <a:srgbClr val="000000"/>
                </a:solidFill>
                <a:latin typeface="Courier New" charset="0"/>
              </a:rPr>
              <a:t>, </a:t>
            </a:r>
            <a:r>
              <a:rPr lang="en-US" altLang="en-US" sz="1200" b="1" dirty="0" err="1">
                <a:solidFill>
                  <a:srgbClr val="000000"/>
                </a:solidFill>
                <a:latin typeface="Courier New" charset="0"/>
              </a:rPr>
              <a:t>local_n</a:t>
            </a:r>
            <a:r>
              <a:rPr lang="en-US" altLang="en-US" sz="1200" b="1" dirty="0">
                <a:solidFill>
                  <a:srgbClr val="000000"/>
                </a:solidFill>
                <a:latin typeface="Courier New" charset="0"/>
              </a:rPr>
              <a:t>, MPI_FLOAT, MPI_COMM_WORLD);</a:t>
            </a:r>
          </a:p>
          <a:p>
            <a:pPr>
              <a:buClr>
                <a:srgbClr val="000000"/>
              </a:buClr>
              <a:buSzPct val="100000"/>
            </a:pPr>
            <a:endParaRPr lang="en-GB" altLang="en-US" sz="1100" dirty="0">
              <a:solidFill>
                <a:srgbClr val="000000"/>
              </a:solidFill>
              <a:latin typeface="Courier New" charset="0"/>
            </a:endParaRPr>
          </a:p>
        </p:txBody>
      </p:sp>
      <p:sp>
        <p:nvSpPr>
          <p:cNvPr id="20492" name="Rectangle 5"/>
          <p:cNvSpPr>
            <a:spLocks noChangeArrowheads="1"/>
          </p:cNvSpPr>
          <p:nvPr/>
        </p:nvSpPr>
        <p:spPr bwMode="auto">
          <a:xfrm>
            <a:off x="6221413" y="6581776"/>
            <a:ext cx="441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sz="1200">
                <a:latin typeface="Calibri" charset="0"/>
              </a:rPr>
              <a:t>http://www-unix.mcs.anl.gov/mpi/www/www3/MPI_Allgather.html</a:t>
            </a:r>
          </a:p>
        </p:txBody>
      </p:sp>
    </p:spTree>
    <p:extLst>
      <p:ext uri="{BB962C8B-B14F-4D97-AF65-F5344CB8AC3E}">
        <p14:creationId xmlns:p14="http://schemas.microsoft.com/office/powerpoint/2010/main" val="23320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600200" y="123826"/>
            <a:ext cx="8763000" cy="561975"/>
          </a:xfrm>
        </p:spPr>
        <p:txBody>
          <a:bodyPr>
            <a:normAutofit fontScale="90000"/>
          </a:bodyPr>
          <a:lstStyle/>
          <a:p>
            <a:r>
              <a:rPr lang="en-US" altLang="en-US" dirty="0">
                <a:ea typeface="MS PGothic" charset="-128"/>
              </a:rPr>
              <a:t>Collective Example (</a:t>
            </a:r>
            <a:r>
              <a:rPr lang="en-US" altLang="en-US">
                <a:ea typeface="MS PGothic" charset="-128"/>
              </a:rPr>
              <a:t>in the lab)</a:t>
            </a:r>
          </a:p>
        </p:txBody>
      </p:sp>
      <p:sp>
        <p:nvSpPr>
          <p:cNvPr id="21506" name="Text Box 4">
            <a:hlinkClick r:id="" action="ppaction://noaction"/>
          </p:cNvPr>
          <p:cNvSpPr txBox="1">
            <a:spLocks noChangeArrowheads="1"/>
          </p:cNvSpPr>
          <p:nvPr/>
        </p:nvSpPr>
        <p:spPr bwMode="auto">
          <a:xfrm>
            <a:off x="2193926" y="1411289"/>
            <a:ext cx="7635875" cy="443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r>
              <a:rPr lang="en-US" altLang="en-US" sz="1500" dirty="0">
                <a:solidFill>
                  <a:srgbClr val="000000"/>
                </a:solidFill>
                <a:latin typeface="Courier" charset="0"/>
                <a:ea typeface="ＭＳ Ｐゴシック" charset="-128"/>
              </a:rPr>
              <a:t>#include </a:t>
            </a:r>
            <a:r>
              <a:rPr lang="ja-JP" altLang="en-US" sz="1500" dirty="0">
                <a:solidFill>
                  <a:srgbClr val="000000"/>
                </a:solidFill>
                <a:ea typeface="ＭＳ Ｐゴシック" charset="-128"/>
              </a:rPr>
              <a:t>“</a:t>
            </a:r>
            <a:r>
              <a:rPr lang="en-US" altLang="ja-JP" sz="1500" dirty="0" err="1">
                <a:solidFill>
                  <a:srgbClr val="000000"/>
                </a:solidFill>
                <a:latin typeface="Courier" charset="0"/>
                <a:ea typeface="ＭＳ Ｐゴシック" charset="-128"/>
              </a:rPr>
              <a:t>mpi.h</a:t>
            </a:r>
            <a:r>
              <a:rPr lang="ja-JP" altLang="en-US" sz="1500" dirty="0">
                <a:solidFill>
                  <a:srgbClr val="000000"/>
                </a:solidFill>
                <a:ea typeface="ＭＳ Ｐゴシック" charset="-128"/>
              </a:rPr>
              <a:t>”</a:t>
            </a:r>
            <a:endParaRPr lang="en-US" altLang="ja-JP" sz="1500" dirty="0">
              <a:solidFill>
                <a:srgbClr val="000000"/>
              </a:solidFill>
              <a:latin typeface="Courier" charset="0"/>
              <a:ea typeface="ＭＳ Ｐゴシック" charset="-128"/>
            </a:endParaRPr>
          </a:p>
          <a:p>
            <a:pPr eaLnBrk="1" hangingPunct="1"/>
            <a:r>
              <a:rPr lang="en-US" altLang="en-US" sz="1500" dirty="0">
                <a:solidFill>
                  <a:srgbClr val="000000"/>
                </a:solidFill>
                <a:latin typeface="Courier" charset="0"/>
                <a:ea typeface="ＭＳ Ｐゴシック" charset="-128"/>
              </a:rPr>
              <a:t> </a:t>
            </a:r>
          </a:p>
          <a:p>
            <a:pPr eaLnBrk="1" hangingPunct="1"/>
            <a:r>
              <a:rPr lang="en-US" altLang="en-US" sz="1500" dirty="0">
                <a:solidFill>
                  <a:srgbClr val="000000"/>
                </a:solidFill>
                <a:latin typeface="Courier" charset="0"/>
                <a:ea typeface="ＭＳ Ｐゴシック" charset="-128"/>
              </a:rPr>
              <a:t>int main ( int </a:t>
            </a:r>
            <a:r>
              <a:rPr lang="en-US" altLang="en-US" sz="1500" dirty="0" err="1">
                <a:solidFill>
                  <a:srgbClr val="000000"/>
                </a:solidFill>
                <a:latin typeface="Courier" charset="0"/>
                <a:ea typeface="ＭＳ Ｐゴシック" charset="-128"/>
              </a:rPr>
              <a:t>argc</a:t>
            </a:r>
            <a:r>
              <a:rPr lang="en-US" altLang="en-US" sz="1500" dirty="0">
                <a:solidFill>
                  <a:srgbClr val="000000"/>
                </a:solidFill>
                <a:latin typeface="Courier" charset="0"/>
                <a:ea typeface="ＭＳ Ｐゴシック" charset="-128"/>
              </a:rPr>
              <a:t>, char **</a:t>
            </a:r>
            <a:r>
              <a:rPr lang="en-US" altLang="en-US" sz="1500" dirty="0" err="1">
                <a:solidFill>
                  <a:srgbClr val="000000"/>
                </a:solidFill>
                <a:latin typeface="Courier" charset="0"/>
                <a:ea typeface="ＭＳ Ｐゴシック" charset="-128"/>
              </a:rPr>
              <a:t>argv</a:t>
            </a:r>
            <a:r>
              <a:rPr lang="en-US" altLang="en-US" sz="1500" dirty="0">
                <a:solidFill>
                  <a:srgbClr val="000000"/>
                </a:solidFill>
                <a:latin typeface="Courier" charset="0"/>
                <a:ea typeface="ＭＳ Ｐゴシック" charset="-128"/>
              </a:rPr>
              <a:t> )</a:t>
            </a:r>
          </a:p>
          <a:p>
            <a:pPr eaLnBrk="1" hangingPunct="1"/>
            <a:r>
              <a:rPr lang="en-US" altLang="en-US" sz="1500" dirty="0">
                <a:solidFill>
                  <a:srgbClr val="000000"/>
                </a:solidFill>
                <a:latin typeface="Courier" charset="0"/>
                <a:ea typeface="ＭＳ Ｐゴシック" charset="-128"/>
              </a:rPr>
              <a:t>{</a:t>
            </a:r>
          </a:p>
          <a:p>
            <a:pPr eaLnBrk="1" hangingPunct="1"/>
            <a:r>
              <a:rPr lang="en-US" altLang="en-US" sz="1500" dirty="0">
                <a:solidFill>
                  <a:srgbClr val="000000"/>
                </a:solidFill>
                <a:latin typeface="Courier" charset="0"/>
                <a:ea typeface="ＭＳ Ｐゴシック" charset="-128"/>
              </a:rPr>
              <a:t>   int n, </a:t>
            </a:r>
            <a:r>
              <a:rPr lang="en-US" altLang="en-US" sz="1500" dirty="0" err="1">
                <a:solidFill>
                  <a:srgbClr val="000000"/>
                </a:solidFill>
                <a:latin typeface="Courier" charset="0"/>
                <a:ea typeface="ＭＳ Ｐゴシック" charset="-128"/>
              </a:rPr>
              <a:t>i</a:t>
            </a:r>
            <a:r>
              <a:rPr lang="en-US" altLang="en-US" sz="1500" dirty="0">
                <a:solidFill>
                  <a:srgbClr val="000000"/>
                </a:solidFill>
                <a:latin typeface="Courier" charset="0"/>
                <a:ea typeface="ＭＳ Ｐゴシック" charset="-128"/>
              </a:rPr>
              <a:t>, </a:t>
            </a:r>
            <a:r>
              <a:rPr lang="en-US" altLang="en-US" sz="1500" dirty="0" err="1">
                <a:solidFill>
                  <a:srgbClr val="000000"/>
                </a:solidFill>
                <a:latin typeface="Courier" charset="0"/>
                <a:ea typeface="ＭＳ Ｐゴシック" charset="-128"/>
              </a:rPr>
              <a:t>pool_size</a:t>
            </a:r>
            <a:r>
              <a:rPr lang="en-US" altLang="en-US" sz="1500" dirty="0">
                <a:solidFill>
                  <a:srgbClr val="000000"/>
                </a:solidFill>
                <a:latin typeface="Courier" charset="0"/>
                <a:ea typeface="ＭＳ Ｐゴシック" charset="-128"/>
              </a:rPr>
              <a:t>, </a:t>
            </a:r>
            <a:r>
              <a:rPr lang="en-US" altLang="en-US" sz="1500" dirty="0" err="1">
                <a:solidFill>
                  <a:srgbClr val="000000"/>
                </a:solidFill>
                <a:latin typeface="Courier" charset="0"/>
                <a:ea typeface="ＭＳ Ｐゴシック" charset="-128"/>
              </a:rPr>
              <a:t>my_rank</a:t>
            </a:r>
            <a:r>
              <a:rPr lang="en-US" altLang="en-US" sz="1500" dirty="0">
                <a:solidFill>
                  <a:srgbClr val="000000"/>
                </a:solidFill>
                <a:latin typeface="Courier" charset="0"/>
                <a:ea typeface="ＭＳ Ｐゴシック" charset="-128"/>
              </a:rPr>
              <a:t>;</a:t>
            </a:r>
          </a:p>
          <a:p>
            <a:pPr eaLnBrk="1" hangingPunct="1"/>
            <a:r>
              <a:rPr lang="en-US" altLang="en-US" sz="1500" dirty="0">
                <a:solidFill>
                  <a:srgbClr val="000000"/>
                </a:solidFill>
                <a:latin typeface="Courier" charset="0"/>
                <a:ea typeface="ＭＳ Ｐゴシック" charset="-128"/>
              </a:rPr>
              <a:t>   double </a:t>
            </a:r>
            <a:r>
              <a:rPr lang="en-US" altLang="en-US" sz="1500" dirty="0" err="1">
                <a:solidFill>
                  <a:srgbClr val="000000"/>
                </a:solidFill>
                <a:latin typeface="Courier" charset="0"/>
                <a:ea typeface="ＭＳ Ｐゴシック" charset="-128"/>
              </a:rPr>
              <a:t>mypi</a:t>
            </a:r>
            <a:r>
              <a:rPr lang="en-US" altLang="en-US" sz="1500" dirty="0">
                <a:solidFill>
                  <a:srgbClr val="000000"/>
                </a:solidFill>
                <a:latin typeface="Courier" charset="0"/>
                <a:ea typeface="ＭＳ Ｐゴシック" charset="-128"/>
              </a:rPr>
              <a:t>, pi, h, sum, x, a;</a:t>
            </a:r>
          </a:p>
          <a:p>
            <a:pPr eaLnBrk="1" hangingPunct="1"/>
            <a:r>
              <a:rPr lang="en-US" altLang="en-US" sz="1500" dirty="0">
                <a:solidFill>
                  <a:srgbClr val="000000"/>
                </a:solidFill>
                <a:latin typeface="Courier" charset="0"/>
                <a:ea typeface="ＭＳ Ｐゴシック" charset="-128"/>
              </a:rPr>
              <a:t> </a:t>
            </a:r>
          </a:p>
          <a:p>
            <a:pPr eaLnBrk="1" hangingPunct="1"/>
            <a:r>
              <a:rPr lang="en-US" altLang="en-US" sz="1500" dirty="0">
                <a:solidFill>
                  <a:srgbClr val="000000"/>
                </a:solidFill>
                <a:latin typeface="Courier" charset="0"/>
                <a:ea typeface="ＭＳ Ｐゴシック" charset="-128"/>
              </a:rPr>
              <a:t>   </a:t>
            </a:r>
            <a:r>
              <a:rPr lang="en-US" altLang="en-US" sz="1500" dirty="0" err="1">
                <a:solidFill>
                  <a:srgbClr val="000000"/>
                </a:solidFill>
                <a:latin typeface="Courier" charset="0"/>
                <a:ea typeface="ＭＳ Ｐゴシック" charset="-128"/>
              </a:rPr>
              <a:t>MPI_Init</a:t>
            </a:r>
            <a:r>
              <a:rPr lang="en-US" altLang="en-US" sz="1500" dirty="0">
                <a:solidFill>
                  <a:srgbClr val="000000"/>
                </a:solidFill>
                <a:latin typeface="Courier" charset="0"/>
                <a:ea typeface="ＭＳ Ｐゴシック" charset="-128"/>
              </a:rPr>
              <a:t>(&amp;</a:t>
            </a:r>
            <a:r>
              <a:rPr lang="en-US" altLang="en-US" sz="1500" dirty="0" err="1">
                <a:solidFill>
                  <a:srgbClr val="000000"/>
                </a:solidFill>
                <a:latin typeface="Courier" charset="0"/>
                <a:ea typeface="ＭＳ Ｐゴシック" charset="-128"/>
              </a:rPr>
              <a:t>argc</a:t>
            </a:r>
            <a:r>
              <a:rPr lang="en-US" altLang="en-US" sz="1500" dirty="0">
                <a:solidFill>
                  <a:srgbClr val="000000"/>
                </a:solidFill>
                <a:latin typeface="Courier" charset="0"/>
                <a:ea typeface="ＭＳ Ｐゴシック" charset="-128"/>
              </a:rPr>
              <a:t>, &amp;</a:t>
            </a:r>
            <a:r>
              <a:rPr lang="en-US" altLang="en-US" sz="1500" dirty="0" err="1">
                <a:solidFill>
                  <a:srgbClr val="000000"/>
                </a:solidFill>
                <a:latin typeface="Courier" charset="0"/>
                <a:ea typeface="ＭＳ Ｐゴシック" charset="-128"/>
              </a:rPr>
              <a:t>argv</a:t>
            </a:r>
            <a:r>
              <a:rPr lang="en-US" altLang="en-US" sz="1500" dirty="0">
                <a:solidFill>
                  <a:srgbClr val="000000"/>
                </a:solidFill>
                <a:latin typeface="Courier" charset="0"/>
                <a:ea typeface="ＭＳ Ｐゴシック" charset="-128"/>
              </a:rPr>
              <a:t>);</a:t>
            </a:r>
          </a:p>
          <a:p>
            <a:pPr eaLnBrk="1" hangingPunct="1"/>
            <a:r>
              <a:rPr lang="en-US" altLang="en-US" sz="1500" dirty="0">
                <a:solidFill>
                  <a:srgbClr val="000000"/>
                </a:solidFill>
                <a:latin typeface="Courier" charset="0"/>
                <a:ea typeface="ＭＳ Ｐゴシック" charset="-128"/>
              </a:rPr>
              <a:t>   </a:t>
            </a:r>
            <a:r>
              <a:rPr lang="en-US" altLang="en-US" sz="1500" dirty="0" err="1">
                <a:solidFill>
                  <a:srgbClr val="000000"/>
                </a:solidFill>
                <a:latin typeface="Courier" charset="0"/>
                <a:ea typeface="ＭＳ Ｐゴシック" charset="-128"/>
              </a:rPr>
              <a:t>MPI_Comm_size</a:t>
            </a:r>
            <a:r>
              <a:rPr lang="en-US" altLang="en-US" sz="1500" dirty="0">
                <a:solidFill>
                  <a:srgbClr val="000000"/>
                </a:solidFill>
                <a:latin typeface="Courier" charset="0"/>
                <a:ea typeface="ＭＳ Ｐゴシック" charset="-128"/>
              </a:rPr>
              <a:t>(MPI_COMM_WORLD, &amp;</a:t>
            </a:r>
            <a:r>
              <a:rPr lang="en-US" altLang="en-US" sz="1500" dirty="0" err="1">
                <a:solidFill>
                  <a:srgbClr val="000000"/>
                </a:solidFill>
                <a:latin typeface="Courier" charset="0"/>
                <a:ea typeface="ＭＳ Ｐゴシック" charset="-128"/>
              </a:rPr>
              <a:t>pool_size</a:t>
            </a:r>
            <a:r>
              <a:rPr lang="en-US" altLang="en-US" sz="1500" dirty="0">
                <a:solidFill>
                  <a:srgbClr val="000000"/>
                </a:solidFill>
                <a:latin typeface="Courier" charset="0"/>
                <a:ea typeface="ＭＳ Ｐゴシック" charset="-128"/>
              </a:rPr>
              <a:t>);</a:t>
            </a:r>
          </a:p>
          <a:p>
            <a:pPr eaLnBrk="1" hangingPunct="1"/>
            <a:r>
              <a:rPr lang="en-US" altLang="en-US" sz="1500" dirty="0">
                <a:solidFill>
                  <a:srgbClr val="000000"/>
                </a:solidFill>
                <a:latin typeface="Courier" charset="0"/>
                <a:ea typeface="ＭＳ Ｐゴシック" charset="-128"/>
              </a:rPr>
              <a:t>   </a:t>
            </a:r>
            <a:r>
              <a:rPr lang="en-US" altLang="en-US" sz="1500" dirty="0" err="1">
                <a:solidFill>
                  <a:srgbClr val="000000"/>
                </a:solidFill>
                <a:latin typeface="Courier" charset="0"/>
                <a:ea typeface="ＭＳ Ｐゴシック" charset="-128"/>
              </a:rPr>
              <a:t>MPI_Comm_rank</a:t>
            </a:r>
            <a:r>
              <a:rPr lang="en-US" altLang="en-US" sz="1500" dirty="0">
                <a:solidFill>
                  <a:srgbClr val="000000"/>
                </a:solidFill>
                <a:latin typeface="Courier" charset="0"/>
                <a:ea typeface="ＭＳ Ｐゴシック" charset="-128"/>
              </a:rPr>
              <a:t>(MPI_COMM_WORLD, &amp;</a:t>
            </a:r>
            <a:r>
              <a:rPr lang="en-US" altLang="en-US" sz="1500" dirty="0" err="1">
                <a:solidFill>
                  <a:srgbClr val="000000"/>
                </a:solidFill>
                <a:latin typeface="Courier" charset="0"/>
                <a:ea typeface="ＭＳ Ｐゴシック" charset="-128"/>
              </a:rPr>
              <a:t>my_rank</a:t>
            </a:r>
            <a:r>
              <a:rPr lang="en-US" altLang="en-US" sz="1500" dirty="0">
                <a:solidFill>
                  <a:srgbClr val="000000"/>
                </a:solidFill>
                <a:latin typeface="Courier" charset="0"/>
                <a:ea typeface="ＭＳ Ｐゴシック" charset="-128"/>
              </a:rPr>
              <a:t>);</a:t>
            </a:r>
          </a:p>
          <a:p>
            <a:r>
              <a:rPr lang="en-US" altLang="en-US" sz="1500" dirty="0">
                <a:solidFill>
                  <a:srgbClr val="000000"/>
                </a:solidFill>
                <a:latin typeface="Courier" charset="0"/>
                <a:ea typeface="ＭＳ Ｐゴシック" charset="-128"/>
              </a:rPr>
              <a:t>	int</a:t>
            </a:r>
            <a:r>
              <a:rPr lang="en-US" altLang="en-US" sz="1500" b="1" dirty="0">
                <a:solidFill>
                  <a:srgbClr val="000000"/>
                </a:solidFill>
                <a:latin typeface="Courier" charset="0"/>
                <a:ea typeface="ＭＳ Ｐゴシック" charset="-128"/>
              </a:rPr>
              <a:t> ROOT = 0; //</a:t>
            </a:r>
            <a:r>
              <a:rPr lang="en-US" altLang="en-US" sz="1500" b="1" dirty="0" err="1">
                <a:solidFill>
                  <a:srgbClr val="000000"/>
                </a:solidFill>
                <a:latin typeface="Courier" charset="0"/>
                <a:ea typeface="ＭＳ Ｐゴシック" charset="-128"/>
              </a:rPr>
              <a:t>sri</a:t>
            </a:r>
            <a:r>
              <a:rPr lang="en-US" altLang="en-US" sz="1500" b="1" dirty="0">
                <a:solidFill>
                  <a:srgbClr val="000000"/>
                </a:solidFill>
                <a:latin typeface="Courier" charset="0"/>
                <a:ea typeface="ＭＳ Ｐゴシック" charset="-128"/>
              </a:rPr>
              <a:t> addition</a:t>
            </a:r>
            <a:endParaRPr lang="en-US" altLang="en-US" sz="1500" dirty="0">
              <a:solidFill>
                <a:srgbClr val="000000"/>
              </a:solidFill>
              <a:latin typeface="Courier" charset="0"/>
              <a:ea typeface="ＭＳ Ｐゴシック" charset="-128"/>
            </a:endParaRPr>
          </a:p>
          <a:p>
            <a:pPr eaLnBrk="1" hangingPunct="1"/>
            <a:r>
              <a:rPr lang="en-US" altLang="en-US" sz="1500" dirty="0">
                <a:solidFill>
                  <a:srgbClr val="000000"/>
                </a:solidFill>
                <a:latin typeface="Courier" charset="0"/>
                <a:ea typeface="ＭＳ Ｐゴシック" charset="-128"/>
              </a:rPr>
              <a:t>   if (</a:t>
            </a:r>
            <a:r>
              <a:rPr lang="en-US" altLang="en-US" sz="1500" dirty="0" err="1">
                <a:solidFill>
                  <a:srgbClr val="000000"/>
                </a:solidFill>
                <a:latin typeface="Courier" charset="0"/>
                <a:ea typeface="ＭＳ Ｐゴシック" charset="-128"/>
              </a:rPr>
              <a:t>my_rank</a:t>
            </a:r>
            <a:r>
              <a:rPr lang="en-US" altLang="en-US" sz="1500" dirty="0">
                <a:solidFill>
                  <a:srgbClr val="000000"/>
                </a:solidFill>
                <a:latin typeface="Courier" charset="0"/>
                <a:ea typeface="ＭＳ Ｐゴシック" charset="-128"/>
              </a:rPr>
              <a:t> == </a:t>
            </a:r>
            <a:r>
              <a:rPr lang="en-US" altLang="en-US" sz="1500" b="1" dirty="0">
                <a:solidFill>
                  <a:srgbClr val="000000"/>
                </a:solidFill>
                <a:latin typeface="Courier" charset="0"/>
                <a:ea typeface="ＭＳ Ｐゴシック" charset="-128"/>
              </a:rPr>
              <a:t>ROOT</a:t>
            </a:r>
            <a:r>
              <a:rPr lang="en-US" altLang="en-US" sz="1500" dirty="0">
                <a:solidFill>
                  <a:srgbClr val="000000"/>
                </a:solidFill>
                <a:latin typeface="Courier" charset="0"/>
                <a:ea typeface="ＭＳ Ｐゴシック" charset="-128"/>
              </a:rPr>
              <a:t>) {</a:t>
            </a:r>
          </a:p>
          <a:p>
            <a:pPr eaLnBrk="1" hangingPunct="1"/>
            <a:r>
              <a:rPr lang="en-US" altLang="en-US" sz="1500" dirty="0">
                <a:solidFill>
                  <a:srgbClr val="000000"/>
                </a:solidFill>
                <a:latin typeface="Courier" charset="0"/>
                <a:ea typeface="ＭＳ Ｐゴシック" charset="-128"/>
              </a:rPr>
              <a:t>      </a:t>
            </a:r>
            <a:r>
              <a:rPr lang="en-US" altLang="en-US" sz="1500" dirty="0" err="1">
                <a:solidFill>
                  <a:srgbClr val="000000"/>
                </a:solidFill>
                <a:latin typeface="Courier" charset="0"/>
                <a:ea typeface="ＭＳ Ｐゴシック" charset="-128"/>
              </a:rPr>
              <a:t>printf</a:t>
            </a:r>
            <a:r>
              <a:rPr lang="en-US" altLang="en-US" sz="1500" dirty="0">
                <a:solidFill>
                  <a:srgbClr val="000000"/>
                </a:solidFill>
                <a:latin typeface="Courier" charset="0"/>
                <a:ea typeface="ＭＳ Ｐゴシック" charset="-128"/>
              </a:rPr>
              <a:t>("Enter the number of intervals: ");</a:t>
            </a:r>
          </a:p>
          <a:p>
            <a:pPr eaLnBrk="1" hangingPunct="1"/>
            <a:r>
              <a:rPr lang="en-US" altLang="en-US" sz="1500" dirty="0">
                <a:solidFill>
                  <a:srgbClr val="000000"/>
                </a:solidFill>
                <a:latin typeface="Courier" charset="0"/>
                <a:ea typeface="ＭＳ Ｐゴシック" charset="-128"/>
              </a:rPr>
              <a:t>      </a:t>
            </a:r>
            <a:r>
              <a:rPr lang="en-US" altLang="en-US" sz="1500" dirty="0" err="1">
                <a:solidFill>
                  <a:srgbClr val="000000"/>
                </a:solidFill>
                <a:latin typeface="Courier" charset="0"/>
                <a:ea typeface="ＭＳ Ｐゴシック" charset="-128"/>
              </a:rPr>
              <a:t>scanf</a:t>
            </a:r>
            <a:r>
              <a:rPr lang="en-US" altLang="en-US" sz="1500" dirty="0">
                <a:solidFill>
                  <a:srgbClr val="000000"/>
                </a:solidFill>
                <a:latin typeface="Courier" charset="0"/>
                <a:ea typeface="ＭＳ Ｐゴシック" charset="-128"/>
              </a:rPr>
              <a:t>("%</a:t>
            </a:r>
            <a:r>
              <a:rPr lang="en-US" altLang="en-US" sz="1500" dirty="0" err="1">
                <a:solidFill>
                  <a:srgbClr val="000000"/>
                </a:solidFill>
                <a:latin typeface="Courier" charset="0"/>
                <a:ea typeface="ＭＳ Ｐゴシック" charset="-128"/>
              </a:rPr>
              <a:t>d",&amp;n</a:t>
            </a:r>
            <a:r>
              <a:rPr lang="en-US" altLang="en-US" sz="1500" dirty="0">
                <a:solidFill>
                  <a:srgbClr val="000000"/>
                </a:solidFill>
                <a:latin typeface="Courier" charset="0"/>
                <a:ea typeface="ＭＳ Ｐゴシック" charset="-128"/>
              </a:rPr>
              <a:t>);</a:t>
            </a:r>
          </a:p>
          <a:p>
            <a:pPr eaLnBrk="1" hangingPunct="1"/>
            <a:r>
              <a:rPr lang="en-US" altLang="en-US" sz="1500" dirty="0">
                <a:solidFill>
                  <a:srgbClr val="000000"/>
                </a:solidFill>
                <a:latin typeface="Courier" charset="0"/>
                <a:ea typeface="ＭＳ Ｐゴシック" charset="-128"/>
              </a:rPr>
              <a:t>      if (n==0) n=100;</a:t>
            </a:r>
          </a:p>
          <a:p>
            <a:pPr eaLnBrk="1" hangingPunct="1"/>
            <a:r>
              <a:rPr lang="en-US" altLang="en-US" sz="1500" dirty="0">
                <a:solidFill>
                  <a:srgbClr val="000000"/>
                </a:solidFill>
                <a:latin typeface="Courier" charset="0"/>
                <a:ea typeface="ＭＳ Ｐゴシック" charset="-128"/>
              </a:rPr>
              <a:t>   }</a:t>
            </a:r>
          </a:p>
          <a:p>
            <a:pPr eaLnBrk="1" hangingPunct="1"/>
            <a:r>
              <a:rPr lang="en-US" altLang="en-US" sz="1500" dirty="0">
                <a:solidFill>
                  <a:srgbClr val="000000"/>
                </a:solidFill>
                <a:latin typeface="Courier" charset="0"/>
                <a:ea typeface="ＭＳ Ｐゴシック" charset="-128"/>
              </a:rPr>
              <a:t> </a:t>
            </a:r>
          </a:p>
          <a:p>
            <a:pPr eaLnBrk="1" hangingPunct="1"/>
            <a:r>
              <a:rPr lang="en-US" altLang="en-US" sz="1500" dirty="0">
                <a:solidFill>
                  <a:srgbClr val="000000"/>
                </a:solidFill>
                <a:latin typeface="Courier" charset="0"/>
                <a:ea typeface="ＭＳ Ｐゴシック" charset="-128"/>
              </a:rPr>
              <a:t>   </a:t>
            </a:r>
            <a:r>
              <a:rPr lang="en-US" altLang="en-US" sz="1500" dirty="0" err="1">
                <a:solidFill>
                  <a:srgbClr val="000000"/>
                </a:solidFill>
                <a:latin typeface="Courier" charset="0"/>
                <a:ea typeface="ＭＳ Ｐゴシック" charset="-128"/>
              </a:rPr>
              <a:t>MPI_Bcast</a:t>
            </a:r>
            <a:r>
              <a:rPr lang="en-US" altLang="en-US" sz="1500" dirty="0">
                <a:solidFill>
                  <a:srgbClr val="000000"/>
                </a:solidFill>
                <a:latin typeface="Courier" charset="0"/>
                <a:ea typeface="ＭＳ Ｐゴシック" charset="-128"/>
              </a:rPr>
              <a:t>(&amp;n, 1, MPI_INT, ROOT, MPI_COMM_WORLD);</a:t>
            </a:r>
          </a:p>
          <a:p>
            <a:pPr eaLnBrk="1" hangingPunct="1"/>
            <a:r>
              <a:rPr lang="en-US" altLang="en-US" sz="1500" dirty="0">
                <a:solidFill>
                  <a:srgbClr val="000000"/>
                </a:solidFill>
                <a:latin typeface="Courier" charset="0"/>
                <a:ea typeface="ＭＳ Ｐゴシック" charset="-128"/>
              </a:rPr>
              <a:t> </a:t>
            </a:r>
          </a:p>
        </p:txBody>
      </p:sp>
    </p:spTree>
    <p:extLst>
      <p:ext uri="{BB962C8B-B14F-4D97-AF65-F5344CB8AC3E}">
        <p14:creationId xmlns:p14="http://schemas.microsoft.com/office/powerpoint/2010/main" val="1098090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1600200" y="123826"/>
            <a:ext cx="8763000" cy="561975"/>
          </a:xfrm>
        </p:spPr>
        <p:txBody>
          <a:bodyPr>
            <a:normAutofit fontScale="90000"/>
          </a:bodyPr>
          <a:lstStyle/>
          <a:p>
            <a:r>
              <a:rPr lang="en-US" altLang="en-US">
                <a:ea typeface="MS PGothic" charset="-128"/>
              </a:rPr>
              <a:t>Collective Example, Continued</a:t>
            </a:r>
          </a:p>
        </p:txBody>
      </p:sp>
      <p:sp>
        <p:nvSpPr>
          <p:cNvPr id="22530" name="Text Box 3">
            <a:hlinkClick r:id="" action="ppaction://noaction"/>
          </p:cNvPr>
          <p:cNvSpPr txBox="1">
            <a:spLocks noChangeArrowheads="1"/>
          </p:cNvSpPr>
          <p:nvPr/>
        </p:nvSpPr>
        <p:spPr bwMode="auto">
          <a:xfrm>
            <a:off x="2209800" y="1600201"/>
            <a:ext cx="8077200" cy="420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r>
              <a:rPr lang="en-US" altLang="en-US" sz="1500" dirty="0">
                <a:solidFill>
                  <a:srgbClr val="000000"/>
                </a:solidFill>
                <a:latin typeface="Courier" charset="0"/>
                <a:ea typeface="ＭＳ Ｐゴシック" charset="-128"/>
              </a:rPr>
              <a:t> </a:t>
            </a:r>
          </a:p>
          <a:p>
            <a:pPr eaLnBrk="1" hangingPunct="1"/>
            <a:r>
              <a:rPr lang="en-US" altLang="en-US" sz="1500" dirty="0">
                <a:solidFill>
                  <a:srgbClr val="000000"/>
                </a:solidFill>
                <a:latin typeface="Courier" charset="0"/>
                <a:ea typeface="ＭＳ Ｐゴシック" charset="-128"/>
              </a:rPr>
              <a:t>   h   = 1.0 / (double) n;</a:t>
            </a:r>
          </a:p>
          <a:p>
            <a:pPr eaLnBrk="1" hangingPunct="1"/>
            <a:r>
              <a:rPr lang="en-US" altLang="en-US" sz="1500" dirty="0">
                <a:solidFill>
                  <a:srgbClr val="000000"/>
                </a:solidFill>
                <a:latin typeface="Courier" charset="0"/>
                <a:ea typeface="ＭＳ Ｐゴシック" charset="-128"/>
              </a:rPr>
              <a:t>   sum = 0.0;</a:t>
            </a:r>
          </a:p>
          <a:p>
            <a:pPr eaLnBrk="1" hangingPunct="1"/>
            <a:r>
              <a:rPr lang="en-US" altLang="en-US" sz="1500" dirty="0">
                <a:solidFill>
                  <a:srgbClr val="000000"/>
                </a:solidFill>
                <a:latin typeface="Courier" charset="0"/>
                <a:ea typeface="ＭＳ Ｐゴシック" charset="-128"/>
              </a:rPr>
              <a:t>   for (</a:t>
            </a:r>
            <a:r>
              <a:rPr lang="en-US" altLang="en-US" sz="1500" dirty="0" err="1">
                <a:solidFill>
                  <a:srgbClr val="000000"/>
                </a:solidFill>
                <a:latin typeface="Courier" charset="0"/>
                <a:ea typeface="ＭＳ Ｐゴシック" charset="-128"/>
              </a:rPr>
              <a:t>i</a:t>
            </a:r>
            <a:r>
              <a:rPr lang="en-US" altLang="en-US" sz="1500" dirty="0">
                <a:solidFill>
                  <a:srgbClr val="000000"/>
                </a:solidFill>
                <a:latin typeface="Courier" charset="0"/>
                <a:ea typeface="ＭＳ Ｐゴシック" charset="-128"/>
              </a:rPr>
              <a:t> = </a:t>
            </a:r>
            <a:r>
              <a:rPr lang="en-US" altLang="en-US" sz="1500" dirty="0" err="1">
                <a:solidFill>
                  <a:srgbClr val="000000"/>
                </a:solidFill>
                <a:latin typeface="Courier" charset="0"/>
                <a:ea typeface="ＭＳ Ｐゴシック" charset="-128"/>
              </a:rPr>
              <a:t>my_rank</a:t>
            </a:r>
            <a:r>
              <a:rPr lang="en-US" altLang="en-US" sz="1500" dirty="0">
                <a:solidFill>
                  <a:srgbClr val="000000"/>
                </a:solidFill>
                <a:latin typeface="Courier" charset="0"/>
                <a:ea typeface="ＭＳ Ｐゴシック" charset="-128"/>
              </a:rPr>
              <a:t> + 1; </a:t>
            </a:r>
            <a:r>
              <a:rPr lang="en-US" altLang="en-US" sz="1500" dirty="0" err="1">
                <a:solidFill>
                  <a:srgbClr val="000000"/>
                </a:solidFill>
                <a:latin typeface="Courier" charset="0"/>
                <a:ea typeface="ＭＳ Ｐゴシック" charset="-128"/>
              </a:rPr>
              <a:t>i</a:t>
            </a:r>
            <a:r>
              <a:rPr lang="en-US" altLang="en-US" sz="1500" dirty="0">
                <a:solidFill>
                  <a:srgbClr val="000000"/>
                </a:solidFill>
                <a:latin typeface="Courier" charset="0"/>
                <a:ea typeface="ＭＳ Ｐゴシック" charset="-128"/>
              </a:rPr>
              <a:t> &lt;= n; </a:t>
            </a:r>
            <a:r>
              <a:rPr lang="en-US" altLang="en-US" sz="1500" dirty="0" err="1">
                <a:solidFill>
                  <a:srgbClr val="000000"/>
                </a:solidFill>
                <a:latin typeface="Courier" charset="0"/>
                <a:ea typeface="ＭＳ Ｐゴシック" charset="-128"/>
              </a:rPr>
              <a:t>i</a:t>
            </a:r>
            <a:r>
              <a:rPr lang="en-US" altLang="en-US" sz="1500" dirty="0">
                <a:solidFill>
                  <a:srgbClr val="000000"/>
                </a:solidFill>
                <a:latin typeface="Courier" charset="0"/>
                <a:ea typeface="ＭＳ Ｐゴシック" charset="-128"/>
              </a:rPr>
              <a:t> += </a:t>
            </a:r>
            <a:r>
              <a:rPr lang="en-US" altLang="en-US" sz="1500" dirty="0" err="1">
                <a:solidFill>
                  <a:srgbClr val="000000"/>
                </a:solidFill>
                <a:latin typeface="Courier" charset="0"/>
                <a:ea typeface="ＭＳ Ｐゴシック" charset="-128"/>
              </a:rPr>
              <a:t>pool_size</a:t>
            </a:r>
            <a:r>
              <a:rPr lang="en-US" altLang="en-US" sz="1500" dirty="0">
                <a:solidFill>
                  <a:srgbClr val="000000"/>
                </a:solidFill>
                <a:latin typeface="Courier" charset="0"/>
                <a:ea typeface="ＭＳ Ｐゴシック" charset="-128"/>
              </a:rPr>
              <a:t>) {</a:t>
            </a:r>
          </a:p>
          <a:p>
            <a:pPr eaLnBrk="1" hangingPunct="1"/>
            <a:r>
              <a:rPr lang="en-US" altLang="en-US" sz="1500" dirty="0">
                <a:solidFill>
                  <a:srgbClr val="000000"/>
                </a:solidFill>
                <a:latin typeface="Courier" charset="0"/>
                <a:ea typeface="ＭＳ Ｐゴシック" charset="-128"/>
              </a:rPr>
              <a:t>      x = h * ((double)</a:t>
            </a:r>
            <a:r>
              <a:rPr lang="en-US" altLang="en-US" sz="1500" dirty="0" err="1">
                <a:solidFill>
                  <a:srgbClr val="000000"/>
                </a:solidFill>
                <a:latin typeface="Courier" charset="0"/>
                <a:ea typeface="ＭＳ Ｐゴシック" charset="-128"/>
              </a:rPr>
              <a:t>i</a:t>
            </a:r>
            <a:r>
              <a:rPr lang="en-US" altLang="en-US" sz="1500" dirty="0">
                <a:solidFill>
                  <a:srgbClr val="000000"/>
                </a:solidFill>
                <a:latin typeface="Courier" charset="0"/>
                <a:ea typeface="ＭＳ Ｐゴシック" charset="-128"/>
              </a:rPr>
              <a:t> - 0.5);</a:t>
            </a:r>
          </a:p>
          <a:p>
            <a:pPr eaLnBrk="1" hangingPunct="1"/>
            <a:r>
              <a:rPr lang="en-US" altLang="en-US" sz="1500" dirty="0">
                <a:solidFill>
                  <a:srgbClr val="000000"/>
                </a:solidFill>
                <a:latin typeface="Courier" charset="0"/>
                <a:ea typeface="ＭＳ Ｐゴシック" charset="-128"/>
              </a:rPr>
              <a:t>      sum += 4.0 / (1.0 + </a:t>
            </a:r>
            <a:r>
              <a:rPr lang="en-US" altLang="en-US" sz="1500" b="1" dirty="0">
                <a:solidFill>
                  <a:srgbClr val="000000"/>
                </a:solidFill>
                <a:latin typeface="Courier" charset="0"/>
                <a:ea typeface="ＭＳ Ｐゴシック" charset="-128"/>
              </a:rPr>
              <a:t>x</a:t>
            </a:r>
            <a:r>
              <a:rPr lang="en-US" altLang="en-US" sz="1500" dirty="0">
                <a:solidFill>
                  <a:srgbClr val="000000"/>
                </a:solidFill>
                <a:latin typeface="Courier" charset="0"/>
                <a:ea typeface="ＭＳ Ｐゴシック" charset="-128"/>
              </a:rPr>
              <a:t>*</a:t>
            </a:r>
            <a:r>
              <a:rPr lang="en-US" altLang="en-US" sz="1500" b="1" dirty="0">
                <a:solidFill>
                  <a:srgbClr val="000000"/>
                </a:solidFill>
                <a:latin typeface="Courier" charset="0"/>
                <a:ea typeface="ＭＳ Ｐゴシック" charset="-128"/>
              </a:rPr>
              <a:t>x</a:t>
            </a:r>
            <a:r>
              <a:rPr lang="en-US" altLang="en-US" sz="1500" dirty="0">
                <a:solidFill>
                  <a:srgbClr val="000000"/>
                </a:solidFill>
                <a:latin typeface="Courier" charset="0"/>
                <a:ea typeface="ＭＳ Ｐゴシック" charset="-128"/>
              </a:rPr>
              <a:t>);</a:t>
            </a:r>
          </a:p>
          <a:p>
            <a:pPr eaLnBrk="1" hangingPunct="1"/>
            <a:r>
              <a:rPr lang="en-US" altLang="en-US" sz="1500" dirty="0">
                <a:solidFill>
                  <a:srgbClr val="000000"/>
                </a:solidFill>
                <a:latin typeface="Courier" charset="0"/>
                <a:ea typeface="ＭＳ Ｐゴシック" charset="-128"/>
              </a:rPr>
              <a:t>   }</a:t>
            </a:r>
          </a:p>
          <a:p>
            <a:pPr eaLnBrk="1" hangingPunct="1"/>
            <a:r>
              <a:rPr lang="en-US" altLang="en-US" sz="1500" dirty="0">
                <a:solidFill>
                  <a:srgbClr val="000000"/>
                </a:solidFill>
                <a:latin typeface="Courier" charset="0"/>
                <a:ea typeface="ＭＳ Ｐゴシック" charset="-128"/>
              </a:rPr>
              <a:t>   </a:t>
            </a:r>
            <a:r>
              <a:rPr lang="en-US" altLang="en-US" sz="1500" dirty="0" err="1">
                <a:solidFill>
                  <a:srgbClr val="000000"/>
                </a:solidFill>
                <a:latin typeface="Courier" charset="0"/>
                <a:ea typeface="ＭＳ Ｐゴシック" charset="-128"/>
              </a:rPr>
              <a:t>mypi</a:t>
            </a:r>
            <a:r>
              <a:rPr lang="en-US" altLang="en-US" sz="1500" dirty="0">
                <a:solidFill>
                  <a:srgbClr val="000000"/>
                </a:solidFill>
                <a:latin typeface="Courier" charset="0"/>
                <a:ea typeface="ＭＳ Ｐゴシック" charset="-128"/>
              </a:rPr>
              <a:t> = h * sum;</a:t>
            </a:r>
          </a:p>
          <a:p>
            <a:pPr eaLnBrk="1" hangingPunct="1"/>
            <a:r>
              <a:rPr lang="en-US" altLang="en-US" sz="1500" dirty="0">
                <a:solidFill>
                  <a:srgbClr val="000000"/>
                </a:solidFill>
                <a:latin typeface="Courier" charset="0"/>
                <a:ea typeface="ＭＳ Ｐゴシック" charset="-128"/>
              </a:rPr>
              <a:t> </a:t>
            </a:r>
          </a:p>
          <a:p>
            <a:pPr eaLnBrk="1" hangingPunct="1"/>
            <a:r>
              <a:rPr lang="en-US" altLang="en-US" sz="1500" dirty="0">
                <a:solidFill>
                  <a:srgbClr val="000000"/>
                </a:solidFill>
                <a:latin typeface="Courier" charset="0"/>
                <a:ea typeface="ＭＳ Ｐゴシック" charset="-128"/>
              </a:rPr>
              <a:t>   </a:t>
            </a:r>
            <a:r>
              <a:rPr lang="en-US" altLang="en-US" sz="1500" dirty="0" err="1">
                <a:solidFill>
                  <a:srgbClr val="000000"/>
                </a:solidFill>
                <a:latin typeface="Courier" charset="0"/>
                <a:ea typeface="ＭＳ Ｐゴシック" charset="-128"/>
              </a:rPr>
              <a:t>MPI_Reduce</a:t>
            </a:r>
            <a:r>
              <a:rPr lang="en-US" altLang="en-US" sz="1500" dirty="0">
                <a:solidFill>
                  <a:srgbClr val="000000"/>
                </a:solidFill>
                <a:latin typeface="Courier" charset="0"/>
                <a:ea typeface="ＭＳ Ｐゴシック" charset="-128"/>
              </a:rPr>
              <a:t>(&amp;</a:t>
            </a:r>
            <a:r>
              <a:rPr lang="en-US" altLang="en-US" sz="1500" dirty="0" err="1">
                <a:solidFill>
                  <a:srgbClr val="000000"/>
                </a:solidFill>
                <a:latin typeface="Courier" charset="0"/>
                <a:ea typeface="ＭＳ Ｐゴシック" charset="-128"/>
              </a:rPr>
              <a:t>mypi</a:t>
            </a:r>
            <a:r>
              <a:rPr lang="en-US" altLang="en-US" sz="1500" dirty="0">
                <a:solidFill>
                  <a:srgbClr val="000000"/>
                </a:solidFill>
                <a:latin typeface="Courier" charset="0"/>
                <a:ea typeface="ＭＳ Ｐゴシック" charset="-128"/>
              </a:rPr>
              <a:t>, &amp;pi, 1, MPI_DOUBLE, MPI_SUM, ROOT,</a:t>
            </a:r>
          </a:p>
          <a:p>
            <a:pPr eaLnBrk="1" hangingPunct="1"/>
            <a:r>
              <a:rPr lang="en-US" altLang="en-US" sz="1500" dirty="0">
                <a:solidFill>
                  <a:srgbClr val="000000"/>
                </a:solidFill>
                <a:latin typeface="Courier" charset="0"/>
                <a:ea typeface="ＭＳ Ｐゴシック" charset="-128"/>
              </a:rPr>
              <a:t>              MPI_COMM_WORLD);</a:t>
            </a:r>
          </a:p>
          <a:p>
            <a:pPr eaLnBrk="1" hangingPunct="1"/>
            <a:r>
              <a:rPr lang="en-US" altLang="en-US" sz="1500" dirty="0">
                <a:solidFill>
                  <a:srgbClr val="000000"/>
                </a:solidFill>
                <a:latin typeface="Courier" charset="0"/>
                <a:ea typeface="ＭＳ Ｐゴシック" charset="-128"/>
              </a:rPr>
              <a:t> </a:t>
            </a:r>
          </a:p>
          <a:p>
            <a:pPr eaLnBrk="1" hangingPunct="1"/>
            <a:r>
              <a:rPr lang="en-US" altLang="en-US" sz="1500" dirty="0">
                <a:solidFill>
                  <a:srgbClr val="000000"/>
                </a:solidFill>
                <a:latin typeface="Courier" charset="0"/>
                <a:ea typeface="ＭＳ Ｐゴシック" charset="-128"/>
              </a:rPr>
              <a:t>   if (</a:t>
            </a:r>
            <a:r>
              <a:rPr lang="en-US" altLang="en-US" sz="1500" dirty="0" err="1">
                <a:solidFill>
                  <a:srgbClr val="000000"/>
                </a:solidFill>
                <a:latin typeface="Courier" charset="0"/>
                <a:ea typeface="ＭＳ Ｐゴシック" charset="-128"/>
              </a:rPr>
              <a:t>my_rank</a:t>
            </a:r>
            <a:r>
              <a:rPr lang="en-US" altLang="en-US" sz="1500" dirty="0">
                <a:solidFill>
                  <a:srgbClr val="000000"/>
                </a:solidFill>
                <a:latin typeface="Courier" charset="0"/>
                <a:ea typeface="ＭＳ Ｐゴシック" charset="-128"/>
              </a:rPr>
              <a:t> == ROOT) </a:t>
            </a:r>
            <a:r>
              <a:rPr lang="en-US" altLang="en-US" sz="1500" dirty="0" err="1">
                <a:solidFill>
                  <a:srgbClr val="000000"/>
                </a:solidFill>
                <a:latin typeface="Courier" charset="0"/>
                <a:ea typeface="ＭＳ Ｐゴシック" charset="-128"/>
              </a:rPr>
              <a:t>printf</a:t>
            </a:r>
            <a:r>
              <a:rPr lang="en-US" altLang="en-US" sz="1500" dirty="0">
                <a:solidFill>
                  <a:srgbClr val="000000"/>
                </a:solidFill>
                <a:latin typeface="Courier" charset="0"/>
                <a:ea typeface="ＭＳ Ｐゴシック" charset="-128"/>
              </a:rPr>
              <a:t>("\</a:t>
            </a:r>
            <a:r>
              <a:rPr lang="en-US" altLang="en-US" sz="1500" dirty="0" err="1">
                <a:solidFill>
                  <a:srgbClr val="000000"/>
                </a:solidFill>
                <a:latin typeface="Courier" charset="0"/>
                <a:ea typeface="ＭＳ Ｐゴシック" charset="-128"/>
              </a:rPr>
              <a:t>npi</a:t>
            </a:r>
            <a:r>
              <a:rPr lang="en-US" altLang="en-US" sz="1500" dirty="0">
                <a:solidFill>
                  <a:srgbClr val="000000"/>
                </a:solidFill>
                <a:latin typeface="Courier" charset="0"/>
                <a:ea typeface="ＭＳ Ｐゴシック" charset="-128"/>
              </a:rPr>
              <a:t> is approximately %.16f\n", pi);</a:t>
            </a:r>
          </a:p>
          <a:p>
            <a:pPr eaLnBrk="1" hangingPunct="1"/>
            <a:r>
              <a:rPr lang="en-US" altLang="en-US" sz="1500" dirty="0">
                <a:solidFill>
                  <a:srgbClr val="000000"/>
                </a:solidFill>
                <a:latin typeface="Courier" charset="0"/>
                <a:ea typeface="ＭＳ Ｐゴシック" charset="-128"/>
              </a:rPr>
              <a:t> </a:t>
            </a:r>
          </a:p>
          <a:p>
            <a:pPr eaLnBrk="1" hangingPunct="1"/>
            <a:r>
              <a:rPr lang="en-US" altLang="en-US" sz="1500" dirty="0">
                <a:solidFill>
                  <a:srgbClr val="000000"/>
                </a:solidFill>
                <a:latin typeface="Courier" charset="0"/>
                <a:ea typeface="ＭＳ Ｐゴシック" charset="-128"/>
              </a:rPr>
              <a:t>   </a:t>
            </a:r>
            <a:r>
              <a:rPr lang="en-US" altLang="en-US" sz="1500" dirty="0" err="1">
                <a:solidFill>
                  <a:srgbClr val="000000"/>
                </a:solidFill>
                <a:latin typeface="Courier" charset="0"/>
                <a:ea typeface="ＭＳ Ｐゴシック" charset="-128"/>
              </a:rPr>
              <a:t>MPI_Finalize</a:t>
            </a:r>
            <a:r>
              <a:rPr lang="en-US" altLang="en-US" sz="1500" dirty="0">
                <a:solidFill>
                  <a:srgbClr val="000000"/>
                </a:solidFill>
                <a:latin typeface="Courier" charset="0"/>
                <a:ea typeface="ＭＳ Ｐゴシック" charset="-128"/>
              </a:rPr>
              <a:t>();</a:t>
            </a:r>
          </a:p>
          <a:p>
            <a:pPr eaLnBrk="1" hangingPunct="1"/>
            <a:endParaRPr lang="en-US" altLang="en-US" sz="1500" dirty="0">
              <a:solidFill>
                <a:srgbClr val="000000"/>
              </a:solidFill>
              <a:latin typeface="Courier" charset="0"/>
              <a:ea typeface="ＭＳ Ｐゴシック" charset="-128"/>
            </a:endParaRPr>
          </a:p>
          <a:p>
            <a:pPr eaLnBrk="1" hangingPunct="1"/>
            <a:r>
              <a:rPr lang="en-US" altLang="en-US" sz="1500" dirty="0">
                <a:solidFill>
                  <a:srgbClr val="000000"/>
                </a:solidFill>
                <a:latin typeface="Courier" charset="0"/>
                <a:ea typeface="ＭＳ Ｐゴシック" charset="-128"/>
              </a:rPr>
              <a:t>   return 0;</a:t>
            </a:r>
          </a:p>
          <a:p>
            <a:pPr eaLnBrk="1" hangingPunct="1"/>
            <a:r>
              <a:rPr lang="en-US" altLang="en-US" sz="1500" dirty="0">
                <a:solidFill>
                  <a:srgbClr val="000000"/>
                </a:solidFill>
                <a:latin typeface="Courier" charset="0"/>
                <a:ea typeface="ＭＳ Ｐゴシック" charset="-128"/>
              </a:rPr>
              <a:t>}</a:t>
            </a:r>
          </a:p>
        </p:txBody>
      </p:sp>
    </p:spTree>
    <p:extLst>
      <p:ext uri="{BB962C8B-B14F-4D97-AF65-F5344CB8AC3E}">
        <p14:creationId xmlns:p14="http://schemas.microsoft.com/office/powerpoint/2010/main" val="12769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30364" y="76201"/>
            <a:ext cx="8675687"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dirty="0"/>
              <a:t>Opening Remarks</a:t>
            </a:r>
          </a:p>
        </p:txBody>
      </p:sp>
      <p:sp>
        <p:nvSpPr>
          <p:cNvPr id="9218" name="Content Placeholder 2"/>
          <p:cNvSpPr txBox="1">
            <a:spLocks/>
          </p:cNvSpPr>
          <p:nvPr/>
        </p:nvSpPr>
        <p:spPr bwMode="auto">
          <a:xfrm>
            <a:off x="1630364" y="790575"/>
            <a:ext cx="8885237"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spcBef>
                <a:spcPct val="20000"/>
              </a:spcBef>
              <a:buFontTx/>
              <a:buChar char="•"/>
            </a:pPr>
            <a:r>
              <a:rPr lang="en-US" altLang="en-US" sz="2000" i="0"/>
              <a:t>Context: distributed memory parallel computers</a:t>
            </a:r>
          </a:p>
          <a:p>
            <a:pPr>
              <a:spcBef>
                <a:spcPct val="20000"/>
              </a:spcBef>
              <a:buFontTx/>
              <a:buChar char="•"/>
            </a:pPr>
            <a:r>
              <a:rPr lang="en-US" altLang="en-US" sz="2000" i="0"/>
              <a:t>We have communicating sequential processes, each with their own memory, and no access to another process</a:t>
            </a:r>
            <a:r>
              <a:rPr lang="ja-JP" altLang="en-US" sz="2000" i="0"/>
              <a:t>’</a:t>
            </a:r>
            <a:r>
              <a:rPr lang="en-US" altLang="ja-JP" sz="2000" i="0"/>
              <a:t>s memory</a:t>
            </a:r>
          </a:p>
          <a:p>
            <a:pPr lvl="1">
              <a:spcBef>
                <a:spcPct val="20000"/>
              </a:spcBef>
              <a:buFontTx/>
              <a:buChar char="–"/>
            </a:pPr>
            <a:r>
              <a:rPr lang="en-US" altLang="en-US" sz="2000" i="0"/>
              <a:t>A fairly common scenario from the mid 1980s (Intel Hypercube) to today</a:t>
            </a:r>
          </a:p>
          <a:p>
            <a:pPr lvl="1">
              <a:spcBef>
                <a:spcPct val="20000"/>
              </a:spcBef>
              <a:buFontTx/>
              <a:buChar char="–"/>
            </a:pPr>
            <a:r>
              <a:rPr lang="en-US" altLang="en-US" sz="2000" i="0"/>
              <a:t>Processes interact (exchange data, synchronize) through message passing</a:t>
            </a:r>
          </a:p>
          <a:p>
            <a:pPr lvl="1">
              <a:spcBef>
                <a:spcPct val="20000"/>
              </a:spcBef>
              <a:buFontTx/>
              <a:buChar char="–"/>
            </a:pPr>
            <a:r>
              <a:rPr lang="en-US" altLang="en-US" sz="2000" i="0"/>
              <a:t>Initially, each computer vendor had its own library and calls</a:t>
            </a:r>
          </a:p>
          <a:p>
            <a:pPr lvl="1">
              <a:spcBef>
                <a:spcPct val="20000"/>
              </a:spcBef>
              <a:buFontTx/>
              <a:buChar char="–"/>
            </a:pPr>
            <a:r>
              <a:rPr lang="en-US" altLang="en-US" sz="2000" i="0"/>
              <a:t>First standardization was PVM</a:t>
            </a:r>
          </a:p>
          <a:p>
            <a:pPr lvl="2">
              <a:spcBef>
                <a:spcPct val="20000"/>
              </a:spcBef>
              <a:buFontTx/>
              <a:buChar char="•"/>
            </a:pPr>
            <a:r>
              <a:rPr lang="en-US" altLang="en-US" sz="1600" i="0"/>
              <a:t>Started in 1989, first public release in 1991</a:t>
            </a:r>
          </a:p>
          <a:p>
            <a:pPr lvl="2">
              <a:spcBef>
                <a:spcPct val="20000"/>
              </a:spcBef>
              <a:buFontTx/>
              <a:buChar char="•"/>
            </a:pPr>
            <a:r>
              <a:rPr lang="en-US" altLang="en-US" sz="1600" i="0"/>
              <a:t>Worked well on distributed machines</a:t>
            </a:r>
          </a:p>
          <a:p>
            <a:pPr lvl="2">
              <a:spcBef>
                <a:spcPct val="20000"/>
              </a:spcBef>
              <a:buFontTx/>
              <a:buChar char="•"/>
            </a:pPr>
            <a:r>
              <a:rPr lang="en-US" altLang="en-US" sz="1600" i="0"/>
              <a:t>Next was MPI</a:t>
            </a:r>
          </a:p>
          <a:p>
            <a:pPr>
              <a:spcBef>
                <a:spcPct val="20000"/>
              </a:spcBef>
            </a:pPr>
            <a:endParaRPr lang="en-US" altLang="en-US" sz="2000" i="0"/>
          </a:p>
        </p:txBody>
      </p:sp>
    </p:spTree>
    <p:extLst>
      <p:ext uri="{BB962C8B-B14F-4D97-AF65-F5344CB8AC3E}">
        <p14:creationId xmlns:p14="http://schemas.microsoft.com/office/powerpoint/2010/main" val="1227390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1600200" y="123826"/>
            <a:ext cx="87630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MPI Collective Calls: Reduce</a:t>
            </a:r>
            <a:endParaRPr lang="en-US" kern="0" dirty="0"/>
          </a:p>
        </p:txBody>
      </p:sp>
      <p:graphicFrame>
        <p:nvGraphicFramePr>
          <p:cNvPr id="8" name="Group 69"/>
          <p:cNvGraphicFramePr>
            <a:graphicFrameLocks noGrp="1"/>
          </p:cNvGraphicFramePr>
          <p:nvPr/>
        </p:nvGraphicFramePr>
        <p:xfrm>
          <a:off x="1870075" y="685800"/>
          <a:ext cx="8458200" cy="5021692"/>
        </p:xfrm>
        <a:graphic>
          <a:graphicData uri="http://schemas.openxmlformats.org/drawingml/2006/table">
            <a:tbl>
              <a:tblPr/>
              <a:tblGrid>
                <a:gridCol w="1741488">
                  <a:extLst>
                    <a:ext uri="{9D8B030D-6E8A-4147-A177-3AD203B41FA5}">
                      <a16:colId xmlns:a16="http://schemas.microsoft.com/office/drawing/2014/main" val="20000"/>
                    </a:ext>
                  </a:extLst>
                </a:gridCol>
                <a:gridCol w="1906587">
                  <a:extLst>
                    <a:ext uri="{9D8B030D-6E8A-4147-A177-3AD203B41FA5}">
                      <a16:colId xmlns:a16="http://schemas.microsoft.com/office/drawing/2014/main" val="20001"/>
                    </a:ext>
                  </a:extLst>
                </a:gridCol>
                <a:gridCol w="4810125">
                  <a:extLst>
                    <a:ext uri="{9D8B030D-6E8A-4147-A177-3AD203B41FA5}">
                      <a16:colId xmlns:a16="http://schemas.microsoft.com/office/drawing/2014/main" val="20002"/>
                    </a:ext>
                  </a:extLst>
                </a:gridCol>
              </a:tblGrid>
              <a:tr h="373063">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Function:</a:t>
                      </a:r>
                    </a:p>
                  </a:txBody>
                  <a:tcPr marT="45712" marB="4571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rgbClr val="339933"/>
                          </a:solidFill>
                          <a:effectLst/>
                          <a:latin typeface="Arial" charset="0"/>
                          <a:ea typeface="ＭＳ Ｐゴシック" charset="-128"/>
                        </a:rPr>
                        <a:t>MPI_Reduce()</a:t>
                      </a:r>
                    </a:p>
                  </a:txBody>
                  <a:tcPr marT="45712" marB="4571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2998788">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int MPI_Reduce (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void                 *operand,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void                 *result,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int                    count,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MPI_Datatype datatype,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MPI_Op           operator,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int                    root,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MPI_Comm     comm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endParaRPr kumimoji="0" lang="en-US" altLang="en-US" sz="1800" b="0" i="0" u="none" strike="noStrike" cap="none" normalizeH="0" baseline="0">
                        <a:ln>
                          <a:noFill/>
                        </a:ln>
                        <a:solidFill>
                          <a:schemeClr val="tx1"/>
                        </a:solidFill>
                        <a:effectLst/>
                        <a:latin typeface="Arial" charset="0"/>
                        <a:ea typeface="ＭＳ Ｐゴシック" charset="-128"/>
                      </a:endParaRPr>
                    </a:p>
                  </a:txBody>
                  <a:tcPr marT="45712" marB="4571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7CFCB"/>
                    </a:solidFill>
                  </a:tcPr>
                </a:tc>
                <a:tc hMerge="1">
                  <a:txBody>
                    <a:bodyPr/>
                    <a:lstStyle/>
                    <a:p>
                      <a:endParaRPr lang="en-US"/>
                    </a:p>
                  </a:txBody>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endParaRPr kumimoji="0" lang="en-US" altLang="en-US" sz="1800" b="0" i="0" u="none" strike="noStrike" cap="none" normalizeH="0" baseline="0">
                        <a:ln>
                          <a:noFill/>
                        </a:ln>
                        <a:solidFill>
                          <a:schemeClr val="bg1"/>
                        </a:solidFill>
                        <a:effectLst/>
                        <a:latin typeface="Arial" charset="0"/>
                        <a:ea typeface="ＭＳ Ｐゴシック" charset="-128"/>
                      </a:endParaRPr>
                    </a:p>
                  </a:txBody>
                  <a:tcPr marT="45712" marB="4571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1649413">
                <a:tc gridSpan="3">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Description:</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400" b="0" i="0" u="none" strike="noStrike" cap="none" normalizeH="0" baseline="0">
                          <a:ln>
                            <a:noFill/>
                          </a:ln>
                          <a:solidFill>
                            <a:schemeClr val="tx1"/>
                          </a:solidFill>
                          <a:effectLst/>
                          <a:latin typeface="Arial" charset="0"/>
                          <a:ea typeface="ＭＳ Ｐゴシック" charset="-128"/>
                        </a:rPr>
                        <a:t>A collective communication call where all the processes in a communicator contribute data that is combined using binary operations (MPI_Op) such as addition, max, min, logical, and, etc. MPI_Reduce combines the operands stored in the memory referenced by </a:t>
                      </a:r>
                      <a:r>
                        <a:rPr kumimoji="0" lang="en-US" altLang="en-US" sz="1400" b="0" i="1" u="none" strike="noStrike" cap="none" normalizeH="0" baseline="0">
                          <a:ln>
                            <a:noFill/>
                          </a:ln>
                          <a:solidFill>
                            <a:schemeClr val="tx1"/>
                          </a:solidFill>
                          <a:effectLst/>
                          <a:latin typeface="Arial" charset="0"/>
                          <a:ea typeface="ＭＳ Ｐゴシック" charset="-128"/>
                        </a:rPr>
                        <a:t>operand</a:t>
                      </a:r>
                      <a:r>
                        <a:rPr kumimoji="0" lang="en-US" altLang="en-US" sz="1400" b="0" i="0" u="none" strike="noStrike" cap="none" normalizeH="0" baseline="0">
                          <a:ln>
                            <a:noFill/>
                          </a:ln>
                          <a:solidFill>
                            <a:schemeClr val="tx1"/>
                          </a:solidFill>
                          <a:effectLst/>
                          <a:latin typeface="Arial" charset="0"/>
                          <a:ea typeface="ＭＳ Ｐゴシック" charset="-128"/>
                        </a:rPr>
                        <a:t> using the operation </a:t>
                      </a:r>
                      <a:r>
                        <a:rPr kumimoji="0" lang="en-US" altLang="en-US" sz="1400" b="0" i="1" u="none" strike="noStrike" cap="none" normalizeH="0" baseline="0">
                          <a:ln>
                            <a:noFill/>
                          </a:ln>
                          <a:solidFill>
                            <a:schemeClr val="tx1"/>
                          </a:solidFill>
                          <a:effectLst/>
                          <a:latin typeface="Arial" charset="0"/>
                          <a:ea typeface="ＭＳ Ｐゴシック" charset="-128"/>
                        </a:rPr>
                        <a:t>operator</a:t>
                      </a:r>
                      <a:r>
                        <a:rPr kumimoji="0" lang="en-US" altLang="en-US" sz="1400" b="0" i="0" u="none" strike="noStrike" cap="none" normalizeH="0" baseline="0">
                          <a:ln>
                            <a:noFill/>
                          </a:ln>
                          <a:solidFill>
                            <a:schemeClr val="tx1"/>
                          </a:solidFill>
                          <a:effectLst/>
                          <a:latin typeface="Arial" charset="0"/>
                          <a:ea typeface="ＭＳ Ｐゴシック" charset="-128"/>
                        </a:rPr>
                        <a:t> and stores the result in </a:t>
                      </a:r>
                      <a:r>
                        <a:rPr kumimoji="0" lang="en-US" altLang="en-US" sz="1400" b="0" i="1" u="none" strike="noStrike" cap="none" normalizeH="0" baseline="0">
                          <a:ln>
                            <a:noFill/>
                          </a:ln>
                          <a:solidFill>
                            <a:schemeClr val="tx1"/>
                          </a:solidFill>
                          <a:effectLst/>
                          <a:latin typeface="Arial" charset="0"/>
                          <a:ea typeface="ＭＳ Ｐゴシック" charset="-128"/>
                        </a:rPr>
                        <a:t>*result</a:t>
                      </a:r>
                      <a:r>
                        <a:rPr kumimoji="0" lang="en-US" altLang="en-US" sz="1400" b="0" i="0" u="none" strike="noStrike" cap="none" normalizeH="0" baseline="0">
                          <a:ln>
                            <a:noFill/>
                          </a:ln>
                          <a:solidFill>
                            <a:schemeClr val="tx1"/>
                          </a:solidFill>
                          <a:effectLst/>
                          <a:latin typeface="Arial" charset="0"/>
                          <a:ea typeface="ＭＳ Ｐゴシック" charset="-128"/>
                        </a:rPr>
                        <a:t>. MPI_Reduce is called by all the processes in the communicator </a:t>
                      </a:r>
                      <a:r>
                        <a:rPr kumimoji="0" lang="en-US" altLang="en-US" sz="1400" b="0" i="1" u="none" strike="noStrike" cap="none" normalizeH="0" baseline="0">
                          <a:ln>
                            <a:noFill/>
                          </a:ln>
                          <a:solidFill>
                            <a:schemeClr val="tx1"/>
                          </a:solidFill>
                          <a:effectLst/>
                          <a:latin typeface="Arial" charset="0"/>
                          <a:ea typeface="ＭＳ Ｐゴシック" charset="-128"/>
                        </a:rPr>
                        <a:t>comm </a:t>
                      </a:r>
                      <a:r>
                        <a:rPr kumimoji="0" lang="en-US" altLang="en-US" sz="1400" b="0" i="0" u="none" strike="noStrike" cap="none" normalizeH="0" baseline="0">
                          <a:ln>
                            <a:noFill/>
                          </a:ln>
                          <a:solidFill>
                            <a:schemeClr val="tx1"/>
                          </a:solidFill>
                          <a:effectLst/>
                          <a:latin typeface="Arial" charset="0"/>
                          <a:ea typeface="ＭＳ Ｐゴシック" charset="-128"/>
                        </a:rPr>
                        <a:t>and for each of the processes </a:t>
                      </a:r>
                      <a:r>
                        <a:rPr kumimoji="0" lang="en-US" altLang="en-US" sz="1400" b="0" i="1" u="none" strike="noStrike" cap="none" normalizeH="0" baseline="0">
                          <a:ln>
                            <a:noFill/>
                          </a:ln>
                          <a:solidFill>
                            <a:schemeClr val="tx1"/>
                          </a:solidFill>
                          <a:effectLst/>
                          <a:latin typeface="Arial" charset="0"/>
                          <a:ea typeface="ＭＳ Ｐゴシック" charset="-128"/>
                        </a:rPr>
                        <a:t>count, datatype operator </a:t>
                      </a:r>
                      <a:r>
                        <a:rPr kumimoji="0" lang="en-US" altLang="en-US" sz="1400" b="0" i="0" u="none" strike="noStrike" cap="none" normalizeH="0" baseline="0">
                          <a:ln>
                            <a:noFill/>
                          </a:ln>
                          <a:solidFill>
                            <a:schemeClr val="tx1"/>
                          </a:solidFill>
                          <a:effectLst/>
                          <a:latin typeface="Arial" charset="0"/>
                          <a:ea typeface="ＭＳ Ｐゴシック" charset="-128"/>
                        </a:rPr>
                        <a:t>and </a:t>
                      </a:r>
                      <a:r>
                        <a:rPr kumimoji="0" lang="en-US" altLang="en-US" sz="1400" b="0" i="1" u="none" strike="noStrike" cap="none" normalizeH="0" baseline="0">
                          <a:ln>
                            <a:noFill/>
                          </a:ln>
                          <a:solidFill>
                            <a:schemeClr val="tx1"/>
                          </a:solidFill>
                          <a:effectLst/>
                          <a:latin typeface="Arial" charset="0"/>
                          <a:ea typeface="ＭＳ Ｐゴシック" charset="-128"/>
                        </a:rPr>
                        <a:t>root  </a:t>
                      </a:r>
                      <a:r>
                        <a:rPr kumimoji="0" lang="en-US" altLang="en-US" sz="1400" b="0" i="0" u="none" strike="noStrike" cap="none" normalizeH="0" baseline="0">
                          <a:ln>
                            <a:noFill/>
                          </a:ln>
                          <a:solidFill>
                            <a:schemeClr val="tx1"/>
                          </a:solidFill>
                          <a:effectLst/>
                          <a:latin typeface="Arial" charset="0"/>
                          <a:ea typeface="ＭＳ Ｐゴシック" charset="-128"/>
                        </a:rPr>
                        <a:t>remain the same.</a:t>
                      </a:r>
                      <a:endParaRPr kumimoji="0" lang="en-US" altLang="en-US" sz="1400" b="0" i="1" u="none" strike="noStrike" cap="none" normalizeH="0" baseline="0">
                        <a:ln>
                          <a:noFill/>
                        </a:ln>
                        <a:solidFill>
                          <a:schemeClr val="tx1"/>
                        </a:solidFill>
                        <a:effectLst/>
                        <a:latin typeface="Arial" charset="0"/>
                        <a:ea typeface="ＭＳ Ｐゴシック" charset="-128"/>
                      </a:endParaRPr>
                    </a:p>
                  </a:txBody>
                  <a:tcPr marT="45712" marB="4571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9468" name="TextBox 8"/>
          <p:cNvSpPr txBox="1">
            <a:spLocks noChangeArrowheads="1"/>
          </p:cNvSpPr>
          <p:nvPr/>
        </p:nvSpPr>
        <p:spPr bwMode="auto">
          <a:xfrm>
            <a:off x="1568450" y="5486401"/>
            <a:ext cx="9144000" cy="646113"/>
          </a:xfrm>
          <a:prstGeom prst="rect">
            <a:avLst/>
          </a:prstGeom>
          <a:gradFill rotWithShape="1">
            <a:gsLst>
              <a:gs pos="0">
                <a:srgbClr val="FFE5E5"/>
              </a:gs>
              <a:gs pos="64999">
                <a:srgbClr val="FFBEBD"/>
              </a:gs>
              <a:gs pos="100000">
                <a:srgbClr val="FFA2A1"/>
              </a:gs>
            </a:gsLst>
            <a:lin ang="5400000" scaled="1"/>
          </a:gradFill>
          <a:ln w="12700">
            <a:solidFill>
              <a:srgbClr val="BE4B48"/>
            </a:solidFill>
            <a:miter lim="800000"/>
            <a:headEnd/>
            <a:tailEnd/>
          </a:ln>
          <a:effectLst>
            <a:outerShdw blurRad="63500" dist="38100" dir="2700000" algn="tl" rotWithShape="0">
              <a:srgbClr val="000000">
                <a:alpha val="39998"/>
              </a:srgbClr>
            </a:outerShdw>
          </a:effectLst>
        </p:spPr>
        <p:txBody>
          <a:bodyPr>
            <a:spAutoFit/>
          </a:bodyPr>
          <a:lstStyle>
            <a:lvl1pPr marL="90488" indent="90488"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1pPr>
            <a:lvl2pPr marL="742950" indent="-28575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2pPr>
            <a:lvl3pPr marL="1143000" indent="-22860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3pPr>
            <a:lvl4pPr marL="1600200" indent="-22860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4pPr>
            <a:lvl5pPr marL="2057400" indent="-22860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9pPr>
          </a:lstStyle>
          <a:p>
            <a:pPr>
              <a:buClr>
                <a:srgbClr val="000000"/>
              </a:buClr>
              <a:buSzPct val="100000"/>
              <a:defRPr/>
            </a:pPr>
            <a:r>
              <a:rPr lang="en-GB" sz="1100">
                <a:solidFill>
                  <a:srgbClr val="000000"/>
                </a:solidFill>
                <a:latin typeface="Courier New" charset="0"/>
              </a:rPr>
              <a:t>...</a:t>
            </a:r>
          </a:p>
          <a:p>
            <a:pPr>
              <a:buClr>
                <a:srgbClr val="000000"/>
              </a:buClr>
              <a:buSzPct val="100000"/>
              <a:buFont typeface="Arial" charset="0"/>
              <a:buNone/>
              <a:defRPr/>
            </a:pPr>
            <a:r>
              <a:rPr lang="en-US" sz="1400" b="1">
                <a:solidFill>
                  <a:srgbClr val="000000"/>
                </a:solidFill>
                <a:latin typeface="Courier New" charset="0"/>
              </a:rPr>
              <a:t>MPI_Reduce(&amp;local_integral, &amp;integral, 1, MPI_FLOAT, MPI_SUM, 0, MPI_COMM_WORLD);</a:t>
            </a:r>
          </a:p>
          <a:p>
            <a:pPr>
              <a:buClr>
                <a:srgbClr val="000000"/>
              </a:buClr>
              <a:buSzPct val="100000"/>
              <a:buFont typeface="Arial" charset="0"/>
              <a:buNone/>
              <a:defRPr/>
            </a:pPr>
            <a:r>
              <a:rPr lang="en-GB" sz="1100" b="1">
                <a:solidFill>
                  <a:srgbClr val="000000"/>
                </a:solidFill>
                <a:latin typeface="Courier New" charset="0"/>
              </a:rPr>
              <a:t>...</a:t>
            </a:r>
            <a:r>
              <a:rPr lang="en-GB" sz="1100">
                <a:solidFill>
                  <a:srgbClr val="000000"/>
                </a:solidFill>
                <a:latin typeface="Courier New" charset="0"/>
              </a:rPr>
              <a:t> </a:t>
            </a:r>
          </a:p>
        </p:txBody>
      </p:sp>
      <p:sp>
        <p:nvSpPr>
          <p:cNvPr id="24588" name="Rectangle 5"/>
          <p:cNvSpPr>
            <a:spLocks noChangeArrowheads="1"/>
          </p:cNvSpPr>
          <p:nvPr/>
        </p:nvSpPr>
        <p:spPr bwMode="auto">
          <a:xfrm>
            <a:off x="5899150" y="6132514"/>
            <a:ext cx="4495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sz="1200">
                <a:latin typeface="Calibri" charset="0"/>
              </a:rPr>
              <a:t>http://www-unix.mcs.anl.gov/mpi/www/www3/MPI_Reduce.html</a:t>
            </a:r>
          </a:p>
        </p:txBody>
      </p:sp>
    </p:spTree>
    <p:extLst>
      <p:ext uri="{BB962C8B-B14F-4D97-AF65-F5344CB8AC3E}">
        <p14:creationId xmlns:p14="http://schemas.microsoft.com/office/powerpoint/2010/main" val="1989131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981200" y="200026"/>
            <a:ext cx="82296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ea typeface="ＭＳ Ｐゴシック" charset="0"/>
                <a:cs typeface="ＭＳ Ｐゴシック" charset="0"/>
              </a:rPr>
              <a:t>MPI Binary Operations</a:t>
            </a:r>
            <a:endParaRPr lang="en-US" kern="0" dirty="0">
              <a:ea typeface="ＭＳ Ｐゴシック" charset="0"/>
              <a:cs typeface="ＭＳ Ｐゴシック" charset="0"/>
            </a:endParaRPr>
          </a:p>
        </p:txBody>
      </p:sp>
      <p:sp>
        <p:nvSpPr>
          <p:cNvPr id="9" name="Content Placeholder 2"/>
          <p:cNvSpPr txBox="1">
            <a:spLocks/>
          </p:cNvSpPr>
          <p:nvPr/>
        </p:nvSpPr>
        <p:spPr>
          <a:xfrm>
            <a:off x="1981200" y="1143000"/>
            <a:ext cx="8229600" cy="1143000"/>
          </a:xfrm>
          <a:prstGeom prst="rect">
            <a:avLst/>
          </a:prstGeom>
        </p:spPr>
        <p:txBody>
          <a:bodyPr/>
          <a:lstStyle>
            <a:lvl1pPr marL="342900" indent="-3429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r>
              <a:rPr lang="en-US" sz="1600" kern="0" dirty="0">
                <a:ea typeface="ＭＳ Ｐゴシック" pitchFamily="34" charset="-128"/>
              </a:rPr>
              <a:t>MPI binary operators are used in the </a:t>
            </a:r>
            <a:r>
              <a:rPr lang="en-US" sz="1600" kern="0" dirty="0" err="1">
                <a:ea typeface="ＭＳ Ｐゴシック" pitchFamily="34" charset="-128"/>
              </a:rPr>
              <a:t>MPI_Reduce</a:t>
            </a:r>
            <a:r>
              <a:rPr lang="en-US" sz="1600" kern="0" dirty="0">
                <a:ea typeface="ＭＳ Ｐゴシック" pitchFamily="34" charset="-128"/>
              </a:rPr>
              <a:t> function call as one of the parameters. </a:t>
            </a:r>
            <a:r>
              <a:rPr lang="en-US" sz="1600" kern="0" dirty="0" err="1">
                <a:ea typeface="ＭＳ Ｐゴシック" pitchFamily="34" charset="-128"/>
              </a:rPr>
              <a:t>MPI_Reduce</a:t>
            </a:r>
            <a:r>
              <a:rPr lang="en-US" sz="1600" kern="0" dirty="0">
                <a:ea typeface="ＭＳ Ｐゴシック" pitchFamily="34" charset="-128"/>
              </a:rPr>
              <a:t> performs a global reduction operation (dictated by the MPI binary operator parameter) on the supplied operands. </a:t>
            </a:r>
          </a:p>
          <a:p>
            <a:pPr eaLnBrk="1" hangingPunct="1">
              <a:defRPr/>
            </a:pPr>
            <a:r>
              <a:rPr lang="en-US" sz="1600" kern="0" dirty="0">
                <a:ea typeface="ＭＳ Ｐゴシック" pitchFamily="34" charset="-128"/>
              </a:rPr>
              <a:t>The predefined MPI Operators used are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286000"/>
            <a:ext cx="6756787" cy="4572000"/>
          </a:xfrm>
          <a:prstGeom prst="rect">
            <a:avLst/>
          </a:prstGeom>
        </p:spPr>
      </p:pic>
    </p:spTree>
    <p:extLst>
      <p:ext uri="{BB962C8B-B14F-4D97-AF65-F5344CB8AC3E}">
        <p14:creationId xmlns:p14="http://schemas.microsoft.com/office/powerpoint/2010/main" val="1461036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0" y="41276"/>
            <a:ext cx="8243888"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eaLnBrk="1" hangingPunct="1">
              <a:defRPr/>
            </a:pPr>
            <a:r>
              <a:rPr lang="en-US" kern="0" dirty="0"/>
              <a:t>MPI Collective Calls: All Reduce</a:t>
            </a:r>
          </a:p>
        </p:txBody>
      </p:sp>
      <p:graphicFrame>
        <p:nvGraphicFramePr>
          <p:cNvPr id="7" name="Group 69"/>
          <p:cNvGraphicFramePr>
            <a:graphicFrameLocks noGrp="1"/>
          </p:cNvGraphicFramePr>
          <p:nvPr/>
        </p:nvGraphicFramePr>
        <p:xfrm>
          <a:off x="2217738" y="706438"/>
          <a:ext cx="4114800" cy="4572000"/>
        </p:xfrm>
        <a:graphic>
          <a:graphicData uri="http://schemas.openxmlformats.org/drawingml/2006/table">
            <a:tbl>
              <a:tblPr/>
              <a:tblGrid>
                <a:gridCol w="847725">
                  <a:extLst>
                    <a:ext uri="{9D8B030D-6E8A-4147-A177-3AD203B41FA5}">
                      <a16:colId xmlns:a16="http://schemas.microsoft.com/office/drawing/2014/main" val="20000"/>
                    </a:ext>
                  </a:extLst>
                </a:gridCol>
                <a:gridCol w="3267075">
                  <a:extLst>
                    <a:ext uri="{9D8B030D-6E8A-4147-A177-3AD203B41FA5}">
                      <a16:colId xmlns:a16="http://schemas.microsoft.com/office/drawing/2014/main" val="20001"/>
                    </a:ext>
                  </a:extLst>
                </a:gridCol>
              </a:tblGrid>
              <a:tr h="3810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Function:</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rgbClr val="339933"/>
                          </a:solidFill>
                          <a:effectLst/>
                          <a:latin typeface="Arial" charset="0"/>
                          <a:ea typeface="ＭＳ Ｐゴシック" charset="-128"/>
                        </a:rPr>
                        <a:t>MPI_Allreduce()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int MPI_Allreduce (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void                  *sendbuf,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void                  *recvbuf,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int                     count,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MPI_Datatype  datatype,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MPI_Op            op,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         MPI_Comm      comm )</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endParaRPr kumimoji="0" lang="en-US" altLang="en-US" sz="1800" b="0" i="0" u="none" strike="noStrike" cap="none" normalizeH="0" baseline="0">
                        <a:ln>
                          <a:noFill/>
                        </a:ln>
                        <a:solidFill>
                          <a:schemeClr val="tx1"/>
                        </a:solidFill>
                        <a:effectLst/>
                        <a:latin typeface="Arial" charset="0"/>
                        <a:ea typeface="ＭＳ Ｐゴシック"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7CFCB"/>
                    </a:solidFill>
                  </a:tcPr>
                </a:tc>
                <a:tc hMerge="1">
                  <a:txBody>
                    <a:bodyPr/>
                    <a:lstStyle/>
                    <a:p>
                      <a:endParaRPr lang="en-US"/>
                    </a:p>
                  </a:txBody>
                  <a:tcPr/>
                </a:tc>
                <a:extLst>
                  <a:ext uri="{0D108BD9-81ED-4DB2-BD59-A6C34878D82A}">
                    <a16:rowId xmlns:a16="http://schemas.microsoft.com/office/drawing/2014/main" val="10001"/>
                  </a:ext>
                </a:extLst>
              </a:tr>
              <a:tr h="180975">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Description:</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400" b="0" i="0" u="none" strike="noStrike" cap="none" normalizeH="0" baseline="0">
                          <a:ln>
                            <a:noFill/>
                          </a:ln>
                          <a:solidFill>
                            <a:schemeClr val="tx1"/>
                          </a:solidFill>
                          <a:effectLst/>
                          <a:latin typeface="Arial" charset="0"/>
                          <a:ea typeface="ＭＳ Ｐゴシック" charset="-128"/>
                        </a:rPr>
                        <a:t>MPI_Allreduce is used exactly like MPI_Reduce, except that the result of the reduction is returned on all processes, as a result there is no </a:t>
                      </a:r>
                      <a:r>
                        <a:rPr kumimoji="0" lang="en-US" altLang="en-US" sz="1400" b="0" i="1" u="none" strike="noStrike" cap="none" normalizeH="0" baseline="0">
                          <a:ln>
                            <a:noFill/>
                          </a:ln>
                          <a:solidFill>
                            <a:schemeClr val="tx1"/>
                          </a:solidFill>
                          <a:effectLst/>
                          <a:latin typeface="Arial" charset="0"/>
                          <a:ea typeface="ＭＳ Ｐゴシック" charset="-128"/>
                        </a:rPr>
                        <a:t>root</a:t>
                      </a:r>
                      <a:r>
                        <a:rPr kumimoji="0" lang="en-US" altLang="en-US" sz="1400" b="0" i="0" u="none" strike="noStrike" cap="none" normalizeH="0" baseline="0">
                          <a:ln>
                            <a:noFill/>
                          </a:ln>
                          <a:solidFill>
                            <a:schemeClr val="tx1"/>
                          </a:solidFill>
                          <a:effectLst/>
                          <a:latin typeface="Arial" charset="0"/>
                          <a:ea typeface="ＭＳ Ｐゴシック" charset="-128"/>
                        </a:rPr>
                        <a:t> parameter.</a:t>
                      </a:r>
                      <a:endParaRPr kumimoji="0" lang="en-US" altLang="en-US" sz="1400" b="0" i="1" u="none" strike="noStrike" cap="none" normalizeH="0" baseline="0">
                        <a:ln>
                          <a:noFill/>
                        </a:ln>
                        <a:solidFill>
                          <a:schemeClr val="tx1"/>
                        </a:solidFill>
                        <a:effectLst/>
                        <a:latin typeface="Arial" charset="0"/>
                        <a:ea typeface="ＭＳ Ｐゴシック"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21515" name="TextBox 7"/>
          <p:cNvSpPr txBox="1">
            <a:spLocks noChangeArrowheads="1"/>
          </p:cNvSpPr>
          <p:nvPr/>
        </p:nvSpPr>
        <p:spPr bwMode="auto">
          <a:xfrm>
            <a:off x="1524000" y="5257800"/>
            <a:ext cx="9144000" cy="661988"/>
          </a:xfrm>
          <a:prstGeom prst="rect">
            <a:avLst/>
          </a:prstGeom>
          <a:gradFill rotWithShape="1">
            <a:gsLst>
              <a:gs pos="0">
                <a:srgbClr val="FFE5E5"/>
              </a:gs>
              <a:gs pos="64999">
                <a:srgbClr val="FFBEBD"/>
              </a:gs>
              <a:gs pos="100000">
                <a:srgbClr val="FFA2A1"/>
              </a:gs>
            </a:gsLst>
            <a:lin ang="5400000" scaled="1"/>
          </a:gradFill>
          <a:ln w="12700">
            <a:solidFill>
              <a:srgbClr val="BE4B48"/>
            </a:solidFill>
            <a:miter lim="800000"/>
            <a:headEnd/>
            <a:tailEnd/>
          </a:ln>
          <a:effectLst>
            <a:outerShdw blurRad="63500" dist="38100" dir="2700000" algn="tl" rotWithShape="0">
              <a:srgbClr val="000000">
                <a:alpha val="39998"/>
              </a:srgbClr>
            </a:outerShdw>
          </a:effectLst>
        </p:spPr>
        <p:txBody>
          <a:bodyPr>
            <a:spAutoFit/>
          </a:bodyPr>
          <a:lstStyle>
            <a:lvl1pPr marL="90488" indent="90488"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1pPr>
            <a:lvl2pPr marL="742950" indent="-28575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2pPr>
            <a:lvl3pPr marL="1143000" indent="-22860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3pPr>
            <a:lvl4pPr marL="1600200" indent="-22860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4pPr>
            <a:lvl5pPr marL="2057400" indent="-228600" defTabSz="4572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0"/>
                <a:cs typeface="MS PGothic" charset="0"/>
              </a:defRPr>
            </a:lvl9pPr>
          </a:lstStyle>
          <a:p>
            <a:pPr>
              <a:buClr>
                <a:srgbClr val="000000"/>
              </a:buClr>
              <a:buSzPct val="100000"/>
              <a:defRPr/>
            </a:pPr>
            <a:r>
              <a:rPr lang="en-GB" sz="1100">
                <a:solidFill>
                  <a:srgbClr val="000000"/>
                </a:solidFill>
                <a:latin typeface="Courier New" charset="0"/>
              </a:rPr>
              <a:t>...</a:t>
            </a:r>
          </a:p>
          <a:p>
            <a:pPr>
              <a:buClr>
                <a:srgbClr val="000000"/>
              </a:buClr>
              <a:buSzPct val="100000"/>
              <a:buFont typeface="Arial" charset="0"/>
              <a:buNone/>
              <a:defRPr/>
            </a:pPr>
            <a:r>
              <a:rPr lang="en-US" sz="1500" b="1">
                <a:solidFill>
                  <a:srgbClr val="000000"/>
                </a:solidFill>
                <a:latin typeface="Courier New" charset="0"/>
              </a:rPr>
              <a:t>MPI_Allreduce(&amp;integral, &amp;integral, 1, MPI_FLOAT, MPI_SUM, MPI_COMM_WORLD);</a:t>
            </a:r>
          </a:p>
          <a:p>
            <a:pPr>
              <a:buClr>
                <a:srgbClr val="000000"/>
              </a:buClr>
              <a:buSzPct val="100000"/>
              <a:buFont typeface="Arial" charset="0"/>
              <a:buNone/>
              <a:defRPr/>
            </a:pPr>
            <a:r>
              <a:rPr lang="en-GB" sz="1100" b="1">
                <a:solidFill>
                  <a:srgbClr val="000000"/>
                </a:solidFill>
                <a:latin typeface="Courier New" charset="0"/>
              </a:rPr>
              <a:t>...</a:t>
            </a:r>
            <a:r>
              <a:rPr lang="en-GB" sz="1100">
                <a:solidFill>
                  <a:srgbClr val="000000"/>
                </a:solidFill>
                <a:latin typeface="Courier New" charset="0"/>
              </a:rPr>
              <a:t> </a:t>
            </a:r>
          </a:p>
        </p:txBody>
      </p:sp>
      <p:sp>
        <p:nvSpPr>
          <p:cNvPr id="26635" name="Rectangle 5"/>
          <p:cNvSpPr>
            <a:spLocks noChangeArrowheads="1"/>
          </p:cNvSpPr>
          <p:nvPr/>
        </p:nvSpPr>
        <p:spPr bwMode="auto">
          <a:xfrm>
            <a:off x="5970588" y="6108701"/>
            <a:ext cx="464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sz="1200">
                <a:latin typeface="Calibri" charset="0"/>
              </a:rPr>
              <a:t>http://www-unix.mcs.anl.gov/mpi/www/www3/MPI_Allreduce.html</a:t>
            </a:r>
          </a:p>
        </p:txBody>
      </p:sp>
      <p:grpSp>
        <p:nvGrpSpPr>
          <p:cNvPr id="26636" name="Group 34"/>
          <p:cNvGrpSpPr>
            <a:grpSpLocks/>
          </p:cNvGrpSpPr>
          <p:nvPr/>
        </p:nvGrpSpPr>
        <p:grpSpPr bwMode="auto">
          <a:xfrm>
            <a:off x="6400800" y="1676400"/>
            <a:ext cx="4114800" cy="2133600"/>
            <a:chOff x="4876800" y="1676400"/>
            <a:chExt cx="4114800" cy="2133600"/>
          </a:xfrm>
        </p:grpSpPr>
        <p:sp>
          <p:nvSpPr>
            <p:cNvPr id="21518" name="Rectangle 10"/>
            <p:cNvSpPr>
              <a:spLocks noChangeArrowheads="1"/>
            </p:cNvSpPr>
            <p:nvPr/>
          </p:nvSpPr>
          <p:spPr bwMode="auto">
            <a:xfrm>
              <a:off x="5334000" y="2286000"/>
              <a:ext cx="381000" cy="3810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MS PGothic" charset="0"/>
                  <a:cs typeface="MS PGothic" charset="0"/>
                </a:rPr>
                <a:t>B</a:t>
              </a:r>
            </a:p>
          </p:txBody>
        </p:sp>
        <p:sp>
          <p:nvSpPr>
            <p:cNvPr id="21519" name="Rectangle 11"/>
            <p:cNvSpPr>
              <a:spLocks noChangeArrowheads="1"/>
            </p:cNvSpPr>
            <p:nvPr/>
          </p:nvSpPr>
          <p:spPr bwMode="auto">
            <a:xfrm>
              <a:off x="5334000" y="2819400"/>
              <a:ext cx="381000" cy="3810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MS PGothic" charset="0"/>
                  <a:cs typeface="MS PGothic" charset="0"/>
                </a:rPr>
                <a:t>C</a:t>
              </a:r>
            </a:p>
          </p:txBody>
        </p:sp>
        <p:sp>
          <p:nvSpPr>
            <p:cNvPr id="21520" name="Rectangle 12"/>
            <p:cNvSpPr>
              <a:spLocks noChangeArrowheads="1"/>
            </p:cNvSpPr>
            <p:nvPr/>
          </p:nvSpPr>
          <p:spPr bwMode="auto">
            <a:xfrm>
              <a:off x="5334000" y="3352800"/>
              <a:ext cx="381000" cy="3810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MS PGothic" charset="0"/>
                  <a:cs typeface="MS PGothic" charset="0"/>
                </a:rPr>
                <a:t>D</a:t>
              </a:r>
            </a:p>
          </p:txBody>
        </p:sp>
        <p:sp>
          <p:nvSpPr>
            <p:cNvPr id="21521" name="Rectangle 13"/>
            <p:cNvSpPr>
              <a:spLocks noChangeArrowheads="1"/>
            </p:cNvSpPr>
            <p:nvPr/>
          </p:nvSpPr>
          <p:spPr bwMode="auto">
            <a:xfrm>
              <a:off x="5334000" y="1752600"/>
              <a:ext cx="381000" cy="3810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a:defRPr/>
              </a:pPr>
              <a:r>
                <a:rPr lang="en-US">
                  <a:solidFill>
                    <a:srgbClr val="FFFFFF"/>
                  </a:solidFill>
                  <a:latin typeface="Calibri" charset="0"/>
                  <a:ea typeface="MS PGothic" charset="0"/>
                  <a:cs typeface="MS PGothic" charset="0"/>
                </a:rPr>
                <a:t>A</a:t>
              </a:r>
            </a:p>
          </p:txBody>
        </p:sp>
        <p:sp>
          <p:nvSpPr>
            <p:cNvPr id="26641" name="TextBox 13"/>
            <p:cNvSpPr txBox="1">
              <a:spLocks noChangeArrowheads="1"/>
            </p:cNvSpPr>
            <p:nvPr/>
          </p:nvSpPr>
          <p:spPr bwMode="auto">
            <a:xfrm>
              <a:off x="4876800" y="1752600"/>
              <a:ext cx="4209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r>
                <a:rPr lang="en-US" altLang="en-US" sz="1800">
                  <a:latin typeface="Calibri" charset="0"/>
                </a:rPr>
                <a:t>P0</a:t>
              </a:r>
            </a:p>
          </p:txBody>
        </p:sp>
        <p:sp>
          <p:nvSpPr>
            <p:cNvPr id="26642" name="TextBox 14"/>
            <p:cNvSpPr txBox="1">
              <a:spLocks noChangeArrowheads="1"/>
            </p:cNvSpPr>
            <p:nvPr/>
          </p:nvSpPr>
          <p:spPr bwMode="auto">
            <a:xfrm>
              <a:off x="4876800" y="2286000"/>
              <a:ext cx="4209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r>
                <a:rPr lang="en-US" altLang="en-US" sz="1800">
                  <a:latin typeface="Calibri" charset="0"/>
                </a:rPr>
                <a:t>P1</a:t>
              </a:r>
            </a:p>
          </p:txBody>
        </p:sp>
        <p:sp>
          <p:nvSpPr>
            <p:cNvPr id="26643" name="TextBox 15"/>
            <p:cNvSpPr txBox="1">
              <a:spLocks noChangeArrowheads="1"/>
            </p:cNvSpPr>
            <p:nvPr/>
          </p:nvSpPr>
          <p:spPr bwMode="auto">
            <a:xfrm>
              <a:off x="4876800" y="2819400"/>
              <a:ext cx="4209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r>
                <a:rPr lang="en-US" altLang="en-US" sz="1800">
                  <a:latin typeface="Calibri" charset="0"/>
                </a:rPr>
                <a:t>P2</a:t>
              </a:r>
            </a:p>
          </p:txBody>
        </p:sp>
        <p:sp>
          <p:nvSpPr>
            <p:cNvPr id="26644" name="TextBox 16"/>
            <p:cNvSpPr txBox="1">
              <a:spLocks noChangeArrowheads="1"/>
            </p:cNvSpPr>
            <p:nvPr/>
          </p:nvSpPr>
          <p:spPr bwMode="auto">
            <a:xfrm>
              <a:off x="4876800" y="3352800"/>
              <a:ext cx="4209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r>
                <a:rPr lang="en-US" altLang="en-US" sz="1800">
                  <a:latin typeface="Calibri" charset="0"/>
                </a:rPr>
                <a:t>P3</a:t>
              </a:r>
            </a:p>
          </p:txBody>
        </p:sp>
        <p:sp>
          <p:nvSpPr>
            <p:cNvPr id="21526" name="Right Brace 18"/>
            <p:cNvSpPr>
              <a:spLocks/>
            </p:cNvSpPr>
            <p:nvPr/>
          </p:nvSpPr>
          <p:spPr bwMode="auto">
            <a:xfrm>
              <a:off x="5638800" y="1676400"/>
              <a:ext cx="381000" cy="2133600"/>
            </a:xfrm>
            <a:prstGeom prst="rightBrace">
              <a:avLst>
                <a:gd name="adj1" fmla="val 8322"/>
                <a:gd name="adj2" fmla="val 50000"/>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lgn="ctr"/>
              <a:endParaRPr lang="en-US" altLang="en-US">
                <a:latin typeface="Calibri" charset="0"/>
              </a:endParaRPr>
            </a:p>
            <a:p>
              <a:pPr algn="ctr"/>
              <a:endParaRPr lang="en-US" altLang="en-US">
                <a:latin typeface="Calibri" charset="0"/>
              </a:endParaRPr>
            </a:p>
          </p:txBody>
        </p:sp>
        <p:sp>
          <p:nvSpPr>
            <p:cNvPr id="21527" name="Rectangle 19"/>
            <p:cNvSpPr>
              <a:spLocks noChangeArrowheads="1"/>
            </p:cNvSpPr>
            <p:nvPr/>
          </p:nvSpPr>
          <p:spPr bwMode="auto">
            <a:xfrm>
              <a:off x="7848600" y="2286000"/>
              <a:ext cx="1143000" cy="3810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defRPr/>
              </a:pPr>
              <a:r>
                <a:rPr lang="en-US" sz="2000">
                  <a:solidFill>
                    <a:srgbClr val="FFFFFF"/>
                  </a:solidFill>
                  <a:latin typeface="Calibri" charset="0"/>
                  <a:ea typeface="MS PGothic" charset="0"/>
                  <a:cs typeface="MS PGothic" charset="0"/>
                </a:rPr>
                <a:t>A+B+C+D</a:t>
              </a:r>
            </a:p>
          </p:txBody>
        </p:sp>
        <p:sp>
          <p:nvSpPr>
            <p:cNvPr id="21528" name="Rectangle 20"/>
            <p:cNvSpPr>
              <a:spLocks noChangeArrowheads="1"/>
            </p:cNvSpPr>
            <p:nvPr/>
          </p:nvSpPr>
          <p:spPr bwMode="auto">
            <a:xfrm>
              <a:off x="7848600" y="2819400"/>
              <a:ext cx="1143000" cy="3810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defRPr/>
              </a:pPr>
              <a:r>
                <a:rPr lang="en-US" sz="2000">
                  <a:solidFill>
                    <a:srgbClr val="FFFFFF"/>
                  </a:solidFill>
                  <a:latin typeface="Calibri" charset="0"/>
                  <a:ea typeface="MS PGothic" charset="0"/>
                  <a:cs typeface="MS PGothic" charset="0"/>
                </a:rPr>
                <a:t>A+B+C+D</a:t>
              </a:r>
            </a:p>
          </p:txBody>
        </p:sp>
        <p:sp>
          <p:nvSpPr>
            <p:cNvPr id="21529" name="Rectangle 21"/>
            <p:cNvSpPr>
              <a:spLocks noChangeArrowheads="1"/>
            </p:cNvSpPr>
            <p:nvPr/>
          </p:nvSpPr>
          <p:spPr bwMode="auto">
            <a:xfrm>
              <a:off x="7840977" y="3335096"/>
              <a:ext cx="1143000" cy="3810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63500" dist="23000" dir="5400000" rotWithShape="0">
                <a:srgbClr val="000000">
                  <a:alpha val="34998"/>
                </a:srgbClr>
              </a:outerShdw>
            </a:effectLst>
          </p:spPr>
          <p:txBody>
            <a:bodyPr anchor="ct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endParaRPr lang="en-US" altLang="en-US" sz="2000">
                <a:solidFill>
                  <a:srgbClr val="FFFFFF"/>
                </a:solidFill>
                <a:latin typeface="Calibri" charset="0"/>
              </a:endParaRPr>
            </a:p>
            <a:p>
              <a:r>
                <a:rPr lang="en-US" altLang="en-US" sz="2000">
                  <a:solidFill>
                    <a:srgbClr val="FFFFFF"/>
                  </a:solidFill>
                  <a:latin typeface="Calibri" charset="0"/>
                </a:rPr>
                <a:t>A+B+C+D</a:t>
              </a:r>
            </a:p>
            <a:p>
              <a:endParaRPr lang="en-US" altLang="en-US">
                <a:solidFill>
                  <a:srgbClr val="FFFFFF"/>
                </a:solidFill>
                <a:latin typeface="Calibri" charset="0"/>
              </a:endParaRPr>
            </a:p>
          </p:txBody>
        </p:sp>
        <p:sp>
          <p:nvSpPr>
            <p:cNvPr id="21530" name="Rectangle 22"/>
            <p:cNvSpPr>
              <a:spLocks noChangeArrowheads="1"/>
            </p:cNvSpPr>
            <p:nvPr/>
          </p:nvSpPr>
          <p:spPr bwMode="auto">
            <a:xfrm>
              <a:off x="7848600" y="1752600"/>
              <a:ext cx="1143000" cy="38100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defRPr/>
              </a:pPr>
              <a:r>
                <a:rPr lang="en-US" sz="2000">
                  <a:solidFill>
                    <a:srgbClr val="FFFFFF"/>
                  </a:solidFill>
                  <a:latin typeface="Calibri" charset="0"/>
                  <a:ea typeface="MS PGothic" charset="0"/>
                  <a:cs typeface="MS PGothic" charset="0"/>
                </a:rPr>
                <a:t>A+B+C+D</a:t>
              </a:r>
            </a:p>
          </p:txBody>
        </p:sp>
        <p:sp>
          <p:nvSpPr>
            <p:cNvPr id="26650" name="TextBox 23"/>
            <p:cNvSpPr txBox="1">
              <a:spLocks noChangeArrowheads="1"/>
            </p:cNvSpPr>
            <p:nvPr/>
          </p:nvSpPr>
          <p:spPr bwMode="auto">
            <a:xfrm>
              <a:off x="7391400" y="1752600"/>
              <a:ext cx="4209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r>
                <a:rPr lang="en-US" altLang="en-US" sz="1800">
                  <a:latin typeface="Calibri" charset="0"/>
                </a:rPr>
                <a:t>P0</a:t>
              </a:r>
            </a:p>
          </p:txBody>
        </p:sp>
        <p:sp>
          <p:nvSpPr>
            <p:cNvPr id="26651" name="TextBox 24"/>
            <p:cNvSpPr txBox="1">
              <a:spLocks noChangeArrowheads="1"/>
            </p:cNvSpPr>
            <p:nvPr/>
          </p:nvSpPr>
          <p:spPr bwMode="auto">
            <a:xfrm>
              <a:off x="7391400" y="2286000"/>
              <a:ext cx="4209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r>
                <a:rPr lang="en-US" altLang="en-US" sz="1800">
                  <a:latin typeface="Calibri" charset="0"/>
                </a:rPr>
                <a:t>P1</a:t>
              </a:r>
            </a:p>
          </p:txBody>
        </p:sp>
        <p:sp>
          <p:nvSpPr>
            <p:cNvPr id="26652" name="TextBox 25"/>
            <p:cNvSpPr txBox="1">
              <a:spLocks noChangeArrowheads="1"/>
            </p:cNvSpPr>
            <p:nvPr/>
          </p:nvSpPr>
          <p:spPr bwMode="auto">
            <a:xfrm>
              <a:off x="7391400" y="2819400"/>
              <a:ext cx="4209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r>
                <a:rPr lang="en-US" altLang="en-US" sz="1800">
                  <a:latin typeface="Calibri" charset="0"/>
                </a:rPr>
                <a:t>P2</a:t>
              </a:r>
            </a:p>
          </p:txBody>
        </p:sp>
        <p:sp>
          <p:nvSpPr>
            <p:cNvPr id="26653" name="TextBox 26"/>
            <p:cNvSpPr txBox="1">
              <a:spLocks noChangeArrowheads="1"/>
            </p:cNvSpPr>
            <p:nvPr/>
          </p:nvSpPr>
          <p:spPr bwMode="auto">
            <a:xfrm>
              <a:off x="7391400" y="3352800"/>
              <a:ext cx="4209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r>
                <a:rPr lang="en-US" altLang="en-US" sz="1800">
                  <a:latin typeface="Calibri" charset="0"/>
                </a:rPr>
                <a:t>P3</a:t>
              </a:r>
            </a:p>
          </p:txBody>
        </p:sp>
        <p:cxnSp>
          <p:nvCxnSpPr>
            <p:cNvPr id="21535" name="Straight Arrow Connector 28"/>
            <p:cNvCxnSpPr>
              <a:cxnSpLocks noChangeShapeType="1"/>
            </p:cNvCxnSpPr>
            <p:nvPr/>
          </p:nvCxnSpPr>
          <p:spPr bwMode="auto">
            <a:xfrm>
              <a:off x="6096000" y="2743200"/>
              <a:ext cx="1219200" cy="1588"/>
            </a:xfrm>
            <a:prstGeom prst="straightConnector1">
              <a:avLst/>
            </a:prstGeom>
            <a:noFill/>
            <a:ln w="44450">
              <a:solidFill>
                <a:schemeClr val="accent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6655" name="TextBox 32"/>
            <p:cNvSpPr txBox="1">
              <a:spLocks noChangeArrowheads="1"/>
            </p:cNvSpPr>
            <p:nvPr/>
          </p:nvSpPr>
          <p:spPr bwMode="auto">
            <a:xfrm>
              <a:off x="6172200" y="2209800"/>
              <a:ext cx="11977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r>
                <a:rPr lang="en-US" altLang="en-US" sz="1800" b="1">
                  <a:latin typeface="Calibri" charset="0"/>
                </a:rPr>
                <a:t>All Reduce</a:t>
              </a:r>
            </a:p>
          </p:txBody>
        </p:sp>
        <p:sp>
          <p:nvSpPr>
            <p:cNvPr id="26656" name="TextBox 33"/>
            <p:cNvSpPr txBox="1">
              <a:spLocks noChangeArrowheads="1"/>
            </p:cNvSpPr>
            <p:nvPr/>
          </p:nvSpPr>
          <p:spPr bwMode="auto">
            <a:xfrm>
              <a:off x="6096000" y="2667000"/>
              <a:ext cx="12930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r>
                <a:rPr lang="en-US" altLang="en-US" sz="1800">
                  <a:latin typeface="Calibri" charset="0"/>
                </a:rPr>
                <a:t>Binary Op</a:t>
              </a:r>
              <a:br>
                <a:rPr lang="en-US" altLang="en-US" sz="1800">
                  <a:latin typeface="Calibri" charset="0"/>
                </a:rPr>
              </a:br>
              <a:r>
                <a:rPr lang="en-US" altLang="en-US" sz="1800">
                  <a:latin typeface="Calibri" charset="0"/>
                </a:rPr>
                <a:t>= MPI_SUM</a:t>
              </a:r>
            </a:p>
          </p:txBody>
        </p:sp>
      </p:grpSp>
    </p:spTree>
    <p:extLst>
      <p:ext uri="{BB962C8B-B14F-4D97-AF65-F5344CB8AC3E}">
        <p14:creationId xmlns:p14="http://schemas.microsoft.com/office/powerpoint/2010/main" val="13122172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txBox="1">
            <a:spLocks/>
          </p:cNvSpPr>
          <p:nvPr/>
        </p:nvSpPr>
        <p:spPr bwMode="auto">
          <a:xfrm>
            <a:off x="1935164" y="293689"/>
            <a:ext cx="82962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lnSpc>
                <a:spcPct val="80000"/>
              </a:lnSpc>
            </a:pPr>
            <a:r>
              <a:rPr lang="en-US" altLang="en-US" sz="3400" b="1" i="0">
                <a:solidFill>
                  <a:srgbClr val="B30838"/>
                </a:solidFill>
              </a:rPr>
              <a:t>Point to Point Communication Non-blocking Calls</a:t>
            </a:r>
          </a:p>
        </p:txBody>
      </p:sp>
      <p:sp>
        <p:nvSpPr>
          <p:cNvPr id="54274" name="Content Placeholder 2"/>
          <p:cNvSpPr txBox="1">
            <a:spLocks/>
          </p:cNvSpPr>
          <p:nvPr/>
        </p:nvSpPr>
        <p:spPr bwMode="auto">
          <a:xfrm>
            <a:off x="1928813" y="1905000"/>
            <a:ext cx="8229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9863" indent="-169863">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lnSpc>
                <a:spcPct val="90000"/>
              </a:lnSpc>
              <a:spcBef>
                <a:spcPct val="35000"/>
              </a:spcBef>
              <a:buFontTx/>
              <a:buChar char="•"/>
            </a:pPr>
            <a:r>
              <a:rPr lang="en-US" altLang="en-US" sz="2000" i="0"/>
              <a:t>When the system buffer is full, the blocking send would have to wait until the receiving task pulled some message data out of the buffer. Use of non-blocking call allows computation to be done during this interval, allowing for interleaving of computation and communication</a:t>
            </a:r>
          </a:p>
          <a:p>
            <a:pPr eaLnBrk="1" hangingPunct="1">
              <a:lnSpc>
                <a:spcPct val="90000"/>
              </a:lnSpc>
              <a:spcBef>
                <a:spcPct val="35000"/>
              </a:spcBef>
              <a:buFontTx/>
              <a:buChar char="•"/>
            </a:pPr>
            <a:r>
              <a:rPr lang="en-US" altLang="en-US" sz="2000" b="1" i="0"/>
              <a:t>Non-blocking calls ensure that deadlock will not result</a:t>
            </a:r>
            <a:endParaRPr lang="en-US" altLang="en-US" sz="2000" i="0"/>
          </a:p>
        </p:txBody>
      </p:sp>
    </p:spTree>
    <p:extLst>
      <p:ext uri="{BB962C8B-B14F-4D97-AF65-F5344CB8AC3E}">
        <p14:creationId xmlns:p14="http://schemas.microsoft.com/office/powerpoint/2010/main" val="987421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014539" y="388939"/>
            <a:ext cx="8129587"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eaLnBrk="1" hangingPunct="1">
              <a:defRPr/>
            </a:pPr>
            <a:r>
              <a:rPr lang="en-US" kern="0"/>
              <a:t>Deadlock</a:t>
            </a:r>
            <a:endParaRPr lang="en-US" kern="0" dirty="0"/>
          </a:p>
        </p:txBody>
      </p:sp>
      <p:sp>
        <p:nvSpPr>
          <p:cNvPr id="55298" name="Rectangle 3"/>
          <p:cNvSpPr txBox="1">
            <a:spLocks noChangeArrowheads="1"/>
          </p:cNvSpPr>
          <p:nvPr/>
        </p:nvSpPr>
        <p:spPr bwMode="auto">
          <a:xfrm>
            <a:off x="1981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9863" indent="-169863">
              <a:defRPr sz="2400" i="1">
                <a:solidFill>
                  <a:schemeClr val="tx1"/>
                </a:solidFill>
                <a:latin typeface="Arial" charset="0"/>
                <a:ea typeface="MS PGothic" charset="-128"/>
              </a:defRPr>
            </a:lvl1pPr>
            <a:lvl2pPr marL="460375" indent="-169863">
              <a:defRPr sz="2400" i="1">
                <a:solidFill>
                  <a:schemeClr val="tx1"/>
                </a:solidFill>
                <a:latin typeface="Arial" charset="0"/>
                <a:ea typeface="MS PGothic" charset="-128"/>
              </a:defRPr>
            </a:lvl2pPr>
            <a:lvl3pPr marL="809625" indent="-169863">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lnSpc>
                <a:spcPct val="95000"/>
              </a:lnSpc>
              <a:spcBef>
                <a:spcPct val="35000"/>
              </a:spcBef>
              <a:buFontTx/>
              <a:buChar char="•"/>
            </a:pPr>
            <a:r>
              <a:rPr lang="en-US" altLang="en-US" i="0"/>
              <a:t>Something to avoid</a:t>
            </a:r>
          </a:p>
          <a:p>
            <a:pPr eaLnBrk="1" hangingPunct="1">
              <a:lnSpc>
                <a:spcPct val="95000"/>
              </a:lnSpc>
              <a:spcBef>
                <a:spcPct val="35000"/>
              </a:spcBef>
              <a:buFontTx/>
              <a:buChar char="•"/>
            </a:pPr>
            <a:r>
              <a:rPr lang="en-US" altLang="en-US" i="0"/>
              <a:t>A situation where the dependencies between processors are cyclic</a:t>
            </a:r>
          </a:p>
          <a:p>
            <a:pPr lvl="1" eaLnBrk="1" hangingPunct="1">
              <a:lnSpc>
                <a:spcPct val="95000"/>
              </a:lnSpc>
              <a:spcBef>
                <a:spcPct val="35000"/>
              </a:spcBef>
              <a:buFont typeface="Arial" charset="0"/>
              <a:buChar char="•"/>
            </a:pPr>
            <a:r>
              <a:rPr lang="en-US" altLang="en-US" i="0">
                <a:solidFill>
                  <a:srgbClr val="333333"/>
                </a:solidFill>
                <a:ea typeface="ＭＳ Ｐゴシック" charset="-128"/>
              </a:rPr>
              <a:t>One processor is waiting for a message from another processor, but that processor is waiting for a message from the first, so nothing happens</a:t>
            </a:r>
          </a:p>
          <a:p>
            <a:pPr lvl="2" eaLnBrk="1" hangingPunct="1">
              <a:lnSpc>
                <a:spcPct val="95000"/>
              </a:lnSpc>
              <a:spcBef>
                <a:spcPct val="35000"/>
              </a:spcBef>
              <a:buSzPct val="125000"/>
              <a:buFontTx/>
              <a:buChar char="•"/>
            </a:pPr>
            <a:r>
              <a:rPr lang="en-US" altLang="en-US" i="0">
                <a:solidFill>
                  <a:srgbClr val="333333"/>
                </a:solidFill>
                <a:ea typeface="ＭＳ Ｐゴシック" charset="-128"/>
              </a:rPr>
              <a:t>Until your time in the queue runs out and your job is killed</a:t>
            </a:r>
          </a:p>
          <a:p>
            <a:pPr lvl="2" eaLnBrk="1" hangingPunct="1">
              <a:lnSpc>
                <a:spcPct val="95000"/>
              </a:lnSpc>
              <a:spcBef>
                <a:spcPct val="35000"/>
              </a:spcBef>
              <a:buSzPct val="125000"/>
              <a:buFontTx/>
              <a:buChar char="•"/>
            </a:pPr>
            <a:r>
              <a:rPr lang="en-US" altLang="en-US" i="0">
                <a:solidFill>
                  <a:srgbClr val="333333"/>
                </a:solidFill>
                <a:ea typeface="ＭＳ Ｐゴシック" charset="-128"/>
              </a:rPr>
              <a:t>MPI does not have timeouts</a:t>
            </a:r>
          </a:p>
        </p:txBody>
      </p:sp>
    </p:spTree>
    <p:extLst>
      <p:ext uri="{BB962C8B-B14F-4D97-AF65-F5344CB8AC3E}">
        <p14:creationId xmlns:p14="http://schemas.microsoft.com/office/powerpoint/2010/main" val="1992472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914526" y="349251"/>
            <a:ext cx="8239125"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eaLnBrk="1" hangingPunct="1">
              <a:defRPr/>
            </a:pPr>
            <a:r>
              <a:rPr lang="en-US" kern="0"/>
              <a:t>Deadlock Example</a:t>
            </a:r>
            <a:endParaRPr lang="en-US" kern="0" dirty="0"/>
          </a:p>
        </p:txBody>
      </p:sp>
      <p:sp>
        <p:nvSpPr>
          <p:cNvPr id="56322" name="Rectangle 3"/>
          <p:cNvSpPr txBox="1">
            <a:spLocks noChangeArrowheads="1"/>
          </p:cNvSpPr>
          <p:nvPr/>
        </p:nvSpPr>
        <p:spPr bwMode="auto">
          <a:xfrm>
            <a:off x="2209800" y="3124200"/>
            <a:ext cx="7772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9863" indent="-169863">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lnSpc>
                <a:spcPct val="95000"/>
              </a:lnSpc>
              <a:spcBef>
                <a:spcPct val="35000"/>
              </a:spcBef>
              <a:buFontTx/>
              <a:buChar char="•"/>
            </a:pPr>
            <a:r>
              <a:rPr lang="en-US" altLang="en-US" sz="2000" i="0">
                <a:solidFill>
                  <a:srgbClr val="333333"/>
                </a:solidFill>
              </a:rPr>
              <a:t>If the message sizes are small enough, this should work because of systems buffers</a:t>
            </a:r>
          </a:p>
          <a:p>
            <a:pPr eaLnBrk="1" hangingPunct="1">
              <a:lnSpc>
                <a:spcPct val="95000"/>
              </a:lnSpc>
              <a:spcBef>
                <a:spcPct val="35000"/>
              </a:spcBef>
              <a:buFontTx/>
              <a:buChar char="•"/>
            </a:pPr>
            <a:r>
              <a:rPr lang="en-US" altLang="en-US" sz="2000" i="0">
                <a:solidFill>
                  <a:srgbClr val="333333"/>
                </a:solidFill>
              </a:rPr>
              <a:t>If the messages are too large, or system buffering is not used, this will hang</a:t>
            </a:r>
          </a:p>
        </p:txBody>
      </p:sp>
      <p:sp>
        <p:nvSpPr>
          <p:cNvPr id="56323" name="Text Box 3"/>
          <p:cNvSpPr txBox="1">
            <a:spLocks noChangeArrowheads="1"/>
          </p:cNvSpPr>
          <p:nvPr/>
        </p:nvSpPr>
        <p:spPr bwMode="auto">
          <a:xfrm>
            <a:off x="1905001" y="1371600"/>
            <a:ext cx="8531225" cy="1676400"/>
          </a:xfrm>
          <a:prstGeom prst="rect">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9pPr>
          </a:lstStyle>
          <a:p>
            <a:pPr>
              <a:lnSpc>
                <a:spcPct val="95000"/>
              </a:lnSpc>
              <a:buClr>
                <a:srgbClr val="000000"/>
              </a:buClr>
            </a:pPr>
            <a:r>
              <a:rPr lang="en-GB" altLang="en-US" sz="1600">
                <a:solidFill>
                  <a:srgbClr val="000000"/>
                </a:solidFill>
                <a:latin typeface="Courier New" charset="0"/>
              </a:rPr>
              <a:t>If (rank == 0) {</a:t>
            </a:r>
          </a:p>
          <a:p>
            <a:pPr>
              <a:lnSpc>
                <a:spcPct val="95000"/>
              </a:lnSpc>
              <a:buClr>
                <a:srgbClr val="000000"/>
              </a:buClr>
            </a:pPr>
            <a:r>
              <a:rPr lang="en-GB" altLang="en-US" sz="1600">
                <a:solidFill>
                  <a:srgbClr val="000000"/>
                </a:solidFill>
                <a:latin typeface="Courier New" charset="0"/>
              </a:rPr>
              <a:t>  err = MPI_Send(sendbuf, count, datatype, 1, tag, comm);</a:t>
            </a:r>
          </a:p>
          <a:p>
            <a:pPr>
              <a:buClr>
                <a:srgbClr val="000000"/>
              </a:buClr>
            </a:pPr>
            <a:r>
              <a:rPr lang="en-GB" altLang="en-US" sz="1600">
                <a:solidFill>
                  <a:srgbClr val="000000"/>
                </a:solidFill>
                <a:latin typeface="Courier New" charset="0"/>
              </a:rPr>
              <a:t>  err = MPI_Recv(recvbuf, count, datatype, 1, tag, comm, &amp;status);</a:t>
            </a:r>
          </a:p>
          <a:p>
            <a:pPr>
              <a:buClr>
                <a:srgbClr val="000000"/>
              </a:buClr>
            </a:pPr>
            <a:r>
              <a:rPr lang="en-GB" altLang="en-US" sz="1600">
                <a:solidFill>
                  <a:srgbClr val="000000"/>
                </a:solidFill>
                <a:latin typeface="Courier New" charset="0"/>
              </a:rPr>
              <a:t>}else {</a:t>
            </a:r>
          </a:p>
          <a:p>
            <a:pPr>
              <a:lnSpc>
                <a:spcPct val="95000"/>
              </a:lnSpc>
              <a:buClr>
                <a:srgbClr val="000000"/>
              </a:buClr>
            </a:pPr>
            <a:r>
              <a:rPr lang="en-GB" altLang="en-US" sz="1600">
                <a:solidFill>
                  <a:srgbClr val="000000"/>
                </a:solidFill>
                <a:latin typeface="Courier New" charset="0"/>
              </a:rPr>
              <a:t>  err = MPI_Send(sendbuf, count, datatype, 0, tag, comm);</a:t>
            </a:r>
          </a:p>
          <a:p>
            <a:pPr>
              <a:buClr>
                <a:srgbClr val="000000"/>
              </a:buClr>
            </a:pPr>
            <a:r>
              <a:rPr lang="en-GB" altLang="en-US" sz="1600">
                <a:solidFill>
                  <a:srgbClr val="000000"/>
                </a:solidFill>
                <a:latin typeface="Courier New" charset="0"/>
              </a:rPr>
              <a:t>  err = MPI_Recv(recvbuf, count, datatype, 0, tag, comm, &amp;status);</a:t>
            </a:r>
          </a:p>
          <a:p>
            <a:pPr>
              <a:buClr>
                <a:srgbClr val="000000"/>
              </a:buClr>
            </a:pPr>
            <a:r>
              <a:rPr lang="en-GB" altLang="en-US" sz="1600">
                <a:solidFill>
                  <a:srgbClr val="000000"/>
                </a:solidFill>
                <a:latin typeface="Courier New" charset="0"/>
              </a:rPr>
              <a:t>}</a:t>
            </a:r>
          </a:p>
        </p:txBody>
      </p:sp>
    </p:spTree>
    <p:extLst>
      <p:ext uri="{BB962C8B-B14F-4D97-AF65-F5344CB8AC3E}">
        <p14:creationId xmlns:p14="http://schemas.microsoft.com/office/powerpoint/2010/main" val="17712199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097088" y="388939"/>
            <a:ext cx="82296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Deadlock Example Solutions</a:t>
            </a:r>
            <a:endParaRPr lang="en-US" kern="0" dirty="0"/>
          </a:p>
        </p:txBody>
      </p:sp>
      <p:sp>
        <p:nvSpPr>
          <p:cNvPr id="57346" name="Text Box 3"/>
          <p:cNvSpPr txBox="1">
            <a:spLocks noChangeArrowheads="1"/>
          </p:cNvSpPr>
          <p:nvPr/>
        </p:nvSpPr>
        <p:spPr bwMode="auto">
          <a:xfrm>
            <a:off x="1905001" y="1371600"/>
            <a:ext cx="8531225" cy="1676400"/>
          </a:xfrm>
          <a:prstGeom prst="rect">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9pPr>
          </a:lstStyle>
          <a:p>
            <a:pPr>
              <a:lnSpc>
                <a:spcPct val="95000"/>
              </a:lnSpc>
              <a:buClr>
                <a:srgbClr val="000000"/>
              </a:buClr>
            </a:pPr>
            <a:r>
              <a:rPr lang="en-GB" altLang="en-US" sz="1600">
                <a:solidFill>
                  <a:srgbClr val="000000"/>
                </a:solidFill>
                <a:latin typeface="Courier New" charset="0"/>
              </a:rPr>
              <a:t>If (rank == 0) {</a:t>
            </a:r>
          </a:p>
          <a:p>
            <a:pPr>
              <a:lnSpc>
                <a:spcPct val="95000"/>
              </a:lnSpc>
              <a:buClr>
                <a:srgbClr val="000000"/>
              </a:buClr>
            </a:pPr>
            <a:r>
              <a:rPr lang="en-GB" altLang="en-US" sz="1600">
                <a:solidFill>
                  <a:srgbClr val="000000"/>
                </a:solidFill>
                <a:latin typeface="Courier New" charset="0"/>
              </a:rPr>
              <a:t>  err = MPI_Send(sendbuf, count, datatype, 1, tag, comm);</a:t>
            </a:r>
          </a:p>
          <a:p>
            <a:pPr>
              <a:buClr>
                <a:srgbClr val="000000"/>
              </a:buClr>
            </a:pPr>
            <a:r>
              <a:rPr lang="en-GB" altLang="en-US" sz="1600">
                <a:solidFill>
                  <a:srgbClr val="000000"/>
                </a:solidFill>
                <a:latin typeface="Courier New" charset="0"/>
              </a:rPr>
              <a:t>  err = MPI_Recv(recvbuf, count, datatype, 1, tag, comm, &amp;status);</a:t>
            </a:r>
          </a:p>
          <a:p>
            <a:pPr>
              <a:buClr>
                <a:srgbClr val="000000"/>
              </a:buClr>
            </a:pPr>
            <a:r>
              <a:rPr lang="en-GB" altLang="en-US" sz="1600">
                <a:solidFill>
                  <a:srgbClr val="000000"/>
                </a:solidFill>
                <a:latin typeface="Courier New" charset="0"/>
              </a:rPr>
              <a:t>}else {</a:t>
            </a:r>
          </a:p>
          <a:p>
            <a:pPr>
              <a:lnSpc>
                <a:spcPct val="95000"/>
              </a:lnSpc>
              <a:buClr>
                <a:srgbClr val="000000"/>
              </a:buClr>
            </a:pPr>
            <a:r>
              <a:rPr lang="en-GB" altLang="en-US" sz="1600">
                <a:solidFill>
                  <a:srgbClr val="000000"/>
                </a:solidFill>
                <a:latin typeface="Courier New" charset="0"/>
              </a:rPr>
              <a:t>  err = MPI_Recv(recvbuf, count, datatype, 0, tag, comm, &amp;status);</a:t>
            </a:r>
          </a:p>
          <a:p>
            <a:pPr>
              <a:lnSpc>
                <a:spcPct val="95000"/>
              </a:lnSpc>
              <a:buClr>
                <a:srgbClr val="000000"/>
              </a:buClr>
            </a:pPr>
            <a:r>
              <a:rPr lang="en-GB" altLang="en-US" sz="1600">
                <a:solidFill>
                  <a:srgbClr val="000000"/>
                </a:solidFill>
                <a:latin typeface="Courier New" charset="0"/>
              </a:rPr>
              <a:t>  err = MPI_Send(sendbuf, count, datatype, 0, tag, comm);</a:t>
            </a:r>
          </a:p>
          <a:p>
            <a:pPr>
              <a:buClr>
                <a:srgbClr val="000000"/>
              </a:buClr>
            </a:pPr>
            <a:r>
              <a:rPr lang="en-GB" altLang="en-US" sz="1600">
                <a:solidFill>
                  <a:srgbClr val="000000"/>
                </a:solidFill>
                <a:latin typeface="Courier New" charset="0"/>
              </a:rPr>
              <a:t>}</a:t>
            </a:r>
          </a:p>
        </p:txBody>
      </p:sp>
      <p:sp>
        <p:nvSpPr>
          <p:cNvPr id="57347" name="Rectangle 5"/>
          <p:cNvSpPr txBox="1">
            <a:spLocks noChangeArrowheads="1"/>
          </p:cNvSpPr>
          <p:nvPr/>
        </p:nvSpPr>
        <p:spPr bwMode="auto">
          <a:xfrm>
            <a:off x="2209800" y="30480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9863" indent="-169863">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lnSpc>
                <a:spcPct val="95000"/>
              </a:lnSpc>
              <a:spcBef>
                <a:spcPct val="35000"/>
              </a:spcBef>
              <a:buClr>
                <a:schemeClr val="accent2"/>
              </a:buClr>
              <a:buFont typeface="Times" charset="0"/>
              <a:buNone/>
            </a:pPr>
            <a:r>
              <a:rPr lang="en-US" altLang="en-US" sz="2000"/>
              <a:t>or</a:t>
            </a:r>
          </a:p>
        </p:txBody>
      </p:sp>
      <p:sp>
        <p:nvSpPr>
          <p:cNvPr id="57348" name="Text Box 3"/>
          <p:cNvSpPr txBox="1">
            <a:spLocks noChangeArrowheads="1"/>
          </p:cNvSpPr>
          <p:nvPr/>
        </p:nvSpPr>
        <p:spPr bwMode="auto">
          <a:xfrm>
            <a:off x="1905001" y="3733800"/>
            <a:ext cx="8531225" cy="2209800"/>
          </a:xfrm>
          <a:prstGeom prst="rect">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i="1">
                <a:solidFill>
                  <a:schemeClr val="tx1"/>
                </a:solidFill>
                <a:latin typeface="Arial" charset="0"/>
                <a:ea typeface="MS PGothic" charset="-128"/>
              </a:defRPr>
            </a:lvl9pPr>
          </a:lstStyle>
          <a:p>
            <a:pPr>
              <a:lnSpc>
                <a:spcPct val="95000"/>
              </a:lnSpc>
              <a:buClr>
                <a:srgbClr val="000000"/>
              </a:buClr>
            </a:pPr>
            <a:r>
              <a:rPr lang="en-GB" altLang="en-US" sz="1600">
                <a:solidFill>
                  <a:srgbClr val="000000"/>
                </a:solidFill>
                <a:latin typeface="Courier New" charset="0"/>
              </a:rPr>
              <a:t>If (rank == 0) {</a:t>
            </a:r>
          </a:p>
          <a:p>
            <a:pPr>
              <a:lnSpc>
                <a:spcPct val="95000"/>
              </a:lnSpc>
              <a:buClr>
                <a:srgbClr val="000000"/>
              </a:buClr>
            </a:pPr>
            <a:r>
              <a:rPr lang="en-GB" altLang="en-US" sz="1600">
                <a:solidFill>
                  <a:srgbClr val="000000"/>
                </a:solidFill>
                <a:latin typeface="Courier New" charset="0"/>
              </a:rPr>
              <a:t>  err = MPI_Isend(sendbuf, count, datatype, 1, tag, comm, &amp;req);</a:t>
            </a:r>
          </a:p>
          <a:p>
            <a:pPr>
              <a:buClr>
                <a:srgbClr val="000000"/>
              </a:buClr>
            </a:pPr>
            <a:r>
              <a:rPr lang="en-GB" altLang="en-US" sz="1600">
                <a:solidFill>
                  <a:srgbClr val="000000"/>
                </a:solidFill>
                <a:latin typeface="Courier New" charset="0"/>
              </a:rPr>
              <a:t>  err = MPI_Irecv(recvbuf, count, datatype, 1, tag, comm);</a:t>
            </a:r>
          </a:p>
          <a:p>
            <a:pPr>
              <a:buClr>
                <a:srgbClr val="000000"/>
              </a:buClr>
            </a:pPr>
            <a:r>
              <a:rPr lang="en-GB" altLang="en-US" sz="1600">
                <a:solidFill>
                  <a:srgbClr val="000000"/>
                </a:solidFill>
                <a:latin typeface="Courier New" charset="0"/>
              </a:rPr>
              <a:t>  err = MPI_Wait(req, &amp;status);</a:t>
            </a:r>
          </a:p>
          <a:p>
            <a:pPr>
              <a:buClr>
                <a:srgbClr val="000000"/>
              </a:buClr>
            </a:pPr>
            <a:r>
              <a:rPr lang="en-GB" altLang="en-US" sz="1600">
                <a:solidFill>
                  <a:srgbClr val="000000"/>
                </a:solidFill>
                <a:latin typeface="Courier New" charset="0"/>
              </a:rPr>
              <a:t>}else {</a:t>
            </a:r>
          </a:p>
          <a:p>
            <a:pPr>
              <a:lnSpc>
                <a:spcPct val="95000"/>
              </a:lnSpc>
              <a:buClr>
                <a:srgbClr val="000000"/>
              </a:buClr>
            </a:pPr>
            <a:r>
              <a:rPr lang="en-GB" altLang="en-US" sz="1600">
                <a:solidFill>
                  <a:srgbClr val="000000"/>
                </a:solidFill>
                <a:latin typeface="Courier New" charset="0"/>
              </a:rPr>
              <a:t>  err = MPI_Isend(sendbuf, count, datatype, 0, tag, comm, &amp;req);</a:t>
            </a:r>
          </a:p>
          <a:p>
            <a:pPr>
              <a:lnSpc>
                <a:spcPct val="95000"/>
              </a:lnSpc>
              <a:buClr>
                <a:srgbClr val="000000"/>
              </a:buClr>
            </a:pPr>
            <a:r>
              <a:rPr lang="en-GB" altLang="en-US" sz="1600">
                <a:solidFill>
                  <a:srgbClr val="000000"/>
                </a:solidFill>
                <a:latin typeface="Courier New" charset="0"/>
              </a:rPr>
              <a:t>  err = MPI_Irecv(recvbuf, count, datatype, 0, tag, comm);</a:t>
            </a:r>
          </a:p>
          <a:p>
            <a:pPr>
              <a:buClr>
                <a:srgbClr val="000000"/>
              </a:buClr>
            </a:pPr>
            <a:r>
              <a:rPr lang="en-GB" altLang="en-US" sz="1600">
                <a:solidFill>
                  <a:srgbClr val="000000"/>
                </a:solidFill>
                <a:latin typeface="Courier New" charset="0"/>
              </a:rPr>
              <a:t>  err = MPI_Wait(req, &amp;status);</a:t>
            </a:r>
          </a:p>
          <a:p>
            <a:pPr>
              <a:buClr>
                <a:srgbClr val="000000"/>
              </a:buClr>
            </a:pPr>
            <a:r>
              <a:rPr lang="en-GB" altLang="en-US" sz="1600">
                <a:solidFill>
                  <a:srgbClr val="000000"/>
                </a:solidFill>
                <a:latin typeface="Courier New" charset="0"/>
              </a:rPr>
              <a:t>}</a:t>
            </a:r>
          </a:p>
        </p:txBody>
      </p:sp>
    </p:spTree>
    <p:extLst>
      <p:ext uri="{BB962C8B-B14F-4D97-AF65-F5344CB8AC3E}">
        <p14:creationId xmlns:p14="http://schemas.microsoft.com/office/powerpoint/2010/main" val="4757378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2"/>
          <p:cNvSpPr>
            <a:spLocks noGrp="1"/>
          </p:cNvSpPr>
          <p:nvPr>
            <p:ph type="title"/>
          </p:nvPr>
        </p:nvSpPr>
        <p:spPr>
          <a:xfrm>
            <a:off x="1600200" y="123826"/>
            <a:ext cx="8763000" cy="561975"/>
          </a:xfrm>
        </p:spPr>
        <p:txBody>
          <a:bodyPr>
            <a:normAutofit fontScale="90000"/>
          </a:bodyPr>
          <a:lstStyle/>
          <a:p>
            <a:pPr eaLnBrk="1" hangingPunct="1"/>
            <a:r>
              <a:rPr lang="en-US" altLang="en-US">
                <a:solidFill>
                  <a:srgbClr val="2E364A"/>
                </a:solidFill>
                <a:ea typeface="MS PGothic" charset="-128"/>
              </a:rPr>
              <a:t>MPI Profiling: MPI_ Wtime</a:t>
            </a:r>
          </a:p>
        </p:txBody>
      </p:sp>
      <p:sp>
        <p:nvSpPr>
          <p:cNvPr id="60418" name="Slide Number Placeholder 3"/>
          <p:cNvSpPr txBox="1">
            <a:spLocks/>
          </p:cNvSpPr>
          <p:nvPr/>
        </p:nvSpPr>
        <p:spPr bwMode="auto">
          <a:xfrm>
            <a:off x="5875338" y="6492876"/>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lgn="ctr" eaLnBrk="1" hangingPunct="1"/>
            <a:r>
              <a:rPr lang="en-US" altLang="en-US" sz="1200">
                <a:solidFill>
                  <a:srgbClr val="943837"/>
                </a:solidFill>
                <a:ea typeface="ＭＳ Ｐゴシック" charset="-128"/>
              </a:rPr>
              <a:t>55</a:t>
            </a:r>
          </a:p>
        </p:txBody>
      </p:sp>
      <p:graphicFrame>
        <p:nvGraphicFramePr>
          <p:cNvPr id="7" name="Group 69"/>
          <p:cNvGraphicFramePr>
            <a:graphicFrameLocks noGrp="1"/>
          </p:cNvGraphicFramePr>
          <p:nvPr>
            <p:ph idx="1"/>
          </p:nvPr>
        </p:nvGraphicFramePr>
        <p:xfrm>
          <a:off x="1981200" y="1219200"/>
          <a:ext cx="7620000" cy="2381250"/>
        </p:xfrm>
        <a:graphic>
          <a:graphicData uri="http://schemas.openxmlformats.org/drawingml/2006/table">
            <a:tbl>
              <a:tblPr/>
              <a:tblGrid>
                <a:gridCol w="2257425">
                  <a:extLst>
                    <a:ext uri="{9D8B030D-6E8A-4147-A177-3AD203B41FA5}">
                      <a16:colId xmlns:a16="http://schemas.microsoft.com/office/drawing/2014/main" val="20000"/>
                    </a:ext>
                  </a:extLst>
                </a:gridCol>
                <a:gridCol w="5362575">
                  <a:extLst>
                    <a:ext uri="{9D8B030D-6E8A-4147-A177-3AD203B41FA5}">
                      <a16:colId xmlns:a16="http://schemas.microsoft.com/office/drawing/2014/main" val="20001"/>
                    </a:ext>
                  </a:extLst>
                </a:gridCol>
              </a:tblGrid>
              <a:tr h="381000">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Function:</a:t>
                      </a:r>
                    </a:p>
                  </a:txBody>
                  <a:tcPr marT="45722" marB="457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rgbClr val="339933"/>
                          </a:solidFill>
                          <a:effectLst/>
                          <a:latin typeface="Arial" charset="0"/>
                          <a:ea typeface="ＭＳ Ｐゴシック" charset="-128"/>
                        </a:rPr>
                        <a:t>MPI_Wtime()</a:t>
                      </a:r>
                    </a:p>
                  </a:txBody>
                  <a:tcPr marT="45722" marB="457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800" b="0" i="0" u="none" strike="noStrike" cap="none" normalizeH="0" baseline="0">
                          <a:ln>
                            <a:noFill/>
                          </a:ln>
                          <a:solidFill>
                            <a:schemeClr val="tx1"/>
                          </a:solidFill>
                          <a:effectLst/>
                          <a:latin typeface="Arial" charset="0"/>
                          <a:ea typeface="ＭＳ Ｐゴシック" charset="-128"/>
                        </a:rPr>
                        <a:t>double MPI_Wtime()</a:t>
                      </a:r>
                    </a:p>
                  </a:txBody>
                  <a:tcPr marT="45722" marB="457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7CFCB"/>
                    </a:solidFill>
                  </a:tcPr>
                </a:tc>
                <a:tc hMerge="1">
                  <a:txBody>
                    <a:bodyPr/>
                    <a:lstStyle/>
                    <a:p>
                      <a:endParaRPr lang="en-US"/>
                    </a:p>
                  </a:txBody>
                  <a:tcPr/>
                </a:tc>
                <a:extLst>
                  <a:ext uri="{0D108BD9-81ED-4DB2-BD59-A6C34878D82A}">
                    <a16:rowId xmlns:a16="http://schemas.microsoft.com/office/drawing/2014/main" val="10001"/>
                  </a:ext>
                </a:extLst>
              </a:tr>
              <a:tr h="1527175">
                <a:tc gridSpan="2">
                  <a:txBody>
                    <a:bodyPr/>
                    <a:lstStyle>
                      <a:lvl1pPr>
                        <a:spcBef>
                          <a:spcPct val="20000"/>
                        </a:spcBef>
                        <a:defRPr>
                          <a:solidFill>
                            <a:schemeClr val="tx1"/>
                          </a:solidFill>
                          <a:latin typeface="Arial" charset="0"/>
                          <a:ea typeface="MS PGothic" charset="-128"/>
                        </a:defRPr>
                      </a:lvl1pPr>
                      <a:lvl2pPr marL="742950" indent="-285750">
                        <a:spcBef>
                          <a:spcPct val="20000"/>
                        </a:spcBef>
                        <a:defRPr>
                          <a:solidFill>
                            <a:schemeClr val="tx1"/>
                          </a:solidFill>
                          <a:latin typeface="Arial" charset="0"/>
                          <a:ea typeface="MS PGothic" charset="-128"/>
                        </a:defRPr>
                      </a:lvl2pPr>
                      <a:lvl3pPr marL="1143000" indent="-228600">
                        <a:spcBef>
                          <a:spcPct val="20000"/>
                        </a:spcBef>
                        <a:defRPr sz="1400">
                          <a:solidFill>
                            <a:schemeClr val="tx1"/>
                          </a:solidFill>
                          <a:latin typeface="Arial" charset="0"/>
                          <a:ea typeface="MS PGothic" charset="-128"/>
                        </a:defRPr>
                      </a:lvl3pPr>
                      <a:lvl4pPr marL="1600200" indent="-228600">
                        <a:spcBef>
                          <a:spcPct val="20000"/>
                        </a:spcBef>
                        <a:defRPr sz="1400">
                          <a:solidFill>
                            <a:schemeClr val="tx1"/>
                          </a:solidFill>
                          <a:latin typeface="Arial" charset="0"/>
                          <a:ea typeface="MS PGothic" charset="-128"/>
                        </a:defRPr>
                      </a:lvl4pPr>
                      <a:lvl5pPr marL="2057400" indent="-228600">
                        <a:spcBef>
                          <a:spcPct val="20000"/>
                        </a:spcBef>
                        <a:defRPr sz="1400">
                          <a:solidFill>
                            <a:schemeClr val="tx1"/>
                          </a:solidFill>
                          <a:latin typeface="Arial" charset="0"/>
                          <a:ea typeface="MS PGothic" charset="-128"/>
                        </a:defRPr>
                      </a:lvl5pPr>
                      <a:lvl6pPr marL="2514600" indent="-228600" eaLnBrk="0" fontAlgn="base" hangingPunct="0">
                        <a:spcBef>
                          <a:spcPct val="20000"/>
                        </a:spcBef>
                        <a:spcAft>
                          <a:spcPct val="0"/>
                        </a:spcAft>
                        <a:defRPr sz="1400">
                          <a:solidFill>
                            <a:schemeClr val="tx1"/>
                          </a:solidFill>
                          <a:latin typeface="Arial" charset="0"/>
                          <a:ea typeface="MS PGothic" charset="-128"/>
                        </a:defRPr>
                      </a:lvl6pPr>
                      <a:lvl7pPr marL="2971800" indent="-228600" eaLnBrk="0" fontAlgn="base" hangingPunct="0">
                        <a:spcBef>
                          <a:spcPct val="20000"/>
                        </a:spcBef>
                        <a:spcAft>
                          <a:spcPct val="0"/>
                        </a:spcAft>
                        <a:defRPr sz="1400">
                          <a:solidFill>
                            <a:schemeClr val="tx1"/>
                          </a:solidFill>
                          <a:latin typeface="Arial" charset="0"/>
                          <a:ea typeface="MS PGothic" charset="-128"/>
                        </a:defRPr>
                      </a:lvl7pPr>
                      <a:lvl8pPr marL="3429000" indent="-228600" eaLnBrk="0" fontAlgn="base" hangingPunct="0">
                        <a:spcBef>
                          <a:spcPct val="20000"/>
                        </a:spcBef>
                        <a:spcAft>
                          <a:spcPct val="0"/>
                        </a:spcAft>
                        <a:defRPr sz="1400">
                          <a:solidFill>
                            <a:schemeClr val="tx1"/>
                          </a:solidFill>
                          <a:latin typeface="Arial" charset="0"/>
                          <a:ea typeface="MS PGothic" charset="-128"/>
                        </a:defRPr>
                      </a:lvl8pPr>
                      <a:lvl9pPr marL="3886200" indent="-228600" eaLnBrk="0" fontAlgn="base" hangingPunct="0">
                        <a:spcBef>
                          <a:spcPct val="20000"/>
                        </a:spcBef>
                        <a:spcAft>
                          <a:spcPct val="0"/>
                        </a:spcAft>
                        <a:defRPr sz="1400">
                          <a:solidFill>
                            <a:schemeClr val="tx1"/>
                          </a:solidFill>
                          <a:latin typeface="Arial" charset="0"/>
                          <a:ea typeface="MS PGothic" charset="-128"/>
                        </a:defRPr>
                      </a:lvl9pPr>
                    </a:lstStyle>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600" b="0" i="0" u="none" strike="noStrike" cap="none" normalizeH="0" baseline="0">
                          <a:ln>
                            <a:noFill/>
                          </a:ln>
                          <a:solidFill>
                            <a:schemeClr val="tx1"/>
                          </a:solidFill>
                          <a:effectLst/>
                          <a:latin typeface="Arial" charset="0"/>
                          <a:ea typeface="ＭＳ Ｐゴシック" charset="-128"/>
                        </a:rPr>
                        <a:t>Description:</a:t>
                      </a:r>
                    </a:p>
                    <a:p>
                      <a:pPr marL="0" marR="0" lvl="0" indent="0" algn="l" defTabSz="914400" rtl="0" eaLnBrk="1" fontAlgn="base" latinLnBrk="0" hangingPunct="1">
                        <a:lnSpc>
                          <a:spcPct val="100000"/>
                        </a:lnSpc>
                        <a:spcBef>
                          <a:spcPct val="20000"/>
                        </a:spcBef>
                        <a:spcAft>
                          <a:spcPct val="0"/>
                        </a:spcAft>
                        <a:buClr>
                          <a:srgbClr val="430467"/>
                        </a:buClr>
                        <a:buSzTx/>
                        <a:buFont typeface="Times" charset="0"/>
                        <a:buNone/>
                        <a:tabLst/>
                      </a:pPr>
                      <a:r>
                        <a:rPr kumimoji="0" lang="en-US" altLang="en-US" sz="1600" b="0" i="0" u="none" strike="noStrike" cap="none" normalizeH="0" baseline="0">
                          <a:ln>
                            <a:noFill/>
                          </a:ln>
                          <a:solidFill>
                            <a:schemeClr val="tx1"/>
                          </a:solidFill>
                          <a:effectLst/>
                          <a:latin typeface="Arial" charset="0"/>
                          <a:ea typeface="ＭＳ Ｐゴシック" charset="-128"/>
                        </a:rPr>
                        <a:t>Returns time in seconds elapsed on the calling processor. Resolution of time scale  is determined by the MPI environment variable MPI_WTICK. When the MPI environment variable MPI_WTIME_IS_GLOBAL is defined and set to true, the the value of MPI_Wtime is synchronized across all processes in MPI_COMM_WORLD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charset="0"/>
                        <a:ea typeface="ＭＳ Ｐゴシック" charset="-128"/>
                      </a:endParaRPr>
                    </a:p>
                  </a:txBody>
                  <a:tcPr marT="45722" marB="4572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59404" name="TextBox 4"/>
          <p:cNvSpPr txBox="1">
            <a:spLocks noChangeArrowheads="1"/>
          </p:cNvSpPr>
          <p:nvPr/>
        </p:nvSpPr>
        <p:spPr bwMode="auto">
          <a:xfrm>
            <a:off x="1524000" y="4114801"/>
            <a:ext cx="9144000" cy="1338263"/>
          </a:xfrm>
          <a:prstGeom prst="rect">
            <a:avLst/>
          </a:prstGeom>
          <a:gradFill rotWithShape="1">
            <a:gsLst>
              <a:gs pos="0">
                <a:srgbClr val="FFE5E5"/>
              </a:gs>
              <a:gs pos="64999">
                <a:srgbClr val="FFBEBD"/>
              </a:gs>
              <a:gs pos="100000">
                <a:srgbClr val="FFA2A1"/>
              </a:gs>
            </a:gsLst>
            <a:lin ang="5400000" scaled="1"/>
          </a:gradFill>
          <a:ln w="12700">
            <a:solidFill>
              <a:srgbClr val="BE4B48"/>
            </a:solidFill>
            <a:miter lim="800000"/>
            <a:headEnd/>
            <a:tailEnd/>
          </a:ln>
          <a:effectLst>
            <a:outerShdw blurRad="63500" dist="38100" dir="2700000" algn="tl" rotWithShape="0">
              <a:srgbClr val="000000">
                <a:alpha val="39998"/>
              </a:srgbClr>
            </a:outerShdw>
          </a:effectLst>
        </p:spPr>
        <p:txBody>
          <a:bodyPr>
            <a:spAutoFit/>
          </a:bodyPr>
          <a:lstStyle>
            <a:lvl1pPr marL="90488" indent="90488">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1pPr>
            <a:lvl2pPr marL="742950" indent="-28575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2pPr>
            <a:lvl3pPr marL="1143000" indent="-2286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3pPr>
            <a:lvl4pPr marL="1600200" indent="-2286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4pPr>
            <a:lvl5pPr marL="2057400" indent="-228600">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5pPr>
            <a:lvl6pPr marL="25146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6pPr>
            <a:lvl7pPr marL="29718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7pPr>
            <a:lvl8pPr marL="34290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8pPr>
            <a:lvl9pPr marL="3886200" indent="-228600" eaLnBrk="0" fontAlgn="base" hangingPunct="0">
              <a:spcBef>
                <a:spcPct val="0"/>
              </a:spcBef>
              <a:spcAft>
                <a:spcPct val="0"/>
              </a:spcAft>
              <a:tabLst>
                <a:tab pos="90488" algn="l"/>
                <a:tab pos="1004888" algn="l"/>
                <a:tab pos="1919288" algn="l"/>
                <a:tab pos="2833688" algn="l"/>
                <a:tab pos="3748088" algn="l"/>
                <a:tab pos="4662488" algn="l"/>
                <a:tab pos="5576888" algn="l"/>
                <a:tab pos="6491288" algn="l"/>
                <a:tab pos="7405688" algn="l"/>
                <a:tab pos="8320088" algn="l"/>
                <a:tab pos="9234488" algn="l"/>
                <a:tab pos="10148888" algn="l"/>
              </a:tabLst>
              <a:defRPr sz="2400" i="1">
                <a:solidFill>
                  <a:schemeClr val="tx1"/>
                </a:solidFill>
                <a:latin typeface="Arial" charset="0"/>
                <a:ea typeface="MS PGothic" charset="-128"/>
              </a:defRPr>
            </a:lvl9pPr>
          </a:lstStyle>
          <a:p>
            <a:pPr>
              <a:buClr>
                <a:srgbClr val="000000"/>
              </a:buClr>
              <a:buSzPct val="100000"/>
            </a:pPr>
            <a:r>
              <a:rPr lang="en-US" altLang="en-US" sz="1600" b="1">
                <a:solidFill>
                  <a:srgbClr val="FF0000"/>
                </a:solidFill>
                <a:latin typeface="Courier New" charset="0"/>
                <a:ea typeface="ＭＳ Ｐゴシック" charset="-128"/>
              </a:rPr>
              <a:t> </a:t>
            </a:r>
            <a:r>
              <a:rPr lang="en-US" altLang="en-US" sz="1600" b="1">
                <a:latin typeface="Courier New" charset="0"/>
                <a:ea typeface="ＭＳ Ｐゴシック" charset="-128"/>
              </a:rPr>
              <a:t>double time0;</a:t>
            </a:r>
            <a:endParaRPr lang="en-GB" altLang="en-US" sz="1600">
              <a:latin typeface="Courier New" charset="0"/>
              <a:ea typeface="ＭＳ Ｐゴシック" charset="-128"/>
            </a:endParaRPr>
          </a:p>
          <a:p>
            <a:pPr>
              <a:buClr>
                <a:srgbClr val="000000"/>
              </a:buClr>
              <a:buSzPct val="100000"/>
            </a:pPr>
            <a:r>
              <a:rPr lang="en-GB" altLang="en-US" sz="1100">
                <a:latin typeface="Courier New" charset="0"/>
                <a:ea typeface="ＭＳ Ｐゴシック" charset="-128"/>
              </a:rPr>
              <a:t>...</a:t>
            </a:r>
          </a:p>
          <a:p>
            <a:pPr>
              <a:buClr>
                <a:srgbClr val="000000"/>
              </a:buClr>
              <a:buSzPct val="100000"/>
              <a:buFont typeface="Arial" charset="0"/>
              <a:buNone/>
            </a:pPr>
            <a:r>
              <a:rPr lang="en-US" altLang="en-US" sz="1600" b="1">
                <a:latin typeface="Courier New" charset="0"/>
                <a:ea typeface="ＭＳ Ｐゴシック" charset="-128"/>
              </a:rPr>
              <a:t> time0 = MPI_Wtime();</a:t>
            </a:r>
          </a:p>
          <a:p>
            <a:pPr>
              <a:buClr>
                <a:srgbClr val="000000"/>
              </a:buClr>
              <a:buSzPct val="100000"/>
              <a:buFont typeface="Arial" charset="0"/>
              <a:buNone/>
            </a:pPr>
            <a:r>
              <a:rPr lang="en-GB" altLang="en-US" sz="1100" b="1">
                <a:latin typeface="Courier New" charset="0"/>
                <a:ea typeface="ＭＳ Ｐゴシック" charset="-128"/>
              </a:rPr>
              <a:t>...</a:t>
            </a:r>
          </a:p>
          <a:p>
            <a:pPr>
              <a:buClr>
                <a:srgbClr val="000000"/>
              </a:buClr>
              <a:buSzPct val="100000"/>
              <a:buFont typeface="Arial" charset="0"/>
              <a:buNone/>
            </a:pPr>
            <a:r>
              <a:rPr lang="en-GB" altLang="en-US" sz="1600" b="1">
                <a:latin typeface="Courier New" charset="0"/>
                <a:ea typeface="ＭＳ Ｐゴシック" charset="-128"/>
              </a:rPr>
              <a:t> </a:t>
            </a:r>
            <a:r>
              <a:rPr lang="en-US" altLang="en-US" sz="1600" b="1">
                <a:latin typeface="Courier New" charset="0"/>
                <a:ea typeface="ＭＳ Ｐゴシック" charset="-128"/>
              </a:rPr>
              <a:t>printf("Hello From Worker #%d %lf \n", rank, (MPI_Wtime() – time0));</a:t>
            </a:r>
            <a:endParaRPr lang="en-GB" altLang="en-US" sz="1600" b="1">
              <a:latin typeface="Courier New" charset="0"/>
              <a:ea typeface="ＭＳ Ｐゴシック" charset="-128"/>
            </a:endParaRPr>
          </a:p>
          <a:p>
            <a:pPr>
              <a:buClr>
                <a:srgbClr val="000000"/>
              </a:buClr>
              <a:buSzPct val="100000"/>
              <a:buFont typeface="Arial" charset="0"/>
              <a:buNone/>
            </a:pPr>
            <a:r>
              <a:rPr lang="en-GB" altLang="en-US" sz="1100">
                <a:solidFill>
                  <a:srgbClr val="000000"/>
                </a:solidFill>
                <a:latin typeface="Courier New" charset="0"/>
                <a:ea typeface="ＭＳ Ｐゴシック" charset="-128"/>
              </a:rPr>
              <a:t> </a:t>
            </a:r>
          </a:p>
        </p:txBody>
      </p:sp>
      <p:sp>
        <p:nvSpPr>
          <p:cNvPr id="60428" name="Rectangle 5"/>
          <p:cNvSpPr>
            <a:spLocks noChangeArrowheads="1"/>
          </p:cNvSpPr>
          <p:nvPr/>
        </p:nvSpPr>
        <p:spPr bwMode="auto">
          <a:xfrm>
            <a:off x="2438400" y="5986464"/>
            <a:ext cx="7543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sz="1400">
                <a:latin typeface="Calibri" charset="0"/>
              </a:rPr>
              <a:t>http://www-unix.mcs.anl.gov/mpi/www/www3/MPI_Wtime.html</a:t>
            </a:r>
          </a:p>
        </p:txBody>
      </p:sp>
      <p:sp>
        <p:nvSpPr>
          <p:cNvPr id="60429" name="Slide Number Placeholder 1"/>
          <p:cNvSpPr>
            <a:spLocks noGrp="1"/>
          </p:cNvSpPr>
          <p:nvPr>
            <p:ph type="sldNum" sz="quarter" idx="4294967295"/>
          </p:nvPr>
        </p:nvSpPr>
        <p:spPr bwMode="auto">
          <a:xfrm>
            <a:off x="5875338" y="6492876"/>
            <a:ext cx="457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fld id="{4A3D24ED-B154-B147-9463-4A34F9C65B6D}" type="slidenum">
              <a:rPr lang="en-US" altLang="en-US" sz="1200">
                <a:solidFill>
                  <a:srgbClr val="943837"/>
                </a:solidFill>
                <a:ea typeface="ＭＳ Ｐゴシック" charset="-128"/>
              </a:rPr>
              <a:pPr eaLnBrk="1" hangingPunct="1"/>
              <a:t>47</a:t>
            </a:fld>
            <a:endParaRPr lang="en-US" altLang="en-US" sz="1200">
              <a:solidFill>
                <a:srgbClr val="943837"/>
              </a:solidFill>
              <a:ea typeface="ＭＳ Ｐゴシック" charset="-128"/>
            </a:endParaRPr>
          </a:p>
        </p:txBody>
      </p:sp>
    </p:spTree>
    <p:extLst>
      <p:ext uri="{BB962C8B-B14F-4D97-AF65-F5344CB8AC3E}">
        <p14:creationId xmlns:p14="http://schemas.microsoft.com/office/powerpoint/2010/main" val="7829682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2"/>
          <p:cNvSpPr>
            <a:spLocks noGrp="1"/>
          </p:cNvSpPr>
          <p:nvPr>
            <p:ph type="title"/>
          </p:nvPr>
        </p:nvSpPr>
        <p:spPr>
          <a:xfrm>
            <a:off x="1600200" y="123826"/>
            <a:ext cx="8763000" cy="561975"/>
          </a:xfrm>
        </p:spPr>
        <p:txBody>
          <a:bodyPr>
            <a:normAutofit fontScale="90000"/>
          </a:bodyPr>
          <a:lstStyle/>
          <a:p>
            <a:pPr eaLnBrk="1" hangingPunct="1"/>
            <a:r>
              <a:rPr lang="en-US" altLang="en-US">
                <a:solidFill>
                  <a:srgbClr val="2E364A"/>
                </a:solidFill>
                <a:ea typeface="MS PGothic" charset="-128"/>
              </a:rPr>
              <a:t>Timing Example: MPI_Wtime</a:t>
            </a:r>
          </a:p>
        </p:txBody>
      </p:sp>
      <p:sp>
        <p:nvSpPr>
          <p:cNvPr id="62466" name="Slide Number Placeholder 3"/>
          <p:cNvSpPr txBox="1">
            <a:spLocks/>
          </p:cNvSpPr>
          <p:nvPr/>
        </p:nvSpPr>
        <p:spPr bwMode="auto">
          <a:xfrm>
            <a:off x="5875338" y="6492876"/>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lgn="ctr" eaLnBrk="1" hangingPunct="1"/>
            <a:r>
              <a:rPr lang="en-US" altLang="en-US" sz="1200">
                <a:solidFill>
                  <a:srgbClr val="943837"/>
                </a:solidFill>
                <a:ea typeface="ＭＳ Ｐゴシック" charset="-128"/>
              </a:rPr>
              <a:t>56</a:t>
            </a:r>
          </a:p>
        </p:txBody>
      </p:sp>
      <p:sp>
        <p:nvSpPr>
          <p:cNvPr id="62467" name="Rectangle 4"/>
          <p:cNvSpPr>
            <a:spLocks noChangeArrowheads="1"/>
          </p:cNvSpPr>
          <p:nvPr/>
        </p:nvSpPr>
        <p:spPr bwMode="auto">
          <a:xfrm>
            <a:off x="1676400" y="1066801"/>
            <a:ext cx="8763000"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lnSpc>
                <a:spcPct val="90000"/>
              </a:lnSpc>
              <a:buFont typeface="Wingdings" charset="2"/>
              <a:buNone/>
            </a:pPr>
            <a:r>
              <a:rPr lang="en-US" altLang="en-US" sz="1400">
                <a:latin typeface="Courier New" charset="0"/>
              </a:rPr>
              <a:t>#include &lt;stdio.h&gt;</a:t>
            </a:r>
          </a:p>
          <a:p>
            <a:pPr>
              <a:lnSpc>
                <a:spcPct val="90000"/>
              </a:lnSpc>
              <a:buFont typeface="Wingdings" charset="2"/>
              <a:buNone/>
            </a:pPr>
            <a:r>
              <a:rPr lang="en-US" altLang="en-US" sz="1400">
                <a:latin typeface="Courier New" charset="0"/>
              </a:rPr>
              <a:t>#include </a:t>
            </a:r>
            <a:r>
              <a:rPr lang="ja-JP" altLang="en-US" sz="1400">
                <a:latin typeface="Courier New" charset="0"/>
              </a:rPr>
              <a:t>”</a:t>
            </a:r>
            <a:r>
              <a:rPr lang="en-US" altLang="ja-JP" sz="1400">
                <a:latin typeface="Courier New" charset="0"/>
              </a:rPr>
              <a:t>mpi.h</a:t>
            </a:r>
            <a:r>
              <a:rPr lang="ja-JP" altLang="en-US" sz="1400">
                <a:latin typeface="Courier New" charset="0"/>
              </a:rPr>
              <a:t>”</a:t>
            </a:r>
            <a:endParaRPr lang="en-US" altLang="ja-JP" sz="1400">
              <a:latin typeface="Courier New" charset="0"/>
            </a:endParaRPr>
          </a:p>
          <a:p>
            <a:pPr>
              <a:lnSpc>
                <a:spcPct val="90000"/>
              </a:lnSpc>
              <a:buFont typeface="Wingdings" charset="2"/>
              <a:buNone/>
            </a:pPr>
            <a:endParaRPr lang="en-US" altLang="en-US" sz="1400">
              <a:latin typeface="Courier New" charset="0"/>
            </a:endParaRPr>
          </a:p>
          <a:p>
            <a:pPr>
              <a:lnSpc>
                <a:spcPct val="90000"/>
              </a:lnSpc>
              <a:buFont typeface="Wingdings" charset="2"/>
              <a:buNone/>
            </a:pPr>
            <a:r>
              <a:rPr lang="en-US" altLang="en-US" sz="1400">
                <a:latin typeface="Courier New" charset="0"/>
              </a:rPr>
              <a:t>main(int argc, char **argv)</a:t>
            </a:r>
          </a:p>
          <a:p>
            <a:pPr>
              <a:lnSpc>
                <a:spcPct val="90000"/>
              </a:lnSpc>
              <a:buFont typeface="Wingdings" charset="2"/>
              <a:buNone/>
            </a:pPr>
            <a:r>
              <a:rPr lang="en-US" altLang="en-US" sz="1400">
                <a:latin typeface="Courier New" charset="0"/>
              </a:rPr>
              <a:t>{</a:t>
            </a:r>
          </a:p>
          <a:p>
            <a:pPr>
              <a:lnSpc>
                <a:spcPct val="90000"/>
              </a:lnSpc>
              <a:buFont typeface="Wingdings" charset="2"/>
              <a:buNone/>
            </a:pPr>
            <a:r>
              <a:rPr lang="en-US" altLang="en-US" sz="1400">
                <a:latin typeface="Courier New" charset="0"/>
              </a:rPr>
              <a:t>  int size, rank;</a:t>
            </a:r>
          </a:p>
          <a:p>
            <a:pPr>
              <a:lnSpc>
                <a:spcPct val="90000"/>
              </a:lnSpc>
              <a:buFont typeface="Wingdings" charset="2"/>
              <a:buNone/>
            </a:pPr>
            <a:r>
              <a:rPr lang="en-US" altLang="en-US" sz="1600" b="1">
                <a:solidFill>
                  <a:srgbClr val="FF0000"/>
                </a:solidFill>
                <a:latin typeface="Courier New" charset="0"/>
              </a:rPr>
              <a:t>  double time0, time1;</a:t>
            </a:r>
          </a:p>
          <a:p>
            <a:pPr>
              <a:lnSpc>
                <a:spcPct val="90000"/>
              </a:lnSpc>
              <a:buFont typeface="Wingdings" charset="2"/>
              <a:buNone/>
            </a:pPr>
            <a:r>
              <a:rPr lang="en-US" altLang="en-US" sz="1400">
                <a:latin typeface="Courier New" charset="0"/>
              </a:rPr>
              <a:t>  MPI_Init(&amp;argc, &amp;argv);</a:t>
            </a:r>
          </a:p>
          <a:p>
            <a:pPr>
              <a:lnSpc>
                <a:spcPct val="90000"/>
              </a:lnSpc>
              <a:buFont typeface="Wingdings" charset="2"/>
              <a:buNone/>
            </a:pPr>
            <a:r>
              <a:rPr lang="en-US" altLang="en-US" sz="1400">
                <a:latin typeface="Courier New" charset="0"/>
              </a:rPr>
              <a:t>  MPI_Comm_rank(MPI_COMM_WORLD, &amp;rank);</a:t>
            </a:r>
          </a:p>
          <a:p>
            <a:pPr>
              <a:lnSpc>
                <a:spcPct val="90000"/>
              </a:lnSpc>
              <a:buFont typeface="Wingdings" charset="2"/>
              <a:buNone/>
            </a:pPr>
            <a:r>
              <a:rPr lang="en-US" altLang="en-US" sz="1400">
                <a:latin typeface="Courier New" charset="0"/>
              </a:rPr>
              <a:t>  MPI_Comm_size(MPI_COMM_WORLD, &amp;size);</a:t>
            </a:r>
          </a:p>
          <a:p>
            <a:pPr>
              <a:lnSpc>
                <a:spcPct val="90000"/>
              </a:lnSpc>
              <a:buFont typeface="Wingdings" charset="2"/>
              <a:buNone/>
            </a:pPr>
            <a:endParaRPr lang="en-US" altLang="en-US" sz="1400">
              <a:latin typeface="Courier New" charset="0"/>
            </a:endParaRPr>
          </a:p>
          <a:p>
            <a:pPr>
              <a:lnSpc>
                <a:spcPct val="90000"/>
              </a:lnSpc>
              <a:buFont typeface="Wingdings" charset="2"/>
              <a:buNone/>
            </a:pPr>
            <a:r>
              <a:rPr lang="en-US" altLang="en-US" b="1">
                <a:solidFill>
                  <a:srgbClr val="FF0000"/>
                </a:solidFill>
                <a:latin typeface="Courier New" charset="0"/>
              </a:rPr>
              <a:t>  time0 = MPI_Wtime();</a:t>
            </a:r>
          </a:p>
          <a:p>
            <a:pPr>
              <a:lnSpc>
                <a:spcPct val="90000"/>
              </a:lnSpc>
              <a:buFont typeface="Wingdings" charset="2"/>
              <a:buNone/>
            </a:pPr>
            <a:endParaRPr lang="en-US" altLang="en-US" sz="1400">
              <a:latin typeface="Courier New" charset="0"/>
            </a:endParaRPr>
          </a:p>
          <a:p>
            <a:pPr>
              <a:lnSpc>
                <a:spcPct val="90000"/>
              </a:lnSpc>
              <a:buFont typeface="Wingdings" charset="2"/>
              <a:buNone/>
            </a:pPr>
            <a:r>
              <a:rPr lang="en-US" altLang="en-US" sz="1400">
                <a:latin typeface="Courier New" charset="0"/>
              </a:rPr>
              <a:t>  if(rank==0)</a:t>
            </a:r>
          </a:p>
          <a:p>
            <a:pPr>
              <a:lnSpc>
                <a:spcPct val="90000"/>
              </a:lnSpc>
              <a:buFont typeface="Wingdings" charset="2"/>
              <a:buNone/>
            </a:pPr>
            <a:r>
              <a:rPr lang="en-US" altLang="en-US" sz="1400">
                <a:latin typeface="Courier New" charset="0"/>
              </a:rPr>
              <a:t>    {</a:t>
            </a:r>
          </a:p>
          <a:p>
            <a:pPr>
              <a:lnSpc>
                <a:spcPct val="90000"/>
              </a:lnSpc>
              <a:buFont typeface="Wingdings" charset="2"/>
              <a:buNone/>
            </a:pPr>
            <a:r>
              <a:rPr lang="en-US" altLang="en-US" sz="1400">
                <a:latin typeface="Courier New" charset="0"/>
              </a:rPr>
              <a:t>      printf(" Hello From Proc0 Time = %lf \n", </a:t>
            </a:r>
            <a:r>
              <a:rPr lang="en-US" altLang="en-US" sz="1600" b="1">
                <a:solidFill>
                  <a:srgbClr val="FF0000"/>
                </a:solidFill>
                <a:latin typeface="Courier New" charset="0"/>
              </a:rPr>
              <a:t>(MPI_Wtime() – time0)</a:t>
            </a:r>
            <a:r>
              <a:rPr lang="en-US" altLang="en-US" sz="1400">
                <a:latin typeface="Courier New" charset="0"/>
              </a:rPr>
              <a:t>);</a:t>
            </a:r>
          </a:p>
          <a:p>
            <a:pPr>
              <a:lnSpc>
                <a:spcPct val="90000"/>
              </a:lnSpc>
              <a:buFont typeface="Wingdings" charset="2"/>
              <a:buNone/>
            </a:pPr>
            <a:r>
              <a:rPr lang="en-US" altLang="en-US" sz="1400">
                <a:latin typeface="Courier New" charset="0"/>
              </a:rPr>
              <a:t>    }</a:t>
            </a:r>
          </a:p>
          <a:p>
            <a:pPr>
              <a:lnSpc>
                <a:spcPct val="90000"/>
              </a:lnSpc>
              <a:buFont typeface="Wingdings" charset="2"/>
              <a:buNone/>
            </a:pPr>
            <a:r>
              <a:rPr lang="en-US" altLang="en-US" sz="1400">
                <a:latin typeface="Courier New" charset="0"/>
              </a:rPr>
              <a:t>  else</a:t>
            </a:r>
          </a:p>
          <a:p>
            <a:pPr>
              <a:lnSpc>
                <a:spcPct val="90000"/>
              </a:lnSpc>
              <a:buFont typeface="Wingdings" charset="2"/>
              <a:buNone/>
            </a:pPr>
            <a:r>
              <a:rPr lang="en-US" altLang="en-US" sz="1400">
                <a:latin typeface="Courier New" charset="0"/>
              </a:rPr>
              <a:t>    {</a:t>
            </a:r>
          </a:p>
          <a:p>
            <a:pPr>
              <a:lnSpc>
                <a:spcPct val="90000"/>
              </a:lnSpc>
              <a:buFont typeface="Wingdings" charset="2"/>
              <a:buNone/>
            </a:pPr>
            <a:r>
              <a:rPr lang="en-US" altLang="en-US" sz="1400">
                <a:latin typeface="Courier New" charset="0"/>
              </a:rPr>
              <a:t>      printf("Hello From Worker #%d %lf \n", rank, </a:t>
            </a:r>
            <a:r>
              <a:rPr lang="en-US" altLang="en-US" sz="1600" b="1">
                <a:solidFill>
                  <a:srgbClr val="FF0000"/>
                </a:solidFill>
                <a:latin typeface="Courier New" charset="0"/>
              </a:rPr>
              <a:t>(MPI_Wtime() – time0)</a:t>
            </a:r>
            <a:r>
              <a:rPr lang="en-US" altLang="en-US" sz="1400">
                <a:latin typeface="Courier New" charset="0"/>
              </a:rPr>
              <a:t>);</a:t>
            </a:r>
          </a:p>
          <a:p>
            <a:pPr>
              <a:lnSpc>
                <a:spcPct val="90000"/>
              </a:lnSpc>
              <a:buFont typeface="Wingdings" charset="2"/>
              <a:buNone/>
            </a:pPr>
            <a:r>
              <a:rPr lang="en-US" altLang="en-US" sz="1400">
                <a:latin typeface="Courier New" charset="0"/>
              </a:rPr>
              <a:t>    }</a:t>
            </a:r>
          </a:p>
          <a:p>
            <a:pPr>
              <a:lnSpc>
                <a:spcPct val="90000"/>
              </a:lnSpc>
              <a:buFont typeface="Wingdings" charset="2"/>
              <a:buNone/>
            </a:pPr>
            <a:r>
              <a:rPr lang="en-US" altLang="en-US" sz="1400">
                <a:latin typeface="Courier New" charset="0"/>
              </a:rPr>
              <a:t>  MPI_Finalize(); </a:t>
            </a:r>
          </a:p>
          <a:p>
            <a:pPr>
              <a:lnSpc>
                <a:spcPct val="90000"/>
              </a:lnSpc>
              <a:buFont typeface="Wingdings" charset="2"/>
              <a:buNone/>
            </a:pPr>
            <a:r>
              <a:rPr lang="en-US" altLang="en-US" sz="1400">
                <a:latin typeface="Courier New" charset="0"/>
              </a:rPr>
              <a:t>}</a:t>
            </a:r>
          </a:p>
        </p:txBody>
      </p:sp>
      <p:sp>
        <p:nvSpPr>
          <p:cNvPr id="62468" name="Slide Number Placeholder 1"/>
          <p:cNvSpPr>
            <a:spLocks noGrp="1"/>
          </p:cNvSpPr>
          <p:nvPr>
            <p:ph type="sldNum" sz="quarter" idx="4294967295"/>
          </p:nvPr>
        </p:nvSpPr>
        <p:spPr bwMode="auto">
          <a:xfrm>
            <a:off x="5875338" y="6492876"/>
            <a:ext cx="457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fld id="{7AAE8D7B-7CCF-BB45-8F63-F82FD61EA4E3}" type="slidenum">
              <a:rPr lang="en-US" altLang="en-US" sz="1200">
                <a:solidFill>
                  <a:srgbClr val="943837"/>
                </a:solidFill>
                <a:ea typeface="ＭＳ Ｐゴシック" charset="-128"/>
              </a:rPr>
              <a:pPr eaLnBrk="1" hangingPunct="1"/>
              <a:t>48</a:t>
            </a:fld>
            <a:endParaRPr lang="en-US" altLang="en-US" sz="1200">
              <a:solidFill>
                <a:srgbClr val="943837"/>
              </a:solidFill>
              <a:ea typeface="ＭＳ Ｐゴシック" charset="-128"/>
            </a:endParaRPr>
          </a:p>
        </p:txBody>
      </p:sp>
    </p:spTree>
    <p:extLst>
      <p:ext uri="{BB962C8B-B14F-4D97-AF65-F5344CB8AC3E}">
        <p14:creationId xmlns:p14="http://schemas.microsoft.com/office/powerpoint/2010/main" val="1413524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txBox="1">
            <a:spLocks/>
          </p:cNvSpPr>
          <p:nvPr/>
        </p:nvSpPr>
        <p:spPr bwMode="auto">
          <a:xfrm>
            <a:off x="1828800" y="152401"/>
            <a:ext cx="81534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r>
              <a:rPr lang="en-US" altLang="en-US" sz="3400" b="1" i="0">
                <a:solidFill>
                  <a:srgbClr val="B30838"/>
                </a:solidFill>
              </a:rPr>
              <a:t>What You</a:t>
            </a:r>
            <a:r>
              <a:rPr lang="ja-JP" altLang="en-US" sz="3400" b="1" i="0">
                <a:solidFill>
                  <a:srgbClr val="B30838"/>
                </a:solidFill>
              </a:rPr>
              <a:t>’</a:t>
            </a:r>
            <a:r>
              <a:rPr lang="en-US" altLang="ja-JP" sz="3400" b="1" i="0">
                <a:solidFill>
                  <a:srgbClr val="B30838"/>
                </a:solidFill>
              </a:rPr>
              <a:t>ll Need to Know</a:t>
            </a:r>
            <a:endParaRPr lang="en-US" altLang="en-US" sz="3400" b="1" i="0">
              <a:solidFill>
                <a:srgbClr val="B30838"/>
              </a:solidFill>
            </a:endParaRPr>
          </a:p>
        </p:txBody>
      </p:sp>
      <p:sp>
        <p:nvSpPr>
          <p:cNvPr id="10242" name="Content Placeholder 2"/>
          <p:cNvSpPr txBox="1">
            <a:spLocks/>
          </p:cNvSpPr>
          <p:nvPr/>
        </p:nvSpPr>
        <p:spPr bwMode="auto">
          <a:xfrm>
            <a:off x="1784350" y="838200"/>
            <a:ext cx="8578850"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spcBef>
                <a:spcPct val="20000"/>
              </a:spcBef>
              <a:buFontTx/>
              <a:buChar char="•"/>
            </a:pPr>
            <a:r>
              <a:rPr lang="en-US" altLang="en-US" sz="2100" i="0"/>
              <a:t>What is a standard API</a:t>
            </a:r>
          </a:p>
          <a:p>
            <a:pPr>
              <a:spcBef>
                <a:spcPct val="20000"/>
              </a:spcBef>
              <a:buFontTx/>
              <a:buChar char="•"/>
            </a:pPr>
            <a:r>
              <a:rPr lang="en-US" altLang="en-US" sz="2100" i="0"/>
              <a:t>How to build and run an MPI</a:t>
            </a:r>
            <a:r>
              <a:rPr lang="ru-RU" altLang="en-US" sz="2100" i="0"/>
              <a:t>-1</a:t>
            </a:r>
            <a:r>
              <a:rPr lang="en-US" altLang="en-US" sz="2100" i="0"/>
              <a:t> program</a:t>
            </a:r>
          </a:p>
          <a:p>
            <a:pPr>
              <a:spcBef>
                <a:spcPct val="20000"/>
              </a:spcBef>
              <a:buFontTx/>
              <a:buChar char="•"/>
            </a:pPr>
            <a:r>
              <a:rPr lang="en-US" altLang="en-US" sz="2100" i="0"/>
              <a:t>Basic MPI functions</a:t>
            </a:r>
          </a:p>
          <a:p>
            <a:pPr lvl="1">
              <a:spcBef>
                <a:spcPct val="20000"/>
              </a:spcBef>
              <a:buFontTx/>
              <a:buChar char="–"/>
            </a:pPr>
            <a:r>
              <a:rPr lang="en-US" altLang="en-US" sz="2100" i="0">
                <a:ea typeface="ＭＳ Ｐゴシック" charset="-128"/>
              </a:rPr>
              <a:t>4 basic environment functions</a:t>
            </a:r>
            <a:endParaRPr lang="ru-RU" altLang="en-US" sz="2100" i="0">
              <a:ea typeface="ＭＳ Ｐゴシック" charset="-128"/>
            </a:endParaRPr>
          </a:p>
          <a:p>
            <a:pPr lvl="2">
              <a:spcBef>
                <a:spcPct val="20000"/>
              </a:spcBef>
              <a:buFontTx/>
              <a:buChar char="•"/>
            </a:pPr>
            <a:r>
              <a:rPr lang="en-US" altLang="en-US" sz="2100" i="0">
                <a:ea typeface="ＭＳ Ｐゴシック" charset="-128"/>
              </a:rPr>
              <a:t>Including the idea of communicators</a:t>
            </a:r>
          </a:p>
          <a:p>
            <a:pPr lvl="1">
              <a:spcBef>
                <a:spcPct val="20000"/>
              </a:spcBef>
              <a:buFontTx/>
              <a:buChar char="–"/>
            </a:pPr>
            <a:r>
              <a:rPr lang="en-US" altLang="en-US" sz="2100" i="0">
                <a:ea typeface="ＭＳ Ｐゴシック" charset="-128"/>
              </a:rPr>
              <a:t>Basic point-to-point functions</a:t>
            </a:r>
          </a:p>
          <a:p>
            <a:pPr lvl="2">
              <a:spcBef>
                <a:spcPct val="20000"/>
              </a:spcBef>
              <a:buFontTx/>
              <a:buChar char="•"/>
            </a:pPr>
            <a:r>
              <a:rPr lang="en-US" altLang="en-US" sz="2100" i="0">
                <a:ea typeface="ＭＳ Ｐゴシック" charset="-128"/>
              </a:rPr>
              <a:t>Blocking and non-blocking</a:t>
            </a:r>
          </a:p>
          <a:p>
            <a:pPr lvl="2">
              <a:spcBef>
                <a:spcPct val="20000"/>
              </a:spcBef>
              <a:buFontTx/>
              <a:buChar char="•"/>
            </a:pPr>
            <a:r>
              <a:rPr lang="en-US" altLang="en-US" sz="2100" i="0">
                <a:ea typeface="ＭＳ Ｐゴシック" charset="-128"/>
              </a:rPr>
              <a:t>Deadlock and how to avoid it</a:t>
            </a:r>
          </a:p>
          <a:p>
            <a:pPr lvl="2">
              <a:spcBef>
                <a:spcPct val="20000"/>
              </a:spcBef>
              <a:buFontTx/>
              <a:buChar char="•"/>
            </a:pPr>
            <a:r>
              <a:rPr lang="en-US" altLang="en-US" sz="2100" i="0">
                <a:ea typeface="ＭＳ Ｐゴシック" charset="-128"/>
              </a:rPr>
              <a:t>Data</a:t>
            </a:r>
            <a:r>
              <a:rPr lang="ru-RU" altLang="en-US" sz="2100" i="0">
                <a:ea typeface="ＭＳ Ｐゴシック" charset="-128"/>
              </a:rPr>
              <a:t> </a:t>
            </a:r>
            <a:r>
              <a:rPr lang="en-US" altLang="en-US" sz="2100" i="0">
                <a:ea typeface="ＭＳ Ｐゴシック" charset="-128"/>
              </a:rPr>
              <a:t>types</a:t>
            </a:r>
          </a:p>
          <a:p>
            <a:pPr lvl="1">
              <a:spcBef>
                <a:spcPct val="20000"/>
              </a:spcBef>
              <a:buFontTx/>
              <a:buChar char="–"/>
            </a:pPr>
            <a:r>
              <a:rPr lang="en-US" altLang="en-US" sz="2100" i="0">
                <a:ea typeface="ＭＳ Ｐゴシック" charset="-128"/>
              </a:rPr>
              <a:t>Basic collective functions</a:t>
            </a:r>
          </a:p>
          <a:p>
            <a:pPr>
              <a:spcBef>
                <a:spcPct val="20000"/>
              </a:spcBef>
              <a:buFontTx/>
              <a:buChar char="•"/>
            </a:pPr>
            <a:r>
              <a:rPr lang="en-US" altLang="en-US" sz="2100" i="0"/>
              <a:t>The advanced MPI-1 material may be required for the problem set </a:t>
            </a:r>
          </a:p>
          <a:p>
            <a:pPr>
              <a:spcBef>
                <a:spcPct val="20000"/>
              </a:spcBef>
              <a:buFontTx/>
              <a:buChar char="•"/>
            </a:pPr>
            <a:r>
              <a:rPr lang="en-US" altLang="en-US" sz="2100" i="0"/>
              <a:t>The MPI-2 highlights are just for information</a:t>
            </a:r>
          </a:p>
          <a:p>
            <a:pPr>
              <a:spcBef>
                <a:spcPct val="20000"/>
              </a:spcBef>
              <a:buFontTx/>
              <a:buChar char="•"/>
            </a:pPr>
            <a:endParaRPr lang="en-US" altLang="en-US" sz="2000" i="0">
              <a:solidFill>
                <a:srgbClr val="7F7F7F"/>
              </a:solidFill>
            </a:endParaRPr>
          </a:p>
        </p:txBody>
      </p:sp>
    </p:spTree>
    <p:extLst>
      <p:ext uri="{BB962C8B-B14F-4D97-AF65-F5344CB8AC3E}">
        <p14:creationId xmlns:p14="http://schemas.microsoft.com/office/powerpoint/2010/main" val="3195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001839" y="404814"/>
            <a:ext cx="8161337"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MPI Standard</a:t>
            </a:r>
            <a:endParaRPr lang="en-US" kern="0" dirty="0"/>
          </a:p>
        </p:txBody>
      </p:sp>
      <p:sp>
        <p:nvSpPr>
          <p:cNvPr id="12290" name="Content Placeholder 2"/>
          <p:cNvSpPr txBox="1">
            <a:spLocks/>
          </p:cNvSpPr>
          <p:nvPr/>
        </p:nvSpPr>
        <p:spPr bwMode="auto">
          <a:xfrm>
            <a:off x="2020888" y="1371600"/>
            <a:ext cx="7772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i="1">
                <a:solidFill>
                  <a:schemeClr val="tx1"/>
                </a:solidFill>
                <a:latin typeface="Arial" charset="0"/>
                <a:ea typeface="MS PGothic" charset="-128"/>
              </a:defRPr>
            </a:lvl1pPr>
            <a:lvl2pPr marL="742950" indent="-285750">
              <a:defRPr sz="2400" i="1">
                <a:solidFill>
                  <a:schemeClr val="tx1"/>
                </a:solidFill>
                <a:latin typeface="Arial" charset="0"/>
                <a:ea typeface="MS PGothic" charset="-128"/>
              </a:defRPr>
            </a:lvl2pPr>
            <a:lvl3pPr marL="1143000" indent="-228600">
              <a:defRPr sz="2400" i="1">
                <a:solidFill>
                  <a:schemeClr val="tx1"/>
                </a:solidFill>
                <a:latin typeface="Arial" charset="0"/>
                <a:ea typeface="MS PGothic" charset="-128"/>
              </a:defRPr>
            </a:lvl3pPr>
            <a:lvl4pPr marL="1600200" indent="-228600">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a:spcBef>
                <a:spcPct val="20000"/>
              </a:spcBef>
              <a:buFontTx/>
              <a:buChar char="•"/>
            </a:pPr>
            <a:r>
              <a:rPr lang="en-US" altLang="en-US" sz="2000" i="0"/>
              <a:t>From 1992-1994, a community representing both vendors and users decided to create a standard interface to message passing calls in the context of distributed memory parallel computers (MPPs, there weren</a:t>
            </a:r>
            <a:r>
              <a:rPr lang="ja-JP" altLang="en-US" sz="2000" i="0"/>
              <a:t>’</a:t>
            </a:r>
            <a:r>
              <a:rPr lang="en-US" altLang="ja-JP" sz="2000" i="0"/>
              <a:t>t really clusters yet)</a:t>
            </a:r>
          </a:p>
          <a:p>
            <a:pPr>
              <a:spcBef>
                <a:spcPct val="20000"/>
              </a:spcBef>
              <a:buFontTx/>
              <a:buChar char="•"/>
            </a:pPr>
            <a:endParaRPr lang="en-US" altLang="en-US" sz="2000" i="0"/>
          </a:p>
          <a:p>
            <a:pPr>
              <a:spcBef>
                <a:spcPct val="20000"/>
              </a:spcBef>
              <a:buFontTx/>
              <a:buChar char="•"/>
            </a:pPr>
            <a:r>
              <a:rPr lang="en-US" altLang="en-US" sz="2000" i="0"/>
              <a:t>MPI-1 was the result</a:t>
            </a:r>
          </a:p>
          <a:p>
            <a:pPr lvl="1">
              <a:spcBef>
                <a:spcPct val="20000"/>
              </a:spcBef>
              <a:buFontTx/>
              <a:buChar char="–"/>
            </a:pPr>
            <a:r>
              <a:rPr lang="ja-JP" altLang="en-US" sz="2000" i="0"/>
              <a:t>“</a:t>
            </a:r>
            <a:r>
              <a:rPr lang="en-US" altLang="ja-JP" sz="2000" i="0"/>
              <a:t>Just</a:t>
            </a:r>
            <a:r>
              <a:rPr lang="ja-JP" altLang="en-US" sz="2000" i="0"/>
              <a:t>”</a:t>
            </a:r>
            <a:r>
              <a:rPr lang="en-US" altLang="ja-JP" sz="2000" i="0"/>
              <a:t> an API</a:t>
            </a:r>
          </a:p>
          <a:p>
            <a:pPr lvl="1">
              <a:spcBef>
                <a:spcPct val="20000"/>
              </a:spcBef>
              <a:buFontTx/>
              <a:buChar char="–"/>
            </a:pPr>
            <a:r>
              <a:rPr lang="en-US" altLang="en-US" sz="2000" i="0"/>
              <a:t>FORTRAN77 and C bindings</a:t>
            </a:r>
          </a:p>
          <a:p>
            <a:pPr lvl="1">
              <a:spcBef>
                <a:spcPct val="20000"/>
              </a:spcBef>
              <a:buFontTx/>
              <a:buChar char="–"/>
            </a:pPr>
            <a:r>
              <a:rPr lang="en-US" altLang="en-US" sz="2000" i="0"/>
              <a:t>Reference implementation (mpich) also developed</a:t>
            </a:r>
          </a:p>
          <a:p>
            <a:pPr lvl="1">
              <a:spcBef>
                <a:spcPct val="20000"/>
              </a:spcBef>
              <a:buFontTx/>
              <a:buChar char="–"/>
            </a:pPr>
            <a:r>
              <a:rPr lang="en-US" altLang="en-US" sz="2000" i="0"/>
              <a:t>Vendors also kept their own internals (behind the API)</a:t>
            </a:r>
          </a:p>
          <a:p>
            <a:pPr eaLnBrk="1" hangingPunct="1">
              <a:spcBef>
                <a:spcPct val="20000"/>
              </a:spcBef>
            </a:pPr>
            <a:endParaRPr lang="en-US" altLang="en-US" sz="1800" b="1" i="0"/>
          </a:p>
        </p:txBody>
      </p:sp>
    </p:spTree>
    <p:extLst>
      <p:ext uri="{BB962C8B-B14F-4D97-AF65-F5344CB8AC3E}">
        <p14:creationId xmlns:p14="http://schemas.microsoft.com/office/powerpoint/2010/main" val="169666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55813" y="404814"/>
            <a:ext cx="8229600"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MS PGothic" charset="0"/>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a:t>MPI Standard</a:t>
            </a:r>
            <a:endParaRPr lang="en-US" kern="0" dirty="0"/>
          </a:p>
        </p:txBody>
      </p:sp>
      <p:sp>
        <p:nvSpPr>
          <p:cNvPr id="13314" name="Rectangle 3"/>
          <p:cNvSpPr txBox="1">
            <a:spLocks noChangeArrowheads="1"/>
          </p:cNvSpPr>
          <p:nvPr/>
        </p:nvSpPr>
        <p:spPr bwMode="auto">
          <a:xfrm>
            <a:off x="1981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9863" indent="-169863">
              <a:defRPr sz="2400" i="1">
                <a:solidFill>
                  <a:schemeClr val="tx1"/>
                </a:solidFill>
                <a:latin typeface="Arial" charset="0"/>
                <a:ea typeface="MS PGothic" charset="-128"/>
              </a:defRPr>
            </a:lvl1pPr>
            <a:lvl2pPr marL="460375" indent="-169863">
              <a:defRPr sz="2400" i="1">
                <a:solidFill>
                  <a:schemeClr val="tx1"/>
                </a:solidFill>
                <a:latin typeface="Arial" charset="0"/>
                <a:ea typeface="MS PGothic" charset="-128"/>
              </a:defRPr>
            </a:lvl2pPr>
            <a:lvl3pPr marL="809625" indent="-169863">
              <a:defRPr sz="2400" i="1">
                <a:solidFill>
                  <a:schemeClr val="tx1"/>
                </a:solidFill>
                <a:latin typeface="Arial" charset="0"/>
                <a:ea typeface="MS PGothic" charset="-128"/>
              </a:defRPr>
            </a:lvl3pPr>
            <a:lvl4pPr marL="1257300" indent="-174625">
              <a:defRPr sz="2400" i="1">
                <a:solidFill>
                  <a:schemeClr val="tx1"/>
                </a:solidFill>
                <a:latin typeface="Arial" charset="0"/>
                <a:ea typeface="MS PGothic" charset="-128"/>
              </a:defRPr>
            </a:lvl4pPr>
            <a:lvl5pPr marL="2057400" indent="-228600">
              <a:defRPr sz="2400" i="1">
                <a:solidFill>
                  <a:schemeClr val="tx1"/>
                </a:solidFill>
                <a:latin typeface="Arial" charset="0"/>
                <a:ea typeface="MS PGothic" charset="-128"/>
              </a:defRPr>
            </a:lvl5pPr>
            <a:lvl6pPr marL="2514600" indent="-228600" eaLnBrk="0" fontAlgn="base" hangingPunct="0">
              <a:spcBef>
                <a:spcPct val="0"/>
              </a:spcBef>
              <a:spcAft>
                <a:spcPct val="0"/>
              </a:spcAft>
              <a:defRPr sz="2400" i="1">
                <a:solidFill>
                  <a:schemeClr val="tx1"/>
                </a:solidFill>
                <a:latin typeface="Arial" charset="0"/>
                <a:ea typeface="MS PGothic" charset="-128"/>
              </a:defRPr>
            </a:lvl6pPr>
            <a:lvl7pPr marL="2971800" indent="-228600" eaLnBrk="0" fontAlgn="base" hangingPunct="0">
              <a:spcBef>
                <a:spcPct val="0"/>
              </a:spcBef>
              <a:spcAft>
                <a:spcPct val="0"/>
              </a:spcAft>
              <a:defRPr sz="2400" i="1">
                <a:solidFill>
                  <a:schemeClr val="tx1"/>
                </a:solidFill>
                <a:latin typeface="Arial" charset="0"/>
                <a:ea typeface="MS PGothic" charset="-128"/>
              </a:defRPr>
            </a:lvl7pPr>
            <a:lvl8pPr marL="3429000" indent="-228600" eaLnBrk="0" fontAlgn="base" hangingPunct="0">
              <a:spcBef>
                <a:spcPct val="0"/>
              </a:spcBef>
              <a:spcAft>
                <a:spcPct val="0"/>
              </a:spcAft>
              <a:defRPr sz="2400" i="1">
                <a:solidFill>
                  <a:schemeClr val="tx1"/>
                </a:solidFill>
                <a:latin typeface="Arial" charset="0"/>
                <a:ea typeface="MS PGothic" charset="-128"/>
              </a:defRPr>
            </a:lvl8pPr>
            <a:lvl9pPr marL="3886200" indent="-228600" eaLnBrk="0" fontAlgn="base" hangingPunct="0">
              <a:spcBef>
                <a:spcPct val="0"/>
              </a:spcBef>
              <a:spcAft>
                <a:spcPct val="0"/>
              </a:spcAft>
              <a:defRPr sz="2400" i="1">
                <a:solidFill>
                  <a:schemeClr val="tx1"/>
                </a:solidFill>
                <a:latin typeface="Arial" charset="0"/>
                <a:ea typeface="MS PGothic" charset="-128"/>
              </a:defRPr>
            </a:lvl9pPr>
          </a:lstStyle>
          <a:p>
            <a:pPr eaLnBrk="1" hangingPunct="1">
              <a:lnSpc>
                <a:spcPct val="90000"/>
              </a:lnSpc>
              <a:spcBef>
                <a:spcPct val="35000"/>
              </a:spcBef>
              <a:buFontTx/>
              <a:buChar char="•"/>
            </a:pPr>
            <a:r>
              <a:rPr lang="en-US" altLang="en-US" sz="1600" i="0"/>
              <a:t>Since then</a:t>
            </a:r>
          </a:p>
          <a:p>
            <a:pPr lvl="1" eaLnBrk="1" hangingPunct="1">
              <a:lnSpc>
                <a:spcPct val="90000"/>
              </a:lnSpc>
              <a:spcBef>
                <a:spcPct val="35000"/>
              </a:spcBef>
              <a:buFont typeface="Arial" charset="0"/>
              <a:buChar char="•"/>
            </a:pPr>
            <a:r>
              <a:rPr lang="en-US" altLang="en-US" sz="1600" i="0">
                <a:solidFill>
                  <a:srgbClr val="333333"/>
                </a:solidFill>
                <a:ea typeface="ＭＳ Ｐゴシック" charset="-128"/>
              </a:rPr>
              <a:t>MPI-1.1</a:t>
            </a:r>
          </a:p>
          <a:p>
            <a:pPr lvl="2" eaLnBrk="1" hangingPunct="1">
              <a:lnSpc>
                <a:spcPct val="90000"/>
              </a:lnSpc>
              <a:spcBef>
                <a:spcPct val="35000"/>
              </a:spcBef>
              <a:buSzPct val="125000"/>
              <a:buFontTx/>
              <a:buChar char="•"/>
            </a:pPr>
            <a:r>
              <a:rPr lang="en-US" altLang="en-US" sz="1600" i="0">
                <a:solidFill>
                  <a:srgbClr val="333333"/>
                </a:solidFill>
                <a:ea typeface="ＭＳ Ｐゴシック" charset="-128"/>
              </a:rPr>
              <a:t>Fixed bugs, clarified issues</a:t>
            </a:r>
          </a:p>
          <a:p>
            <a:pPr lvl="1" eaLnBrk="1" hangingPunct="1">
              <a:lnSpc>
                <a:spcPct val="90000"/>
              </a:lnSpc>
              <a:spcBef>
                <a:spcPct val="35000"/>
              </a:spcBef>
              <a:buFont typeface="Arial" charset="0"/>
              <a:buChar char="•"/>
            </a:pPr>
            <a:r>
              <a:rPr lang="en-US" altLang="en-US" sz="1600" i="0">
                <a:solidFill>
                  <a:srgbClr val="333333"/>
                </a:solidFill>
                <a:ea typeface="ＭＳ Ｐゴシック" charset="-128"/>
              </a:rPr>
              <a:t>MPI-2</a:t>
            </a:r>
          </a:p>
          <a:p>
            <a:pPr lvl="2" eaLnBrk="1" hangingPunct="1">
              <a:lnSpc>
                <a:spcPct val="90000"/>
              </a:lnSpc>
              <a:spcBef>
                <a:spcPct val="35000"/>
              </a:spcBef>
              <a:buSzPct val="125000"/>
              <a:buFontTx/>
              <a:buChar char="•"/>
            </a:pPr>
            <a:r>
              <a:rPr lang="en-US" altLang="en-US" sz="1600" i="0">
                <a:solidFill>
                  <a:srgbClr val="333333"/>
                </a:solidFill>
                <a:ea typeface="ＭＳ Ｐゴシック" charset="-128"/>
              </a:rPr>
              <a:t>Included MPI-1.2</a:t>
            </a:r>
          </a:p>
          <a:p>
            <a:pPr lvl="3" eaLnBrk="1" hangingPunct="1">
              <a:lnSpc>
                <a:spcPct val="90000"/>
              </a:lnSpc>
              <a:spcBef>
                <a:spcPct val="35000"/>
              </a:spcBef>
              <a:buSzPct val="125000"/>
              <a:buFont typeface="Arial" charset="0"/>
              <a:buChar char="•"/>
            </a:pPr>
            <a:r>
              <a:rPr lang="en-US" altLang="en-US" sz="1600" i="0">
                <a:solidFill>
                  <a:srgbClr val="333333"/>
                </a:solidFill>
                <a:ea typeface="ＭＳ Ｐゴシック" charset="-128"/>
              </a:rPr>
              <a:t>Fixed more bugs, clarified more issues</a:t>
            </a:r>
          </a:p>
          <a:p>
            <a:pPr lvl="2" eaLnBrk="1" hangingPunct="1">
              <a:lnSpc>
                <a:spcPct val="90000"/>
              </a:lnSpc>
              <a:spcBef>
                <a:spcPct val="35000"/>
              </a:spcBef>
              <a:buSzPct val="125000"/>
              <a:buFontTx/>
              <a:buChar char="•"/>
            </a:pPr>
            <a:r>
              <a:rPr lang="en-US" altLang="en-US" sz="1600" i="0">
                <a:solidFill>
                  <a:srgbClr val="333333"/>
                </a:solidFill>
                <a:ea typeface="ＭＳ Ｐゴシック" charset="-128"/>
              </a:rPr>
              <a:t>Extended MPI</a:t>
            </a:r>
          </a:p>
          <a:p>
            <a:pPr lvl="3" eaLnBrk="1" hangingPunct="1">
              <a:lnSpc>
                <a:spcPct val="90000"/>
              </a:lnSpc>
              <a:spcBef>
                <a:spcPct val="35000"/>
              </a:spcBef>
              <a:buSzPct val="125000"/>
              <a:buFont typeface="Arial" charset="0"/>
              <a:buChar char="•"/>
            </a:pPr>
            <a:r>
              <a:rPr lang="en-US" altLang="en-US" sz="1600" i="0">
                <a:solidFill>
                  <a:srgbClr val="333333"/>
                </a:solidFill>
                <a:ea typeface="ＭＳ Ｐゴシック" charset="-128"/>
              </a:rPr>
              <a:t>New datatype constructors, language interoperability</a:t>
            </a:r>
          </a:p>
          <a:p>
            <a:pPr lvl="2" eaLnBrk="1" hangingPunct="1">
              <a:lnSpc>
                <a:spcPct val="90000"/>
              </a:lnSpc>
              <a:spcBef>
                <a:spcPct val="35000"/>
              </a:spcBef>
              <a:buSzPct val="125000"/>
              <a:buFontTx/>
              <a:buChar char="•"/>
            </a:pPr>
            <a:r>
              <a:rPr lang="en-US" altLang="en-US" sz="1600" i="0">
                <a:solidFill>
                  <a:srgbClr val="333333"/>
                </a:solidFill>
                <a:ea typeface="ＭＳ Ｐゴシック" charset="-128"/>
              </a:rPr>
              <a:t>New functionality</a:t>
            </a:r>
          </a:p>
          <a:p>
            <a:pPr lvl="3" eaLnBrk="1" hangingPunct="1">
              <a:lnSpc>
                <a:spcPct val="90000"/>
              </a:lnSpc>
              <a:spcBef>
                <a:spcPct val="35000"/>
              </a:spcBef>
              <a:buSzPct val="125000"/>
              <a:buFont typeface="Arial" charset="0"/>
              <a:buChar char="•"/>
            </a:pPr>
            <a:r>
              <a:rPr lang="en-US" altLang="en-US" sz="1600" i="0">
                <a:solidFill>
                  <a:srgbClr val="333333"/>
                </a:solidFill>
                <a:ea typeface="ＭＳ Ｐゴシック" charset="-128"/>
              </a:rPr>
              <a:t>One-sided communication</a:t>
            </a:r>
          </a:p>
          <a:p>
            <a:pPr lvl="3" eaLnBrk="1" hangingPunct="1">
              <a:lnSpc>
                <a:spcPct val="90000"/>
              </a:lnSpc>
              <a:spcBef>
                <a:spcPct val="35000"/>
              </a:spcBef>
              <a:buSzPct val="125000"/>
              <a:buFont typeface="Arial" charset="0"/>
              <a:buChar char="•"/>
            </a:pPr>
            <a:r>
              <a:rPr lang="en-US" altLang="en-US" sz="1600" i="0">
                <a:solidFill>
                  <a:srgbClr val="333333"/>
                </a:solidFill>
                <a:ea typeface="ＭＳ Ｐゴシック" charset="-128"/>
              </a:rPr>
              <a:t>MPI I/O</a:t>
            </a:r>
          </a:p>
          <a:p>
            <a:pPr lvl="3" eaLnBrk="1" hangingPunct="1">
              <a:lnSpc>
                <a:spcPct val="90000"/>
              </a:lnSpc>
              <a:spcBef>
                <a:spcPct val="35000"/>
              </a:spcBef>
              <a:buSzPct val="125000"/>
              <a:buFont typeface="Arial" charset="0"/>
              <a:buChar char="•"/>
            </a:pPr>
            <a:r>
              <a:rPr lang="en-US" altLang="en-US" sz="1600" i="0">
                <a:solidFill>
                  <a:srgbClr val="333333"/>
                </a:solidFill>
                <a:ea typeface="ＭＳ Ｐゴシック" charset="-128"/>
              </a:rPr>
              <a:t>Dynamic processes</a:t>
            </a:r>
          </a:p>
          <a:p>
            <a:pPr lvl="2" eaLnBrk="1" hangingPunct="1">
              <a:lnSpc>
                <a:spcPct val="90000"/>
              </a:lnSpc>
              <a:spcBef>
                <a:spcPct val="35000"/>
              </a:spcBef>
              <a:buSzPct val="125000"/>
              <a:buFontTx/>
              <a:buChar char="•"/>
            </a:pPr>
            <a:r>
              <a:rPr lang="en-US" altLang="en-US" sz="1600" i="0">
                <a:solidFill>
                  <a:srgbClr val="333333"/>
                </a:solidFill>
                <a:ea typeface="ＭＳ Ｐゴシック" charset="-128"/>
              </a:rPr>
              <a:t>FORTRAN90 and C++ bindings</a:t>
            </a:r>
          </a:p>
          <a:p>
            <a:pPr eaLnBrk="1" hangingPunct="1">
              <a:lnSpc>
                <a:spcPct val="90000"/>
              </a:lnSpc>
              <a:spcBef>
                <a:spcPct val="35000"/>
              </a:spcBef>
              <a:buFontTx/>
              <a:buChar char="•"/>
            </a:pPr>
            <a:r>
              <a:rPr lang="en-US" altLang="en-US" sz="1600" i="0"/>
              <a:t>Best MPI reference</a:t>
            </a:r>
          </a:p>
          <a:p>
            <a:pPr lvl="1" eaLnBrk="1" hangingPunct="1">
              <a:lnSpc>
                <a:spcPct val="90000"/>
              </a:lnSpc>
              <a:spcBef>
                <a:spcPct val="35000"/>
              </a:spcBef>
              <a:buFont typeface="Arial" charset="0"/>
              <a:buChar char="•"/>
            </a:pPr>
            <a:r>
              <a:rPr lang="en-US" altLang="en-US" sz="1600" i="0">
                <a:solidFill>
                  <a:srgbClr val="333333"/>
                </a:solidFill>
                <a:ea typeface="ＭＳ Ｐゴシック" charset="-128"/>
              </a:rPr>
              <a:t>MPI Standard - on-line at: </a:t>
            </a:r>
            <a:r>
              <a:rPr lang="en-US" altLang="en-US" sz="1600" i="0">
                <a:solidFill>
                  <a:srgbClr val="333333"/>
                </a:solidFill>
                <a:ea typeface="ＭＳ Ｐゴシック" charset="-128"/>
                <a:hlinkClick r:id="rId2"/>
              </a:rPr>
              <a:t>http://www.mpi-forum.org/</a:t>
            </a:r>
            <a:endParaRPr lang="en-US" altLang="en-US" sz="1600" i="0">
              <a:solidFill>
                <a:srgbClr val="333333"/>
              </a:solidFill>
              <a:ea typeface="ＭＳ Ｐゴシック" charset="-128"/>
            </a:endParaRPr>
          </a:p>
        </p:txBody>
      </p:sp>
    </p:spTree>
    <p:extLst>
      <p:ext uri="{BB962C8B-B14F-4D97-AF65-F5344CB8AC3E}">
        <p14:creationId xmlns:p14="http://schemas.microsoft.com/office/powerpoint/2010/main" val="155831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2"/>
          <p:cNvSpPr txBox="1">
            <a:spLocks noChangeArrowheads="1"/>
          </p:cNvSpPr>
          <p:nvPr/>
        </p:nvSpPr>
        <p:spPr bwMode="auto">
          <a:xfrm>
            <a:off x="1905000" y="838200"/>
            <a:ext cx="8229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1pPr>
            <a:lvl2pPr marL="742950" indent="-28575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2pPr>
            <a:lvl3pPr marL="11430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3pPr>
            <a:lvl4pPr marL="16002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4pPr>
            <a:lvl5pPr marL="20574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tx1"/>
                </a:solidFill>
                <a:latin typeface="Arial" charset="0"/>
                <a:ea typeface="MS PGothic" charset="-128"/>
              </a:defRPr>
            </a:lvl9pPr>
          </a:lstStyle>
          <a:p>
            <a:pPr>
              <a:spcBef>
                <a:spcPts val="475"/>
              </a:spcBef>
              <a:buFontTx/>
              <a:buChar char="•"/>
            </a:pPr>
            <a:r>
              <a:rPr lang="en-US" altLang="en-US" sz="1900" i="0">
                <a:solidFill>
                  <a:srgbClr val="000000"/>
                </a:solidFill>
              </a:rPr>
              <a:t>Every MPI  program must contain the preprocessor directive </a:t>
            </a:r>
          </a:p>
          <a:p>
            <a:pPr>
              <a:spcBef>
                <a:spcPts val="475"/>
              </a:spcBef>
            </a:pPr>
            <a:endParaRPr lang="en-US" altLang="en-US" sz="1900" i="0">
              <a:solidFill>
                <a:srgbClr val="000000"/>
              </a:solidFill>
            </a:endParaRPr>
          </a:p>
          <a:p>
            <a:pPr>
              <a:spcBef>
                <a:spcPts val="475"/>
              </a:spcBef>
              <a:buFontTx/>
              <a:buChar char="•"/>
            </a:pPr>
            <a:r>
              <a:rPr lang="en-US" altLang="en-US" sz="1900" i="0">
                <a:solidFill>
                  <a:srgbClr val="000000"/>
                </a:solidFill>
              </a:rPr>
              <a:t>The mpi.h file contains the definitions and declarations necessary for compiling an MPI program.</a:t>
            </a:r>
          </a:p>
          <a:p>
            <a:pPr>
              <a:spcBef>
                <a:spcPts val="475"/>
              </a:spcBef>
              <a:buFontTx/>
              <a:buChar char="•"/>
            </a:pPr>
            <a:r>
              <a:rPr lang="en-US" altLang="en-US" sz="1900" i="0">
                <a:solidFill>
                  <a:srgbClr val="000000"/>
                </a:solidFill>
              </a:rPr>
              <a:t>mpi.h is usually found in the </a:t>
            </a:r>
            <a:r>
              <a:rPr lang="ja-JP" altLang="en-US" sz="1900" i="0">
                <a:solidFill>
                  <a:srgbClr val="000000"/>
                </a:solidFill>
              </a:rPr>
              <a:t>“</a:t>
            </a:r>
            <a:r>
              <a:rPr lang="en-US" altLang="ja-JP" sz="1900" i="0">
                <a:solidFill>
                  <a:srgbClr val="000000"/>
                </a:solidFill>
              </a:rPr>
              <a:t>include</a:t>
            </a:r>
            <a:r>
              <a:rPr lang="ja-JP" altLang="en-US" sz="1900" i="0">
                <a:solidFill>
                  <a:srgbClr val="000000"/>
                </a:solidFill>
              </a:rPr>
              <a:t>”</a:t>
            </a:r>
            <a:r>
              <a:rPr lang="en-US" altLang="ja-JP" sz="1900" i="0">
                <a:solidFill>
                  <a:srgbClr val="000000"/>
                </a:solidFill>
              </a:rPr>
              <a:t> directory of most MPI installations. For example on arete:   </a:t>
            </a:r>
            <a:endParaRPr lang="en-US" altLang="en-US" sz="1900" i="0">
              <a:solidFill>
                <a:srgbClr val="000000"/>
              </a:solidFill>
            </a:endParaRPr>
          </a:p>
        </p:txBody>
      </p:sp>
      <p:sp>
        <p:nvSpPr>
          <p:cNvPr id="16387" name="Rectangle 4"/>
          <p:cNvSpPr>
            <a:spLocks noChangeArrowheads="1"/>
          </p:cNvSpPr>
          <p:nvPr/>
        </p:nvSpPr>
        <p:spPr bwMode="auto">
          <a:xfrm>
            <a:off x="4267201" y="1219201"/>
            <a:ext cx="1759113" cy="371513"/>
          </a:xfrm>
          <a:prstGeom prst="rect">
            <a:avLst/>
          </a:prstGeom>
          <a:gradFill rotWithShape="0">
            <a:gsLst>
              <a:gs pos="0">
                <a:srgbClr val="A3C4FF"/>
              </a:gs>
              <a:gs pos="100000">
                <a:srgbClr val="E5EEFF"/>
              </a:gs>
            </a:gsLst>
            <a:lin ang="5400000" scaled="1"/>
          </a:gradFill>
          <a:ln w="9360">
            <a:solidFill>
              <a:srgbClr val="4A7EBB"/>
            </a:solidFill>
            <a:miter lim="800000"/>
            <a:headEnd/>
            <a:tailEnd/>
          </a:ln>
          <a:effectLst>
            <a:outerShdw blurRad="63500" dist="20160" dir="5400000" algn="ctr" rotWithShape="0">
              <a:srgbClr val="000000">
                <a:alpha val="38033"/>
              </a:srgbClr>
            </a:outerShdw>
          </a:effectLst>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000000"/>
                </a:solidFill>
                <a:latin typeface="Calibri" charset="0"/>
                <a:ea typeface="MS PGothic" charset="0"/>
                <a:cs typeface="MS PGothic" charset="0"/>
              </a:rPr>
              <a:t>#include "mpi.h"</a:t>
            </a:r>
          </a:p>
        </p:txBody>
      </p:sp>
      <p:sp>
        <p:nvSpPr>
          <p:cNvPr id="16388" name="Text Box 5"/>
          <p:cNvSpPr txBox="1">
            <a:spLocks noChangeArrowheads="1"/>
          </p:cNvSpPr>
          <p:nvPr/>
        </p:nvSpPr>
        <p:spPr bwMode="auto">
          <a:xfrm>
            <a:off x="2895601" y="4572001"/>
            <a:ext cx="6264275" cy="1547989"/>
          </a:xfrm>
          <a:prstGeom prst="rect">
            <a:avLst/>
          </a:prstGeom>
          <a:gradFill rotWithShape="0">
            <a:gsLst>
              <a:gs pos="0">
                <a:srgbClr val="FFA2A1"/>
              </a:gs>
              <a:gs pos="100000">
                <a:srgbClr val="FFE5E5"/>
              </a:gs>
            </a:gsLst>
            <a:lin ang="5400000" scaled="1"/>
          </a:gradFill>
          <a:ln w="12600">
            <a:solidFill>
              <a:srgbClr val="BE4B48"/>
            </a:solidFill>
            <a:miter lim="800000"/>
            <a:headEnd/>
            <a:tailEnd/>
          </a:ln>
          <a:effectLst>
            <a:outerShdw blurRad="63500" dist="38184" dir="2700000" algn="ctr" rotWithShape="0">
              <a:srgbClr val="000000">
                <a:alpha val="40033"/>
              </a:srgbClr>
            </a:outerShdw>
          </a:effectLst>
        </p:spPr>
        <p:txBody>
          <a:bodyPr lIns="90000" tIns="46800" rIns="90000" bIns="46800">
            <a:spAutoFit/>
          </a:bodyPr>
          <a:lstStyle>
            <a:lvl1pPr marL="90488" indent="90488">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1pPr>
            <a:lvl2pPr marL="742950" indent="-28575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2pPr>
            <a:lvl3pPr marL="1143000" indent="-22860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3pPr>
            <a:lvl4pPr marL="1600200" indent="-22860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4pPr>
            <a:lvl5pPr marL="2057400" indent="-22860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5pPr>
            <a:lvl6pPr marL="25146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6pPr>
            <a:lvl7pPr marL="29718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7pPr>
            <a:lvl8pPr marL="34290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8pPr>
            <a:lvl9pPr marL="38862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9pPr>
          </a:lstStyle>
          <a:p>
            <a:pPr eaLnBrk="1" hangingPunct="1">
              <a:lnSpc>
                <a:spcPct val="95000"/>
              </a:lnSpc>
            </a:pPr>
            <a:r>
              <a:rPr lang="en-GB" altLang="en-US" sz="1100">
                <a:solidFill>
                  <a:srgbClr val="000000"/>
                </a:solidFill>
                <a:latin typeface="Courier New" charset="0"/>
              </a:rPr>
              <a:t>...</a:t>
            </a:r>
          </a:p>
          <a:p>
            <a:pPr eaLnBrk="1" hangingPunct="1"/>
            <a:r>
              <a:rPr lang="en-US" altLang="en-US" sz="1800" b="1">
                <a:solidFill>
                  <a:srgbClr val="000000"/>
                </a:solidFill>
                <a:latin typeface="Courier New" charset="0"/>
              </a:rPr>
              <a:t>#include </a:t>
            </a:r>
            <a:r>
              <a:rPr lang="ja-JP" altLang="en-US" sz="1800" b="1">
                <a:solidFill>
                  <a:srgbClr val="000000"/>
                </a:solidFill>
                <a:latin typeface="Courier New" charset="0"/>
              </a:rPr>
              <a:t>“</a:t>
            </a:r>
            <a:r>
              <a:rPr lang="en-US" altLang="ja-JP" sz="1800" b="1">
                <a:solidFill>
                  <a:srgbClr val="000000"/>
                </a:solidFill>
                <a:latin typeface="Courier New" charset="0"/>
              </a:rPr>
              <a:t>mpi.h</a:t>
            </a:r>
            <a:r>
              <a:rPr lang="ja-JP" altLang="en-US" sz="1800" b="1">
                <a:solidFill>
                  <a:srgbClr val="000000"/>
                </a:solidFill>
                <a:latin typeface="Courier New" charset="0"/>
              </a:rPr>
              <a:t>”</a:t>
            </a:r>
            <a:endParaRPr lang="en-US" altLang="ja-JP" sz="1800" b="1">
              <a:solidFill>
                <a:srgbClr val="000000"/>
              </a:solidFill>
              <a:latin typeface="Courier New" charset="0"/>
            </a:endParaRPr>
          </a:p>
          <a:p>
            <a:pPr eaLnBrk="1" hangingPunct="1"/>
            <a:r>
              <a:rPr lang="en-GB" altLang="en-US" sz="1100">
                <a:solidFill>
                  <a:srgbClr val="000000"/>
                </a:solidFill>
                <a:latin typeface="Courier New" charset="0"/>
              </a:rPr>
              <a:t>...</a:t>
            </a:r>
          </a:p>
          <a:p>
            <a:pPr eaLnBrk="1" hangingPunct="1"/>
            <a:r>
              <a:rPr lang="en-US" altLang="en-US" sz="1100">
                <a:solidFill>
                  <a:srgbClr val="000000"/>
                </a:solidFill>
                <a:latin typeface="Courier New" charset="0"/>
              </a:rPr>
              <a:t>MPI_Init(&amp;Argc,&amp;Argv);</a:t>
            </a:r>
          </a:p>
          <a:p>
            <a:pPr eaLnBrk="1" hangingPunct="1"/>
            <a:r>
              <a:rPr lang="en-GB" altLang="en-US" sz="1100">
                <a:solidFill>
                  <a:srgbClr val="000000"/>
                </a:solidFill>
                <a:latin typeface="Courier New" charset="0"/>
              </a:rPr>
              <a:t>...</a:t>
            </a:r>
          </a:p>
          <a:p>
            <a:pPr eaLnBrk="1" hangingPunct="1"/>
            <a:r>
              <a:rPr lang="en-GB" altLang="en-US" sz="1100">
                <a:solidFill>
                  <a:srgbClr val="000000"/>
                </a:solidFill>
                <a:latin typeface="Courier New" charset="0"/>
              </a:rPr>
              <a:t>...</a:t>
            </a:r>
          </a:p>
          <a:p>
            <a:pPr eaLnBrk="1" hangingPunct="1"/>
            <a:r>
              <a:rPr lang="en-GB" altLang="en-US" sz="1100">
                <a:solidFill>
                  <a:srgbClr val="000000"/>
                </a:solidFill>
                <a:latin typeface="Courier New" charset="0"/>
              </a:rPr>
              <a:t>MPI_Finalize();</a:t>
            </a:r>
          </a:p>
          <a:p>
            <a:pPr eaLnBrk="1" hangingPunct="1"/>
            <a:r>
              <a:rPr lang="en-GB" altLang="en-US" sz="1100">
                <a:solidFill>
                  <a:srgbClr val="000000"/>
                </a:solidFill>
                <a:latin typeface="Courier New" charset="0"/>
              </a:rPr>
              <a:t>... </a:t>
            </a:r>
          </a:p>
        </p:txBody>
      </p:sp>
      <p:pic>
        <p:nvPicPr>
          <p:cNvPr id="1536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819400"/>
            <a:ext cx="8458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ame 25"/>
          <p:cNvSpPr/>
          <p:nvPr/>
        </p:nvSpPr>
        <p:spPr>
          <a:xfrm>
            <a:off x="5791200" y="3657600"/>
            <a:ext cx="685800" cy="304800"/>
          </a:xfrm>
          <a:prstGeom prst="fram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7" name="Title 1"/>
          <p:cNvSpPr txBox="1">
            <a:spLocks/>
          </p:cNvSpPr>
          <p:nvPr/>
        </p:nvSpPr>
        <p:spPr>
          <a:xfrm>
            <a:off x="1828800" y="152401"/>
            <a:ext cx="4586288" cy="561975"/>
          </a:xfrm>
          <a:prstGeom prst="rect">
            <a:avLst/>
          </a:prstGeom>
        </p:spPr>
        <p:txBody>
          <a:bodyPr/>
          <a:lstStyle>
            <a:lvl1pPr algn="l" rtl="0" eaLnBrk="0" fontAlgn="base" hangingPunct="0">
              <a:spcBef>
                <a:spcPct val="0"/>
              </a:spcBef>
              <a:spcAft>
                <a:spcPct val="0"/>
              </a:spcAft>
              <a:defRPr sz="3400" b="1">
                <a:solidFill>
                  <a:srgbClr val="B30838"/>
                </a:solidFill>
                <a:latin typeface="+mj-lt"/>
                <a:ea typeface="MS PGothic" panose="020B0600070205080204" pitchFamily="34" charset="-128"/>
                <a:cs typeface="ＭＳ Ｐゴシック" pitchFamily="-107" charset="-128"/>
              </a:defRPr>
            </a:lvl1pPr>
            <a:lvl2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2pPr>
            <a:lvl3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3pPr>
            <a:lvl4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4pPr>
            <a:lvl5pPr algn="l" rtl="0" eaLnBrk="0" fontAlgn="base" hangingPunct="0">
              <a:spcBef>
                <a:spcPct val="0"/>
              </a:spcBef>
              <a:spcAft>
                <a:spcPct val="0"/>
              </a:spcAft>
              <a:defRPr sz="3400" b="1">
                <a:solidFill>
                  <a:srgbClr val="B30838"/>
                </a:solidFill>
                <a:latin typeface="Arial" charset="0"/>
                <a:ea typeface="MS PGothic" panose="020B0600070205080204" pitchFamily="34" charset="-128"/>
                <a:cs typeface="ＭＳ Ｐゴシック" pitchFamily="-107" charset="-128"/>
              </a:defRPr>
            </a:lvl5pPr>
            <a:lvl6pPr marL="457200" algn="l" rtl="0" fontAlgn="base">
              <a:spcBef>
                <a:spcPct val="0"/>
              </a:spcBef>
              <a:spcAft>
                <a:spcPct val="0"/>
              </a:spcAft>
              <a:defRPr sz="3400" b="1">
                <a:solidFill>
                  <a:schemeClr val="accent1"/>
                </a:solidFill>
                <a:latin typeface="Arial" charset="0"/>
                <a:ea typeface="ＭＳ Ｐゴシック" charset="-128"/>
              </a:defRPr>
            </a:lvl6pPr>
            <a:lvl7pPr marL="914400" algn="l" rtl="0" fontAlgn="base">
              <a:spcBef>
                <a:spcPct val="0"/>
              </a:spcBef>
              <a:spcAft>
                <a:spcPct val="0"/>
              </a:spcAft>
              <a:defRPr sz="3400" b="1">
                <a:solidFill>
                  <a:schemeClr val="accent1"/>
                </a:solidFill>
                <a:latin typeface="Arial" charset="0"/>
                <a:ea typeface="ＭＳ Ｐゴシック" charset="-128"/>
              </a:defRPr>
            </a:lvl7pPr>
            <a:lvl8pPr marL="1371600" algn="l" rtl="0" fontAlgn="base">
              <a:spcBef>
                <a:spcPct val="0"/>
              </a:spcBef>
              <a:spcAft>
                <a:spcPct val="0"/>
              </a:spcAft>
              <a:defRPr sz="3400" b="1">
                <a:solidFill>
                  <a:schemeClr val="accent1"/>
                </a:solidFill>
                <a:latin typeface="Arial" charset="0"/>
                <a:ea typeface="ＭＳ Ｐゴシック" charset="-128"/>
              </a:defRPr>
            </a:lvl8pPr>
            <a:lvl9pPr marL="1828800" algn="l" rtl="0" fontAlgn="base">
              <a:spcBef>
                <a:spcPct val="0"/>
              </a:spcBef>
              <a:spcAft>
                <a:spcPct val="0"/>
              </a:spcAft>
              <a:defRPr sz="3400" b="1">
                <a:solidFill>
                  <a:schemeClr val="accent1"/>
                </a:solidFill>
                <a:latin typeface="Arial" charset="0"/>
                <a:ea typeface="ＭＳ Ｐゴシック" charset="-128"/>
              </a:defRPr>
            </a:lvl9pPr>
          </a:lstStyle>
          <a:p>
            <a:pPr>
              <a:defRPr/>
            </a:pPr>
            <a:r>
              <a:rPr lang="en-US" kern="0" dirty="0"/>
              <a:t>MPI: Basics</a:t>
            </a:r>
          </a:p>
        </p:txBody>
      </p:sp>
    </p:spTree>
    <p:extLst>
      <p:ext uri="{BB962C8B-B14F-4D97-AF65-F5344CB8AC3E}">
        <p14:creationId xmlns:p14="http://schemas.microsoft.com/office/powerpoint/2010/main" val="1950030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2"/>
          <p:cNvSpPr txBox="1">
            <a:spLocks noChangeArrowheads="1"/>
          </p:cNvSpPr>
          <p:nvPr/>
        </p:nvSpPr>
        <p:spPr bwMode="auto">
          <a:xfrm>
            <a:off x="1752601" y="228600"/>
            <a:ext cx="76565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9pPr>
          </a:lstStyle>
          <a:p>
            <a:pPr algn="ctr" eaLnBrk="1" hangingPunct="1"/>
            <a:r>
              <a:rPr lang="en-US" altLang="en-US" sz="3400" b="1" i="0">
                <a:solidFill>
                  <a:srgbClr val="B30838"/>
                </a:solidFill>
              </a:rPr>
              <a:t>MPI: Initializing MPI Environment</a:t>
            </a:r>
          </a:p>
        </p:txBody>
      </p:sp>
      <p:graphicFrame>
        <p:nvGraphicFramePr>
          <p:cNvPr id="19" name="Group 3"/>
          <p:cNvGraphicFramePr>
            <a:graphicFrameLocks noGrp="1"/>
          </p:cNvGraphicFramePr>
          <p:nvPr/>
        </p:nvGraphicFramePr>
        <p:xfrm>
          <a:off x="2209800" y="1295401"/>
          <a:ext cx="7539038" cy="2328863"/>
        </p:xfrm>
        <a:graphic>
          <a:graphicData uri="http://schemas.openxmlformats.org/drawingml/2006/table">
            <a:tbl>
              <a:tblPr/>
              <a:tblGrid>
                <a:gridCol w="1551838">
                  <a:extLst>
                    <a:ext uri="{9D8B030D-6E8A-4147-A177-3AD203B41FA5}">
                      <a16:colId xmlns:a16="http://schemas.microsoft.com/office/drawing/2014/main" val="20000"/>
                    </a:ext>
                  </a:extLst>
                </a:gridCol>
                <a:gridCol w="5987200">
                  <a:extLst>
                    <a:ext uri="{9D8B030D-6E8A-4147-A177-3AD203B41FA5}">
                      <a16:colId xmlns:a16="http://schemas.microsoft.com/office/drawing/2014/main" val="20001"/>
                    </a:ext>
                  </a:extLst>
                </a:gridCol>
              </a:tblGrid>
              <a:tr h="379413">
                <a:tc>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Function:</a:t>
                      </a:r>
                    </a:p>
                  </a:txBody>
                  <a:tcPr marL="90007" marR="90007" marT="92124" marB="46800" horzOverflow="overflow">
                    <a:lnL>
                      <a:noFill/>
                    </a:lnL>
                    <a:lnR>
                      <a:noFill/>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339933"/>
                          </a:solidFill>
                          <a:effectLst/>
                          <a:latin typeface="Arial" charset="0"/>
                          <a:ea typeface="ＭＳ Ｐゴシック" charset="0"/>
                          <a:cs typeface="ＭＳ Ｐゴシック" charset="0"/>
                        </a:rPr>
                        <a:t>MPI_init()</a:t>
                      </a:r>
                    </a:p>
                  </a:txBody>
                  <a:tcPr marL="90007" marR="90007" marT="92124" marB="46800" horzOverflow="overflow">
                    <a:lnL>
                      <a:noFill/>
                    </a:lnL>
                    <a:lnR>
                      <a:noFill/>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gridSpan="2">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int MPI_Init(int *argc, char ***argv)</a:t>
                      </a:r>
                    </a:p>
                  </a:txBody>
                  <a:tcPr marL="90007" marR="90007" marT="92124" marB="46800" horzOverflow="overflow">
                    <a:lnL>
                      <a:noFill/>
                    </a:lnL>
                    <a:lnR>
                      <a:noFill/>
                    </a:lnR>
                    <a:lnT w="2880" cap="flat" cmpd="sng" algn="ctr">
                      <a:solidFill>
                        <a:srgbClr val="000000"/>
                      </a:solidFill>
                      <a:prstDash val="solid"/>
                      <a:round/>
                      <a:headEnd type="none" w="med" len="med"/>
                      <a:tailEnd type="none" w="med" len="med"/>
                    </a:lnT>
                    <a:lnB>
                      <a:noFill/>
                    </a:lnB>
                    <a:lnTlToBr>
                      <a:noFill/>
                    </a:lnTlToBr>
                    <a:lnBlToTr>
                      <a:noFill/>
                    </a:lnBlToTr>
                    <a:solidFill>
                      <a:srgbClr val="C7CFCB"/>
                    </a:solidFill>
                  </a:tcPr>
                </a:tc>
                <a:tc hMerge="1">
                  <a:txBody>
                    <a:bodyPr/>
                    <a:lstStyle/>
                    <a:p>
                      <a:endParaRPr lang="en-US"/>
                    </a:p>
                  </a:txBody>
                  <a:tcPr/>
                </a:tc>
                <a:extLst>
                  <a:ext uri="{0D108BD9-81ED-4DB2-BD59-A6C34878D82A}">
                    <a16:rowId xmlns:a16="http://schemas.microsoft.com/office/drawing/2014/main" val="10001"/>
                  </a:ext>
                </a:extLst>
              </a:tr>
              <a:tr h="1477962">
                <a:tc gridSpan="2">
                  <a:txBody>
                    <a:bodyPr/>
                    <a:lstStyle/>
                    <a:p>
                      <a:pPr marL="0" marR="0" lvl="0" indent="0" algn="l" defTabSz="457200" rtl="0" eaLnBrk="1" fontAlgn="base" latinLnBrk="0" hangingPunct="1">
                        <a:lnSpc>
                          <a:spcPct val="87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Description:</a:t>
                      </a:r>
                    </a:p>
                    <a:p>
                      <a:pPr marL="0" marR="0" lvl="0" indent="0" algn="l" defTabSz="457200" rtl="0" eaLnBrk="1" fontAlgn="base" latinLnBrk="0" hangingPunct="1">
                        <a:lnSpc>
                          <a:spcPct val="87000"/>
                        </a:lnSpc>
                        <a:spcBef>
                          <a:spcPts val="3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a:ln>
                            <a:noFill/>
                          </a:ln>
                          <a:solidFill>
                            <a:srgbClr val="000000"/>
                          </a:solidFill>
                          <a:effectLst/>
                          <a:latin typeface="Arial" charset="0"/>
                          <a:ea typeface="ＭＳ Ｐゴシック" charset="0"/>
                          <a:cs typeface="ＭＳ Ｐゴシック" charset="0"/>
                        </a:rPr>
                        <a:t>Initializes the MPI execution environment. </a:t>
                      </a:r>
                      <a:r>
                        <a:rPr kumimoji="0" lang="en-US" sz="1400" b="0" i="0" u="none" strike="noStrike" cap="none" normalizeH="0" baseline="0" dirty="0" err="1">
                          <a:ln>
                            <a:noFill/>
                          </a:ln>
                          <a:solidFill>
                            <a:srgbClr val="000000"/>
                          </a:solidFill>
                          <a:effectLst/>
                          <a:latin typeface="Arial" charset="0"/>
                          <a:ea typeface="ＭＳ Ｐゴシック" charset="0"/>
                          <a:cs typeface="ＭＳ Ｐゴシック" charset="0"/>
                        </a:rPr>
                        <a:t>MPI_init</a:t>
                      </a:r>
                      <a:r>
                        <a:rPr kumimoji="0" lang="en-US" sz="1400" b="0" i="0" u="none" strike="noStrike" cap="none" normalizeH="0" baseline="0" dirty="0">
                          <a:ln>
                            <a:noFill/>
                          </a:ln>
                          <a:solidFill>
                            <a:srgbClr val="000000"/>
                          </a:solidFill>
                          <a:effectLst/>
                          <a:latin typeface="Arial" charset="0"/>
                          <a:ea typeface="ＭＳ Ｐゴシック" charset="0"/>
                          <a:cs typeface="ＭＳ Ｐゴシック" charset="0"/>
                        </a:rPr>
                        <a:t>() must be called before any other MPI functions can be called and it should be called only once. It allows systems to do any special setup so that MPI Library can be used. </a:t>
                      </a:r>
                      <a:r>
                        <a:rPr kumimoji="0" lang="en-US" sz="1400" b="1" i="1" u="none" strike="noStrike" cap="none" normalizeH="0" baseline="0" dirty="0" err="1">
                          <a:ln>
                            <a:noFill/>
                          </a:ln>
                          <a:solidFill>
                            <a:srgbClr val="000000"/>
                          </a:solidFill>
                          <a:effectLst/>
                          <a:latin typeface="Arial" charset="0"/>
                          <a:ea typeface="ＭＳ Ｐゴシック" charset="0"/>
                          <a:cs typeface="ＭＳ Ｐゴシック" charset="0"/>
                        </a:rPr>
                        <a:t>argc</a:t>
                      </a:r>
                      <a:r>
                        <a:rPr kumimoji="0" lang="en-US" sz="1400" b="0" i="0" u="none" strike="noStrike" cap="none" normalizeH="0" baseline="0" dirty="0">
                          <a:ln>
                            <a:noFill/>
                          </a:ln>
                          <a:solidFill>
                            <a:srgbClr val="000000"/>
                          </a:solidFill>
                          <a:effectLst/>
                          <a:latin typeface="Arial" charset="0"/>
                          <a:ea typeface="ＭＳ Ｐゴシック" charset="0"/>
                          <a:cs typeface="ＭＳ Ｐゴシック" charset="0"/>
                        </a:rPr>
                        <a:t> is a pointer to the number of arguments and </a:t>
                      </a:r>
                      <a:r>
                        <a:rPr kumimoji="0" lang="en-US" sz="1400" b="1" i="1" u="none" strike="noStrike" cap="none" normalizeH="0" baseline="0" dirty="0" err="1">
                          <a:ln>
                            <a:noFill/>
                          </a:ln>
                          <a:solidFill>
                            <a:srgbClr val="000000"/>
                          </a:solidFill>
                          <a:effectLst/>
                          <a:latin typeface="Arial" charset="0"/>
                          <a:ea typeface="ＭＳ Ｐゴシック" charset="0"/>
                          <a:cs typeface="ＭＳ Ｐゴシック" charset="0"/>
                        </a:rPr>
                        <a:t>argv</a:t>
                      </a:r>
                      <a:r>
                        <a:rPr kumimoji="0" lang="en-US" sz="1400" b="0" i="0" u="none" strike="noStrike" cap="none" normalizeH="0" baseline="0" dirty="0">
                          <a:ln>
                            <a:noFill/>
                          </a:ln>
                          <a:solidFill>
                            <a:srgbClr val="000000"/>
                          </a:solidFill>
                          <a:effectLst/>
                          <a:latin typeface="Arial" charset="0"/>
                          <a:ea typeface="ＭＳ Ｐゴシック" charset="0"/>
                          <a:cs typeface="ＭＳ Ｐゴシック" charset="0"/>
                        </a:rPr>
                        <a:t> is a pointer to the argument vector. On exit from this routine, all processes will have a copy of the argument list.  </a:t>
                      </a:r>
                    </a:p>
                  </a:txBody>
                  <a:tcPr marL="90007" marR="90007" marT="92124" marB="46800" horzOverflow="overflow">
                    <a:lnL>
                      <a:noFill/>
                    </a:lnL>
                    <a:lnR>
                      <a:noFill/>
                    </a:lnR>
                    <a:lnT>
                      <a:noFill/>
                    </a:lnT>
                    <a:lnB w="288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7419" name="Text Box 13"/>
          <p:cNvSpPr txBox="1">
            <a:spLocks noChangeArrowheads="1"/>
          </p:cNvSpPr>
          <p:nvPr/>
        </p:nvSpPr>
        <p:spPr bwMode="auto">
          <a:xfrm>
            <a:off x="2963864" y="4014789"/>
            <a:ext cx="6073775" cy="1563687"/>
          </a:xfrm>
          <a:prstGeom prst="rect">
            <a:avLst/>
          </a:prstGeom>
          <a:gradFill rotWithShape="0">
            <a:gsLst>
              <a:gs pos="0">
                <a:srgbClr val="FFA2A1"/>
              </a:gs>
              <a:gs pos="100000">
                <a:srgbClr val="FFE5E5"/>
              </a:gs>
            </a:gsLst>
            <a:lin ang="5400000" scaled="1"/>
          </a:gradFill>
          <a:ln w="12600">
            <a:solidFill>
              <a:srgbClr val="BE4B48"/>
            </a:solidFill>
            <a:miter lim="800000"/>
            <a:headEnd/>
            <a:tailEnd/>
          </a:ln>
          <a:effectLst>
            <a:outerShdw blurRad="63500" dist="38184" dir="2700000" algn="ctr" rotWithShape="0">
              <a:srgbClr val="000000">
                <a:alpha val="40033"/>
              </a:srgbClr>
            </a:outerShdw>
          </a:effectLst>
        </p:spPr>
        <p:txBody>
          <a:bodyPr lIns="90000" tIns="46800" rIns="90000" bIns="46800">
            <a:spAutoFit/>
          </a:bodyPr>
          <a:lstStyle>
            <a:lvl1pPr marL="90488" indent="90488">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1pPr>
            <a:lvl2pPr marL="742950" indent="-28575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2pPr>
            <a:lvl3pPr marL="1143000" indent="-22860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3pPr>
            <a:lvl4pPr marL="1600200" indent="-22860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4pPr>
            <a:lvl5pPr marL="2057400" indent="-228600">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5pPr>
            <a:lvl6pPr marL="25146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6pPr>
            <a:lvl7pPr marL="29718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7pPr>
            <a:lvl8pPr marL="34290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8pPr>
            <a:lvl9pPr marL="3886200" indent="-228600" eaLnBrk="0" fontAlgn="base" hangingPunct="0">
              <a:spcBef>
                <a:spcPct val="0"/>
              </a:spcBef>
              <a:spcAft>
                <a:spcPct val="0"/>
              </a:spcAft>
              <a:tabLst>
                <a:tab pos="90488" algn="l"/>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Lst>
              <a:defRPr sz="2400" i="1">
                <a:solidFill>
                  <a:schemeClr val="tx1"/>
                </a:solidFill>
                <a:latin typeface="Arial" charset="0"/>
                <a:ea typeface="MS PGothic" charset="-128"/>
              </a:defRPr>
            </a:lvl9pPr>
          </a:lstStyle>
          <a:p>
            <a:pPr eaLnBrk="1" hangingPunct="1">
              <a:lnSpc>
                <a:spcPct val="95000"/>
              </a:lnSpc>
            </a:pPr>
            <a:r>
              <a:rPr lang="en-GB" altLang="en-US" sz="1100">
                <a:solidFill>
                  <a:srgbClr val="000000"/>
                </a:solidFill>
                <a:latin typeface="Courier New" charset="0"/>
              </a:rPr>
              <a:t>...</a:t>
            </a:r>
          </a:p>
          <a:p>
            <a:pPr eaLnBrk="1" hangingPunct="1"/>
            <a:r>
              <a:rPr lang="en-US" altLang="en-US" sz="1100">
                <a:solidFill>
                  <a:srgbClr val="000000"/>
                </a:solidFill>
                <a:latin typeface="Courier New" charset="0"/>
              </a:rPr>
              <a:t>#include </a:t>
            </a:r>
            <a:r>
              <a:rPr lang="ja-JP" altLang="en-US" sz="1100">
                <a:solidFill>
                  <a:srgbClr val="000000"/>
                </a:solidFill>
                <a:latin typeface="Courier New" charset="0"/>
              </a:rPr>
              <a:t>“</a:t>
            </a:r>
            <a:r>
              <a:rPr lang="en-US" altLang="ja-JP" sz="1100">
                <a:solidFill>
                  <a:srgbClr val="000000"/>
                </a:solidFill>
                <a:latin typeface="Courier New" charset="0"/>
              </a:rPr>
              <a:t>mpi.h</a:t>
            </a:r>
            <a:r>
              <a:rPr lang="ja-JP" altLang="en-US" sz="1100">
                <a:solidFill>
                  <a:srgbClr val="000000"/>
                </a:solidFill>
                <a:latin typeface="Courier New" charset="0"/>
              </a:rPr>
              <a:t>”</a:t>
            </a:r>
            <a:endParaRPr lang="en-US" altLang="ja-JP" sz="1100">
              <a:solidFill>
                <a:srgbClr val="000000"/>
              </a:solidFill>
              <a:latin typeface="Courier New" charset="0"/>
            </a:endParaRPr>
          </a:p>
          <a:p>
            <a:pPr eaLnBrk="1" hangingPunct="1"/>
            <a:r>
              <a:rPr lang="en-GB" altLang="en-US" sz="1100">
                <a:solidFill>
                  <a:srgbClr val="000000"/>
                </a:solidFill>
                <a:latin typeface="Courier New" charset="0"/>
              </a:rPr>
              <a:t>...</a:t>
            </a:r>
          </a:p>
          <a:p>
            <a:pPr eaLnBrk="1" hangingPunct="1"/>
            <a:r>
              <a:rPr lang="en-US" altLang="en-US" sz="1900" b="1">
                <a:solidFill>
                  <a:srgbClr val="000000"/>
                </a:solidFill>
                <a:latin typeface="Courier New" charset="0"/>
              </a:rPr>
              <a:t>MPI_Init(&amp;argc,&amp;argv);</a:t>
            </a:r>
          </a:p>
          <a:p>
            <a:pPr eaLnBrk="1" hangingPunct="1"/>
            <a:r>
              <a:rPr lang="en-GB" altLang="en-US" sz="1100">
                <a:solidFill>
                  <a:srgbClr val="000000"/>
                </a:solidFill>
                <a:latin typeface="Courier New" charset="0"/>
              </a:rPr>
              <a:t>...</a:t>
            </a:r>
          </a:p>
          <a:p>
            <a:pPr eaLnBrk="1" hangingPunct="1"/>
            <a:r>
              <a:rPr lang="en-GB" altLang="en-US" sz="1100">
                <a:solidFill>
                  <a:srgbClr val="000000"/>
                </a:solidFill>
                <a:latin typeface="Courier New" charset="0"/>
              </a:rPr>
              <a:t>...</a:t>
            </a:r>
          </a:p>
          <a:p>
            <a:pPr eaLnBrk="1" hangingPunct="1"/>
            <a:r>
              <a:rPr lang="en-GB" altLang="en-US" sz="1100">
                <a:solidFill>
                  <a:srgbClr val="000000"/>
                </a:solidFill>
                <a:latin typeface="Courier New" charset="0"/>
              </a:rPr>
              <a:t>MPI_Finalize();</a:t>
            </a:r>
          </a:p>
          <a:p>
            <a:pPr eaLnBrk="1" hangingPunct="1"/>
            <a:r>
              <a:rPr lang="en-GB" altLang="en-US" sz="1100">
                <a:solidFill>
                  <a:srgbClr val="000000"/>
                </a:solidFill>
                <a:latin typeface="Courier New" charset="0"/>
              </a:rPr>
              <a:t>... </a:t>
            </a:r>
          </a:p>
        </p:txBody>
      </p:sp>
      <p:sp>
        <p:nvSpPr>
          <p:cNvPr id="16395" name="Rectangle 14"/>
          <p:cNvSpPr>
            <a:spLocks noChangeArrowheads="1"/>
          </p:cNvSpPr>
          <p:nvPr/>
        </p:nvSpPr>
        <p:spPr bwMode="auto">
          <a:xfrm>
            <a:off x="7010400" y="5867400"/>
            <a:ext cx="3429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tx1"/>
                </a:solidFill>
                <a:latin typeface="Arial" charset="0"/>
                <a:ea typeface="MS PGothic" charset="-128"/>
              </a:defRPr>
            </a:lvl9pPr>
          </a:lstStyle>
          <a:p>
            <a:r>
              <a:rPr lang="en-US" altLang="en-US" sz="1000">
                <a:solidFill>
                  <a:srgbClr val="000000"/>
                </a:solidFill>
                <a:latin typeface="Calibri" charset="0"/>
              </a:rPr>
              <a:t>http://www-unix.mcs.anl.gov/mpi/www/www3/MPI_Init.html</a:t>
            </a:r>
          </a:p>
        </p:txBody>
      </p:sp>
    </p:spTree>
    <p:extLst>
      <p:ext uri="{BB962C8B-B14F-4D97-AF65-F5344CB8AC3E}">
        <p14:creationId xmlns:p14="http://schemas.microsoft.com/office/powerpoint/2010/main" val="1413752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TotalTime>
  <Words>5687</Words>
  <Application>Microsoft Office PowerPoint</Application>
  <PresentationFormat>Widescreen</PresentationFormat>
  <Paragraphs>705</Paragraphs>
  <Slides>48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Calibri Light</vt:lpstr>
      <vt:lpstr>Consolas</vt:lpstr>
      <vt:lpstr>Courier</vt:lpstr>
      <vt:lpstr>Courier New</vt:lpstr>
      <vt:lpstr>Times</vt:lpstr>
      <vt:lpstr>Wingdings</vt:lpstr>
      <vt:lpstr>Office Theme</vt:lpstr>
      <vt:lpstr>PowerPoint Presentation</vt:lpstr>
      <vt:lpstr>The Essential MPI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MPI: (blocking) Receive message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Collective Data Movement</vt:lpstr>
      <vt:lpstr>Collective Data Movement</vt:lpstr>
      <vt:lpstr>Collective Data Movement</vt:lpstr>
      <vt:lpstr>Collective Data Movement</vt:lpstr>
      <vt:lpstr>Collective Data Movement</vt:lpstr>
      <vt:lpstr>PowerPoint Presentation</vt:lpstr>
      <vt:lpstr>PowerPoint Presentation</vt:lpstr>
      <vt:lpstr>PowerPoint Presentation</vt:lpstr>
      <vt:lpstr>PowerPoint Presentation</vt:lpstr>
      <vt:lpstr>Collective Example (in the lab)</vt:lpstr>
      <vt:lpstr>Collective Example,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MPI Profiling: MPI_ Wtime</vt:lpstr>
      <vt:lpstr>Timing Example: MPI_Wtime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Essential MPI</dc:title>
  <dc:creator>Brian Srivastava</dc:creator>
  <cp:lastModifiedBy>Brian Srivastava</cp:lastModifiedBy>
  <cp:revision>8</cp:revision>
  <dcterms:created xsi:type="dcterms:W3CDTF">2019-06-03T18:06:54Z</dcterms:created>
  <dcterms:modified xsi:type="dcterms:W3CDTF">2020-01-29T15:20:46Z</dcterms:modified>
</cp:coreProperties>
</file>