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rivastava" userId="a20fc31f-ff76-4f59-a5f9-7c37ba761692" providerId="ADAL" clId="{715A5616-0655-4D3E-BD6D-95B8214D976B}"/>
    <pc:docChg chg="delSld">
      <pc:chgData name="Brian Srivastava" userId="a20fc31f-ff76-4f59-a5f9-7c37ba761692" providerId="ADAL" clId="{715A5616-0655-4D3E-BD6D-95B8214D976B}" dt="2020-07-22T16:34:07.695" v="0" actId="47"/>
      <pc:docMkLst>
        <pc:docMk/>
      </pc:docMkLst>
      <pc:sldChg chg="del">
        <pc:chgData name="Brian Srivastava" userId="a20fc31f-ff76-4f59-a5f9-7c37ba761692" providerId="ADAL" clId="{715A5616-0655-4D3E-BD6D-95B8214D976B}" dt="2020-07-22T16:34:07.695" v="0" actId="47"/>
        <pc:sldMkLst>
          <pc:docMk/>
          <pc:sldMk cId="261315058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E5D-BFEA-4B86-8331-47C555709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DAD60-56FC-49FA-8F2D-C8E05506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8BF1-0722-4DF0-9E7E-95661E46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9D78-7682-4334-8A7F-FB824355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CBCC-B896-4C84-B49C-E2C8782B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5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5B9-463A-44D5-8F33-DE3C36E4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3E96-AFDC-43AD-A8A1-CB026126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6A11-83D7-4126-B8FE-2BAECB26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0D53-B2AC-47D2-B32D-3F2D5B01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BB7C-DE7B-475B-9F0C-047F55E5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904D7-C48E-4165-973A-ECBDB88E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8C07-3383-4A96-A4B1-86386699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DBC7-710C-4190-9099-5B421F6A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1951-7372-4488-8C55-CBA8A759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BA94-8200-432A-9472-82BF2B43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56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D316-023E-46A1-B072-6C175692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D17F-A860-49E8-9641-2B27A0C4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B097-4106-4EB9-8D6F-8E1A7BAA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E054-F3DD-40F2-AABC-8892B4E2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93D5-7D06-450F-A64C-9DACCAB3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AF1-C793-435A-8124-584D955E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F072-DA99-4F58-AF5B-80489F4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2E1D-F920-43C1-8BD5-67A91097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0184-EAFB-4001-9288-F0A8BCA7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837C-6331-419E-A6C1-9F88ACDD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02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4A5B-EBDA-45C6-A333-0D5B1FB2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8BD7-1F9A-4112-93BF-0B723D4B5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C783D-C484-4728-B3D9-063432AA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D625C-9B8A-4B0C-A561-D4F31B0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18EA-CA7B-424D-A7C8-A85586D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5865-B014-4817-B3AF-6B0FE37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7EDA-AF46-456E-89AA-5AE88900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AD2E9-F420-41EE-88E4-426367B3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F9CF8-40E8-405A-8794-BF356F84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404B9-F4C9-48FB-9E9A-D444D9C9A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8F2C3-DDAB-474B-BAC0-19868C556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63AE0-DEDB-457E-ADE7-80CCB4F3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ACAA6-DBA0-46D1-B4AB-5B8603A2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4894F-F9A2-4DA4-B520-4D63CC8B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6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0BF-1837-4646-B2D7-B202C804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124F-38BB-4351-8696-1D24117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9B4F0-2AB0-45BF-BC38-D52D8F8E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FC7D-1B47-4883-A371-8D83D5B9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1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62773-0E04-44DC-BC92-DAB4B523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F789C-7E33-4847-A9CA-52235E33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5CA69-6655-4B1C-A43C-24A442F1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BA34-0E45-4FED-869D-DB89561D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5F-5308-40C7-8B56-C1DA2454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8918-2CA8-4FB4-A0C0-DC08BE92C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3798-0D59-4C02-A375-35F5CCA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5AB4-E2D3-4DB6-B0C3-F1E55E1F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63A6-6898-4D1E-BBC3-7D22830C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5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E9D6-2BAF-4E23-A410-E105549C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19D26-1FD2-4C0B-8B83-8D90A30AF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D033A-2A4B-4D7F-B178-B16540828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7241-477A-4778-873F-EFA388E0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2588-E3C8-457E-846A-95F5659D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1BD1-175D-4232-98C7-94D32A2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69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0054-5F40-4F8A-9368-462CE517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BAF7-8C75-4D39-A155-DC4462CA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9E80-3A32-40FD-BB23-5DCED69E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9777-2C1C-4052-BE19-6A4F061B9339}" type="datetimeFigureOut">
              <a:rPr lang="en-CA" smtClean="0"/>
              <a:t>2020-07-22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A897-285C-43F9-9D29-AFBA77C16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3854-4D40-4C73-A2D5-BD346C00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889-E433-468E-9DCA-03D5B22078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95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Profiling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Memory related</a:t>
            </a:r>
          </a:p>
          <a:p>
            <a:pPr lvl="1"/>
            <a:r>
              <a:rPr lang="en-US" dirty="0"/>
              <a:t>Total memory, physical memory, shared memory</a:t>
            </a:r>
          </a:p>
          <a:p>
            <a:pPr lvl="1"/>
            <a:r>
              <a:rPr lang="en-US" dirty="0"/>
              <a:t>Size of program heap, stack or text segment</a:t>
            </a:r>
          </a:p>
          <a:p>
            <a:r>
              <a:rPr lang="en-US" dirty="0"/>
              <a:t>I/O related</a:t>
            </a:r>
          </a:p>
          <a:p>
            <a:pPr lvl="1"/>
            <a:r>
              <a:rPr lang="en-US" dirty="0"/>
              <a:t>Number of input or output operations</a:t>
            </a:r>
          </a:p>
          <a:p>
            <a:pPr lvl="1"/>
            <a:r>
              <a:rPr lang="en-US" dirty="0"/>
              <a:t>Total amount of data transferred (read and write)</a:t>
            </a:r>
          </a:p>
          <a:p>
            <a:pPr lvl="1"/>
            <a:r>
              <a:rPr lang="en-US" dirty="0"/>
              <a:t>Data bandwidth (peak, average)</a:t>
            </a:r>
          </a:p>
          <a:p>
            <a:pPr lvl="1"/>
            <a:r>
              <a:rPr lang="en-US" dirty="0"/>
              <a:t>Number of files opened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Number and size of messages sent or received</a:t>
            </a:r>
          </a:p>
          <a:p>
            <a:pPr lvl="1"/>
            <a:r>
              <a:rPr lang="en-US" dirty="0"/>
              <a:t>Achieved latency and bandwidth</a:t>
            </a:r>
          </a:p>
          <a:p>
            <a:pPr lvl="1"/>
            <a:r>
              <a:rPr lang="en-US" dirty="0"/>
              <a:t>Further categorization by network, endpoint type, and protocol</a:t>
            </a:r>
          </a:p>
        </p:txBody>
      </p:sp>
    </p:spTree>
    <p:extLst>
      <p:ext uri="{BB962C8B-B14F-4D97-AF65-F5344CB8AC3E}">
        <p14:creationId xmlns:p14="http://schemas.microsoft.com/office/powerpoint/2010/main" val="83955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Performance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(or CPU) bound</a:t>
            </a:r>
          </a:p>
          <a:p>
            <a:pPr lvl="1"/>
            <a:r>
              <a:rPr lang="en-US" dirty="0"/>
              <a:t>Execution time is dominated by processor speed</a:t>
            </a:r>
          </a:p>
          <a:p>
            <a:r>
              <a:rPr lang="en-US" dirty="0"/>
              <a:t>Memory bound</a:t>
            </a:r>
          </a:p>
          <a:p>
            <a:pPr lvl="1"/>
            <a:r>
              <a:rPr lang="en-US" dirty="0"/>
              <a:t>Duration of execution determined by amount of memory used</a:t>
            </a:r>
          </a:p>
          <a:p>
            <a:r>
              <a:rPr lang="en-US" dirty="0"/>
              <a:t>I/O bound</a:t>
            </a:r>
          </a:p>
          <a:p>
            <a:pPr lvl="1"/>
            <a:r>
              <a:rPr lang="en-US" dirty="0"/>
              <a:t>The most significant fraction of program time is spent performing input/output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9543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gperftools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Google Performance Tools</a:t>
            </a:r>
          </a:p>
          <a:p>
            <a:r>
              <a:rPr lang="en-US" dirty="0"/>
              <a:t>Currently community maintained</a:t>
            </a:r>
          </a:p>
          <a:p>
            <a:r>
              <a:rPr lang="en-US" dirty="0"/>
              <a:t>Includes statistical profiling tool, </a:t>
            </a:r>
            <a:r>
              <a:rPr lang="en-US" i="1" dirty="0" err="1"/>
              <a:t>gprof</a:t>
            </a:r>
            <a:endParaRPr lang="en-US" i="1" dirty="0"/>
          </a:p>
          <a:p>
            <a:r>
              <a:rPr lang="en-US" dirty="0"/>
              <a:t>Additional tools accompanying thread-caching </a:t>
            </a:r>
            <a:r>
              <a:rPr lang="en-US" dirty="0" err="1"/>
              <a:t>malloc</a:t>
            </a:r>
            <a:r>
              <a:rPr lang="en-US" dirty="0"/>
              <a:t> library (</a:t>
            </a:r>
            <a:r>
              <a:rPr lang="en-US" dirty="0" err="1"/>
              <a:t>tcmalloc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Memory leak detection</a:t>
            </a:r>
          </a:p>
          <a:p>
            <a:pPr lvl="1"/>
            <a:r>
              <a:rPr lang="en-US" dirty="0"/>
              <a:t>Dynamic memory allocation profiling</a:t>
            </a:r>
          </a:p>
        </p:txBody>
      </p:sp>
    </p:spTree>
    <p:extLst>
      <p:ext uri="{BB962C8B-B14F-4D97-AF65-F5344CB8AC3E}">
        <p14:creationId xmlns:p14="http://schemas.microsoft.com/office/powerpoint/2010/main" val="40349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Gperf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and linking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Invocation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Display of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38" y="2440940"/>
            <a:ext cx="5963125" cy="40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38" y="3436861"/>
            <a:ext cx="5963125" cy="668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38" y="4949702"/>
            <a:ext cx="5963125" cy="12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Monitoring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38" y="2328821"/>
            <a:ext cx="5963125" cy="137344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dirty="0"/>
              <a:t>Leak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Monitoring of memory allocation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38" y="4414438"/>
            <a:ext cx="5963125" cy="2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Instrumentation of MPI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data must be written to a dedicated file for each process</a:t>
            </a:r>
          </a:p>
          <a:p>
            <a:r>
              <a:rPr lang="en-US" dirty="0"/>
              <a:t>Instrumentation requires addition of the following statement following </a:t>
            </a:r>
            <a:r>
              <a:rPr lang="en-US" dirty="0" err="1"/>
              <a:t>MPI_Init</a:t>
            </a:r>
            <a:r>
              <a:rPr lang="en-US" dirty="0"/>
              <a:t> (</a:t>
            </a:r>
            <a:r>
              <a:rPr lang="en-US" i="1" dirty="0"/>
              <a:t>filename</a:t>
            </a:r>
            <a:r>
              <a:rPr lang="en-US" dirty="0"/>
              <a:t> must be different for each process)</a:t>
            </a:r>
          </a:p>
          <a:p>
            <a:endParaRPr lang="en-US" dirty="0"/>
          </a:p>
          <a:p>
            <a:r>
              <a:rPr lang="en-US" dirty="0"/>
              <a:t>Example code accomplishing this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7032" y="4031507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ProfilerStart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filename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22" y="5091553"/>
            <a:ext cx="5962956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Events with Perf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Also referred to as </a:t>
            </a:r>
            <a:r>
              <a:rPr lang="en-US" dirty="0" err="1"/>
              <a:t>perf_events</a:t>
            </a:r>
            <a:endParaRPr lang="en-US" dirty="0"/>
          </a:p>
          <a:p>
            <a:r>
              <a:rPr lang="en-US" dirty="0"/>
              <a:t>Integrated with Linux kernel (</a:t>
            </a:r>
            <a:r>
              <a:rPr lang="en-US" i="1" dirty="0" err="1"/>
              <a:t>sys_event_perf_open</a:t>
            </a:r>
            <a:r>
              <a:rPr lang="en-US" dirty="0"/>
              <a:t> system call)</a:t>
            </a:r>
          </a:p>
          <a:p>
            <a:r>
              <a:rPr lang="en-US" dirty="0"/>
              <a:t>Hardware event categories:</a:t>
            </a:r>
          </a:p>
          <a:p>
            <a:pPr lvl="1"/>
            <a:r>
              <a:rPr lang="en-US" dirty="0"/>
              <a:t>Cache misses and accesses issued (for L1, L2, and L3 caches) with instruction/data and load/store grouping</a:t>
            </a:r>
          </a:p>
          <a:p>
            <a:pPr lvl="1"/>
            <a:r>
              <a:rPr lang="en-US" dirty="0"/>
              <a:t>TLB related (categorized into instruction/data and load/store access types)</a:t>
            </a:r>
          </a:p>
          <a:p>
            <a:pPr lvl="1"/>
            <a:r>
              <a:rPr lang="en-US" dirty="0"/>
              <a:t>Branch statistics (branch occurrence, </a:t>
            </a:r>
            <a:r>
              <a:rPr lang="en-US" dirty="0" err="1"/>
              <a:t>mispredicted</a:t>
            </a:r>
            <a:r>
              <a:rPr lang="en-US" dirty="0"/>
              <a:t> branch counts)</a:t>
            </a:r>
          </a:p>
          <a:p>
            <a:pPr lvl="1"/>
            <a:r>
              <a:rPr lang="en-US" dirty="0"/>
              <a:t>Cycle (total, stalled, and idle) and instruction (issued, retired) counts</a:t>
            </a:r>
          </a:p>
          <a:p>
            <a:pPr lvl="1"/>
            <a:r>
              <a:rPr lang="en-US" dirty="0"/>
              <a:t>Node-level </a:t>
            </a:r>
            <a:r>
              <a:rPr lang="en-US" dirty="0" err="1"/>
              <a:t>prefetches</a:t>
            </a:r>
            <a:r>
              <a:rPr lang="en-US" dirty="0"/>
              <a:t>, loads, and stores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uncore</a:t>
            </a:r>
            <a:r>
              <a:rPr lang="en-US" dirty="0"/>
              <a:t>” events, collected by CPU logic shared by all cores (memory controller and NUMA related, last level cache accesses, coherency traffic, power)</a:t>
            </a:r>
          </a:p>
          <a:p>
            <a:r>
              <a:rPr lang="en-US" dirty="0"/>
              <a:t>Kernel software events</a:t>
            </a:r>
          </a:p>
          <a:p>
            <a:pPr lvl="1"/>
            <a:r>
              <a:rPr lang="en-US" dirty="0"/>
              <a:t>Context switches and migrations, alignment faults, page faults, BPF events</a:t>
            </a:r>
          </a:p>
        </p:txBody>
      </p:sp>
    </p:spTree>
    <p:extLst>
      <p:ext uri="{BB962C8B-B14F-4D97-AF65-F5344CB8AC3E}">
        <p14:creationId xmlns:p14="http://schemas.microsoft.com/office/powerpoint/2010/main" val="163062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perf &lt;command&gt; [&lt;application&gt; &lt;arguments&gt;]</a:t>
            </a:r>
          </a:p>
          <a:p>
            <a:pPr marL="0" indent="0">
              <a:buNone/>
            </a:pPr>
            <a:r>
              <a:rPr lang="en-US" sz="2400" dirty="0"/>
              <a:t>where supported commands are: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/>
              <a:t>: outputs events supported on local platform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2400" dirty="0"/>
              <a:t>: profiles specified application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2400" dirty="0"/>
              <a:t>: enables per thread, per process or per CPU profiling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sz="2400" dirty="0"/>
              <a:t>: performs analysis of recorded data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en-US" sz="2400" dirty="0"/>
              <a:t>: correlates profiling data to assembly code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dirty="0"/>
              <a:t>: displays statistics in real time for a running application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bench</a:t>
            </a:r>
            <a:r>
              <a:rPr lang="en-US" sz="2400" dirty="0"/>
              <a:t>: runs tests using predefined benchmark kernels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32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 Example (I)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727569" y="2258375"/>
            <a:ext cx="6675120" cy="306387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perf stat ./mvmult 20000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Size 20000; abs. sum: 10000.000000 (expected: 10000)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Performance counter stats for './mvmult 20000':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1219.404556      task-clock (msec)         #    1.000 CPUs utilized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 1      context-switches          #    0.001 K/sec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 0      cpu-migrations            #    0.000 K/sec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781,490      page-faults               #    0.641 M/sec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3,898,266,727      cycles                    #    3.197 GHz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2,283,166,328      stalled-cycles-frontend   #   58.57% frontend cycles idle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1,372,252,385      stalled-cycles-backend    #   35.20% backend  cycles idle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3,764,331,355      instructions              #    0.97  insns per cycle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                                  #    0.61  stalled cycles per insn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495,220,268      branches                  #  406.116 M/sec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815,338      branch-misses             #    0.16% of all branches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1.219967824 seconds time elapsed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928" y="1795264"/>
            <a:ext cx="39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Matrix-vector multiplication, row-major</a:t>
            </a:r>
          </a:p>
        </p:txBody>
      </p:sp>
    </p:spTree>
    <p:extLst>
      <p:ext uri="{BB962C8B-B14F-4D97-AF65-F5344CB8AC3E}">
        <p14:creationId xmlns:p14="http://schemas.microsoft.com/office/powerpoint/2010/main" val="386365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 Example (II)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780323" y="2560498"/>
            <a:ext cx="6675120" cy="26054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Performance counter stats for './mvmult 20000 t':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12212.530334      task-clock (msec)         #    1.000 CPUs utilized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11      context-switches          #    0.001 K/sec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 0      cpu-migrations            #    0.000 K/sec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1,213,417      page-faults               #    0.099 M/sec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42,933,883,759      cycles                    #    3.516 GHz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39,567,001,587      stalled-cycles-frontend   #   92.16% frontend cycles idle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37,181,761,140      stalled-cycles-backend    #   86.60% backend  cycles idle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6,077,067,370      instructions              #    0.14  insns per cycle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                                     #    6.51  stalled cycles per insn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918,790,187      branches                  #   75.233 M/sec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1,276,503      branch-misses             #    0.14% of all branches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12.213751102 seconds time elapsed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28" y="179526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Matrix-vector multiplication, column-major</a:t>
            </a:r>
          </a:p>
        </p:txBody>
      </p:sp>
    </p:spTree>
    <p:extLst>
      <p:ext uri="{BB962C8B-B14F-4D97-AF65-F5344CB8AC3E}">
        <p14:creationId xmlns:p14="http://schemas.microsoft.com/office/powerpoint/2010/main" val="305372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Rationale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inefficiencies are multiplied on a parallel computer</a:t>
            </a:r>
          </a:p>
          <a:p>
            <a:r>
              <a:rPr lang="en-US" dirty="0"/>
              <a:t>The purpose of performance monitoring:</a:t>
            </a:r>
          </a:p>
          <a:p>
            <a:pPr lvl="1"/>
            <a:r>
              <a:rPr lang="en-US" dirty="0"/>
              <a:t>Elimination of performance degradation sources</a:t>
            </a:r>
          </a:p>
          <a:p>
            <a:pPr lvl="1"/>
            <a:r>
              <a:rPr lang="en-US" dirty="0"/>
              <a:t>Providing acceptable utilization of hardware resources</a:t>
            </a:r>
          </a:p>
          <a:p>
            <a:pPr lvl="1"/>
            <a:r>
              <a:rPr lang="en-US" dirty="0"/>
              <a:t>Verification that optimization yields the expected results (sanity check)</a:t>
            </a:r>
          </a:p>
          <a:p>
            <a:r>
              <a:rPr lang="en-US" dirty="0"/>
              <a:t>Measurements impact program execution</a:t>
            </a:r>
          </a:p>
          <a:p>
            <a:pPr lvl="1"/>
            <a:r>
              <a:rPr lang="en-US" dirty="0"/>
              <a:t>The more invasive the instrumentation, the bigger the discrepancies</a:t>
            </a:r>
          </a:p>
          <a:p>
            <a:pPr lvl="1"/>
            <a:r>
              <a:rPr lang="en-US" dirty="0"/>
              <a:t>Program execution flow may be impacted in extreme cases</a:t>
            </a:r>
          </a:p>
          <a:p>
            <a:pPr lvl="1"/>
            <a:r>
              <a:rPr lang="en-US" dirty="0"/>
              <a:t>Overheads may be reduced through sampling</a:t>
            </a:r>
          </a:p>
          <a:p>
            <a:pPr lvl="1"/>
            <a:r>
              <a:rPr lang="en-US" dirty="0"/>
              <a:t>Many CPUs provide hardware support enabling event counting with extremely low overheads</a:t>
            </a:r>
          </a:p>
        </p:txBody>
      </p:sp>
    </p:spTree>
    <p:extLst>
      <p:ext uri="{BB962C8B-B14F-4D97-AF65-F5344CB8AC3E}">
        <p14:creationId xmlns:p14="http://schemas.microsoft.com/office/powerpoint/2010/main" val="165394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 Example (III)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581" y="1795264"/>
            <a:ext cx="438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Matrix-vector multiplication, custom events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98241" y="2279528"/>
            <a:ext cx="6269893" cy="187825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perf stat -B -e cache-misses,dTLB-load-misses,iTLB-load-misses ./mvmult 20000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Size 20000; abs. sum: 10000.000000 (expected: 10000)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Performance counter stats for './mvmult 20000':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29,307,244      cache-misses    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3,121,156      dTLB-load-misses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 4,224      iTLB-load-misses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1.227144489 seconds time elapsed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098241" y="4509885"/>
            <a:ext cx="6269892" cy="12500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Performance counter stats for './mvmult 20000 t':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79,004,606      cache-misses    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405,044,765      dTLB-load-misses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      33,124      iTLB-load-misses                                            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   12.185000849 seconds time elapsed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496" y="4157784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Row-major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5595" y="575595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Column-major</a:t>
            </a:r>
          </a:p>
        </p:txBody>
      </p:sp>
    </p:spTree>
    <p:extLst>
      <p:ext uri="{BB962C8B-B14F-4D97-AF65-F5344CB8AC3E}">
        <p14:creationId xmlns:p14="http://schemas.microsoft.com/office/powerpoint/2010/main" val="307161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API (PAPI)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Developed at the Innovative Computing Laboratory at University of Tennessee</a:t>
            </a:r>
          </a:p>
          <a:p>
            <a:r>
              <a:rPr lang="en-US" dirty="0"/>
              <a:t>C and Fortran library and bindings</a:t>
            </a:r>
          </a:p>
          <a:p>
            <a:r>
              <a:rPr lang="en-US" dirty="0"/>
              <a:t>Provides access to hardware counters, timing functions, manipulation of event sets, and system parameter queries</a:t>
            </a:r>
          </a:p>
          <a:p>
            <a:r>
              <a:rPr lang="en-US" dirty="0"/>
              <a:t>Requires manual instrumentation of user code</a:t>
            </a:r>
          </a:p>
          <a:p>
            <a:r>
              <a:rPr lang="en-US" dirty="0"/>
              <a:t>Bundled utilities include: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papi_avail</a:t>
            </a:r>
            <a:r>
              <a:rPr lang="en-US" dirty="0"/>
              <a:t> (lists names of preset event types)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papi_native_avail</a:t>
            </a:r>
            <a:r>
              <a:rPr lang="en-US" dirty="0"/>
              <a:t> (displays names of node-level and </a:t>
            </a:r>
            <a:r>
              <a:rPr lang="en-US" dirty="0" err="1"/>
              <a:t>uncore</a:t>
            </a:r>
            <a:r>
              <a:rPr lang="en-US" dirty="0"/>
              <a:t> events supported locally)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papi_decode</a:t>
            </a:r>
            <a:r>
              <a:rPr lang="en-US" dirty="0"/>
              <a:t> (event description in csv format)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papi_clockres</a:t>
            </a:r>
            <a:r>
              <a:rPr lang="en-US" dirty="0"/>
              <a:t> (retrieves resolution of timing utilities)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papi_cost</a:t>
            </a:r>
            <a:r>
              <a:rPr lang="en-US" dirty="0"/>
              <a:t> (verifies latencies of various API </a:t>
            </a:r>
            <a:r>
              <a:rPr lang="en-US" dirty="0" err="1"/>
              <a:t>finctions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papi_event_chooser</a:t>
            </a:r>
            <a:r>
              <a:rPr lang="en-US" dirty="0"/>
              <a:t> (determines events that may be combined without conflict)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papi_mem_info</a:t>
            </a:r>
            <a:r>
              <a:rPr lang="en-US" dirty="0"/>
              <a:t> (shows information on memory hierarchy) </a:t>
            </a:r>
          </a:p>
        </p:txBody>
      </p:sp>
    </p:spTree>
    <p:extLst>
      <p:ext uri="{BB962C8B-B14F-4D97-AF65-F5344CB8AC3E}">
        <p14:creationId xmlns:p14="http://schemas.microsoft.com/office/powerpoint/2010/main" val="178998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PAPI Example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124200" y="1299275"/>
            <a:ext cx="5943600" cy="53828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...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025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#define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fn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ok_code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do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{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\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026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if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ok_code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!=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fn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{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\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027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  fprintf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stderr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"Error: "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#fn 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 failed, aborting\n"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\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028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  exit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\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029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}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\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030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}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while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031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032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#define NEV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2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033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034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int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main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int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argc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char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**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argv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{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035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int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n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1000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trans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036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if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argc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&gt;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n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strtol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argv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NULL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037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if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argc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&gt;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trans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argv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't'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038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039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int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evset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PAPI_NULL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040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PAPI_library_init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PAPI_VER_CURRENT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PAPI_VER_CURRENT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041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PAPI_create_eventset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(&amp;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042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PAPI_add_event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PAPI_DP_OPS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043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PAPI_add_event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PAPI_VEC_DP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044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double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*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m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*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*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045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PAPI_start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046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init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&amp;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m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&amp;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&amp;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trans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047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long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long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NEV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NEV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v3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NEV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048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PAPI_read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049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mult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m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trans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050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PAPI_read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051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double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s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=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cblas_dasum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052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PAPI_CALL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PAPI_stop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evset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v3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PAPI_OK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053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"Size %d; abs. sum: %f (expected: %d)\n"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s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n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+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)/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054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"PAPI counts:\n"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055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  init: event1: %15lld event2: %15lld\n"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056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  mult: event1: %15lld event2: %15lld\n"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]-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]-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057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printf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(</a:t>
            </a:r>
            <a:r>
              <a:rPr lang="en-US" sz="9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"   sum: event1: %15lld event2: %15lld\n"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v3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]-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],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v3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]-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v2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[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1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]);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058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  </a:t>
            </a:r>
            <a:r>
              <a:rPr lang="en-US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return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;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059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 </a:t>
            </a:r>
            <a:r>
              <a:rPr lang="en-US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}</a:t>
            </a:r>
            <a:endParaRPr lang="en-US" sz="900"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 Unicode MS"/>
              </a:rPr>
              <a:t> </a:t>
            </a:r>
            <a:endParaRPr lang="en-US" sz="900">
              <a:latin typeface="Calibri"/>
              <a:ea typeface="Calibri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3440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PAPI Example: Compilation and Results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124200" y="2407598"/>
            <a:ext cx="5943600" cy="2609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gcc -O2 mvmult_papi.c -o mvmult_papi -lcblas -lpapi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3124200" y="3239365"/>
            <a:ext cx="5943600" cy="105908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./mvmult_papi 20000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Size 20000; abs. sum: 10000.000000 (expected: 10000)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PAPI counts: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init: event1:               0 event2:               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mult: event1:       804193640 event2:               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sum: event1:           20276 event2:               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3124200" y="4887042"/>
            <a:ext cx="5943600" cy="74785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PAPI counts: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init: event1:               0 event2:               0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mult: event1:      1055372246 event2:       527686123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   sum: event1:           24674 event2:           12337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3918" y="2037529"/>
            <a:ext cx="603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 and linking with reference BLAS library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37834" y="2877649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3933" y="4522714"/>
            <a:ext cx="612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counts after BLAS is replaced by Intel Math Kernel Library</a:t>
            </a:r>
          </a:p>
        </p:txBody>
      </p:sp>
    </p:spTree>
    <p:extLst>
      <p:ext uri="{BB962C8B-B14F-4D97-AF65-F5344CB8AC3E}">
        <p14:creationId xmlns:p14="http://schemas.microsoft.com/office/powerpoint/2010/main" val="376911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Tuning and Analysis Toolkit (TAU)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Developed at the Performance Research Laboratory at University of Oregon</a:t>
            </a:r>
          </a:p>
          <a:p>
            <a:r>
              <a:rPr lang="en-US" dirty="0"/>
              <a:t>Operating environments include 32- and 64-bit x86 Linux clusters, ARM platforms, Windows machines, Cray computers with CNL, IBM </a:t>
            </a:r>
            <a:r>
              <a:rPr lang="en-US" dirty="0" err="1"/>
              <a:t>BlueGene</a:t>
            </a:r>
            <a:r>
              <a:rPr lang="en-US" dirty="0"/>
              <a:t> and POWER running AIX or Linux, NEC SX, and GPUs (by AMD, </a:t>
            </a:r>
            <a:r>
              <a:rPr lang="en-US" dirty="0" err="1"/>
              <a:t>Nvidia</a:t>
            </a:r>
            <a:r>
              <a:rPr lang="en-US" dirty="0"/>
              <a:t> or Intel)</a:t>
            </a:r>
          </a:p>
          <a:p>
            <a:r>
              <a:rPr lang="en-US" dirty="0"/>
              <a:t>Toolkit performs instrumentation for profiling or tracing, measurements, analysis, and visualization of performance data</a:t>
            </a:r>
          </a:p>
          <a:p>
            <a:r>
              <a:rPr lang="en-US" dirty="0"/>
              <a:t>Provides a Java GUI tool (</a:t>
            </a:r>
            <a:r>
              <a:rPr lang="en-US" i="1" dirty="0" err="1"/>
              <a:t>paraprof</a:t>
            </a:r>
            <a:r>
              <a:rPr lang="en-US" dirty="0"/>
              <a:t>) for accessing collected performance profiles or databases, and for data mining</a:t>
            </a:r>
          </a:p>
          <a:p>
            <a:r>
              <a:rPr lang="en-US" dirty="0"/>
              <a:t>Supports C, C++, Fortran, UPC, Python, Java, and Chapel</a:t>
            </a:r>
          </a:p>
          <a:p>
            <a:r>
              <a:rPr lang="en-US" dirty="0"/>
              <a:t>Two event classes: atomic and interval</a:t>
            </a:r>
          </a:p>
          <a:p>
            <a:r>
              <a:rPr lang="en-US" dirty="0"/>
              <a:t>Three instrumentation methods:</a:t>
            </a:r>
          </a:p>
          <a:p>
            <a:pPr lvl="1"/>
            <a:r>
              <a:rPr lang="en-US" dirty="0"/>
              <a:t>Source level (manual or using Program Database Toolkit)</a:t>
            </a:r>
          </a:p>
          <a:p>
            <a:pPr lvl="1"/>
            <a:r>
              <a:rPr lang="en-US" dirty="0"/>
              <a:t>Library level (linking/preloading instrumentation wrapper library)</a:t>
            </a:r>
          </a:p>
          <a:p>
            <a:pPr lvl="1"/>
            <a:r>
              <a:rPr lang="en-US" dirty="0"/>
              <a:t>Binary level (requires </a:t>
            </a:r>
            <a:r>
              <a:rPr lang="en-US" dirty="0" err="1"/>
              <a:t>Dyninst</a:t>
            </a:r>
            <a:r>
              <a:rPr lang="en-US" dirty="0"/>
              <a:t> tool to rewrite executable code)</a:t>
            </a:r>
          </a:p>
        </p:txBody>
      </p:sp>
    </p:spTree>
    <p:extLst>
      <p:ext uri="{BB962C8B-B14F-4D97-AF65-F5344CB8AC3E}">
        <p14:creationId xmlns:p14="http://schemas.microsoft.com/office/powerpoint/2010/main" val="261711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86523"/>
            <a:ext cx="7886700" cy="4590440"/>
          </a:xfrm>
        </p:spPr>
        <p:txBody>
          <a:bodyPr>
            <a:normAutofit/>
          </a:bodyPr>
          <a:lstStyle/>
          <a:p>
            <a:r>
              <a:rPr lang="en-US" sz="2000" dirty="0" err="1"/>
              <a:t>Makefile</a:t>
            </a:r>
            <a:r>
              <a:rPr lang="en-US" sz="2000" dirty="0"/>
              <a:t> selection</a:t>
            </a:r>
          </a:p>
          <a:p>
            <a:endParaRPr lang="en-US" sz="2000" dirty="0"/>
          </a:p>
          <a:p>
            <a:r>
              <a:rPr lang="en-US" sz="2000" dirty="0"/>
              <a:t>Selective instrumentation configuration (</a:t>
            </a:r>
            <a:r>
              <a:rPr lang="en-US" sz="2000" dirty="0" err="1"/>
              <a:t>select.tau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PDT instrumentation</a:t>
            </a:r>
          </a:p>
          <a:p>
            <a:endParaRPr lang="en-US" sz="2000" dirty="0"/>
          </a:p>
          <a:p>
            <a:r>
              <a:rPr lang="en-US" sz="2000" dirty="0"/>
              <a:t>Environment variables</a:t>
            </a:r>
          </a:p>
          <a:p>
            <a:endParaRPr lang="en-US" sz="2000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3124200" y="5158890"/>
            <a:ext cx="5943600" cy="36957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taucc -tau:verbose -tau:pdtinst -optTauSelectFile=select.tau mvmult.c -O2 -o mvmult -lcblas -lm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3124200" y="1962555"/>
            <a:ext cx="5943600" cy="36957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export TAU_MAKEFILE=/opt/tau/x86_64/lib/Makefile.tau-memory-phase-papi-mpi-pthread-pdt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124200" y="2729927"/>
            <a:ext cx="5943600" cy="203754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BEGIN_EXCLUDE_LIST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void cblas_dasum(int, double *, int)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END_EXCLUDE_LIST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BEGIN_FILE_EXCLUDE_LIST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*.so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END_FILE_EXCLUDE_LIST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BEGIN_INSTRUMENT_SECTION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loops file=”mvmult.c” routine=”mult”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memory file=”mvmult.c” routine=”init”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END_INSTRUMENT_SECTION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3124200" y="5971650"/>
            <a:ext cx="5943600" cy="36957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TAU_METRICS=TIME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&gt; TAU_PROFILE=1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2206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with </a:t>
            </a:r>
            <a:r>
              <a:rPr lang="en-US" dirty="0" err="1"/>
              <a:t>Paraprof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54" y="1360988"/>
            <a:ext cx="59436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6" y="4772839"/>
            <a:ext cx="594360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95324" y="2704124"/>
            <a:ext cx="93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4948" y="5423820"/>
            <a:ext cx="109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</a:t>
            </a:r>
          </a:p>
          <a:p>
            <a:r>
              <a:rPr lang="en-US" dirty="0"/>
              <a:t>phases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76972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VampirTrace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source tool for profiling on distributed machines</a:t>
            </a:r>
          </a:p>
          <a:p>
            <a:r>
              <a:rPr lang="en-US" dirty="0"/>
              <a:t>Supports MPI, </a:t>
            </a:r>
            <a:r>
              <a:rPr lang="en-US" dirty="0" err="1"/>
              <a:t>OpenMP</a:t>
            </a:r>
            <a:r>
              <a:rPr lang="en-US" dirty="0"/>
              <a:t>, CUDA, OpenCL, and hybrid environments</a:t>
            </a:r>
          </a:p>
          <a:p>
            <a:r>
              <a:rPr lang="en-US" dirty="0"/>
              <a:t>May be invoked from third party packages (e.g., TAU, </a:t>
            </a:r>
            <a:r>
              <a:rPr lang="en-US" dirty="0" err="1"/>
              <a:t>Dyninst</a:t>
            </a:r>
            <a:r>
              <a:rPr lang="en-US" dirty="0"/>
              <a:t>)</a:t>
            </a:r>
          </a:p>
          <a:p>
            <a:r>
              <a:rPr lang="en-US" dirty="0"/>
              <a:t>API for manual instrumentation also available</a:t>
            </a:r>
          </a:p>
          <a:p>
            <a:r>
              <a:rPr lang="en-US" dirty="0"/>
              <a:t>Outputs information in Open Trace Format (OTF)</a:t>
            </a:r>
          </a:p>
          <a:p>
            <a:r>
              <a:rPr lang="en-US" dirty="0"/>
              <a:t>Visualization performed by proprietary </a:t>
            </a:r>
            <a:r>
              <a:rPr lang="en-US" dirty="0" err="1"/>
              <a:t>Vampir</a:t>
            </a:r>
            <a:r>
              <a:rPr lang="en-US" dirty="0"/>
              <a:t> tool or open source toolkits</a:t>
            </a:r>
          </a:p>
          <a:p>
            <a:r>
              <a:rPr lang="en-US" dirty="0"/>
              <a:t>Compiler wrappers are often installed on the target machine:</a:t>
            </a:r>
          </a:p>
          <a:p>
            <a:pPr lvl="1"/>
            <a:r>
              <a:rPr lang="en-US" dirty="0" err="1"/>
              <a:t>vtcc</a:t>
            </a:r>
            <a:r>
              <a:rPr lang="en-US" dirty="0"/>
              <a:t> for C</a:t>
            </a:r>
          </a:p>
          <a:p>
            <a:pPr lvl="1"/>
            <a:r>
              <a:rPr lang="en-US" dirty="0" err="1"/>
              <a:t>vtcxx</a:t>
            </a:r>
            <a:r>
              <a:rPr lang="en-US" dirty="0"/>
              <a:t> for C++</a:t>
            </a:r>
          </a:p>
          <a:p>
            <a:pPr lvl="1"/>
            <a:r>
              <a:rPr lang="en-US" dirty="0" err="1"/>
              <a:t>vtfort</a:t>
            </a:r>
            <a:r>
              <a:rPr lang="en-US" dirty="0"/>
              <a:t> for Fortran</a:t>
            </a:r>
          </a:p>
        </p:txBody>
      </p:sp>
    </p:spTree>
    <p:extLst>
      <p:ext uri="{BB962C8B-B14F-4D97-AF65-F5344CB8AC3E}">
        <p14:creationId xmlns:p14="http://schemas.microsoft.com/office/powerpoint/2010/main" val="401332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VampirTrace</a:t>
            </a:r>
            <a:r>
              <a:rPr lang="en-US" sz="4000" dirty="0"/>
              <a:t> Example: MPI Ping-Pong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0219" y="1398976"/>
            <a:ext cx="5910592" cy="501675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stdio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stdlib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unistd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mpi.h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argc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argv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rank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MPI_Init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argv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MPI_Comm_rank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,&amp;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size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Only runs on 2 processes \n"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MPI_Finalize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this example only works on two processes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exit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rank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initialize count on process 0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count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rank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MPI_Send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MPI_INT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send "count" to rank 1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MPI_Recv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MPI_INT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MPI_STATUS_IGNORE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receive it back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sleep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Count %d\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n"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MPI_Recv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MPI_INT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MPI_STATUS_IGNORE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MPI_Send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MPI_INT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MPI_COMM_WORLD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rank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"\t\t\t Round trip count = %d\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n"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MPI_Finalize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0040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81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VampirTrace</a:t>
            </a:r>
            <a:r>
              <a:rPr lang="en-US" dirty="0"/>
              <a:t>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MPI compiler wrapper</a:t>
            </a:r>
          </a:p>
          <a:p>
            <a:endParaRPr lang="en-US" sz="2400" dirty="0"/>
          </a:p>
          <a:p>
            <a:r>
              <a:rPr lang="en-US" sz="2400" dirty="0"/>
              <a:t>Direct linking with MPI library (may require the user to provide the location of MPI header files)</a:t>
            </a:r>
          </a:p>
          <a:p>
            <a:endParaRPr lang="en-US" sz="2400" dirty="0"/>
          </a:p>
          <a:p>
            <a:r>
              <a:rPr lang="en-US" sz="2400" dirty="0"/>
              <a:t>Compiling with MPI instrumentation</a:t>
            </a:r>
          </a:p>
          <a:p>
            <a:endParaRPr lang="en-US" sz="2400" dirty="0"/>
          </a:p>
          <a:p>
            <a:r>
              <a:rPr lang="en-US" sz="2400" dirty="0" err="1"/>
              <a:t>OpenMP</a:t>
            </a:r>
            <a:r>
              <a:rPr lang="en-US" sz="2400" dirty="0"/>
              <a:t> code compilation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3327083" y="2296623"/>
            <a:ext cx="5537835" cy="3422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vtcc –vt:cc mpicc pingpong.c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3327083" y="3523578"/>
            <a:ext cx="5537835" cy="3422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vtcc pingpong.c -lmpi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327083" y="4484823"/>
            <a:ext cx="5537835" cy="3422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vtcc –vt:cc mpicc –vt:mpi pingpong.c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327083" y="5406993"/>
            <a:ext cx="5537835" cy="3422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vtcc –vt:cc gcc –vt:mt -fopenmp forkjoin.c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0">
                <a:solidFill>
                  <a:sysClr val="windowText" lastClr="000000"/>
                </a:solidFill>
                <a:latin typeface="Courier New"/>
                <a:ea typeface="Calibri"/>
                <a:cs typeface="Arial Unicode MS"/>
              </a:rPr>
              <a:t> </a:t>
            </a:r>
            <a:endParaRPr lang="en-US" sz="1100" kern="0">
              <a:solidFill>
                <a:sysClr val="windowText" lastClr="000000"/>
              </a:solidFill>
              <a:latin typeface="Calibri"/>
              <a:ea typeface="Calibri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187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Proprietary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Intel </a:t>
            </a:r>
            <a:r>
              <a:rPr lang="en-US" dirty="0" err="1"/>
              <a:t>VTune</a:t>
            </a:r>
            <a:r>
              <a:rPr lang="en-US" dirty="0"/>
              <a:t> Amplifier</a:t>
            </a:r>
          </a:p>
          <a:p>
            <a:pPr lvl="1"/>
            <a:r>
              <a:rPr lang="en-US" dirty="0"/>
              <a:t>Targets multithreaded execution on the x86 line of CPUs and Xeon Phi</a:t>
            </a:r>
          </a:p>
          <a:p>
            <a:pPr lvl="1"/>
            <a:r>
              <a:rPr lang="en-US" dirty="0"/>
              <a:t>Profiling, hotspot analysis, memory usage and storage accesses, Flops and FPU utilization measurement, offload tracing via </a:t>
            </a:r>
            <a:r>
              <a:rPr lang="en-US" dirty="0" err="1"/>
              <a:t>OpenCL</a:t>
            </a:r>
            <a:endParaRPr lang="en-US" dirty="0"/>
          </a:p>
          <a:p>
            <a:pPr lvl="1"/>
            <a:r>
              <a:rPr lang="en-US" dirty="0"/>
              <a:t>Integrated with Parallel Studio XE and Microsoft Visual Studio</a:t>
            </a:r>
          </a:p>
          <a:p>
            <a:pPr lvl="1"/>
            <a:r>
              <a:rPr lang="en-US" dirty="0"/>
              <a:t>Supported languages: C, C++, C#, Fortran, Java, Go, Python, assembly</a:t>
            </a:r>
          </a:p>
          <a:p>
            <a:r>
              <a:rPr lang="en-US" dirty="0"/>
              <a:t>AMD </a:t>
            </a:r>
            <a:r>
              <a:rPr lang="en-US" dirty="0" err="1"/>
              <a:t>CodeXL</a:t>
            </a:r>
            <a:endParaRPr lang="en-US" dirty="0"/>
          </a:p>
          <a:p>
            <a:pPr lvl="1"/>
            <a:r>
              <a:rPr lang="en-US" dirty="0"/>
              <a:t>Supports x86-compatible CPUs as well as AMD GPUs and APUs</a:t>
            </a:r>
          </a:p>
          <a:p>
            <a:pPr lvl="1"/>
            <a:r>
              <a:rPr lang="en-US" dirty="0"/>
              <a:t>Time based profiling on CPUs, event based profiling and instruction based sampling on CPUs and APUs, real-time power profiling</a:t>
            </a:r>
          </a:p>
          <a:p>
            <a:pPr lvl="1"/>
            <a:r>
              <a:rPr lang="en-US" dirty="0"/>
              <a:t>Available as a standalone version and as an extension to MS Visual Studio</a:t>
            </a:r>
          </a:p>
          <a:p>
            <a:r>
              <a:rPr lang="en-US" dirty="0" err="1"/>
              <a:t>Nvidia</a:t>
            </a:r>
            <a:r>
              <a:rPr lang="en-US" dirty="0"/>
              <a:t> visual profiler from CUDA Toolkit (</a:t>
            </a:r>
            <a:r>
              <a:rPr lang="en-US" dirty="0" err="1"/>
              <a:t>nvvp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Trace based tool</a:t>
            </a:r>
          </a:p>
          <a:p>
            <a:pPr lvl="1"/>
            <a:r>
              <a:rPr lang="en-US" dirty="0"/>
              <a:t>Execution timeline decomposed into individual threads and workload phases</a:t>
            </a:r>
          </a:p>
          <a:p>
            <a:pPr lvl="1"/>
            <a:r>
              <a:rPr lang="en-US" dirty="0"/>
              <a:t>Captures memory usage, power consumption, clock speed, thermal state</a:t>
            </a:r>
          </a:p>
          <a:p>
            <a:pPr lvl="1"/>
            <a:r>
              <a:rPr lang="en-US" dirty="0"/>
              <a:t>Monitors </a:t>
            </a:r>
            <a:r>
              <a:rPr lang="en-US" dirty="0" err="1"/>
              <a:t>Pthreads</a:t>
            </a:r>
            <a:r>
              <a:rPr lang="en-US" dirty="0"/>
              <a:t> on host CPU as well as </a:t>
            </a:r>
            <a:r>
              <a:rPr lang="en-US" dirty="0" err="1"/>
              <a:t>OpenACC</a:t>
            </a:r>
            <a:r>
              <a:rPr lang="en-US" dirty="0"/>
              <a:t> applications via PGI compiler</a:t>
            </a:r>
          </a:p>
          <a:p>
            <a:pPr lvl="1"/>
            <a:r>
              <a:rPr lang="en-US" dirty="0"/>
              <a:t>Available for Linux, OS X, and Windows</a:t>
            </a:r>
          </a:p>
        </p:txBody>
      </p:sp>
    </p:spTree>
    <p:extLst>
      <p:ext uri="{BB962C8B-B14F-4D97-AF65-F5344CB8AC3E}">
        <p14:creationId xmlns:p14="http://schemas.microsoft.com/office/powerpoint/2010/main" val="392757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Vampir</a:t>
            </a:r>
            <a:r>
              <a:rPr lang="en-US" dirty="0"/>
              <a:t>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212487"/>
            <a:ext cx="7886700" cy="2073886"/>
          </a:xfrm>
        </p:spPr>
        <p:txBody>
          <a:bodyPr>
            <a:noAutofit/>
          </a:bodyPr>
          <a:lstStyle/>
          <a:p>
            <a:r>
              <a:rPr lang="en-US" sz="2000" dirty="0"/>
              <a:t>Phase diagram shows the amount of time spent in application code (red), MPI (green), and </a:t>
            </a:r>
            <a:r>
              <a:rPr lang="en-US" sz="2000" dirty="0" err="1"/>
              <a:t>VampirTrace</a:t>
            </a:r>
            <a:r>
              <a:rPr lang="en-US" sz="2000" dirty="0"/>
              <a:t> API (blue)</a:t>
            </a:r>
          </a:p>
          <a:p>
            <a:r>
              <a:rPr lang="en-US" sz="2000" dirty="0"/>
              <a:t>Black lines denote messages exchanged by the processes</a:t>
            </a:r>
          </a:p>
          <a:p>
            <a:r>
              <a:rPr lang="en-US" sz="2000" dirty="0"/>
              <a:t>The information is displayed individually for each process (top) and cumulatively for the entire execution (bottom left)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4" y="1520115"/>
            <a:ext cx="6111875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04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VampirTrace</a:t>
            </a:r>
            <a:r>
              <a:rPr lang="en-US" dirty="0"/>
              <a:t> Example: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4240" y="1398976"/>
            <a:ext cx="4265911" cy="501675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unistd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stdio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stdlib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#include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argv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0009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size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nthreads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array3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Initialize</a:t>
            </a:r>
          </a:p>
          <a:p>
            <a:r>
              <a:rPr lang="nn-NO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0014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n-NO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size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array1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array2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2.0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0019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chunk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#pragma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parallel private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omp_get_thread_num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nthreads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omp_get_num_threads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"Number of threads = %d\n"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nthreads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My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%d\n"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0029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#pragma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schedule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chunk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n-NO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0031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n-NO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array3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sin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Thread id: %d working on index %d\n"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threadid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sleep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join 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0038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0039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0040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605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Vampir</a:t>
            </a:r>
            <a:r>
              <a:rPr lang="en-US" dirty="0"/>
              <a:t>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5759938"/>
            <a:ext cx="7886700" cy="417025"/>
          </a:xfrm>
        </p:spPr>
        <p:txBody>
          <a:bodyPr>
            <a:noAutofit/>
          </a:bodyPr>
          <a:lstStyle/>
          <a:p>
            <a:r>
              <a:rPr lang="en-US" sz="2400" dirty="0"/>
              <a:t>Data collected for execution on 8 threads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4" y="1598593"/>
            <a:ext cx="6111875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526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07F6-21A5-4EE2-BF9D-D2E67606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46D6-9B97-452D-BCF7-87320DD1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47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17601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Tracking the origin of a parallel application execution anomaly on a supercomputer is generally much more difficult than debugging a serial application.</a:t>
            </a:r>
          </a:p>
          <a:p>
            <a:pPr lvl="0"/>
            <a:r>
              <a:rPr lang="en-US" sz="1800" dirty="0"/>
              <a:t>Debugging an application on a high performance computer frequently requires a fairly detailed view of the supercomputer software and hardware stack to properly diagnose the anomaly.</a:t>
            </a:r>
          </a:p>
          <a:p>
            <a:pPr lvl="0"/>
            <a:r>
              <a:rPr lang="en-US" sz="1800" dirty="0"/>
              <a:t>Several open source and commercial debugging tools and suites have been developed to assist the debugging process.</a:t>
            </a:r>
          </a:p>
          <a:p>
            <a:pPr lvl="0"/>
            <a:r>
              <a:rPr lang="en-US" sz="1800" dirty="0"/>
              <a:t>There are several commercial parallel debuggers which support MPI and </a:t>
            </a:r>
            <a:r>
              <a:rPr lang="en-US" sz="1800" dirty="0" err="1"/>
              <a:t>OpenMP</a:t>
            </a:r>
            <a:r>
              <a:rPr lang="en-US" sz="1800" dirty="0"/>
              <a:t> codes.</a:t>
            </a:r>
          </a:p>
          <a:p>
            <a:pPr lvl="0"/>
            <a:r>
              <a:rPr lang="en-US" sz="1800" dirty="0"/>
              <a:t>There are several open source serial debuggers and tool suites which can be used to debug MPI and </a:t>
            </a:r>
            <a:r>
              <a:rPr lang="en-US" sz="1800" dirty="0" err="1"/>
              <a:t>OpenMP</a:t>
            </a:r>
            <a:r>
              <a:rPr lang="en-US" sz="1800" dirty="0"/>
              <a:t> codes.  In the case of MPI, they may require attaching several serial debuggers to a simulation.</a:t>
            </a:r>
          </a:p>
          <a:p>
            <a:pPr lvl="0"/>
            <a:r>
              <a:rPr lang="en-US" sz="1800" dirty="0"/>
              <a:t>The GNU debugger provides multiple tools for debugging a code and enabling the user to step through the code and call stack as well as viewing variables and changing their values.</a:t>
            </a:r>
          </a:p>
          <a:p>
            <a:pPr lvl="0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5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Examples: breakpoints</a:t>
            </a:r>
          </a:p>
        </p:txBody>
      </p:sp>
      <p:pic>
        <p:nvPicPr>
          <p:cNvPr id="4" name="Picture 3" descr="Screen Shot 2016-06-15 at 1.22.2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7" y="1417638"/>
            <a:ext cx="3709035" cy="4720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600200"/>
          <a:ext cx="4724400" cy="2514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Breakpoint Command Type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gdb breakpoint command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by function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printf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Pauses the execution at line 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Break by line number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Pauses the execution at line 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by line number and filename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dotprod_serial.c:17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Pauses the execution at line 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by conditional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 dotprod_serial.c:16 if i==4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Pauses the execution at line 16 when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equals 4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10" y="4648201"/>
            <a:ext cx="4696691" cy="10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22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GDB Examples:  enable, disable, delete, break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23219"/>
            <a:ext cx="5638800" cy="2819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48200"/>
            <a:ext cx="5943600" cy="19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GDB Examples: </a:t>
            </a:r>
            <a:r>
              <a:rPr lang="en-US" dirty="0" err="1"/>
              <a:t>Watchpoints</a:t>
            </a:r>
            <a:r>
              <a:rPr lang="en-US" dirty="0"/>
              <a:t>, </a:t>
            </a:r>
            <a:r>
              <a:rPr lang="en-US" dirty="0" err="1"/>
              <a:t>catchpoints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17638"/>
            <a:ext cx="5943600" cy="42570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9" y="5880446"/>
            <a:ext cx="5943600" cy="10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Examples: </a:t>
            </a:r>
            <a:r>
              <a:rPr lang="en-US" dirty="0" err="1"/>
              <a:t>Backtrace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69060"/>
            <a:ext cx="4692650" cy="54889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64" y="2484351"/>
            <a:ext cx="5181600" cy="15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Measurement: 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“Date” utility</a:t>
            </a:r>
          </a:p>
          <a:p>
            <a:pPr lvl="1"/>
            <a:r>
              <a:rPr lang="en-US" sz="2000" dirty="0"/>
              <a:t>Single second accuracy, useful for coarse time stamps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“Time” utility</a:t>
            </a:r>
          </a:p>
          <a:p>
            <a:pPr lvl="1"/>
            <a:r>
              <a:rPr lang="en-US" sz="2000" dirty="0"/>
              <a:t>Captures actual duration of command execution as well as user and system time in seconds (bash shell built-in)</a:t>
            </a:r>
          </a:p>
          <a:p>
            <a:pPr lvl="1"/>
            <a:r>
              <a:rPr lang="en-US" sz="2000" dirty="0"/>
              <a:t>System version provides CPU utilization, memory usage, I/O, and page fault counts in addition to data output by bash command</a:t>
            </a:r>
          </a:p>
          <a:p>
            <a:endParaRPr lang="en-US" sz="2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124200" y="2801168"/>
            <a:ext cx="59436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 date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Sun, Feb 05, 2017  6:17:33 PM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 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33473" y="5346909"/>
            <a:ext cx="5943600" cy="751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 /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/bin/time sleep 2</a:t>
            </a: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0.00user 0.04system 0:02.04elapsed 2%CPU (0avgtext+0avgdata 422144maxresident)k</a:t>
            </a: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0inputs+0outputs (1737major+0minor)</a:t>
            </a:r>
            <a:r>
              <a:rPr lang="en-US" sz="1000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pagefaults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0swaps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7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Cheat Sheet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417638"/>
          <a:ext cx="7391400" cy="469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Command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Abbreviation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Begins execution in the debugger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continue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Continues execution in the debugger after a pause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Quits the debugger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Sets a breakpoint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watch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Sets a watchpoint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backtrace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Prints the call stack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 variable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 var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Sets a variable value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thread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Switches to a different thread identifier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Lists source code near the present stopping point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02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Debuggers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981200"/>
          <a:ext cx="7467600" cy="2739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Commerical Debugger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Notable Capabilities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TotalView (4)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Support for OpenMP, MPI, OpenACC, CUDA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en-US" sz="2400">
                          <a:effectLst/>
                        </a:rPr>
                        <a:t>Allinea DDT (2)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Support for OpenMP, Pthreads, MPI, CUDA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en-US" sz="2400">
                          <a:effectLst/>
                        </a:rPr>
                        <a:t>Intel Parallel Debugger (5)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Support for multicore debugging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6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the </a:t>
            </a:r>
            <a:r>
              <a:rPr lang="en-US" dirty="0" err="1"/>
              <a:t>Valgrind</a:t>
            </a:r>
            <a:r>
              <a:rPr lang="en-US" dirty="0"/>
              <a:t> suite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3436" y="1365237"/>
          <a:ext cx="8382000" cy="547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Tool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Memcheck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Reports memory errors, including memory leaks or access to memory that is not yet allocated.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Cachegrind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Identifies the number of cache misses.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Callgrind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Extends cachegrind with some additional information.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Massif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Heap profiler.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Helgrind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Debugger for finding data race conditions.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DRD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Multithread debugging for C and C++ programs.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82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for Debugging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1" y="1524000"/>
          <a:ext cx="6215635" cy="4782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gcc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icc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pgcc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57676" marR="576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pointer bounds checking (R)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-fcheck-pointer-bounds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-check-pointers-mpx=rw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-Mbounds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address sanitizer (R)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-fsanitize=address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-fsanitize=address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thread sanitizer (R)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-fsanitize=thread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-fsanitize=thread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leak sanitizer (R)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-fsanitize=leak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-fsanitize=leak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undefined behavior sanitizer (R)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-fsanitize=undefined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-fsanitize=undefined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Enable all common warning types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-Wall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-Wall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-Wall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-Minform=warn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if the code does not strictly comply with ANSI C or ISO C++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-pedantic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-pedantic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-Xa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on use of uninitialized variables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-Wuninitialized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-Wuninitialized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-Wuninitialized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when local variable shadows another variable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-Wshadow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-Wshadow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-Wshadow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if comparison between signed and unsigned integer may produce wrong result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-Wsign-compare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-Wsign-compare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-Wsign-compare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if undefined identifier is used in preprocessor directive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-Wundef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-Wundef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3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Warn when undeclared  function is used or declaration doesn’t specify a type (S)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-Wimplicit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-Wmissing-declarations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-Wmissing-prototypes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-Wimplicit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Calibri Light" charset="0"/>
                      </a:endParaRPr>
                    </a:p>
                  </a:txBody>
                  <a:tcPr marL="15487" marR="1548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70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Monitors to Aid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Ganglia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1"/>
            <a:ext cx="6096000" cy="43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Measurement: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POSIX high-resolution clocks</a:t>
            </a:r>
          </a:p>
          <a:p>
            <a:pPr lvl="1"/>
            <a:r>
              <a:rPr lang="en-US" sz="2000" dirty="0"/>
              <a:t>A number of clocks of different properties provided by the OS</a:t>
            </a:r>
          </a:p>
          <a:p>
            <a:pPr lvl="1"/>
            <a:r>
              <a:rPr lang="en-US" sz="2000" dirty="0"/>
              <a:t>Monotonic clocks (CLOCK_MONOTONIC or CLOCK_MONOTONIC_RAW) most useful for program monitoring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timespec</a:t>
            </a:r>
            <a:r>
              <a:rPr lang="en-US" sz="2000" dirty="0"/>
              <a:t> contains fields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tv_sec</a:t>
            </a:r>
            <a:r>
              <a:rPr lang="en-US" sz="20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tv_nsec</a:t>
            </a:r>
            <a:r>
              <a:rPr lang="en-US" sz="2000" dirty="0"/>
              <a:t> storing the number of full seconds and nanoseconds (respectively) elapsed from certain fixed point in the past</a:t>
            </a:r>
          </a:p>
          <a:p>
            <a:pPr lvl="1"/>
            <a:r>
              <a:rPr lang="en-US" sz="2000" dirty="0"/>
              <a:t>The actual clock resolution may be retrieved by</a:t>
            </a:r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406588" y="3160927"/>
            <a:ext cx="758554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time.h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clockid_t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timespec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*tsp);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6588" y="5567272"/>
            <a:ext cx="758554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clock_getres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clockid_t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timespec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*tsp);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Example: Matrix-Vector Multiply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43470" y="1690690"/>
            <a:ext cx="5444656" cy="3889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#include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stdio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#include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stdlib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003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#include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cblas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#include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005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006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007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calloc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sizeof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calloc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sizeof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009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calloc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sizeof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++)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)?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-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1.0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1.0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j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j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j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++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j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1.0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013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j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j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j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++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j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1.0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015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016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017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mult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stride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019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++)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mi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cblas_ddot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stride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023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Example: Matrix-Vector Multiply (cont.)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24200" y="1665545"/>
            <a:ext cx="5943600" cy="41627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025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026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tv_sec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1e-9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tv_nsec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027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029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**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timespec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CLOCK_MONOTONIC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1000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033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strtol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[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argv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[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][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't'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035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036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037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CLOCK_MONOTONIC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039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CLOCK_MONOTONIC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mult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trans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041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CLOCK_MONOTONIC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cblas_dasum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043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clock_gettime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CLOCK_MONOTONIC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printf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"Size %d; abs. sum: %f (expected: %d)\n"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+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)/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045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printf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"Timings:\n  program: %f s\n"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046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printf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"    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init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: %f s\n    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mult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: %f s\n      sum: %f s\n"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047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       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)-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sec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(&amp;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t3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049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Myanmar Text" panose="020B0502040204020203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9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Example: Matrix-Vector Multiply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38" y="2111084"/>
            <a:ext cx="5963125" cy="1220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38" y="4272281"/>
            <a:ext cx="5963125" cy="1239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5639" y="323336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20000x20000 matrix, row-major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7580" y="5413338"/>
            <a:ext cx="413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20000x20000 matrix, column-major mode</a:t>
            </a:r>
          </a:p>
        </p:txBody>
      </p:sp>
    </p:spTree>
    <p:extLst>
      <p:ext uri="{BB962C8B-B14F-4D97-AF65-F5344CB8AC3E}">
        <p14:creationId xmlns:p14="http://schemas.microsoft.com/office/powerpoint/2010/main" val="225952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Identifies potential performance issues</a:t>
            </a:r>
          </a:p>
          <a:p>
            <a:r>
              <a:rPr lang="en-US" dirty="0"/>
              <a:t>Hotspots</a:t>
            </a:r>
          </a:p>
          <a:p>
            <a:pPr lvl="1"/>
            <a:r>
              <a:rPr lang="en-US" dirty="0"/>
              <a:t>Parts of code the program spends most time executing</a:t>
            </a:r>
          </a:p>
          <a:p>
            <a:r>
              <a:rPr lang="en-US" dirty="0"/>
              <a:t>Bottlenecks</a:t>
            </a:r>
          </a:p>
          <a:p>
            <a:pPr lvl="1"/>
            <a:r>
              <a:rPr lang="en-US" dirty="0"/>
              <a:t>Hotspots that have adverse impact on program execution</a:t>
            </a:r>
          </a:p>
          <a:p>
            <a:pPr lvl="1"/>
            <a:r>
              <a:rPr lang="en-US" dirty="0"/>
              <a:t>Optimizations may move them to other parts of code</a:t>
            </a:r>
          </a:p>
          <a:p>
            <a:r>
              <a:rPr lang="en-US" dirty="0"/>
              <a:t>Instrumentation: program modification permitting collection of performance data</a:t>
            </a:r>
          </a:p>
          <a:p>
            <a:pPr lvl="1"/>
            <a:r>
              <a:rPr lang="en-US" dirty="0"/>
              <a:t>Manual (performed by the programmer)</a:t>
            </a:r>
          </a:p>
          <a:p>
            <a:pPr lvl="1"/>
            <a:r>
              <a:rPr lang="en-US" dirty="0"/>
              <a:t>Automated (performed by the compiler, library or external tool)</a:t>
            </a:r>
          </a:p>
          <a:p>
            <a:r>
              <a:rPr lang="en-US" dirty="0"/>
              <a:t>Profiling data may be collected in user space, kernel space or both</a:t>
            </a:r>
          </a:p>
        </p:txBody>
      </p:sp>
    </p:spTree>
    <p:extLst>
      <p:ext uri="{BB962C8B-B14F-4D97-AF65-F5344CB8AC3E}">
        <p14:creationId xmlns:p14="http://schemas.microsoft.com/office/powerpoint/2010/main" val="22441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4526</Words>
  <Application>Microsoft Office PowerPoint</Application>
  <PresentationFormat>Widescreen</PresentationFormat>
  <Paragraphs>624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Office Theme</vt:lpstr>
      <vt:lpstr>Performance Monitoring</vt:lpstr>
      <vt:lpstr>Rationale and Issues</vt:lpstr>
      <vt:lpstr>Select Proprietary Tools</vt:lpstr>
      <vt:lpstr>Time Measurement: Command Line Tools</vt:lpstr>
      <vt:lpstr>Time Measurement: API</vt:lpstr>
      <vt:lpstr>Example: Matrix-Vector Multiply</vt:lpstr>
      <vt:lpstr>Example: Matrix-Vector Multiply (cont.)</vt:lpstr>
      <vt:lpstr>Example: Matrix-Vector Multiply Output</vt:lpstr>
      <vt:lpstr>Application Profiling</vt:lpstr>
      <vt:lpstr>Common Profiling Metrics</vt:lpstr>
      <vt:lpstr>Main Performance Classes</vt:lpstr>
      <vt:lpstr>gperftools</vt:lpstr>
      <vt:lpstr>Gperf Example</vt:lpstr>
      <vt:lpstr>Memory Monitoring Examples</vt:lpstr>
      <vt:lpstr>Instrumentation of MPI Applications</vt:lpstr>
      <vt:lpstr>Hardware Events with Perf</vt:lpstr>
      <vt:lpstr>Perf Usage</vt:lpstr>
      <vt:lpstr>Perf Example (I)</vt:lpstr>
      <vt:lpstr>Perf Example (II)</vt:lpstr>
      <vt:lpstr>Perf Example (III)</vt:lpstr>
      <vt:lpstr>Performance API (PAPI)</vt:lpstr>
      <vt:lpstr>PAPI Example</vt:lpstr>
      <vt:lpstr>PAPI Example: Compilation and Results</vt:lpstr>
      <vt:lpstr>Tuning and Analysis Toolkit (TAU)</vt:lpstr>
      <vt:lpstr>TAU Example</vt:lpstr>
      <vt:lpstr>Visualization with Paraprof</vt:lpstr>
      <vt:lpstr>VampirTrace</vt:lpstr>
      <vt:lpstr>VampirTrace Example: MPI Ping-Pong</vt:lpstr>
      <vt:lpstr>VampirTrace Compilation</vt:lpstr>
      <vt:lpstr>Vampir Visualization</vt:lpstr>
      <vt:lpstr>VampirTrace Example: OpenMP</vt:lpstr>
      <vt:lpstr>OpenMP Vampir Visualization</vt:lpstr>
      <vt:lpstr>PowerPoint Presentation</vt:lpstr>
      <vt:lpstr> Debugging</vt:lpstr>
      <vt:lpstr>Overview</vt:lpstr>
      <vt:lpstr>GDB Examples: breakpoints</vt:lpstr>
      <vt:lpstr>GDB Examples:  enable, disable, delete, break</vt:lpstr>
      <vt:lpstr>GDB Examples: Watchpoints, catchpoints</vt:lpstr>
      <vt:lpstr>GDB Examples: Backtrace</vt:lpstr>
      <vt:lpstr>GDB Cheat Sheet</vt:lpstr>
      <vt:lpstr>Commercial Debuggers</vt:lpstr>
      <vt:lpstr>Tools in the Valgrind suite</vt:lpstr>
      <vt:lpstr>Compiler Flags for Debugging</vt:lpstr>
      <vt:lpstr>System Monitors to Aid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Srivastava</dc:creator>
  <cp:lastModifiedBy>Brian Srivastava</cp:lastModifiedBy>
  <cp:revision>1</cp:revision>
  <dcterms:created xsi:type="dcterms:W3CDTF">2019-05-20T15:27:19Z</dcterms:created>
  <dcterms:modified xsi:type="dcterms:W3CDTF">2020-07-22T16:34:18Z</dcterms:modified>
</cp:coreProperties>
</file>