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7" r:id="rId2"/>
    <p:sldId id="258"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25" r:id="rId25"/>
    <p:sldId id="281" r:id="rId26"/>
    <p:sldId id="282" r:id="rId27"/>
    <p:sldId id="280" r:id="rId28"/>
    <p:sldId id="322" r:id="rId29"/>
    <p:sldId id="323" r:id="rId30"/>
    <p:sldId id="283" r:id="rId31"/>
    <p:sldId id="286" r:id="rId32"/>
    <p:sldId id="287" r:id="rId33"/>
    <p:sldId id="284" r:id="rId34"/>
    <p:sldId id="285" r:id="rId35"/>
    <p:sldId id="288" r:id="rId36"/>
    <p:sldId id="315" r:id="rId37"/>
    <p:sldId id="316" r:id="rId38"/>
    <p:sldId id="317" r:id="rId39"/>
    <p:sldId id="319" r:id="rId40"/>
    <p:sldId id="318" r:id="rId41"/>
    <p:sldId id="320" r:id="rId42"/>
    <p:sldId id="321" r:id="rId43"/>
    <p:sldId id="324" r:id="rId44"/>
    <p:sldId id="289" r:id="rId45"/>
    <p:sldId id="314"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rivastava" userId="08b65867dedb40eb" providerId="LiveId" clId="{DCDC0D4B-4A35-48E1-A81D-A9BD2181B5B9}"/>
    <pc:docChg chg="delSld">
      <pc:chgData name="Brian Srivastava" userId="08b65867dedb40eb" providerId="LiveId" clId="{DCDC0D4B-4A35-48E1-A81D-A9BD2181B5B9}" dt="2019-07-02T23:19:09.338" v="0" actId="2696"/>
      <pc:docMkLst>
        <pc:docMk/>
      </pc:docMkLst>
    </pc:docChg>
  </pc:docChgLst>
  <pc:docChgLst>
    <pc:chgData name="Brian Srivastava" userId="a20fc31f-ff76-4f59-a5f9-7c37ba761692" providerId="ADAL" clId="{0D7E5FB2-8DB4-4D89-BD2A-358E3FF6F3DF}"/>
    <pc:docChg chg="custSel modSld">
      <pc:chgData name="Brian Srivastava" userId="a20fc31f-ff76-4f59-a5f9-7c37ba761692" providerId="ADAL" clId="{0D7E5FB2-8DB4-4D89-BD2A-358E3FF6F3DF}" dt="2023-03-17T13:48:18.654" v="61" actId="20577"/>
      <pc:docMkLst>
        <pc:docMk/>
      </pc:docMkLst>
      <pc:sldChg chg="modSp mod">
        <pc:chgData name="Brian Srivastava" userId="a20fc31f-ff76-4f59-a5f9-7c37ba761692" providerId="ADAL" clId="{0D7E5FB2-8DB4-4D89-BD2A-358E3FF6F3DF}" dt="2023-03-17T13:48:18.654" v="61" actId="20577"/>
        <pc:sldMkLst>
          <pc:docMk/>
          <pc:sldMk cId="2945653587" sldId="321"/>
        </pc:sldMkLst>
        <pc:spChg chg="mod">
          <ac:chgData name="Brian Srivastava" userId="a20fc31f-ff76-4f59-a5f9-7c37ba761692" providerId="ADAL" clId="{0D7E5FB2-8DB4-4D89-BD2A-358E3FF6F3DF}" dt="2023-03-17T13:48:18.654" v="61" actId="20577"/>
          <ac:spMkLst>
            <pc:docMk/>
            <pc:sldMk cId="2945653587" sldId="321"/>
            <ac:spMk id="3" creationId="{786744E8-59BC-477A-BD61-B263BE27F84F}"/>
          </ac:spMkLst>
        </pc:spChg>
      </pc:sldChg>
    </pc:docChg>
  </pc:docChgLst>
  <pc:docChgLst>
    <pc:chgData name="Brian Srivastava" userId="08b65867dedb40eb" providerId="LiveId" clId="{0733D9B5-8BA1-4492-848E-B84FFFB7195C}"/>
    <pc:docChg chg="custSel modSld">
      <pc:chgData name="Brian Srivastava" userId="08b65867dedb40eb" providerId="LiveId" clId="{0733D9B5-8BA1-4492-848E-B84FFFB7195C}" dt="2019-07-16T01:09:23.203" v="2" actId="478"/>
      <pc:docMkLst>
        <pc:docMk/>
      </pc:docMkLst>
      <pc:sldChg chg="delSp">
        <pc:chgData name="Brian Srivastava" userId="08b65867dedb40eb" providerId="LiveId" clId="{0733D9B5-8BA1-4492-848E-B84FFFB7195C}" dt="2019-07-16T01:08:39.497" v="0" actId="478"/>
        <pc:sldMkLst>
          <pc:docMk/>
          <pc:sldMk cId="774449555" sldId="257"/>
        </pc:sldMkLst>
        <pc:inkChg chg="del">
          <ac:chgData name="Brian Srivastava" userId="08b65867dedb40eb" providerId="LiveId" clId="{0733D9B5-8BA1-4492-848E-B84FFFB7195C}" dt="2019-07-16T01:08:39.497" v="0" actId="478"/>
          <ac:inkMkLst>
            <pc:docMk/>
            <pc:sldMk cId="774449555" sldId="257"/>
            <ac:inkMk id="4" creationId="{72395419-393C-4683-8FEA-95B61F2A1AC9}"/>
          </ac:inkMkLst>
        </pc:inkChg>
      </pc:sldChg>
      <pc:sldChg chg="delSp">
        <pc:chgData name="Brian Srivastava" userId="08b65867dedb40eb" providerId="LiveId" clId="{0733D9B5-8BA1-4492-848E-B84FFFB7195C}" dt="2019-07-16T01:08:43.032" v="1" actId="478"/>
        <pc:sldMkLst>
          <pc:docMk/>
          <pc:sldMk cId="2162268664" sldId="258"/>
        </pc:sldMkLst>
        <pc:inkChg chg="del">
          <ac:chgData name="Brian Srivastava" userId="08b65867dedb40eb" providerId="LiveId" clId="{0733D9B5-8BA1-4492-848E-B84FFFB7195C}" dt="2019-07-16T01:08:43.032" v="1" actId="478"/>
          <ac:inkMkLst>
            <pc:docMk/>
            <pc:sldMk cId="2162268664" sldId="258"/>
            <ac:inkMk id="4" creationId="{43D7D809-64DA-47B9-B1FA-B1885EF76A62}"/>
          </ac:inkMkLst>
        </pc:inkChg>
      </pc:sldChg>
      <pc:sldChg chg="delSp">
        <pc:chgData name="Brian Srivastava" userId="08b65867dedb40eb" providerId="LiveId" clId="{0733D9B5-8BA1-4492-848E-B84FFFB7195C}" dt="2019-07-16T01:09:23.203" v="2" actId="478"/>
        <pc:sldMkLst>
          <pc:docMk/>
          <pc:sldMk cId="3250955231" sldId="273"/>
        </pc:sldMkLst>
        <pc:inkChg chg="del">
          <ac:chgData name="Brian Srivastava" userId="08b65867dedb40eb" providerId="LiveId" clId="{0733D9B5-8BA1-4492-848E-B84FFFB7195C}" dt="2019-07-16T01:09:23.203" v="2" actId="478"/>
          <ac:inkMkLst>
            <pc:docMk/>
            <pc:sldMk cId="3250955231" sldId="273"/>
            <ac:inkMk id="4" creationId="{1FC736F4-3CE2-4EF3-9D3E-22AF28F67F0F}"/>
          </ac:inkMkLst>
        </pc:inkChg>
      </pc:sldChg>
    </pc:docChg>
  </pc:docChgLst>
  <pc:docChgLst>
    <pc:chgData name="Brian Srivastava" userId="a20fc31f-ff76-4f59-a5f9-7c37ba761692" providerId="ADAL" clId="{0D2AC44F-0A50-41AB-89CB-263EFAB2A695}"/>
    <pc:docChg chg="addSld modSld">
      <pc:chgData name="Brian Srivastava" userId="a20fc31f-ff76-4f59-a5f9-7c37ba761692" providerId="ADAL" clId="{0D2AC44F-0A50-41AB-89CB-263EFAB2A695}" dt="2020-03-11T13:54:26.318" v="3" actId="14100"/>
      <pc:docMkLst>
        <pc:docMk/>
      </pc:docMkLst>
      <pc:sldChg chg="addSp delSp modSp add mod">
        <pc:chgData name="Brian Srivastava" userId="a20fc31f-ff76-4f59-a5f9-7c37ba761692" providerId="ADAL" clId="{0D2AC44F-0A50-41AB-89CB-263EFAB2A695}" dt="2020-03-11T13:54:26.318" v="3" actId="14100"/>
        <pc:sldMkLst>
          <pc:docMk/>
          <pc:sldMk cId="478546262" sldId="314"/>
        </pc:sldMkLst>
        <pc:spChg chg="del">
          <ac:chgData name="Brian Srivastava" userId="a20fc31f-ff76-4f59-a5f9-7c37ba761692" providerId="ADAL" clId="{0D2AC44F-0A50-41AB-89CB-263EFAB2A695}" dt="2020-03-11T13:54:21.953" v="1"/>
          <ac:spMkLst>
            <pc:docMk/>
            <pc:sldMk cId="478546262" sldId="314"/>
            <ac:spMk id="3" creationId="{153805D8-C4CD-42D0-9CE0-46ED48B1B929}"/>
          </ac:spMkLst>
        </pc:spChg>
        <pc:picChg chg="add mod">
          <ac:chgData name="Brian Srivastava" userId="a20fc31f-ff76-4f59-a5f9-7c37ba761692" providerId="ADAL" clId="{0D2AC44F-0A50-41AB-89CB-263EFAB2A695}" dt="2020-03-11T13:54:26.318" v="3" actId="14100"/>
          <ac:picMkLst>
            <pc:docMk/>
            <pc:sldMk cId="478546262" sldId="314"/>
            <ac:picMk id="4" creationId="{3D271449-DDBC-41F2-BF0C-7A615311B8EA}"/>
          </ac:picMkLst>
        </pc:picChg>
      </pc:sldChg>
    </pc:docChg>
  </pc:docChgLst>
  <pc:docChgLst>
    <pc:chgData name="Brian Srivastava" userId="a20fc31f-ff76-4f59-a5f9-7c37ba761692" providerId="ADAL" clId="{151E593A-A6B6-4075-B8B8-C18AE5CE65C2}"/>
    <pc:docChg chg="undo custSel addSld modSld sldOrd">
      <pc:chgData name="Brian Srivastava" userId="a20fc31f-ff76-4f59-a5f9-7c37ba761692" providerId="ADAL" clId="{151E593A-A6B6-4075-B8B8-C18AE5CE65C2}" dt="2021-11-12T16:12:11.509" v="4803" actId="20577"/>
      <pc:docMkLst>
        <pc:docMk/>
      </pc:docMkLst>
      <pc:sldChg chg="modSp mod">
        <pc:chgData name="Brian Srivastava" userId="a20fc31f-ff76-4f59-a5f9-7c37ba761692" providerId="ADAL" clId="{151E593A-A6B6-4075-B8B8-C18AE5CE65C2}" dt="2021-11-12T13:09:54.499" v="301" actId="20577"/>
        <pc:sldMkLst>
          <pc:docMk/>
          <pc:sldMk cId="1795039025" sldId="288"/>
        </pc:sldMkLst>
        <pc:spChg chg="mod">
          <ac:chgData name="Brian Srivastava" userId="a20fc31f-ff76-4f59-a5f9-7c37ba761692" providerId="ADAL" clId="{151E593A-A6B6-4075-B8B8-C18AE5CE65C2}" dt="2021-11-12T13:04:33.274" v="11" actId="20577"/>
          <ac:spMkLst>
            <pc:docMk/>
            <pc:sldMk cId="1795039025" sldId="288"/>
            <ac:spMk id="2" creationId="{03F77F19-E755-4571-B245-5646797EB0FE}"/>
          </ac:spMkLst>
        </pc:spChg>
        <pc:spChg chg="mod">
          <ac:chgData name="Brian Srivastava" userId="a20fc31f-ff76-4f59-a5f9-7c37ba761692" providerId="ADAL" clId="{151E593A-A6B6-4075-B8B8-C18AE5CE65C2}" dt="2021-11-12T13:09:54.499" v="301" actId="20577"/>
          <ac:spMkLst>
            <pc:docMk/>
            <pc:sldMk cId="1795039025" sldId="288"/>
            <ac:spMk id="3" creationId="{4A89F07A-4DF2-4C37-AFFD-C46427BBB761}"/>
          </ac:spMkLst>
        </pc:spChg>
      </pc:sldChg>
      <pc:sldChg chg="addSp delSp modSp new mod modNotesTx">
        <pc:chgData name="Brian Srivastava" userId="a20fc31f-ff76-4f59-a5f9-7c37ba761692" providerId="ADAL" clId="{151E593A-A6B6-4075-B8B8-C18AE5CE65C2}" dt="2021-11-12T13:19:48.687" v="1000" actId="20577"/>
        <pc:sldMkLst>
          <pc:docMk/>
          <pc:sldMk cId="2295148185" sldId="315"/>
        </pc:sldMkLst>
        <pc:spChg chg="mod">
          <ac:chgData name="Brian Srivastava" userId="a20fc31f-ff76-4f59-a5f9-7c37ba761692" providerId="ADAL" clId="{151E593A-A6B6-4075-B8B8-C18AE5CE65C2}" dt="2021-11-12T13:10:01.836" v="321" actId="20577"/>
          <ac:spMkLst>
            <pc:docMk/>
            <pc:sldMk cId="2295148185" sldId="315"/>
            <ac:spMk id="2" creationId="{30644D0D-F964-4ADA-B5CB-A6708FC5D07D}"/>
          </ac:spMkLst>
        </pc:spChg>
        <pc:spChg chg="add del mod">
          <ac:chgData name="Brian Srivastava" userId="a20fc31f-ff76-4f59-a5f9-7c37ba761692" providerId="ADAL" clId="{151E593A-A6B6-4075-B8B8-C18AE5CE65C2}" dt="2021-11-12T13:19:48.687" v="1000" actId="20577"/>
          <ac:spMkLst>
            <pc:docMk/>
            <pc:sldMk cId="2295148185" sldId="315"/>
            <ac:spMk id="3" creationId="{D0BC2CA9-EB1C-4A77-8E27-0B04F16BA0FA}"/>
          </ac:spMkLst>
        </pc:spChg>
        <pc:spChg chg="add del mod">
          <ac:chgData name="Brian Srivastava" userId="a20fc31f-ff76-4f59-a5f9-7c37ba761692" providerId="ADAL" clId="{151E593A-A6B6-4075-B8B8-C18AE5CE65C2}" dt="2021-11-12T13:10:17.297" v="324"/>
          <ac:spMkLst>
            <pc:docMk/>
            <pc:sldMk cId="2295148185" sldId="315"/>
            <ac:spMk id="4" creationId="{91B67F76-2143-4D74-B8F7-CD68EB27038A}"/>
          </ac:spMkLst>
        </pc:spChg>
      </pc:sldChg>
      <pc:sldChg chg="modSp new mod">
        <pc:chgData name="Brian Srivastava" userId="a20fc31f-ff76-4f59-a5f9-7c37ba761692" providerId="ADAL" clId="{151E593A-A6B6-4075-B8B8-C18AE5CE65C2}" dt="2021-11-12T15:04:28.659" v="1127" actId="20577"/>
        <pc:sldMkLst>
          <pc:docMk/>
          <pc:sldMk cId="22841294" sldId="316"/>
        </pc:sldMkLst>
        <pc:spChg chg="mod">
          <ac:chgData name="Brian Srivastava" userId="a20fc31f-ff76-4f59-a5f9-7c37ba761692" providerId="ADAL" clId="{151E593A-A6B6-4075-B8B8-C18AE5CE65C2}" dt="2021-11-12T15:04:06.042" v="1031" actId="20577"/>
          <ac:spMkLst>
            <pc:docMk/>
            <pc:sldMk cId="22841294" sldId="316"/>
            <ac:spMk id="2" creationId="{DA1C4BE3-89E9-4B62-A141-3A6F64655B78}"/>
          </ac:spMkLst>
        </pc:spChg>
        <pc:spChg chg="mod">
          <ac:chgData name="Brian Srivastava" userId="a20fc31f-ff76-4f59-a5f9-7c37ba761692" providerId="ADAL" clId="{151E593A-A6B6-4075-B8B8-C18AE5CE65C2}" dt="2021-11-12T15:04:28.659" v="1127" actId="20577"/>
          <ac:spMkLst>
            <pc:docMk/>
            <pc:sldMk cId="22841294" sldId="316"/>
            <ac:spMk id="3" creationId="{2319EC44-E86D-451A-8968-40F6DB7FB85D}"/>
          </ac:spMkLst>
        </pc:spChg>
      </pc:sldChg>
      <pc:sldChg chg="addSp modSp new mod">
        <pc:chgData name="Brian Srivastava" userId="a20fc31f-ff76-4f59-a5f9-7c37ba761692" providerId="ADAL" clId="{151E593A-A6B6-4075-B8B8-C18AE5CE65C2}" dt="2021-11-12T15:07:33.885" v="1554" actId="20577"/>
        <pc:sldMkLst>
          <pc:docMk/>
          <pc:sldMk cId="919524354" sldId="317"/>
        </pc:sldMkLst>
        <pc:spChg chg="mod">
          <ac:chgData name="Brian Srivastava" userId="a20fc31f-ff76-4f59-a5f9-7c37ba761692" providerId="ADAL" clId="{151E593A-A6B6-4075-B8B8-C18AE5CE65C2}" dt="2021-11-12T15:07:33.885" v="1554" actId="20577"/>
          <ac:spMkLst>
            <pc:docMk/>
            <pc:sldMk cId="919524354" sldId="317"/>
            <ac:spMk id="3" creationId="{54C83439-C340-4A8F-9CC3-B8C09ECD04D8}"/>
          </ac:spMkLst>
        </pc:spChg>
        <pc:picChg chg="add mod">
          <ac:chgData name="Brian Srivastava" userId="a20fc31f-ff76-4f59-a5f9-7c37ba761692" providerId="ADAL" clId="{151E593A-A6B6-4075-B8B8-C18AE5CE65C2}" dt="2021-11-12T15:07:05.600" v="1406" actId="1076"/>
          <ac:picMkLst>
            <pc:docMk/>
            <pc:sldMk cId="919524354" sldId="317"/>
            <ac:picMk id="2050" creationId="{C75F241F-9C30-428C-A02B-7DDCE26AFFCD}"/>
          </ac:picMkLst>
        </pc:picChg>
      </pc:sldChg>
      <pc:sldChg chg="modSp new mod">
        <pc:chgData name="Brian Srivastava" userId="a20fc31f-ff76-4f59-a5f9-7c37ba761692" providerId="ADAL" clId="{151E593A-A6B6-4075-B8B8-C18AE5CE65C2}" dt="2021-11-12T15:10:34.181" v="2033" actId="20577"/>
        <pc:sldMkLst>
          <pc:docMk/>
          <pc:sldMk cId="4125482249" sldId="318"/>
        </pc:sldMkLst>
        <pc:spChg chg="mod">
          <ac:chgData name="Brian Srivastava" userId="a20fc31f-ff76-4f59-a5f9-7c37ba761692" providerId="ADAL" clId="{151E593A-A6B6-4075-B8B8-C18AE5CE65C2}" dt="2021-11-12T15:08:23.173" v="1570" actId="20577"/>
          <ac:spMkLst>
            <pc:docMk/>
            <pc:sldMk cId="4125482249" sldId="318"/>
            <ac:spMk id="2" creationId="{751B858C-A25A-4FB8-B0B7-48AE16E70EA7}"/>
          </ac:spMkLst>
        </pc:spChg>
        <pc:spChg chg="mod">
          <ac:chgData name="Brian Srivastava" userId="a20fc31f-ff76-4f59-a5f9-7c37ba761692" providerId="ADAL" clId="{151E593A-A6B6-4075-B8B8-C18AE5CE65C2}" dt="2021-11-12T15:10:34.181" v="2033" actId="20577"/>
          <ac:spMkLst>
            <pc:docMk/>
            <pc:sldMk cId="4125482249" sldId="318"/>
            <ac:spMk id="3" creationId="{F7857042-C80A-4022-B09B-DBD241D5BE31}"/>
          </ac:spMkLst>
        </pc:spChg>
      </pc:sldChg>
      <pc:sldChg chg="modSp new mod ord">
        <pc:chgData name="Brian Srivastava" userId="a20fc31f-ff76-4f59-a5f9-7c37ba761692" providerId="ADAL" clId="{151E593A-A6B6-4075-B8B8-C18AE5CE65C2}" dt="2021-11-12T15:19:44.536" v="2470" actId="20577"/>
        <pc:sldMkLst>
          <pc:docMk/>
          <pc:sldMk cId="702021002" sldId="319"/>
        </pc:sldMkLst>
        <pc:spChg chg="mod">
          <ac:chgData name="Brian Srivastava" userId="a20fc31f-ff76-4f59-a5f9-7c37ba761692" providerId="ADAL" clId="{151E593A-A6B6-4075-B8B8-C18AE5CE65C2}" dt="2021-11-12T15:12:46.571" v="2097" actId="20577"/>
          <ac:spMkLst>
            <pc:docMk/>
            <pc:sldMk cId="702021002" sldId="319"/>
            <ac:spMk id="2" creationId="{1C1BA5B9-0FC3-47B4-B1BD-0A1B27833953}"/>
          </ac:spMkLst>
        </pc:spChg>
        <pc:spChg chg="mod">
          <ac:chgData name="Brian Srivastava" userId="a20fc31f-ff76-4f59-a5f9-7c37ba761692" providerId="ADAL" clId="{151E593A-A6B6-4075-B8B8-C18AE5CE65C2}" dt="2021-11-12T15:19:44.536" v="2470" actId="20577"/>
          <ac:spMkLst>
            <pc:docMk/>
            <pc:sldMk cId="702021002" sldId="319"/>
            <ac:spMk id="3" creationId="{51EC403D-8E81-4A8D-A865-3527DC5B265F}"/>
          </ac:spMkLst>
        </pc:spChg>
      </pc:sldChg>
      <pc:sldChg chg="modSp new mod">
        <pc:chgData name="Brian Srivastava" userId="a20fc31f-ff76-4f59-a5f9-7c37ba761692" providerId="ADAL" clId="{151E593A-A6B6-4075-B8B8-C18AE5CE65C2}" dt="2021-11-12T15:21:16.666" v="2820" actId="20577"/>
        <pc:sldMkLst>
          <pc:docMk/>
          <pc:sldMk cId="3834704850" sldId="320"/>
        </pc:sldMkLst>
        <pc:spChg chg="mod">
          <ac:chgData name="Brian Srivastava" userId="a20fc31f-ff76-4f59-a5f9-7c37ba761692" providerId="ADAL" clId="{151E593A-A6B6-4075-B8B8-C18AE5CE65C2}" dt="2021-11-12T15:19:58.020" v="2477" actId="20577"/>
          <ac:spMkLst>
            <pc:docMk/>
            <pc:sldMk cId="3834704850" sldId="320"/>
            <ac:spMk id="2" creationId="{EDFA2CF2-E2CE-4CFF-A058-9297770C61D9}"/>
          </ac:spMkLst>
        </pc:spChg>
        <pc:spChg chg="mod">
          <ac:chgData name="Brian Srivastava" userId="a20fc31f-ff76-4f59-a5f9-7c37ba761692" providerId="ADAL" clId="{151E593A-A6B6-4075-B8B8-C18AE5CE65C2}" dt="2021-11-12T15:21:16.666" v="2820" actId="20577"/>
          <ac:spMkLst>
            <pc:docMk/>
            <pc:sldMk cId="3834704850" sldId="320"/>
            <ac:spMk id="3" creationId="{AA037333-7D4F-4EBB-A7DF-FF2D81C04959}"/>
          </ac:spMkLst>
        </pc:spChg>
      </pc:sldChg>
      <pc:sldChg chg="modSp new mod">
        <pc:chgData name="Brian Srivastava" userId="a20fc31f-ff76-4f59-a5f9-7c37ba761692" providerId="ADAL" clId="{151E593A-A6B6-4075-B8B8-C18AE5CE65C2}" dt="2021-11-12T15:32:51.714" v="3213" actId="20577"/>
        <pc:sldMkLst>
          <pc:docMk/>
          <pc:sldMk cId="2945653587" sldId="321"/>
        </pc:sldMkLst>
        <pc:spChg chg="mod">
          <ac:chgData name="Brian Srivastava" userId="a20fc31f-ff76-4f59-a5f9-7c37ba761692" providerId="ADAL" clId="{151E593A-A6B6-4075-B8B8-C18AE5CE65C2}" dt="2021-11-12T15:26:42.559" v="2829" actId="5793"/>
          <ac:spMkLst>
            <pc:docMk/>
            <pc:sldMk cId="2945653587" sldId="321"/>
            <ac:spMk id="2" creationId="{A3C8E866-0716-4358-8858-BC437AD9D43C}"/>
          </ac:spMkLst>
        </pc:spChg>
        <pc:spChg chg="mod">
          <ac:chgData name="Brian Srivastava" userId="a20fc31f-ff76-4f59-a5f9-7c37ba761692" providerId="ADAL" clId="{151E593A-A6B6-4075-B8B8-C18AE5CE65C2}" dt="2021-11-12T15:32:51.714" v="3213" actId="20577"/>
          <ac:spMkLst>
            <pc:docMk/>
            <pc:sldMk cId="2945653587" sldId="321"/>
            <ac:spMk id="3" creationId="{786744E8-59BC-477A-BD61-B263BE27F84F}"/>
          </ac:spMkLst>
        </pc:spChg>
      </pc:sldChg>
      <pc:sldChg chg="modSp new mod">
        <pc:chgData name="Brian Srivastava" userId="a20fc31f-ff76-4f59-a5f9-7c37ba761692" providerId="ADAL" clId="{151E593A-A6B6-4075-B8B8-C18AE5CE65C2}" dt="2021-11-12T15:38:28.993" v="3772" actId="20577"/>
        <pc:sldMkLst>
          <pc:docMk/>
          <pc:sldMk cId="4056710969" sldId="322"/>
        </pc:sldMkLst>
        <pc:spChg chg="mod">
          <ac:chgData name="Brian Srivastava" userId="a20fc31f-ff76-4f59-a5f9-7c37ba761692" providerId="ADAL" clId="{151E593A-A6B6-4075-B8B8-C18AE5CE65C2}" dt="2021-11-12T15:33:18.486" v="3223" actId="20577"/>
          <ac:spMkLst>
            <pc:docMk/>
            <pc:sldMk cId="4056710969" sldId="322"/>
            <ac:spMk id="2" creationId="{08D36469-BC56-437F-8EF4-5C0D0418C8CD}"/>
          </ac:spMkLst>
        </pc:spChg>
        <pc:spChg chg="mod">
          <ac:chgData name="Brian Srivastava" userId="a20fc31f-ff76-4f59-a5f9-7c37ba761692" providerId="ADAL" clId="{151E593A-A6B6-4075-B8B8-C18AE5CE65C2}" dt="2021-11-12T15:38:28.993" v="3772" actId="20577"/>
          <ac:spMkLst>
            <pc:docMk/>
            <pc:sldMk cId="4056710969" sldId="322"/>
            <ac:spMk id="3" creationId="{DF4BC3C0-C411-4873-B3EA-4BA538F0129B}"/>
          </ac:spMkLst>
        </pc:spChg>
      </pc:sldChg>
      <pc:sldChg chg="modSp new mod">
        <pc:chgData name="Brian Srivastava" userId="a20fc31f-ff76-4f59-a5f9-7c37ba761692" providerId="ADAL" clId="{151E593A-A6B6-4075-B8B8-C18AE5CE65C2}" dt="2021-11-12T16:00:50.428" v="4495" actId="20577"/>
        <pc:sldMkLst>
          <pc:docMk/>
          <pc:sldMk cId="1281310008" sldId="323"/>
        </pc:sldMkLst>
        <pc:spChg chg="mod">
          <ac:chgData name="Brian Srivastava" userId="a20fc31f-ff76-4f59-a5f9-7c37ba761692" providerId="ADAL" clId="{151E593A-A6B6-4075-B8B8-C18AE5CE65C2}" dt="2021-11-12T15:47:09.879" v="3817" actId="20577"/>
          <ac:spMkLst>
            <pc:docMk/>
            <pc:sldMk cId="1281310008" sldId="323"/>
            <ac:spMk id="2" creationId="{4CC25203-5755-430D-BF41-A29390C3214F}"/>
          </ac:spMkLst>
        </pc:spChg>
        <pc:spChg chg="mod">
          <ac:chgData name="Brian Srivastava" userId="a20fc31f-ff76-4f59-a5f9-7c37ba761692" providerId="ADAL" clId="{151E593A-A6B6-4075-B8B8-C18AE5CE65C2}" dt="2021-11-12T16:00:50.428" v="4495" actId="20577"/>
          <ac:spMkLst>
            <pc:docMk/>
            <pc:sldMk cId="1281310008" sldId="323"/>
            <ac:spMk id="3" creationId="{DF148FA3-3EC7-42D7-BEFD-F2E90F3B4DC5}"/>
          </ac:spMkLst>
        </pc:spChg>
      </pc:sldChg>
      <pc:sldChg chg="modSp new mod">
        <pc:chgData name="Brian Srivastava" userId="a20fc31f-ff76-4f59-a5f9-7c37ba761692" providerId="ADAL" clId="{151E593A-A6B6-4075-B8B8-C18AE5CE65C2}" dt="2021-11-12T16:12:11.509" v="4803" actId="20577"/>
        <pc:sldMkLst>
          <pc:docMk/>
          <pc:sldMk cId="3099464726" sldId="324"/>
        </pc:sldMkLst>
        <pc:spChg chg="mod">
          <ac:chgData name="Brian Srivastava" userId="a20fc31f-ff76-4f59-a5f9-7c37ba761692" providerId="ADAL" clId="{151E593A-A6B6-4075-B8B8-C18AE5CE65C2}" dt="2021-11-12T16:01:07.483" v="4523" actId="20577"/>
          <ac:spMkLst>
            <pc:docMk/>
            <pc:sldMk cId="3099464726" sldId="324"/>
            <ac:spMk id="2" creationId="{B313419E-772F-4D5D-8105-EB8DF5F4DFB3}"/>
          </ac:spMkLst>
        </pc:spChg>
        <pc:spChg chg="mod">
          <ac:chgData name="Brian Srivastava" userId="a20fc31f-ff76-4f59-a5f9-7c37ba761692" providerId="ADAL" clId="{151E593A-A6B6-4075-B8B8-C18AE5CE65C2}" dt="2021-11-12T16:12:11.509" v="4803" actId="20577"/>
          <ac:spMkLst>
            <pc:docMk/>
            <pc:sldMk cId="3099464726" sldId="324"/>
            <ac:spMk id="3" creationId="{F2E6A53D-C756-4BE7-AE8D-5267C5AE2E33}"/>
          </ac:spMkLst>
        </pc:spChg>
      </pc:sldChg>
    </pc:docChg>
  </pc:docChgLst>
  <pc:docChgLst>
    <pc:chgData name="Brian Srivastava" userId="a20fc31f-ff76-4f59-a5f9-7c37ba761692" providerId="ADAL" clId="{F2C2BC54-0ED7-4952-8024-08CFA42E47E7}"/>
    <pc:docChg chg="addSld modSld">
      <pc:chgData name="Brian Srivastava" userId="a20fc31f-ff76-4f59-a5f9-7c37ba761692" providerId="ADAL" clId="{F2C2BC54-0ED7-4952-8024-08CFA42E47E7}" dt="2023-03-10T20:33:34.173" v="36" actId="20577"/>
      <pc:docMkLst>
        <pc:docMk/>
      </pc:docMkLst>
      <pc:sldChg chg="modSp new mod">
        <pc:chgData name="Brian Srivastava" userId="a20fc31f-ff76-4f59-a5f9-7c37ba761692" providerId="ADAL" clId="{F2C2BC54-0ED7-4952-8024-08CFA42E47E7}" dt="2023-03-10T20:33:34.173" v="36" actId="20577"/>
        <pc:sldMkLst>
          <pc:docMk/>
          <pc:sldMk cId="941606950" sldId="325"/>
        </pc:sldMkLst>
        <pc:spChg chg="mod">
          <ac:chgData name="Brian Srivastava" userId="a20fc31f-ff76-4f59-a5f9-7c37ba761692" providerId="ADAL" clId="{F2C2BC54-0ED7-4952-8024-08CFA42E47E7}" dt="2023-03-10T20:33:34.173" v="36" actId="20577"/>
          <ac:spMkLst>
            <pc:docMk/>
            <pc:sldMk cId="941606950" sldId="325"/>
            <ac:spMk id="3" creationId="{95BD176C-3599-5C71-7954-84BF9DCE0B38}"/>
          </ac:spMkLst>
        </pc:spChg>
      </pc:sldChg>
    </pc:docChg>
  </pc:docChgLst>
  <pc:docChgLst>
    <pc:chgData name="Brian Srivastava" userId="a20fc31f-ff76-4f59-a5f9-7c37ba761692" providerId="ADAL" clId="{A5E39341-1FAA-4B75-85FF-8DD5E9702984}"/>
    <pc:docChg chg="modSld">
      <pc:chgData name="Brian Srivastava" userId="a20fc31f-ff76-4f59-a5f9-7c37ba761692" providerId="ADAL" clId="{A5E39341-1FAA-4B75-85FF-8DD5E9702984}" dt="2019-07-03T14:01:50.519" v="0"/>
      <pc:docMkLst>
        <pc:docMk/>
      </pc:docMkLst>
      <pc:sldChg chg="addSp">
        <pc:chgData name="Brian Srivastava" userId="a20fc31f-ff76-4f59-a5f9-7c37ba761692" providerId="ADAL" clId="{A5E39341-1FAA-4B75-85FF-8DD5E9702984}" dt="2019-07-03T14:01:50.519" v="0"/>
        <pc:sldMkLst>
          <pc:docMk/>
          <pc:sldMk cId="774449555" sldId="257"/>
        </pc:sldMkLst>
        <pc:inkChg chg="add">
          <ac:chgData name="Brian Srivastava" userId="a20fc31f-ff76-4f59-a5f9-7c37ba761692" providerId="ADAL" clId="{A5E39341-1FAA-4B75-85FF-8DD5E9702984}" dt="2019-07-03T14:01:50.519" v="0"/>
          <ac:inkMkLst>
            <pc:docMk/>
            <pc:sldMk cId="774449555" sldId="257"/>
            <ac:inkMk id="4" creationId="{72395419-393C-4683-8FEA-95B61F2A1AC9}"/>
          </ac:inkMkLst>
        </pc:inkChg>
      </pc:sldChg>
      <pc:sldChg chg="addSp">
        <pc:chgData name="Brian Srivastava" userId="a20fc31f-ff76-4f59-a5f9-7c37ba761692" providerId="ADAL" clId="{A5E39341-1FAA-4B75-85FF-8DD5E9702984}" dt="2019-07-03T14:01:50.519" v="0"/>
        <pc:sldMkLst>
          <pc:docMk/>
          <pc:sldMk cId="2162268664" sldId="258"/>
        </pc:sldMkLst>
        <pc:inkChg chg="add">
          <ac:chgData name="Brian Srivastava" userId="a20fc31f-ff76-4f59-a5f9-7c37ba761692" providerId="ADAL" clId="{A5E39341-1FAA-4B75-85FF-8DD5E9702984}" dt="2019-07-03T14:01:50.519" v="0"/>
          <ac:inkMkLst>
            <pc:docMk/>
            <pc:sldMk cId="2162268664" sldId="258"/>
            <ac:inkMk id="4" creationId="{43D7D809-64DA-47B9-B1FA-B1885EF76A62}"/>
          </ac:inkMkLst>
        </pc:inkChg>
      </pc:sldChg>
      <pc:sldChg chg="addSp">
        <pc:chgData name="Brian Srivastava" userId="a20fc31f-ff76-4f59-a5f9-7c37ba761692" providerId="ADAL" clId="{A5E39341-1FAA-4B75-85FF-8DD5E9702984}" dt="2019-07-03T14:01:50.519" v="0"/>
        <pc:sldMkLst>
          <pc:docMk/>
          <pc:sldMk cId="3250955231" sldId="273"/>
        </pc:sldMkLst>
        <pc:inkChg chg="add">
          <ac:chgData name="Brian Srivastava" userId="a20fc31f-ff76-4f59-a5f9-7c37ba761692" providerId="ADAL" clId="{A5E39341-1FAA-4B75-85FF-8DD5E9702984}" dt="2019-07-03T14:01:50.519" v="0"/>
          <ac:inkMkLst>
            <pc:docMk/>
            <pc:sldMk cId="3250955231" sldId="273"/>
            <ac:inkMk id="4" creationId="{1FC736F4-3CE2-4EF3-9D3E-22AF28F67F0F}"/>
          </ac:inkMkLst>
        </pc:inkChg>
      </pc:sldChg>
    </pc:docChg>
  </pc:docChgLst>
  <pc:docChgLst>
    <pc:chgData name="Brian Srivastava" userId="a20fc31f-ff76-4f59-a5f9-7c37ba761692" providerId="ADAL" clId="{501C7567-970A-4D73-9149-5D56089E21F9}"/>
    <pc:docChg chg="custSel modSld">
      <pc:chgData name="Brian Srivastava" userId="a20fc31f-ff76-4f59-a5f9-7c37ba761692" providerId="ADAL" clId="{501C7567-970A-4D73-9149-5D56089E21F9}" dt="2020-07-30T20:55:41.443" v="0" actId="313"/>
      <pc:docMkLst>
        <pc:docMk/>
      </pc:docMkLst>
      <pc:sldChg chg="modSp mod">
        <pc:chgData name="Brian Srivastava" userId="a20fc31f-ff76-4f59-a5f9-7c37ba761692" providerId="ADAL" clId="{501C7567-970A-4D73-9149-5D56089E21F9}" dt="2020-07-30T20:55:41.443" v="0" actId="313"/>
        <pc:sldMkLst>
          <pc:docMk/>
          <pc:sldMk cId="2162268664" sldId="258"/>
        </pc:sldMkLst>
        <pc:spChg chg="mod">
          <ac:chgData name="Brian Srivastava" userId="a20fc31f-ff76-4f59-a5f9-7c37ba761692" providerId="ADAL" clId="{501C7567-970A-4D73-9149-5D56089E21F9}" dt="2020-07-30T20:55:41.443" v="0" actId="313"/>
          <ac:spMkLst>
            <pc:docMk/>
            <pc:sldMk cId="2162268664"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3DCA5-9E95-44FC-9ECF-7BD12F993B65}" type="datetimeFigureOut">
              <a:rPr lang="en-GB" smtClean="0"/>
              <a:t>17/03/2023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16AA1-EA62-4E1B-BE87-AA77EFA817E8}" type="slidenum">
              <a:rPr lang="en-GB" smtClean="0"/>
              <a:t>‹#›</a:t>
            </a:fld>
            <a:endParaRPr lang="en-GB"/>
          </a:p>
        </p:txBody>
      </p:sp>
    </p:spTree>
    <p:extLst>
      <p:ext uri="{BB962C8B-B14F-4D97-AF65-F5344CB8AC3E}">
        <p14:creationId xmlns:p14="http://schemas.microsoft.com/office/powerpoint/2010/main" val="202692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https://en.wikipedia.org/wiki/Multiply%E2%80%93accumulate_operation</a:t>
            </a:r>
          </a:p>
        </p:txBody>
      </p:sp>
      <p:sp>
        <p:nvSpPr>
          <p:cNvPr id="4" name="Slide Number Placeholder 3"/>
          <p:cNvSpPr>
            <a:spLocks noGrp="1"/>
          </p:cNvSpPr>
          <p:nvPr>
            <p:ph type="sldNum" sz="quarter" idx="5"/>
          </p:nvPr>
        </p:nvSpPr>
        <p:spPr/>
        <p:txBody>
          <a:bodyPr/>
          <a:lstStyle/>
          <a:p>
            <a:fld id="{E8316AA1-EA62-4E1B-BE87-AA77EFA817E8}" type="slidenum">
              <a:rPr lang="en-GB" smtClean="0"/>
              <a:t>36</a:t>
            </a:fld>
            <a:endParaRPr lang="en-GB"/>
          </a:p>
        </p:txBody>
      </p:sp>
    </p:spTree>
    <p:extLst>
      <p:ext uri="{BB962C8B-B14F-4D97-AF65-F5344CB8AC3E}">
        <p14:creationId xmlns:p14="http://schemas.microsoft.com/office/powerpoint/2010/main" val="348703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2951-15FE-4132-93C8-930930CF1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D55042C-F839-4A7E-BB94-E120F41D6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856BE01-1C2A-4B1D-9D53-BF2F65F483DE}"/>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5" name="Footer Placeholder 4">
            <a:extLst>
              <a:ext uri="{FF2B5EF4-FFF2-40B4-BE49-F238E27FC236}">
                <a16:creationId xmlns:a16="http://schemas.microsoft.com/office/drawing/2014/main" id="{BA8A51F1-E3BC-4541-A24E-78385E5C77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8353A0-CEAC-485C-B69B-212820AB5573}"/>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49306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9986-F3C5-479A-AFF8-C5D985BBBA4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6E36CC-D265-4731-8029-E4201162F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4E1950-9CE2-4ED4-B6C1-F15B216C9843}"/>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5" name="Footer Placeholder 4">
            <a:extLst>
              <a:ext uri="{FF2B5EF4-FFF2-40B4-BE49-F238E27FC236}">
                <a16:creationId xmlns:a16="http://schemas.microsoft.com/office/drawing/2014/main" id="{3413C6FC-A699-4852-9290-04ED21CE8A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653134-6890-4C85-8148-27BA8019229A}"/>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365396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BFF4A-1EF7-4D45-B01E-C56BC958DA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D0B8AAB-AA5E-4BFF-ACDE-A19267B1E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B6B3AD-78E8-47FF-8A58-73893DC5B637}"/>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5" name="Footer Placeholder 4">
            <a:extLst>
              <a:ext uri="{FF2B5EF4-FFF2-40B4-BE49-F238E27FC236}">
                <a16:creationId xmlns:a16="http://schemas.microsoft.com/office/drawing/2014/main" id="{D05D25E0-AD46-4208-9770-F3845B80B4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676671-0840-4B95-8546-E84ED6652A18}"/>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249913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5CD7-7D43-4BD4-8728-2DCC25E936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497CD7-0A3E-4974-BC38-E050A3EEF2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25DB34-FD00-43B3-9A9B-9F128DCA3CEF}"/>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5" name="Footer Placeholder 4">
            <a:extLst>
              <a:ext uri="{FF2B5EF4-FFF2-40B4-BE49-F238E27FC236}">
                <a16:creationId xmlns:a16="http://schemas.microsoft.com/office/drawing/2014/main" id="{B0E35489-B643-4D2D-B1F2-3E083D66A4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DE7907-5904-452F-82AB-1901D1D29AE8}"/>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38207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94BF-B856-47CA-B484-34C2B11057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E5E8C0A-E2B9-425E-8E5A-24050EB4D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83801-19BD-4EE4-95DB-E9825295C279}"/>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5" name="Footer Placeholder 4">
            <a:extLst>
              <a:ext uri="{FF2B5EF4-FFF2-40B4-BE49-F238E27FC236}">
                <a16:creationId xmlns:a16="http://schemas.microsoft.com/office/drawing/2014/main" id="{CA037F79-E2AE-4640-98B5-CFF2A21800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5D2D10-E7B9-4FC5-A892-FA9DB1912418}"/>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184124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5E7A-0E5A-4F0A-B03A-3FDECE7EA80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B25B2F4-9EA7-43D4-B57F-9D1CDDAFB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ADBF6BC-80C8-4D66-B2ED-EF5E789D05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C417BDD-918D-44F6-A6D3-045325D3CA77}"/>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6" name="Footer Placeholder 5">
            <a:extLst>
              <a:ext uri="{FF2B5EF4-FFF2-40B4-BE49-F238E27FC236}">
                <a16:creationId xmlns:a16="http://schemas.microsoft.com/office/drawing/2014/main" id="{97E44DA5-43AC-4745-9CDE-C8D9DAF39F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0EE3AD-F8A7-4E24-821D-8F90A2E5C682}"/>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399631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B141-EE64-46F8-935C-DD612C5A113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9BDB9CE-ECEC-4EE7-8D87-BE910428B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A235AF-837E-4EE5-9191-7A2955CA2F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ED2DBA-D942-4295-AFC4-FE7AAF1670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43A7E-FA30-4F4C-938E-7057DDB1D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694A2A-3F63-457B-8FEE-2310D03EBBD7}"/>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8" name="Footer Placeholder 7">
            <a:extLst>
              <a:ext uri="{FF2B5EF4-FFF2-40B4-BE49-F238E27FC236}">
                <a16:creationId xmlns:a16="http://schemas.microsoft.com/office/drawing/2014/main" id="{13887D0F-6DE0-4881-93C5-FE96ABE5AEF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944ECF3-3AB5-46FF-AAA5-E8FBB211F304}"/>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282094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14F4-CEF2-49EC-A295-022AFEAE1A0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E2EFD70-E9D5-4FA4-A701-A1AB499ECA1C}"/>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4" name="Footer Placeholder 3">
            <a:extLst>
              <a:ext uri="{FF2B5EF4-FFF2-40B4-BE49-F238E27FC236}">
                <a16:creationId xmlns:a16="http://schemas.microsoft.com/office/drawing/2014/main" id="{335006E1-7A26-4359-87F5-097B12976D1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F52EE55-42EA-4672-8492-A4E23FA597AD}"/>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231182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1E2BD-8335-4FF5-BB7E-859429C8182D}"/>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3" name="Footer Placeholder 2">
            <a:extLst>
              <a:ext uri="{FF2B5EF4-FFF2-40B4-BE49-F238E27FC236}">
                <a16:creationId xmlns:a16="http://schemas.microsoft.com/office/drawing/2014/main" id="{0CF9F5F7-85DD-4C65-B002-7359E52ED40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AF5F5A6-26DE-429A-B1FF-6A4140D8AC13}"/>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375657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2841-2C34-429F-A881-655AB9CE4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1C64D05-52D8-4FCE-8094-D749B597C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C74D27A-57A8-4984-975A-D12D75B9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67BD2-8F0A-4F07-89D4-E3A79606A7B9}"/>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6" name="Footer Placeholder 5">
            <a:extLst>
              <a:ext uri="{FF2B5EF4-FFF2-40B4-BE49-F238E27FC236}">
                <a16:creationId xmlns:a16="http://schemas.microsoft.com/office/drawing/2014/main" id="{BFDCBA84-15AD-49BD-8454-2A7505502D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228F0F-A2EC-4E48-995D-B2D6DF250B2B}"/>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33355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1A71-F67E-424F-B157-7C41E9735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56C485-D998-45CC-91B3-F6D5EB6F4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E73430F-66AD-4624-8757-F3B7E7C4B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024C9-4EA0-4EA0-B8A7-ADB58882F37C}"/>
              </a:ext>
            </a:extLst>
          </p:cNvPr>
          <p:cNvSpPr>
            <a:spLocks noGrp="1"/>
          </p:cNvSpPr>
          <p:nvPr>
            <p:ph type="dt" sz="half" idx="10"/>
          </p:nvPr>
        </p:nvSpPr>
        <p:spPr/>
        <p:txBody>
          <a:bodyPr/>
          <a:lstStyle/>
          <a:p>
            <a:fld id="{7C212874-38B7-492D-BB74-71BEB4BC794A}" type="datetimeFigureOut">
              <a:rPr lang="en-CA" smtClean="0"/>
              <a:t>2023-03-17</a:t>
            </a:fld>
            <a:endParaRPr lang="en-CA"/>
          </a:p>
        </p:txBody>
      </p:sp>
      <p:sp>
        <p:nvSpPr>
          <p:cNvPr id="6" name="Footer Placeholder 5">
            <a:extLst>
              <a:ext uri="{FF2B5EF4-FFF2-40B4-BE49-F238E27FC236}">
                <a16:creationId xmlns:a16="http://schemas.microsoft.com/office/drawing/2014/main" id="{654B90F9-83DA-4550-8107-E673B8DA25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9320F0-D9C3-4DE7-85BF-A0D690938B7A}"/>
              </a:ext>
            </a:extLst>
          </p:cNvPr>
          <p:cNvSpPr>
            <a:spLocks noGrp="1"/>
          </p:cNvSpPr>
          <p:nvPr>
            <p:ph type="sldNum" sz="quarter" idx="12"/>
          </p:nvPr>
        </p:nvSpPr>
        <p:spPr/>
        <p:txBody>
          <a:bodyPr/>
          <a:lstStyle/>
          <a:p>
            <a:fld id="{130F6E9E-4BA2-4565-AFD0-71F28FC95116}" type="slidenum">
              <a:rPr lang="en-CA" smtClean="0"/>
              <a:t>‹#›</a:t>
            </a:fld>
            <a:endParaRPr lang="en-CA"/>
          </a:p>
        </p:txBody>
      </p:sp>
    </p:spTree>
    <p:extLst>
      <p:ext uri="{BB962C8B-B14F-4D97-AF65-F5344CB8AC3E}">
        <p14:creationId xmlns:p14="http://schemas.microsoft.com/office/powerpoint/2010/main" val="123825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302EF-702A-4ABA-B93A-D7E76B5F4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ADB7C1A-D497-4BA7-B07F-06D5816D8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5E3E98-9C44-4E56-838C-DC7FA3B06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12874-38B7-492D-BB74-71BEB4BC794A}" type="datetimeFigureOut">
              <a:rPr lang="en-CA" smtClean="0"/>
              <a:t>2023-03-17</a:t>
            </a:fld>
            <a:endParaRPr lang="en-CA"/>
          </a:p>
        </p:txBody>
      </p:sp>
      <p:sp>
        <p:nvSpPr>
          <p:cNvPr id="5" name="Footer Placeholder 4">
            <a:extLst>
              <a:ext uri="{FF2B5EF4-FFF2-40B4-BE49-F238E27FC236}">
                <a16:creationId xmlns:a16="http://schemas.microsoft.com/office/drawing/2014/main" id="{AACBB80A-AF3C-4E03-A943-0EE91CC81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C5AD0D9-6D57-4CDF-87BD-FF41A5A57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F6E9E-4BA2-4565-AFD0-71F28FC95116}" type="slidenum">
              <a:rPr lang="en-CA" smtClean="0"/>
              <a:t>‹#›</a:t>
            </a:fld>
            <a:endParaRPr lang="en-CA"/>
          </a:p>
        </p:txBody>
      </p:sp>
    </p:spTree>
    <p:extLst>
      <p:ext uri="{BB962C8B-B14F-4D97-AF65-F5344CB8AC3E}">
        <p14:creationId xmlns:p14="http://schemas.microsoft.com/office/powerpoint/2010/main" val="770833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Accelerator Architecture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444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MC68881 System Interface</a:t>
            </a:r>
          </a:p>
        </p:txBody>
      </p:sp>
      <p:sp>
        <p:nvSpPr>
          <p:cNvPr id="3" name="Content Placeholder 2"/>
          <p:cNvSpPr>
            <a:spLocks noGrp="1"/>
          </p:cNvSpPr>
          <p:nvPr>
            <p:ph idx="1"/>
          </p:nvPr>
        </p:nvSpPr>
        <p:spPr>
          <a:xfrm>
            <a:off x="1981200" y="4419601"/>
            <a:ext cx="8229600" cy="1706563"/>
          </a:xfrm>
        </p:spPr>
        <p:txBody>
          <a:bodyPr>
            <a:normAutofit fontScale="70000" lnSpcReduction="20000"/>
          </a:bodyPr>
          <a:lstStyle/>
          <a:p>
            <a:r>
              <a:rPr lang="en-US" dirty="0"/>
              <a:t>Memory-mapped control registers</a:t>
            </a:r>
          </a:p>
          <a:p>
            <a:r>
              <a:rPr lang="en-US" dirty="0"/>
              <a:t>Uses standard system bus</a:t>
            </a:r>
          </a:p>
          <a:p>
            <a:r>
              <a:rPr lang="en-US" dirty="0"/>
              <a:t>Coprocessor may use all addressing modes supported by the main CPU</a:t>
            </a:r>
          </a:p>
          <a:p>
            <a:r>
              <a:rPr lang="en-US" dirty="0"/>
              <a:t>Coprocessor may run at a different clock speed than CPU</a:t>
            </a:r>
          </a:p>
          <a:p>
            <a:r>
              <a:rPr lang="en-US" dirty="0"/>
              <a:t>Single CPU may control up to eight coprocessors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0"/>
            <a:ext cx="662046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58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Weitek</a:t>
            </a:r>
            <a:r>
              <a:rPr lang="en-US" dirty="0"/>
              <a:t> 3167</a:t>
            </a:r>
          </a:p>
        </p:txBody>
      </p:sp>
      <p:sp>
        <p:nvSpPr>
          <p:cNvPr id="3" name="Content Placeholder 2"/>
          <p:cNvSpPr>
            <a:spLocks noGrp="1"/>
          </p:cNvSpPr>
          <p:nvPr>
            <p:ph idx="1"/>
          </p:nvPr>
        </p:nvSpPr>
        <p:spPr>
          <a:xfrm>
            <a:off x="1981200" y="1600201"/>
            <a:ext cx="5029200" cy="4525963"/>
          </a:xfrm>
        </p:spPr>
        <p:txBody>
          <a:bodyPr>
            <a:normAutofit fontScale="85000" lnSpcReduction="20000"/>
          </a:bodyPr>
          <a:lstStyle/>
          <a:p>
            <a:r>
              <a:rPr lang="en-US" dirty="0"/>
              <a:t>Memory-mapped interface</a:t>
            </a:r>
          </a:p>
          <a:p>
            <a:pPr lvl="1"/>
            <a:r>
              <a:rPr lang="en-US" dirty="0"/>
              <a:t>Communication via memory move instructions</a:t>
            </a:r>
          </a:p>
          <a:p>
            <a:r>
              <a:rPr lang="en-US" dirty="0"/>
              <a:t>Often used interposition socket due to incompatible pin arrangement with existing coprocessors</a:t>
            </a:r>
          </a:p>
          <a:p>
            <a:r>
              <a:rPr lang="en-US" dirty="0"/>
              <a:t>The fastest FPU on the marked at release time</a:t>
            </a:r>
          </a:p>
          <a:p>
            <a:pPr lvl="1"/>
            <a:r>
              <a:rPr lang="en-US" dirty="0" err="1"/>
              <a:t>Linpack</a:t>
            </a:r>
            <a:r>
              <a:rPr lang="en-US" dirty="0"/>
              <a:t>: 1.36 (SP) and 0.6 (DP) </a:t>
            </a:r>
            <a:r>
              <a:rPr lang="en-US" dirty="0" err="1"/>
              <a:t>Mflops</a:t>
            </a:r>
            <a:endParaRPr lang="en-US" dirty="0"/>
          </a:p>
          <a:p>
            <a:pPr lvl="1"/>
            <a:r>
              <a:rPr lang="en-US" dirty="0"/>
              <a:t>Whetstone: 5.6 (SP) and 3.7 (DP) </a:t>
            </a:r>
            <a:r>
              <a:rPr lang="en-US" dirty="0" err="1"/>
              <a:t>Mflops</a:t>
            </a:r>
            <a:endParaRPr lang="en-US" dirty="0"/>
          </a:p>
          <a:p>
            <a:pPr lvl="1"/>
            <a:r>
              <a:rPr lang="en-US" dirty="0"/>
              <a:t>Dissipated 1.84W at 25MHz</a:t>
            </a:r>
          </a:p>
          <a:p>
            <a:r>
              <a:rPr lang="en-US" dirty="0"/>
              <a:t>Replaced by W4167 with approximately 3× better performance (shown)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2010487"/>
            <a:ext cx="3366377" cy="336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5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Clearspeed</a:t>
            </a:r>
            <a:r>
              <a:rPr lang="en-US" dirty="0"/>
              <a:t> Advance</a:t>
            </a:r>
          </a:p>
        </p:txBody>
      </p:sp>
      <p:sp>
        <p:nvSpPr>
          <p:cNvPr id="3" name="Content Placeholder 2"/>
          <p:cNvSpPr>
            <a:spLocks noGrp="1"/>
          </p:cNvSpPr>
          <p:nvPr>
            <p:ph idx="1"/>
          </p:nvPr>
        </p:nvSpPr>
        <p:spPr>
          <a:xfrm>
            <a:off x="1981200" y="1600201"/>
            <a:ext cx="4953000" cy="4525963"/>
          </a:xfrm>
        </p:spPr>
        <p:txBody>
          <a:bodyPr>
            <a:normAutofit fontScale="77500" lnSpcReduction="20000"/>
          </a:bodyPr>
          <a:lstStyle/>
          <a:p>
            <a:r>
              <a:rPr lang="en-US" dirty="0"/>
              <a:t>Use industry-standard interfaces</a:t>
            </a:r>
          </a:p>
          <a:p>
            <a:r>
              <a:rPr lang="en-US" dirty="0"/>
              <a:t>Version X620 equipped with PCI-X interface (2005)</a:t>
            </a:r>
          </a:p>
          <a:p>
            <a:pPr lvl="1"/>
            <a:r>
              <a:rPr lang="en-US" dirty="0"/>
              <a:t>Dual CSX600 SIMD processors, each comprising 96 double-precision processing elements</a:t>
            </a:r>
          </a:p>
          <a:p>
            <a:pPr lvl="1"/>
            <a:r>
              <a:rPr lang="en-US" dirty="0"/>
              <a:t>128 million transistors in 130nm process</a:t>
            </a:r>
          </a:p>
          <a:p>
            <a:pPr lvl="1"/>
            <a:r>
              <a:rPr lang="en-US" dirty="0"/>
              <a:t>Sustained 33Gflops at 250MHz while dissipating 10W</a:t>
            </a:r>
          </a:p>
          <a:p>
            <a:pPr lvl="1"/>
            <a:r>
              <a:rPr lang="en-US" dirty="0"/>
              <a:t>1GB ECC on-board memory</a:t>
            </a:r>
          </a:p>
          <a:p>
            <a:pPr lvl="1"/>
            <a:r>
              <a:rPr lang="en-US" dirty="0"/>
              <a:t>Employed in </a:t>
            </a:r>
            <a:r>
              <a:rPr lang="en-US" dirty="0" err="1"/>
              <a:t>Tsubame</a:t>
            </a:r>
            <a:r>
              <a:rPr lang="en-US" dirty="0"/>
              <a:t> cluster (7</a:t>
            </a:r>
            <a:r>
              <a:rPr lang="en-US" baseline="30000" dirty="0"/>
              <a:t>th</a:t>
            </a:r>
            <a:r>
              <a:rPr lang="en-US" dirty="0"/>
              <a:t> place on Top500 in 2006)</a:t>
            </a:r>
          </a:p>
          <a:p>
            <a:r>
              <a:rPr lang="en-US" dirty="0" err="1"/>
              <a:t>PCIe</a:t>
            </a:r>
            <a:r>
              <a:rPr lang="en-US" dirty="0"/>
              <a:t> connectivity used in version e710 (2008 – shown)</a:t>
            </a:r>
          </a:p>
          <a:p>
            <a:pPr lvl="1"/>
            <a:r>
              <a:rPr lang="en-US" dirty="0"/>
              <a:t>Dual CSX700 processors</a:t>
            </a:r>
          </a:p>
          <a:p>
            <a:pPr lvl="1"/>
            <a:r>
              <a:rPr lang="en-US" dirty="0"/>
              <a:t>96Gflops at 12W</a:t>
            </a:r>
          </a:p>
          <a:p>
            <a:pPr lvl="1"/>
            <a:r>
              <a:rPr lang="en-US" dirty="0"/>
              <a:t>2GB memory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1" y="3124201"/>
            <a:ext cx="3685161" cy="2533127"/>
          </a:xfrm>
          <a:prstGeom prst="rect">
            <a:avLst/>
          </a:prstGeom>
        </p:spPr>
      </p:pic>
    </p:spTree>
    <p:extLst>
      <p:ext uri="{BB962C8B-B14F-4D97-AF65-F5344CB8AC3E}">
        <p14:creationId xmlns:p14="http://schemas.microsoft.com/office/powerpoint/2010/main" val="175569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Graphics Processing Units</a:t>
            </a:r>
          </a:p>
        </p:txBody>
      </p:sp>
      <p:sp>
        <p:nvSpPr>
          <p:cNvPr id="3" name="Content Placeholder 2"/>
          <p:cNvSpPr>
            <a:spLocks noGrp="1"/>
          </p:cNvSpPr>
          <p:nvPr>
            <p:ph idx="1"/>
          </p:nvPr>
        </p:nvSpPr>
        <p:spPr/>
        <p:txBody>
          <a:bodyPr>
            <a:normAutofit fontScale="85000" lnSpcReduction="20000"/>
          </a:bodyPr>
          <a:lstStyle/>
          <a:p>
            <a:r>
              <a:rPr lang="en-US" dirty="0"/>
              <a:t>Optimized for generation of 2D perspective projections of 3D objects</a:t>
            </a:r>
          </a:p>
          <a:p>
            <a:r>
              <a:rPr lang="en-US" dirty="0"/>
              <a:t>Need to correctly orient and scale objects, figure out occlusion by other objects, and compute object color attenuation due to shading, incident light color and intensity, and object surface properties (reflectivity, etc.)</a:t>
            </a:r>
          </a:p>
          <a:p>
            <a:r>
              <a:rPr lang="en-US" dirty="0"/>
              <a:t>Types of computation include floating-point matrix-vector multiplication, dot products, weighted vector sum</a:t>
            </a:r>
          </a:p>
          <a:p>
            <a:r>
              <a:rPr lang="en-US" dirty="0"/>
              <a:t>Multiple computations may be required for each pixel in the frame due to antialiasing</a:t>
            </a:r>
          </a:p>
          <a:p>
            <a:r>
              <a:rPr lang="en-US" dirty="0"/>
              <a:t>Additional support is needed for textures, environment-enhanced mapping, fog, and other effects</a:t>
            </a:r>
          </a:p>
          <a:p>
            <a:r>
              <a:rPr lang="en-US" dirty="0"/>
              <a:t>Smooth video rendering therefore requires a large number of floating-point operations per second</a:t>
            </a:r>
          </a:p>
          <a:p>
            <a:r>
              <a:rPr lang="en-US" dirty="0"/>
              <a:t>Some of the realism may be sacrificed to obtain the desired rendering speed</a:t>
            </a:r>
          </a:p>
        </p:txBody>
      </p:sp>
    </p:spTree>
    <p:extLst>
      <p:ext uri="{BB962C8B-B14F-4D97-AF65-F5344CB8AC3E}">
        <p14:creationId xmlns:p14="http://schemas.microsoft.com/office/powerpoint/2010/main" val="14881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a 3D Scene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4" y="1733550"/>
            <a:ext cx="80168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79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GPU Protoplasts</a:t>
            </a:r>
          </a:p>
        </p:txBody>
      </p:sp>
      <p:sp>
        <p:nvSpPr>
          <p:cNvPr id="3" name="Content Placeholder 2"/>
          <p:cNvSpPr>
            <a:spLocks noGrp="1"/>
          </p:cNvSpPr>
          <p:nvPr>
            <p:ph idx="1"/>
          </p:nvPr>
        </p:nvSpPr>
        <p:spPr/>
        <p:txBody>
          <a:bodyPr>
            <a:normAutofit lnSpcReduction="10000"/>
          </a:bodyPr>
          <a:lstStyle/>
          <a:p>
            <a:r>
              <a:rPr lang="en-US" dirty="0"/>
              <a:t>Player-missile or sprite graphics in 8-bit computers</a:t>
            </a:r>
          </a:p>
          <a:p>
            <a:r>
              <a:rPr lang="en-US" dirty="0"/>
              <a:t>2D graphics adapters popularized by IBM PC</a:t>
            </a:r>
          </a:p>
          <a:p>
            <a:pPr lvl="1"/>
            <a:r>
              <a:rPr lang="en-US" dirty="0"/>
              <a:t>Color Graphics Adapter popularized by IBM PC (two colors at 640x200 pixels or 80x25 text mode)</a:t>
            </a:r>
          </a:p>
          <a:p>
            <a:pPr lvl="1"/>
            <a:r>
              <a:rPr lang="en-US" dirty="0"/>
              <a:t>Enhanced Graphics Adapter (16 simultaneous colors, 640x350 pixels)</a:t>
            </a:r>
          </a:p>
          <a:p>
            <a:pPr lvl="1"/>
            <a:r>
              <a:rPr lang="en-US" dirty="0"/>
              <a:t>Video Graphics Array (640x400/16 colors or 320x200/256 colors, 18-bit RGB values)</a:t>
            </a:r>
          </a:p>
          <a:p>
            <a:r>
              <a:rPr lang="en-US" dirty="0"/>
              <a:t>Self-contained solutions:</a:t>
            </a:r>
          </a:p>
          <a:p>
            <a:pPr lvl="1"/>
            <a:r>
              <a:rPr lang="en-US" dirty="0"/>
              <a:t>TMS34010 by Texas Instruments (fixed-function 2D accelerator, drawing primitives in software)</a:t>
            </a:r>
          </a:p>
          <a:p>
            <a:pPr lvl="1"/>
            <a:r>
              <a:rPr lang="en-US" dirty="0"/>
              <a:t>IBM 8514 (hardware line drawing, area fills, block transfers, raster operations)</a:t>
            </a:r>
          </a:p>
        </p:txBody>
      </p:sp>
    </p:spTree>
    <p:extLst>
      <p:ext uri="{BB962C8B-B14F-4D97-AF65-F5344CB8AC3E}">
        <p14:creationId xmlns:p14="http://schemas.microsoft.com/office/powerpoint/2010/main" val="85631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GPUs</a:t>
            </a:r>
          </a:p>
        </p:txBody>
      </p:sp>
      <p:sp>
        <p:nvSpPr>
          <p:cNvPr id="3" name="Content Placeholder 2"/>
          <p:cNvSpPr>
            <a:spLocks noGrp="1"/>
          </p:cNvSpPr>
          <p:nvPr>
            <p:ph idx="1"/>
          </p:nvPr>
        </p:nvSpPr>
        <p:spPr/>
        <p:txBody>
          <a:bodyPr>
            <a:normAutofit/>
          </a:bodyPr>
          <a:lstStyle/>
          <a:p>
            <a:r>
              <a:rPr lang="en-US" dirty="0"/>
              <a:t>Silicon Graphics Inc. workstations</a:t>
            </a:r>
          </a:p>
          <a:p>
            <a:pPr lvl="1"/>
            <a:r>
              <a:rPr lang="en-US" dirty="0"/>
              <a:t>3D rendering inspired by Stanford Geometry Engine</a:t>
            </a:r>
          </a:p>
          <a:p>
            <a:pPr lvl="1"/>
            <a:r>
              <a:rPr lang="en-US" dirty="0"/>
              <a:t>100s of thousands (1991) to &gt;10 million polygons per second</a:t>
            </a:r>
          </a:p>
          <a:p>
            <a:r>
              <a:rPr lang="en-US" dirty="0"/>
              <a:t>Add-on 3D rendering cards</a:t>
            </a:r>
          </a:p>
          <a:p>
            <a:pPr lvl="1"/>
            <a:r>
              <a:rPr lang="en-US" dirty="0"/>
              <a:t>Voodoo line from 3dfx Interactive</a:t>
            </a:r>
          </a:p>
          <a:p>
            <a:r>
              <a:rPr lang="en-US" dirty="0"/>
              <a:t>Combined 2D and 3D acceleration</a:t>
            </a:r>
          </a:p>
          <a:p>
            <a:pPr lvl="1"/>
            <a:r>
              <a:rPr lang="en-US" dirty="0" err="1"/>
              <a:t>ViRGE</a:t>
            </a:r>
            <a:r>
              <a:rPr lang="en-US" dirty="0"/>
              <a:t> by S3, Rage from ATI, etc.</a:t>
            </a:r>
          </a:p>
          <a:p>
            <a:pPr lvl="1"/>
            <a:endParaRPr lang="en-US" dirty="0"/>
          </a:p>
        </p:txBody>
      </p:sp>
    </p:spTree>
    <p:extLst>
      <p:ext uri="{BB962C8B-B14F-4D97-AF65-F5344CB8AC3E}">
        <p14:creationId xmlns:p14="http://schemas.microsoft.com/office/powerpoint/2010/main" val="372927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GPU Capabilities</a:t>
            </a:r>
          </a:p>
        </p:txBody>
      </p:sp>
      <p:sp>
        <p:nvSpPr>
          <p:cNvPr id="3" name="Content Placeholder 2"/>
          <p:cNvSpPr>
            <a:spLocks noGrp="1"/>
          </p:cNvSpPr>
          <p:nvPr>
            <p:ph idx="1"/>
          </p:nvPr>
        </p:nvSpPr>
        <p:spPr/>
        <p:txBody>
          <a:bodyPr>
            <a:normAutofit fontScale="70000" lnSpcReduction="20000"/>
          </a:bodyPr>
          <a:lstStyle/>
          <a:p>
            <a:r>
              <a:rPr lang="en-US" dirty="0"/>
              <a:t>Standard 2D hardware acceleration</a:t>
            </a:r>
          </a:p>
          <a:p>
            <a:pPr lvl="1"/>
            <a:r>
              <a:rPr lang="en-US" dirty="0"/>
              <a:t>Line drawing, polygon fills, </a:t>
            </a:r>
            <a:r>
              <a:rPr lang="en-US" dirty="0" err="1"/>
              <a:t>BitBLTs</a:t>
            </a:r>
            <a:endParaRPr lang="en-US" dirty="0"/>
          </a:p>
          <a:p>
            <a:r>
              <a:rPr lang="en-US" dirty="0"/>
              <a:t>3D rendering features</a:t>
            </a:r>
          </a:p>
          <a:p>
            <a:pPr lvl="1"/>
            <a:r>
              <a:rPr lang="en-US" dirty="0"/>
              <a:t>Perspective transformation</a:t>
            </a:r>
          </a:p>
          <a:p>
            <a:pPr lvl="1"/>
            <a:r>
              <a:rPr lang="en-US" dirty="0"/>
              <a:t>Shading: flat and </a:t>
            </a:r>
            <a:r>
              <a:rPr lang="en-US" dirty="0" err="1"/>
              <a:t>Gouraud</a:t>
            </a:r>
            <a:endParaRPr lang="en-US" dirty="0"/>
          </a:p>
          <a:p>
            <a:pPr lvl="1"/>
            <a:r>
              <a:rPr lang="en-US" dirty="0"/>
              <a:t>Texture mapping and filtering</a:t>
            </a:r>
          </a:p>
          <a:p>
            <a:pPr lvl="1"/>
            <a:r>
              <a:rPr lang="en-US" dirty="0"/>
              <a:t>MIP-mapping</a:t>
            </a:r>
          </a:p>
          <a:p>
            <a:pPr lvl="1"/>
            <a:r>
              <a:rPr lang="en-US" dirty="0"/>
              <a:t>Alpha-blending (translucency)</a:t>
            </a:r>
          </a:p>
          <a:p>
            <a:pPr lvl="1"/>
            <a:r>
              <a:rPr lang="en-US" dirty="0"/>
              <a:t>Depth queuing</a:t>
            </a:r>
          </a:p>
          <a:p>
            <a:pPr lvl="1"/>
            <a:r>
              <a:rPr lang="en-US" dirty="0"/>
              <a:t>Fogging</a:t>
            </a:r>
          </a:p>
          <a:p>
            <a:pPr lvl="1"/>
            <a:r>
              <a:rPr lang="en-US" dirty="0"/>
              <a:t>Z-buffering</a:t>
            </a:r>
          </a:p>
          <a:p>
            <a:pPr lvl="1"/>
            <a:r>
              <a:rPr lang="en-US" dirty="0"/>
              <a:t>Simple video decoding support (e.g., MPEG-1)</a:t>
            </a:r>
          </a:p>
          <a:p>
            <a:pPr lvl="1"/>
            <a:r>
              <a:rPr lang="en-US" dirty="0"/>
              <a:t>T&amp;L: transform, clipping, and lighting support in hardware</a:t>
            </a:r>
          </a:p>
          <a:p>
            <a:pPr lvl="1"/>
            <a:r>
              <a:rPr lang="en-US" dirty="0"/>
              <a:t>Stencil buffers (shadow and reflection rendering)</a:t>
            </a:r>
          </a:p>
          <a:p>
            <a:pPr lvl="1"/>
            <a:r>
              <a:rPr lang="en-US" dirty="0"/>
              <a:t>Anti-aliasing</a:t>
            </a:r>
          </a:p>
          <a:p>
            <a:pPr lvl="1"/>
            <a:r>
              <a:rPr lang="en-US" dirty="0"/>
              <a:t>High dynamic range (HDR)</a:t>
            </a:r>
          </a:p>
          <a:p>
            <a:pPr lvl="1"/>
            <a:r>
              <a:rPr lang="en-US" dirty="0"/>
              <a:t>Advanced video codecs</a:t>
            </a:r>
          </a:p>
        </p:txBody>
      </p:sp>
    </p:spTree>
    <p:extLst>
      <p:ext uri="{BB962C8B-B14F-4D97-AF65-F5344CB8AC3E}">
        <p14:creationId xmlns:p14="http://schemas.microsoft.com/office/powerpoint/2010/main" val="325095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Fixed-Function Graphics Pipeline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1"/>
            <a:ext cx="8425354"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87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GPU Attributes</a:t>
            </a:r>
          </a:p>
        </p:txBody>
      </p:sp>
      <p:sp>
        <p:nvSpPr>
          <p:cNvPr id="3" name="Content Placeholder 2"/>
          <p:cNvSpPr>
            <a:spLocks noGrp="1"/>
          </p:cNvSpPr>
          <p:nvPr>
            <p:ph idx="1"/>
          </p:nvPr>
        </p:nvSpPr>
        <p:spPr/>
        <p:txBody>
          <a:bodyPr>
            <a:normAutofit fontScale="62500" lnSpcReduction="20000"/>
          </a:bodyPr>
          <a:lstStyle/>
          <a:p>
            <a:r>
              <a:rPr lang="en-US" dirty="0"/>
              <a:t>Unified </a:t>
            </a:r>
            <a:r>
              <a:rPr lang="en-US" dirty="0" err="1"/>
              <a:t>shaders</a:t>
            </a:r>
            <a:endParaRPr lang="en-US" dirty="0"/>
          </a:p>
          <a:p>
            <a:pPr lvl="1"/>
            <a:r>
              <a:rPr lang="en-US" dirty="0"/>
              <a:t>Introduced by </a:t>
            </a:r>
            <a:r>
              <a:rPr lang="en-US" dirty="0" err="1"/>
              <a:t>Nvidia’s</a:t>
            </a:r>
            <a:r>
              <a:rPr lang="en-US" dirty="0"/>
              <a:t> GeForce 8 and AMD’s Radeon HD2000 series</a:t>
            </a:r>
          </a:p>
          <a:p>
            <a:pPr lvl="1"/>
            <a:r>
              <a:rPr lang="en-US" dirty="0"/>
              <a:t>Fully programmable by user/video driver developer</a:t>
            </a:r>
          </a:p>
          <a:p>
            <a:pPr lvl="1"/>
            <a:r>
              <a:rPr lang="en-US" dirty="0"/>
              <a:t>No longer assigned to perform a predefined function at a specific pipeline stage</a:t>
            </a:r>
          </a:p>
          <a:p>
            <a:r>
              <a:rPr lang="en-US" dirty="0"/>
              <a:t>Shared internal storage accessible to </a:t>
            </a:r>
            <a:r>
              <a:rPr lang="en-US" dirty="0" err="1"/>
              <a:t>shader</a:t>
            </a:r>
            <a:r>
              <a:rPr lang="en-US" dirty="0"/>
              <a:t> code further improves processing efficiency (scratchpads, caches)</a:t>
            </a:r>
          </a:p>
          <a:p>
            <a:r>
              <a:rPr lang="en-US" dirty="0"/>
              <a:t>Double-precision arithmetic added in 2007 enables broad class of scientific computations (but not always in strict compliance with IEEE754)</a:t>
            </a:r>
          </a:p>
          <a:p>
            <a:r>
              <a:rPr lang="en-US" dirty="0" err="1"/>
              <a:t>Microarchitecure</a:t>
            </a:r>
            <a:r>
              <a:rPr lang="en-US" dirty="0"/>
              <a:t> optimizations for</a:t>
            </a:r>
          </a:p>
          <a:p>
            <a:pPr lvl="1"/>
            <a:r>
              <a:rPr lang="en-US" dirty="0"/>
              <a:t>Tessellation, primitive discard acceleration</a:t>
            </a:r>
          </a:p>
          <a:p>
            <a:pPr lvl="1"/>
            <a:r>
              <a:rPr lang="en-US" dirty="0"/>
              <a:t>Asynchronous processing</a:t>
            </a:r>
          </a:p>
          <a:p>
            <a:pPr lvl="1"/>
            <a:r>
              <a:rPr lang="en-US" dirty="0"/>
              <a:t>Independent scheduling and work dispatch</a:t>
            </a:r>
          </a:p>
          <a:p>
            <a:pPr lvl="1"/>
            <a:r>
              <a:rPr lang="en-US" dirty="0"/>
              <a:t>Offload management</a:t>
            </a:r>
          </a:p>
          <a:p>
            <a:pPr lvl="1"/>
            <a:r>
              <a:rPr lang="en-US" dirty="0"/>
              <a:t>Fine-granularity preemption</a:t>
            </a:r>
          </a:p>
          <a:p>
            <a:r>
              <a:rPr lang="en-US" dirty="0"/>
              <a:t>2D operations now emulated by 3D processing hardware</a:t>
            </a:r>
          </a:p>
          <a:p>
            <a:r>
              <a:rPr lang="en-US" dirty="0"/>
              <a:t>Availability of higher-priced and more stable GPGPUs targeting computational workloads in addition to consumer line of products</a:t>
            </a:r>
          </a:p>
        </p:txBody>
      </p:sp>
    </p:spTree>
    <p:extLst>
      <p:ext uri="{BB962C8B-B14F-4D97-AF65-F5344CB8AC3E}">
        <p14:creationId xmlns:p14="http://schemas.microsoft.com/office/powerpoint/2010/main" val="84491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Accelerator Devices</a:t>
            </a:r>
          </a:p>
        </p:txBody>
      </p:sp>
      <p:sp>
        <p:nvSpPr>
          <p:cNvPr id="3" name="Content Placeholder 2"/>
          <p:cNvSpPr>
            <a:spLocks noGrp="1"/>
          </p:cNvSpPr>
          <p:nvPr>
            <p:ph idx="1"/>
          </p:nvPr>
        </p:nvSpPr>
        <p:spPr/>
        <p:txBody>
          <a:bodyPr>
            <a:normAutofit fontScale="70000" lnSpcReduction="20000"/>
          </a:bodyPr>
          <a:lstStyle/>
          <a:p>
            <a:r>
              <a:rPr lang="en-US" dirty="0"/>
              <a:t>CPUs are not optimized for specific applications</a:t>
            </a:r>
          </a:p>
          <a:p>
            <a:pPr lvl="1"/>
            <a:r>
              <a:rPr lang="en-US" dirty="0"/>
              <a:t>Generic instruction sets</a:t>
            </a:r>
          </a:p>
          <a:p>
            <a:pPr lvl="1"/>
            <a:r>
              <a:rPr lang="en-US" dirty="0"/>
              <a:t>Support diverse workload types</a:t>
            </a:r>
          </a:p>
          <a:p>
            <a:pPr lvl="1"/>
            <a:r>
              <a:rPr lang="en-US" dirty="0"/>
              <a:t>Implementation a compromise between supported features, physical constraints, and final product price</a:t>
            </a:r>
          </a:p>
          <a:p>
            <a:pPr lvl="1"/>
            <a:r>
              <a:rPr lang="en-US" dirty="0"/>
              <a:t>Limited transistor budget per chip</a:t>
            </a:r>
          </a:p>
          <a:p>
            <a:pPr lvl="1"/>
            <a:r>
              <a:rPr lang="en-US" dirty="0"/>
              <a:t>Power constraints</a:t>
            </a:r>
          </a:p>
          <a:p>
            <a:r>
              <a:rPr lang="en-US" dirty="0"/>
              <a:t>Custom architectures potentially provide multiple benefits</a:t>
            </a:r>
          </a:p>
          <a:p>
            <a:pPr lvl="1"/>
            <a:r>
              <a:rPr lang="en-US" dirty="0"/>
              <a:t>Designed and optimized for specific function or task</a:t>
            </a:r>
          </a:p>
          <a:p>
            <a:pPr lvl="1"/>
            <a:r>
              <a:rPr lang="en-US" dirty="0"/>
              <a:t>Drastically improved performance for “native” applications</a:t>
            </a:r>
          </a:p>
          <a:p>
            <a:pPr lvl="1"/>
            <a:r>
              <a:rPr lang="en-US" dirty="0"/>
              <a:t>Better power characteristics</a:t>
            </a:r>
          </a:p>
          <a:p>
            <a:pPr lvl="1"/>
            <a:r>
              <a:rPr lang="en-US" dirty="0"/>
              <a:t>Improved performance per Watt</a:t>
            </a:r>
          </a:p>
          <a:p>
            <a:pPr lvl="1"/>
            <a:r>
              <a:rPr lang="en-US" dirty="0"/>
              <a:t>Better I/O integration (pin counts, connector types, protocol support, bandwidth matching of attached peripherals, etc.)</a:t>
            </a:r>
          </a:p>
          <a:p>
            <a:r>
              <a:rPr lang="en-US" dirty="0"/>
              <a:t>May be manufactured relatively cheaply if deployed in volume</a:t>
            </a:r>
          </a:p>
          <a:p>
            <a:r>
              <a:rPr lang="en-US" dirty="0"/>
              <a:t>Easy integration when leveraging industry standard interfaces</a:t>
            </a:r>
          </a:p>
        </p:txBody>
      </p:sp>
    </p:spTree>
    <p:extLst>
      <p:ext uri="{BB962C8B-B14F-4D97-AF65-F5344CB8AC3E}">
        <p14:creationId xmlns:p14="http://schemas.microsoft.com/office/powerpoint/2010/main" val="2162268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Modern Rendering Pipeline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900" y="2030414"/>
            <a:ext cx="8712200" cy="330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73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of Recent GPUs</a:t>
            </a:r>
          </a:p>
        </p:txBody>
      </p:sp>
      <p:graphicFrame>
        <p:nvGraphicFramePr>
          <p:cNvPr id="4" name="Table 3"/>
          <p:cNvGraphicFramePr>
            <a:graphicFrameLocks noGrp="1"/>
          </p:cNvGraphicFramePr>
          <p:nvPr/>
        </p:nvGraphicFramePr>
        <p:xfrm>
          <a:off x="3124200" y="2743200"/>
          <a:ext cx="6080760" cy="1594485"/>
        </p:xfrm>
        <a:graphic>
          <a:graphicData uri="http://schemas.openxmlformats.org/drawingml/2006/table">
            <a:tbl>
              <a:tblPr firstRow="1" firstCol="1" bandRow="1"/>
              <a:tblGrid>
                <a:gridCol w="640715">
                  <a:extLst>
                    <a:ext uri="{9D8B030D-6E8A-4147-A177-3AD203B41FA5}">
                      <a16:colId xmlns:a16="http://schemas.microsoft.com/office/drawing/2014/main" val="20000"/>
                    </a:ext>
                  </a:extLst>
                </a:gridCol>
                <a:gridCol w="742315">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438785">
                  <a:extLst>
                    <a:ext uri="{9D8B030D-6E8A-4147-A177-3AD203B41FA5}">
                      <a16:colId xmlns:a16="http://schemas.microsoft.com/office/drawing/2014/main" val="20006"/>
                    </a:ext>
                  </a:extLst>
                </a:gridCol>
                <a:gridCol w="713740">
                  <a:extLst>
                    <a:ext uri="{9D8B030D-6E8A-4147-A177-3AD203B41FA5}">
                      <a16:colId xmlns:a16="http://schemas.microsoft.com/office/drawing/2014/main" val="20007"/>
                    </a:ext>
                  </a:extLst>
                </a:gridCol>
                <a:gridCol w="589280">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tblGrid>
              <a:tr h="0">
                <a:tc rowSpan="2">
                  <a:txBody>
                    <a:bodyPr/>
                    <a:lstStyle/>
                    <a:p>
                      <a:pPr marL="0" marR="0">
                        <a:lnSpc>
                          <a:spcPct val="107000"/>
                        </a:lnSpc>
                        <a:spcBef>
                          <a:spcPts val="0"/>
                        </a:spcBef>
                        <a:spcAft>
                          <a:spcPts val="0"/>
                        </a:spcAft>
                      </a:pPr>
                      <a:r>
                        <a:rPr lang="en-US" sz="1000" b="1">
                          <a:effectLst/>
                          <a:latin typeface="Calibri"/>
                          <a:ea typeface="Calibri"/>
                          <a:cs typeface="Arial Unicode MS"/>
                        </a:rPr>
                        <a:t>Company</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Product Name</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Product Type</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Transistor Count [billion]</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Base Clock [MHz]</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marL="0" marR="0">
                        <a:lnSpc>
                          <a:spcPct val="107000"/>
                        </a:lnSpc>
                        <a:spcBef>
                          <a:spcPts val="0"/>
                        </a:spcBef>
                        <a:spcAft>
                          <a:spcPts val="0"/>
                        </a:spcAft>
                      </a:pPr>
                      <a:r>
                        <a:rPr lang="en-US" sz="1000" b="1">
                          <a:effectLst/>
                          <a:latin typeface="Calibri"/>
                          <a:ea typeface="Calibri"/>
                          <a:cs typeface="Arial Unicode MS"/>
                        </a:rPr>
                        <a:t>Peak FP GFlops</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Memory Bandwidth [GB/s]</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Memory Bus Width</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Max. Power [W]</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a:effectLst/>
                          <a:latin typeface="Calibri"/>
                          <a:ea typeface="Calibri"/>
                          <a:cs typeface="Arial Unicode MS"/>
                        </a:rPr>
                        <a:t>SP</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US" sz="1000" b="1">
                          <a:effectLst/>
                          <a:latin typeface="Calibri"/>
                          <a:ea typeface="Calibri"/>
                          <a:cs typeface="Arial Unicode MS"/>
                        </a:rPr>
                        <a:t>DP</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AMD</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Radeon R9 Fury X</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GPU</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8.9</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1050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8601.6</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537.6</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512</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4096</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275</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AMD</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FirePro W9100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Accel.</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6.2</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930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5240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2620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320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512</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275</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Nvidia</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GeForce GTX Titan X</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GPU</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8</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1000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6144</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192</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336</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384</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250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Nvidia</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K40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Accel.</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7.1</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745</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5040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1680</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288</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384</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a:ea typeface="Calibri"/>
                          <a:cs typeface="Arial Unicode MS"/>
                        </a:rPr>
                        <a:t>235</a:t>
                      </a:r>
                      <a:endParaRPr lang="en-US" sz="1100" dirty="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608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Modern GPU Example: </a:t>
            </a:r>
            <a:r>
              <a:rPr lang="en-US" dirty="0" err="1"/>
              <a:t>Nvidia</a:t>
            </a:r>
            <a:r>
              <a:rPr lang="en-US" dirty="0"/>
              <a:t> Pascal</a:t>
            </a:r>
          </a:p>
        </p:txBody>
      </p:sp>
      <p:sp>
        <p:nvSpPr>
          <p:cNvPr id="3" name="Content Placeholder 2"/>
          <p:cNvSpPr>
            <a:spLocks noGrp="1"/>
          </p:cNvSpPr>
          <p:nvPr>
            <p:ph idx="1"/>
          </p:nvPr>
        </p:nvSpPr>
        <p:spPr/>
        <p:txBody>
          <a:bodyPr>
            <a:normAutofit fontScale="92500" lnSpcReduction="10000"/>
          </a:bodyPr>
          <a:lstStyle/>
          <a:p>
            <a:r>
              <a:rPr lang="en-US" dirty="0"/>
              <a:t>Released in 2016</a:t>
            </a:r>
          </a:p>
          <a:p>
            <a:r>
              <a:rPr lang="en-US" dirty="0"/>
              <a:t>Increased number of double-precision FPUs</a:t>
            </a:r>
          </a:p>
          <a:p>
            <a:r>
              <a:rPr lang="en-US" dirty="0"/>
              <a:t>Addition of “half-precision” floating-point mode for deep learning, sensor processing, and radio astronomy applications</a:t>
            </a:r>
          </a:p>
          <a:p>
            <a:r>
              <a:rPr lang="en-US" dirty="0"/>
              <a:t>Second generation, stacked high-bandwidth memory (HBM2) for increased capacity and bandwidth</a:t>
            </a:r>
          </a:p>
          <a:p>
            <a:r>
              <a:rPr lang="en-US" dirty="0"/>
              <a:t>Simplified (to the user) offload mechanism through unified access to system memory and demand paging</a:t>
            </a:r>
          </a:p>
          <a:p>
            <a:r>
              <a:rPr lang="en-US" dirty="0"/>
              <a:t>High-speed </a:t>
            </a:r>
            <a:r>
              <a:rPr lang="en-US" dirty="0" err="1"/>
              <a:t>NVlink</a:t>
            </a:r>
            <a:r>
              <a:rPr lang="en-US" dirty="0"/>
              <a:t> bus</a:t>
            </a:r>
          </a:p>
          <a:p>
            <a:r>
              <a:rPr lang="en-US" dirty="0"/>
              <a:t>Improved performance of atomic operations targeting data in on-chip memories and external DRAM</a:t>
            </a:r>
          </a:p>
        </p:txBody>
      </p:sp>
    </p:spTree>
    <p:extLst>
      <p:ext uri="{BB962C8B-B14F-4D97-AF65-F5344CB8AC3E}">
        <p14:creationId xmlns:p14="http://schemas.microsoft.com/office/powerpoint/2010/main" val="162924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 GPU Parameters</a:t>
            </a:r>
          </a:p>
        </p:txBody>
      </p:sp>
      <p:graphicFrame>
        <p:nvGraphicFramePr>
          <p:cNvPr id="4" name="Content Placeholder 3"/>
          <p:cNvGraphicFramePr>
            <a:graphicFrameLocks noGrp="1"/>
          </p:cNvGraphicFramePr>
          <p:nvPr>
            <p:ph idx="1"/>
          </p:nvPr>
        </p:nvGraphicFramePr>
        <p:xfrm>
          <a:off x="3124200" y="1800219"/>
          <a:ext cx="5943600" cy="3943350"/>
        </p:xfrm>
        <a:graphic>
          <a:graphicData uri="http://schemas.openxmlformats.org/drawingml/2006/table">
            <a:tbl>
              <a:tblPr firstRow="1" firstCol="1" bandRow="1"/>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0">
                <a:tc>
                  <a:txBody>
                    <a:bodyPr/>
                    <a:lstStyle/>
                    <a:p>
                      <a:pPr marL="0" marR="0">
                        <a:lnSpc>
                          <a:spcPct val="107000"/>
                        </a:lnSpc>
                        <a:spcBef>
                          <a:spcPts val="0"/>
                        </a:spcBef>
                        <a:spcAft>
                          <a:spcPts val="0"/>
                        </a:spcAft>
                      </a:pPr>
                      <a:r>
                        <a:rPr lang="en-US" sz="1100" b="1">
                          <a:effectLst/>
                          <a:latin typeface="Calibri"/>
                          <a:ea typeface="Calibri"/>
                          <a:cs typeface="Arial Unicode MS"/>
                        </a:rPr>
                        <a:t>Parameter</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100" b="1">
                          <a:effectLst/>
                          <a:latin typeface="Calibri"/>
                          <a:ea typeface="Calibri"/>
                          <a:cs typeface="Arial Unicode MS"/>
                        </a:rPr>
                        <a:t>Value</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Technology node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TSMC 16 nm Fin-FET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Transistor 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15.3 billion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Die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610 mm</a:t>
                      </a:r>
                      <a:r>
                        <a:rPr lang="en-US" sz="1100" baseline="30000">
                          <a:effectLst/>
                          <a:latin typeface="Calibri"/>
                          <a:ea typeface="Calibri"/>
                          <a:cs typeface="Arial Unicode MS"/>
                        </a:rPr>
                        <a:t>2</a:t>
                      </a:r>
                      <a:endParaRPr lang="en-US" sz="110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Clock frequency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1328 MHz (1480 MHz boost)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Memory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HBM2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Memory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16 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Memory bus width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8x512 bits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Memory bandwidth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720 GB/s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Thermal design 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300 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gridSpan="2">
                  <a:txBody>
                    <a:bodyPr/>
                    <a:lstStyle/>
                    <a:p>
                      <a:pPr marL="0" marR="0">
                        <a:lnSpc>
                          <a:spcPct val="107000"/>
                        </a:lnSpc>
                        <a:spcBef>
                          <a:spcPts val="0"/>
                        </a:spcBef>
                        <a:spcAft>
                          <a:spcPts val="0"/>
                        </a:spcAft>
                      </a:pPr>
                      <a:r>
                        <a:rPr lang="en-US" sz="1100">
                          <a:effectLst/>
                          <a:latin typeface="Calibri"/>
                          <a:ea typeface="Calibri"/>
                          <a:cs typeface="Arial Unicode MS"/>
                        </a:rPr>
                        <a:t>Resource counts (per GPU)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10"/>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Streaming multiprocessors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56 (max. 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CUDA cores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3584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Texture Processing Clusters (TPCs)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Texture units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224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Register file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14336 KB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L2 cache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4096 KB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FP32 CUDA cores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2584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FP64 CUDA cores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1792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0">
                <a:tc gridSpan="2">
                  <a:txBody>
                    <a:bodyPr/>
                    <a:lstStyle/>
                    <a:p>
                      <a:pPr marL="0" marR="0">
                        <a:lnSpc>
                          <a:spcPct val="107000"/>
                        </a:lnSpc>
                        <a:spcBef>
                          <a:spcPts val="0"/>
                        </a:spcBef>
                        <a:spcAft>
                          <a:spcPts val="0"/>
                        </a:spcAft>
                      </a:pPr>
                      <a:r>
                        <a:rPr lang="en-US" sz="1100">
                          <a:effectLst/>
                          <a:latin typeface="Calibri"/>
                          <a:ea typeface="Calibri"/>
                          <a:cs typeface="Arial Unicode MS"/>
                        </a:rPr>
                        <a:t>Aggregate performance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19"/>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Peak double-precision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5.3 TFlops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Peak single-precision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ea typeface="Calibri"/>
                          <a:cs typeface="Arial Unicode MS"/>
                        </a:rPr>
                        <a:t>10.6 TFlops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0">
                <a:tc>
                  <a:txBody>
                    <a:bodyPr/>
                    <a:lstStyle/>
                    <a:p>
                      <a:pPr marL="0" marR="0">
                        <a:lnSpc>
                          <a:spcPct val="107000"/>
                        </a:lnSpc>
                        <a:spcBef>
                          <a:spcPts val="0"/>
                        </a:spcBef>
                        <a:spcAft>
                          <a:spcPts val="0"/>
                        </a:spcAft>
                      </a:pPr>
                      <a:r>
                        <a:rPr lang="en-US" sz="1100">
                          <a:effectLst/>
                          <a:latin typeface="Calibri"/>
                          <a:ea typeface="Calibri"/>
                          <a:cs typeface="Arial Unicode MS"/>
                        </a:rPr>
                        <a:t>     Peak half-precision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a:ea typeface="Calibri"/>
                          <a:cs typeface="Arial Unicode MS"/>
                        </a:rPr>
                        <a:t>21.2 </a:t>
                      </a:r>
                      <a:r>
                        <a:rPr lang="en-US" sz="1100" dirty="0" err="1">
                          <a:effectLst/>
                          <a:latin typeface="Calibri"/>
                          <a:ea typeface="Calibri"/>
                          <a:cs typeface="Arial Unicode MS"/>
                        </a:rPr>
                        <a:t>TFlops</a:t>
                      </a:r>
                      <a:endParaRPr lang="en-US" sz="1100" dirty="0">
                        <a:effectLst/>
                        <a:latin typeface="Calibri"/>
                        <a:ea typeface="Calibri"/>
                        <a:cs typeface="Arial Unicode M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166844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47A5-B138-A201-82CF-3A136C89E9B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5BD176C-3599-5C71-7954-84BF9DCE0B38}"/>
              </a:ext>
            </a:extLst>
          </p:cNvPr>
          <p:cNvSpPr>
            <a:spLocks noGrp="1"/>
          </p:cNvSpPr>
          <p:nvPr>
            <p:ph idx="1"/>
          </p:nvPr>
        </p:nvSpPr>
        <p:spPr/>
        <p:txBody>
          <a:bodyPr/>
          <a:lstStyle/>
          <a:p>
            <a:r>
              <a:rPr lang="en-US" dirty="0"/>
              <a:t>Got </a:t>
            </a:r>
            <a:r>
              <a:rPr lang="en-US"/>
              <a:t>here WI 2023</a:t>
            </a:r>
            <a:endParaRPr lang="en-CA"/>
          </a:p>
        </p:txBody>
      </p:sp>
    </p:spTree>
    <p:extLst>
      <p:ext uri="{BB962C8B-B14F-4D97-AF65-F5344CB8AC3E}">
        <p14:creationId xmlns:p14="http://schemas.microsoft.com/office/powerpoint/2010/main" val="94160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 Architecture (I)</a:t>
            </a:r>
          </a:p>
        </p:txBody>
      </p:sp>
      <p:sp>
        <p:nvSpPr>
          <p:cNvPr id="3" name="Content Placeholder 2"/>
          <p:cNvSpPr>
            <a:spLocks noGrp="1"/>
          </p:cNvSpPr>
          <p:nvPr>
            <p:ph idx="1"/>
          </p:nvPr>
        </p:nvSpPr>
        <p:spPr/>
        <p:txBody>
          <a:bodyPr>
            <a:normAutofit fontScale="85000" lnSpcReduction="20000"/>
          </a:bodyPr>
          <a:lstStyle/>
          <a:p>
            <a:r>
              <a:rPr lang="en-US" dirty="0"/>
              <a:t>Pascal chip comprises</a:t>
            </a:r>
          </a:p>
          <a:p>
            <a:pPr lvl="1"/>
            <a:r>
              <a:rPr lang="en-US" dirty="0"/>
              <a:t>Stream Multiprocessors (SMs) grouped in clusters (GPCs)</a:t>
            </a:r>
          </a:p>
          <a:p>
            <a:pPr lvl="1"/>
            <a:r>
              <a:rPr lang="en-US" dirty="0"/>
              <a:t>Eight 512-bit wide HBM2 interfaces associated with memory controllers</a:t>
            </a:r>
          </a:p>
          <a:p>
            <a:pPr lvl="1"/>
            <a:r>
              <a:rPr lang="en-US" dirty="0"/>
              <a:t>Global thread scheduling engine</a:t>
            </a:r>
          </a:p>
          <a:p>
            <a:pPr lvl="1"/>
            <a:r>
              <a:rPr lang="en-US" dirty="0"/>
              <a:t>L2 Caches</a:t>
            </a:r>
          </a:p>
          <a:p>
            <a:pPr lvl="1"/>
            <a:r>
              <a:rPr lang="en-US" dirty="0"/>
              <a:t>16-lane </a:t>
            </a:r>
            <a:r>
              <a:rPr lang="en-US" dirty="0" err="1"/>
              <a:t>PCIe</a:t>
            </a:r>
            <a:r>
              <a:rPr lang="en-US" dirty="0"/>
              <a:t> 3.0 host interface</a:t>
            </a:r>
          </a:p>
          <a:p>
            <a:pPr lvl="1"/>
            <a:r>
              <a:rPr lang="en-US" dirty="0"/>
              <a:t>4 </a:t>
            </a:r>
            <a:r>
              <a:rPr lang="en-US" dirty="0" err="1"/>
              <a:t>NVlink</a:t>
            </a:r>
            <a:r>
              <a:rPr lang="en-US" dirty="0"/>
              <a:t> interfaces</a:t>
            </a:r>
          </a:p>
          <a:p>
            <a:r>
              <a:rPr lang="en-US" dirty="0"/>
              <a:t>Each SM includes</a:t>
            </a:r>
          </a:p>
          <a:p>
            <a:pPr lvl="1"/>
            <a:r>
              <a:rPr lang="en-US" dirty="0"/>
              <a:t>64 single- and 32 double-precision CUDA cores</a:t>
            </a:r>
          </a:p>
          <a:p>
            <a:pPr lvl="1"/>
            <a:r>
              <a:rPr lang="en-US" dirty="0"/>
              <a:t>Instruction buffer</a:t>
            </a:r>
          </a:p>
          <a:p>
            <a:pPr lvl="1"/>
            <a:r>
              <a:rPr lang="en-US" dirty="0"/>
              <a:t>Thread scheduler</a:t>
            </a:r>
          </a:p>
          <a:p>
            <a:pPr lvl="1"/>
            <a:r>
              <a:rPr lang="en-US" dirty="0"/>
              <a:t>Two dispatch units</a:t>
            </a:r>
          </a:p>
          <a:p>
            <a:pPr lvl="1"/>
            <a:r>
              <a:rPr lang="en-US" dirty="0"/>
              <a:t>128KB register file</a:t>
            </a:r>
          </a:p>
          <a:p>
            <a:pPr lvl="1"/>
            <a:r>
              <a:rPr lang="en-US" dirty="0"/>
              <a:t>64KB L1 data cache</a:t>
            </a:r>
          </a:p>
        </p:txBody>
      </p:sp>
    </p:spTree>
    <p:extLst>
      <p:ext uri="{BB962C8B-B14F-4D97-AF65-F5344CB8AC3E}">
        <p14:creationId xmlns:p14="http://schemas.microsoft.com/office/powerpoint/2010/main" val="1403248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 Architecture (II)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72407"/>
            <a:ext cx="7772400" cy="49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702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of Stream Multiprocessor</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062" r="8069" b="6791"/>
          <a:stretch/>
        </p:blipFill>
        <p:spPr bwMode="auto">
          <a:xfrm>
            <a:off x="2834640" y="1431608"/>
            <a:ext cx="6766560" cy="496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48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6469-BC56-437F-8EF4-5C0D0418C8CD}"/>
              </a:ext>
            </a:extLst>
          </p:cNvPr>
          <p:cNvSpPr>
            <a:spLocks noGrp="1"/>
          </p:cNvSpPr>
          <p:nvPr>
            <p:ph type="title"/>
          </p:nvPr>
        </p:nvSpPr>
        <p:spPr/>
        <p:txBody>
          <a:bodyPr/>
          <a:lstStyle/>
          <a:p>
            <a:r>
              <a:rPr lang="en-GB" dirty="0"/>
              <a:t>2021 Note</a:t>
            </a:r>
          </a:p>
        </p:txBody>
      </p:sp>
      <p:sp>
        <p:nvSpPr>
          <p:cNvPr id="3" name="Content Placeholder 2">
            <a:extLst>
              <a:ext uri="{FF2B5EF4-FFF2-40B4-BE49-F238E27FC236}">
                <a16:creationId xmlns:a16="http://schemas.microsoft.com/office/drawing/2014/main" id="{DF4BC3C0-C411-4873-B3EA-4BA538F0129B}"/>
              </a:ext>
            </a:extLst>
          </p:cNvPr>
          <p:cNvSpPr>
            <a:spLocks noGrp="1"/>
          </p:cNvSpPr>
          <p:nvPr>
            <p:ph idx="1"/>
          </p:nvPr>
        </p:nvSpPr>
        <p:spPr/>
        <p:txBody>
          <a:bodyPr/>
          <a:lstStyle/>
          <a:p>
            <a:r>
              <a:rPr lang="en-GB" dirty="0"/>
              <a:t>Since pascal Nvidia GPUs have gone -&gt; Volta (/Turing) which was the addition of tensor cores and some ray-triangle and BVH traversal hardware -&gt; Ampere</a:t>
            </a:r>
          </a:p>
          <a:p>
            <a:r>
              <a:rPr lang="en-GB" dirty="0"/>
              <a:t>Ampere adds some better tensor cores (support for more data types), faster memory</a:t>
            </a:r>
          </a:p>
          <a:p>
            <a:r>
              <a:rPr lang="en-GB" dirty="0"/>
              <a:t>That’s basically the same architecture as pascal otherwise.  </a:t>
            </a:r>
          </a:p>
          <a:p>
            <a:endParaRPr lang="en-GB" dirty="0"/>
          </a:p>
          <a:p>
            <a:r>
              <a:rPr lang="en-GB" dirty="0"/>
              <a:t>The next generation (Lovelace and Hopper likely) we don’t really know what they’ll contain yet.  </a:t>
            </a:r>
          </a:p>
        </p:txBody>
      </p:sp>
    </p:spTree>
    <p:extLst>
      <p:ext uri="{BB962C8B-B14F-4D97-AF65-F5344CB8AC3E}">
        <p14:creationId xmlns:p14="http://schemas.microsoft.com/office/powerpoint/2010/main" val="405671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5203-5755-430D-BF41-A29390C3214F}"/>
              </a:ext>
            </a:extLst>
          </p:cNvPr>
          <p:cNvSpPr>
            <a:spLocks noGrp="1"/>
          </p:cNvSpPr>
          <p:nvPr>
            <p:ph type="title"/>
          </p:nvPr>
        </p:nvSpPr>
        <p:spPr/>
        <p:txBody>
          <a:bodyPr/>
          <a:lstStyle/>
          <a:p>
            <a:r>
              <a:rPr lang="en-GB" dirty="0"/>
              <a:t>E.g. A100 (Ampere)</a:t>
            </a:r>
          </a:p>
        </p:txBody>
      </p:sp>
      <p:sp>
        <p:nvSpPr>
          <p:cNvPr id="3" name="Content Placeholder 2">
            <a:extLst>
              <a:ext uri="{FF2B5EF4-FFF2-40B4-BE49-F238E27FC236}">
                <a16:creationId xmlns:a16="http://schemas.microsoft.com/office/drawing/2014/main" id="{DF148FA3-3EC7-42D7-BEFD-F2E90F3B4DC5}"/>
              </a:ext>
            </a:extLst>
          </p:cNvPr>
          <p:cNvSpPr>
            <a:spLocks noGrp="1"/>
          </p:cNvSpPr>
          <p:nvPr>
            <p:ph idx="1"/>
          </p:nvPr>
        </p:nvSpPr>
        <p:spPr/>
        <p:txBody>
          <a:bodyPr>
            <a:normAutofit lnSpcReduction="10000"/>
          </a:bodyPr>
          <a:lstStyle/>
          <a:p>
            <a:r>
              <a:rPr lang="en-GB" dirty="0"/>
              <a:t>6912 </a:t>
            </a:r>
            <a:r>
              <a:rPr lang="en-GB" dirty="0" err="1"/>
              <a:t>cuda</a:t>
            </a:r>
            <a:r>
              <a:rPr lang="en-GB" dirty="0"/>
              <a:t> cores, 40 or 80 gigs of ram.  54 Billion transistors. </a:t>
            </a:r>
          </a:p>
          <a:p>
            <a:endParaRPr lang="en-GB" dirty="0"/>
          </a:p>
          <a:p>
            <a:r>
              <a:rPr lang="en-GB" dirty="0"/>
              <a:t>Graphics memory (GDDR) is better at certain types of memory operations than regular DDR (and the reverse).</a:t>
            </a:r>
          </a:p>
          <a:p>
            <a:r>
              <a:rPr lang="en-GB" dirty="0"/>
              <a:t>Basically:  Graphics memory is in order reads and writes, and writing large buffers </a:t>
            </a:r>
          </a:p>
          <a:p>
            <a:r>
              <a:rPr lang="en-GB" dirty="0"/>
              <a:t>DDR (Regular RAM) is supposed to provide fast access to one cache line of memory (64 bytes currently in DDR5, 32 in DDR4).  That means a cache miss in DDR4 is 2 memory accesses, in DDR5 it will be 1 (for now).  </a:t>
            </a:r>
          </a:p>
        </p:txBody>
      </p:sp>
    </p:spTree>
    <p:extLst>
      <p:ext uri="{BB962C8B-B14F-4D97-AF65-F5344CB8AC3E}">
        <p14:creationId xmlns:p14="http://schemas.microsoft.com/office/powerpoint/2010/main" val="128131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Drawbacks</a:t>
            </a:r>
          </a:p>
        </p:txBody>
      </p:sp>
      <p:sp>
        <p:nvSpPr>
          <p:cNvPr id="3" name="Content Placeholder 2"/>
          <p:cNvSpPr>
            <a:spLocks noGrp="1"/>
          </p:cNvSpPr>
          <p:nvPr>
            <p:ph idx="1"/>
          </p:nvPr>
        </p:nvSpPr>
        <p:spPr/>
        <p:txBody>
          <a:bodyPr>
            <a:normAutofit fontScale="62500" lnSpcReduction="20000"/>
          </a:bodyPr>
          <a:lstStyle/>
          <a:p>
            <a:r>
              <a:rPr lang="en-US" dirty="0"/>
              <a:t>Not generic purpose</a:t>
            </a:r>
          </a:p>
          <a:p>
            <a:pPr lvl="1"/>
            <a:r>
              <a:rPr lang="en-US" dirty="0"/>
              <a:t>Poor performance for workload classes inconsistent with device’s purpose</a:t>
            </a:r>
          </a:p>
          <a:p>
            <a:r>
              <a:rPr lang="en-US" dirty="0"/>
              <a:t>Heterogeneous</a:t>
            </a:r>
          </a:p>
          <a:p>
            <a:pPr lvl="1"/>
            <a:r>
              <a:rPr lang="en-US" dirty="0"/>
              <a:t>Different architecture and execution model to that of host processor</a:t>
            </a:r>
          </a:p>
          <a:p>
            <a:pPr lvl="1"/>
            <a:r>
              <a:rPr lang="en-US" dirty="0"/>
              <a:t>Impose refactoring of application code into accelerated and non-accelerated (i.e., executed on conventional CPU) segments</a:t>
            </a:r>
          </a:p>
          <a:p>
            <a:pPr lvl="1"/>
            <a:r>
              <a:rPr lang="en-US" dirty="0"/>
              <a:t>Require specialized kernel drivers</a:t>
            </a:r>
          </a:p>
          <a:p>
            <a:r>
              <a:rPr lang="en-US" dirty="0"/>
              <a:t>May be more difficult to program and optimize</a:t>
            </a:r>
          </a:p>
          <a:p>
            <a:pPr lvl="1"/>
            <a:r>
              <a:rPr lang="en-US" dirty="0"/>
              <a:t>May require custom language extensions and libraries</a:t>
            </a:r>
          </a:p>
          <a:p>
            <a:pPr lvl="1"/>
            <a:r>
              <a:rPr lang="en-US" dirty="0"/>
              <a:t>Knowledge of underlying architecture details is usually necessary to write a good code</a:t>
            </a:r>
          </a:p>
          <a:p>
            <a:pPr lvl="1"/>
            <a:r>
              <a:rPr lang="en-US" dirty="0"/>
              <a:t>Imposes explicit management of computations on the programmer (data and work offload, device identification and setup)</a:t>
            </a:r>
          </a:p>
          <a:p>
            <a:pPr lvl="1"/>
            <a:r>
              <a:rPr lang="en-US" dirty="0"/>
              <a:t>Limited portability to other device classes or even between accelerators of the same type but from different vendors</a:t>
            </a:r>
          </a:p>
          <a:p>
            <a:pPr lvl="1"/>
            <a:r>
              <a:rPr lang="en-US" dirty="0"/>
              <a:t>Potentially steep learning curve for the uninitiated</a:t>
            </a:r>
          </a:p>
          <a:p>
            <a:r>
              <a:rPr lang="en-US" dirty="0"/>
              <a:t>Additional system component</a:t>
            </a:r>
          </a:p>
          <a:p>
            <a:pPr lvl="1"/>
            <a:r>
              <a:rPr lang="en-US" dirty="0"/>
              <a:t>Hardware cost</a:t>
            </a:r>
          </a:p>
          <a:p>
            <a:pPr lvl="1"/>
            <a:r>
              <a:rPr lang="en-US" dirty="0"/>
              <a:t>Another energy sink (make sure your power supply is sufficient)</a:t>
            </a:r>
          </a:p>
          <a:p>
            <a:pPr lvl="1"/>
            <a:r>
              <a:rPr lang="en-US" dirty="0"/>
              <a:t>Integration issues (space, cooling, interface availability)</a:t>
            </a:r>
          </a:p>
        </p:txBody>
      </p:sp>
    </p:spTree>
    <p:extLst>
      <p:ext uri="{BB962C8B-B14F-4D97-AF65-F5344CB8AC3E}">
        <p14:creationId xmlns:p14="http://schemas.microsoft.com/office/powerpoint/2010/main" val="3754307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err="1"/>
              <a:t>NVlink</a:t>
            </a:r>
            <a:r>
              <a:rPr lang="en-US" dirty="0"/>
              <a:t> Topologies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794" y="1905001"/>
            <a:ext cx="8317006"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320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Programming Environments</a:t>
            </a:r>
          </a:p>
        </p:txBody>
      </p:sp>
      <p:sp>
        <p:nvSpPr>
          <p:cNvPr id="3" name="Content Placeholder 2"/>
          <p:cNvSpPr>
            <a:spLocks noGrp="1"/>
          </p:cNvSpPr>
          <p:nvPr>
            <p:ph idx="1"/>
          </p:nvPr>
        </p:nvSpPr>
        <p:spPr/>
        <p:txBody>
          <a:bodyPr>
            <a:normAutofit fontScale="70000" lnSpcReduction="20000"/>
          </a:bodyPr>
          <a:lstStyle/>
          <a:p>
            <a:r>
              <a:rPr lang="en-US" dirty="0"/>
              <a:t>CUDA</a:t>
            </a:r>
          </a:p>
          <a:p>
            <a:pPr lvl="1"/>
            <a:r>
              <a:rPr lang="en-US" dirty="0"/>
              <a:t>Modified C++ compiler</a:t>
            </a:r>
          </a:p>
          <a:p>
            <a:pPr lvl="1"/>
            <a:r>
              <a:rPr lang="en-US" dirty="0"/>
              <a:t>API and library</a:t>
            </a:r>
          </a:p>
          <a:p>
            <a:pPr lvl="1"/>
            <a:r>
              <a:rPr lang="en-US" dirty="0"/>
              <a:t>GPU-specific data attributes and task syntax</a:t>
            </a:r>
          </a:p>
          <a:p>
            <a:pPr lvl="1"/>
            <a:r>
              <a:rPr lang="en-US" dirty="0"/>
              <a:t>Limited to </a:t>
            </a:r>
            <a:r>
              <a:rPr lang="en-US" dirty="0" err="1"/>
              <a:t>Nvidia</a:t>
            </a:r>
            <a:r>
              <a:rPr lang="en-US" dirty="0"/>
              <a:t> GPUs</a:t>
            </a:r>
          </a:p>
          <a:p>
            <a:r>
              <a:rPr lang="en-US" dirty="0" err="1"/>
              <a:t>OpenACC</a:t>
            </a:r>
            <a:endParaRPr lang="en-US" dirty="0"/>
          </a:p>
          <a:p>
            <a:pPr lvl="1"/>
            <a:r>
              <a:rPr lang="en-US" dirty="0"/>
              <a:t>Directive based (#pragma)</a:t>
            </a:r>
          </a:p>
          <a:p>
            <a:pPr lvl="1"/>
            <a:r>
              <a:rPr lang="en-US" dirty="0"/>
              <a:t>Custom compiler and API</a:t>
            </a:r>
          </a:p>
          <a:p>
            <a:pPr lvl="1"/>
            <a:r>
              <a:rPr lang="en-US" dirty="0"/>
              <a:t>Focus on simplicity and portability</a:t>
            </a:r>
          </a:p>
          <a:p>
            <a:r>
              <a:rPr lang="en-US" dirty="0"/>
              <a:t>OpenCL</a:t>
            </a:r>
          </a:p>
          <a:p>
            <a:pPr lvl="1"/>
            <a:r>
              <a:rPr lang="en-US" dirty="0"/>
              <a:t>C-like programming language and API</a:t>
            </a:r>
          </a:p>
          <a:p>
            <a:pPr lvl="1"/>
            <a:r>
              <a:rPr lang="en-US" dirty="0"/>
              <a:t>Supports program development on all elements of heterogeneous platform and defines interactions between them</a:t>
            </a:r>
          </a:p>
          <a:p>
            <a:pPr lvl="1"/>
            <a:r>
              <a:rPr lang="en-US" dirty="0"/>
              <a:t>Higher level data types and qualifiers for events, functions, address spaces, and access</a:t>
            </a:r>
          </a:p>
          <a:p>
            <a:pPr lvl="1"/>
            <a:r>
              <a:rPr lang="en-US" dirty="0"/>
              <a:t>Operator overloads for vector operations</a:t>
            </a:r>
          </a:p>
          <a:p>
            <a:pPr lvl="1"/>
            <a:r>
              <a:rPr lang="en-US" dirty="0"/>
              <a:t>Extensive library of mathematic, geometric, vector, image, memory, and synchronization functions</a:t>
            </a:r>
          </a:p>
        </p:txBody>
      </p:sp>
    </p:spTree>
    <p:extLst>
      <p:ext uri="{BB962C8B-B14F-4D97-AF65-F5344CB8AC3E}">
        <p14:creationId xmlns:p14="http://schemas.microsoft.com/office/powerpoint/2010/main" val="1635133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Heterogeneous System Architecture</a:t>
            </a:r>
          </a:p>
        </p:txBody>
      </p:sp>
      <p:sp>
        <p:nvSpPr>
          <p:cNvPr id="3" name="Content Placeholder 2"/>
          <p:cNvSpPr>
            <a:spLocks noGrp="1"/>
          </p:cNvSpPr>
          <p:nvPr>
            <p:ph idx="1"/>
          </p:nvPr>
        </p:nvSpPr>
        <p:spPr/>
        <p:txBody>
          <a:bodyPr>
            <a:normAutofit fontScale="85000" lnSpcReduction="20000"/>
          </a:bodyPr>
          <a:lstStyle/>
          <a:p>
            <a:r>
              <a:rPr lang="en-US" dirty="0"/>
              <a:t>Developed by non-profit HSA Foundation including industry and academic members</a:t>
            </a:r>
          </a:p>
          <a:p>
            <a:r>
              <a:rPr lang="en-US" dirty="0"/>
              <a:t>Provides ISA-independent runtime and system architecture APIs</a:t>
            </a:r>
          </a:p>
          <a:p>
            <a:r>
              <a:rPr lang="en-US" dirty="0"/>
              <a:t>Identifies two types of compute units</a:t>
            </a:r>
          </a:p>
          <a:p>
            <a:pPr lvl="1"/>
            <a:r>
              <a:rPr lang="en-US" dirty="0"/>
              <a:t>Latency Compute Unit (conventional CPU)</a:t>
            </a:r>
          </a:p>
          <a:p>
            <a:pPr lvl="1"/>
            <a:r>
              <a:rPr lang="en-US" dirty="0"/>
              <a:t>Throughput Compute Unit (accelerator)</a:t>
            </a:r>
          </a:p>
          <a:p>
            <a:r>
              <a:rPr lang="en-US" dirty="0"/>
              <a:t>Both unit types share cache-coherent physical memory implementing a unified virtual address space</a:t>
            </a:r>
          </a:p>
          <a:p>
            <a:pPr lvl="1"/>
            <a:r>
              <a:rPr lang="en-US" dirty="0"/>
              <a:t>Shared page tables</a:t>
            </a:r>
          </a:p>
          <a:p>
            <a:pPr lvl="1"/>
            <a:r>
              <a:rPr lang="en-US" dirty="0"/>
              <a:t>Data access accomplished through pointer passing (no data copies!)</a:t>
            </a:r>
          </a:p>
          <a:p>
            <a:pPr lvl="1"/>
            <a:r>
              <a:rPr lang="en-US" dirty="0"/>
              <a:t>Page fault support</a:t>
            </a:r>
          </a:p>
          <a:p>
            <a:pPr lvl="1"/>
            <a:r>
              <a:rPr lang="en-US" dirty="0"/>
              <a:t>Limited reliance on system calls</a:t>
            </a:r>
          </a:p>
          <a:p>
            <a:pPr lvl="1"/>
            <a:r>
              <a:rPr lang="en-US" dirty="0"/>
              <a:t>Improved task queueing at execution devices</a:t>
            </a:r>
          </a:p>
          <a:p>
            <a:r>
              <a:rPr lang="en-US" dirty="0"/>
              <a:t>Found in Systems on Chips (</a:t>
            </a:r>
            <a:r>
              <a:rPr lang="en-US" dirty="0" err="1"/>
              <a:t>SoCs</a:t>
            </a:r>
            <a:r>
              <a:rPr lang="en-US" dirty="0"/>
              <a:t>) and AMD Accelerated Processing Units (APUs)</a:t>
            </a:r>
          </a:p>
        </p:txBody>
      </p:sp>
    </p:spTree>
    <p:extLst>
      <p:ext uri="{BB962C8B-B14F-4D97-AF65-F5344CB8AC3E}">
        <p14:creationId xmlns:p14="http://schemas.microsoft.com/office/powerpoint/2010/main" val="3622381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of System Topologies with Discrete and Unified Accelerators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424" y="2306184"/>
            <a:ext cx="7726777" cy="272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112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 APU Parameters</a:t>
            </a:r>
          </a:p>
        </p:txBody>
      </p:sp>
      <p:graphicFrame>
        <p:nvGraphicFramePr>
          <p:cNvPr id="4" name="Table 3"/>
          <p:cNvGraphicFramePr>
            <a:graphicFrameLocks noGrp="1"/>
          </p:cNvGraphicFramePr>
          <p:nvPr/>
        </p:nvGraphicFramePr>
        <p:xfrm>
          <a:off x="3033712" y="2743200"/>
          <a:ext cx="6124577" cy="1431417"/>
        </p:xfrm>
        <a:graphic>
          <a:graphicData uri="http://schemas.openxmlformats.org/drawingml/2006/table">
            <a:tbl>
              <a:tblPr firstRow="1" firstCol="1" bandRow="1"/>
              <a:tblGrid>
                <a:gridCol w="796419">
                  <a:extLst>
                    <a:ext uri="{9D8B030D-6E8A-4147-A177-3AD203B41FA5}">
                      <a16:colId xmlns:a16="http://schemas.microsoft.com/office/drawing/2014/main" val="20000"/>
                    </a:ext>
                  </a:extLst>
                </a:gridCol>
                <a:gridCol w="729116">
                  <a:extLst>
                    <a:ext uri="{9D8B030D-6E8A-4147-A177-3AD203B41FA5}">
                      <a16:colId xmlns:a16="http://schemas.microsoft.com/office/drawing/2014/main" val="20001"/>
                    </a:ext>
                  </a:extLst>
                </a:gridCol>
                <a:gridCol w="504773">
                  <a:extLst>
                    <a:ext uri="{9D8B030D-6E8A-4147-A177-3AD203B41FA5}">
                      <a16:colId xmlns:a16="http://schemas.microsoft.com/office/drawing/2014/main" val="20002"/>
                    </a:ext>
                  </a:extLst>
                </a:gridCol>
                <a:gridCol w="735971">
                  <a:extLst>
                    <a:ext uri="{9D8B030D-6E8A-4147-A177-3AD203B41FA5}">
                      <a16:colId xmlns:a16="http://schemas.microsoft.com/office/drawing/2014/main" val="20003"/>
                    </a:ext>
                  </a:extLst>
                </a:gridCol>
                <a:gridCol w="497918">
                  <a:extLst>
                    <a:ext uri="{9D8B030D-6E8A-4147-A177-3AD203B41FA5}">
                      <a16:colId xmlns:a16="http://schemas.microsoft.com/office/drawing/2014/main" val="20004"/>
                    </a:ext>
                  </a:extLst>
                </a:gridCol>
                <a:gridCol w="560859">
                  <a:extLst>
                    <a:ext uri="{9D8B030D-6E8A-4147-A177-3AD203B41FA5}">
                      <a16:colId xmlns:a16="http://schemas.microsoft.com/office/drawing/2014/main" val="20005"/>
                    </a:ext>
                  </a:extLst>
                </a:gridCol>
                <a:gridCol w="560859">
                  <a:extLst>
                    <a:ext uri="{9D8B030D-6E8A-4147-A177-3AD203B41FA5}">
                      <a16:colId xmlns:a16="http://schemas.microsoft.com/office/drawing/2014/main" val="20006"/>
                    </a:ext>
                  </a:extLst>
                </a:gridCol>
                <a:gridCol w="560859">
                  <a:extLst>
                    <a:ext uri="{9D8B030D-6E8A-4147-A177-3AD203B41FA5}">
                      <a16:colId xmlns:a16="http://schemas.microsoft.com/office/drawing/2014/main" val="20007"/>
                    </a:ext>
                  </a:extLst>
                </a:gridCol>
                <a:gridCol w="616944">
                  <a:extLst>
                    <a:ext uri="{9D8B030D-6E8A-4147-A177-3AD203B41FA5}">
                      <a16:colId xmlns:a16="http://schemas.microsoft.com/office/drawing/2014/main" val="20008"/>
                    </a:ext>
                  </a:extLst>
                </a:gridCol>
                <a:gridCol w="560859">
                  <a:extLst>
                    <a:ext uri="{9D8B030D-6E8A-4147-A177-3AD203B41FA5}">
                      <a16:colId xmlns:a16="http://schemas.microsoft.com/office/drawing/2014/main" val="20009"/>
                    </a:ext>
                  </a:extLst>
                </a:gridCol>
              </a:tblGrid>
              <a:tr h="0">
                <a:tc rowSpan="2">
                  <a:txBody>
                    <a:bodyPr/>
                    <a:lstStyle/>
                    <a:p>
                      <a:pPr marL="0" marR="0">
                        <a:lnSpc>
                          <a:spcPct val="107000"/>
                        </a:lnSpc>
                        <a:spcBef>
                          <a:spcPts val="0"/>
                        </a:spcBef>
                        <a:spcAft>
                          <a:spcPts val="0"/>
                        </a:spcAft>
                      </a:pPr>
                      <a:r>
                        <a:rPr lang="en-US" sz="1000" b="1">
                          <a:effectLst/>
                          <a:latin typeface="Calibri"/>
                          <a:ea typeface="Calibri"/>
                          <a:cs typeface="Arial Unicode MS"/>
                        </a:rPr>
                        <a:t>Architecture</a:t>
                      </a:r>
                      <a:endParaRPr lang="en-US" sz="1100">
                        <a:effectLst/>
                        <a:latin typeface="Calibri"/>
                        <a:ea typeface="Calibri"/>
                        <a:cs typeface="Arial Unicode MS"/>
                      </a:endParaRPr>
                    </a:p>
                    <a:p>
                      <a:pPr marL="0" marR="0">
                        <a:lnSpc>
                          <a:spcPct val="107000"/>
                        </a:lnSpc>
                        <a:spcBef>
                          <a:spcPts val="0"/>
                        </a:spcBef>
                        <a:spcAft>
                          <a:spcPts val="0"/>
                        </a:spcAft>
                      </a:pPr>
                      <a:r>
                        <a:rPr lang="en-US" sz="1000" b="1">
                          <a:effectLst/>
                          <a:latin typeface="Calibri"/>
                          <a:ea typeface="Calibri"/>
                          <a:cs typeface="Arial Unicode MS"/>
                        </a:rPr>
                        <a:t>Codename</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Fabrication Process [nm]</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Die Size [mm</a:t>
                      </a:r>
                      <a:r>
                        <a:rPr lang="en-US" sz="1100" baseline="30000">
                          <a:effectLst/>
                          <a:latin typeface="Calibri"/>
                          <a:ea typeface="Calibri"/>
                          <a:cs typeface="Arial Unicode MS"/>
                        </a:rPr>
                        <a:t>2</a:t>
                      </a:r>
                      <a:r>
                        <a:rPr lang="en-US" sz="1000" b="1">
                          <a:effectLst/>
                          <a:latin typeface="Calibri"/>
                          <a:ea typeface="Calibri"/>
                          <a:cs typeface="Arial Unicode MS"/>
                        </a:rPr>
                        <a:t>]</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marL="0" marR="0">
                        <a:lnSpc>
                          <a:spcPct val="107000"/>
                        </a:lnSpc>
                        <a:spcBef>
                          <a:spcPts val="0"/>
                        </a:spcBef>
                        <a:spcAft>
                          <a:spcPts val="0"/>
                        </a:spcAft>
                      </a:pPr>
                      <a:r>
                        <a:rPr lang="en-US" sz="1000" b="1">
                          <a:effectLst/>
                          <a:latin typeface="Calibri"/>
                          <a:ea typeface="Calibri"/>
                          <a:cs typeface="Arial Unicode MS"/>
                        </a:rPr>
                        <a:t>CPU </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gridSpan="2">
                  <a:txBody>
                    <a:bodyPr/>
                    <a:lstStyle/>
                    <a:p>
                      <a:pPr marL="0" marR="0">
                        <a:lnSpc>
                          <a:spcPct val="107000"/>
                        </a:lnSpc>
                        <a:spcBef>
                          <a:spcPts val="0"/>
                        </a:spcBef>
                        <a:spcAft>
                          <a:spcPts val="0"/>
                        </a:spcAft>
                      </a:pPr>
                      <a:r>
                        <a:rPr lang="en-US" sz="1000" b="1">
                          <a:effectLst/>
                          <a:latin typeface="Calibri"/>
                          <a:ea typeface="Calibri"/>
                          <a:cs typeface="Arial Unicode MS"/>
                        </a:rPr>
                        <a:t>GPU </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Memory Support</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nSpc>
                          <a:spcPct val="107000"/>
                        </a:lnSpc>
                        <a:spcBef>
                          <a:spcPts val="0"/>
                        </a:spcBef>
                        <a:spcAft>
                          <a:spcPts val="0"/>
                        </a:spcAft>
                      </a:pPr>
                      <a:r>
                        <a:rPr lang="en-US" sz="1000" b="1">
                          <a:effectLst/>
                          <a:latin typeface="Calibri"/>
                          <a:ea typeface="Calibri"/>
                          <a:cs typeface="Arial Unicode MS"/>
                        </a:rPr>
                        <a:t>Max. TDP [W]</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00" b="1">
                          <a:effectLst/>
                          <a:latin typeface="Calibri"/>
                          <a:ea typeface="Calibri"/>
                          <a:cs typeface="Arial Unicode MS"/>
                        </a:rPr>
                        <a:t>Architecture</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00" b="1">
                          <a:effectLst/>
                          <a:latin typeface="Calibri"/>
                          <a:ea typeface="Calibri"/>
                          <a:cs typeface="Arial Unicode MS"/>
                        </a:rPr>
                        <a:t>Clock [GHz]</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00" b="1">
                          <a:effectLst/>
                          <a:latin typeface="Calibri"/>
                          <a:ea typeface="Calibri"/>
                          <a:cs typeface="Arial Unicode MS"/>
                        </a:rPr>
                        <a:t>Max. Cores</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00" b="1">
                          <a:effectLst/>
                          <a:latin typeface="Calibri"/>
                          <a:ea typeface="Calibri"/>
                          <a:cs typeface="Arial Unicode MS"/>
                        </a:rPr>
                        <a:t>Clock [MHz]</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00" b="1">
                          <a:effectLst/>
                          <a:latin typeface="Calibri"/>
                          <a:ea typeface="Calibri"/>
                          <a:cs typeface="Arial Unicode MS"/>
                        </a:rPr>
                        <a:t>Shaders</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Kaveri</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28 nm</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245</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Steamroller</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4.1/4.3</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4</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866</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512</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DDR3-2133</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95</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Carrizo</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28 nm</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245</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Excavator</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2.1/3.4</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4</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800</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512</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DDR3-2133</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35</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000">
                          <a:effectLst/>
                          <a:latin typeface="Calibri"/>
                          <a:ea typeface="Calibri"/>
                          <a:cs typeface="Arial Unicode MS"/>
                        </a:rPr>
                        <a:t>Bristol Ridge</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28 nm</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250</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Excavator</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3.7/4.2</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4</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 </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512</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a:ea typeface="Calibri"/>
                          <a:cs typeface="Arial Unicode MS"/>
                        </a:rPr>
                        <a:t>DDR4-2400</a:t>
                      </a:r>
                      <a:endParaRPr lang="en-US" sz="110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a:ea typeface="Calibri"/>
                          <a:cs typeface="Arial Unicode MS"/>
                        </a:rPr>
                        <a:t>65</a:t>
                      </a:r>
                      <a:endParaRPr lang="en-US" sz="1100" dirty="0">
                        <a:effectLst/>
                        <a:latin typeface="Calibri"/>
                        <a:ea typeface="Calibri"/>
                        <a:cs typeface="Arial Unicode MS"/>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30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7F19-E755-4571-B245-5646797EB0FE}"/>
              </a:ext>
            </a:extLst>
          </p:cNvPr>
          <p:cNvSpPr>
            <a:spLocks noGrp="1"/>
          </p:cNvSpPr>
          <p:nvPr>
            <p:ph type="title"/>
          </p:nvPr>
        </p:nvSpPr>
        <p:spPr/>
        <p:txBody>
          <a:bodyPr/>
          <a:lstStyle/>
          <a:p>
            <a:r>
              <a:rPr lang="en-CA" dirty="0"/>
              <a:t>Tensor Cores</a:t>
            </a:r>
          </a:p>
        </p:txBody>
      </p:sp>
      <p:sp>
        <p:nvSpPr>
          <p:cNvPr id="3" name="Content Placeholder 2">
            <a:extLst>
              <a:ext uri="{FF2B5EF4-FFF2-40B4-BE49-F238E27FC236}">
                <a16:creationId xmlns:a16="http://schemas.microsoft.com/office/drawing/2014/main" id="{4A89F07A-4DF2-4C37-AFFD-C46427BBB761}"/>
              </a:ext>
            </a:extLst>
          </p:cNvPr>
          <p:cNvSpPr>
            <a:spLocks noGrp="1"/>
          </p:cNvSpPr>
          <p:nvPr>
            <p:ph idx="1"/>
          </p:nvPr>
        </p:nvSpPr>
        <p:spPr/>
        <p:txBody>
          <a:bodyPr/>
          <a:lstStyle/>
          <a:p>
            <a:r>
              <a:rPr lang="en-CA" dirty="0"/>
              <a:t>Building on the idea of GPGPU</a:t>
            </a:r>
          </a:p>
          <a:p>
            <a:r>
              <a:rPr lang="en-CA" dirty="0"/>
              <a:t>Analysing the types of calculations used, Nvidia realised matrix multiply-accumulate operations are central to lots of accelerated applications (Deep learning, signal processing etc.)</a:t>
            </a:r>
          </a:p>
          <a:p>
            <a:endParaRPr lang="en-CA" dirty="0"/>
          </a:p>
          <a:p>
            <a:endParaRPr lang="en-CA" dirty="0"/>
          </a:p>
        </p:txBody>
      </p:sp>
    </p:spTree>
    <p:extLst>
      <p:ext uri="{BB962C8B-B14F-4D97-AF65-F5344CB8AC3E}">
        <p14:creationId xmlns:p14="http://schemas.microsoft.com/office/powerpoint/2010/main" val="1795039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4D0D-F964-4ADA-B5CB-A6708FC5D07D}"/>
              </a:ext>
            </a:extLst>
          </p:cNvPr>
          <p:cNvSpPr>
            <a:spLocks noGrp="1"/>
          </p:cNvSpPr>
          <p:nvPr>
            <p:ph type="title"/>
          </p:nvPr>
        </p:nvSpPr>
        <p:spPr/>
        <p:txBody>
          <a:bodyPr/>
          <a:lstStyle/>
          <a:p>
            <a:r>
              <a:rPr lang="en-GB" dirty="0"/>
              <a:t>Multiply Accumulate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C2CA9-EB1C-4A77-8E27-0B04F16BA0FA}"/>
                  </a:ext>
                </a:extLst>
              </p:cNvPr>
              <p:cNvSpPr>
                <a:spLocks noGrp="1"/>
              </p:cNvSpPr>
              <p:nvPr>
                <p:ph idx="1"/>
              </p:nvPr>
            </p:nvSpPr>
            <p:spPr/>
            <p:txBody>
              <a:bodyPr>
                <a:normAutofit fontScale="92500" lnSpcReduction="10000"/>
              </a:bodyPr>
              <a:lstStyle/>
              <a:p>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𝑐</m:t>
                        </m:r>
                      </m:e>
                    </m:d>
                  </m:oMath>
                </a14:m>
                <a:r>
                  <a:rPr lang="en-GB" dirty="0"/>
                  <a:t> (where a, b, and c are matrices)</a:t>
                </a:r>
              </a:p>
              <a:p>
                <a:r>
                  <a:rPr lang="en-GB" dirty="0"/>
                  <a:t>So there is some value (a) in the processor accumulator (fast register).  This computes matrix b*c and adds it to a, and writes that into the accumulator.</a:t>
                </a:r>
              </a:p>
              <a:p>
                <a:r>
                  <a:rPr lang="en-GB" dirty="0"/>
                  <a:t>This speeds up</a:t>
                </a:r>
              </a:p>
              <a:p>
                <a:pPr lvl="1"/>
                <a:r>
                  <a:rPr lang="en-GB" dirty="0"/>
                  <a:t>Dot products</a:t>
                </a:r>
              </a:p>
              <a:p>
                <a:pPr lvl="1"/>
                <a:r>
                  <a:rPr lang="en-GB" dirty="0"/>
                  <a:t>Matrix multiply</a:t>
                </a:r>
              </a:p>
              <a:p>
                <a:pPr lvl="1"/>
                <a:r>
                  <a:rPr lang="en-GB" dirty="0"/>
                  <a:t>Polynomial evaluation (Horner’s rule)</a:t>
                </a:r>
              </a:p>
              <a:p>
                <a:pPr lvl="1"/>
                <a:r>
                  <a:rPr lang="en-GB" dirty="0"/>
                  <a:t>Newton’s method</a:t>
                </a:r>
              </a:p>
              <a:p>
                <a:pPr lvl="1"/>
                <a:r>
                  <a:rPr lang="en-GB" dirty="0"/>
                  <a:t>Convolutions in neural networks</a:t>
                </a:r>
              </a:p>
              <a:p>
                <a:r>
                  <a:rPr lang="en-GB" dirty="0"/>
                  <a:t>Not hugely relevant to us, but note that the precision of this depends on whether you do a single or double round, so different implementations will produce different results with floats</a:t>
                </a:r>
              </a:p>
              <a:p>
                <a:endParaRPr lang="en-GB" dirty="0"/>
              </a:p>
            </p:txBody>
          </p:sp>
        </mc:Choice>
        <mc:Fallback xmlns="">
          <p:sp>
            <p:nvSpPr>
              <p:cNvPr id="3" name="Content Placeholder 2">
                <a:extLst>
                  <a:ext uri="{FF2B5EF4-FFF2-40B4-BE49-F238E27FC236}">
                    <a16:creationId xmlns:a16="http://schemas.microsoft.com/office/drawing/2014/main" id="{D0BC2CA9-EB1C-4A77-8E27-0B04F16BA0FA}"/>
                  </a:ext>
                </a:extLst>
              </p:cNvPr>
              <p:cNvSpPr>
                <a:spLocks noGrp="1" noRot="1" noChangeAspect="1" noMove="1" noResize="1" noEditPoints="1" noAdjustHandles="1" noChangeArrowheads="1" noChangeShapeType="1" noTextEdit="1"/>
              </p:cNvSpPr>
              <p:nvPr>
                <p:ph idx="1"/>
              </p:nvPr>
            </p:nvSpPr>
            <p:spPr>
              <a:blipFill>
                <a:blip r:embed="rId3"/>
                <a:stretch>
                  <a:fillRect l="-928" t="-2801" r="-1101" b="-3922"/>
                </a:stretch>
              </a:blipFill>
            </p:spPr>
            <p:txBody>
              <a:bodyPr/>
              <a:lstStyle/>
              <a:p>
                <a:r>
                  <a:rPr lang="en-GB">
                    <a:noFill/>
                  </a:rPr>
                  <a:t> </a:t>
                </a:r>
              </a:p>
            </p:txBody>
          </p:sp>
        </mc:Fallback>
      </mc:AlternateContent>
    </p:spTree>
    <p:extLst>
      <p:ext uri="{BB962C8B-B14F-4D97-AF65-F5344CB8AC3E}">
        <p14:creationId xmlns:p14="http://schemas.microsoft.com/office/powerpoint/2010/main" val="2295148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4BE3-89E9-4B62-A141-3A6F64655B78}"/>
              </a:ext>
            </a:extLst>
          </p:cNvPr>
          <p:cNvSpPr>
            <a:spLocks noGrp="1"/>
          </p:cNvSpPr>
          <p:nvPr>
            <p:ph type="title"/>
          </p:nvPr>
        </p:nvSpPr>
        <p:spPr/>
        <p:txBody>
          <a:bodyPr/>
          <a:lstStyle/>
          <a:p>
            <a:r>
              <a:rPr lang="en-GB" dirty="0"/>
              <a:t>Programming Platforms</a:t>
            </a:r>
          </a:p>
        </p:txBody>
      </p:sp>
      <p:sp>
        <p:nvSpPr>
          <p:cNvPr id="3" name="Content Placeholder 2">
            <a:extLst>
              <a:ext uri="{FF2B5EF4-FFF2-40B4-BE49-F238E27FC236}">
                <a16:creationId xmlns:a16="http://schemas.microsoft.com/office/drawing/2014/main" id="{2319EC44-E86D-451A-8968-40F6DB7FB85D}"/>
              </a:ext>
            </a:extLst>
          </p:cNvPr>
          <p:cNvSpPr>
            <a:spLocks noGrp="1"/>
          </p:cNvSpPr>
          <p:nvPr>
            <p:ph idx="1"/>
          </p:nvPr>
        </p:nvSpPr>
        <p:spPr/>
        <p:txBody>
          <a:bodyPr/>
          <a:lstStyle/>
          <a:p>
            <a:r>
              <a:rPr lang="en-GB" dirty="0"/>
              <a:t>So how do you program a tensor processor from Nvidia?  CUDA</a:t>
            </a:r>
          </a:p>
          <a:p>
            <a:endParaRPr lang="en-GB" dirty="0"/>
          </a:p>
          <a:p>
            <a:r>
              <a:rPr lang="en-GB" dirty="0"/>
              <a:t>What is CUDA?  </a:t>
            </a:r>
          </a:p>
        </p:txBody>
      </p:sp>
    </p:spTree>
    <p:extLst>
      <p:ext uri="{BB962C8B-B14F-4D97-AF65-F5344CB8AC3E}">
        <p14:creationId xmlns:p14="http://schemas.microsoft.com/office/powerpoint/2010/main" val="22841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626-B3B3-4CC6-B38E-CD6214FC593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4C83439-C340-4A8F-9CC3-B8C09ECD04D8}"/>
              </a:ext>
            </a:extLst>
          </p:cNvPr>
          <p:cNvSpPr>
            <a:spLocks noGrp="1"/>
          </p:cNvSpPr>
          <p:nvPr>
            <p:ph idx="1"/>
          </p:nvPr>
        </p:nvSpPr>
        <p:spPr/>
        <p:txBody>
          <a:bodyPr/>
          <a:lstStyle/>
          <a:p>
            <a:r>
              <a:rPr lang="en-GB" dirty="0"/>
              <a:t>CUDA (compute unified device architecture) is a </a:t>
            </a:r>
            <a:r>
              <a:rPr lang="en-GB" dirty="0" err="1"/>
              <a:t>gpu</a:t>
            </a:r>
            <a:r>
              <a:rPr lang="en-GB" dirty="0"/>
              <a:t> computing language from Nvidia, it’s for C/C++/Fortran</a:t>
            </a:r>
          </a:p>
          <a:p>
            <a:r>
              <a:rPr lang="en-GB" dirty="0"/>
              <a:t>It largely grew out of compute shaders, and exists to solve a different problem than Direct3D or OpenGL</a:t>
            </a:r>
          </a:p>
          <a:p>
            <a:endParaRPr lang="en-GB" dirty="0"/>
          </a:p>
          <a:p>
            <a:r>
              <a:rPr lang="en-GB" dirty="0"/>
              <a:t>It’s probably the dominant GPGPU compute language still</a:t>
            </a:r>
          </a:p>
          <a:p>
            <a:endParaRPr lang="en-GB" dirty="0"/>
          </a:p>
          <a:p>
            <a:r>
              <a:rPr lang="en-GB" dirty="0"/>
              <a:t>Though.. Problem:  Windows and Linux only and it requires an Nvidia GPU.  </a:t>
            </a:r>
          </a:p>
          <a:p>
            <a:endParaRPr lang="en-GB" dirty="0"/>
          </a:p>
        </p:txBody>
      </p:sp>
      <p:pic>
        <p:nvPicPr>
          <p:cNvPr id="2050" name="Picture 2">
            <a:extLst>
              <a:ext uri="{FF2B5EF4-FFF2-40B4-BE49-F238E27FC236}">
                <a16:creationId xmlns:a16="http://schemas.microsoft.com/office/drawing/2014/main" id="{C75F241F-9C30-428C-A02B-7DDCE26A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72" y="-42862"/>
            <a:ext cx="28575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2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5B9-0FC3-47B4-B1BD-0A1B27833953}"/>
              </a:ext>
            </a:extLst>
          </p:cNvPr>
          <p:cNvSpPr>
            <a:spLocks noGrp="1"/>
          </p:cNvSpPr>
          <p:nvPr>
            <p:ph type="title"/>
          </p:nvPr>
        </p:nvSpPr>
        <p:spPr/>
        <p:txBody>
          <a:bodyPr/>
          <a:lstStyle/>
          <a:p>
            <a:r>
              <a:rPr lang="en-GB" dirty="0"/>
              <a:t>AMD (ATI </a:t>
            </a:r>
            <a:r>
              <a:rPr lang="en-GB" dirty="0" err="1"/>
              <a:t>gpus</a:t>
            </a:r>
            <a:r>
              <a:rPr lang="en-GB" dirty="0"/>
              <a:t> from Markham)</a:t>
            </a:r>
          </a:p>
        </p:txBody>
      </p:sp>
      <p:sp>
        <p:nvSpPr>
          <p:cNvPr id="3" name="Content Placeholder 2">
            <a:extLst>
              <a:ext uri="{FF2B5EF4-FFF2-40B4-BE49-F238E27FC236}">
                <a16:creationId xmlns:a16="http://schemas.microsoft.com/office/drawing/2014/main" id="{51EC403D-8E81-4A8D-A865-3527DC5B265F}"/>
              </a:ext>
            </a:extLst>
          </p:cNvPr>
          <p:cNvSpPr>
            <a:spLocks noGrp="1"/>
          </p:cNvSpPr>
          <p:nvPr>
            <p:ph idx="1"/>
          </p:nvPr>
        </p:nvSpPr>
        <p:spPr/>
        <p:txBody>
          <a:bodyPr/>
          <a:lstStyle/>
          <a:p>
            <a:r>
              <a:rPr lang="en-GB" dirty="0"/>
              <a:t>AMD has stumbled around in this space for a while</a:t>
            </a:r>
          </a:p>
          <a:p>
            <a:r>
              <a:rPr lang="en-GB" dirty="0"/>
              <a:t>They had a ‘close to metal’ initiative, that became the AMD stream API that became the AMD APP  all 3 of which are dead initiatives</a:t>
            </a:r>
          </a:p>
          <a:p>
            <a:endParaRPr lang="en-GB" dirty="0"/>
          </a:p>
          <a:p>
            <a:r>
              <a:rPr lang="en-GB" dirty="0"/>
              <a:t>AMD makes GPU’s in this space (the Radeon Pro </a:t>
            </a:r>
            <a:r>
              <a:rPr lang="en-GB" dirty="0" err="1"/>
              <a:t>lineup</a:t>
            </a:r>
            <a:r>
              <a:rPr lang="en-GB" dirty="0"/>
              <a:t>)</a:t>
            </a:r>
          </a:p>
          <a:p>
            <a:endParaRPr lang="en-GB" dirty="0"/>
          </a:p>
          <a:p>
            <a:r>
              <a:rPr lang="en-GB" dirty="0"/>
              <a:t>But programming is done through (probably better) multiplatform APIs</a:t>
            </a:r>
          </a:p>
        </p:txBody>
      </p:sp>
    </p:spTree>
    <p:extLst>
      <p:ext uri="{BB962C8B-B14F-4D97-AF65-F5344CB8AC3E}">
        <p14:creationId xmlns:p14="http://schemas.microsoft.com/office/powerpoint/2010/main" val="70202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Placement in a Conventional System</a:t>
            </a:r>
          </a:p>
        </p:txBody>
      </p:sp>
      <p:sp>
        <p:nvSpPr>
          <p:cNvPr id="3" name="Content Placeholder 2"/>
          <p:cNvSpPr>
            <a:spLocks noGrp="1"/>
          </p:cNvSpPr>
          <p:nvPr>
            <p:ph idx="1"/>
          </p:nvPr>
        </p:nvSpPr>
        <p:spPr/>
        <p:txBody>
          <a:bodyPr>
            <a:normAutofit/>
          </a:bodyPr>
          <a:lstStyle/>
          <a:p>
            <a:r>
              <a:rPr lang="en-US" sz="2400" dirty="0"/>
              <a:t>Use industry-standard interfaces (typically </a:t>
            </a:r>
            <a:r>
              <a:rPr lang="en-US" sz="2400" dirty="0" err="1"/>
              <a:t>PCIe</a:t>
            </a:r>
            <a:r>
              <a:rPr lang="en-US" sz="2400" dirty="0"/>
              <a:t>)</a:t>
            </a:r>
          </a:p>
          <a:p>
            <a:r>
              <a:rPr lang="en-US" sz="2400" dirty="0"/>
              <a:t>Modern CPUs provide </a:t>
            </a:r>
            <a:r>
              <a:rPr lang="en-US" sz="2400" dirty="0" err="1"/>
              <a:t>PCIe</a:t>
            </a:r>
            <a:r>
              <a:rPr lang="en-US" sz="2400" dirty="0"/>
              <a:t> endpoints directly on die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2590800"/>
            <a:ext cx="5267325" cy="378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120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858C-A25A-4FB8-B0B7-48AE16E70EA7}"/>
              </a:ext>
            </a:extLst>
          </p:cNvPr>
          <p:cNvSpPr>
            <a:spLocks noGrp="1"/>
          </p:cNvSpPr>
          <p:nvPr>
            <p:ph type="title"/>
          </p:nvPr>
        </p:nvSpPr>
        <p:spPr/>
        <p:txBody>
          <a:bodyPr/>
          <a:lstStyle/>
          <a:p>
            <a:r>
              <a:rPr lang="en-GB" dirty="0"/>
              <a:t>Alternatives?  </a:t>
            </a:r>
          </a:p>
        </p:txBody>
      </p:sp>
      <p:sp>
        <p:nvSpPr>
          <p:cNvPr id="3" name="Content Placeholder 2">
            <a:extLst>
              <a:ext uri="{FF2B5EF4-FFF2-40B4-BE49-F238E27FC236}">
                <a16:creationId xmlns:a16="http://schemas.microsoft.com/office/drawing/2014/main" id="{F7857042-C80A-4022-B09B-DBD241D5BE31}"/>
              </a:ext>
            </a:extLst>
          </p:cNvPr>
          <p:cNvSpPr>
            <a:spLocks noGrp="1"/>
          </p:cNvSpPr>
          <p:nvPr>
            <p:ph idx="1"/>
          </p:nvPr>
        </p:nvSpPr>
        <p:spPr/>
        <p:txBody>
          <a:bodyPr/>
          <a:lstStyle/>
          <a:p>
            <a:r>
              <a:rPr lang="en-GB" dirty="0" err="1"/>
              <a:t>DirectCompute</a:t>
            </a:r>
            <a:r>
              <a:rPr lang="en-GB" dirty="0"/>
              <a:t> (The DirectX counterpart to CUDA)</a:t>
            </a:r>
          </a:p>
          <a:p>
            <a:endParaRPr lang="en-GB" dirty="0"/>
          </a:p>
          <a:p>
            <a:r>
              <a:rPr lang="en-GB" dirty="0" err="1"/>
              <a:t>DirectCompute</a:t>
            </a:r>
            <a:r>
              <a:rPr lang="en-GB" dirty="0"/>
              <a:t> works on AMD and Nvidia GPUs… which is good</a:t>
            </a:r>
          </a:p>
          <a:p>
            <a:r>
              <a:rPr lang="en-GB" dirty="0"/>
              <a:t>But it’s really part of a game engine library, also, Windows/Xbox only for</a:t>
            </a:r>
          </a:p>
          <a:p>
            <a:endParaRPr lang="en-GB" dirty="0"/>
          </a:p>
          <a:p>
            <a:r>
              <a:rPr lang="en-GB" dirty="0"/>
              <a:t>(Don’t let Sri get </a:t>
            </a:r>
            <a:r>
              <a:rPr lang="en-GB" dirty="0" err="1"/>
              <a:t>sidetracked</a:t>
            </a:r>
            <a:r>
              <a:rPr lang="en-GB" dirty="0"/>
              <a:t> on this but DirectX is relatively narrowly focused on making game engine type things, whereas OpenGL is more ‘anything 3D’)</a:t>
            </a:r>
          </a:p>
        </p:txBody>
      </p:sp>
    </p:spTree>
    <p:extLst>
      <p:ext uri="{BB962C8B-B14F-4D97-AF65-F5344CB8AC3E}">
        <p14:creationId xmlns:p14="http://schemas.microsoft.com/office/powerpoint/2010/main" val="4125482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2CF2-E2CE-4CFF-A058-9297770C61D9}"/>
              </a:ext>
            </a:extLst>
          </p:cNvPr>
          <p:cNvSpPr>
            <a:spLocks noGrp="1"/>
          </p:cNvSpPr>
          <p:nvPr>
            <p:ph type="title"/>
          </p:nvPr>
        </p:nvSpPr>
        <p:spPr/>
        <p:txBody>
          <a:bodyPr/>
          <a:lstStyle/>
          <a:p>
            <a:r>
              <a:rPr lang="en-GB" dirty="0"/>
              <a:t>OpenCL</a:t>
            </a:r>
          </a:p>
        </p:txBody>
      </p:sp>
      <p:sp>
        <p:nvSpPr>
          <p:cNvPr id="3" name="Content Placeholder 2">
            <a:extLst>
              <a:ext uri="{FF2B5EF4-FFF2-40B4-BE49-F238E27FC236}">
                <a16:creationId xmlns:a16="http://schemas.microsoft.com/office/drawing/2014/main" id="{AA037333-7D4F-4EBB-A7DF-FF2D81C04959}"/>
              </a:ext>
            </a:extLst>
          </p:cNvPr>
          <p:cNvSpPr>
            <a:spLocks noGrp="1"/>
          </p:cNvSpPr>
          <p:nvPr>
            <p:ph idx="1"/>
          </p:nvPr>
        </p:nvSpPr>
        <p:spPr/>
        <p:txBody>
          <a:bodyPr/>
          <a:lstStyle/>
          <a:p>
            <a:r>
              <a:rPr lang="en-GB" dirty="0"/>
              <a:t>You’ll have heard of OpenGL as the cross platform graphics library that’s pretty good at everything. </a:t>
            </a:r>
          </a:p>
          <a:p>
            <a:endParaRPr lang="en-GB" dirty="0"/>
          </a:p>
          <a:p>
            <a:r>
              <a:rPr lang="en-GB" dirty="0"/>
              <a:t>OpenCL is basically the GPU accelerated compute language that spun off from that</a:t>
            </a:r>
          </a:p>
          <a:p>
            <a:endParaRPr lang="en-GB" dirty="0"/>
          </a:p>
          <a:p>
            <a:r>
              <a:rPr lang="en-GB" dirty="0"/>
              <a:t>OpenCL connects nicely with Vulkan (sort of a low level API from the OpenGL people) </a:t>
            </a:r>
          </a:p>
        </p:txBody>
      </p:sp>
    </p:spTree>
    <p:extLst>
      <p:ext uri="{BB962C8B-B14F-4D97-AF65-F5344CB8AC3E}">
        <p14:creationId xmlns:p14="http://schemas.microsoft.com/office/powerpoint/2010/main" val="383470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E866-0716-4358-8858-BC437AD9D43C}"/>
              </a:ext>
            </a:extLst>
          </p:cNvPr>
          <p:cNvSpPr>
            <a:spLocks noGrp="1"/>
          </p:cNvSpPr>
          <p:nvPr>
            <p:ph type="title"/>
          </p:nvPr>
        </p:nvSpPr>
        <p:spPr/>
        <p:txBody>
          <a:bodyPr/>
          <a:lstStyle/>
          <a:p>
            <a:r>
              <a:rPr lang="en-GB" dirty="0"/>
              <a:t>Others?</a:t>
            </a:r>
          </a:p>
        </p:txBody>
      </p:sp>
      <p:sp>
        <p:nvSpPr>
          <p:cNvPr id="3" name="Content Placeholder 2">
            <a:extLst>
              <a:ext uri="{FF2B5EF4-FFF2-40B4-BE49-F238E27FC236}">
                <a16:creationId xmlns:a16="http://schemas.microsoft.com/office/drawing/2014/main" id="{786744E8-59BC-477A-BD61-B263BE27F84F}"/>
              </a:ext>
            </a:extLst>
          </p:cNvPr>
          <p:cNvSpPr>
            <a:spLocks noGrp="1"/>
          </p:cNvSpPr>
          <p:nvPr>
            <p:ph idx="1"/>
          </p:nvPr>
        </p:nvSpPr>
        <p:spPr/>
        <p:txBody>
          <a:bodyPr>
            <a:normAutofit lnSpcReduction="10000"/>
          </a:bodyPr>
          <a:lstStyle/>
          <a:p>
            <a:r>
              <a:rPr lang="en-GB" dirty="0"/>
              <a:t>There are other GPU libraries, </a:t>
            </a:r>
          </a:p>
          <a:p>
            <a:r>
              <a:rPr lang="en-GB" dirty="0" err="1"/>
              <a:t>WebGPU</a:t>
            </a:r>
            <a:endParaRPr lang="en-GB" dirty="0"/>
          </a:p>
          <a:p>
            <a:r>
              <a:rPr lang="en-GB" dirty="0"/>
              <a:t>C++AMP (built on DirectX)</a:t>
            </a:r>
          </a:p>
          <a:p>
            <a:r>
              <a:rPr lang="en-GB" dirty="0" err="1"/>
              <a:t>RenderScript</a:t>
            </a:r>
            <a:r>
              <a:rPr lang="en-GB" dirty="0"/>
              <a:t> (Replaced by Vulkan)</a:t>
            </a:r>
          </a:p>
          <a:p>
            <a:endParaRPr lang="en-GB" dirty="0"/>
          </a:p>
          <a:p>
            <a:r>
              <a:rPr lang="en-GB" dirty="0"/>
              <a:t>Some AI and Deep learning specific ones, some for Audio processing (which is a similar problem mathematically)</a:t>
            </a:r>
          </a:p>
          <a:p>
            <a:r>
              <a:rPr lang="en-GB" dirty="0"/>
              <a:t>And Intel has something useless for </a:t>
            </a:r>
            <a:r>
              <a:rPr lang="en-GB" dirty="0" err="1"/>
              <a:t>Larabee</a:t>
            </a:r>
            <a:r>
              <a:rPr lang="en-GB" dirty="0"/>
              <a:t> (also useless) that still shambles along as a zombie (</a:t>
            </a:r>
            <a:r>
              <a:rPr lang="en-GB" dirty="0" err="1"/>
              <a:t>Larabee</a:t>
            </a:r>
            <a:r>
              <a:rPr lang="en-GB" dirty="0"/>
              <a:t> is completely different </a:t>
            </a:r>
            <a:r>
              <a:rPr lang="en-GB"/>
              <a:t>from Arc/Xe)</a:t>
            </a:r>
            <a:endParaRPr lang="en-GB" dirty="0"/>
          </a:p>
          <a:p>
            <a:endParaRPr lang="en-GB" dirty="0"/>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945653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419E-772F-4D5D-8105-EB8DF5F4DFB3}"/>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F2E6A53D-C756-4BE7-AE8D-5267C5AE2E33}"/>
              </a:ext>
            </a:extLst>
          </p:cNvPr>
          <p:cNvSpPr>
            <a:spLocks noGrp="1"/>
          </p:cNvSpPr>
          <p:nvPr>
            <p:ph idx="1"/>
          </p:nvPr>
        </p:nvSpPr>
        <p:spPr/>
        <p:txBody>
          <a:bodyPr/>
          <a:lstStyle/>
          <a:p>
            <a:r>
              <a:rPr lang="en-GB" dirty="0"/>
              <a:t>That tech stack is really not aimed at HPC</a:t>
            </a:r>
          </a:p>
          <a:p>
            <a:endParaRPr lang="en-GB" dirty="0"/>
          </a:p>
          <a:p>
            <a:r>
              <a:rPr lang="en-GB" dirty="0"/>
              <a:t>What we really want is something that’s easy to accelerate code on</a:t>
            </a:r>
          </a:p>
          <a:p>
            <a:r>
              <a:rPr lang="en-GB" dirty="0"/>
              <a:t>Cross hardware, Linux</a:t>
            </a:r>
          </a:p>
          <a:p>
            <a:endParaRPr lang="en-GB" dirty="0"/>
          </a:p>
          <a:p>
            <a:endParaRPr lang="en-GB" dirty="0"/>
          </a:p>
          <a:p>
            <a:r>
              <a:rPr lang="en-GB" dirty="0"/>
              <a:t>What if we designed a GPU accelerated language in the style </a:t>
            </a:r>
            <a:r>
              <a:rPr lang="en-GB"/>
              <a:t>of OpenMP?  </a:t>
            </a:r>
          </a:p>
          <a:p>
            <a:endParaRPr lang="en-GB" dirty="0"/>
          </a:p>
        </p:txBody>
      </p:sp>
    </p:spTree>
    <p:extLst>
      <p:ext uri="{BB962C8B-B14F-4D97-AF65-F5344CB8AC3E}">
        <p14:creationId xmlns:p14="http://schemas.microsoft.com/office/powerpoint/2010/main" val="3099464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Essential </a:t>
            </a:r>
            <a:r>
              <a:rPr lang="en-US" dirty="0" err="1"/>
              <a:t>OpenACC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8549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AC84-7B10-42A2-ABCC-EF0A09BAE258}"/>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3D271449-DDBC-41F2-BF0C-7A615311B8EA}"/>
              </a:ext>
            </a:extLst>
          </p:cNvPr>
          <p:cNvPicPr>
            <a:picLocks noGrp="1" noChangeAspect="1"/>
          </p:cNvPicPr>
          <p:nvPr>
            <p:ph idx="1"/>
          </p:nvPr>
        </p:nvPicPr>
        <p:blipFill>
          <a:blip r:embed="rId2"/>
          <a:stretch>
            <a:fillRect/>
          </a:stretch>
        </p:blipFill>
        <p:spPr>
          <a:xfrm>
            <a:off x="2283054" y="-1"/>
            <a:ext cx="5689371" cy="6792915"/>
          </a:xfrm>
          <a:prstGeom prst="rect">
            <a:avLst/>
          </a:prstGeom>
        </p:spPr>
      </p:pic>
    </p:spTree>
    <p:extLst>
      <p:ext uri="{BB962C8B-B14F-4D97-AF65-F5344CB8AC3E}">
        <p14:creationId xmlns:p14="http://schemas.microsoft.com/office/powerpoint/2010/main" val="478546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Common GPU Programming Environments</a:t>
            </a:r>
          </a:p>
        </p:txBody>
      </p:sp>
      <p:sp>
        <p:nvSpPr>
          <p:cNvPr id="3" name="Content Placeholder 2"/>
          <p:cNvSpPr>
            <a:spLocks noGrp="1"/>
          </p:cNvSpPr>
          <p:nvPr>
            <p:ph idx="1"/>
          </p:nvPr>
        </p:nvSpPr>
        <p:spPr/>
        <p:txBody>
          <a:bodyPr>
            <a:normAutofit fontScale="77500" lnSpcReduction="20000"/>
          </a:bodyPr>
          <a:lstStyle/>
          <a:p>
            <a:r>
              <a:rPr lang="en-US" dirty="0"/>
              <a:t>CUDA (Compute Unified Device Architecture)</a:t>
            </a:r>
          </a:p>
          <a:p>
            <a:pPr lvl="1"/>
            <a:r>
              <a:rPr lang="en-US" dirty="0"/>
              <a:t>C, C++, and </a:t>
            </a:r>
            <a:r>
              <a:rPr lang="en-US" dirty="0" err="1"/>
              <a:t>Fortan</a:t>
            </a:r>
            <a:r>
              <a:rPr lang="en-US" dirty="0"/>
              <a:t> language support (custom compilers)</a:t>
            </a:r>
          </a:p>
          <a:p>
            <a:pPr lvl="1"/>
            <a:r>
              <a:rPr lang="en-US" dirty="0"/>
              <a:t>Limited to </a:t>
            </a:r>
            <a:r>
              <a:rPr lang="en-US" dirty="0" err="1"/>
              <a:t>Nvidia</a:t>
            </a:r>
            <a:r>
              <a:rPr lang="en-US" dirty="0"/>
              <a:t> devices (GeForce, </a:t>
            </a:r>
            <a:r>
              <a:rPr lang="en-US" dirty="0" err="1"/>
              <a:t>Quadro</a:t>
            </a:r>
            <a:r>
              <a:rPr lang="en-US" dirty="0"/>
              <a:t>, Tesla)</a:t>
            </a:r>
          </a:p>
          <a:p>
            <a:pPr lvl="1"/>
            <a:r>
              <a:rPr lang="en-US" dirty="0"/>
              <a:t>Optimized libraries for FFT, BLAS, dense and sparse solvers, graph analytics, random number generation, and physics simulation</a:t>
            </a:r>
          </a:p>
          <a:p>
            <a:r>
              <a:rPr lang="en-US" dirty="0" err="1"/>
              <a:t>OpenCL</a:t>
            </a:r>
            <a:endParaRPr lang="en-US" dirty="0"/>
          </a:p>
          <a:p>
            <a:pPr lvl="1"/>
            <a:r>
              <a:rPr lang="en-US" dirty="0"/>
              <a:t>Heterogeneous environment support (including host and devices)</a:t>
            </a:r>
          </a:p>
          <a:p>
            <a:pPr lvl="1"/>
            <a:r>
              <a:rPr lang="en-US" dirty="0"/>
              <a:t>ISO C99 and C++14 programming API</a:t>
            </a:r>
          </a:p>
          <a:p>
            <a:pPr lvl="1"/>
            <a:r>
              <a:rPr lang="en-US" dirty="0"/>
              <a:t>Distinguishes four levels of memory hierarchy on accelerators</a:t>
            </a:r>
          </a:p>
          <a:p>
            <a:r>
              <a:rPr lang="en-US" dirty="0"/>
              <a:t>C++ AMP</a:t>
            </a:r>
          </a:p>
          <a:p>
            <a:pPr lvl="1"/>
            <a:r>
              <a:rPr lang="en-US" dirty="0"/>
              <a:t>Set of extensions and C++ compiler developed by Microsoft</a:t>
            </a:r>
          </a:p>
          <a:p>
            <a:pPr lvl="1"/>
            <a:r>
              <a:rPr lang="en-US" dirty="0"/>
              <a:t>Specifies two devices types for function execution, </a:t>
            </a:r>
            <a:r>
              <a:rPr lang="en-US" i="1" dirty="0" err="1"/>
              <a:t>cpu</a:t>
            </a:r>
            <a:r>
              <a:rPr lang="en-US" dirty="0"/>
              <a:t> and </a:t>
            </a:r>
            <a:r>
              <a:rPr lang="en-US" i="1" dirty="0"/>
              <a:t>amp</a:t>
            </a:r>
          </a:p>
          <a:p>
            <a:pPr lvl="1"/>
            <a:r>
              <a:rPr lang="en-US" dirty="0"/>
              <a:t>N-dimensional array data and index objects with associated </a:t>
            </a:r>
            <a:r>
              <a:rPr lang="en-US" i="1" dirty="0"/>
              <a:t>views</a:t>
            </a:r>
          </a:p>
          <a:p>
            <a:r>
              <a:rPr lang="en-US" dirty="0" err="1"/>
              <a:t>OpenACC</a:t>
            </a:r>
            <a:endParaRPr lang="en-US" dirty="0"/>
          </a:p>
          <a:p>
            <a:pPr lvl="1"/>
            <a:r>
              <a:rPr lang="en-US" dirty="0"/>
              <a:t>Directive based, discussed further here</a:t>
            </a:r>
          </a:p>
        </p:txBody>
      </p:sp>
    </p:spTree>
    <p:extLst>
      <p:ext uri="{BB962C8B-B14F-4D97-AF65-F5344CB8AC3E}">
        <p14:creationId xmlns:p14="http://schemas.microsoft.com/office/powerpoint/2010/main" val="2493775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Open Accelerators (</a:t>
            </a:r>
            <a:r>
              <a:rPr lang="en-US" dirty="0" err="1"/>
              <a:t>OpenACC</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“Directives for accelerators” (pragmas)</a:t>
            </a:r>
          </a:p>
          <a:p>
            <a:r>
              <a:rPr lang="en-US" dirty="0"/>
              <a:t>Directives are ignored if compiler cannot support them</a:t>
            </a:r>
          </a:p>
          <a:p>
            <a:r>
              <a:rPr lang="en-US" dirty="0"/>
              <a:t>Initial specification created by PGI, CAPS </a:t>
            </a:r>
            <a:r>
              <a:rPr lang="en-US" dirty="0" err="1"/>
              <a:t>entreprise</a:t>
            </a:r>
            <a:r>
              <a:rPr lang="en-US" dirty="0"/>
              <a:t>, Cray, and </a:t>
            </a:r>
            <a:r>
              <a:rPr lang="en-US" dirty="0" err="1"/>
              <a:t>Nvidia</a:t>
            </a:r>
            <a:r>
              <a:rPr lang="en-US" dirty="0"/>
              <a:t> in 2011</a:t>
            </a:r>
          </a:p>
          <a:p>
            <a:r>
              <a:rPr lang="en-US" dirty="0"/>
              <a:t>C, C++, and Fortran languages</a:t>
            </a:r>
          </a:p>
          <a:p>
            <a:r>
              <a:rPr lang="en-US" dirty="0"/>
              <a:t>Focus on simplicity and portability</a:t>
            </a:r>
          </a:p>
          <a:p>
            <a:r>
              <a:rPr lang="en-US" dirty="0"/>
              <a:t>User explicitly identifies sections of code that may be offloaded to accelerator</a:t>
            </a:r>
          </a:p>
          <a:p>
            <a:r>
              <a:rPr lang="en-US" dirty="0"/>
              <a:t>Most recent API specification is v2.5 (Oct. 2015)</a:t>
            </a:r>
          </a:p>
          <a:p>
            <a:r>
              <a:rPr lang="en-US" dirty="0"/>
              <a:t>Available compilers include PGI, </a:t>
            </a:r>
            <a:r>
              <a:rPr lang="en-US" dirty="0" err="1"/>
              <a:t>Pathscale</a:t>
            </a:r>
            <a:r>
              <a:rPr lang="en-US" dirty="0"/>
              <a:t>, GCC 6, </a:t>
            </a:r>
            <a:r>
              <a:rPr lang="en-US" dirty="0" err="1"/>
              <a:t>OpenUH</a:t>
            </a:r>
            <a:r>
              <a:rPr lang="en-US" dirty="0"/>
              <a:t>, and </a:t>
            </a:r>
            <a:r>
              <a:rPr lang="en-US" dirty="0" err="1"/>
              <a:t>OpenARC</a:t>
            </a:r>
            <a:endParaRPr lang="en-US" dirty="0"/>
          </a:p>
        </p:txBody>
      </p:sp>
    </p:spTree>
    <p:extLst>
      <p:ext uri="{BB962C8B-B14F-4D97-AF65-F5344CB8AC3E}">
        <p14:creationId xmlns:p14="http://schemas.microsoft.com/office/powerpoint/2010/main" val="2798404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Parallel Workload Decomposition</a:t>
            </a:r>
          </a:p>
        </p:txBody>
      </p:sp>
      <p:sp>
        <p:nvSpPr>
          <p:cNvPr id="3" name="Content Placeholder 2"/>
          <p:cNvSpPr>
            <a:spLocks noGrp="1"/>
          </p:cNvSpPr>
          <p:nvPr>
            <p:ph idx="1"/>
          </p:nvPr>
        </p:nvSpPr>
        <p:spPr>
          <a:xfrm>
            <a:off x="2152650" y="5075062"/>
            <a:ext cx="7886700" cy="1101901"/>
          </a:xfrm>
        </p:spPr>
        <p:txBody>
          <a:bodyPr>
            <a:normAutofit fontScale="77500" lnSpcReduction="20000"/>
          </a:bodyPr>
          <a:lstStyle/>
          <a:p>
            <a:r>
              <a:rPr lang="en-US" dirty="0"/>
              <a:t>Gangs</a:t>
            </a:r>
          </a:p>
          <a:p>
            <a:r>
              <a:rPr lang="en-US" dirty="0"/>
              <a:t>Workers</a:t>
            </a:r>
          </a:p>
          <a:p>
            <a:r>
              <a:rPr lang="en-US" dirty="0"/>
              <a:t>Vectors</a:t>
            </a:r>
          </a:p>
        </p:txBody>
      </p:sp>
      <p:pic>
        <p:nvPicPr>
          <p:cNvPr id="4" name="Picture 3"/>
          <p:cNvPicPr>
            <a:picLocks noChangeAspect="1"/>
          </p:cNvPicPr>
          <p:nvPr/>
        </p:nvPicPr>
        <p:blipFill>
          <a:blip r:embed="rId2"/>
          <a:stretch>
            <a:fillRect/>
          </a:stretch>
        </p:blipFill>
        <p:spPr>
          <a:xfrm>
            <a:off x="3123943" y="1687526"/>
            <a:ext cx="5944115" cy="3292125"/>
          </a:xfrm>
          <a:prstGeom prst="rect">
            <a:avLst/>
          </a:prstGeom>
        </p:spPr>
      </p:pic>
    </p:spTree>
    <p:extLst>
      <p:ext uri="{BB962C8B-B14F-4D97-AF65-F5344CB8AC3E}">
        <p14:creationId xmlns:p14="http://schemas.microsoft.com/office/powerpoint/2010/main" val="3324432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Parallel Execution Semantics</a:t>
            </a:r>
          </a:p>
        </p:txBody>
      </p:sp>
      <p:sp>
        <p:nvSpPr>
          <p:cNvPr id="3" name="Content Placeholder 2"/>
          <p:cNvSpPr>
            <a:spLocks noGrp="1"/>
          </p:cNvSpPr>
          <p:nvPr>
            <p:ph idx="1"/>
          </p:nvPr>
        </p:nvSpPr>
        <p:spPr/>
        <p:txBody>
          <a:bodyPr>
            <a:normAutofit fontScale="85000" lnSpcReduction="20000"/>
          </a:bodyPr>
          <a:lstStyle/>
          <a:p>
            <a:r>
              <a:rPr lang="en-US" dirty="0"/>
              <a:t>Compute region execution on accelerator starts in gang-redundant mode (GR)</a:t>
            </a:r>
          </a:p>
          <a:p>
            <a:pPr lvl="1"/>
            <a:r>
              <a:rPr lang="en-US" dirty="0"/>
              <a:t>Each gang executes the same code</a:t>
            </a:r>
          </a:p>
          <a:p>
            <a:r>
              <a:rPr lang="en-US" dirty="0"/>
              <a:t>Once a parallel code is encountered, the execution switches to gang-partitioned (GP) mode</a:t>
            </a:r>
          </a:p>
          <a:p>
            <a:pPr lvl="1"/>
            <a:r>
              <a:rPr lang="en-US" dirty="0"/>
              <a:t>Loop iterations are distributed across gangs</a:t>
            </a:r>
          </a:p>
          <a:p>
            <a:pPr lvl="1"/>
            <a:r>
              <a:rPr lang="en-US" dirty="0"/>
              <a:t>Only one worker active per gang (worker-single, or WS mode)</a:t>
            </a:r>
          </a:p>
          <a:p>
            <a:pPr lvl="1"/>
            <a:r>
              <a:rPr lang="en-US" dirty="0"/>
              <a:t>If only one vector lane is used by the worker, it proceeds in vector-single (VS) mode</a:t>
            </a:r>
          </a:p>
          <a:p>
            <a:r>
              <a:rPr lang="en-US" dirty="0"/>
              <a:t>If parallel region (or its section) is marked for worker-level work sharing, it switches to worker-partitioned mode (WP)</a:t>
            </a:r>
          </a:p>
          <a:p>
            <a:pPr lvl="1"/>
            <a:r>
              <a:rPr lang="en-US" dirty="0"/>
              <a:t>GP and WP modes may be activated at the same time</a:t>
            </a:r>
          </a:p>
          <a:p>
            <a:r>
              <a:rPr lang="en-US" dirty="0"/>
              <a:t>Frequently processing may benefit from vector-level parallelization (e.g., leveraging SIMD units), thus initiating vector-partitioned (VP) mode</a:t>
            </a:r>
          </a:p>
          <a:p>
            <a:pPr lvl="1"/>
            <a:r>
              <a:rPr lang="en-US" dirty="0"/>
              <a:t>VP mode may be activated concurrently with any combination of gang and worker modes</a:t>
            </a:r>
          </a:p>
        </p:txBody>
      </p:sp>
    </p:spTree>
    <p:extLst>
      <p:ext uri="{BB962C8B-B14F-4D97-AF65-F5344CB8AC3E}">
        <p14:creationId xmlns:p14="http://schemas.microsoft.com/office/powerpoint/2010/main" val="3495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Accelerator Types</a:t>
            </a:r>
          </a:p>
        </p:txBody>
      </p:sp>
      <p:sp>
        <p:nvSpPr>
          <p:cNvPr id="3" name="Content Placeholder 2"/>
          <p:cNvSpPr>
            <a:spLocks noGrp="1"/>
          </p:cNvSpPr>
          <p:nvPr>
            <p:ph idx="1"/>
          </p:nvPr>
        </p:nvSpPr>
        <p:spPr/>
        <p:txBody>
          <a:bodyPr>
            <a:normAutofit fontScale="92500" lnSpcReduction="20000"/>
          </a:bodyPr>
          <a:lstStyle/>
          <a:p>
            <a:r>
              <a:rPr lang="en-US" dirty="0"/>
              <a:t>Graphics and video processing</a:t>
            </a:r>
          </a:p>
          <a:p>
            <a:r>
              <a:rPr lang="en-US" dirty="0"/>
              <a:t>Arithmetic</a:t>
            </a:r>
          </a:p>
          <a:p>
            <a:pPr lvl="1"/>
            <a:r>
              <a:rPr lang="en-US" dirty="0"/>
              <a:t>Double-precision floating-point</a:t>
            </a:r>
          </a:p>
          <a:p>
            <a:r>
              <a:rPr lang="en-US" dirty="0"/>
              <a:t>Multimedia processing</a:t>
            </a:r>
          </a:p>
          <a:p>
            <a:pPr lvl="1"/>
            <a:r>
              <a:rPr lang="en-US" dirty="0"/>
              <a:t>Encoding</a:t>
            </a:r>
          </a:p>
          <a:p>
            <a:pPr lvl="1"/>
            <a:r>
              <a:rPr lang="en-US" dirty="0"/>
              <a:t>Decoding</a:t>
            </a:r>
          </a:p>
          <a:p>
            <a:pPr lvl="1"/>
            <a:r>
              <a:rPr lang="en-US" dirty="0"/>
              <a:t>Multiplexing</a:t>
            </a:r>
          </a:p>
          <a:p>
            <a:r>
              <a:rPr lang="en-US" dirty="0"/>
              <a:t>Digital Signal Processing (DSP)</a:t>
            </a:r>
          </a:p>
          <a:p>
            <a:r>
              <a:rPr lang="en-US" dirty="0"/>
              <a:t>Cryptography</a:t>
            </a:r>
          </a:p>
          <a:p>
            <a:r>
              <a:rPr lang="en-US" dirty="0"/>
              <a:t>I/O, smart DMA</a:t>
            </a:r>
          </a:p>
          <a:p>
            <a:r>
              <a:rPr lang="en-US" dirty="0"/>
              <a:t>Artificial Intelligence</a:t>
            </a:r>
          </a:p>
        </p:txBody>
      </p:sp>
    </p:spTree>
    <p:extLst>
      <p:ext uri="{BB962C8B-B14F-4D97-AF65-F5344CB8AC3E}">
        <p14:creationId xmlns:p14="http://schemas.microsoft.com/office/powerpoint/2010/main" val="2455510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Common </a:t>
            </a:r>
            <a:r>
              <a:rPr lang="en-US" dirty="0" err="1"/>
              <a:t>OpenACC</a:t>
            </a:r>
            <a:r>
              <a:rPr lang="en-US" dirty="0"/>
              <a:t> Library Calls</a:t>
            </a:r>
          </a:p>
        </p:txBody>
      </p:sp>
      <p:sp>
        <p:nvSpPr>
          <p:cNvPr id="3" name="Content Placeholder 2"/>
          <p:cNvSpPr>
            <a:spLocks noGrp="1"/>
          </p:cNvSpPr>
          <p:nvPr>
            <p:ph idx="1"/>
          </p:nvPr>
        </p:nvSpPr>
        <p:spPr/>
        <p:txBody>
          <a:bodyPr>
            <a:normAutofit/>
          </a:bodyPr>
          <a:lstStyle/>
          <a:p>
            <a:r>
              <a:rPr lang="en-US" i="1" dirty="0" err="1"/>
              <a:t>acc_get_num_devices</a:t>
            </a:r>
            <a:r>
              <a:rPr lang="en-US" dirty="0"/>
              <a:t> obtains the number of attached accelerators</a:t>
            </a:r>
          </a:p>
          <a:p>
            <a:r>
              <a:rPr lang="en-US" i="1" dirty="0" err="1"/>
              <a:t>acc_get_device_type</a:t>
            </a:r>
            <a:r>
              <a:rPr lang="en-US" dirty="0"/>
              <a:t> indicates current device type</a:t>
            </a:r>
          </a:p>
          <a:p>
            <a:r>
              <a:rPr lang="en-US" i="1" dirty="0" err="1"/>
              <a:t>acc_set_device_type</a:t>
            </a:r>
            <a:r>
              <a:rPr lang="en-US" dirty="0"/>
              <a:t> sets the preferred device type for execution of parallel regions of code</a:t>
            </a:r>
          </a:p>
          <a:p>
            <a:r>
              <a:rPr lang="en-US" i="1" dirty="0" err="1"/>
              <a:t>acc_get_device_num</a:t>
            </a:r>
            <a:r>
              <a:rPr lang="en-US" dirty="0"/>
              <a:t> returns the index of device of specified type</a:t>
            </a:r>
          </a:p>
          <a:p>
            <a:r>
              <a:rPr lang="en-US" i="1" dirty="0" err="1"/>
              <a:t>acc_set_device_num</a:t>
            </a:r>
            <a:r>
              <a:rPr lang="en-US" dirty="0"/>
              <a:t> selects specific device to execute parallel code</a:t>
            </a:r>
          </a:p>
          <a:p>
            <a:r>
              <a:rPr lang="en-US" dirty="0"/>
              <a:t>Device types typically include: </a:t>
            </a:r>
            <a:r>
              <a:rPr lang="en-US" i="1" dirty="0" err="1"/>
              <a:t>acc_device_nvidia</a:t>
            </a:r>
            <a:r>
              <a:rPr lang="en-US" dirty="0"/>
              <a:t>, </a:t>
            </a:r>
            <a:r>
              <a:rPr lang="en-US" i="1" dirty="0" err="1"/>
              <a:t>acc_device_radeon</a:t>
            </a:r>
            <a:r>
              <a:rPr lang="en-US" dirty="0"/>
              <a:t>, and </a:t>
            </a:r>
            <a:r>
              <a:rPr lang="en-US" i="1" dirty="0" err="1"/>
              <a:t>acc_device_xeonphi</a:t>
            </a:r>
            <a:endParaRPr lang="en-US" i="1" dirty="0"/>
          </a:p>
          <a:p>
            <a:r>
              <a:rPr lang="en-US" dirty="0"/>
              <a:t>Macro _OPENACC may be used to check the implementation version</a:t>
            </a:r>
          </a:p>
          <a:p>
            <a:endParaRPr lang="en-US" dirty="0"/>
          </a:p>
          <a:p>
            <a:endParaRPr lang="en-US" dirty="0"/>
          </a:p>
        </p:txBody>
      </p:sp>
    </p:spTree>
    <p:extLst>
      <p:ext uri="{BB962C8B-B14F-4D97-AF65-F5344CB8AC3E}">
        <p14:creationId xmlns:p14="http://schemas.microsoft.com/office/powerpoint/2010/main" val="3897483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OpenACC</a:t>
            </a:r>
            <a:r>
              <a:rPr lang="en-US" dirty="0"/>
              <a:t> Library Calls Example</a:t>
            </a:r>
          </a:p>
        </p:txBody>
      </p:sp>
      <p:sp>
        <p:nvSpPr>
          <p:cNvPr id="3" name="Content Placeholder 2"/>
          <p:cNvSpPr>
            <a:spLocks noGrp="1"/>
          </p:cNvSpPr>
          <p:nvPr>
            <p:ph idx="1"/>
          </p:nvPr>
        </p:nvSpPr>
        <p:spPr/>
        <p:txBody>
          <a:bodyPr/>
          <a:lstStyle/>
          <a:p>
            <a:r>
              <a:rPr lang="en-US" dirty="0"/>
              <a:t>Code</a:t>
            </a:r>
          </a:p>
          <a:p>
            <a:endParaRPr lang="en-US" dirty="0"/>
          </a:p>
          <a:p>
            <a:endParaRPr lang="en-US" dirty="0"/>
          </a:p>
          <a:p>
            <a:endParaRPr lang="en-US" dirty="0"/>
          </a:p>
          <a:p>
            <a:endParaRPr lang="en-US" dirty="0"/>
          </a:p>
          <a:p>
            <a:endParaRPr lang="en-US" dirty="0"/>
          </a:p>
          <a:p>
            <a:r>
              <a:rPr lang="en-US" dirty="0"/>
              <a:t>Output (executed on Cray XK7)</a:t>
            </a:r>
          </a:p>
        </p:txBody>
      </p:sp>
      <p:sp>
        <p:nvSpPr>
          <p:cNvPr id="4" name="Text Box 2"/>
          <p:cNvSpPr txBox="1">
            <a:spLocks noChangeArrowheads="1"/>
          </p:cNvSpPr>
          <p:nvPr/>
        </p:nvSpPr>
        <p:spPr bwMode="auto">
          <a:xfrm>
            <a:off x="3600450" y="2243750"/>
            <a:ext cx="4991100" cy="2185118"/>
          </a:xfrm>
          <a:prstGeom prst="rect">
            <a:avLst/>
          </a:prstGeom>
          <a:solidFill>
            <a:sysClr val="window" lastClr="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001</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stdio</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002</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openacc</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003</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004</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kern="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main</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005</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printf</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"Supported OpenACC revision: %d.\n"</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_OPENACC</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006</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007</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kern="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count </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acc_get_num_devices</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acc_device_nvidia</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008</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printf</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"Found %d Nvidia GPUs.\n"</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count</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009</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kern="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 </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acc_get_device_num</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acc_device_nvidia</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010</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printf</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"Default accelerator number is %d.\n"</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011</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012 </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return 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000" kern="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013</a:t>
            </a:r>
            <a:r>
              <a:rPr lang="en-US" sz="1000" kern="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kern="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defRPr/>
            </a:pPr>
            <a:r>
              <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Box 2"/>
          <p:cNvSpPr txBox="1">
            <a:spLocks noChangeArrowheads="1"/>
          </p:cNvSpPr>
          <p:nvPr/>
        </p:nvSpPr>
        <p:spPr bwMode="auto">
          <a:xfrm>
            <a:off x="3352800" y="5417358"/>
            <a:ext cx="5486400" cy="619125"/>
          </a:xfrm>
          <a:prstGeom prst="rect">
            <a:avLst/>
          </a:prstGeom>
          <a:solidFill>
            <a:sysClr val="window" lastClr="FFFFFF">
              <a:lumMod val="95000"/>
            </a:sys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Supported OpenACC revision: 201306.</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Found 1 Nvidia GPU(s).</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Default accelerator number is 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688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OpenACC</a:t>
            </a:r>
            <a:r>
              <a:rPr lang="en-US" dirty="0"/>
              <a:t> Environment Variables</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ACC_DEVICE_TYPE</a:t>
            </a:r>
            <a:r>
              <a:rPr lang="en-US" dirty="0"/>
              <a:t> sets the default device type for parallel execution</a:t>
            </a:r>
          </a:p>
          <a:p>
            <a:r>
              <a:rPr lang="en-US" dirty="0">
                <a:latin typeface="Courier New" panose="02070309020205020404" pitchFamily="49" charset="0"/>
                <a:ea typeface="Calibri" panose="020F0502020204030204" pitchFamily="34" charset="0"/>
              </a:rPr>
              <a:t>ACC_DEVICE_NUM</a:t>
            </a:r>
            <a:r>
              <a:rPr lang="en-US" b="1" dirty="0">
                <a:latin typeface="Calibri" panose="020F0502020204030204" pitchFamily="34" charset="0"/>
                <a:ea typeface="Calibri" panose="020F0502020204030204" pitchFamily="34" charset="0"/>
                <a:cs typeface="Courier New" panose="02070309020205020404" pitchFamily="49" charset="0"/>
              </a:rPr>
              <a:t> </a:t>
            </a:r>
            <a:r>
              <a:rPr lang="en-US" dirty="0">
                <a:latin typeface="Calibri" panose="020F0502020204030204" pitchFamily="34" charset="0"/>
                <a:ea typeface="Calibri" panose="020F0502020204030204" pitchFamily="34" charset="0"/>
                <a:cs typeface="Courier New" panose="02070309020205020404" pitchFamily="49" charset="0"/>
              </a:rPr>
              <a:t>determines the index of default device to be used</a:t>
            </a:r>
          </a:p>
          <a:p>
            <a:r>
              <a:rPr lang="en-US" dirty="0">
                <a:latin typeface="Courier New" panose="02070309020205020404" pitchFamily="49" charset="0"/>
                <a:ea typeface="Calibri" panose="020F0502020204030204" pitchFamily="34" charset="0"/>
              </a:rPr>
              <a:t>ACC_PROFLIB</a:t>
            </a:r>
            <a:r>
              <a:rPr lang="en-US" dirty="0">
                <a:latin typeface="Calibri" panose="020F0502020204030204" pitchFamily="34" charset="0"/>
                <a:ea typeface="Calibri" panose="020F0502020204030204" pitchFamily="34" charset="0"/>
                <a:cs typeface="Courier New" panose="02070309020205020404" pitchFamily="49" charset="0"/>
              </a:rPr>
              <a:t> selects path to the profiling library</a:t>
            </a:r>
          </a:p>
          <a:p>
            <a:pPr marL="0" indent="0">
              <a:buNone/>
            </a:pPr>
            <a:endParaRPr lang="en-US" dirty="0"/>
          </a:p>
        </p:txBody>
      </p:sp>
    </p:spTree>
    <p:extLst>
      <p:ext uri="{BB962C8B-B14F-4D97-AF65-F5344CB8AC3E}">
        <p14:creationId xmlns:p14="http://schemas.microsoft.com/office/powerpoint/2010/main" val="3877015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urier New" panose="02070309020205020404" pitchFamily="49" charset="0"/>
                <a:cs typeface="Courier New" panose="02070309020205020404" pitchFamily="49" charset="0"/>
              </a:rPr>
              <a:t>parallel</a:t>
            </a:r>
            <a:r>
              <a:rPr lang="en-US" dirty="0"/>
              <a:t> Directive</a:t>
            </a:r>
          </a:p>
        </p:txBody>
      </p:sp>
      <p:sp>
        <p:nvSpPr>
          <p:cNvPr id="3" name="Content Placeholder 2"/>
          <p:cNvSpPr>
            <a:spLocks noGrp="1"/>
          </p:cNvSpPr>
          <p:nvPr>
            <p:ph idx="1"/>
          </p:nvPr>
        </p:nvSpPr>
        <p:spPr/>
        <p:txBody>
          <a:bodyPr>
            <a:normAutofit fontScale="92500"/>
          </a:bodyPr>
          <a:lstStyle/>
          <a:p>
            <a:pPr marL="0" indent="0">
              <a:lnSpc>
                <a:spcPct val="107000"/>
              </a:lnSpc>
              <a:spcBef>
                <a:spcPts val="0"/>
              </a:spcBef>
              <a:spcAft>
                <a:spcPts val="800"/>
              </a:spcAft>
              <a:buNone/>
            </a:pPr>
            <a:r>
              <a:rPr lang="en-US" b="1" dirty="0">
                <a:latin typeface="Courier New" panose="02070309020205020404" pitchFamily="49" charset="0"/>
                <a:ea typeface="Calibri" panose="020F0502020204030204" pitchFamily="34" charset="0"/>
                <a:cs typeface="Times New Roman" panose="02020603050405020304" pitchFamily="18" charset="0"/>
              </a:rPr>
              <a:t>#pragma </a:t>
            </a:r>
            <a:r>
              <a:rPr lang="en-US" b="1" dirty="0" err="1">
                <a:latin typeface="Courier New" panose="02070309020205020404" pitchFamily="49" charset="0"/>
                <a:ea typeface="Calibri" panose="020F0502020204030204" pitchFamily="34" charset="0"/>
                <a:cs typeface="Times New Roman" panose="02020603050405020304" pitchFamily="18" charset="0"/>
              </a:rPr>
              <a:t>acc</a:t>
            </a:r>
            <a:r>
              <a:rPr lang="en-US" b="1" dirty="0">
                <a:latin typeface="Courier New" panose="02070309020205020404" pitchFamily="49" charset="0"/>
                <a:ea typeface="Calibri" panose="020F0502020204030204" pitchFamily="34" charset="0"/>
                <a:cs typeface="Times New Roman" panose="02020603050405020304" pitchFamily="18" charset="0"/>
              </a:rPr>
              <a:t> parallel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[clause-list]</a:t>
            </a:r>
          </a:p>
          <a:p>
            <a:pPr marL="0" indent="0">
              <a:lnSpc>
                <a:spcPct val="107000"/>
              </a:lnSpc>
              <a:spcBef>
                <a:spcPts val="0"/>
              </a:spcBef>
              <a:spcAft>
                <a:spcPts val="800"/>
              </a:spcAft>
              <a:buNone/>
            </a:pPr>
            <a:r>
              <a:rPr lang="en-US" i="1" dirty="0">
                <a:latin typeface="Calibri" panose="020F0502020204030204" pitchFamily="34" charset="0"/>
                <a:ea typeface="Calibri" panose="020F0502020204030204" pitchFamily="34" charset="0"/>
                <a:cs typeface="Times New Roman" panose="02020603050405020304" pitchFamily="18" charset="0"/>
              </a:rPr>
              <a:t>	structured-block</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Identifies </a:t>
            </a:r>
            <a:r>
              <a:rPr lang="en-US" i="1" dirty="0">
                <a:latin typeface="Calibri" panose="020F0502020204030204" pitchFamily="34" charset="0"/>
                <a:ea typeface="Calibri" panose="020F0502020204030204" pitchFamily="34" charset="0"/>
                <a:cs typeface="Times New Roman" panose="02020603050405020304" pitchFamily="18" charset="0"/>
              </a:rPr>
              <a:t>structured-block </a:t>
            </a:r>
            <a:r>
              <a:rPr lang="en-US" dirty="0"/>
              <a:t>as parallel execution region</a:t>
            </a:r>
          </a:p>
          <a:p>
            <a:r>
              <a:rPr lang="en-US" dirty="0"/>
              <a:t>It creates one or more gangs</a:t>
            </a:r>
          </a:p>
          <a:p>
            <a:r>
              <a:rPr lang="en-US" dirty="0"/>
              <a:t>The number of gangs, workers, and vector is constant within the region</a:t>
            </a:r>
          </a:p>
          <a:p>
            <a:r>
              <a:rPr lang="en-US" dirty="0"/>
              <a:t>The execution is terminated by an implicit barrier at the end of the region (all parallel work must finish before the following code statements are executed)</a:t>
            </a:r>
          </a:p>
          <a:p>
            <a:endParaRPr lang="en-US" dirty="0"/>
          </a:p>
        </p:txBody>
      </p:sp>
    </p:spTree>
    <p:extLst>
      <p:ext uri="{BB962C8B-B14F-4D97-AF65-F5344CB8AC3E}">
        <p14:creationId xmlns:p14="http://schemas.microsoft.com/office/powerpoint/2010/main" val="28620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 Clauses of </a:t>
            </a:r>
            <a:r>
              <a:rPr lang="en-US" dirty="0">
                <a:latin typeface="Courier New" panose="02070309020205020404" pitchFamily="49" charset="0"/>
                <a:cs typeface="Courier New" panose="02070309020205020404" pitchFamily="49" charset="0"/>
              </a:rPr>
              <a:t>parallel</a:t>
            </a:r>
            <a:r>
              <a:rPr lang="en-US" dirty="0"/>
              <a:t> Directive</a:t>
            </a:r>
          </a:p>
        </p:txBody>
      </p:sp>
      <p:sp>
        <p:nvSpPr>
          <p:cNvPr id="3" name="Content Placeholder 2"/>
          <p:cNvSpPr>
            <a:spLocks noGrp="1"/>
          </p:cNvSpPr>
          <p:nvPr>
            <p:ph idx="1"/>
          </p:nvPr>
        </p:nvSpPr>
        <p:spPr/>
        <p:txBody>
          <a:bodyPr>
            <a:normAutofit lnSpcReduction="10000"/>
          </a:bodyPr>
          <a:lstStyle/>
          <a:p>
            <a:r>
              <a:rPr lang="en-US" b="1" dirty="0" err="1"/>
              <a:t>async</a:t>
            </a:r>
            <a:r>
              <a:rPr lang="en-US" b="1" dirty="0"/>
              <a:t> </a:t>
            </a:r>
            <a:r>
              <a:rPr lang="en-US" i="1" dirty="0"/>
              <a:t>[</a:t>
            </a:r>
            <a:r>
              <a:rPr lang="en-US" b="1" dirty="0"/>
              <a:t>(</a:t>
            </a:r>
            <a:r>
              <a:rPr lang="en-US" i="1" dirty="0"/>
              <a:t>integer-expression</a:t>
            </a:r>
            <a:r>
              <a:rPr lang="en-US" b="1" dirty="0"/>
              <a:t>)</a:t>
            </a:r>
            <a:r>
              <a:rPr lang="en-US" i="1" dirty="0"/>
              <a:t>]</a:t>
            </a:r>
            <a:r>
              <a:rPr lang="en-US" dirty="0"/>
              <a:t> permits the host to immediately execute the code following the parallel region (removes the barrier)</a:t>
            </a:r>
            <a:endParaRPr lang="en-US" b="1" dirty="0"/>
          </a:p>
          <a:p>
            <a:r>
              <a:rPr lang="en-US" b="1" dirty="0"/>
              <a:t>wait </a:t>
            </a:r>
            <a:r>
              <a:rPr lang="en-US" i="1" dirty="0"/>
              <a:t>[</a:t>
            </a:r>
            <a:r>
              <a:rPr lang="en-US" b="1" dirty="0"/>
              <a:t>(</a:t>
            </a:r>
            <a:r>
              <a:rPr lang="en-US" i="1" dirty="0"/>
              <a:t>integer-expression-list</a:t>
            </a:r>
            <a:r>
              <a:rPr lang="en-US" b="1" dirty="0"/>
              <a:t>)</a:t>
            </a:r>
            <a:r>
              <a:rPr lang="en-US" i="1" dirty="0"/>
              <a:t>]</a:t>
            </a:r>
            <a:r>
              <a:rPr lang="en-US" dirty="0"/>
              <a:t> blocks the current host thread until all listed asynchronous regions complete their execution</a:t>
            </a:r>
          </a:p>
          <a:p>
            <a:r>
              <a:rPr lang="en-US" b="1" dirty="0" err="1"/>
              <a:t>num_gangs</a:t>
            </a:r>
            <a:r>
              <a:rPr lang="en-US" b="1" dirty="0"/>
              <a:t>(</a:t>
            </a:r>
            <a:r>
              <a:rPr lang="en-US" i="1" dirty="0"/>
              <a:t>integer-expression</a:t>
            </a:r>
            <a:r>
              <a:rPr lang="en-US" b="1" dirty="0"/>
              <a:t>)</a:t>
            </a:r>
            <a:r>
              <a:rPr lang="en-US" dirty="0"/>
              <a:t> specifies the number of gangs to be used</a:t>
            </a:r>
          </a:p>
          <a:p>
            <a:r>
              <a:rPr lang="en-US" b="1" dirty="0" err="1"/>
              <a:t>num_workers</a:t>
            </a:r>
            <a:r>
              <a:rPr lang="en-US" b="1" dirty="0"/>
              <a:t>(</a:t>
            </a:r>
            <a:r>
              <a:rPr lang="en-US" i="1" dirty="0"/>
              <a:t>integer-expression</a:t>
            </a:r>
            <a:r>
              <a:rPr lang="en-US" b="1" dirty="0"/>
              <a:t>)</a:t>
            </a:r>
            <a:r>
              <a:rPr lang="en-US" dirty="0"/>
              <a:t> requests specific number of workers per gang</a:t>
            </a:r>
          </a:p>
          <a:p>
            <a:r>
              <a:rPr lang="en-US" b="1" dirty="0" err="1"/>
              <a:t>vector_length</a:t>
            </a:r>
            <a:r>
              <a:rPr lang="en-US" b="1" dirty="0"/>
              <a:t>(</a:t>
            </a:r>
            <a:r>
              <a:rPr lang="en-US" i="1" dirty="0"/>
              <a:t>integer-expression</a:t>
            </a:r>
            <a:r>
              <a:rPr lang="en-US" b="1" dirty="0"/>
              <a:t>)</a:t>
            </a:r>
            <a:r>
              <a:rPr lang="en-US" dirty="0"/>
              <a:t> assigns specific number of vector lanes to each worker</a:t>
            </a:r>
          </a:p>
          <a:p>
            <a:endParaRPr lang="en-US" dirty="0"/>
          </a:p>
        </p:txBody>
      </p:sp>
    </p:spTree>
    <p:extLst>
      <p:ext uri="{BB962C8B-B14F-4D97-AF65-F5344CB8AC3E}">
        <p14:creationId xmlns:p14="http://schemas.microsoft.com/office/powerpoint/2010/main" val="1409912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152650" y="1793820"/>
            <a:ext cx="7886700" cy="4351338"/>
          </a:xfrm>
        </p:spPr>
        <p:txBody>
          <a:bodyPr>
            <a:normAutofit lnSpcReduction="10000"/>
          </a:bodyPr>
          <a:lstStyle/>
          <a:p>
            <a:r>
              <a:rPr lang="en-US" dirty="0"/>
              <a:t>Code:</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a:t>
            </a:r>
          </a:p>
        </p:txBody>
      </p:sp>
      <p:sp>
        <p:nvSpPr>
          <p:cNvPr id="2" name="Title 1"/>
          <p:cNvSpPr>
            <a:spLocks noGrp="1"/>
          </p:cNvSpPr>
          <p:nvPr>
            <p:ph type="title"/>
          </p:nvPr>
        </p:nvSpPr>
        <p:spPr/>
        <p:txBody>
          <a:bodyPr/>
          <a:lstStyle/>
          <a:p>
            <a:pPr algn="ctr"/>
            <a:r>
              <a:rPr lang="en-US" dirty="0"/>
              <a:t>Asynchronous Execution Example</a:t>
            </a:r>
          </a:p>
        </p:txBody>
      </p:sp>
      <p:sp>
        <p:nvSpPr>
          <p:cNvPr id="4" name="Text Box 2"/>
          <p:cNvSpPr txBox="1">
            <a:spLocks noChangeArrowheads="1"/>
          </p:cNvSpPr>
          <p:nvPr/>
        </p:nvSpPr>
        <p:spPr bwMode="auto">
          <a:xfrm>
            <a:off x="3898505" y="1748195"/>
            <a:ext cx="5762625" cy="3840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001</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stdio</a:t>
            </a:r>
            <a:r>
              <a:rPr lang="en-US" sz="10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002</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003</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const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1000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004</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005</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main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006</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vec</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007</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cpu_sum</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gpu_sum</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008</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009</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initialization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010</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vec</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011</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012</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parallel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async</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013</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gpu_sum</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vec</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014</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015</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the following code executes without waiting for GPU result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016</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100</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cpu_sum</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vec</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017</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018</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synchronize and verify results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019</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wait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020</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printf</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"Result: %d (expected: %d)\n"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gpu_sum</a:t>
            </a:r>
            <a:r>
              <a:rPr lang="en-US" sz="10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cpu_sum</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022 </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return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023</a:t>
            </a:r>
            <a:r>
              <a:rPr lang="en-US" sz="10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p:cNvSpPr txBox="1">
            <a:spLocks noChangeArrowheads="1"/>
          </p:cNvSpPr>
          <p:nvPr/>
        </p:nvSpPr>
        <p:spPr bwMode="auto">
          <a:xfrm>
            <a:off x="4044564" y="5945044"/>
            <a:ext cx="5486400" cy="295275"/>
          </a:xfrm>
          <a:prstGeom prst="rect">
            <a:avLst/>
          </a:prstGeom>
          <a:solidFill>
            <a:sysClr val="window" lastClr="FFFFFF">
              <a:lumMod val="95000"/>
            </a:sys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Result: 500500 (expected: 500500)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0968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urier New" panose="02070309020205020404" pitchFamily="49" charset="0"/>
                <a:cs typeface="Courier New" panose="02070309020205020404" pitchFamily="49" charset="0"/>
              </a:rPr>
              <a:t>kernels</a:t>
            </a:r>
            <a:r>
              <a:rPr lang="en-US" dirty="0"/>
              <a:t> Directive</a:t>
            </a:r>
          </a:p>
        </p:txBody>
      </p:sp>
      <p:sp>
        <p:nvSpPr>
          <p:cNvPr id="3" name="Content Placeholder 2"/>
          <p:cNvSpPr>
            <a:spLocks noGrp="1"/>
          </p:cNvSpPr>
          <p:nvPr>
            <p:ph idx="1"/>
          </p:nvPr>
        </p:nvSpPr>
        <p:spPr>
          <a:xfrm>
            <a:off x="2152650" y="1793820"/>
            <a:ext cx="7886700" cy="4351338"/>
          </a:xfrm>
        </p:spPr>
        <p:txBody>
          <a:bodyPr>
            <a:normAutofit fontScale="92500" lnSpcReduction="10000"/>
          </a:bodyPr>
          <a:lstStyle/>
          <a:p>
            <a:pPr marL="0" indent="0">
              <a:buNone/>
            </a:pPr>
            <a:r>
              <a:rPr lang="en-US" b="1" dirty="0">
                <a:latin typeface="Courier New" panose="02070309020205020404" pitchFamily="49" charset="0"/>
                <a:ea typeface="Calibri" panose="020F0502020204030204" pitchFamily="34" charset="0"/>
                <a:cs typeface="Times New Roman" panose="02020603050405020304" pitchFamily="18" charset="0"/>
              </a:rPr>
              <a:t>#pragma </a:t>
            </a:r>
            <a:r>
              <a:rPr lang="en-US" b="1" dirty="0" err="1">
                <a:latin typeface="Courier New" panose="02070309020205020404" pitchFamily="49" charset="0"/>
                <a:ea typeface="Calibri" panose="020F0502020204030204" pitchFamily="34" charset="0"/>
                <a:cs typeface="Times New Roman" panose="02020603050405020304" pitchFamily="18" charset="0"/>
              </a:rPr>
              <a:t>acc</a:t>
            </a:r>
            <a:r>
              <a:rPr lang="en-US" b="1" dirty="0">
                <a:latin typeface="Courier New" panose="02070309020205020404" pitchFamily="49" charset="0"/>
                <a:ea typeface="Calibri" panose="020F0502020204030204" pitchFamily="34" charset="0"/>
                <a:cs typeface="Times New Roman" panose="02020603050405020304" pitchFamily="18" charset="0"/>
              </a:rPr>
              <a:t> kernels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[clause-list]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i="1" dirty="0">
                <a:latin typeface="Calibri" panose="020F0502020204030204" pitchFamily="34" charset="0"/>
                <a:ea typeface="Calibri" panose="020F0502020204030204" pitchFamily="34" charset="0"/>
                <a:cs typeface="Times New Roman" panose="02020603050405020304" pitchFamily="18" charset="0"/>
              </a:rPr>
              <a:t>	structured-block</a:t>
            </a:r>
            <a:endParaRPr lang="en-US" dirty="0"/>
          </a:p>
          <a:p>
            <a:endParaRPr lang="en-US" dirty="0"/>
          </a:p>
          <a:p>
            <a:r>
              <a:rPr lang="en-US" dirty="0"/>
              <a:t>Converts </a:t>
            </a:r>
            <a:r>
              <a:rPr lang="en-US" i="1" dirty="0">
                <a:latin typeface="Calibri" panose="020F0502020204030204" pitchFamily="34" charset="0"/>
                <a:ea typeface="Calibri" panose="020F0502020204030204" pitchFamily="34" charset="0"/>
                <a:cs typeface="Times New Roman" panose="02020603050405020304" pitchFamily="18" charset="0"/>
              </a:rPr>
              <a:t>structured-block</a:t>
            </a:r>
            <a:r>
              <a:rPr lang="en-US" dirty="0"/>
              <a:t> into sequence of parallel kernels</a:t>
            </a:r>
          </a:p>
          <a:p>
            <a:r>
              <a:rPr lang="en-US" dirty="0"/>
              <a:t>The number of gangs, workers, and vector lanes may be different for each kernel</a:t>
            </a:r>
          </a:p>
          <a:p>
            <a:r>
              <a:rPr lang="en-US" dirty="0"/>
              <a:t>Typically one kernel is created for each loop nest</a:t>
            </a:r>
          </a:p>
          <a:p>
            <a:r>
              <a:rPr lang="en-US" dirty="0"/>
              <a:t>The parallelization parameters are determined by the compiler (may be more convenient for beginners)</a:t>
            </a:r>
          </a:p>
        </p:txBody>
      </p:sp>
    </p:spTree>
    <p:extLst>
      <p:ext uri="{BB962C8B-B14F-4D97-AF65-F5344CB8AC3E}">
        <p14:creationId xmlns:p14="http://schemas.microsoft.com/office/powerpoint/2010/main" val="3317022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263"/>
            <a:ext cx="7886700" cy="1325563"/>
          </a:xfrm>
        </p:spPr>
        <p:txBody>
          <a:bodyPr>
            <a:normAutofit/>
          </a:bodyPr>
          <a:lstStyle/>
          <a:p>
            <a:pPr algn="ctr"/>
            <a:r>
              <a:rPr lang="en-US" sz="4000" dirty="0"/>
              <a:t>Example of </a:t>
            </a:r>
            <a:r>
              <a:rPr lang="en-US" sz="4000" dirty="0">
                <a:latin typeface="Courier New" panose="02070309020205020404" pitchFamily="49" charset="0"/>
                <a:cs typeface="Courier New" panose="02070309020205020404" pitchFamily="49" charset="0"/>
              </a:rPr>
              <a:t>kernels</a:t>
            </a:r>
            <a:r>
              <a:rPr lang="en-US" sz="4000" dirty="0"/>
              <a:t> Directive</a:t>
            </a:r>
          </a:p>
        </p:txBody>
      </p:sp>
      <p:sp>
        <p:nvSpPr>
          <p:cNvPr id="4" name="Text Box 2"/>
          <p:cNvSpPr txBox="1">
            <a:spLocks noChangeArrowheads="1"/>
          </p:cNvSpPr>
          <p:nvPr/>
        </p:nvSpPr>
        <p:spPr bwMode="auto">
          <a:xfrm>
            <a:off x="3214688" y="1116200"/>
            <a:ext cx="5762625" cy="5486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001</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stdio</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002</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stdlib</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003</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004</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const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500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005</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006</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main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007</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initialize triangular matrix</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008</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009</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010</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011</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012</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013</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initialize input vector to all ones</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014</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015</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016</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017</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initialize result vector</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018</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019</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020</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021</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multiply in parallel</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022</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acc kernels</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023</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024</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025</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026</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027</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verify result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028</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029</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030</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printf</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"Result: %f (expected %f)\n"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2.0</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031</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032 </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return 0;</a:t>
            </a:r>
            <a:endParaRPr lang="en-U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033</a:t>
            </a:r>
            <a:r>
              <a:rPr lang="en-US" sz="10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10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2974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Example of </a:t>
            </a:r>
            <a:r>
              <a:rPr lang="en-US" sz="4000" dirty="0">
                <a:latin typeface="Courier New" panose="02070309020205020404" pitchFamily="49" charset="0"/>
                <a:cs typeface="Courier New" panose="02070309020205020404" pitchFamily="49" charset="0"/>
              </a:rPr>
              <a:t>kernels</a:t>
            </a:r>
            <a:r>
              <a:rPr lang="en-US" sz="4000" dirty="0"/>
              <a:t> Directive (cont.)</a:t>
            </a:r>
          </a:p>
        </p:txBody>
      </p:sp>
      <p:sp>
        <p:nvSpPr>
          <p:cNvPr id="3" name="Content Placeholder 2"/>
          <p:cNvSpPr>
            <a:spLocks noGrp="1"/>
          </p:cNvSpPr>
          <p:nvPr>
            <p:ph idx="1"/>
          </p:nvPr>
        </p:nvSpPr>
        <p:spPr/>
        <p:txBody>
          <a:bodyPr/>
          <a:lstStyle/>
          <a:p>
            <a:r>
              <a:rPr lang="en-US" dirty="0"/>
              <a:t>Fixed size matrix-vector multiplication</a:t>
            </a:r>
          </a:p>
          <a:p>
            <a:r>
              <a:rPr lang="en-US" dirty="0"/>
              <a:t>Two level loop nest executed on accelerator (lines 23-25) </a:t>
            </a:r>
          </a:p>
          <a:p>
            <a:r>
              <a:rPr lang="en-US" dirty="0"/>
              <a:t>Output:</a:t>
            </a:r>
          </a:p>
        </p:txBody>
      </p:sp>
      <p:sp>
        <p:nvSpPr>
          <p:cNvPr id="4" name="Text Box 2"/>
          <p:cNvSpPr txBox="1">
            <a:spLocks noChangeArrowheads="1"/>
          </p:cNvSpPr>
          <p:nvPr/>
        </p:nvSpPr>
        <p:spPr bwMode="auto">
          <a:xfrm>
            <a:off x="3352800" y="4111158"/>
            <a:ext cx="5486400" cy="289560"/>
          </a:xfrm>
          <a:prstGeom prst="rect">
            <a:avLst/>
          </a:prstGeom>
          <a:solidFill>
            <a:sysClr val="window" lastClr="FFFFFF">
              <a:lumMod val="95000"/>
            </a:sys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Result: 125250.000000 (expected 125250.000000)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52779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Offload Management</a:t>
            </a:r>
          </a:p>
        </p:txBody>
      </p:sp>
      <p:sp>
        <p:nvSpPr>
          <p:cNvPr id="3" name="Content Placeholder 2"/>
          <p:cNvSpPr>
            <a:spLocks noGrp="1"/>
          </p:cNvSpPr>
          <p:nvPr>
            <p:ph idx="1"/>
          </p:nvPr>
        </p:nvSpPr>
        <p:spPr/>
        <p:txBody>
          <a:bodyPr>
            <a:noAutofit/>
          </a:bodyPr>
          <a:lstStyle/>
          <a:p>
            <a:r>
              <a:rPr lang="en-US" sz="2000" b="1" dirty="0"/>
              <a:t>copy(</a:t>
            </a:r>
            <a:r>
              <a:rPr lang="en-US" sz="2000" i="1" dirty="0"/>
              <a:t>variable-list</a:t>
            </a:r>
            <a:r>
              <a:rPr lang="en-US" sz="2000" b="1" dirty="0"/>
              <a:t>)</a:t>
            </a:r>
          </a:p>
          <a:p>
            <a:pPr lvl="1"/>
            <a:r>
              <a:rPr lang="en-US" sz="1800" dirty="0"/>
              <a:t>Performs data copies on entry and exit from parallel region</a:t>
            </a:r>
          </a:p>
          <a:p>
            <a:pPr lvl="1"/>
            <a:r>
              <a:rPr lang="en-US" sz="1800" dirty="0"/>
              <a:t>On region entry:</a:t>
            </a:r>
          </a:p>
          <a:p>
            <a:pPr lvl="2"/>
            <a:r>
              <a:rPr lang="en-US" sz="1600" dirty="0"/>
              <a:t>If data don’t exist in accelerator’s memory, sufficient space is allocated and data transfer from host memory is initiated; the reference count is set to one</a:t>
            </a:r>
          </a:p>
          <a:p>
            <a:pPr lvl="2"/>
            <a:r>
              <a:rPr lang="en-US" sz="1600" dirty="0"/>
              <a:t>If data already exist, their reference count is incremented</a:t>
            </a:r>
          </a:p>
          <a:p>
            <a:pPr lvl="1"/>
            <a:r>
              <a:rPr lang="en-US" sz="1800" dirty="0"/>
              <a:t>On region exit:</a:t>
            </a:r>
          </a:p>
          <a:p>
            <a:pPr lvl="2"/>
            <a:r>
              <a:rPr lang="en-US" sz="1600" dirty="0"/>
              <a:t>The reference count is decremented</a:t>
            </a:r>
          </a:p>
          <a:p>
            <a:pPr lvl="2"/>
            <a:r>
              <a:rPr lang="en-US" sz="1600" dirty="0"/>
              <a:t>If reference count is zero, the memory is deallocated</a:t>
            </a:r>
          </a:p>
        </p:txBody>
      </p:sp>
    </p:spTree>
    <p:extLst>
      <p:ext uri="{BB962C8B-B14F-4D97-AF65-F5344CB8AC3E}">
        <p14:creationId xmlns:p14="http://schemas.microsoft.com/office/powerpoint/2010/main" val="30790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Accelerators: Coprocessors</a:t>
            </a:r>
          </a:p>
        </p:txBody>
      </p:sp>
      <p:sp>
        <p:nvSpPr>
          <p:cNvPr id="3" name="Content Placeholder 2"/>
          <p:cNvSpPr>
            <a:spLocks noGrp="1"/>
          </p:cNvSpPr>
          <p:nvPr>
            <p:ph idx="1"/>
          </p:nvPr>
        </p:nvSpPr>
        <p:spPr/>
        <p:txBody>
          <a:bodyPr>
            <a:normAutofit fontScale="85000" lnSpcReduction="20000"/>
          </a:bodyPr>
          <a:lstStyle/>
          <a:p>
            <a:r>
              <a:rPr lang="en-US" dirty="0"/>
              <a:t>Date back to 1970s</a:t>
            </a:r>
          </a:p>
          <a:p>
            <a:r>
              <a:rPr lang="en-US" dirty="0"/>
              <a:t>Initially a separate device</a:t>
            </a:r>
          </a:p>
          <a:p>
            <a:pPr lvl="1"/>
            <a:r>
              <a:rPr lang="en-US" dirty="0"/>
              <a:t>Required a dedicated socket or pad pattern to solder a chip</a:t>
            </a:r>
          </a:p>
          <a:p>
            <a:pPr lvl="1"/>
            <a:r>
              <a:rPr lang="en-US" dirty="0"/>
              <a:t>Specialized connecting interface (data and control)</a:t>
            </a:r>
          </a:p>
          <a:p>
            <a:pPr lvl="1"/>
            <a:r>
              <a:rPr lang="en-US" dirty="0"/>
              <a:t>Custom access sequence</a:t>
            </a:r>
          </a:p>
          <a:p>
            <a:r>
              <a:rPr lang="en-US" dirty="0"/>
              <a:t>Later, included on the same die as the main processor (e.g., System on Chip) when logic density sufficiently increased</a:t>
            </a:r>
          </a:p>
          <a:p>
            <a:r>
              <a:rPr lang="en-US" dirty="0"/>
              <a:t>Tightly integrated and cooperating with the host processor</a:t>
            </a:r>
          </a:p>
          <a:p>
            <a:pPr lvl="1"/>
            <a:r>
              <a:rPr lang="en-US" dirty="0"/>
              <a:t>Hardware controlled offload by</a:t>
            </a:r>
          </a:p>
          <a:p>
            <a:pPr lvl="2"/>
            <a:r>
              <a:rPr lang="en-US" dirty="0"/>
              <a:t>Special instruction format and arrangement of control signals or</a:t>
            </a:r>
          </a:p>
          <a:p>
            <a:pPr lvl="2"/>
            <a:r>
              <a:rPr lang="en-US" dirty="0"/>
              <a:t>Memory mapped access to control and data registers</a:t>
            </a:r>
          </a:p>
          <a:p>
            <a:pPr lvl="1"/>
            <a:r>
              <a:rPr lang="en-US" dirty="0"/>
              <a:t>Custom synchronization mechanism</a:t>
            </a:r>
          </a:p>
          <a:p>
            <a:r>
              <a:rPr lang="en-US" dirty="0"/>
              <a:t>Very limited portability between processor families</a:t>
            </a:r>
          </a:p>
        </p:txBody>
      </p:sp>
    </p:spTree>
    <p:extLst>
      <p:ext uri="{BB962C8B-B14F-4D97-AF65-F5344CB8AC3E}">
        <p14:creationId xmlns:p14="http://schemas.microsoft.com/office/powerpoint/2010/main" val="604509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Offload Management (cont.)</a:t>
            </a:r>
          </a:p>
        </p:txBody>
      </p:sp>
      <p:sp>
        <p:nvSpPr>
          <p:cNvPr id="3" name="Content Placeholder 2"/>
          <p:cNvSpPr>
            <a:spLocks noGrp="1"/>
          </p:cNvSpPr>
          <p:nvPr>
            <p:ph idx="1"/>
          </p:nvPr>
        </p:nvSpPr>
        <p:spPr/>
        <p:txBody>
          <a:bodyPr>
            <a:noAutofit/>
          </a:bodyPr>
          <a:lstStyle/>
          <a:p>
            <a:r>
              <a:rPr lang="en-US" sz="1800" b="1" dirty="0" err="1"/>
              <a:t>copyin</a:t>
            </a:r>
            <a:r>
              <a:rPr lang="en-US" sz="1800" b="1" dirty="0"/>
              <a:t>(</a:t>
            </a:r>
            <a:r>
              <a:rPr lang="en-US" sz="1800" i="1" dirty="0"/>
              <a:t>variable-list</a:t>
            </a:r>
            <a:r>
              <a:rPr lang="en-US" sz="1800" b="1" dirty="0"/>
              <a:t>)</a:t>
            </a:r>
            <a:endParaRPr lang="en-US" sz="1800" dirty="0"/>
          </a:p>
          <a:p>
            <a:pPr lvl="1"/>
            <a:r>
              <a:rPr lang="en-US" sz="1600" dirty="0"/>
              <a:t>The data are copied on entry to parallel region</a:t>
            </a:r>
          </a:p>
          <a:p>
            <a:pPr lvl="1"/>
            <a:r>
              <a:rPr lang="en-US" sz="1600" dirty="0"/>
              <a:t>Reference counts updated as for the </a:t>
            </a:r>
            <a:r>
              <a:rPr lang="en-US" sz="1600" b="1" dirty="0"/>
              <a:t>copy</a:t>
            </a:r>
            <a:r>
              <a:rPr lang="en-US" sz="1600" dirty="0"/>
              <a:t> clause</a:t>
            </a:r>
          </a:p>
          <a:p>
            <a:r>
              <a:rPr lang="en-US" sz="1800" b="1" dirty="0" err="1"/>
              <a:t>copyout</a:t>
            </a:r>
            <a:r>
              <a:rPr lang="en-US" sz="1800" b="1" dirty="0"/>
              <a:t>(</a:t>
            </a:r>
            <a:r>
              <a:rPr lang="en-US" sz="1800" i="1" dirty="0"/>
              <a:t>variable-list</a:t>
            </a:r>
            <a:r>
              <a:rPr lang="en-US" sz="1800" b="1" dirty="0"/>
              <a:t>)</a:t>
            </a:r>
            <a:endParaRPr lang="en-US" sz="1800" dirty="0"/>
          </a:p>
          <a:p>
            <a:pPr lvl="1"/>
            <a:r>
              <a:rPr lang="en-US" sz="1600" dirty="0"/>
              <a:t>Copies data upon exit from parallel region</a:t>
            </a:r>
          </a:p>
          <a:p>
            <a:pPr lvl="1"/>
            <a:r>
              <a:rPr lang="en-US" sz="1600" dirty="0"/>
              <a:t>Other operations (including reference counting) are performed as described for </a:t>
            </a:r>
            <a:r>
              <a:rPr lang="en-US" sz="1600" b="1" dirty="0"/>
              <a:t>copy</a:t>
            </a:r>
            <a:r>
              <a:rPr lang="en-US" sz="1600" dirty="0"/>
              <a:t> with the exception of initial data copy from host memory</a:t>
            </a:r>
          </a:p>
          <a:p>
            <a:r>
              <a:rPr lang="en-US" sz="1800" b="1" dirty="0"/>
              <a:t>create(</a:t>
            </a:r>
            <a:r>
              <a:rPr lang="en-US" sz="1800" i="1" dirty="0"/>
              <a:t>variable-list</a:t>
            </a:r>
            <a:r>
              <a:rPr lang="en-US" sz="1800" b="1" dirty="0"/>
              <a:t>)</a:t>
            </a:r>
            <a:endParaRPr lang="en-US" sz="1800" dirty="0"/>
          </a:p>
          <a:p>
            <a:pPr lvl="1"/>
            <a:r>
              <a:rPr lang="en-US" sz="1600" dirty="0"/>
              <a:t>Creates data structure in accelerator’s memory</a:t>
            </a:r>
          </a:p>
          <a:p>
            <a:pPr lvl="1"/>
            <a:r>
              <a:rPr lang="en-US" sz="1600" dirty="0"/>
              <a:t>No data transfers between host and device memory are performed</a:t>
            </a:r>
          </a:p>
          <a:p>
            <a:pPr lvl="1"/>
            <a:r>
              <a:rPr lang="en-US" sz="1600" dirty="0"/>
              <a:t>Reference counting is handled as described for the </a:t>
            </a:r>
            <a:r>
              <a:rPr lang="en-US" sz="1600" b="1" dirty="0"/>
              <a:t>copy</a:t>
            </a:r>
            <a:r>
              <a:rPr lang="en-US" sz="1600" dirty="0"/>
              <a:t> clause</a:t>
            </a:r>
          </a:p>
          <a:p>
            <a:pPr marL="0" indent="0">
              <a:buNone/>
            </a:pPr>
            <a:endParaRPr lang="en-US" sz="1800" dirty="0"/>
          </a:p>
        </p:txBody>
      </p:sp>
    </p:spTree>
    <p:extLst>
      <p:ext uri="{BB962C8B-B14F-4D97-AF65-F5344CB8AC3E}">
        <p14:creationId xmlns:p14="http://schemas.microsoft.com/office/powerpoint/2010/main" val="2888034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Supported Array Types</a:t>
            </a:r>
          </a:p>
        </p:txBody>
      </p:sp>
      <p:sp>
        <p:nvSpPr>
          <p:cNvPr id="3" name="Content Placeholder 2"/>
          <p:cNvSpPr>
            <a:spLocks noGrp="1"/>
          </p:cNvSpPr>
          <p:nvPr>
            <p:ph idx="1"/>
          </p:nvPr>
        </p:nvSpPr>
        <p:spPr/>
        <p:txBody>
          <a:bodyPr>
            <a:normAutofit lnSpcReduction="10000"/>
          </a:bodyPr>
          <a:lstStyle/>
          <a:p>
            <a:r>
              <a:rPr lang="en-US" dirty="0"/>
              <a:t>Statically allocated arrays</a:t>
            </a:r>
          </a:p>
          <a:p>
            <a:endParaRPr lang="en-US" dirty="0"/>
          </a:p>
          <a:p>
            <a:r>
              <a:rPr lang="en-US" dirty="0"/>
              <a:t>Pointers to fixed arrays</a:t>
            </a:r>
          </a:p>
          <a:p>
            <a:endParaRPr lang="en-US" dirty="0"/>
          </a:p>
          <a:p>
            <a:r>
              <a:rPr lang="en-US" dirty="0"/>
              <a:t>Statically allocated pointer arrays</a:t>
            </a:r>
          </a:p>
          <a:p>
            <a:endParaRPr lang="en-US" dirty="0"/>
          </a:p>
          <a:p>
            <a:r>
              <a:rPr lang="en-US" dirty="0"/>
              <a:t>Pointers to array of pointers</a:t>
            </a:r>
          </a:p>
          <a:p>
            <a:endParaRPr lang="en-US" dirty="0"/>
          </a:p>
          <a:p>
            <a:r>
              <a:rPr lang="en-US" dirty="0"/>
              <a:t>Note: </a:t>
            </a:r>
            <a:r>
              <a:rPr lang="en-US" i="1" dirty="0"/>
              <a:t>copied data must be contiguous in host memory!</a:t>
            </a:r>
          </a:p>
        </p:txBody>
      </p:sp>
      <p:sp>
        <p:nvSpPr>
          <p:cNvPr id="4" name="Text Box 2"/>
          <p:cNvSpPr txBox="1">
            <a:spLocks noChangeArrowheads="1"/>
          </p:cNvSpPr>
          <p:nvPr/>
        </p:nvSpPr>
        <p:spPr bwMode="auto">
          <a:xfrm>
            <a:off x="3810000" y="2358386"/>
            <a:ext cx="4572000" cy="312420"/>
          </a:xfrm>
          <a:prstGeom prst="rect">
            <a:avLst/>
          </a:prstGeom>
          <a:solidFill>
            <a:srgbClr val="44546A">
              <a:lumMod val="20000"/>
              <a:lumOff val="80000"/>
            </a:srgb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int cnt[4][500];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3810000" y="3221773"/>
            <a:ext cx="4572000" cy="525780"/>
          </a:xfrm>
          <a:prstGeom prst="rect">
            <a:avLst/>
          </a:prstGeom>
          <a:solidFill>
            <a:srgbClr val="44546A">
              <a:lumMod val="20000"/>
              <a:lumOff val="80000"/>
            </a:srgb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defRPr/>
            </a:pPr>
            <a:r>
              <a:rPr lang="en-US" sz="1100" kern="0" dirty="0" err="1">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typedef</a:t>
            </a:r>
            <a:r>
              <a:rPr lang="en-US" sz="1100" kern="0" dirty="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 double </a:t>
            </a:r>
            <a:r>
              <a:rPr lang="en-US" sz="1100" kern="0" dirty="0" err="1">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vec</a:t>
            </a:r>
            <a:r>
              <a:rPr lang="en-US" sz="1100" kern="0" dirty="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[1000];</a:t>
            </a:r>
            <a:endParaRPr lang="en-US" sz="11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defRPr/>
            </a:pPr>
            <a:r>
              <a:rPr lang="en-US" sz="1100" kern="0" dirty="0" err="1">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vec</a:t>
            </a:r>
            <a:r>
              <a:rPr lang="en-US" sz="1100" kern="0" dirty="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 *v1;</a:t>
            </a:r>
            <a:endParaRPr lang="en-US" sz="11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p:cNvSpPr txBox="1">
            <a:spLocks noChangeArrowheads="1"/>
          </p:cNvSpPr>
          <p:nvPr/>
        </p:nvSpPr>
        <p:spPr bwMode="auto">
          <a:xfrm>
            <a:off x="3810000" y="4274652"/>
            <a:ext cx="4572000" cy="312420"/>
          </a:xfrm>
          <a:prstGeom prst="rect">
            <a:avLst/>
          </a:prstGeom>
          <a:solidFill>
            <a:srgbClr val="44546A">
              <a:lumMod val="20000"/>
              <a:lumOff val="80000"/>
            </a:srgb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float *farray[500];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p:cNvSpPr txBox="1">
            <a:spLocks noChangeArrowheads="1"/>
          </p:cNvSpPr>
          <p:nvPr/>
        </p:nvSpPr>
        <p:spPr bwMode="auto">
          <a:xfrm>
            <a:off x="3810000" y="5284467"/>
            <a:ext cx="4572000" cy="312420"/>
          </a:xfrm>
          <a:prstGeom prst="rect">
            <a:avLst/>
          </a:prstGeom>
          <a:solidFill>
            <a:srgbClr val="44546A">
              <a:lumMod val="20000"/>
              <a:lumOff val="80000"/>
            </a:srgb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defRPr/>
            </a:pPr>
            <a:r>
              <a:rPr lang="en-US" sz="1100" kern="0" dirty="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double **</a:t>
            </a:r>
            <a:r>
              <a:rPr lang="en-US" sz="1100" kern="0" dirty="0" err="1">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dmat</a:t>
            </a:r>
            <a:r>
              <a:rPr lang="en-US" sz="1100" kern="0" dirty="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679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22009"/>
            <a:ext cx="7886700" cy="1325563"/>
          </a:xfrm>
        </p:spPr>
        <p:txBody>
          <a:bodyPr>
            <a:normAutofit fontScale="90000"/>
          </a:bodyPr>
          <a:lstStyle/>
          <a:p>
            <a:r>
              <a:rPr lang="en-US" dirty="0"/>
              <a:t>Example: Matrix-Vector Multiplication Using </a:t>
            </a:r>
            <a:r>
              <a:rPr lang="en-US" dirty="0">
                <a:latin typeface="Courier New" panose="02070309020205020404" pitchFamily="49" charset="0"/>
                <a:cs typeface="Courier New" panose="02070309020205020404" pitchFamily="49" charset="0"/>
              </a:rPr>
              <a:t>copy</a:t>
            </a:r>
            <a:r>
              <a:rPr lang="en-US" dirty="0"/>
              <a:t> Clauses</a:t>
            </a:r>
          </a:p>
        </p:txBody>
      </p:sp>
      <p:sp>
        <p:nvSpPr>
          <p:cNvPr id="4" name="Text Box 2"/>
          <p:cNvSpPr txBox="1">
            <a:spLocks noChangeArrowheads="1"/>
          </p:cNvSpPr>
          <p:nvPr/>
        </p:nvSpPr>
        <p:spPr bwMode="auto">
          <a:xfrm>
            <a:off x="3214688" y="1400345"/>
            <a:ext cx="5762625" cy="52266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001</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stdio</a:t>
            </a:r>
            <a:r>
              <a:rPr lang="en-US" sz="8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002</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stdlib</a:t>
            </a:r>
            <a:r>
              <a:rPr lang="en-US" sz="8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003</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004</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main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argc</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argv</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005</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1024</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006</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if</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argc</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strtoul</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argv</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007</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008</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create triangular matrix</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009</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restrict m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malloc</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b="1" dirty="0" err="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sizeof</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010</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011</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012</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malloc</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b="1" dirty="0" err="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sizeof</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013</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8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014</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015</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016</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017</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create vector filled with ones</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018</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restrict v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malloc</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b="1" dirty="0" err="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sizeof</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019</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020</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021</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create result vector</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022</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restrict b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malloc</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b="1" dirty="0" err="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sizeof</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023</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024</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multiply in parallel</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025</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kernels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copyin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m</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copyout</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b</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026</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027</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028</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029</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j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8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030</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j</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031</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032</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033</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verify result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034</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035</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036</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printf</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"Result: %f (expected %f)\n"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037</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038</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return</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039</a:t>
            </a:r>
            <a:r>
              <a:rPr lang="en-US" sz="8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9518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Loop Scheduling</a:t>
            </a:r>
          </a:p>
        </p:txBody>
      </p:sp>
      <p:sp>
        <p:nvSpPr>
          <p:cNvPr id="3" name="Content Placeholder 2"/>
          <p:cNvSpPr>
            <a:spLocks noGrp="1"/>
          </p:cNvSpPr>
          <p:nvPr>
            <p:ph idx="1"/>
          </p:nvPr>
        </p:nvSpPr>
        <p:spPr/>
        <p:txBody>
          <a:bodyPr/>
          <a:lstStyle/>
          <a:p>
            <a:pPr marL="0" indent="0">
              <a:lnSpc>
                <a:spcPct val="107000"/>
              </a:lnSpc>
              <a:spcBef>
                <a:spcPts val="0"/>
              </a:spcBef>
              <a:buNone/>
            </a:pPr>
            <a:r>
              <a:rPr lang="en-US" b="1" dirty="0">
                <a:latin typeface="Courier New" panose="02070309020205020404" pitchFamily="49" charset="0"/>
                <a:ea typeface="Calibri" panose="020F0502020204030204" pitchFamily="34" charset="0"/>
                <a:cs typeface="Times New Roman" panose="02020603050405020304" pitchFamily="18" charset="0"/>
              </a:rPr>
              <a:t>#pragma </a:t>
            </a:r>
            <a:r>
              <a:rPr lang="en-US" b="1" dirty="0" err="1">
                <a:latin typeface="Courier New" panose="02070309020205020404" pitchFamily="49" charset="0"/>
                <a:ea typeface="Calibri" panose="020F0502020204030204" pitchFamily="34" charset="0"/>
                <a:cs typeface="Times New Roman" panose="02020603050405020304" pitchFamily="18" charset="0"/>
              </a:rPr>
              <a:t>acc</a:t>
            </a:r>
            <a:r>
              <a:rPr lang="en-US" b="1" dirty="0">
                <a:latin typeface="Courier New" panose="02070309020205020404" pitchFamily="49" charset="0"/>
                <a:ea typeface="Calibri" panose="020F0502020204030204" pitchFamily="34" charset="0"/>
                <a:cs typeface="Times New Roman" panose="02020603050405020304" pitchFamily="18" charset="0"/>
              </a:rPr>
              <a:t> loop </a:t>
            </a:r>
            <a:r>
              <a:rPr lang="en-US" i="1" dirty="0">
                <a:latin typeface="Calibri" panose="020F0502020204030204" pitchFamily="34" charset="0"/>
                <a:ea typeface="Calibri" panose="020F0502020204030204" pitchFamily="34" charset="0"/>
                <a:cs typeface="Courier New" panose="02070309020205020404" pitchFamily="49" charset="0"/>
              </a:rPr>
              <a:t>[clause-list]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b="1" dirty="0">
                <a:latin typeface="Courier New" panose="02070309020205020404" pitchFamily="49" charset="0"/>
                <a:ea typeface="Calibri" panose="020F0502020204030204" pitchFamily="34" charset="0"/>
                <a:cs typeface="Times New Roman" panose="02020603050405020304" pitchFamily="18" charset="0"/>
              </a:rPr>
              <a:t>	for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r>
              <a:rPr lang="en-US" dirty="0"/>
              <a:t>May be specified as a separate directive (shown above) or a clause in </a:t>
            </a:r>
            <a:r>
              <a:rPr lang="en-US" i="1" dirty="0"/>
              <a:t>parallel</a:t>
            </a:r>
            <a:r>
              <a:rPr lang="en-US" dirty="0"/>
              <a:t> or </a:t>
            </a:r>
            <a:r>
              <a:rPr lang="en-US" i="1" dirty="0"/>
              <a:t>kernels</a:t>
            </a:r>
            <a:r>
              <a:rPr lang="en-US" dirty="0"/>
              <a:t> directive</a:t>
            </a:r>
          </a:p>
          <a:p>
            <a:r>
              <a:rPr lang="en-US" dirty="0"/>
              <a:t>Applies to the for loop following immediately</a:t>
            </a:r>
          </a:p>
          <a:p>
            <a:r>
              <a:rPr lang="en-US" dirty="0"/>
              <a:t>Accepts a number of additional clauses discussed in the next pages</a:t>
            </a:r>
          </a:p>
        </p:txBody>
      </p:sp>
    </p:spTree>
    <p:extLst>
      <p:ext uri="{BB962C8B-B14F-4D97-AF65-F5344CB8AC3E}">
        <p14:creationId xmlns:p14="http://schemas.microsoft.com/office/powerpoint/2010/main" val="3819012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Loop Clauses</a:t>
            </a:r>
          </a:p>
        </p:txBody>
      </p:sp>
      <p:sp>
        <p:nvSpPr>
          <p:cNvPr id="3" name="Content Placeholder 2"/>
          <p:cNvSpPr>
            <a:spLocks noGrp="1"/>
          </p:cNvSpPr>
          <p:nvPr>
            <p:ph idx="1"/>
          </p:nvPr>
        </p:nvSpPr>
        <p:spPr/>
        <p:txBody>
          <a:bodyPr>
            <a:normAutofit fontScale="92500" lnSpcReduction="10000"/>
          </a:bodyPr>
          <a:lstStyle/>
          <a:p>
            <a:r>
              <a:rPr lang="en-US" b="1" dirty="0"/>
              <a:t>collapse</a:t>
            </a:r>
            <a:r>
              <a:rPr lang="en-US" dirty="0"/>
              <a:t>: determines how many nested loop levels are affected by the scheduling clauses (default: only the nearest loop following the directive)</a:t>
            </a:r>
          </a:p>
          <a:p>
            <a:r>
              <a:rPr lang="en-US" b="1" dirty="0"/>
              <a:t>gang</a:t>
            </a:r>
            <a:r>
              <a:rPr lang="en-US" dirty="0"/>
              <a:t>: distributes iteration of the affected loops across available gangs</a:t>
            </a:r>
          </a:p>
          <a:p>
            <a:r>
              <a:rPr lang="en-US" b="1" dirty="0"/>
              <a:t>worker</a:t>
            </a:r>
            <a:r>
              <a:rPr lang="en-US" dirty="0"/>
              <a:t>: controls assignment of loop iterations to workers</a:t>
            </a:r>
          </a:p>
          <a:p>
            <a:r>
              <a:rPr lang="en-US" b="1" dirty="0"/>
              <a:t>vector</a:t>
            </a:r>
            <a:r>
              <a:rPr lang="en-US" dirty="0"/>
              <a:t>: affects execution of loop iterations in vector or SIMD mode</a:t>
            </a:r>
          </a:p>
          <a:p>
            <a:r>
              <a:rPr lang="en-US" b="1" dirty="0"/>
              <a:t>auto</a:t>
            </a:r>
            <a:r>
              <a:rPr lang="en-US" dirty="0"/>
              <a:t>: forces the compiler to analyze data dependencies to come up with parallelization strategy (implied by default in the </a:t>
            </a:r>
            <a:r>
              <a:rPr lang="en-US" i="1" dirty="0"/>
              <a:t>kernels</a:t>
            </a:r>
            <a:r>
              <a:rPr lang="en-US" dirty="0"/>
              <a:t> directive)</a:t>
            </a:r>
          </a:p>
          <a:p>
            <a:r>
              <a:rPr lang="en-US" b="1" dirty="0"/>
              <a:t>independent</a:t>
            </a:r>
            <a:r>
              <a:rPr lang="en-US" dirty="0"/>
              <a:t>: forces the compiler to treat loop iterations as data independent</a:t>
            </a:r>
          </a:p>
          <a:p>
            <a:r>
              <a:rPr lang="en-US" b="1" dirty="0"/>
              <a:t>reduction</a:t>
            </a:r>
            <a:r>
              <a:rPr lang="en-US" dirty="0"/>
              <a:t>: assigns specified scalar variables as a shared reduction variables along with a reduction operation to be carried out at the end of the loop</a:t>
            </a:r>
          </a:p>
          <a:p>
            <a:pPr marL="0" indent="0">
              <a:buNone/>
            </a:pPr>
            <a:endParaRPr lang="en-US" dirty="0"/>
          </a:p>
        </p:txBody>
      </p:sp>
    </p:spTree>
    <p:extLst>
      <p:ext uri="{BB962C8B-B14F-4D97-AF65-F5344CB8AC3E}">
        <p14:creationId xmlns:p14="http://schemas.microsoft.com/office/powerpoint/2010/main" val="17572108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7323"/>
            <a:ext cx="7886700" cy="1325563"/>
          </a:xfrm>
        </p:spPr>
        <p:txBody>
          <a:bodyPr/>
          <a:lstStyle/>
          <a:p>
            <a:pPr algn="ctr"/>
            <a:r>
              <a:rPr lang="en-US" dirty="0"/>
              <a:t>Reduction Example</a:t>
            </a:r>
          </a:p>
        </p:txBody>
      </p:sp>
      <p:sp>
        <p:nvSpPr>
          <p:cNvPr id="3" name="Content Placeholder 2"/>
          <p:cNvSpPr>
            <a:spLocks noGrp="1"/>
          </p:cNvSpPr>
          <p:nvPr>
            <p:ph idx="1"/>
          </p:nvPr>
        </p:nvSpPr>
        <p:spPr/>
        <p:txBody>
          <a:bodyPr>
            <a:normAutofit lnSpcReduction="10000"/>
          </a:bodyPr>
          <a:lstStyle/>
          <a:p>
            <a:r>
              <a:rPr lang="en-US" dirty="0"/>
              <a:t>Code:</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a:t>
            </a:r>
          </a:p>
        </p:txBody>
      </p:sp>
      <p:sp>
        <p:nvSpPr>
          <p:cNvPr id="4" name="Text Box 2"/>
          <p:cNvSpPr txBox="1">
            <a:spLocks noChangeArrowheads="1"/>
          </p:cNvSpPr>
          <p:nvPr/>
        </p:nvSpPr>
        <p:spPr bwMode="auto">
          <a:xfrm>
            <a:off x="4192703" y="997961"/>
            <a:ext cx="5762625" cy="46634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001</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stdio</a:t>
            </a:r>
            <a:r>
              <a:rPr lang="en-US" sz="9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002</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stdlib</a:t>
            </a:r>
            <a:r>
              <a:rPr lang="en-US" sz="900" b="1" dirty="0" err="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003</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004</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const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10000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005</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006</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main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007</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x</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y</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008</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double</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009</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010</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kernels</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011</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012</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initialize the vectors</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013</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loop gang worker</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014</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015</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x</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016</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y</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017</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018</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019</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perform computation</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020</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acc</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loop independent reduction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021</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022</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y</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x</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y</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023</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y</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024</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025</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026</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027</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 result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028</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err="1">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printf</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"Result: %f (expected %f)\n"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r</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float</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N</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029</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030</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return</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031</a:t>
            </a:r>
            <a:r>
              <a:rPr lang="en-US" sz="900" dirty="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900" b="1" dirty="0">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4203589" y="6067173"/>
            <a:ext cx="5486400" cy="289560"/>
          </a:xfrm>
          <a:prstGeom prst="rect">
            <a:avLst/>
          </a:prstGeom>
          <a:solidFill>
            <a:sysClr val="window" lastClr="FFFFFF">
              <a:lumMod val="95000"/>
            </a:sys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Result: 10000.000000 (expected 10000.000000)</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defRPr/>
            </a:pPr>
            <a:r>
              <a:rPr lang="en-US" sz="1100" kern="0">
                <a:solidFill>
                  <a:sysClr val="windowText" lastClr="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0442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Variable Scope</a:t>
            </a:r>
          </a:p>
        </p:txBody>
      </p:sp>
      <p:sp>
        <p:nvSpPr>
          <p:cNvPr id="3" name="Content Placeholder 2"/>
          <p:cNvSpPr>
            <a:spLocks noGrp="1"/>
          </p:cNvSpPr>
          <p:nvPr>
            <p:ph idx="1"/>
          </p:nvPr>
        </p:nvSpPr>
        <p:spPr/>
        <p:txBody>
          <a:bodyPr>
            <a:normAutofit fontScale="92500"/>
          </a:bodyPr>
          <a:lstStyle/>
          <a:p>
            <a:r>
              <a:rPr lang="en-US" dirty="0"/>
              <a:t>Depends on the location of their declarations in the code</a:t>
            </a:r>
          </a:p>
          <a:p>
            <a:r>
              <a:rPr lang="en-US" dirty="0"/>
              <a:t>Loop variables are considered private to each thread that executes loop iterations</a:t>
            </a:r>
          </a:p>
          <a:p>
            <a:r>
              <a:rPr lang="en-US" dirty="0"/>
              <a:t>Variables declared within vector-partitioned code are private to thread associated with each vector lane</a:t>
            </a:r>
          </a:p>
          <a:p>
            <a:r>
              <a:rPr lang="en-US" dirty="0"/>
              <a:t>For code executed in worker-partitioned, vector-single mode, the variables are private to each worker, but shared across vector lanes associated with that worker</a:t>
            </a:r>
          </a:p>
          <a:p>
            <a:r>
              <a:rPr lang="en-US" dirty="0"/>
              <a:t>Variables declared in a worker-single block are private to the containing gang, but shared across workers and vector lanes in that gang</a:t>
            </a:r>
          </a:p>
        </p:txBody>
      </p:sp>
    </p:spTree>
    <p:extLst>
      <p:ext uri="{BB962C8B-B14F-4D97-AF65-F5344CB8AC3E}">
        <p14:creationId xmlns:p14="http://schemas.microsoft.com/office/powerpoint/2010/main" val="38650844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Variable Scope Restrictions</a:t>
            </a:r>
          </a:p>
        </p:txBody>
      </p:sp>
      <p:sp>
        <p:nvSpPr>
          <p:cNvPr id="3" name="Content Placeholder 2"/>
          <p:cNvSpPr>
            <a:spLocks noGrp="1"/>
          </p:cNvSpPr>
          <p:nvPr>
            <p:ph idx="1"/>
          </p:nvPr>
        </p:nvSpPr>
        <p:spPr/>
        <p:txBody>
          <a:bodyPr/>
          <a:lstStyle/>
          <a:p>
            <a:r>
              <a:rPr lang="en-US" b="1" dirty="0"/>
              <a:t>private</a:t>
            </a:r>
            <a:r>
              <a:rPr lang="en-US" dirty="0"/>
              <a:t> clause</a:t>
            </a:r>
          </a:p>
          <a:p>
            <a:pPr lvl="1"/>
            <a:r>
              <a:rPr lang="en-US" dirty="0"/>
              <a:t>Accepts variable names as argument</a:t>
            </a:r>
          </a:p>
          <a:p>
            <a:pPr lvl="1"/>
            <a:r>
              <a:rPr lang="en-US" dirty="0"/>
              <a:t>A private copy is created for each parallel gang in </a:t>
            </a:r>
            <a:r>
              <a:rPr lang="en-US" i="1" dirty="0"/>
              <a:t>parallel</a:t>
            </a:r>
            <a:r>
              <a:rPr lang="en-US" dirty="0"/>
              <a:t> directive</a:t>
            </a:r>
          </a:p>
          <a:p>
            <a:pPr lvl="1"/>
            <a:r>
              <a:rPr lang="en-US" dirty="0"/>
              <a:t>Copies created for thread associated with each vector lane in the </a:t>
            </a:r>
            <a:r>
              <a:rPr lang="en-US" i="1" dirty="0"/>
              <a:t>loop</a:t>
            </a:r>
            <a:r>
              <a:rPr lang="en-US" dirty="0"/>
              <a:t> context</a:t>
            </a:r>
          </a:p>
          <a:p>
            <a:r>
              <a:rPr lang="en-US" b="1" dirty="0" err="1"/>
              <a:t>firstprivate</a:t>
            </a:r>
            <a:endParaRPr lang="en-US" b="1" dirty="0"/>
          </a:p>
          <a:p>
            <a:pPr lvl="1"/>
            <a:r>
              <a:rPr lang="en-US" dirty="0"/>
              <a:t>Used with the </a:t>
            </a:r>
            <a:r>
              <a:rPr lang="en-US" i="1" dirty="0"/>
              <a:t>parallel</a:t>
            </a:r>
            <a:r>
              <a:rPr lang="en-US" dirty="0"/>
              <a:t> construct</a:t>
            </a:r>
          </a:p>
          <a:p>
            <a:pPr lvl="1"/>
            <a:r>
              <a:rPr lang="en-US" dirty="0"/>
              <a:t>Semantics similar to </a:t>
            </a:r>
            <a:r>
              <a:rPr lang="en-US" b="1" dirty="0"/>
              <a:t>private</a:t>
            </a:r>
            <a:r>
              <a:rPr lang="en-US" dirty="0"/>
              <a:t>, but additionally initialized to the variable value stored in the first thread encountering the </a:t>
            </a:r>
            <a:r>
              <a:rPr lang="en-US" i="1" dirty="0"/>
              <a:t>parallel</a:t>
            </a:r>
            <a:r>
              <a:rPr lang="en-US" dirty="0"/>
              <a:t> directive</a:t>
            </a:r>
          </a:p>
          <a:p>
            <a:pPr lvl="1"/>
            <a:endParaRPr lang="en-US" dirty="0"/>
          </a:p>
        </p:txBody>
      </p:sp>
    </p:spTree>
    <p:extLst>
      <p:ext uri="{BB962C8B-B14F-4D97-AF65-F5344CB8AC3E}">
        <p14:creationId xmlns:p14="http://schemas.microsoft.com/office/powerpoint/2010/main" val="177750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Atomics Support</a:t>
            </a:r>
          </a:p>
        </p:txBody>
      </p:sp>
      <p:sp>
        <p:nvSpPr>
          <p:cNvPr id="3" name="Content Placeholder 2"/>
          <p:cNvSpPr>
            <a:spLocks noGrp="1"/>
          </p:cNvSpPr>
          <p:nvPr>
            <p:ph idx="1"/>
          </p:nvPr>
        </p:nvSpPr>
        <p:spPr/>
        <p:txBody>
          <a:bodyPr/>
          <a:lstStyle/>
          <a:p>
            <a:pPr marL="0" indent="0">
              <a:lnSpc>
                <a:spcPct val="107000"/>
              </a:lnSpc>
              <a:spcBef>
                <a:spcPts val="0"/>
              </a:spcBef>
              <a:buNone/>
            </a:pPr>
            <a:r>
              <a:rPr lang="en-US" b="1" dirty="0">
                <a:latin typeface="Courier New" panose="02070309020205020404" pitchFamily="49" charset="0"/>
                <a:ea typeface="Calibri" panose="020F0502020204030204" pitchFamily="34" charset="0"/>
                <a:cs typeface="Times New Roman" panose="02020603050405020304" pitchFamily="18" charset="0"/>
              </a:rPr>
              <a:t>#pragma </a:t>
            </a:r>
            <a:r>
              <a:rPr lang="en-US" b="1" dirty="0" err="1">
                <a:latin typeface="Courier New" panose="02070309020205020404" pitchFamily="49" charset="0"/>
                <a:ea typeface="Calibri" panose="020F0502020204030204" pitchFamily="34" charset="0"/>
                <a:cs typeface="Times New Roman" panose="02020603050405020304" pitchFamily="18" charset="0"/>
              </a:rPr>
              <a:t>acc</a:t>
            </a:r>
            <a:r>
              <a:rPr lang="en-US" b="1" dirty="0">
                <a:latin typeface="Courier New" panose="02070309020205020404" pitchFamily="49" charset="0"/>
                <a:ea typeface="Calibri" panose="020F0502020204030204" pitchFamily="34" charset="0"/>
                <a:cs typeface="Times New Roman" panose="02020603050405020304" pitchFamily="18" charset="0"/>
              </a:rPr>
              <a:t> atomic</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[atomic-clause]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i="1" dirty="0">
                <a:latin typeface="Calibri" panose="020F0502020204030204" pitchFamily="34" charset="0"/>
                <a:ea typeface="Calibri" panose="020F0502020204030204" pitchFamily="34" charset="0"/>
                <a:cs typeface="Times New Roman" panose="02020603050405020304" pitchFamily="18" charset="0"/>
              </a:rPr>
              <a:t>	statement</a:t>
            </a:r>
            <a:r>
              <a:rPr lang="en-US" b="1" dirty="0">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Separate clauses for </a:t>
            </a:r>
            <a:r>
              <a:rPr lang="en-US" b="1" dirty="0"/>
              <a:t>read</a:t>
            </a:r>
            <a:r>
              <a:rPr lang="en-US" dirty="0"/>
              <a:t>, </a:t>
            </a:r>
            <a:r>
              <a:rPr lang="en-US" b="1" dirty="0"/>
              <a:t>write</a:t>
            </a:r>
            <a:r>
              <a:rPr lang="en-US" dirty="0"/>
              <a:t>, </a:t>
            </a:r>
            <a:r>
              <a:rPr lang="en-US" b="1" dirty="0"/>
              <a:t>update</a:t>
            </a:r>
            <a:r>
              <a:rPr lang="en-US" dirty="0"/>
              <a:t>, and </a:t>
            </a:r>
            <a:r>
              <a:rPr lang="en-US" b="1" dirty="0"/>
              <a:t>capture</a:t>
            </a:r>
          </a:p>
          <a:p>
            <a:r>
              <a:rPr lang="en-US" b="1" dirty="0"/>
              <a:t>update</a:t>
            </a:r>
            <a:r>
              <a:rPr lang="en-US" dirty="0"/>
              <a:t> clause is assumed by default (i.e., read-modify-update semantics)</a:t>
            </a:r>
          </a:p>
          <a:p>
            <a:r>
              <a:rPr lang="en-US" b="1" dirty="0"/>
              <a:t>capture</a:t>
            </a:r>
            <a:r>
              <a:rPr lang="en-US" dirty="0"/>
              <a:t> clause is used to store the original or final value of atomically updated variable</a:t>
            </a:r>
          </a:p>
        </p:txBody>
      </p:sp>
    </p:spTree>
    <p:extLst>
      <p:ext uri="{BB962C8B-B14F-4D97-AF65-F5344CB8AC3E}">
        <p14:creationId xmlns:p14="http://schemas.microsoft.com/office/powerpoint/2010/main" val="219389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639"/>
            <a:ext cx="7886700" cy="1325563"/>
          </a:xfrm>
        </p:spPr>
        <p:txBody>
          <a:bodyPr/>
          <a:lstStyle/>
          <a:p>
            <a:pPr algn="ctr"/>
            <a:r>
              <a:rPr lang="en-US" dirty="0"/>
              <a:t>Atomic Variable Example</a:t>
            </a:r>
          </a:p>
        </p:txBody>
      </p:sp>
      <p:sp>
        <p:nvSpPr>
          <p:cNvPr id="4" name="Text Box 2"/>
          <p:cNvSpPr txBox="1">
            <a:spLocks noChangeArrowheads="1"/>
          </p:cNvSpPr>
          <p:nvPr/>
        </p:nvSpPr>
        <p:spPr bwMode="auto">
          <a:xfrm>
            <a:off x="3214688" y="1185656"/>
            <a:ext cx="5762625" cy="52266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001</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#include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stdio</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002</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003</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main</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argc</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char</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argv</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004</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if</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argc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005</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fprintf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stderr</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"Error: file argument neede!\n"</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006</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exit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007</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008</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FILE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fopen</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argv</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009</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if</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010</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fprintf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stderr</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"Error: could not open file \"%s\"\n"</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argv</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011</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exit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012</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013</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014</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const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BUFSIZE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65536</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015</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char</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buf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BUFSIZE</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ch</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016</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initialize histogram array</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017</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hist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256</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most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018</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256</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hist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019</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020</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compute histogram</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021</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while</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022</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size_t size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fread</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buf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1</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BUFSIZE</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023</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if</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size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break</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024</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acc parallel loop copyin</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buf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size</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025</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size</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026</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v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buf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027</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#pragma acc atomic</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028</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hist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v</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029</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030</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031</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00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 the first highest peak</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032</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for</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8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int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&lt;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256</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033</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if</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hist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&gt;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most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034</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most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hist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ch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i</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035</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036</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printf</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808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"Highest count of %d for character code %d\n"</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most</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ch</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037</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038</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FF"/>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return</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a:solidFill>
                  <a:srgbClr val="FF8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039</a:t>
            </a:r>
            <a:r>
              <a:rPr lang="en-US" sz="800">
                <a:solidFill>
                  <a:srgbClr val="00000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 </a:t>
            </a:r>
            <a:r>
              <a:rPr lang="en-US" sz="800" b="1">
                <a:solidFill>
                  <a:srgbClr val="000080"/>
                </a:solidFill>
                <a:highlight>
                  <a:srgbClr val="FFFFFF"/>
                </a:highlight>
                <a:latin typeface="Courier New" panose="02070309020205020404" pitchFamily="49" charset="0"/>
                <a:ea typeface="Calibri" panose="020F0502020204030204" pitchFamily="34" charset="0"/>
                <a:cs typeface="Times New Roman" panose="02020603050405020304" pitchFamily="18" charset="0"/>
              </a:rPr>
              <a:t>}</a:t>
            </a:r>
            <a:endParaRPr lang="en-US" sz="8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63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Intel 8087</a:t>
            </a:r>
          </a:p>
        </p:txBody>
      </p:sp>
      <p:sp>
        <p:nvSpPr>
          <p:cNvPr id="3" name="Content Placeholder 2"/>
          <p:cNvSpPr>
            <a:spLocks noGrp="1"/>
          </p:cNvSpPr>
          <p:nvPr>
            <p:ph idx="1"/>
          </p:nvPr>
        </p:nvSpPr>
        <p:spPr>
          <a:xfrm>
            <a:off x="1981200" y="3655653"/>
            <a:ext cx="8229600" cy="2470510"/>
          </a:xfrm>
        </p:spPr>
        <p:txBody>
          <a:bodyPr>
            <a:normAutofit fontScale="55000" lnSpcReduction="20000"/>
          </a:bodyPr>
          <a:lstStyle/>
          <a:p>
            <a:r>
              <a:rPr lang="en-US" dirty="0"/>
              <a:t>Released by Intel in 1980</a:t>
            </a:r>
          </a:p>
          <a:p>
            <a:r>
              <a:rPr lang="en-US" dirty="0"/>
              <a:t>Numerical floating-point coprocessor for the i8086 family</a:t>
            </a:r>
          </a:p>
          <a:p>
            <a:pPr lvl="1"/>
            <a:r>
              <a:rPr lang="en-US" dirty="0"/>
              <a:t>Single- (32-bit), double- (64-bit), and extended-precision (80-bit) floats</a:t>
            </a:r>
          </a:p>
          <a:p>
            <a:pPr lvl="1"/>
            <a:r>
              <a:rPr lang="en-US" dirty="0"/>
              <a:t>16, 32, and 64-bit signed binary integers, and 80-bit BCD integers</a:t>
            </a:r>
          </a:p>
          <a:p>
            <a:pPr lvl="1"/>
            <a:r>
              <a:rPr lang="en-US" dirty="0"/>
              <a:t>About 60 instructions (add/subtract, multiply/divide, sq. root, trigonometric functions, base 2 logarithm, conversions)</a:t>
            </a:r>
          </a:p>
          <a:p>
            <a:r>
              <a:rPr lang="en-US" dirty="0"/>
              <a:t>Influenced by the upcoming IEEE754 standard, but not compliant</a:t>
            </a:r>
          </a:p>
          <a:p>
            <a:r>
              <a:rPr lang="en-US" dirty="0"/>
              <a:t>Implemented in 3µm HMOS process, 45,000 transistors</a:t>
            </a:r>
          </a:p>
          <a:p>
            <a:r>
              <a:rPr lang="en-US" dirty="0"/>
              <a:t>Achieved 50kflops using 2.4 Watts (speed variants from 4 to 10MHz)</a:t>
            </a:r>
          </a:p>
          <a:p>
            <a:r>
              <a:rPr lang="en-US" dirty="0"/>
              <a:t>Cloned by AMD and Cyrix</a:t>
            </a:r>
          </a:p>
          <a:p>
            <a:pPr marL="0" indent="0">
              <a:buNone/>
            </a:pP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828" y="1280771"/>
            <a:ext cx="5897748" cy="214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966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8087 System Interface</a:t>
            </a:r>
          </a:p>
        </p:txBody>
      </p:sp>
      <p:sp>
        <p:nvSpPr>
          <p:cNvPr id="3" name="Content Placeholder 2"/>
          <p:cNvSpPr>
            <a:spLocks noGrp="1"/>
          </p:cNvSpPr>
          <p:nvPr>
            <p:ph idx="1"/>
          </p:nvPr>
        </p:nvSpPr>
        <p:spPr>
          <a:xfrm>
            <a:off x="1981200" y="4419601"/>
            <a:ext cx="8229600" cy="1706563"/>
          </a:xfrm>
        </p:spPr>
        <p:txBody>
          <a:bodyPr>
            <a:normAutofit fontScale="55000" lnSpcReduction="20000"/>
          </a:bodyPr>
          <a:lstStyle/>
          <a:p>
            <a:r>
              <a:rPr lang="en-US" dirty="0"/>
              <a:t>Shares address and data buses with the main CPU</a:t>
            </a:r>
          </a:p>
          <a:p>
            <a:r>
              <a:rPr lang="en-US" dirty="0"/>
              <a:t>“Escape” instructions redirects work to coprocessor</a:t>
            </a:r>
          </a:p>
          <a:p>
            <a:r>
              <a:rPr lang="en-US" dirty="0"/>
              <a:t>Memory operands required the main CPU to perform a dummy memory access</a:t>
            </a:r>
          </a:p>
          <a:p>
            <a:r>
              <a:rPr lang="en-US" dirty="0"/>
              <a:t>Concurrent operation with CPU crash prone due to potential bus conflicts</a:t>
            </a:r>
          </a:p>
          <a:p>
            <a:r>
              <a:rPr lang="en-US" dirty="0"/>
              <a:t>In practice, the CPU has to wait for the coprocessor to finish the computation (FWAIT instruction)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371601"/>
            <a:ext cx="5105400" cy="27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85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Motorola MC68881</a:t>
            </a:r>
          </a:p>
        </p:txBody>
      </p:sp>
      <p:sp>
        <p:nvSpPr>
          <p:cNvPr id="3" name="Content Placeholder 2"/>
          <p:cNvSpPr>
            <a:spLocks noGrp="1"/>
          </p:cNvSpPr>
          <p:nvPr>
            <p:ph idx="1"/>
          </p:nvPr>
        </p:nvSpPr>
        <p:spPr>
          <a:xfrm>
            <a:off x="1981200" y="1600201"/>
            <a:ext cx="4648200" cy="4525963"/>
          </a:xfrm>
        </p:spPr>
        <p:txBody>
          <a:bodyPr>
            <a:normAutofit fontScale="70000" lnSpcReduction="20000"/>
          </a:bodyPr>
          <a:lstStyle/>
          <a:p>
            <a:r>
              <a:rPr lang="en-US" dirty="0"/>
              <a:t>Introduced by Motorola in 1984</a:t>
            </a:r>
          </a:p>
          <a:p>
            <a:r>
              <a:rPr lang="en-US" dirty="0"/>
              <a:t>Companion to MC68000 family with 32-bit data buses</a:t>
            </a:r>
          </a:p>
          <a:p>
            <a:r>
              <a:rPr lang="en-US" dirty="0"/>
              <a:t>Implemented in an HCMOS process using 155,000 transistors</a:t>
            </a:r>
          </a:p>
          <a:p>
            <a:r>
              <a:rPr lang="en-US" dirty="0"/>
              <a:t>Floating-point coprocessor</a:t>
            </a:r>
          </a:p>
          <a:p>
            <a:pPr lvl="1"/>
            <a:r>
              <a:rPr lang="en-US" dirty="0"/>
              <a:t>Single, double, and extended precision floats</a:t>
            </a:r>
          </a:p>
          <a:p>
            <a:pPr lvl="1"/>
            <a:r>
              <a:rPr lang="en-US" dirty="0"/>
              <a:t>96-bit packed BCD floats</a:t>
            </a:r>
          </a:p>
          <a:p>
            <a:pPr lvl="1"/>
            <a:r>
              <a:rPr lang="en-US" dirty="0"/>
              <a:t>8, 16, 32-bit integers</a:t>
            </a:r>
          </a:p>
          <a:p>
            <a:pPr lvl="1"/>
            <a:r>
              <a:rPr lang="en-US" dirty="0"/>
              <a:t>IEEE754 compliant</a:t>
            </a:r>
          </a:p>
          <a:p>
            <a:pPr lvl="1"/>
            <a:r>
              <a:rPr lang="en-US" dirty="0"/>
              <a:t>Add/subtract, multiply/divide, sq. root, trigonometric and inverse functions, hyperbolic functions, exponentiation, logarithms</a:t>
            </a:r>
          </a:p>
          <a:p>
            <a:r>
              <a:rPr lang="en-US" dirty="0"/>
              <a:t>Achieved 240kflops at 25MHz consuming 0.75 Watts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2133601"/>
            <a:ext cx="2706687" cy="270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115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5510</Words>
  <Application>Microsoft Office PowerPoint</Application>
  <PresentationFormat>Widescreen</PresentationFormat>
  <Paragraphs>817</Paragraphs>
  <Slides>69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Cambria Math</vt:lpstr>
      <vt:lpstr>Courier New</vt:lpstr>
      <vt:lpstr>Office Theme</vt:lpstr>
      <vt:lpstr>Accelerator Architecture</vt:lpstr>
      <vt:lpstr>Rationale for Accelerator Devices</vt:lpstr>
      <vt:lpstr>Accelerator Drawbacks</vt:lpstr>
      <vt:lpstr>Placement in a Conventional System</vt:lpstr>
      <vt:lpstr>Common Accelerator Types</vt:lpstr>
      <vt:lpstr>Early Accelerators: Coprocessors</vt:lpstr>
      <vt:lpstr>Example: Intel 8087</vt:lpstr>
      <vt:lpstr>Intel 8087 System Interface</vt:lpstr>
      <vt:lpstr>Example: Motorola MC68881</vt:lpstr>
      <vt:lpstr>MC68881 System Interface</vt:lpstr>
      <vt:lpstr>Example: Weitek 3167</vt:lpstr>
      <vt:lpstr>Example: Clearspeed Advance</vt:lpstr>
      <vt:lpstr>Introduction to Graphics Processing Units</vt:lpstr>
      <vt:lpstr>Elements of a 3D Scene</vt:lpstr>
      <vt:lpstr>GPU Protoplasts</vt:lpstr>
      <vt:lpstr>Early GPUs</vt:lpstr>
      <vt:lpstr>Growth of GPU Capabilities</vt:lpstr>
      <vt:lpstr>Fixed-Function Graphics Pipeline</vt:lpstr>
      <vt:lpstr>Modern GPU Attributes</vt:lpstr>
      <vt:lpstr>Modern Rendering Pipeline</vt:lpstr>
      <vt:lpstr>Comparison of Recent GPUs</vt:lpstr>
      <vt:lpstr>Modern GPU Example: Nvidia Pascal</vt:lpstr>
      <vt:lpstr>Pascal GPU Parameters</vt:lpstr>
      <vt:lpstr>PowerPoint Presentation</vt:lpstr>
      <vt:lpstr>Pascal Architecture (I)</vt:lpstr>
      <vt:lpstr>Pascal Architecture (II)</vt:lpstr>
      <vt:lpstr>Details of Stream Multiprocessor</vt:lpstr>
      <vt:lpstr>2021 Note</vt:lpstr>
      <vt:lpstr>E.g. A100 (Ampere)</vt:lpstr>
      <vt:lpstr>Sample NVlink Topologies</vt:lpstr>
      <vt:lpstr>GPU Programming Environments</vt:lpstr>
      <vt:lpstr>Heterogeneous System Architecture</vt:lpstr>
      <vt:lpstr>Comparison of System Topologies with Discrete and Unified Accelerators</vt:lpstr>
      <vt:lpstr>AMD APU Parameters</vt:lpstr>
      <vt:lpstr>Tensor Cores</vt:lpstr>
      <vt:lpstr>Multiply Accumulate</vt:lpstr>
      <vt:lpstr>Programming Platforms</vt:lpstr>
      <vt:lpstr>PowerPoint Presentation</vt:lpstr>
      <vt:lpstr>AMD (ATI gpus from Markham)</vt:lpstr>
      <vt:lpstr>Alternatives?  </vt:lpstr>
      <vt:lpstr>OpenCL</vt:lpstr>
      <vt:lpstr>Others?</vt:lpstr>
      <vt:lpstr>The Problem</vt:lpstr>
      <vt:lpstr>The Essential OpenACC</vt:lpstr>
      <vt:lpstr>PowerPoint Presentation</vt:lpstr>
      <vt:lpstr>Common GPU Programming Environments</vt:lpstr>
      <vt:lpstr>Open Accelerators (OpenACC)</vt:lpstr>
      <vt:lpstr>Parallel Workload Decomposition</vt:lpstr>
      <vt:lpstr>Parallel Execution Semantics</vt:lpstr>
      <vt:lpstr>Common OpenACC Library Calls</vt:lpstr>
      <vt:lpstr>OpenACC Library Calls Example</vt:lpstr>
      <vt:lpstr>OpenACC Environment Variables</vt:lpstr>
      <vt:lpstr>The parallel Directive</vt:lpstr>
      <vt:lpstr>Select Clauses of parallel Directive</vt:lpstr>
      <vt:lpstr>Asynchronous Execution Example</vt:lpstr>
      <vt:lpstr>The kernels Directive</vt:lpstr>
      <vt:lpstr>Example of kernels Directive</vt:lpstr>
      <vt:lpstr>Example of kernels Directive (cont.)</vt:lpstr>
      <vt:lpstr>Data Offload Management</vt:lpstr>
      <vt:lpstr>Data Offload Management (cont.)</vt:lpstr>
      <vt:lpstr>Supported Array Types</vt:lpstr>
      <vt:lpstr>Example: Matrix-Vector Multiplication Using copy Clauses</vt:lpstr>
      <vt:lpstr>Loop Scheduling</vt:lpstr>
      <vt:lpstr>Loop Clauses</vt:lpstr>
      <vt:lpstr>Reduction Example</vt:lpstr>
      <vt:lpstr>Variable Scope</vt:lpstr>
      <vt:lpstr>Variable Scope Restrictions</vt:lpstr>
      <vt:lpstr>Atomics Support</vt:lpstr>
      <vt:lpstr>Atomic Variable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Srivastava</dc:creator>
  <cp:lastModifiedBy>Brian Srivastava</cp:lastModifiedBy>
  <cp:revision>3</cp:revision>
  <dcterms:created xsi:type="dcterms:W3CDTF">2019-05-20T15:52:02Z</dcterms:created>
  <dcterms:modified xsi:type="dcterms:W3CDTF">2023-03-17T13:48:27Z</dcterms:modified>
</cp:coreProperties>
</file>