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71" r:id="rId3"/>
    <p:sldId id="272" r:id="rId4"/>
    <p:sldId id="258" r:id="rId5"/>
    <p:sldId id="273" r:id="rId6"/>
    <p:sldId id="260" r:id="rId7"/>
    <p:sldId id="261" r:id="rId8"/>
    <p:sldId id="266" r:id="rId9"/>
    <p:sldId id="262" r:id="rId10"/>
    <p:sldId id="263" r:id="rId11"/>
    <p:sldId id="270" r:id="rId12"/>
    <p:sldId id="276"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055" autoAdjust="0"/>
  </p:normalViewPr>
  <p:slideViewPr>
    <p:cSldViewPr snapToGrid="0">
      <p:cViewPr varScale="1">
        <p:scale>
          <a:sx n="55" d="100"/>
          <a:sy n="55" d="100"/>
        </p:scale>
        <p:origin x="10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584B7-E539-4A0E-81EA-BB5BDFBDD23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CB09CEB-E28A-4984-9E01-CCFCAC31E40E}">
      <dgm:prSet custT="1"/>
      <dgm:spPr/>
      <dgm:t>
        <a:bodyPr/>
        <a:lstStyle/>
        <a:p>
          <a:pPr>
            <a:lnSpc>
              <a:spcPct val="100000"/>
            </a:lnSpc>
          </a:pPr>
          <a:r>
            <a:rPr lang="en-US" sz="1500" dirty="0"/>
            <a:t>The difficulty of interviewing at Apple is perceived to be the highest among the three companies. The box representing Apple's interview difficulty extends higher on the y-axis than the other two companies.</a:t>
          </a:r>
        </a:p>
      </dgm:t>
    </dgm:pt>
    <dgm:pt modelId="{2FA6BA8E-06E6-4A0C-9998-4AEEA1F1E9DC}" type="parTrans" cxnId="{501549A6-A0ED-4B67-8EE3-5E32FFC37CF2}">
      <dgm:prSet/>
      <dgm:spPr/>
      <dgm:t>
        <a:bodyPr/>
        <a:lstStyle/>
        <a:p>
          <a:endParaRPr lang="en-US"/>
        </a:p>
      </dgm:t>
    </dgm:pt>
    <dgm:pt modelId="{41508A35-8429-4604-A4C3-935259F1167C}" type="sibTrans" cxnId="{501549A6-A0ED-4B67-8EE3-5E32FFC37CF2}">
      <dgm:prSet/>
      <dgm:spPr/>
      <dgm:t>
        <a:bodyPr/>
        <a:lstStyle/>
        <a:p>
          <a:endParaRPr lang="en-US"/>
        </a:p>
      </dgm:t>
    </dgm:pt>
    <dgm:pt modelId="{DB541C35-C5E9-40C6-B547-6FACBDD1302E}">
      <dgm:prSet custT="1"/>
      <dgm:spPr/>
      <dgm:t>
        <a:bodyPr/>
        <a:lstStyle/>
        <a:p>
          <a:pPr>
            <a:lnSpc>
              <a:spcPct val="100000"/>
            </a:lnSpc>
          </a:pPr>
          <a:r>
            <a:rPr lang="en-US" sz="1400" dirty="0"/>
            <a:t>The difficulty of interviewing at Boeing and Siemens is perceived to be similar. The boxes for these two companies are roughly the same height and their medians (the line in the middle of the box) are at a similar position</a:t>
          </a:r>
        </a:p>
      </dgm:t>
    </dgm:pt>
    <dgm:pt modelId="{50713844-43C0-46DA-828B-32EE1E071E49}" type="parTrans" cxnId="{EB023D47-3942-4ACF-AB6B-2A78C0803E01}">
      <dgm:prSet/>
      <dgm:spPr/>
      <dgm:t>
        <a:bodyPr/>
        <a:lstStyle/>
        <a:p>
          <a:endParaRPr lang="en-US"/>
        </a:p>
      </dgm:t>
    </dgm:pt>
    <dgm:pt modelId="{647DC59D-773D-429A-85D0-E85B9CB02257}" type="sibTrans" cxnId="{EB023D47-3942-4ACF-AB6B-2A78C0803E01}">
      <dgm:prSet/>
      <dgm:spPr/>
      <dgm:t>
        <a:bodyPr/>
        <a:lstStyle/>
        <a:p>
          <a:endParaRPr lang="en-US"/>
        </a:p>
      </dgm:t>
    </dgm:pt>
    <dgm:pt modelId="{68881402-C9AD-441B-A0BE-1A5973DC458F}" type="pres">
      <dgm:prSet presAssocID="{101584B7-E539-4A0E-81EA-BB5BDFBDD235}" presName="root" presStyleCnt="0">
        <dgm:presLayoutVars>
          <dgm:dir/>
          <dgm:resizeHandles val="exact"/>
        </dgm:presLayoutVars>
      </dgm:prSet>
      <dgm:spPr/>
    </dgm:pt>
    <dgm:pt modelId="{D29C9029-15E1-4BAA-AEB5-4982AD4C900D}" type="pres">
      <dgm:prSet presAssocID="{CCB09CEB-E28A-4984-9E01-CCFCAC31E40E}" presName="compNode" presStyleCnt="0"/>
      <dgm:spPr/>
    </dgm:pt>
    <dgm:pt modelId="{C6B5945A-3749-44B5-BEED-67414FF07E26}" type="pres">
      <dgm:prSet presAssocID="{CCB09CEB-E28A-4984-9E01-CCFCAC31E4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pple"/>
        </a:ext>
      </dgm:extLst>
    </dgm:pt>
    <dgm:pt modelId="{00BCC172-4C51-44C8-9C4A-8A143CA978E5}" type="pres">
      <dgm:prSet presAssocID="{CCB09CEB-E28A-4984-9E01-CCFCAC31E40E}" presName="spaceRect" presStyleCnt="0"/>
      <dgm:spPr/>
    </dgm:pt>
    <dgm:pt modelId="{D21F4153-BD13-41EE-B42B-1CCEAB3C8674}" type="pres">
      <dgm:prSet presAssocID="{CCB09CEB-E28A-4984-9E01-CCFCAC31E40E}" presName="textRect" presStyleLbl="revTx" presStyleIdx="0" presStyleCnt="2">
        <dgm:presLayoutVars>
          <dgm:chMax val="1"/>
          <dgm:chPref val="1"/>
        </dgm:presLayoutVars>
      </dgm:prSet>
      <dgm:spPr/>
    </dgm:pt>
    <dgm:pt modelId="{145E986D-66A2-4425-B8D0-7C0A7E8A09D0}" type="pres">
      <dgm:prSet presAssocID="{41508A35-8429-4604-A4C3-935259F1167C}" presName="sibTrans" presStyleCnt="0"/>
      <dgm:spPr/>
    </dgm:pt>
    <dgm:pt modelId="{15750EE5-6FDC-4729-A730-1BEC6E5AB0A3}" type="pres">
      <dgm:prSet presAssocID="{DB541C35-C5E9-40C6-B547-6FACBDD1302E}" presName="compNode" presStyleCnt="0"/>
      <dgm:spPr/>
    </dgm:pt>
    <dgm:pt modelId="{77C9B6CE-3296-416F-9D3C-73D75B16758C}" type="pres">
      <dgm:prSet presAssocID="{DB541C35-C5E9-40C6-B547-6FACBDD1302E}" presName="iconRect" presStyleLbl="node1" presStyleIdx="1" presStyleCnt="2" custLinFactNeighborX="-68544" custLinFactNeighborY="3094"/>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C3A6424B-8DC5-49BD-B71B-2D32B47ED155}" type="pres">
      <dgm:prSet presAssocID="{DB541C35-C5E9-40C6-B547-6FACBDD1302E}" presName="spaceRect" presStyleCnt="0"/>
      <dgm:spPr/>
    </dgm:pt>
    <dgm:pt modelId="{BF3FE6CB-8B76-4DBC-BE20-58776819D4D2}" type="pres">
      <dgm:prSet presAssocID="{DB541C35-C5E9-40C6-B547-6FACBDD1302E}" presName="textRect" presStyleLbl="revTx" presStyleIdx="1" presStyleCnt="2">
        <dgm:presLayoutVars>
          <dgm:chMax val="1"/>
          <dgm:chPref val="1"/>
        </dgm:presLayoutVars>
      </dgm:prSet>
      <dgm:spPr/>
    </dgm:pt>
  </dgm:ptLst>
  <dgm:cxnLst>
    <dgm:cxn modelId="{EB023D47-3942-4ACF-AB6B-2A78C0803E01}" srcId="{101584B7-E539-4A0E-81EA-BB5BDFBDD235}" destId="{DB541C35-C5E9-40C6-B547-6FACBDD1302E}" srcOrd="1" destOrd="0" parTransId="{50713844-43C0-46DA-828B-32EE1E071E49}" sibTransId="{647DC59D-773D-429A-85D0-E85B9CB02257}"/>
    <dgm:cxn modelId="{22B41349-3E93-4179-B4FA-F5A21EED1B34}" type="presOf" srcId="{DB541C35-C5E9-40C6-B547-6FACBDD1302E}" destId="{BF3FE6CB-8B76-4DBC-BE20-58776819D4D2}" srcOrd="0" destOrd="0" presId="urn:microsoft.com/office/officeart/2018/2/layout/IconLabelList"/>
    <dgm:cxn modelId="{9ED37253-A0EE-4D40-BD90-50DCEA88DBAA}" type="presOf" srcId="{CCB09CEB-E28A-4984-9E01-CCFCAC31E40E}" destId="{D21F4153-BD13-41EE-B42B-1CCEAB3C8674}" srcOrd="0" destOrd="0" presId="urn:microsoft.com/office/officeart/2018/2/layout/IconLabelList"/>
    <dgm:cxn modelId="{501549A6-A0ED-4B67-8EE3-5E32FFC37CF2}" srcId="{101584B7-E539-4A0E-81EA-BB5BDFBDD235}" destId="{CCB09CEB-E28A-4984-9E01-CCFCAC31E40E}" srcOrd="0" destOrd="0" parTransId="{2FA6BA8E-06E6-4A0C-9998-4AEEA1F1E9DC}" sibTransId="{41508A35-8429-4604-A4C3-935259F1167C}"/>
    <dgm:cxn modelId="{3DB320C8-998D-4083-A216-B2E6F9E85D27}" type="presOf" srcId="{101584B7-E539-4A0E-81EA-BB5BDFBDD235}" destId="{68881402-C9AD-441B-A0BE-1A5973DC458F}" srcOrd="0" destOrd="0" presId="urn:microsoft.com/office/officeart/2018/2/layout/IconLabelList"/>
    <dgm:cxn modelId="{96711BBF-CE47-44D8-8868-BCC141DEF59D}" type="presParOf" srcId="{68881402-C9AD-441B-A0BE-1A5973DC458F}" destId="{D29C9029-15E1-4BAA-AEB5-4982AD4C900D}" srcOrd="0" destOrd="0" presId="urn:microsoft.com/office/officeart/2018/2/layout/IconLabelList"/>
    <dgm:cxn modelId="{47D0A369-DAED-4F28-864A-53C26720D652}" type="presParOf" srcId="{D29C9029-15E1-4BAA-AEB5-4982AD4C900D}" destId="{C6B5945A-3749-44B5-BEED-67414FF07E26}" srcOrd="0" destOrd="0" presId="urn:microsoft.com/office/officeart/2018/2/layout/IconLabelList"/>
    <dgm:cxn modelId="{6EC17738-79A2-4F3A-89D4-48265D1EC9C4}" type="presParOf" srcId="{D29C9029-15E1-4BAA-AEB5-4982AD4C900D}" destId="{00BCC172-4C51-44C8-9C4A-8A143CA978E5}" srcOrd="1" destOrd="0" presId="urn:microsoft.com/office/officeart/2018/2/layout/IconLabelList"/>
    <dgm:cxn modelId="{6110E82C-B1DB-40F2-995C-82B237A7FD02}" type="presParOf" srcId="{D29C9029-15E1-4BAA-AEB5-4982AD4C900D}" destId="{D21F4153-BD13-41EE-B42B-1CCEAB3C8674}" srcOrd="2" destOrd="0" presId="urn:microsoft.com/office/officeart/2018/2/layout/IconLabelList"/>
    <dgm:cxn modelId="{97E07B6E-8319-4569-9BA8-2DF379A79599}" type="presParOf" srcId="{68881402-C9AD-441B-A0BE-1A5973DC458F}" destId="{145E986D-66A2-4425-B8D0-7C0A7E8A09D0}" srcOrd="1" destOrd="0" presId="urn:microsoft.com/office/officeart/2018/2/layout/IconLabelList"/>
    <dgm:cxn modelId="{AFAC7C30-8D50-4F44-A03C-66C8D01EAACD}" type="presParOf" srcId="{68881402-C9AD-441B-A0BE-1A5973DC458F}" destId="{15750EE5-6FDC-4729-A730-1BEC6E5AB0A3}" srcOrd="2" destOrd="0" presId="urn:microsoft.com/office/officeart/2018/2/layout/IconLabelList"/>
    <dgm:cxn modelId="{AC248A27-F1A5-4F34-B027-2C47904AB801}" type="presParOf" srcId="{15750EE5-6FDC-4729-A730-1BEC6E5AB0A3}" destId="{77C9B6CE-3296-416F-9D3C-73D75B16758C}" srcOrd="0" destOrd="0" presId="urn:microsoft.com/office/officeart/2018/2/layout/IconLabelList"/>
    <dgm:cxn modelId="{96D8DB1E-426B-40CD-A9A0-8E7481835081}" type="presParOf" srcId="{15750EE5-6FDC-4729-A730-1BEC6E5AB0A3}" destId="{C3A6424B-8DC5-49BD-B71B-2D32B47ED155}" srcOrd="1" destOrd="0" presId="urn:microsoft.com/office/officeart/2018/2/layout/IconLabelList"/>
    <dgm:cxn modelId="{A139AF56-B6E9-4A3F-A250-F6AD4FE70545}" type="presParOf" srcId="{15750EE5-6FDC-4729-A730-1BEC6E5AB0A3}" destId="{BF3FE6CB-8B76-4DBC-BE20-58776819D4D2}"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5945A-3749-44B5-BEED-67414FF07E26}">
      <dsp:nvSpPr>
        <dsp:cNvPr id="0" name=""/>
        <dsp:cNvSpPr/>
      </dsp:nvSpPr>
      <dsp:spPr>
        <a:xfrm>
          <a:off x="650782" y="400339"/>
          <a:ext cx="987187" cy="98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F4153-BD13-41EE-B42B-1CCEAB3C8674}">
      <dsp:nvSpPr>
        <dsp:cNvPr id="0" name=""/>
        <dsp:cNvSpPr/>
      </dsp:nvSpPr>
      <dsp:spPr>
        <a:xfrm>
          <a:off x="47501" y="1935144"/>
          <a:ext cx="2193750" cy="21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The difficulty of interviewing at Apple is perceived to be the highest among the three companies. The box representing Apple's interview difficulty extends higher on the y-axis than the other two companies.</a:t>
          </a:r>
        </a:p>
      </dsp:txBody>
      <dsp:txXfrm>
        <a:off x="47501" y="1935144"/>
        <a:ext cx="2193750" cy="2115000"/>
      </dsp:txXfrm>
    </dsp:sp>
    <dsp:sp modelId="{77C9B6CE-3296-416F-9D3C-73D75B16758C}">
      <dsp:nvSpPr>
        <dsp:cNvPr id="0" name=""/>
        <dsp:cNvSpPr/>
      </dsp:nvSpPr>
      <dsp:spPr>
        <a:xfrm>
          <a:off x="2551781" y="430882"/>
          <a:ext cx="987187" cy="98718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3FE6CB-8B76-4DBC-BE20-58776819D4D2}">
      <dsp:nvSpPr>
        <dsp:cNvPr id="0" name=""/>
        <dsp:cNvSpPr/>
      </dsp:nvSpPr>
      <dsp:spPr>
        <a:xfrm>
          <a:off x="2625157" y="1935144"/>
          <a:ext cx="2193750" cy="21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The difficulty of interviewing at Boeing and Siemens is perceived to be similar. The boxes for these two companies are roughly the same height and their medians (the line in the middle of the box) are at a similar position</a:t>
          </a:r>
        </a:p>
      </dsp:txBody>
      <dsp:txXfrm>
        <a:off x="2625157" y="1935144"/>
        <a:ext cx="2193750" cy="211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BAE1B-42FF-41E9-9FC3-F86B002680F6}" type="datetimeFigureOut">
              <a:rPr lang="en-US" smtClean="0"/>
              <a:t>17-Sep-24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F7BEF-F16D-4A00-821E-7120AE4FB9B9}" type="slidenum">
              <a:rPr lang="en-US" smtClean="0"/>
              <a:t>‹#›</a:t>
            </a:fld>
            <a:endParaRPr lang="en-US"/>
          </a:p>
        </p:txBody>
      </p:sp>
    </p:spTree>
    <p:extLst>
      <p:ext uri="{BB962C8B-B14F-4D97-AF65-F5344CB8AC3E}">
        <p14:creationId xmlns:p14="http://schemas.microsoft.com/office/powerpoint/2010/main" val="130101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7BEF-F16D-4A00-821E-7120AE4FB9B9}" type="slidenum">
              <a:rPr lang="en-US" smtClean="0"/>
              <a:t>2</a:t>
            </a:fld>
            <a:endParaRPr lang="en-US"/>
          </a:p>
        </p:txBody>
      </p:sp>
    </p:spTree>
    <p:extLst>
      <p:ext uri="{BB962C8B-B14F-4D97-AF65-F5344CB8AC3E}">
        <p14:creationId xmlns:p14="http://schemas.microsoft.com/office/powerpoint/2010/main" val="315257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7BEF-F16D-4A00-821E-7120AE4FB9B9}" type="slidenum">
              <a:rPr lang="en-US" smtClean="0"/>
              <a:t>6</a:t>
            </a:fld>
            <a:endParaRPr lang="en-US"/>
          </a:p>
        </p:txBody>
      </p:sp>
    </p:spTree>
    <p:extLst>
      <p:ext uri="{BB962C8B-B14F-4D97-AF65-F5344CB8AC3E}">
        <p14:creationId xmlns:p14="http://schemas.microsoft.com/office/powerpoint/2010/main" val="194718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7BEF-F16D-4A00-821E-7120AE4FB9B9}" type="slidenum">
              <a:rPr lang="en-US" smtClean="0"/>
              <a:t>7</a:t>
            </a:fld>
            <a:endParaRPr lang="en-US"/>
          </a:p>
        </p:txBody>
      </p:sp>
    </p:spTree>
    <p:extLst>
      <p:ext uri="{BB962C8B-B14F-4D97-AF65-F5344CB8AC3E}">
        <p14:creationId xmlns:p14="http://schemas.microsoft.com/office/powerpoint/2010/main" val="96736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7BEF-F16D-4A00-821E-7120AE4FB9B9}" type="slidenum">
              <a:rPr lang="en-US" smtClean="0"/>
              <a:t>8</a:t>
            </a:fld>
            <a:endParaRPr lang="en-US"/>
          </a:p>
        </p:txBody>
      </p:sp>
    </p:spTree>
    <p:extLst>
      <p:ext uri="{BB962C8B-B14F-4D97-AF65-F5344CB8AC3E}">
        <p14:creationId xmlns:p14="http://schemas.microsoft.com/office/powerpoint/2010/main" val="928101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F7BEF-F16D-4A00-821E-7120AE4FB9B9}" type="slidenum">
              <a:rPr lang="en-US" smtClean="0"/>
              <a:t>11</a:t>
            </a:fld>
            <a:endParaRPr lang="en-US"/>
          </a:p>
        </p:txBody>
      </p:sp>
    </p:spTree>
    <p:extLst>
      <p:ext uri="{BB962C8B-B14F-4D97-AF65-F5344CB8AC3E}">
        <p14:creationId xmlns:p14="http://schemas.microsoft.com/office/powerpoint/2010/main" val="381330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00C1-56C4-0F3C-E3F8-FC365B85F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99EFA5-8C03-72BA-07B7-D9EF050BC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CB2EF-EB8D-A4DF-F062-8337ADC25F92}"/>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5" name="Footer Placeholder 4">
            <a:extLst>
              <a:ext uri="{FF2B5EF4-FFF2-40B4-BE49-F238E27FC236}">
                <a16:creationId xmlns:a16="http://schemas.microsoft.com/office/drawing/2014/main" id="{528BE02E-198F-923C-F81B-824EE632B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D91CD-B91F-BC20-5D1C-1F37121140C1}"/>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266594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F918-A566-318B-CCBC-13A242062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4CD715-DE8D-9A6E-0590-9DC2A3A227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4B886-0D5B-BB25-5937-1479EDEFE486}"/>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5" name="Footer Placeholder 4">
            <a:extLst>
              <a:ext uri="{FF2B5EF4-FFF2-40B4-BE49-F238E27FC236}">
                <a16:creationId xmlns:a16="http://schemas.microsoft.com/office/drawing/2014/main" id="{5F8320D3-EC1C-A33E-6EDC-CCF3C5D49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1BFD2-E249-38C3-C0E6-C2DFF3071A1C}"/>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389733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DB12F-9AE9-F773-8E21-7204DA158C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34831A-8B27-6F1E-614C-97CB65E40A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4ABD3-08C1-11E6-B8F9-157B2D5581F3}"/>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5" name="Footer Placeholder 4">
            <a:extLst>
              <a:ext uri="{FF2B5EF4-FFF2-40B4-BE49-F238E27FC236}">
                <a16:creationId xmlns:a16="http://schemas.microsoft.com/office/drawing/2014/main" id="{38568C7D-F39E-A555-3BA1-6F8EE3CF2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3E442-1083-B06B-7271-EBF2B15B267F}"/>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420906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0644-B13D-85AF-3E14-EF2B2AC51D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F633B-EE95-9D40-7E45-29DA21473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E90EE-6E63-2501-F46B-70D7FE78460E}"/>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5" name="Footer Placeholder 4">
            <a:extLst>
              <a:ext uri="{FF2B5EF4-FFF2-40B4-BE49-F238E27FC236}">
                <a16:creationId xmlns:a16="http://schemas.microsoft.com/office/drawing/2014/main" id="{448A82D2-11C6-A907-361C-320B97692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AC2A1-7F6A-0510-82CC-FC145558F3A1}"/>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285084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B88B-82FB-9E68-2041-FDAAA6FD2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27E48D-A6E0-2877-24A5-552AE27713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F830C4-44F6-630A-7798-1375603D8C0B}"/>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5" name="Footer Placeholder 4">
            <a:extLst>
              <a:ext uri="{FF2B5EF4-FFF2-40B4-BE49-F238E27FC236}">
                <a16:creationId xmlns:a16="http://schemas.microsoft.com/office/drawing/2014/main" id="{219EA1D1-9560-F413-11B1-61CAB17E7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3D1C7-2129-80AC-9098-90C7C2F40DD5}"/>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143470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3E2A-AA43-3412-5F4B-849629E1D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4238E-EC14-CE37-68CC-A2D0E87855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F1D3AF-185A-5821-31F8-1FD0E7703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101C4D-3FAA-8286-4634-F35B1350C5EA}"/>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6" name="Footer Placeholder 5">
            <a:extLst>
              <a:ext uri="{FF2B5EF4-FFF2-40B4-BE49-F238E27FC236}">
                <a16:creationId xmlns:a16="http://schemas.microsoft.com/office/drawing/2014/main" id="{DD623C42-7B6A-B30E-F181-DE888650A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BED93-83FA-04D4-6D18-B73DD0F316D9}"/>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89819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BC68-57D0-1567-F297-3C1988B5B9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C43EA5-1E6A-0E6C-650C-32CE088CFE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46886-E37F-221B-78D9-6BD264687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0D93E7-6C4B-C332-181C-57580C8B8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0869B-E259-EF4C-1AFF-C7E331E7F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9D40B-C6BD-038E-958F-3F6FD11897D5}"/>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8" name="Footer Placeholder 7">
            <a:extLst>
              <a:ext uri="{FF2B5EF4-FFF2-40B4-BE49-F238E27FC236}">
                <a16:creationId xmlns:a16="http://schemas.microsoft.com/office/drawing/2014/main" id="{83B4AE0D-141F-D552-1069-37FD469EE7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32319F-67CC-4D36-E0D5-844A53AA33D8}"/>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147288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9D7-2AB0-BB5B-FF01-6AD1CEB432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71ED5C-8BE3-EAF3-E381-D10ADF33DA1C}"/>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4" name="Footer Placeholder 3">
            <a:extLst>
              <a:ext uri="{FF2B5EF4-FFF2-40B4-BE49-F238E27FC236}">
                <a16:creationId xmlns:a16="http://schemas.microsoft.com/office/drawing/2014/main" id="{35577142-541D-737D-B10E-58E6BCC2D8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3328DF-F471-B75D-D76D-F8E61326BA6B}"/>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304842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548BF3-D651-8B41-3773-ABD44149B333}"/>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3" name="Footer Placeholder 2">
            <a:extLst>
              <a:ext uri="{FF2B5EF4-FFF2-40B4-BE49-F238E27FC236}">
                <a16:creationId xmlns:a16="http://schemas.microsoft.com/office/drawing/2014/main" id="{A4B297F4-26EE-B554-A087-D45D70B054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21535F-B0E2-AA2B-457E-6CDD64EAE4C2}"/>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175369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411D-CB4D-0400-9706-FA36CFBD0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C54CD6-1075-6C7C-ABD8-D67E94708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E498-8967-E242-8703-2A97EF42F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38673-151A-3F5D-6027-F563B29CDFDB}"/>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6" name="Footer Placeholder 5">
            <a:extLst>
              <a:ext uri="{FF2B5EF4-FFF2-40B4-BE49-F238E27FC236}">
                <a16:creationId xmlns:a16="http://schemas.microsoft.com/office/drawing/2014/main" id="{26B808D1-024B-E0FE-C0C2-638DEC26F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8F5A6-FEF7-15BA-5BC5-C619D7DFDE04}"/>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400010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887F-B9EE-F897-5600-29B52364D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BB6E5D-886F-E1E8-A6EB-7F79CBAF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A88F0-DE14-9459-D794-22051E1A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BF263-C790-7107-8B49-674739D23642}"/>
              </a:ext>
            </a:extLst>
          </p:cNvPr>
          <p:cNvSpPr>
            <a:spLocks noGrp="1"/>
          </p:cNvSpPr>
          <p:nvPr>
            <p:ph type="dt" sz="half" idx="10"/>
          </p:nvPr>
        </p:nvSpPr>
        <p:spPr/>
        <p:txBody>
          <a:bodyPr/>
          <a:lstStyle/>
          <a:p>
            <a:fld id="{09BE6F6E-8D84-45E6-95F9-B488D7391FC5}" type="datetimeFigureOut">
              <a:rPr lang="en-US" smtClean="0"/>
              <a:t>17-Sep-24</a:t>
            </a:fld>
            <a:endParaRPr lang="en-US"/>
          </a:p>
        </p:txBody>
      </p:sp>
      <p:sp>
        <p:nvSpPr>
          <p:cNvPr id="6" name="Footer Placeholder 5">
            <a:extLst>
              <a:ext uri="{FF2B5EF4-FFF2-40B4-BE49-F238E27FC236}">
                <a16:creationId xmlns:a16="http://schemas.microsoft.com/office/drawing/2014/main" id="{35B9C131-5F86-A66C-114B-21BB022F4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10F5B-1D8D-D040-159C-8AFC5E7C0126}"/>
              </a:ext>
            </a:extLst>
          </p:cNvPr>
          <p:cNvSpPr>
            <a:spLocks noGrp="1"/>
          </p:cNvSpPr>
          <p:nvPr>
            <p:ph type="sldNum" sz="quarter" idx="12"/>
          </p:nvPr>
        </p:nvSpPr>
        <p:spPr/>
        <p:txBody>
          <a:bodyPr/>
          <a:lstStyle/>
          <a:p>
            <a:fld id="{86A66D14-170B-4E5E-9FE1-2E0FDF57F8E8}" type="slidenum">
              <a:rPr lang="en-US" smtClean="0"/>
              <a:t>‹#›</a:t>
            </a:fld>
            <a:endParaRPr lang="en-US"/>
          </a:p>
        </p:txBody>
      </p:sp>
    </p:spTree>
    <p:extLst>
      <p:ext uri="{BB962C8B-B14F-4D97-AF65-F5344CB8AC3E}">
        <p14:creationId xmlns:p14="http://schemas.microsoft.com/office/powerpoint/2010/main" val="408545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2D82F-55C1-4EC0-D4FE-8227F0992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3EDD3-B97A-AD5A-3A64-8B4EA275E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C324A-C4B1-EA0D-FD74-8CCA87187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BE6F6E-8D84-45E6-95F9-B488D7391FC5}" type="datetimeFigureOut">
              <a:rPr lang="en-US" smtClean="0"/>
              <a:t>17-Sep-24</a:t>
            </a:fld>
            <a:endParaRPr lang="en-US"/>
          </a:p>
        </p:txBody>
      </p:sp>
      <p:sp>
        <p:nvSpPr>
          <p:cNvPr id="5" name="Footer Placeholder 4">
            <a:extLst>
              <a:ext uri="{FF2B5EF4-FFF2-40B4-BE49-F238E27FC236}">
                <a16:creationId xmlns:a16="http://schemas.microsoft.com/office/drawing/2014/main" id="{C1CFB147-33AC-EF5C-D30C-2212CC5C5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C085B8-45CE-06D9-3B47-BD997058F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A66D14-170B-4E5E-9FE1-2E0FDF57F8E8}" type="slidenum">
              <a:rPr lang="en-US" smtClean="0"/>
              <a:t>‹#›</a:t>
            </a:fld>
            <a:endParaRPr lang="en-US"/>
          </a:p>
        </p:txBody>
      </p:sp>
    </p:spTree>
    <p:extLst>
      <p:ext uri="{BB962C8B-B14F-4D97-AF65-F5344CB8AC3E}">
        <p14:creationId xmlns:p14="http://schemas.microsoft.com/office/powerpoint/2010/main" val="310356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Financial graphs on a dark display">
            <a:extLst>
              <a:ext uri="{FF2B5EF4-FFF2-40B4-BE49-F238E27FC236}">
                <a16:creationId xmlns:a16="http://schemas.microsoft.com/office/drawing/2014/main" id="{9C37F74B-5D98-CD0E-3DE4-20EC07EFD7FE}"/>
              </a:ext>
            </a:extLst>
          </p:cNvPr>
          <p:cNvPicPr>
            <a:picLocks noChangeAspect="1"/>
          </p:cNvPicPr>
          <p:nvPr/>
        </p:nvPicPr>
        <p:blipFill rotWithShape="1">
          <a:blip r:embed="rId2">
            <a:alphaModFix amt="50000"/>
          </a:blip>
          <a:srcRect t="10000"/>
          <a:stretch/>
        </p:blipFill>
        <p:spPr>
          <a:xfrm>
            <a:off x="0" y="20782"/>
            <a:ext cx="12191979" cy="6857990"/>
          </a:xfrm>
          <a:prstGeom prst="rect">
            <a:avLst/>
          </a:prstGeom>
        </p:spPr>
      </p:pic>
      <p:sp>
        <p:nvSpPr>
          <p:cNvPr id="5" name="Subtitle 4">
            <a:extLst>
              <a:ext uri="{FF2B5EF4-FFF2-40B4-BE49-F238E27FC236}">
                <a16:creationId xmlns:a16="http://schemas.microsoft.com/office/drawing/2014/main" id="{259AA9BD-26AE-386B-C36C-B469364D273A}"/>
              </a:ext>
            </a:extLst>
          </p:cNvPr>
          <p:cNvSpPr>
            <a:spLocks noGrp="1"/>
          </p:cNvSpPr>
          <p:nvPr>
            <p:ph type="subTitle" idx="1"/>
          </p:nvPr>
        </p:nvSpPr>
        <p:spPr>
          <a:xfrm>
            <a:off x="865140" y="4296204"/>
            <a:ext cx="8764997" cy="2151563"/>
          </a:xfrm>
        </p:spPr>
        <p:txBody>
          <a:bodyPr anchor="b">
            <a:normAutofit/>
          </a:bodyPr>
          <a:lstStyle/>
          <a:p>
            <a:r>
              <a:rPr lang="en-US" sz="2800" dirty="0">
                <a:solidFill>
                  <a:srgbClr val="FFFFFF"/>
                </a:solidFill>
              </a:rPr>
              <a:t>                         Presented By: Punya Anand</a:t>
            </a:r>
            <a:endParaRPr lang="en-US" sz="1800" dirty="0">
              <a:solidFill>
                <a:srgbClr val="FFFFFF"/>
              </a:solidFill>
            </a:endParaRPr>
          </a:p>
        </p:txBody>
      </p:sp>
      <p:cxnSp>
        <p:nvCxnSpPr>
          <p:cNvPr id="18" name="Straight Connector 17">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210B43C-65EF-2A15-EFEA-98AC2E268163}"/>
              </a:ext>
            </a:extLst>
          </p:cNvPr>
          <p:cNvSpPr txBox="1">
            <a:spLocks/>
          </p:cNvSpPr>
          <p:nvPr/>
        </p:nvSpPr>
        <p:spPr>
          <a:xfrm>
            <a:off x="1798049" y="2719150"/>
            <a:ext cx="8595880" cy="1219767"/>
          </a:xfrm>
          <a:prstGeom prst="rect">
            <a:avLst/>
          </a:prstGeom>
        </p:spPr>
        <p:txBody>
          <a:bodyPr vert="horz" lIns="91440" tIns="45720" rIns="91440" bIns="45720" rtlCol="0" anchor="t">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FF"/>
                </a:solidFill>
              </a:rPr>
              <a:t>Data Visualization with Python </a:t>
            </a:r>
            <a:br>
              <a:rPr lang="en-US" sz="4000" dirty="0">
                <a:solidFill>
                  <a:srgbClr val="FFFFFF"/>
                </a:solidFill>
              </a:rPr>
            </a:br>
            <a:r>
              <a:rPr lang="en-US" sz="4000" dirty="0">
                <a:solidFill>
                  <a:srgbClr val="FFFFFF"/>
                </a:solidFill>
              </a:rPr>
              <a:t> Job Application at Apple,  Boeing &amp; Siemens</a:t>
            </a:r>
          </a:p>
        </p:txBody>
      </p:sp>
    </p:spTree>
    <p:extLst>
      <p:ext uri="{BB962C8B-B14F-4D97-AF65-F5344CB8AC3E}">
        <p14:creationId xmlns:p14="http://schemas.microsoft.com/office/powerpoint/2010/main" val="158891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1290-FA83-8E28-EF49-E7C5201463F2}"/>
              </a:ext>
            </a:extLst>
          </p:cNvPr>
          <p:cNvSpPr>
            <a:spLocks noGrp="1"/>
          </p:cNvSpPr>
          <p:nvPr>
            <p:ph type="title"/>
          </p:nvPr>
        </p:nvSpPr>
        <p:spPr/>
        <p:txBody>
          <a:bodyPr>
            <a:normAutofit/>
          </a:bodyPr>
          <a:lstStyle/>
          <a:p>
            <a:r>
              <a:rPr lang="en-US" sz="5200"/>
              <a:t>BOX PLOT</a:t>
            </a:r>
            <a:endParaRPr lang="en-US" sz="5200" dirty="0"/>
          </a:p>
        </p:txBody>
      </p:sp>
      <p:graphicFrame>
        <p:nvGraphicFramePr>
          <p:cNvPr id="5124" name="Content Placeholder 2">
            <a:extLst>
              <a:ext uri="{FF2B5EF4-FFF2-40B4-BE49-F238E27FC236}">
                <a16:creationId xmlns:a16="http://schemas.microsoft.com/office/drawing/2014/main" id="{3D2D045D-A8E2-E56F-19AA-15F9FA603866}"/>
              </a:ext>
            </a:extLst>
          </p:cNvPr>
          <p:cNvGraphicFramePr>
            <a:graphicFrameLocks noGrp="1"/>
          </p:cNvGraphicFramePr>
          <p:nvPr>
            <p:ph idx="1"/>
            <p:extLst>
              <p:ext uri="{D42A27DB-BD31-4B8C-83A1-F6EECF244321}">
                <p14:modId xmlns:p14="http://schemas.microsoft.com/office/powerpoint/2010/main" val="1325738152"/>
              </p:ext>
            </p:extLst>
          </p:nvPr>
        </p:nvGraphicFramePr>
        <p:xfrm>
          <a:off x="838200" y="1815234"/>
          <a:ext cx="4866409" cy="445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a:extLst>
              <a:ext uri="{FF2B5EF4-FFF2-40B4-BE49-F238E27FC236}">
                <a16:creationId xmlns:a16="http://schemas.microsoft.com/office/drawing/2014/main" id="{8BFA9981-C559-C658-61A9-A85463FC3C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5025" y="2116715"/>
            <a:ext cx="5438775" cy="39338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3BD937E0-155E-C55F-6909-1DB85DA31D16}"/>
              </a:ext>
            </a:extLst>
          </p:cNvPr>
          <p:cNvSpPr/>
          <p:nvPr/>
        </p:nvSpPr>
        <p:spPr>
          <a:xfrm>
            <a:off x="2202871" y="2613313"/>
            <a:ext cx="446811" cy="431223"/>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descr="A black background with a black square&#10;&#10;Description automatically generated with medium confidence">
            <a:extLst>
              <a:ext uri="{FF2B5EF4-FFF2-40B4-BE49-F238E27FC236}">
                <a16:creationId xmlns:a16="http://schemas.microsoft.com/office/drawing/2014/main" id="{D2AE9029-0D26-0EB5-9902-61F9B51CF7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4854" y="2267044"/>
            <a:ext cx="2502539" cy="807460"/>
          </a:xfrm>
          <a:prstGeom prst="rect">
            <a:avLst/>
          </a:prstGeom>
        </p:spPr>
      </p:pic>
    </p:spTree>
    <p:extLst>
      <p:ext uri="{BB962C8B-B14F-4D97-AF65-F5344CB8AC3E}">
        <p14:creationId xmlns:p14="http://schemas.microsoft.com/office/powerpoint/2010/main" val="361866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4C1334-5A78-4D65-DDF3-DCB246990D2B}"/>
              </a:ext>
            </a:extLst>
          </p:cNvPr>
          <p:cNvSpPr>
            <a:spLocks noGrp="1"/>
          </p:cNvSpPr>
          <p:nvPr>
            <p:ph type="title"/>
          </p:nvPr>
        </p:nvSpPr>
        <p:spPr>
          <a:xfrm>
            <a:off x="5894962" y="479493"/>
            <a:ext cx="5458838" cy="1325563"/>
          </a:xfrm>
        </p:spPr>
        <p:txBody>
          <a:bodyPr>
            <a:normAutofit/>
          </a:bodyPr>
          <a:lstStyle/>
          <a:p>
            <a:r>
              <a:rPr lang="en-US" sz="5200" dirty="0"/>
              <a:t>HEAT MAP</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graph of different colored squares&#10;&#10;Description automatically generated">
            <a:extLst>
              <a:ext uri="{FF2B5EF4-FFF2-40B4-BE49-F238E27FC236}">
                <a16:creationId xmlns:a16="http://schemas.microsoft.com/office/drawing/2014/main" id="{A5C0FAD9-9B3E-8090-16E6-42EA92EAA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10" y="1205346"/>
            <a:ext cx="5033754" cy="410945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51ECA2B-846A-2827-C6AC-F7D47CD3019C}"/>
              </a:ext>
            </a:extLst>
          </p:cNvPr>
          <p:cNvSpPr>
            <a:spLocks noGrp="1"/>
          </p:cNvSpPr>
          <p:nvPr>
            <p:ph idx="1"/>
          </p:nvPr>
        </p:nvSpPr>
        <p:spPr>
          <a:xfrm>
            <a:off x="5894962" y="1984443"/>
            <a:ext cx="5458838" cy="4192520"/>
          </a:xfrm>
        </p:spPr>
        <p:txBody>
          <a:bodyPr>
            <a:normAutofit/>
          </a:bodyPr>
          <a:lstStyle/>
          <a:p>
            <a:r>
              <a:rPr lang="en-US" sz="2000" dirty="0"/>
              <a:t>The difficulty increases as experience, especially for trainees and designers.</a:t>
            </a:r>
          </a:p>
          <a:p>
            <a:r>
              <a:rPr lang="en-US" sz="2000" dirty="0"/>
              <a:t>The interview difficulty for electricians is reducing drastically with the rise in experience. </a:t>
            </a:r>
          </a:p>
        </p:txBody>
      </p:sp>
    </p:spTree>
    <p:extLst>
      <p:ext uri="{BB962C8B-B14F-4D97-AF65-F5344CB8AC3E}">
        <p14:creationId xmlns:p14="http://schemas.microsoft.com/office/powerpoint/2010/main" val="32300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9ADB3DB-2BD5-0D55-588B-358550DE728D}"/>
              </a:ext>
            </a:extLst>
          </p:cNvPr>
          <p:cNvSpPr>
            <a:spLocks noGrp="1"/>
          </p:cNvSpPr>
          <p:nvPr>
            <p:ph type="title"/>
          </p:nvPr>
        </p:nvSpPr>
        <p:spPr>
          <a:xfrm>
            <a:off x="1043631" y="809898"/>
            <a:ext cx="9942716" cy="1554480"/>
          </a:xfrm>
        </p:spPr>
        <p:txBody>
          <a:bodyPr anchor="ctr">
            <a:normAutofit/>
          </a:bodyPr>
          <a:lstStyle/>
          <a:p>
            <a:r>
              <a:rPr lang="en-US" sz="4800" dirty="0"/>
              <a:t>Conclusion</a:t>
            </a:r>
          </a:p>
        </p:txBody>
      </p:sp>
      <p:sp>
        <p:nvSpPr>
          <p:cNvPr id="3" name="Content Placeholder 2">
            <a:extLst>
              <a:ext uri="{FF2B5EF4-FFF2-40B4-BE49-F238E27FC236}">
                <a16:creationId xmlns:a16="http://schemas.microsoft.com/office/drawing/2014/main" id="{D3B81B61-2A49-17EE-9A3F-8D943CAA7165}"/>
              </a:ext>
            </a:extLst>
          </p:cNvPr>
          <p:cNvSpPr>
            <a:spLocks noGrp="1"/>
          </p:cNvSpPr>
          <p:nvPr>
            <p:ph idx="1"/>
          </p:nvPr>
        </p:nvSpPr>
        <p:spPr>
          <a:xfrm>
            <a:off x="1045028" y="3017522"/>
            <a:ext cx="9941319" cy="3124658"/>
          </a:xfrm>
        </p:spPr>
        <p:txBody>
          <a:bodyPr anchor="ctr">
            <a:normAutofit fontScale="77500" lnSpcReduction="20000"/>
          </a:bodyPr>
          <a:lstStyle/>
          <a:p>
            <a:pPr marL="0" indent="0" rtl="0">
              <a:buNone/>
            </a:pPr>
            <a:endParaRPr lang="en-US" sz="2400" dirty="0">
              <a:effectLst/>
            </a:endParaRPr>
          </a:p>
          <a:p>
            <a:pPr rtl="0"/>
            <a:r>
              <a:rPr lang="en-US" sz="2400" dirty="0">
                <a:effectLst/>
              </a:rPr>
              <a:t>If you're interested in technical roles, consider joining Apple's database engineering team when planning a career switch. For those seeking non-technical opportunities, exploring positions with the designer team at Boeing or the electrician team at Siemens could be a viable option</a:t>
            </a:r>
          </a:p>
          <a:p>
            <a:pPr rtl="0"/>
            <a:r>
              <a:rPr lang="en-US" sz="2400" dirty="0">
                <a:effectLst/>
              </a:rPr>
              <a:t>Given Apple's position with the highest salaries offered, it's logical to conclude that the larger number of </a:t>
            </a:r>
            <a:r>
              <a:rPr lang="en-US" sz="2400" dirty="0"/>
              <a:t>applications</a:t>
            </a:r>
            <a:r>
              <a:rPr lang="en-US" sz="2400" dirty="0">
                <a:effectLst/>
              </a:rPr>
              <a:t> within Apple is justified.</a:t>
            </a:r>
          </a:p>
          <a:p>
            <a:pPr rtl="0"/>
            <a:r>
              <a:rPr lang="en-US" sz="2400" dirty="0">
                <a:effectLst/>
              </a:rPr>
              <a:t>As experience grows, it's noted that Siemens may not offer commensurate salary increases. In contrast, Apple tends to adjust salaries in accordance with years of experience.</a:t>
            </a:r>
            <a:endParaRPr lang="en-US" sz="2400" dirty="0"/>
          </a:p>
          <a:p>
            <a:pPr rtl="0"/>
            <a:r>
              <a:rPr lang="en-US" sz="2400" dirty="0">
                <a:effectLst/>
              </a:rPr>
              <a:t>The average salary across all three companies falls within the range of $60,000 to $70,000</a:t>
            </a:r>
          </a:p>
          <a:p>
            <a:pPr rtl="0"/>
            <a:r>
              <a:rPr lang="en-US" sz="2400" dirty="0"/>
              <a:t>Trainees and Designers find it difficult to crack interview with more experience.</a:t>
            </a:r>
          </a:p>
          <a:p>
            <a:pPr rtl="0"/>
            <a:endParaRPr lang="en-US" sz="2400" dirty="0"/>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30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8827786-A35E-0D25-A55F-547222746F3C}"/>
              </a:ext>
            </a:extLst>
          </p:cNvPr>
          <p:cNvSpPr>
            <a:spLocks noGrp="1"/>
          </p:cNvSpPr>
          <p:nvPr>
            <p:ph type="title"/>
          </p:nvPr>
        </p:nvSpPr>
        <p:spPr>
          <a:xfrm>
            <a:off x="838200" y="365125"/>
            <a:ext cx="5558489" cy="1325563"/>
          </a:xfrm>
        </p:spPr>
        <p:txBody>
          <a:bodyPr>
            <a:normAutofit/>
          </a:bodyPr>
          <a:lstStyle/>
          <a:p>
            <a:r>
              <a:rPr lang="en-US" dirty="0"/>
              <a:t>Recommendations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BFB1AC0D-46DE-AFA5-E97C-E02A8A67DDBB}"/>
              </a:ext>
            </a:extLst>
          </p:cNvPr>
          <p:cNvSpPr>
            <a:spLocks noGrp="1"/>
          </p:cNvSpPr>
          <p:nvPr>
            <p:ph idx="1"/>
          </p:nvPr>
        </p:nvSpPr>
        <p:spPr>
          <a:xfrm>
            <a:off x="838200" y="1825625"/>
            <a:ext cx="5558489" cy="4351338"/>
          </a:xfrm>
        </p:spPr>
        <p:txBody>
          <a:bodyPr>
            <a:normAutofit fontScale="92500" lnSpcReduction="20000"/>
          </a:bodyPr>
          <a:lstStyle/>
          <a:p>
            <a:r>
              <a:rPr lang="en-US" sz="2400" dirty="0"/>
              <a:t>If one is considering transitioning to a tech domain at Apple, it is recommended to target the period between May and August for making your move.</a:t>
            </a:r>
          </a:p>
          <a:p>
            <a:pPr rtl="0"/>
            <a:r>
              <a:rPr lang="en-US" sz="2400" dirty="0">
                <a:effectLst/>
              </a:rPr>
              <a:t>For fresh graduates, it is recommended to consider joining Siemens and Boeing initially. </a:t>
            </a:r>
            <a:endParaRPr lang="en-US" sz="2400" dirty="0"/>
          </a:p>
          <a:p>
            <a:pPr rtl="0"/>
            <a:r>
              <a:rPr lang="en-US" sz="2400" dirty="0">
                <a:effectLst/>
              </a:rPr>
              <a:t>After gaining approximately 3 years of experience, transitioning to a role as a platform or database engineer at Apple is the best career advice based on the given data.</a:t>
            </a:r>
          </a:p>
          <a:p>
            <a:pPr rtl="0"/>
            <a:r>
              <a:rPr lang="en-US" sz="2400" dirty="0"/>
              <a:t>If one is planning to start a carrier with a company and planning to stay in same company for long  one should consider joining Boeing.</a:t>
            </a:r>
          </a:p>
          <a:p>
            <a:endParaRPr lang="en-US" sz="2400" dirty="0"/>
          </a:p>
          <a:p>
            <a:endParaRPr lang="en-US" sz="24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1689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40" name="Rectangle 3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ECD2D-1F40-5F4C-BE36-754059888951}"/>
              </a:ext>
            </a:extLst>
          </p:cNvPr>
          <p:cNvSpPr>
            <a:spLocks noGrp="1"/>
          </p:cNvSpPr>
          <p:nvPr>
            <p:ph type="title"/>
          </p:nvPr>
        </p:nvSpPr>
        <p:spPr>
          <a:xfrm>
            <a:off x="1153618" y="1239927"/>
            <a:ext cx="4008586" cy="4680583"/>
          </a:xfrm>
        </p:spPr>
        <p:txBody>
          <a:bodyPr anchor="ctr">
            <a:normAutofit/>
          </a:bodyPr>
          <a:lstStyle/>
          <a:p>
            <a:r>
              <a:rPr lang="en-US" sz="5200"/>
              <a:t>Contents</a:t>
            </a:r>
            <a:endParaRPr lang="en-US" sz="5200" dirty="0"/>
          </a:p>
        </p:txBody>
      </p:sp>
      <p:sp>
        <p:nvSpPr>
          <p:cNvPr id="3" name="Content Placeholder 2">
            <a:extLst>
              <a:ext uri="{FF2B5EF4-FFF2-40B4-BE49-F238E27FC236}">
                <a16:creationId xmlns:a16="http://schemas.microsoft.com/office/drawing/2014/main" id="{BEFB7200-DA67-8C91-9175-732CD895CDEF}"/>
              </a:ext>
            </a:extLst>
          </p:cNvPr>
          <p:cNvSpPr>
            <a:spLocks noGrp="1"/>
          </p:cNvSpPr>
          <p:nvPr>
            <p:ph idx="1"/>
          </p:nvPr>
        </p:nvSpPr>
        <p:spPr>
          <a:xfrm>
            <a:off x="6291923" y="1014761"/>
            <a:ext cx="4971824" cy="4905749"/>
          </a:xfrm>
        </p:spPr>
        <p:txBody>
          <a:bodyPr anchor="ctr">
            <a:normAutofit/>
          </a:bodyPr>
          <a:lstStyle/>
          <a:p>
            <a:r>
              <a:rPr lang="en-US" sz="2000"/>
              <a:t>Data Information </a:t>
            </a:r>
          </a:p>
          <a:p>
            <a:r>
              <a:rPr lang="en-US" sz="2000"/>
              <a:t>Data Cleaning </a:t>
            </a:r>
          </a:p>
          <a:p>
            <a:endParaRPr lang="en-US" sz="2000"/>
          </a:p>
          <a:p>
            <a:r>
              <a:rPr lang="en-US" sz="2000"/>
              <a:t>Pie Chart</a:t>
            </a:r>
          </a:p>
          <a:p>
            <a:r>
              <a:rPr lang="en-US" sz="2000"/>
              <a:t>Histogram</a:t>
            </a:r>
          </a:p>
          <a:p>
            <a:r>
              <a:rPr lang="en-US" sz="2000"/>
              <a:t>Bar Chart</a:t>
            </a:r>
          </a:p>
          <a:p>
            <a:r>
              <a:rPr lang="en-US" sz="2000"/>
              <a:t>Scatter Plot</a:t>
            </a:r>
          </a:p>
          <a:p>
            <a:r>
              <a:rPr lang="en-US" sz="2000"/>
              <a:t>Line Chart</a:t>
            </a:r>
          </a:p>
          <a:p>
            <a:r>
              <a:rPr lang="en-US" sz="2000"/>
              <a:t>Box Plot</a:t>
            </a:r>
          </a:p>
          <a:p>
            <a:r>
              <a:rPr lang="en-US" sz="2000"/>
              <a:t>Heat Map</a:t>
            </a:r>
          </a:p>
          <a:p>
            <a:pPr marL="0" indent="0">
              <a:buNone/>
            </a:pPr>
            <a:endParaRPr lang="en-US" sz="2000"/>
          </a:p>
          <a:p>
            <a:pPr marL="0" indent="0">
              <a:buNone/>
            </a:pPr>
            <a:endParaRPr lang="en-US" sz="2000" dirty="0"/>
          </a:p>
        </p:txBody>
      </p:sp>
      <p:sp>
        <p:nvSpPr>
          <p:cNvPr id="4" name="Content Placeholder 2">
            <a:extLst>
              <a:ext uri="{FF2B5EF4-FFF2-40B4-BE49-F238E27FC236}">
                <a16:creationId xmlns:a16="http://schemas.microsoft.com/office/drawing/2014/main" id="{E9A675AF-261E-14B7-E4AA-C6771926286F}"/>
              </a:ext>
            </a:extLst>
          </p:cNvPr>
          <p:cNvSpPr txBox="1">
            <a:spLocks/>
          </p:cNvSpPr>
          <p:nvPr/>
        </p:nvSpPr>
        <p:spPr>
          <a:xfrm>
            <a:off x="2412650" y="1239927"/>
            <a:ext cx="4971824" cy="490574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5" name="TextBox 4">
            <a:extLst>
              <a:ext uri="{FF2B5EF4-FFF2-40B4-BE49-F238E27FC236}">
                <a16:creationId xmlns:a16="http://schemas.microsoft.com/office/drawing/2014/main" id="{1822B94C-E1D9-73DB-7347-684A9B6209D7}"/>
              </a:ext>
            </a:extLst>
          </p:cNvPr>
          <p:cNvSpPr txBox="1"/>
          <p:nvPr/>
        </p:nvSpPr>
        <p:spPr>
          <a:xfrm>
            <a:off x="6291922" y="1922318"/>
            <a:ext cx="2081645" cy="738664"/>
          </a:xfrm>
          <a:prstGeom prst="rect">
            <a:avLst/>
          </a:prstGeom>
          <a:noFill/>
        </p:spPr>
        <p:txBody>
          <a:bodyPr wrap="square" rtlCol="0">
            <a:spAutoFit/>
          </a:bodyPr>
          <a:lstStyle/>
          <a:p>
            <a:r>
              <a:rPr lang="en-US" sz="2400"/>
              <a:t>Visualizations </a:t>
            </a:r>
          </a:p>
          <a:p>
            <a:endParaRPr lang="en-US" dirty="0"/>
          </a:p>
        </p:txBody>
      </p:sp>
    </p:spTree>
    <p:extLst>
      <p:ext uri="{BB962C8B-B14F-4D97-AF65-F5344CB8AC3E}">
        <p14:creationId xmlns:p14="http://schemas.microsoft.com/office/powerpoint/2010/main" val="179735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9758D-6F35-00C5-7720-C5E7687EEF97}"/>
              </a:ext>
            </a:extLst>
          </p:cNvPr>
          <p:cNvSpPr>
            <a:spLocks noGrp="1"/>
          </p:cNvSpPr>
          <p:nvPr>
            <p:ph type="title"/>
          </p:nvPr>
        </p:nvSpPr>
        <p:spPr>
          <a:xfrm>
            <a:off x="1153618" y="1239927"/>
            <a:ext cx="4008586" cy="4680583"/>
          </a:xfrm>
        </p:spPr>
        <p:txBody>
          <a:bodyPr anchor="ctr">
            <a:normAutofit/>
          </a:bodyPr>
          <a:lstStyle/>
          <a:p>
            <a:r>
              <a:rPr lang="en-US" sz="5200" dirty="0"/>
              <a:t>Data Information</a:t>
            </a:r>
          </a:p>
        </p:txBody>
      </p:sp>
      <p:sp>
        <p:nvSpPr>
          <p:cNvPr id="3" name="Content Placeholder 2">
            <a:extLst>
              <a:ext uri="{FF2B5EF4-FFF2-40B4-BE49-F238E27FC236}">
                <a16:creationId xmlns:a16="http://schemas.microsoft.com/office/drawing/2014/main" id="{49EC24A7-553A-6F2E-F967-F4592F0FFE1E}"/>
              </a:ext>
            </a:extLst>
          </p:cNvPr>
          <p:cNvSpPr>
            <a:spLocks noGrp="1"/>
          </p:cNvSpPr>
          <p:nvPr>
            <p:ph idx="1"/>
          </p:nvPr>
        </p:nvSpPr>
        <p:spPr>
          <a:xfrm>
            <a:off x="5162204" y="1239927"/>
            <a:ext cx="6101543" cy="4680583"/>
          </a:xfrm>
        </p:spPr>
        <p:txBody>
          <a:bodyPr anchor="ctr">
            <a:normAutofit/>
          </a:bodyPr>
          <a:lstStyle/>
          <a:p>
            <a:pPr marL="0" indent="0">
              <a:buNone/>
            </a:pPr>
            <a:br>
              <a:rPr lang="en-US" sz="2000" dirty="0"/>
            </a:br>
            <a:r>
              <a:rPr lang="en-US" sz="2000" b="0" i="0" dirty="0">
                <a:effectLst/>
                <a:highlight>
                  <a:srgbClr val="FFFFFF"/>
                </a:highlight>
              </a:rPr>
              <a:t>Job Applications for companies :-</a:t>
            </a:r>
            <a:br>
              <a:rPr lang="en-US" sz="2000" b="0" i="0" dirty="0">
                <a:effectLst/>
                <a:highlight>
                  <a:srgbClr val="FFFFFF"/>
                </a:highlight>
              </a:rPr>
            </a:br>
            <a:r>
              <a:rPr lang="en-US" sz="2000" b="0" i="0" dirty="0">
                <a:effectLst/>
                <a:highlight>
                  <a:srgbClr val="FFFFFF"/>
                </a:highlight>
              </a:rPr>
              <a:t>	1. Apple</a:t>
            </a:r>
          </a:p>
          <a:p>
            <a:pPr marL="0" indent="0">
              <a:buNone/>
            </a:pPr>
            <a:r>
              <a:rPr lang="en-US" sz="2000" dirty="0">
                <a:highlight>
                  <a:srgbClr val="FFFFFF"/>
                </a:highlight>
              </a:rPr>
              <a:t>	2. Siemens</a:t>
            </a:r>
          </a:p>
          <a:p>
            <a:pPr marL="0" indent="0">
              <a:buNone/>
            </a:pPr>
            <a:r>
              <a:rPr lang="en-US" sz="2000" dirty="0">
                <a:highlight>
                  <a:srgbClr val="FFFFFF"/>
                </a:highlight>
              </a:rPr>
              <a:t>	3. Boeing</a:t>
            </a:r>
          </a:p>
          <a:p>
            <a:pPr marL="0" indent="0">
              <a:buNone/>
            </a:pPr>
            <a:r>
              <a:rPr lang="en-US" sz="2000" dirty="0">
                <a:highlight>
                  <a:srgbClr val="FFFFFF"/>
                </a:highlight>
              </a:rPr>
              <a:t>For year 2022</a:t>
            </a:r>
            <a:endParaRPr lang="en-US" sz="2000" dirty="0"/>
          </a:p>
        </p:txBody>
      </p:sp>
    </p:spTree>
    <p:extLst>
      <p:ext uri="{BB962C8B-B14F-4D97-AF65-F5344CB8AC3E}">
        <p14:creationId xmlns:p14="http://schemas.microsoft.com/office/powerpoint/2010/main" val="119940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567E9C-208B-45BD-3A23-B920E7432BB6}"/>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5200" kern="1200" dirty="0">
                <a:solidFill>
                  <a:schemeClr val="tx1"/>
                </a:solidFill>
                <a:latin typeface="+mj-lt"/>
                <a:ea typeface="+mj-ea"/>
                <a:cs typeface="+mj-cs"/>
              </a:rPr>
              <a:t>Data</a:t>
            </a:r>
            <a:r>
              <a:rPr lang="en-US" kern="1200" dirty="0">
                <a:solidFill>
                  <a:schemeClr val="tx1"/>
                </a:solidFill>
                <a:latin typeface="+mj-lt"/>
                <a:ea typeface="+mj-ea"/>
                <a:cs typeface="+mj-cs"/>
              </a:rPr>
              <a:t> </a:t>
            </a:r>
            <a:r>
              <a:rPr lang="en-US" sz="5200" kern="1200" dirty="0">
                <a:solidFill>
                  <a:schemeClr val="tx1"/>
                </a:solidFill>
                <a:latin typeface="+mj-lt"/>
                <a:ea typeface="+mj-ea"/>
                <a:cs typeface="+mj-cs"/>
              </a:rPr>
              <a:t>Cleansing</a:t>
            </a: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5304B240-5194-6B81-5004-9F57CB8C8C05}"/>
              </a:ext>
            </a:extLst>
          </p:cNvPr>
          <p:cNvPicPr>
            <a:picLocks noGrp="1" noChangeAspect="1"/>
          </p:cNvPicPr>
          <p:nvPr>
            <p:ph idx="1"/>
          </p:nvPr>
        </p:nvPicPr>
        <p:blipFill>
          <a:blip r:embed="rId2"/>
          <a:stretch>
            <a:fillRect/>
          </a:stretch>
        </p:blipFill>
        <p:spPr>
          <a:xfrm>
            <a:off x="703182" y="1166486"/>
            <a:ext cx="4777381" cy="435528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extBox 5">
            <a:extLst>
              <a:ext uri="{FF2B5EF4-FFF2-40B4-BE49-F238E27FC236}">
                <a16:creationId xmlns:a16="http://schemas.microsoft.com/office/drawing/2014/main" id="{F96E1ED7-F47C-C2B6-03C1-FD20BE21D341}"/>
              </a:ext>
            </a:extLst>
          </p:cNvPr>
          <p:cNvSpPr txBox="1"/>
          <p:nvPr/>
        </p:nvSpPr>
        <p:spPr>
          <a:xfrm>
            <a:off x="5894962" y="1995594"/>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sz="2000" dirty="0"/>
              <a:t>Replaced missing Experience values with the median experience</a:t>
            </a:r>
          </a:p>
          <a:p>
            <a:pPr marL="57150">
              <a:lnSpc>
                <a:spcPct val="90000"/>
              </a:lnSpc>
              <a:spcAft>
                <a:spcPts val="600"/>
              </a:spcAft>
            </a:pPr>
            <a:endParaRPr lang="en-US" sz="2000" dirty="0"/>
          </a:p>
          <a:p>
            <a:pPr marL="285750" indent="-228600">
              <a:lnSpc>
                <a:spcPct val="90000"/>
              </a:lnSpc>
              <a:spcAft>
                <a:spcPts val="600"/>
              </a:spcAft>
              <a:buFont typeface="Arial" panose="020B0604020202020204" pitchFamily="34" charset="0"/>
              <a:buChar char="•"/>
            </a:pPr>
            <a:r>
              <a:rPr lang="en-US" sz="2000" dirty="0"/>
              <a:t>Replaced missing Salary and Interview Difficulty values with the respective means.  </a:t>
            </a:r>
          </a:p>
          <a:p>
            <a:pPr marL="57150">
              <a:lnSpc>
                <a:spcPct val="90000"/>
              </a:lnSpc>
              <a:spcAft>
                <a:spcPts val="600"/>
              </a:spcAft>
            </a:pPr>
            <a:endParaRPr lang="en-US" sz="2000" dirty="0"/>
          </a:p>
          <a:p>
            <a:pPr marL="285750" indent="-228600">
              <a:lnSpc>
                <a:spcPct val="90000"/>
              </a:lnSpc>
              <a:spcAft>
                <a:spcPts val="600"/>
              </a:spcAft>
              <a:buFont typeface="Arial" panose="020B0604020202020204" pitchFamily="34" charset="0"/>
              <a:buChar char="•"/>
            </a:pPr>
            <a:r>
              <a:rPr lang="en-US" sz="2000" dirty="0"/>
              <a:t>Converted Date into Date Time Format</a:t>
            </a:r>
          </a:p>
          <a:p>
            <a:pPr marL="57150">
              <a:lnSpc>
                <a:spcPct val="90000"/>
              </a:lnSpc>
              <a:spcAft>
                <a:spcPts val="600"/>
              </a:spcAft>
            </a:pPr>
            <a:endParaRPr lang="en-US" sz="2000" dirty="0"/>
          </a:p>
          <a:p>
            <a:pPr marL="285750" indent="-228600">
              <a:lnSpc>
                <a:spcPct val="90000"/>
              </a:lnSpc>
              <a:spcAft>
                <a:spcPts val="600"/>
              </a:spcAft>
              <a:buFont typeface="Arial" panose="020B0604020202020204" pitchFamily="34" charset="0"/>
              <a:buChar char="•"/>
            </a:pPr>
            <a:r>
              <a:rPr lang="en-US" sz="2000" dirty="0"/>
              <a:t>While the data pertains to job applications and were successfully hired and become employees of their respective companies.</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417704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169A-828C-018F-1ABC-88F8A37F0F53}"/>
              </a:ext>
            </a:extLst>
          </p:cNvPr>
          <p:cNvSpPr>
            <a:spLocks noGrp="1"/>
          </p:cNvSpPr>
          <p:nvPr>
            <p:ph type="title"/>
          </p:nvPr>
        </p:nvSpPr>
        <p:spPr>
          <a:xfrm>
            <a:off x="1057025" y="922644"/>
            <a:ext cx="5040285" cy="1169585"/>
          </a:xfrm>
        </p:spPr>
        <p:txBody>
          <a:bodyPr anchor="b">
            <a:normAutofit/>
          </a:bodyPr>
          <a:lstStyle/>
          <a:p>
            <a:r>
              <a:rPr lang="en-US" sz="4000"/>
              <a:t>PIE CHART</a:t>
            </a:r>
          </a:p>
        </p:txBody>
      </p:sp>
      <p:sp>
        <p:nvSpPr>
          <p:cNvPr id="3" name="Content Placeholder 2">
            <a:extLst>
              <a:ext uri="{FF2B5EF4-FFF2-40B4-BE49-F238E27FC236}">
                <a16:creationId xmlns:a16="http://schemas.microsoft.com/office/drawing/2014/main" id="{A64EF941-D7B7-29D5-128E-1ED496A1996F}"/>
              </a:ext>
            </a:extLst>
          </p:cNvPr>
          <p:cNvSpPr>
            <a:spLocks noGrp="1"/>
          </p:cNvSpPr>
          <p:nvPr>
            <p:ph idx="1"/>
          </p:nvPr>
        </p:nvSpPr>
        <p:spPr>
          <a:xfrm>
            <a:off x="1055715" y="2508105"/>
            <a:ext cx="5040285" cy="3632493"/>
          </a:xfrm>
        </p:spPr>
        <p:txBody>
          <a:bodyPr anchor="ctr">
            <a:normAutofit/>
          </a:bodyPr>
          <a:lstStyle/>
          <a:p>
            <a:r>
              <a:rPr lang="en-US" sz="2000" dirty="0"/>
              <a:t>Notably, the proportion of Mechanics in Boeing and Siemens aligns with that of DevOps professionals in Apple. </a:t>
            </a:r>
          </a:p>
          <a:p>
            <a:r>
              <a:rPr lang="en-US" sz="2000" dirty="0"/>
              <a:t>The numbers of trainees in Boeing and Siemens closely match those of database engineers in Apple.</a:t>
            </a:r>
          </a:p>
          <a:p>
            <a:r>
              <a:rPr lang="en-US" sz="2000" dirty="0"/>
              <a:t>The percentages of designers in Boeing and electricians in Siemens correspond to the figures for platform engineers in Apple.</a:t>
            </a:r>
          </a:p>
        </p:txBody>
      </p:sp>
      <p:pic>
        <p:nvPicPr>
          <p:cNvPr id="8" name="Picture 18">
            <a:extLst>
              <a:ext uri="{FF2B5EF4-FFF2-40B4-BE49-F238E27FC236}">
                <a16:creationId xmlns:a16="http://schemas.microsoft.com/office/drawing/2014/main" id="{6CC0BC17-CC53-BBD1-6310-7B3460D15F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7736" y="774285"/>
            <a:ext cx="2030124" cy="19996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0">
            <a:extLst>
              <a:ext uri="{FF2B5EF4-FFF2-40B4-BE49-F238E27FC236}">
                <a16:creationId xmlns:a16="http://schemas.microsoft.com/office/drawing/2014/main" id="{3113B0F7-E438-3B92-2C81-F3F263E1DD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46232" y="774285"/>
            <a:ext cx="2066845" cy="199967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53A98F03-5FBA-DFD6-DC13-B91A4D19970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46667" y="2991338"/>
            <a:ext cx="4389120" cy="311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9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8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85" name="Arc 308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BCC7DA-ACFE-5D15-7A5A-BBE9E44851EF}"/>
              </a:ext>
            </a:extLst>
          </p:cNvPr>
          <p:cNvSpPr>
            <a:spLocks noGrp="1"/>
          </p:cNvSpPr>
          <p:nvPr>
            <p:ph type="title"/>
          </p:nvPr>
        </p:nvSpPr>
        <p:spPr>
          <a:xfrm>
            <a:off x="5894962" y="479493"/>
            <a:ext cx="5458838" cy="1325563"/>
          </a:xfrm>
        </p:spPr>
        <p:txBody>
          <a:bodyPr>
            <a:normAutofit/>
          </a:bodyPr>
          <a:lstStyle/>
          <a:p>
            <a:r>
              <a:rPr lang="en-US" sz="5200" dirty="0"/>
              <a:t>HISTOGRAM</a:t>
            </a:r>
          </a:p>
        </p:txBody>
      </p:sp>
      <p:sp>
        <p:nvSpPr>
          <p:cNvPr id="3083" name="Freeform: Shape 308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2EA1464-7996-3C4E-3C13-B252A96F8EE9}"/>
              </a:ext>
            </a:extLst>
          </p:cNvPr>
          <p:cNvSpPr>
            <a:spLocks noGrp="1"/>
          </p:cNvSpPr>
          <p:nvPr>
            <p:ph idx="1"/>
          </p:nvPr>
        </p:nvSpPr>
        <p:spPr>
          <a:xfrm>
            <a:off x="5894962" y="1984443"/>
            <a:ext cx="5458838" cy="4192520"/>
          </a:xfrm>
        </p:spPr>
        <p:txBody>
          <a:bodyPr>
            <a:normAutofit/>
          </a:bodyPr>
          <a:lstStyle/>
          <a:p>
            <a:r>
              <a:rPr lang="en-US" sz="2000" dirty="0"/>
              <a:t>In the Salary Distribution, it's evident that most salaries fall within the range of 58,000 to 70,000 for all three companies.</a:t>
            </a:r>
          </a:p>
        </p:txBody>
      </p:sp>
      <p:pic>
        <p:nvPicPr>
          <p:cNvPr id="4" name="Picture 2">
            <a:extLst>
              <a:ext uri="{FF2B5EF4-FFF2-40B4-BE49-F238E27FC236}">
                <a16:creationId xmlns:a16="http://schemas.microsoft.com/office/drawing/2014/main" id="{915F48EF-7EAF-374F-8FF5-69E84E9C5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58" y="1021989"/>
            <a:ext cx="5771204" cy="4152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02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9F4B8-72B4-D0DF-EBA5-370DF1AAB744}"/>
              </a:ext>
            </a:extLst>
          </p:cNvPr>
          <p:cNvSpPr>
            <a:spLocks noGrp="1"/>
          </p:cNvSpPr>
          <p:nvPr>
            <p:ph type="title"/>
          </p:nvPr>
        </p:nvSpPr>
        <p:spPr>
          <a:xfrm>
            <a:off x="645064" y="525982"/>
            <a:ext cx="4282983" cy="1200361"/>
          </a:xfrm>
        </p:spPr>
        <p:txBody>
          <a:bodyPr anchor="b">
            <a:normAutofit/>
          </a:bodyPr>
          <a:lstStyle/>
          <a:p>
            <a:r>
              <a:rPr lang="en-US" sz="5200" dirty="0"/>
              <a:t>BAR CHART</a:t>
            </a:r>
          </a:p>
        </p:txBody>
      </p:sp>
      <p:sp>
        <p:nvSpPr>
          <p:cNvPr id="4105" name="Rectangle 410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72BF4B-BFC6-7098-4596-034CC013579E}"/>
              </a:ext>
            </a:extLst>
          </p:cNvPr>
          <p:cNvSpPr>
            <a:spLocks noGrp="1"/>
          </p:cNvSpPr>
          <p:nvPr>
            <p:ph idx="1"/>
          </p:nvPr>
        </p:nvSpPr>
        <p:spPr>
          <a:xfrm>
            <a:off x="645066" y="2031101"/>
            <a:ext cx="4282984" cy="3511943"/>
          </a:xfrm>
        </p:spPr>
        <p:txBody>
          <a:bodyPr anchor="ctr">
            <a:normAutofit/>
          </a:bodyPr>
          <a:lstStyle/>
          <a:p>
            <a:r>
              <a:rPr lang="en-US" sz="2000" dirty="0"/>
              <a:t>According to the graph, Apple has the highest monthly salary at around $156,385. Boeing and Siemens have a significantly lower monthly salary, somewhere around $92,285 to $105,104.</a:t>
            </a:r>
          </a:p>
        </p:txBody>
      </p:sp>
      <p:sp>
        <p:nvSpPr>
          <p:cNvPr id="4107" name="Rectangle 410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a:extLst>
              <a:ext uri="{FF2B5EF4-FFF2-40B4-BE49-F238E27FC236}">
                <a16:creationId xmlns:a16="http://schemas.microsoft.com/office/drawing/2014/main" id="{885C4773-F73E-A959-1406-AB2AE5E96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510" y="1559831"/>
            <a:ext cx="6039538" cy="299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28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41" name="Rectangle 824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43" name="Freeform: Shape 824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44" name="Freeform: Shape 824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5C8190-810F-1123-43F0-307DE7391D6E}"/>
              </a:ext>
            </a:extLst>
          </p:cNvPr>
          <p:cNvSpPr>
            <a:spLocks noGrp="1"/>
          </p:cNvSpPr>
          <p:nvPr>
            <p:ph type="title"/>
          </p:nvPr>
        </p:nvSpPr>
        <p:spPr>
          <a:xfrm>
            <a:off x="214680" y="1100145"/>
            <a:ext cx="5494448" cy="1239012"/>
          </a:xfrm>
        </p:spPr>
        <p:txBody>
          <a:bodyPr vert="horz" lIns="91440" tIns="45720" rIns="91440" bIns="45720" rtlCol="0" anchor="ctr">
            <a:noAutofit/>
          </a:bodyPr>
          <a:lstStyle/>
          <a:p>
            <a:r>
              <a:rPr lang="en-US" sz="5200" kern="1200" dirty="0">
                <a:solidFill>
                  <a:schemeClr val="tx1"/>
                </a:solidFill>
                <a:latin typeface="+mj-lt"/>
                <a:ea typeface="+mj-ea"/>
                <a:cs typeface="+mj-cs"/>
              </a:rPr>
              <a:t>SCATTER PLOT</a:t>
            </a:r>
          </a:p>
        </p:txBody>
      </p:sp>
      <p:sp>
        <p:nvSpPr>
          <p:cNvPr id="8240" name="Rectangle 823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42" name="Rectangle 824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9654B8-DD25-92AE-D622-C14270FD12DD}"/>
              </a:ext>
            </a:extLst>
          </p:cNvPr>
          <p:cNvSpPr txBox="1"/>
          <p:nvPr/>
        </p:nvSpPr>
        <p:spPr>
          <a:xfrm>
            <a:off x="371094" y="2718054"/>
            <a:ext cx="3438906" cy="3207258"/>
          </a:xfrm>
          <a:prstGeom prst="rect">
            <a:avLst/>
          </a:prstGeom>
        </p:spPr>
        <p:txBody>
          <a:bodyPr vert="horz" lIns="91440" tIns="45720" rIns="91440" bIns="45720" rtlCol="0" anchor="t">
            <a:normAutofit fontScale="92500" lnSpcReduction="10000"/>
          </a:bodyPr>
          <a:lstStyle/>
          <a:p>
            <a:pPr indent="-228600">
              <a:lnSpc>
                <a:spcPct val="90000"/>
              </a:lnSpc>
              <a:spcAft>
                <a:spcPts val="600"/>
              </a:spcAft>
              <a:buFont typeface="Arial" panose="020B0604020202020204" pitchFamily="34" charset="0"/>
              <a:buChar char="•"/>
            </a:pPr>
            <a:r>
              <a:rPr lang="en-US" sz="2000" dirty="0"/>
              <a:t>From this scatter plot, it is apparent that all of the Job Applications are from the tech background for Apple, while Siemens and Boeing are primarily in the non-tech job application domain. Most of the job applications can be in the month of June i.e. 800. Job Application tends to exponentially increase until mid of the year and then decrease.</a:t>
            </a:r>
            <a:endParaRPr lang="en-US" sz="1700" dirty="0"/>
          </a:p>
        </p:txBody>
      </p:sp>
      <p:sp>
        <p:nvSpPr>
          <p:cNvPr id="7" name="Rectangle 6">
            <a:extLst>
              <a:ext uri="{FF2B5EF4-FFF2-40B4-BE49-F238E27FC236}">
                <a16:creationId xmlns:a16="http://schemas.microsoft.com/office/drawing/2014/main" id="{0456B5EC-13E0-C271-7C24-C32F857648D8}"/>
              </a:ext>
            </a:extLst>
          </p:cNvPr>
          <p:cNvSpPr/>
          <p:nvPr/>
        </p:nvSpPr>
        <p:spPr>
          <a:xfrm>
            <a:off x="-2" y="1411342"/>
            <a:ext cx="128016" cy="653903"/>
          </a:xfrm>
          <a:prstGeom prst="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8202" name="Picture 10">
            <a:extLst>
              <a:ext uri="{FF2B5EF4-FFF2-40B4-BE49-F238E27FC236}">
                <a16:creationId xmlns:a16="http://schemas.microsoft.com/office/drawing/2014/main" id="{2E118DEA-6C12-2B4A-02C9-E989CF594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338" y="1411342"/>
            <a:ext cx="7278568" cy="434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4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5" name="Rectangle 5144">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2C007-55FF-B597-37E1-B2CA47F81EC5}"/>
              </a:ext>
            </a:extLst>
          </p:cNvPr>
          <p:cNvSpPr>
            <a:spLocks noGrp="1"/>
          </p:cNvSpPr>
          <p:nvPr>
            <p:ph type="title"/>
          </p:nvPr>
        </p:nvSpPr>
        <p:spPr>
          <a:xfrm>
            <a:off x="795528" y="386930"/>
            <a:ext cx="10141799" cy="1300554"/>
          </a:xfrm>
        </p:spPr>
        <p:txBody>
          <a:bodyPr anchor="b">
            <a:normAutofit/>
          </a:bodyPr>
          <a:lstStyle/>
          <a:p>
            <a:r>
              <a:rPr lang="en-US" sz="5200" dirty="0"/>
              <a:t>LINE CHART</a:t>
            </a:r>
          </a:p>
        </p:txBody>
      </p:sp>
      <p:sp>
        <p:nvSpPr>
          <p:cNvPr id="5146" name="Rectangle 5145">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7" name="Rectangle 51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5357F8-9C2C-7E0E-AD55-360DAEC07724}"/>
              </a:ext>
            </a:extLst>
          </p:cNvPr>
          <p:cNvSpPr>
            <a:spLocks noGrp="1"/>
          </p:cNvSpPr>
          <p:nvPr>
            <p:ph idx="1"/>
          </p:nvPr>
        </p:nvSpPr>
        <p:spPr>
          <a:xfrm>
            <a:off x="6406429" y="2599509"/>
            <a:ext cx="4530898" cy="3639450"/>
          </a:xfrm>
        </p:spPr>
        <p:txBody>
          <a:bodyPr anchor="ctr">
            <a:normAutofit/>
          </a:bodyPr>
          <a:lstStyle/>
          <a:p>
            <a:pPr rtl="0"/>
            <a:r>
              <a:rPr lang="en-US" sz="2000" dirty="0">
                <a:effectLst/>
              </a:rPr>
              <a:t>Multivariate line plot shows salary trends by experience. Apple offers top packages for all levels of experience. Siemens consistently offers lower salaries, especially after 3 years. Initial salaries are similar ($70,000), but others increase with experience, unlike Siemens, which drops at 5 years to around $65,000.</a:t>
            </a:r>
          </a:p>
          <a:p>
            <a:pPr marL="0" indent="0" rtl="0">
              <a:buNone/>
            </a:pPr>
            <a:endParaRPr lang="en-US" sz="2000" dirty="0"/>
          </a:p>
          <a:p>
            <a:endParaRPr lang="en-US" sz="2000" dirty="0"/>
          </a:p>
        </p:txBody>
      </p:sp>
      <p:sp>
        <p:nvSpPr>
          <p:cNvPr id="5148" name="Rectangle 514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30" name="Picture 10">
            <a:extLst>
              <a:ext uri="{FF2B5EF4-FFF2-40B4-BE49-F238E27FC236}">
                <a16:creationId xmlns:a16="http://schemas.microsoft.com/office/drawing/2014/main" id="{1271ADEE-FCE9-33DE-EA28-A1A87057B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528" y="2389218"/>
            <a:ext cx="5070640" cy="3721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995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2344</TotalTime>
  <Words>698</Words>
  <Application>Microsoft Office PowerPoint</Application>
  <PresentationFormat>Widescreen</PresentationFormat>
  <Paragraphs>79</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PowerPoint Presentation</vt:lpstr>
      <vt:lpstr>Contents</vt:lpstr>
      <vt:lpstr>Data Information</vt:lpstr>
      <vt:lpstr>Data Cleansing</vt:lpstr>
      <vt:lpstr>PIE CHART</vt:lpstr>
      <vt:lpstr>HISTOGRAM</vt:lpstr>
      <vt:lpstr>BAR CHART</vt:lpstr>
      <vt:lpstr>SCATTER PLOT</vt:lpstr>
      <vt:lpstr>LINE CHART</vt:lpstr>
      <vt:lpstr>BOX PLOT</vt:lpstr>
      <vt:lpstr>HEAT MAP</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Kolhe, Lalit K</dc:creator>
  <cp:lastModifiedBy>Punya Ira Anand</cp:lastModifiedBy>
  <cp:revision>89</cp:revision>
  <dcterms:created xsi:type="dcterms:W3CDTF">2024-04-27T20:59:27Z</dcterms:created>
  <dcterms:modified xsi:type="dcterms:W3CDTF">2024-09-17T15:33:54Z</dcterms:modified>
</cp:coreProperties>
</file>