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1659" y="1718734"/>
            <a:ext cx="7766936" cy="1646302"/>
          </a:xfrm>
        </p:spPr>
        <p:txBody>
          <a:bodyPr/>
          <a:lstStyle/>
          <a:p>
            <a:pPr algn="ctr"/>
            <a:r>
              <a:rPr lang="es-CL" dirty="0"/>
              <a:t/>
            </a:r>
            <a:br>
              <a:rPr lang="es-CL" dirty="0"/>
            </a:b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Predicción de ventas</a:t>
            </a:r>
            <a:endParaRPr lang="es-CL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5275" y="4453169"/>
            <a:ext cx="7766936" cy="1096899"/>
          </a:xfrm>
        </p:spPr>
        <p:txBody>
          <a:bodyPr/>
          <a:lstStyle/>
          <a:p>
            <a:pPr algn="l"/>
            <a:r>
              <a:rPr lang="es-CL" dirty="0" smtClean="0"/>
              <a:t>Gonzalo Salgado</a:t>
            </a:r>
          </a:p>
          <a:p>
            <a:pPr algn="l"/>
            <a:r>
              <a:rPr lang="es-CL" dirty="0" smtClean="0"/>
              <a:t>80169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7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Presentación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1512824"/>
          </a:xfrm>
        </p:spPr>
        <p:txBody>
          <a:bodyPr>
            <a:normAutofit fontScale="92500" lnSpcReduction="10000"/>
          </a:bodyPr>
          <a:lstStyle/>
          <a:p>
            <a:r>
              <a:rPr lang="es-CL" dirty="0" smtClean="0"/>
              <a:t>El presente documento contiene el análisis realizado de un </a:t>
            </a:r>
            <a:r>
              <a:rPr lang="es-CL" dirty="0" err="1" smtClean="0"/>
              <a:t>dataset</a:t>
            </a:r>
            <a:r>
              <a:rPr lang="es-CL" dirty="0" smtClean="0"/>
              <a:t> que contiene información relacionada con las </a:t>
            </a:r>
            <a:r>
              <a:rPr lang="es-CL" dirty="0" smtClean="0"/>
              <a:t>ventas de una cadena de supermercados. Siendo el objetivo último el generar modelos de regresión que permitan predecir las ventas de los diferentes productos en diferentes tipos de establecimientos.</a:t>
            </a:r>
          </a:p>
          <a:p>
            <a:r>
              <a:rPr lang="es-CL" dirty="0" smtClean="0"/>
              <a:t>El diccionario de los datos estudiados es:</a:t>
            </a:r>
            <a:endParaRPr lang="es-CL" dirty="0" smtClean="0"/>
          </a:p>
          <a:p>
            <a:pPr marL="0" indent="0">
              <a:buNone/>
            </a:pPr>
            <a:endParaRPr lang="es-CL" dirty="0"/>
          </a:p>
          <a:p>
            <a:pPr lvl="1"/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57" y="2892553"/>
            <a:ext cx="10129878" cy="31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1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158" y="79248"/>
            <a:ext cx="8596668" cy="1320800"/>
          </a:xfrm>
        </p:spPr>
        <p:txBody>
          <a:bodyPr/>
          <a:lstStyle/>
          <a:p>
            <a:r>
              <a:rPr lang="es-CL" dirty="0" smtClean="0"/>
              <a:t>Tendencia N° 1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" y="886968"/>
            <a:ext cx="5441823" cy="518526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689388" y="960120"/>
            <a:ext cx="5146251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dirty="0" smtClean="0"/>
              <a:t>El gráfico presentado muestra los coeficientes de correlación entre las diferentes variables del modelo. En particular, es importante estudiar los coeficientes de relación con la variable </a:t>
            </a:r>
            <a:r>
              <a:rPr lang="es-CL" dirty="0" err="1" smtClean="0"/>
              <a:t>Item_Outlet_Sales</a:t>
            </a:r>
            <a:r>
              <a:rPr lang="es-CL" dirty="0" smtClean="0"/>
              <a:t> (destacado por el cuadro rojo).</a:t>
            </a:r>
          </a:p>
          <a:p>
            <a:r>
              <a:rPr lang="es-CL" dirty="0" smtClean="0"/>
              <a:t>Se puede apreciar que la única variable que presenta una correlación moderada con las ventas es </a:t>
            </a:r>
            <a:r>
              <a:rPr lang="es-CL" dirty="0" err="1" smtClean="0"/>
              <a:t>Item_MRP</a:t>
            </a:r>
            <a:r>
              <a:rPr lang="es-CL" dirty="0" smtClean="0"/>
              <a:t>, que corresponde al precio máximo al que se venden los productos. </a:t>
            </a:r>
          </a:p>
          <a:p>
            <a:r>
              <a:rPr lang="es-CL" dirty="0" smtClean="0"/>
              <a:t>Esta información es útil al construir los modelos, ya que </a:t>
            </a:r>
            <a:r>
              <a:rPr lang="es-CL" dirty="0" err="1" smtClean="0"/>
              <a:t>ak</a:t>
            </a:r>
            <a:r>
              <a:rPr lang="es-CL" dirty="0" smtClean="0"/>
              <a:t> saber que las variables no tienen una buena correlación con el vector objetivo, se puede esperar que los modelos no presenten buenos niveles de rendimiento.</a:t>
            </a:r>
            <a:r>
              <a:rPr lang="en-US" dirty="0" smtClean="0"/>
              <a:t/>
            </a:r>
            <a:br>
              <a:rPr lang="en-US" dirty="0" smtClean="0"/>
            </a:br>
            <a:endParaRPr lang="es-CL" dirty="0" smtClean="0"/>
          </a:p>
        </p:txBody>
      </p:sp>
      <p:sp>
        <p:nvSpPr>
          <p:cNvPr id="9" name="Rectángulo 8"/>
          <p:cNvSpPr/>
          <p:nvPr/>
        </p:nvSpPr>
        <p:spPr>
          <a:xfrm>
            <a:off x="4489704" y="960120"/>
            <a:ext cx="695064" cy="4928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3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158" y="79248"/>
            <a:ext cx="8596668" cy="1320800"/>
          </a:xfrm>
        </p:spPr>
        <p:txBody>
          <a:bodyPr/>
          <a:lstStyle/>
          <a:p>
            <a:r>
              <a:rPr lang="es-CL" dirty="0" smtClean="0"/>
              <a:t>Tendencia </a:t>
            </a:r>
            <a:r>
              <a:rPr lang="es-CL" dirty="0" smtClean="0"/>
              <a:t>N°2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9" y="1122390"/>
            <a:ext cx="6599609" cy="420557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832688" y="1305270"/>
            <a:ext cx="4080277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/>
              <a:t>El </a:t>
            </a:r>
            <a:r>
              <a:rPr lang="es-CL" dirty="0" err="1" smtClean="0"/>
              <a:t>dataset</a:t>
            </a:r>
            <a:r>
              <a:rPr lang="es-CL" dirty="0"/>
              <a:t> </a:t>
            </a:r>
            <a:r>
              <a:rPr lang="es-CL" dirty="0" smtClean="0"/>
              <a:t>estudiado cuenta con información </a:t>
            </a:r>
            <a:r>
              <a:rPr lang="en-US" dirty="0" smtClean="0"/>
              <a:t> de </a:t>
            </a:r>
            <a:r>
              <a:rPr lang="en-US" dirty="0" err="1" smtClean="0"/>
              <a:t>ventas</a:t>
            </a:r>
            <a:r>
              <a:rPr lang="en-US" dirty="0" smtClean="0"/>
              <a:t> de 10 outlets </a:t>
            </a:r>
            <a:r>
              <a:rPr lang="en-US" dirty="0" err="1" smtClean="0"/>
              <a:t>distintos</a:t>
            </a:r>
            <a:r>
              <a:rPr lang="en-US" dirty="0" smtClean="0"/>
              <a:t>.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gráfico</a:t>
            </a:r>
            <a:r>
              <a:rPr lang="en-US" dirty="0" smtClean="0"/>
              <a:t> </a:t>
            </a:r>
            <a:r>
              <a:rPr lang="en-US" dirty="0" err="1" smtClean="0"/>
              <a:t>mostrado</a:t>
            </a:r>
            <a:r>
              <a:rPr lang="en-US" dirty="0" smtClean="0"/>
              <a:t>, se </a:t>
            </a:r>
            <a:r>
              <a:rPr lang="en-US" dirty="0" err="1" smtClean="0"/>
              <a:t>observa</a:t>
            </a:r>
            <a:r>
              <a:rPr lang="en-US" dirty="0" smtClean="0"/>
              <a:t> la </a:t>
            </a:r>
            <a:r>
              <a:rPr lang="en-US" dirty="0" err="1" smtClean="0"/>
              <a:t>descripción</a:t>
            </a:r>
            <a:r>
              <a:rPr lang="en-US" dirty="0" smtClean="0"/>
              <a:t> </a:t>
            </a:r>
            <a:r>
              <a:rPr lang="en-US" dirty="0" err="1" smtClean="0"/>
              <a:t>estadística</a:t>
            </a:r>
            <a:r>
              <a:rPr lang="en-US" dirty="0" smtClean="0"/>
              <a:t> de las </a:t>
            </a:r>
            <a:r>
              <a:rPr lang="en-US" dirty="0" err="1" smtClean="0"/>
              <a:t>ventas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</a:t>
            </a:r>
            <a:r>
              <a:rPr lang="en-US" dirty="0" err="1" smtClean="0"/>
              <a:t>estos</a:t>
            </a:r>
            <a:r>
              <a:rPr lang="en-US" dirty="0" smtClean="0"/>
              <a:t>. </a:t>
            </a:r>
            <a:r>
              <a:rPr lang="en-US" dirty="0" err="1" smtClean="0"/>
              <a:t>Destacando</a:t>
            </a:r>
            <a:r>
              <a:rPr lang="en-US" dirty="0" smtClean="0"/>
              <a:t> el Outlet 027 </a:t>
            </a:r>
            <a:r>
              <a:rPr lang="en-US" dirty="0" err="1" smtClean="0"/>
              <a:t>como</a:t>
            </a:r>
            <a:r>
              <a:rPr lang="en-US" dirty="0" smtClean="0"/>
              <a:t> el que </a:t>
            </a:r>
            <a:r>
              <a:rPr lang="en-US" dirty="0" err="1" smtClean="0"/>
              <a:t>presenta</a:t>
            </a:r>
            <a:r>
              <a:rPr lang="en-US" dirty="0" smtClean="0"/>
              <a:t> </a:t>
            </a:r>
            <a:r>
              <a:rPr lang="en-US" dirty="0" err="1" smtClean="0"/>
              <a:t>mejores</a:t>
            </a:r>
            <a:r>
              <a:rPr lang="en-US" dirty="0" smtClean="0"/>
              <a:t> </a:t>
            </a:r>
            <a:r>
              <a:rPr lang="en-US" dirty="0" err="1" smtClean="0"/>
              <a:t>ventas</a:t>
            </a:r>
            <a:r>
              <a:rPr lang="en-US" dirty="0" smtClean="0"/>
              <a:t> (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valor </a:t>
            </a:r>
            <a:r>
              <a:rPr lang="en-US" dirty="0" err="1" smtClean="0"/>
              <a:t>máximo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promedio</a:t>
            </a:r>
            <a:r>
              <a:rPr lang="en-US" dirty="0" smtClean="0"/>
              <a:t>). </a:t>
            </a:r>
            <a:endParaRPr lang="en-US" dirty="0"/>
          </a:p>
          <a:p>
            <a:pPr algn="just"/>
            <a:r>
              <a:rPr lang="es-CL" dirty="0" smtClean="0"/>
              <a:t>Esta es una información relevante a la hora de proyectar nuevas tiendas, ya que se sabe que las condiciones a replicar son las que presenta este </a:t>
            </a:r>
            <a:r>
              <a:rPr lang="es-CL" dirty="0" err="1" smtClean="0"/>
              <a:t>outlet</a:t>
            </a:r>
            <a:r>
              <a:rPr lang="es-CL" dirty="0" smtClean="0"/>
              <a:t> en específico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1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1123579"/>
            <a:ext cx="6171356" cy="3658733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12158" y="79248"/>
            <a:ext cx="8596668" cy="1320800"/>
          </a:xfrm>
        </p:spPr>
        <p:txBody>
          <a:bodyPr/>
          <a:lstStyle/>
          <a:p>
            <a:r>
              <a:rPr lang="es-CL" dirty="0" smtClean="0"/>
              <a:t>Tendencia </a:t>
            </a:r>
            <a:r>
              <a:rPr lang="es-CL" dirty="0" smtClean="0"/>
              <a:t>N°3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409100" y="1289304"/>
            <a:ext cx="4297846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/>
              <a:t>El </a:t>
            </a:r>
            <a:r>
              <a:rPr lang="es-CL" dirty="0" err="1" smtClean="0"/>
              <a:t>dataset</a:t>
            </a:r>
            <a:r>
              <a:rPr lang="es-CL" dirty="0" smtClean="0"/>
              <a:t> estudiado presenta información sobre cuatro tipo de </a:t>
            </a:r>
            <a:r>
              <a:rPr lang="es-CL" dirty="0" err="1" smtClean="0"/>
              <a:t>outlets</a:t>
            </a:r>
            <a:r>
              <a:rPr lang="es-CL" dirty="0" smtClean="0"/>
              <a:t> diferentes. En el gráfico de la izquierda se observa que los que corresponden al tipo </a:t>
            </a:r>
            <a:r>
              <a:rPr lang="es-CL" dirty="0" err="1" smtClean="0"/>
              <a:t>Supermarket</a:t>
            </a:r>
            <a:r>
              <a:rPr lang="es-CL" dirty="0" smtClean="0"/>
              <a:t> </a:t>
            </a:r>
            <a:r>
              <a:rPr lang="es-CL" dirty="0" err="1" smtClean="0"/>
              <a:t>Type</a:t>
            </a:r>
            <a:r>
              <a:rPr lang="es-CL" dirty="0" smtClean="0"/>
              <a:t> 1 son los que presentan mayores niveles de venta. </a:t>
            </a:r>
            <a:endParaRPr lang="es-CL" dirty="0"/>
          </a:p>
          <a:p>
            <a:pPr algn="just"/>
            <a:r>
              <a:rPr lang="es-CL" dirty="0" smtClean="0"/>
              <a:t>Al igual que en el gráfico anterior, esta información permite suponer que en futuros puntos de venta, las condiciones que se debiesen replicar son las que este tipo de </a:t>
            </a:r>
            <a:r>
              <a:rPr lang="es-CL" dirty="0" err="1" smtClean="0"/>
              <a:t>outlet</a:t>
            </a:r>
            <a:r>
              <a:rPr lang="es-CL" dirty="0" smtClean="0"/>
              <a:t> presentan.</a:t>
            </a:r>
          </a:p>
        </p:txBody>
      </p:sp>
    </p:spTree>
    <p:extLst>
      <p:ext uri="{BB962C8B-B14F-4D97-AF65-F5344CB8AC3E}">
        <p14:creationId xmlns:p14="http://schemas.microsoft.com/office/powerpoint/2010/main" val="286087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12158" y="79248"/>
            <a:ext cx="8596668" cy="1320800"/>
          </a:xfrm>
        </p:spPr>
        <p:txBody>
          <a:bodyPr/>
          <a:lstStyle/>
          <a:p>
            <a:r>
              <a:rPr lang="es-CL" dirty="0" smtClean="0"/>
              <a:t>Tendencia </a:t>
            </a:r>
            <a:r>
              <a:rPr lang="es-CL" dirty="0" smtClean="0"/>
              <a:t>N°4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693408" y="1390903"/>
            <a:ext cx="4297846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/>
              <a:t>El </a:t>
            </a:r>
            <a:r>
              <a:rPr lang="es-CL" dirty="0" err="1" smtClean="0"/>
              <a:t>dataset</a:t>
            </a:r>
            <a:r>
              <a:rPr lang="es-CL" dirty="0" smtClean="0"/>
              <a:t> estudiado contiene 16 diferentes tipos de producto. El gráfico de la izquierda presenta las ventas para cada uno de los tipos de productos. </a:t>
            </a:r>
            <a:endParaRPr lang="es-CL" dirty="0"/>
          </a:p>
          <a:p>
            <a:pPr algn="just"/>
            <a:r>
              <a:rPr lang="es-CL" dirty="0" smtClean="0"/>
              <a:t>Se aprecia que los productos que más se venden son </a:t>
            </a:r>
            <a:r>
              <a:rPr lang="es-CL" dirty="0" err="1" smtClean="0"/>
              <a:t>Frozen</a:t>
            </a:r>
            <a:r>
              <a:rPr lang="es-CL" dirty="0" smtClean="0"/>
              <a:t> </a:t>
            </a:r>
            <a:r>
              <a:rPr lang="es-CL" dirty="0" err="1" smtClean="0"/>
              <a:t>Foods</a:t>
            </a:r>
            <a:r>
              <a:rPr lang="es-CL" dirty="0" smtClean="0"/>
              <a:t> y Snack </a:t>
            </a:r>
            <a:r>
              <a:rPr lang="es-CL" dirty="0" err="1" smtClean="0"/>
              <a:t>Foods</a:t>
            </a:r>
            <a:r>
              <a:rPr lang="es-CL" dirty="0" smtClean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4" y="1289303"/>
            <a:ext cx="6566154" cy="450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2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de Regresión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25448"/>
            <a:ext cx="8596668" cy="5048504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/>
              <a:t>Con los datos obtenidos en el </a:t>
            </a:r>
            <a:r>
              <a:rPr lang="es-CL" dirty="0" err="1" smtClean="0"/>
              <a:t>dataset</a:t>
            </a:r>
            <a:r>
              <a:rPr lang="es-CL" dirty="0" smtClean="0"/>
              <a:t> se implementan dos modelos de regresión (Regresión Lineal y Árbol de Regresión), con el objetivo de predecir las ventas que tendrán los diferentes productos.</a:t>
            </a:r>
          </a:p>
          <a:p>
            <a:pPr algn="just"/>
            <a:r>
              <a:rPr lang="es-CL" dirty="0" smtClean="0"/>
              <a:t>Para ambos modelos de regresión se mide su rendimiento mediante dos parámetros: El Coeficiente de Determinación (R2) y la Raíz del Error Cuadrático Medio (RECM).</a:t>
            </a:r>
          </a:p>
          <a:p>
            <a:pPr algn="just"/>
            <a:r>
              <a:rPr lang="es-CL" dirty="0" smtClean="0"/>
              <a:t>La siguiente tabla presenta los valores de errores obtenidos en ambos modelos para los datos de entrenamiento y los de testeo.</a:t>
            </a:r>
          </a:p>
          <a:p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30" y="4212526"/>
            <a:ext cx="55530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7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de Regresión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25448"/>
            <a:ext cx="8596668" cy="5048504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/>
              <a:t>La siguiente tabla presenta los valores de errores obtenidos en ambos modelos para los datos de entrenamiento y los de testeo.</a:t>
            </a:r>
          </a:p>
          <a:p>
            <a:pPr algn="just"/>
            <a:endParaRPr lang="es-ES" dirty="0" smtClean="0"/>
          </a:p>
          <a:p>
            <a:pPr marL="457200" lvl="1" indent="0" algn="just">
              <a:buNone/>
            </a:pPr>
            <a:endParaRPr lang="es-ES" dirty="0" smtClean="0"/>
          </a:p>
          <a:p>
            <a:pPr lvl="1" algn="just"/>
            <a:endParaRPr lang="es-ES" dirty="0"/>
          </a:p>
          <a:p>
            <a:pPr algn="just"/>
            <a:endParaRPr lang="es-CL" dirty="0" smtClean="0"/>
          </a:p>
          <a:p>
            <a:pPr algn="just"/>
            <a:endParaRPr lang="es-CL" dirty="0"/>
          </a:p>
          <a:p>
            <a:pPr algn="just"/>
            <a:r>
              <a:rPr lang="es-CL" dirty="0" smtClean="0"/>
              <a:t>En la tabla se aprecia que el modelo de Árbol de Regresión está </a:t>
            </a:r>
            <a:r>
              <a:rPr lang="es-CL" dirty="0" err="1" smtClean="0"/>
              <a:t>sobreajustado</a:t>
            </a:r>
            <a:r>
              <a:rPr lang="es-CL" dirty="0" smtClean="0"/>
              <a:t>. Mientras que el modelo de Regresión Lineal no presenta sobreajuste, pero aún así no tienen un buen rendimiento. </a:t>
            </a:r>
          </a:p>
          <a:p>
            <a:pPr algn="just"/>
            <a:r>
              <a:rPr lang="es-CL" dirty="0" smtClean="0"/>
              <a:t>De los datos obtenidos, se concluye que el modelo a utilizar es el de Regresión Lineal, pero debido a su bajo rendimiento, no se considera que sea un buen modelo.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06" y="2054542"/>
            <a:ext cx="55530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15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552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  Predicción de ventas</vt:lpstr>
      <vt:lpstr>Presentación</vt:lpstr>
      <vt:lpstr>Tendencia N° 1</vt:lpstr>
      <vt:lpstr>Tendencia N°2</vt:lpstr>
      <vt:lpstr>Tendencia N°3</vt:lpstr>
      <vt:lpstr>Tendencia N°4</vt:lpstr>
      <vt:lpstr>Modelos de Regresión</vt:lpstr>
      <vt:lpstr>Modelos de Regresión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Reclamaciones En  Compañías de Seguro Inscritas en Estados Unidos</dc:title>
  <dc:creator>Gonzalo Salgado Durán</dc:creator>
  <cp:lastModifiedBy>Gonzalo Salgado Durán</cp:lastModifiedBy>
  <cp:revision>8</cp:revision>
  <dcterms:created xsi:type="dcterms:W3CDTF">2022-12-03T21:35:03Z</dcterms:created>
  <dcterms:modified xsi:type="dcterms:W3CDTF">2022-12-31T00:24:42Z</dcterms:modified>
</cp:coreProperties>
</file>