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howGuides="1">
      <p:cViewPr varScale="1">
        <p:scale>
          <a:sx n="90" d="100"/>
          <a:sy n="90" d="100"/>
        </p:scale>
        <p:origin x="576" y="78"/>
      </p:cViewPr>
      <p:guideLst>
        <p:guide orient="horz" pos="2160"/>
        <p:guide pos="3840"/>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9/29/2020</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9/29/2020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9/29/2020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9/29/2020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9/29/2020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9/29/2020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9/29/2020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9/29/2020</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es.cloudinary.com/practicaldev/image/fetch/s--chHdQUzJ--/c_limit%2Cf_auto%2Cfl_progressive%2Cq_auto%2Cw_880/https:/dev-to-uploads.s3.amazonaws.com/i/icadxir8nc4agrh2mv49.p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res.cloudinary.com/practicaldev/image/fetch/s--ab3RblIA--/c_limit%2Cf_auto%2Cfl_progressive%2Cq_auto%2Cw_880/https:/dev-to-uploads.s3.amazonaws.com/i/owt8a0ptc68nzkntehue.p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2C6D5-D41C-4B77-BFBD-CC513080A255}"/>
              </a:ext>
            </a:extLst>
          </p:cNvPr>
          <p:cNvSpPr>
            <a:spLocks noGrp="1"/>
          </p:cNvSpPr>
          <p:nvPr>
            <p:ph type="ctrTitle"/>
          </p:nvPr>
        </p:nvSpPr>
        <p:spPr/>
        <p:txBody>
          <a:bodyPr/>
          <a:lstStyle/>
          <a:p>
            <a:r>
              <a:rPr lang="en-IN" dirty="0"/>
              <a:t>Capstone project </a:t>
            </a:r>
          </a:p>
        </p:txBody>
      </p:sp>
      <p:sp>
        <p:nvSpPr>
          <p:cNvPr id="3" name="Subtitle 2">
            <a:extLst>
              <a:ext uri="{FF2B5EF4-FFF2-40B4-BE49-F238E27FC236}">
                <a16:creationId xmlns:a16="http://schemas.microsoft.com/office/drawing/2014/main" id="{1D3C29B3-9DC7-48B4-AF89-5F36B290FDF3}"/>
              </a:ext>
            </a:extLst>
          </p:cNvPr>
          <p:cNvSpPr>
            <a:spLocks noGrp="1"/>
          </p:cNvSpPr>
          <p:nvPr>
            <p:ph type="subTitle" idx="1"/>
          </p:nvPr>
        </p:nvSpPr>
        <p:spPr/>
        <p:txBody>
          <a:bodyPr/>
          <a:lstStyle/>
          <a:p>
            <a:r>
              <a:rPr lang="en-IN" dirty="0"/>
              <a:t>Car accident severity</a:t>
            </a:r>
          </a:p>
          <a:p>
            <a:endParaRPr lang="en-IN" dirty="0"/>
          </a:p>
        </p:txBody>
      </p:sp>
    </p:spTree>
    <p:extLst>
      <p:ext uri="{BB962C8B-B14F-4D97-AF65-F5344CB8AC3E}">
        <p14:creationId xmlns:p14="http://schemas.microsoft.com/office/powerpoint/2010/main" val="2147054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10FD7-A6C3-4408-A644-62641712F1C4}"/>
              </a:ext>
            </a:extLst>
          </p:cNvPr>
          <p:cNvSpPr>
            <a:spLocks noGrp="1"/>
          </p:cNvSpPr>
          <p:nvPr>
            <p:ph type="title"/>
          </p:nvPr>
        </p:nvSpPr>
        <p:spPr/>
        <p:txBody>
          <a:bodyPr/>
          <a:lstStyle/>
          <a:p>
            <a:r>
              <a:rPr lang="en-IN" b="0" i="0" dirty="0">
                <a:solidFill>
                  <a:srgbClr val="08090A"/>
                </a:solidFill>
                <a:effectLst/>
                <a:latin typeface="-apple-system"/>
              </a:rPr>
              <a:t>Introduction | Business </a:t>
            </a:r>
            <a:r>
              <a:rPr lang="en-IN" b="0" i="0" dirty="0" err="1">
                <a:solidFill>
                  <a:srgbClr val="08090A"/>
                </a:solidFill>
                <a:effectLst/>
                <a:latin typeface="-apple-system"/>
              </a:rPr>
              <a:t>Undertanding</a:t>
            </a:r>
            <a:br>
              <a:rPr lang="en-IN" b="0" i="0" dirty="0">
                <a:solidFill>
                  <a:srgbClr val="08090A"/>
                </a:solidFill>
                <a:effectLst/>
                <a:latin typeface="-apple-system"/>
              </a:rPr>
            </a:br>
            <a:endParaRPr lang="en-IN" dirty="0"/>
          </a:p>
        </p:txBody>
      </p:sp>
      <p:sp>
        <p:nvSpPr>
          <p:cNvPr id="3" name="Content Placeholder 2">
            <a:extLst>
              <a:ext uri="{FF2B5EF4-FFF2-40B4-BE49-F238E27FC236}">
                <a16:creationId xmlns:a16="http://schemas.microsoft.com/office/drawing/2014/main" id="{21001ED5-D8E7-47B2-A073-D94EA8870BBC}"/>
              </a:ext>
            </a:extLst>
          </p:cNvPr>
          <p:cNvSpPr>
            <a:spLocks noGrp="1"/>
          </p:cNvSpPr>
          <p:nvPr>
            <p:ph idx="1"/>
          </p:nvPr>
        </p:nvSpPr>
        <p:spPr/>
        <p:txBody>
          <a:bodyPr>
            <a:normAutofit/>
          </a:bodyPr>
          <a:lstStyle/>
          <a:p>
            <a:pPr marL="0" indent="0">
              <a:buNone/>
            </a:pPr>
            <a:endParaRPr lang="en-IN" sz="2800" b="0" i="0" dirty="0">
              <a:solidFill>
                <a:srgbClr val="08090A"/>
              </a:solidFill>
              <a:effectLst/>
              <a:latin typeface="-apple-system"/>
            </a:endParaRPr>
          </a:p>
          <a:p>
            <a:pPr marL="0" indent="0">
              <a:buNone/>
            </a:pPr>
            <a:r>
              <a:rPr lang="en-IN" sz="2800" b="0" i="0" dirty="0">
                <a:solidFill>
                  <a:srgbClr val="08090A"/>
                </a:solidFill>
                <a:effectLst/>
                <a:latin typeface="-apple-system"/>
              </a:rPr>
              <a:t>In an effort to reduce the frequency of car collisions in a community, an </a:t>
            </a:r>
            <a:r>
              <a:rPr lang="en-IN" sz="2800" b="0" i="0" dirty="0" err="1">
                <a:solidFill>
                  <a:srgbClr val="08090A"/>
                </a:solidFill>
                <a:effectLst/>
                <a:latin typeface="-apple-system"/>
              </a:rPr>
              <a:t>algorithim</a:t>
            </a:r>
            <a:r>
              <a:rPr lang="en-IN" sz="2800" b="0" i="0" dirty="0">
                <a:solidFill>
                  <a:srgbClr val="08090A"/>
                </a:solidFill>
                <a:effectLst/>
                <a:latin typeface="-apple-system"/>
              </a:rPr>
              <a:t> must be developed to predict the severity of an accident given the current weather, road and visibility conditions. When conditions are bad, this model will alert drivers to remind them to be more careful.</a:t>
            </a:r>
            <a:endParaRPr lang="en-IN" sz="2800" dirty="0"/>
          </a:p>
        </p:txBody>
      </p:sp>
    </p:spTree>
    <p:extLst>
      <p:ext uri="{BB962C8B-B14F-4D97-AF65-F5344CB8AC3E}">
        <p14:creationId xmlns:p14="http://schemas.microsoft.com/office/powerpoint/2010/main" val="3146305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20422-16B5-4FC8-964A-DC61FD43793F}"/>
              </a:ext>
            </a:extLst>
          </p:cNvPr>
          <p:cNvSpPr>
            <a:spLocks noGrp="1"/>
          </p:cNvSpPr>
          <p:nvPr>
            <p:ph type="title"/>
          </p:nvPr>
        </p:nvSpPr>
        <p:spPr/>
        <p:txBody>
          <a:bodyPr/>
          <a:lstStyle/>
          <a:p>
            <a:r>
              <a:rPr lang="en-IN" b="0" i="0" dirty="0">
                <a:solidFill>
                  <a:srgbClr val="08090A"/>
                </a:solidFill>
                <a:effectLst/>
                <a:latin typeface="-apple-system"/>
              </a:rPr>
              <a:t>Data Understanding</a:t>
            </a:r>
            <a:br>
              <a:rPr lang="en-IN" b="0" i="0" dirty="0">
                <a:solidFill>
                  <a:srgbClr val="08090A"/>
                </a:solidFill>
                <a:effectLst/>
                <a:latin typeface="-apple-system"/>
              </a:rPr>
            </a:br>
            <a:endParaRPr lang="en-IN" dirty="0"/>
          </a:p>
        </p:txBody>
      </p:sp>
      <p:sp>
        <p:nvSpPr>
          <p:cNvPr id="4" name="Rectangle 1">
            <a:extLst>
              <a:ext uri="{FF2B5EF4-FFF2-40B4-BE49-F238E27FC236}">
                <a16:creationId xmlns:a16="http://schemas.microsoft.com/office/drawing/2014/main" id="{6F3065A2-7B7A-4D34-8183-70D9C0979F3E}"/>
              </a:ext>
            </a:extLst>
          </p:cNvPr>
          <p:cNvSpPr>
            <a:spLocks noGrp="1" noChangeArrowheads="1"/>
          </p:cNvSpPr>
          <p:nvPr>
            <p:ph idx="1"/>
          </p:nvPr>
        </p:nvSpPr>
        <p:spPr bwMode="auto">
          <a:xfrm>
            <a:off x="1261872" y="2311698"/>
            <a:ext cx="9983823"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8090A"/>
                </a:solidFill>
                <a:effectLst/>
                <a:latin typeface="-apple-system"/>
              </a:rPr>
              <a:t>Our predictor or target variable will be 'SEVERITYCODE' because it is used measure the severity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8090A"/>
                </a:solidFill>
                <a:effectLst/>
                <a:latin typeface="-apple-system"/>
              </a:rPr>
              <a:t> of an accident from 0 to 5 within the dataset. Attributes used to weigh the severity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8090A"/>
                </a:solidFill>
                <a:effectLst/>
                <a:latin typeface="-apple-system"/>
              </a:rPr>
              <a:t> of an accident are 'WEATHER', 'ROADCOND' and 'LIGHTCOND'.</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8090A"/>
                </a:solidFill>
                <a:effectLst/>
                <a:latin typeface="-apple-system"/>
              </a:rPr>
              <a:t>Severity codes are as follows:</a:t>
            </a:r>
            <a:endParaRPr kumimoji="0" lang="en-US" altLang="en-US" sz="2000" b="0" i="0" u="none" strike="noStrike" cap="none" normalizeH="0" baseline="0" dirty="0">
              <a:ln>
                <a:noFill/>
              </a:ln>
              <a:solidFill>
                <a:schemeClr val="tx1"/>
              </a:solidFill>
              <a:effectLst/>
            </a:endParaRPr>
          </a:p>
          <a:p>
            <a:pPr>
              <a:lnSpc>
                <a:spcPct val="100000"/>
              </a:lnSpc>
              <a:buClrTx/>
              <a:buSzTx/>
            </a:pPr>
            <a:r>
              <a:rPr kumimoji="0" lang="en-US" altLang="en-US" sz="2000" b="0" i="0" u="none" strike="noStrike" cap="none" normalizeH="0" baseline="0" dirty="0">
                <a:ln>
                  <a:noFill/>
                </a:ln>
                <a:solidFill>
                  <a:schemeClr val="tx1"/>
                </a:solidFill>
                <a:effectLst/>
                <a:latin typeface="var(--ff-monospace)"/>
              </a:rPr>
              <a:t>0 : Little to no Probability (Clear Conditions)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var(--ff-monospace)"/>
              </a:rPr>
              <a:t>1 : Very Low </a:t>
            </a:r>
            <a:r>
              <a:rPr kumimoji="0" lang="en-US" altLang="en-US" sz="2000" b="0" i="0" u="none" strike="noStrike" cap="none" normalizeH="0" baseline="0" dirty="0" err="1">
                <a:ln>
                  <a:noFill/>
                </a:ln>
                <a:solidFill>
                  <a:schemeClr val="tx1"/>
                </a:solidFill>
                <a:effectLst/>
                <a:latin typeface="var(--ff-monospace)"/>
              </a:rPr>
              <a:t>Probablility</a:t>
            </a:r>
            <a:r>
              <a:rPr kumimoji="0" lang="en-US" altLang="en-US" sz="2000" b="0" i="0" u="none" strike="noStrike" cap="none" normalizeH="0" baseline="0" dirty="0">
                <a:ln>
                  <a:noFill/>
                </a:ln>
                <a:solidFill>
                  <a:schemeClr val="tx1"/>
                </a:solidFill>
                <a:effectLst/>
                <a:latin typeface="var(--ff-monospace)"/>
              </a:rPr>
              <a:t> - Chance or Property Damage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var(--ff-monospace)"/>
              </a:rPr>
              <a:t>2 : Low Probability - Chance of Injury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var(--ff-monospace)"/>
              </a:rPr>
              <a:t>3 : Mild Probability - Chance of Serious Injury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var(--ff-monospace)"/>
              </a:rPr>
              <a:t>4 : High Probability - Chance of Fatality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chemeClr val="tx1"/>
                </a:solidFill>
                <a:effectLst/>
              </a:rPr>
            </a:b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664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A1DEA-9B80-4C84-90C3-37975C74BAA1}"/>
              </a:ext>
            </a:extLst>
          </p:cNvPr>
          <p:cNvSpPr>
            <a:spLocks noGrp="1"/>
          </p:cNvSpPr>
          <p:nvPr>
            <p:ph type="title"/>
          </p:nvPr>
        </p:nvSpPr>
        <p:spPr/>
        <p:txBody>
          <a:bodyPr/>
          <a:lstStyle/>
          <a:p>
            <a:r>
              <a:rPr lang="en-IN" b="0" i="0" dirty="0">
                <a:solidFill>
                  <a:srgbClr val="08090A"/>
                </a:solidFill>
                <a:effectLst/>
                <a:latin typeface="-apple-system"/>
              </a:rPr>
              <a:t>Extract Dataset &amp; Convert</a:t>
            </a:r>
            <a:br>
              <a:rPr lang="en-IN" b="0" i="0" dirty="0">
                <a:solidFill>
                  <a:srgbClr val="08090A"/>
                </a:solidFill>
                <a:effectLst/>
                <a:latin typeface="-apple-system"/>
              </a:rPr>
            </a:br>
            <a:endParaRPr lang="en-IN" dirty="0"/>
          </a:p>
        </p:txBody>
      </p:sp>
      <p:sp>
        <p:nvSpPr>
          <p:cNvPr id="4" name="Rectangle 1">
            <a:extLst>
              <a:ext uri="{FF2B5EF4-FFF2-40B4-BE49-F238E27FC236}">
                <a16:creationId xmlns:a16="http://schemas.microsoft.com/office/drawing/2014/main" id="{83CB6FFB-C3A5-4F26-89D9-BF995F9B7C75}"/>
              </a:ext>
            </a:extLst>
          </p:cNvPr>
          <p:cNvSpPr>
            <a:spLocks noChangeArrowheads="1"/>
          </p:cNvSpPr>
          <p:nvPr/>
        </p:nvSpPr>
        <p:spPr bwMode="auto">
          <a:xfrm>
            <a:off x="1237488" y="2169530"/>
            <a:ext cx="9717025" cy="30931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8090A"/>
                </a:solidFill>
                <a:effectLst/>
                <a:latin typeface="-apple-system"/>
              </a:rPr>
              <a:t>In it's original form, this data is not fit for analysis. For one,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8090A"/>
                </a:solidFill>
                <a:effectLst/>
                <a:latin typeface="-apple-system"/>
              </a:rPr>
              <a:t> there are many columns that we will not use for this model.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08090A"/>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08090A"/>
              </a:solidFill>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08090A"/>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08090A"/>
              </a:solidFill>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08090A"/>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08090A"/>
              </a:solidFill>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08090A"/>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08090A"/>
              </a:solidFill>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08090A"/>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08090A"/>
              </a:solidFill>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8090A"/>
                </a:solidFill>
                <a:effectLst/>
                <a:latin typeface="-apple-system"/>
              </a:rPr>
              <a:t>With the new columns, we can now use this data in our analysis and ML models!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4" name="Picture 2" descr="Alt Text">
            <a:hlinkClick r:id="rId2"/>
            <a:extLst>
              <a:ext uri="{FF2B5EF4-FFF2-40B4-BE49-F238E27FC236}">
                <a16:creationId xmlns:a16="http://schemas.microsoft.com/office/drawing/2014/main" id="{384C1A37-73AE-4182-B3E5-35A65C714D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000" y="3069000"/>
            <a:ext cx="6010275" cy="1657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31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86BA4-00A4-41D2-83B2-A6D8D9E5C641}"/>
              </a:ext>
            </a:extLst>
          </p:cNvPr>
          <p:cNvSpPr>
            <a:spLocks noGrp="1"/>
          </p:cNvSpPr>
          <p:nvPr>
            <p:ph type="title"/>
          </p:nvPr>
        </p:nvSpPr>
        <p:spPr/>
        <p:txBody>
          <a:bodyPr/>
          <a:lstStyle/>
          <a:p>
            <a:r>
              <a:rPr lang="en-IN" b="1" i="0" dirty="0">
                <a:solidFill>
                  <a:srgbClr val="08090A"/>
                </a:solidFill>
                <a:effectLst/>
                <a:latin typeface="-apple-system"/>
              </a:rPr>
              <a:t>Balancing the Dataset</a:t>
            </a:r>
            <a:br>
              <a:rPr lang="en-IN" b="1" i="0" dirty="0">
                <a:solidFill>
                  <a:srgbClr val="08090A"/>
                </a:solidFill>
                <a:effectLst/>
                <a:latin typeface="-apple-system"/>
              </a:rPr>
            </a:br>
            <a:endParaRPr lang="en-IN" dirty="0"/>
          </a:p>
        </p:txBody>
      </p:sp>
      <p:sp>
        <p:nvSpPr>
          <p:cNvPr id="3" name="Content Placeholder 2">
            <a:extLst>
              <a:ext uri="{FF2B5EF4-FFF2-40B4-BE49-F238E27FC236}">
                <a16:creationId xmlns:a16="http://schemas.microsoft.com/office/drawing/2014/main" id="{28282194-F6A3-4FC4-B0CA-2F24B52BF5FB}"/>
              </a:ext>
            </a:extLst>
          </p:cNvPr>
          <p:cNvSpPr>
            <a:spLocks noGrp="1"/>
          </p:cNvSpPr>
          <p:nvPr>
            <p:ph idx="1"/>
          </p:nvPr>
        </p:nvSpPr>
        <p:spPr/>
        <p:txBody>
          <a:bodyPr/>
          <a:lstStyle/>
          <a:p>
            <a:endParaRPr lang="en-IN" dirty="0"/>
          </a:p>
        </p:txBody>
      </p:sp>
      <p:sp>
        <p:nvSpPr>
          <p:cNvPr id="4" name="Rectangle 1">
            <a:extLst>
              <a:ext uri="{FF2B5EF4-FFF2-40B4-BE49-F238E27FC236}">
                <a16:creationId xmlns:a16="http://schemas.microsoft.com/office/drawing/2014/main" id="{4F02002C-9429-4D94-8153-5F93CCE8949A}"/>
              </a:ext>
            </a:extLst>
          </p:cNvPr>
          <p:cNvSpPr>
            <a:spLocks noChangeArrowheads="1"/>
          </p:cNvSpPr>
          <p:nvPr/>
        </p:nvSpPr>
        <p:spPr bwMode="auto">
          <a:xfrm>
            <a:off x="1261872" y="1252525"/>
            <a:ext cx="8595361" cy="33701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8090A"/>
                </a:solidFill>
                <a:effectLst/>
                <a:latin typeface="-apple-system"/>
              </a:rPr>
              <a:t>Our target variable SEVERITYCODE is only 42% balanced. In fact, </a:t>
            </a:r>
            <a:r>
              <a:rPr kumimoji="0" lang="en-US" altLang="en-US" sz="1500" b="0" i="0" u="none" strike="noStrike" cap="none" normalizeH="0" baseline="0" dirty="0" err="1">
                <a:ln>
                  <a:noFill/>
                </a:ln>
                <a:solidFill>
                  <a:srgbClr val="08090A"/>
                </a:solidFill>
                <a:effectLst/>
                <a:latin typeface="-apple-system"/>
              </a:rPr>
              <a:t>severitycode</a:t>
            </a:r>
            <a:r>
              <a:rPr kumimoji="0" lang="en-US" altLang="en-US" sz="1500" b="0" i="0" u="none" strike="noStrike" cap="none" normalizeH="0" baseline="0" dirty="0">
                <a:ln>
                  <a:noFill/>
                </a:ln>
                <a:solidFill>
                  <a:srgbClr val="08090A"/>
                </a:solidFill>
                <a:effectLst/>
                <a:latin typeface="-apple-system"/>
              </a:rPr>
              <a:t> in class 1 is nearly three times the size of class 2.</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8090A"/>
                </a:solidFill>
                <a:effectLst/>
                <a:latin typeface="-apple-system"/>
              </a:rPr>
              <a:t>We can fix this by </a:t>
            </a:r>
            <a:r>
              <a:rPr kumimoji="0" lang="en-US" altLang="en-US" sz="1500" b="0" i="0" u="none" strike="noStrike" cap="none" normalizeH="0" baseline="0" dirty="0" err="1">
                <a:ln>
                  <a:noFill/>
                </a:ln>
                <a:solidFill>
                  <a:srgbClr val="08090A"/>
                </a:solidFill>
                <a:effectLst/>
                <a:latin typeface="-apple-system"/>
              </a:rPr>
              <a:t>downsampling</a:t>
            </a:r>
            <a:r>
              <a:rPr kumimoji="0" lang="en-US" altLang="en-US" sz="1500" b="0" i="0" u="none" strike="noStrike" cap="none" normalizeH="0" baseline="0" dirty="0">
                <a:ln>
                  <a:noFill/>
                </a:ln>
                <a:solidFill>
                  <a:srgbClr val="08090A"/>
                </a:solidFill>
                <a:effectLst/>
                <a:latin typeface="-apple-system"/>
              </a:rPr>
              <a:t> the majority class.</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8090A"/>
                </a:solidFill>
                <a:effectLst/>
                <a:latin typeface="-apple-system"/>
              </a:rPr>
              <a:t>  </a:t>
            </a:r>
            <a:r>
              <a:rPr kumimoji="0" lang="en-US" altLang="en-US" sz="3300" b="0" i="0" u="none" strike="noStrike" cap="none" normalizeH="0" baseline="0" dirty="0">
                <a:ln>
                  <a:noFill/>
                </a:ln>
                <a:solidFill>
                  <a:srgbClr val="08090A"/>
                </a:solidFill>
                <a:effectLst/>
                <a:latin typeface="-apple-system"/>
              </a:rPr>
              <a:t>                             </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08090A"/>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08090A"/>
              </a:solidFill>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08090A"/>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08090A"/>
              </a:solidFill>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08090A"/>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08090A"/>
              </a:solidFill>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08090A"/>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08090A"/>
              </a:solidFill>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8090A"/>
                </a:solidFill>
                <a:effectLst/>
                <a:latin typeface="-apple-system"/>
              </a:rPr>
              <a:t>Perfectly balanced.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8" name="Picture 2" descr="Alt Text">
            <a:hlinkClick r:id="rId2"/>
            <a:extLst>
              <a:ext uri="{FF2B5EF4-FFF2-40B4-BE49-F238E27FC236}">
                <a16:creationId xmlns:a16="http://schemas.microsoft.com/office/drawing/2014/main" id="{7DFC6502-3FD9-4E0A-A9D3-0F830E6CDC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6000" y="2675662"/>
            <a:ext cx="2695575" cy="52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3628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6508A-E323-49EC-A5D0-67D5B10B256B}"/>
              </a:ext>
            </a:extLst>
          </p:cNvPr>
          <p:cNvSpPr>
            <a:spLocks noGrp="1"/>
          </p:cNvSpPr>
          <p:nvPr>
            <p:ph type="title"/>
          </p:nvPr>
        </p:nvSpPr>
        <p:spPr/>
        <p:txBody>
          <a:bodyPr/>
          <a:lstStyle/>
          <a:p>
            <a:r>
              <a:rPr lang="en-IN" b="0" i="0" dirty="0">
                <a:solidFill>
                  <a:srgbClr val="08090A"/>
                </a:solidFill>
                <a:effectLst/>
                <a:latin typeface="-apple-system"/>
              </a:rPr>
              <a:t>Methodology</a:t>
            </a:r>
            <a:br>
              <a:rPr lang="en-IN" b="0" i="0" dirty="0">
                <a:solidFill>
                  <a:srgbClr val="08090A"/>
                </a:solidFill>
                <a:effectLst/>
                <a:latin typeface="-apple-system"/>
              </a:rPr>
            </a:br>
            <a:endParaRPr lang="en-IN" dirty="0"/>
          </a:p>
        </p:txBody>
      </p:sp>
      <p:sp>
        <p:nvSpPr>
          <p:cNvPr id="3" name="Content Placeholder 2">
            <a:extLst>
              <a:ext uri="{FF2B5EF4-FFF2-40B4-BE49-F238E27FC236}">
                <a16:creationId xmlns:a16="http://schemas.microsoft.com/office/drawing/2014/main" id="{47F203ED-6434-4C70-998D-22C7F42C71FA}"/>
              </a:ext>
            </a:extLst>
          </p:cNvPr>
          <p:cNvSpPr>
            <a:spLocks noGrp="1"/>
          </p:cNvSpPr>
          <p:nvPr>
            <p:ph idx="1"/>
          </p:nvPr>
        </p:nvSpPr>
        <p:spPr/>
        <p:txBody>
          <a:bodyPr>
            <a:normAutofit fontScale="92500" lnSpcReduction="20000"/>
          </a:bodyPr>
          <a:lstStyle/>
          <a:p>
            <a:pPr algn="l"/>
            <a:r>
              <a:rPr lang="en-IN" b="0" i="0" dirty="0">
                <a:solidFill>
                  <a:srgbClr val="08090A"/>
                </a:solidFill>
                <a:effectLst/>
                <a:latin typeface="-apple-system"/>
              </a:rPr>
              <a:t>Our data is now ready to be fed into machine learning models.</a:t>
            </a:r>
          </a:p>
          <a:p>
            <a:pPr algn="l"/>
            <a:r>
              <a:rPr lang="en-IN" b="0" i="0" dirty="0">
                <a:solidFill>
                  <a:srgbClr val="08090A"/>
                </a:solidFill>
                <a:effectLst/>
                <a:latin typeface="-apple-system"/>
              </a:rPr>
              <a:t>We will use the following models:</a:t>
            </a:r>
          </a:p>
          <a:p>
            <a:pPr algn="l"/>
            <a:r>
              <a:rPr lang="en-IN" b="1" i="0" dirty="0">
                <a:solidFill>
                  <a:srgbClr val="08090A"/>
                </a:solidFill>
                <a:effectLst/>
                <a:latin typeface="-apple-system"/>
              </a:rPr>
              <a:t>K-Nearest </a:t>
            </a:r>
            <a:r>
              <a:rPr lang="en-IN" b="1" i="0" dirty="0" err="1">
                <a:solidFill>
                  <a:srgbClr val="08090A"/>
                </a:solidFill>
                <a:effectLst/>
                <a:latin typeface="-apple-system"/>
              </a:rPr>
              <a:t>Neighbor</a:t>
            </a:r>
            <a:r>
              <a:rPr lang="en-IN" b="1" i="0" dirty="0">
                <a:solidFill>
                  <a:srgbClr val="08090A"/>
                </a:solidFill>
                <a:effectLst/>
                <a:latin typeface="-apple-system"/>
              </a:rPr>
              <a:t> (KNN)</a:t>
            </a:r>
          </a:p>
          <a:p>
            <a:pPr algn="l"/>
            <a:r>
              <a:rPr lang="en-IN" b="0" i="0" dirty="0">
                <a:solidFill>
                  <a:srgbClr val="08090A"/>
                </a:solidFill>
                <a:effectLst/>
                <a:latin typeface="-apple-system"/>
              </a:rPr>
              <a:t>KNN will help us predict the severity code of an outcome by finding the most similar to data point within k distance.</a:t>
            </a:r>
          </a:p>
          <a:p>
            <a:pPr algn="l"/>
            <a:r>
              <a:rPr lang="en-IN" b="1" i="0" dirty="0">
                <a:solidFill>
                  <a:srgbClr val="08090A"/>
                </a:solidFill>
                <a:effectLst/>
                <a:latin typeface="-apple-system"/>
              </a:rPr>
              <a:t>Decision Tree</a:t>
            </a:r>
          </a:p>
          <a:p>
            <a:pPr algn="l"/>
            <a:r>
              <a:rPr lang="en-IN" b="0" i="0" dirty="0">
                <a:solidFill>
                  <a:srgbClr val="08090A"/>
                </a:solidFill>
                <a:effectLst/>
                <a:latin typeface="-apple-system"/>
              </a:rPr>
              <a:t>A decision tree model gives us a layout of all possible outcomes so we can fully </a:t>
            </a:r>
            <a:r>
              <a:rPr lang="en-IN" b="0" i="0" dirty="0" err="1">
                <a:solidFill>
                  <a:srgbClr val="08090A"/>
                </a:solidFill>
                <a:effectLst/>
                <a:latin typeface="-apple-system"/>
              </a:rPr>
              <a:t>analyze</a:t>
            </a:r>
            <a:r>
              <a:rPr lang="en-IN" b="0" i="0" dirty="0">
                <a:solidFill>
                  <a:srgbClr val="08090A"/>
                </a:solidFill>
                <a:effectLst/>
                <a:latin typeface="-apple-system"/>
              </a:rPr>
              <a:t> the </a:t>
            </a:r>
            <a:r>
              <a:rPr lang="en-IN" b="0" i="0" dirty="0" err="1">
                <a:solidFill>
                  <a:srgbClr val="08090A"/>
                </a:solidFill>
                <a:effectLst/>
                <a:latin typeface="-apple-system"/>
              </a:rPr>
              <a:t>concequences</a:t>
            </a:r>
            <a:r>
              <a:rPr lang="en-IN" b="0" i="0" dirty="0">
                <a:solidFill>
                  <a:srgbClr val="08090A"/>
                </a:solidFill>
                <a:effectLst/>
                <a:latin typeface="-apple-system"/>
              </a:rPr>
              <a:t> of a decision. It context, the decision tree observes all possible outcomes of different weather conditions.</a:t>
            </a:r>
          </a:p>
          <a:p>
            <a:pPr algn="l"/>
            <a:r>
              <a:rPr lang="en-IN" b="1" i="0" dirty="0">
                <a:solidFill>
                  <a:srgbClr val="08090A"/>
                </a:solidFill>
                <a:effectLst/>
                <a:latin typeface="-apple-system"/>
              </a:rPr>
              <a:t>Logistic Regression</a:t>
            </a:r>
          </a:p>
          <a:p>
            <a:pPr algn="l"/>
            <a:r>
              <a:rPr lang="en-IN" b="0" i="0" dirty="0">
                <a:solidFill>
                  <a:srgbClr val="08090A"/>
                </a:solidFill>
                <a:effectLst/>
                <a:latin typeface="-apple-system"/>
              </a:rPr>
              <a:t>Because our dataset only provides us with two severity code outcomes, our model will only predict one of those two classes. This makes our data binary, which is perfect to use with logistic regression.</a:t>
            </a:r>
          </a:p>
          <a:p>
            <a:endParaRPr lang="en-IN" dirty="0"/>
          </a:p>
        </p:txBody>
      </p:sp>
    </p:spTree>
    <p:extLst>
      <p:ext uri="{BB962C8B-B14F-4D97-AF65-F5344CB8AC3E}">
        <p14:creationId xmlns:p14="http://schemas.microsoft.com/office/powerpoint/2010/main" val="3099026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17121-3FF2-40E1-9ED8-9BDD088EDB62}"/>
              </a:ext>
            </a:extLst>
          </p:cNvPr>
          <p:cNvSpPr>
            <a:spLocks noGrp="1"/>
          </p:cNvSpPr>
          <p:nvPr>
            <p:ph type="title"/>
          </p:nvPr>
        </p:nvSpPr>
        <p:spPr/>
        <p:txBody>
          <a:bodyPr/>
          <a:lstStyle/>
          <a:p>
            <a:r>
              <a:rPr lang="en-IN" b="0" i="0" dirty="0">
                <a:solidFill>
                  <a:srgbClr val="08090A"/>
                </a:solidFill>
                <a:effectLst/>
                <a:latin typeface="-apple-system"/>
              </a:rPr>
              <a:t>Discussion</a:t>
            </a:r>
            <a:br>
              <a:rPr lang="en-IN" b="0" i="0" dirty="0">
                <a:solidFill>
                  <a:srgbClr val="08090A"/>
                </a:solidFill>
                <a:effectLst/>
                <a:latin typeface="-apple-system"/>
              </a:rPr>
            </a:br>
            <a:endParaRPr lang="en-IN" dirty="0"/>
          </a:p>
        </p:txBody>
      </p:sp>
      <p:sp>
        <p:nvSpPr>
          <p:cNvPr id="3" name="Content Placeholder 2">
            <a:extLst>
              <a:ext uri="{FF2B5EF4-FFF2-40B4-BE49-F238E27FC236}">
                <a16:creationId xmlns:a16="http://schemas.microsoft.com/office/drawing/2014/main" id="{E836ECFD-BE55-41C9-96B9-82B1AAB51798}"/>
              </a:ext>
            </a:extLst>
          </p:cNvPr>
          <p:cNvSpPr>
            <a:spLocks noGrp="1"/>
          </p:cNvSpPr>
          <p:nvPr>
            <p:ph idx="1"/>
          </p:nvPr>
        </p:nvSpPr>
        <p:spPr/>
        <p:txBody>
          <a:bodyPr>
            <a:normAutofit/>
          </a:bodyPr>
          <a:lstStyle/>
          <a:p>
            <a:pPr marL="0" indent="0" algn="l">
              <a:buNone/>
            </a:pPr>
            <a:r>
              <a:rPr lang="en-IN" b="0" i="0" dirty="0">
                <a:solidFill>
                  <a:srgbClr val="08090A"/>
                </a:solidFill>
                <a:effectLst/>
                <a:latin typeface="-apple-system"/>
              </a:rPr>
              <a:t>In the beginning of this notebook, we had categorical data that was of type 'object'. This is not a data type that we could have fed through an </a:t>
            </a:r>
            <a:r>
              <a:rPr lang="en-IN" b="0" i="0" dirty="0" err="1">
                <a:solidFill>
                  <a:srgbClr val="08090A"/>
                </a:solidFill>
                <a:effectLst/>
                <a:latin typeface="-apple-system"/>
              </a:rPr>
              <a:t>algoritim</a:t>
            </a:r>
            <a:r>
              <a:rPr lang="en-IN" b="0" i="0" dirty="0">
                <a:solidFill>
                  <a:srgbClr val="08090A"/>
                </a:solidFill>
                <a:effectLst/>
                <a:latin typeface="-apple-system"/>
              </a:rPr>
              <a:t>, so label encoding was used to created new classes that were of type int8; a numerical data type.</a:t>
            </a:r>
          </a:p>
          <a:p>
            <a:pPr marL="0" indent="0" algn="l">
              <a:buNone/>
            </a:pPr>
            <a:r>
              <a:rPr lang="en-IN" b="0" i="0" dirty="0">
                <a:solidFill>
                  <a:srgbClr val="08090A"/>
                </a:solidFill>
                <a:effectLst/>
                <a:latin typeface="-apple-system"/>
              </a:rPr>
              <a:t>After solving that issue we were presented with another - imbalanced data. As mentioned earlier, class 1 was nearly three times larger than class 2. The solution to this was </a:t>
            </a:r>
            <a:r>
              <a:rPr lang="en-IN" b="0" i="0" dirty="0" err="1">
                <a:solidFill>
                  <a:srgbClr val="08090A"/>
                </a:solidFill>
                <a:effectLst/>
                <a:latin typeface="-apple-system"/>
              </a:rPr>
              <a:t>downsampling</a:t>
            </a:r>
            <a:r>
              <a:rPr lang="en-IN" b="0" i="0" dirty="0">
                <a:solidFill>
                  <a:srgbClr val="08090A"/>
                </a:solidFill>
                <a:effectLst/>
                <a:latin typeface="-apple-system"/>
              </a:rPr>
              <a:t> the majority class with </a:t>
            </a:r>
            <a:r>
              <a:rPr lang="en-IN" b="0" i="0" dirty="0" err="1">
                <a:solidFill>
                  <a:srgbClr val="08090A"/>
                </a:solidFill>
                <a:effectLst/>
                <a:latin typeface="-apple-system"/>
              </a:rPr>
              <a:t>sklearn's</a:t>
            </a:r>
            <a:r>
              <a:rPr lang="en-IN" b="0" i="0" dirty="0">
                <a:solidFill>
                  <a:srgbClr val="08090A"/>
                </a:solidFill>
                <a:effectLst/>
                <a:latin typeface="-apple-system"/>
              </a:rPr>
              <a:t> resample tool. We </a:t>
            </a:r>
            <a:r>
              <a:rPr lang="en-IN" b="0" i="0" dirty="0" err="1">
                <a:solidFill>
                  <a:srgbClr val="08090A"/>
                </a:solidFill>
                <a:effectLst/>
                <a:latin typeface="-apple-system"/>
              </a:rPr>
              <a:t>downsampled</a:t>
            </a:r>
            <a:r>
              <a:rPr lang="en-IN" b="0" i="0" dirty="0">
                <a:solidFill>
                  <a:srgbClr val="08090A"/>
                </a:solidFill>
                <a:effectLst/>
                <a:latin typeface="-apple-system"/>
              </a:rPr>
              <a:t> to match the minority class exactly with 58188 values each.</a:t>
            </a:r>
          </a:p>
          <a:p>
            <a:pPr marL="0" indent="0" algn="l">
              <a:buNone/>
            </a:pPr>
            <a:r>
              <a:rPr lang="en-IN" b="0" i="0" dirty="0">
                <a:solidFill>
                  <a:srgbClr val="08090A"/>
                </a:solidFill>
                <a:effectLst/>
                <a:latin typeface="-apple-system"/>
              </a:rPr>
              <a:t>Once we </a:t>
            </a:r>
            <a:r>
              <a:rPr lang="en-IN" b="0" i="0" dirty="0" err="1">
                <a:solidFill>
                  <a:srgbClr val="08090A"/>
                </a:solidFill>
                <a:effectLst/>
                <a:latin typeface="-apple-system"/>
              </a:rPr>
              <a:t>analyzed</a:t>
            </a:r>
            <a:r>
              <a:rPr lang="en-IN" b="0" i="0" dirty="0">
                <a:solidFill>
                  <a:srgbClr val="08090A"/>
                </a:solidFill>
                <a:effectLst/>
                <a:latin typeface="-apple-system"/>
              </a:rPr>
              <a:t> and cleaned the data, it was then fed through three ML models; K-Nearest </a:t>
            </a:r>
            <a:r>
              <a:rPr lang="en-IN" b="0" i="0" dirty="0" err="1">
                <a:solidFill>
                  <a:srgbClr val="08090A"/>
                </a:solidFill>
                <a:effectLst/>
                <a:latin typeface="-apple-system"/>
              </a:rPr>
              <a:t>Neighbor</a:t>
            </a:r>
            <a:r>
              <a:rPr lang="en-IN" b="0" i="0" dirty="0">
                <a:solidFill>
                  <a:srgbClr val="08090A"/>
                </a:solidFill>
                <a:effectLst/>
                <a:latin typeface="-apple-system"/>
              </a:rPr>
              <a:t>, Decision Tree and Logistic Regression. Although the first two are ideal for this project, logistic regression made most sense because of its binary nature.</a:t>
            </a:r>
          </a:p>
          <a:p>
            <a:pPr marL="0" indent="0" algn="l">
              <a:buNone/>
            </a:pPr>
            <a:r>
              <a:rPr lang="en-IN" b="0" i="0" dirty="0">
                <a:solidFill>
                  <a:srgbClr val="08090A"/>
                </a:solidFill>
                <a:effectLst/>
                <a:latin typeface="-apple-system"/>
              </a:rPr>
              <a:t>Evaluation metrics used to test the accuracy of our models were </a:t>
            </a:r>
            <a:r>
              <a:rPr lang="en-IN" b="0" i="0" dirty="0" err="1">
                <a:solidFill>
                  <a:srgbClr val="08090A"/>
                </a:solidFill>
                <a:effectLst/>
                <a:latin typeface="-apple-system"/>
              </a:rPr>
              <a:t>jaccard</a:t>
            </a:r>
            <a:r>
              <a:rPr lang="en-IN" b="0" i="0" dirty="0">
                <a:solidFill>
                  <a:srgbClr val="08090A"/>
                </a:solidFill>
                <a:effectLst/>
                <a:latin typeface="-apple-system"/>
              </a:rPr>
              <a:t> index, f-1 score and </a:t>
            </a:r>
            <a:r>
              <a:rPr lang="en-IN" b="0" i="0" dirty="0" err="1">
                <a:solidFill>
                  <a:srgbClr val="08090A"/>
                </a:solidFill>
                <a:effectLst/>
                <a:latin typeface="-apple-system"/>
              </a:rPr>
              <a:t>logloss</a:t>
            </a:r>
            <a:r>
              <a:rPr lang="en-IN" b="0" i="0" dirty="0">
                <a:solidFill>
                  <a:srgbClr val="08090A"/>
                </a:solidFill>
                <a:effectLst/>
                <a:latin typeface="-apple-system"/>
              </a:rPr>
              <a:t> for logistic regression. Choosing different k, max depth and </a:t>
            </a:r>
            <a:r>
              <a:rPr lang="en-IN" b="0" i="0" dirty="0" err="1">
                <a:solidFill>
                  <a:srgbClr val="08090A"/>
                </a:solidFill>
                <a:effectLst/>
                <a:latin typeface="-apple-system"/>
              </a:rPr>
              <a:t>hyparameter</a:t>
            </a:r>
            <a:r>
              <a:rPr lang="en-IN" b="0" i="0" dirty="0">
                <a:solidFill>
                  <a:srgbClr val="08090A"/>
                </a:solidFill>
                <a:effectLst/>
                <a:latin typeface="-apple-system"/>
              </a:rPr>
              <a:t> C values helped to improve our accuracy to be the best possible.</a:t>
            </a:r>
          </a:p>
          <a:p>
            <a:endParaRPr lang="en-IN" dirty="0"/>
          </a:p>
        </p:txBody>
      </p:sp>
    </p:spTree>
    <p:extLst>
      <p:ext uri="{BB962C8B-B14F-4D97-AF65-F5344CB8AC3E}">
        <p14:creationId xmlns:p14="http://schemas.microsoft.com/office/powerpoint/2010/main" val="2796366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4064B-0AA2-4AE2-9DB8-9975E3209221}"/>
              </a:ext>
            </a:extLst>
          </p:cNvPr>
          <p:cNvSpPr>
            <a:spLocks noGrp="1"/>
          </p:cNvSpPr>
          <p:nvPr>
            <p:ph type="title"/>
          </p:nvPr>
        </p:nvSpPr>
        <p:spPr/>
        <p:txBody>
          <a:bodyPr/>
          <a:lstStyle/>
          <a:p>
            <a:r>
              <a:rPr lang="en-IN" b="0" i="0" dirty="0">
                <a:solidFill>
                  <a:srgbClr val="08090A"/>
                </a:solidFill>
                <a:effectLst/>
                <a:latin typeface="-apple-system"/>
              </a:rPr>
              <a:t>Conclusion</a:t>
            </a:r>
            <a:br>
              <a:rPr lang="en-IN" b="0" i="0" dirty="0">
                <a:solidFill>
                  <a:srgbClr val="08090A"/>
                </a:solidFill>
                <a:effectLst/>
                <a:latin typeface="-apple-system"/>
              </a:rPr>
            </a:br>
            <a:endParaRPr lang="en-IN" dirty="0"/>
          </a:p>
        </p:txBody>
      </p:sp>
      <p:sp>
        <p:nvSpPr>
          <p:cNvPr id="3" name="Content Placeholder 2">
            <a:extLst>
              <a:ext uri="{FF2B5EF4-FFF2-40B4-BE49-F238E27FC236}">
                <a16:creationId xmlns:a16="http://schemas.microsoft.com/office/drawing/2014/main" id="{D74D1AAC-7E91-4411-8A4E-300D3BB0D398}"/>
              </a:ext>
            </a:extLst>
          </p:cNvPr>
          <p:cNvSpPr>
            <a:spLocks noGrp="1"/>
          </p:cNvSpPr>
          <p:nvPr>
            <p:ph idx="1"/>
          </p:nvPr>
        </p:nvSpPr>
        <p:spPr/>
        <p:txBody>
          <a:bodyPr/>
          <a:lstStyle/>
          <a:p>
            <a:pPr marL="0" indent="0">
              <a:buNone/>
            </a:pPr>
            <a:r>
              <a:rPr lang="en-IN" b="0" i="0" dirty="0">
                <a:solidFill>
                  <a:srgbClr val="08090A"/>
                </a:solidFill>
                <a:effectLst/>
                <a:latin typeface="-apple-system"/>
              </a:rPr>
              <a:t>Based on historical data from weather conditions pointing to certain classes, we can conclude that particular weather conditions have a somewhat impact on whether or not travel could result in property damage (class 1) or injury (class 2).</a:t>
            </a:r>
            <a:endParaRPr lang="en-IN" dirty="0"/>
          </a:p>
        </p:txBody>
      </p:sp>
    </p:spTree>
    <p:extLst>
      <p:ext uri="{BB962C8B-B14F-4D97-AF65-F5344CB8AC3E}">
        <p14:creationId xmlns:p14="http://schemas.microsoft.com/office/powerpoint/2010/main" val="66809750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14</TotalTime>
  <Words>637</Words>
  <Application>Microsoft Office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-apple-system</vt:lpstr>
      <vt:lpstr>Arial</vt:lpstr>
      <vt:lpstr>Century Schoolbook</vt:lpstr>
      <vt:lpstr>var(--ff-monospace)</vt:lpstr>
      <vt:lpstr>Wingdings 2</vt:lpstr>
      <vt:lpstr>View</vt:lpstr>
      <vt:lpstr>Capstone project </vt:lpstr>
      <vt:lpstr>Introduction | Business Undertanding </vt:lpstr>
      <vt:lpstr>Data Understanding </vt:lpstr>
      <vt:lpstr>Extract Dataset &amp; Convert </vt:lpstr>
      <vt:lpstr>Balancing the Dataset </vt:lpstr>
      <vt:lpstr>Methodology </vt:lpstr>
      <vt:lpstr>Discussion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dc:title>
  <dc:creator>Boggavarapu Divya</dc:creator>
  <cp:lastModifiedBy>Boggavarapu Divya</cp:lastModifiedBy>
  <cp:revision>2</cp:revision>
  <dcterms:created xsi:type="dcterms:W3CDTF">2020-09-29T09:58:59Z</dcterms:created>
  <dcterms:modified xsi:type="dcterms:W3CDTF">2020-09-29T10:13:20Z</dcterms:modified>
</cp:coreProperties>
</file>