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4" r:id="rId5"/>
    <p:sldId id="269" r:id="rId6"/>
    <p:sldId id="262" r:id="rId7"/>
    <p:sldId id="266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879"/>
    <a:srgbClr val="30304E"/>
    <a:srgbClr val="D49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alphaModFix amt="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AE6C4A-727A-4563-BCC9-CEA64C7DA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285" y="1122363"/>
            <a:ext cx="6481823" cy="2387600"/>
          </a:xfrm>
        </p:spPr>
        <p:txBody>
          <a:bodyPr anchor="b"/>
          <a:lstStyle>
            <a:lvl1pPr algn="ctr">
              <a:defRPr sz="6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9EC8C5C-04A0-48F9-A3F7-80EFFB8E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EF3497DE-5B41-46AD-8507-F852BE4BEEA9}" type="datetimeFigureOut">
              <a:rPr lang="ru-RU" smtClean="0"/>
              <a:pPr/>
              <a:t>21.10.2023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592F4D7-7A2D-4B51-8D4D-EBE8C188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73FCFE8-6A34-452F-AC4F-F65E9B21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2F1DD401-E045-48F5-BF01-5EF48C8F697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xmlns="" id="{763DEFE3-AC90-4A91-98DF-F60191B12B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965700" cy="6858000"/>
          </a:xfr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B5A77C4-ACBF-493A-9796-D990264C9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1285" y="3602038"/>
            <a:ext cx="648182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832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C1443E-5C2C-46C5-A840-F4C3C0ED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F57D9C0-0071-4E02-8160-5522886F2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E6CB3E3-E011-4ADA-AA25-FF287E3E7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967D4FF-B00A-44AA-8920-8EB8BC67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78C2BCF-EFA8-43CB-AAE3-A2D30201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730D874-27D6-40F3-BF8C-9593851E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1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042AEC-7C5F-4C27-A3F8-B9C6FBC0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D7637483-9A5A-4C7F-B542-AFDDD354E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5D7E7E7-9AC3-425F-AFE5-2D984D1F7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3ECFD37-1761-4E92-95E5-76122179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9CDB354-AF56-4A3B-97D3-2CBCE32D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0BCB6D7-119F-4E5C-93E2-1C0B3976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1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CA9B34C-0F74-40A1-95F6-F838A06F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B48C5AA-80FD-4D7F-9FD6-BAA885F8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DCE6E9F-37E1-4786-A021-A81D6564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7D27DE2-1EAB-45B7-B9E0-47E90AED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912367E-E8EA-4357-8330-6B9A36FC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18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9B9BDA3E-0158-40F6-9873-9798C5EE9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7E2602E-1E1D-49CA-BF7D-35C567E55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825FFA2-8519-40CD-A895-1F6CE5C0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49B3035-82D3-45A5-BF86-DE349CC0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89CDEC8-601B-4C55-BF7F-E1B1EAC7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3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D726B7-0BEE-4121-86DF-96B9529D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795A32-F50A-41B7-8370-1308BCD5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DE2B0A2-8088-4206-BDC9-775EA5F2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F5EA032-0756-4C24-968A-DDF30F02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96D4E1C-F2C4-481E-945F-36D9770C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15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5E287ED3-2DE1-4440-9BAE-C8EE7413422A}"/>
              </a:ext>
            </a:extLst>
          </p:cNvPr>
          <p:cNvSpPr/>
          <p:nvPr userDrawn="1"/>
        </p:nvSpPr>
        <p:spPr>
          <a:xfrm>
            <a:off x="0" y="2974694"/>
            <a:ext cx="12192000" cy="388330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D726B7-0BEE-4121-86DF-96B9529D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xmlns="" id="{CA6A3313-0005-4834-8566-7A21A2EC58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5114" y="365124"/>
            <a:ext cx="4849511" cy="6174571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xmlns="" id="{A9E456F4-DBB4-415C-AD65-9A75F2AF2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3183037"/>
            <a:ext cx="5257800" cy="3355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857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14B447CB-72A5-4213-8DEA-D1F59BCA46AE}"/>
              </a:ext>
            </a:extLst>
          </p:cNvPr>
          <p:cNvSpPr/>
          <p:nvPr userDrawn="1"/>
        </p:nvSpPr>
        <p:spPr>
          <a:xfrm>
            <a:off x="7662441" y="0"/>
            <a:ext cx="4529560" cy="70489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xmlns="" id="{CA6A3313-0005-4834-8566-7A21A2EC58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198" y="3429000"/>
            <a:ext cx="10515601" cy="2751882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1563F5CE-457E-4C7E-871F-9A4FE29F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24241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E1D4CC8E-85DC-49A9-AEE0-B931325B0A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44688"/>
            <a:ext cx="10515600" cy="13255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4233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76AE17-89CC-436B-A559-479001BB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5C02B9C-917A-4DAE-AC9D-808F57C5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F724242-E50A-405A-856A-C6F0F923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9B6758A-8786-4B02-8EBC-711F254F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4ED30EA-FF72-42A7-9EF2-3C9B61F3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12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84194B-2A31-4D8D-8ACA-FE76C45F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845BAE8-9E59-4470-A65B-9ADF67392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B3DEE03-612E-406D-9587-1F7A55B1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A4AC6BB-5064-4021-ADD0-C7DC90FC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042DC05-DA4C-4D5F-898C-14246AE4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4397521-B5E4-4383-BBCA-180ECE1F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875011-A2D0-4284-ADB4-32205391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525D32F-86F1-4653-B724-7BEE9935F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CC739AB-944F-4035-9084-904C2FBB2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CB889B8-3F03-4BB0-A849-3EC4B22CD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5AAF1E1-2134-412F-AD1C-67161DFBA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38D1C0D-9DFC-412C-9D6A-F1F139CC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5DCD8C20-6C8E-4C2E-B883-7D5631A9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61ADA6FF-10CC-482D-8CFF-08142B3A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63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DBB886-A8B1-49F3-BAFC-8B87EDD0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86B2DB2F-56D6-4DD6-B51A-1E5D1EBA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8E79796-68C4-49A1-B3AF-17E1FE6E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7CF920D-6621-4092-B980-CB4DD443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32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B5EF3B97-C29E-494A-9477-C8AD804E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97DE-5B41-46AD-8507-F852BE4BEEA9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008FCFC6-B52D-4E6B-AFAB-8B2B3331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C3D5148-E958-4CC7-9D5D-4531A7C8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84381E-2897-444E-AE51-4C41F44D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E98346B-E812-475F-A454-0C44E1F6B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5FFA7FE-F892-41A2-8232-ACBF7E879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97DE-5B41-46AD-8507-F852BE4BEEA9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9038E1C-9760-4B22-8F28-24AAC0879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202B5DE-B073-4901-889E-7B1B8B741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D401-E045-48F5-BF01-5EF48C8F697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  <a:extLst>
              <a:ext uri="{FF2B5EF4-FFF2-40B4-BE49-F238E27FC236}">
                <a16:creationId xmlns:a16="http://schemas.microsoft.com/office/drawing/2014/main" xmlns="" id="{F402B95D-1496-4CE2-9690-F5812D03F93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0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8220BF94-BEB7-48AD-8FA3-D3556FF82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528" y="1128139"/>
            <a:ext cx="7110715" cy="2387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5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 частной собственности</a:t>
            </a:r>
            <a:endParaRPr lang="ru-RU" sz="5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xmlns="" id="{4895809B-2F6F-4A42-8734-C1292267E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9064" y="5202238"/>
            <a:ext cx="6481823" cy="1655762"/>
          </a:xfrm>
        </p:spPr>
        <p:txBody>
          <a:bodyPr/>
          <a:lstStyle/>
          <a:p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Ваганова О.</a:t>
            </a:r>
          </a:p>
          <a:p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№: 3834101/30001</a:t>
            </a:r>
            <a:endParaRPr lang="ru-RU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E0820499-B68A-4838-BD6A-FE2469A6B89B}"/>
              </a:ext>
            </a:extLst>
          </p:cNvPr>
          <p:cNvCxnSpPr/>
          <p:nvPr/>
        </p:nvCxnSpPr>
        <p:spPr>
          <a:xfrm>
            <a:off x="6902128" y="1633959"/>
            <a:ext cx="5015696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Движимое или недвижимое имущество: как правильно определить - Бухгалтерия.r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0" r="18835"/>
          <a:stretch/>
        </p:blipFill>
        <p:spPr bwMode="auto">
          <a:xfrm>
            <a:off x="-190500" y="-188472"/>
            <a:ext cx="6976264" cy="7408422"/>
          </a:xfrm>
          <a:prstGeom prst="flowChartDelay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1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 rot="5400000">
            <a:off x="3845842" y="-110446"/>
            <a:ext cx="4383314" cy="6858000"/>
          </a:xfrm>
          <a:prstGeom prst="rect">
            <a:avLst/>
          </a:prstGeom>
          <a:solidFill>
            <a:srgbClr val="002060"/>
          </a:solidFill>
          <a:ln>
            <a:solidFill>
              <a:srgbClr val="3030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9">
            <a:extLst>
              <a:ext uri="{FF2B5EF4-FFF2-40B4-BE49-F238E27FC236}">
                <a16:creationId xmlns:a16="http://schemas.microsoft.com/office/drawing/2014/main" xmlns="" id="{847CC863-09DE-41BD-84E0-7B11B3C168E3}"/>
              </a:ext>
            </a:extLst>
          </p:cNvPr>
          <p:cNvSpPr txBox="1">
            <a:spLocks/>
          </p:cNvSpPr>
          <p:nvPr/>
        </p:nvSpPr>
        <p:spPr>
          <a:xfrm>
            <a:off x="3813125" y="2380624"/>
            <a:ext cx="4565750" cy="2096752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11">
            <a:extLst>
              <a:ext uri="{FF2B5EF4-FFF2-40B4-BE49-F238E27FC236}">
                <a16:creationId xmlns:a16="http://schemas.microsoft.com/office/drawing/2014/main" xmlns="" id="{79BA5493-EFAC-434A-B4A4-9B178F7F14C4}"/>
              </a:ext>
            </a:extLst>
          </p:cNvPr>
          <p:cNvSpPr txBox="1">
            <a:spLocks/>
          </p:cNvSpPr>
          <p:nvPr/>
        </p:nvSpPr>
        <p:spPr>
          <a:xfrm>
            <a:off x="2608499" y="2882976"/>
            <a:ext cx="6975002" cy="1705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62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7910286" y="0"/>
            <a:ext cx="4383314" cy="6858000"/>
          </a:xfrm>
          <a:prstGeom prst="rect">
            <a:avLst/>
          </a:prstGeom>
          <a:solidFill>
            <a:srgbClr val="002060"/>
          </a:solidFill>
          <a:ln>
            <a:solidFill>
              <a:srgbClr val="3030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159657"/>
            <a:ext cx="10787743" cy="1402925"/>
          </a:xfrm>
        </p:spPr>
        <p:txBody>
          <a:bodyPr/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частной собственности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269892" y="1788206"/>
            <a:ext cx="7275286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 частной собственности - одна из форм собственности, означающая абсолютное, защищенное законом право собственника на осуществление правомочий собственника по отношению к конкретному имуществу, включая средства производства.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99FAA15A-6C9A-4D1F-8C39-64C926F00794}"/>
              </a:ext>
            </a:extLst>
          </p:cNvPr>
          <p:cNvCxnSpPr>
            <a:cxnSpLocks/>
          </p:cNvCxnSpPr>
          <p:nvPr/>
        </p:nvCxnSpPr>
        <p:spPr>
          <a:xfrm>
            <a:off x="269892" y="1417442"/>
            <a:ext cx="2384385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ЧАСТНАЯ СОБСТВЕННОСТЬ НЕПРИКОСНОВЕННА — Тошкент окшоми ва Вечерний Ташкент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4" t="15781" r="-1624" b="30470"/>
          <a:stretch/>
        </p:blipFill>
        <p:spPr bwMode="auto">
          <a:xfrm>
            <a:off x="101612" y="3306083"/>
            <a:ext cx="10885714" cy="283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93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3418454"/>
            <a:ext cx="12206514" cy="34395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876800" y="391886"/>
            <a:ext cx="11106988" cy="1585730"/>
          </a:xfrm>
        </p:spPr>
        <p:txBody>
          <a:bodyPr>
            <a:normAutofit/>
          </a:bodyPr>
          <a:lstStyle/>
          <a:p>
            <a:r>
              <a:rPr lang="ru-RU" sz="3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 два вида </a:t>
            </a:r>
            <a:r>
              <a:rPr lang="ru-RU" sz="3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права частной </a:t>
            </a:r>
            <a:br>
              <a:rPr lang="ru-RU" sz="3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собственности</a:t>
            </a:r>
            <a:r>
              <a:rPr lang="ru-RU" sz="3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5DBF1CE9-F983-4CDF-9BDC-C6D0500B4C87}"/>
              </a:ext>
            </a:extLst>
          </p:cNvPr>
          <p:cNvCxnSpPr>
            <a:cxnSpLocks/>
          </p:cNvCxnSpPr>
          <p:nvPr/>
        </p:nvCxnSpPr>
        <p:spPr>
          <a:xfrm>
            <a:off x="7343677" y="1977616"/>
            <a:ext cx="238438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Текст 9">
            <a:extLst>
              <a:ext uri="{FF2B5EF4-FFF2-40B4-BE49-F238E27FC236}">
                <a16:creationId xmlns:a16="http://schemas.microsoft.com/office/drawing/2014/main" xmlns="" id="{65343B07-F345-4F73-9683-FF5C41D161BB}"/>
              </a:ext>
            </a:extLst>
          </p:cNvPr>
          <p:cNvSpPr txBox="1">
            <a:spLocks/>
          </p:cNvSpPr>
          <p:nvPr/>
        </p:nvSpPr>
        <p:spPr>
          <a:xfrm>
            <a:off x="6096000" y="3778622"/>
            <a:ext cx="5690886" cy="1027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9" name="Рисунок 8" descr="Флажок со сплошной заливкой">
            <a:extLst>
              <a:ext uri="{FF2B5EF4-FFF2-40B4-BE49-F238E27FC236}">
                <a16:creationId xmlns:a16="http://schemas.microsoft.com/office/drawing/2014/main" xmlns="" id="{A0353094-625A-4B2F-B1DF-2CE89D28D2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466878" y="3778621"/>
            <a:ext cx="413796" cy="413796"/>
          </a:xfrm>
          <a:prstGeom prst="rect">
            <a:avLst/>
          </a:prstGeom>
        </p:spPr>
      </p:pic>
      <p:pic>
        <p:nvPicPr>
          <p:cNvPr id="11" name="Рисунок 10" descr="Флажок со сплошной заливкой">
            <a:extLst>
              <a:ext uri="{FF2B5EF4-FFF2-40B4-BE49-F238E27FC236}">
                <a16:creationId xmlns:a16="http://schemas.microsoft.com/office/drawing/2014/main" xmlns="" id="{A772974C-36A6-4C43-8D84-0E60FC8116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89102" y="5013657"/>
            <a:ext cx="413796" cy="413796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7054846" y="3614057"/>
            <a:ext cx="45718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1.Право частной собственности граждан</a:t>
            </a:r>
            <a:r>
              <a:rPr lang="ru-RU" sz="32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379794" y="48909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2.Право частной 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собственности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юридических лиц.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AutoShape 18" descr="Что делать с выморочным имуществом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0" descr="Что делать с выморочным имуществом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2" descr="Что делать с выморочным имуществом?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48" name="Picture 28" descr="Как отказаться от прав на недвижимое имущество, Администрация сельского  поселения Явенгское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0" r="36789"/>
          <a:stretch/>
        </p:blipFill>
        <p:spPr bwMode="auto">
          <a:xfrm>
            <a:off x="0" y="-6577"/>
            <a:ext cx="6822621" cy="6850063"/>
          </a:xfrm>
          <a:prstGeom prst="homePlat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1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FC7CEC3F-FCC6-44E4-9669-1A027744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 частной собственности</a:t>
            </a:r>
            <a:endParaRPr lang="ru-RU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CC178696-48A6-4F44-BD35-7721911722EB}"/>
              </a:ext>
            </a:extLst>
          </p:cNvPr>
          <p:cNvCxnSpPr>
            <a:cxnSpLocks/>
          </p:cNvCxnSpPr>
          <p:nvPr/>
        </p:nvCxnSpPr>
        <p:spPr>
          <a:xfrm>
            <a:off x="937549" y="1562582"/>
            <a:ext cx="2384385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9D6938F4-64B9-45CA-B16D-F6F169BC6769}"/>
              </a:ext>
            </a:extLst>
          </p:cNvPr>
          <p:cNvSpPr/>
          <p:nvPr/>
        </p:nvSpPr>
        <p:spPr>
          <a:xfrm>
            <a:off x="774700" y="2019300"/>
            <a:ext cx="5292467" cy="4342435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правом собственности граждан понимают совокупность норм, регулирующих  отношения по осуществлению гражданами трех полномочий собственника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Фактически это предусмотренная законом возможность граждан своими действиями осуществлять три правомочия собственника в пределах, установленных законом, то есть владеть, пользоваться и распоряжаться принадлежащим им имуществом по своему усмотрению путем совершения в отношении этого имущества любых действий, не противоречащих законодательству и не нарушающих права и законные интересы других лиц.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xmlns="" id="{2F109CE4-F731-4D7F-B39D-0301C09B0EF5}"/>
              </a:ext>
            </a:extLst>
          </p:cNvPr>
          <p:cNvSpPr/>
          <p:nvPr/>
        </p:nvSpPr>
        <p:spPr>
          <a:xfrm>
            <a:off x="6388100" y="2019300"/>
            <a:ext cx="5321300" cy="4380535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Право собственности юридических лиц - совокупность правовых норм, закрепляющих  три полномочия собственника. Юридические лица, за исключением унитарных предприятий, а также учреждений, финансируемых собственником, являются единственными собственниками своего имущества (п.3, 4 ст.213 ГК РФ). Объектом права собственности юридических лиц может быть любое имущество, за исключением того, которое по закону может быть только в государственной или муниципальной собственности.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27090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40CEEC74-FEC3-4754-B684-CBC1E42AD82F}"/>
              </a:ext>
            </a:extLst>
          </p:cNvPr>
          <p:cNvSpPr/>
          <p:nvPr/>
        </p:nvSpPr>
        <p:spPr>
          <a:xfrm>
            <a:off x="38636" y="228385"/>
            <a:ext cx="4803820" cy="637847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38579" y="643206"/>
            <a:ext cx="429532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ГК РФ говорится о том, что коммерческие и некоммерческие  организации, кроме государственных и муниципальных предприятий, а также  учреждений финансируемых собственником, являются собственниками не только имущества, переданного им в качестве вкладов их учредителями (участниками), но и приобретенного этими </a:t>
            </a:r>
            <a:endParaRPr lang="ru-RU" sz="19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юридическими </a:t>
            </a:r>
            <a:r>
              <a:rPr lang="ru-RU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лицами по иным основаниям (п. 3 ст.213 ГК РФ).</a:t>
            </a: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62" name="Picture 18" descr="Обращение взыскания на квартиру должни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491" y="104916"/>
            <a:ext cx="5026025" cy="334082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7273" y="5171261"/>
            <a:ext cx="56924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Имущество юридических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лиц делится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основные и 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оборотные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и </a:t>
            </a: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подлежит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бухгалтерскому учету.</a:t>
            </a:r>
          </a:p>
        </p:txBody>
      </p:sp>
      <p:pic>
        <p:nvPicPr>
          <p:cNvPr id="6156" name="Picture 12" descr="Общее имущество собственников недвижимости становится действительно общим,  хотя и с рядом н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023" y="3600450"/>
            <a:ext cx="4919278" cy="32575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Могут ли коллекторы забрать имущество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775331"/>
            <a:ext cx="5245554" cy="349878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85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7309D7DA-21F0-44C2-BB66-3EB7A206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975" y="160338"/>
            <a:ext cx="6057900" cy="1325563"/>
          </a:xfrm>
        </p:spPr>
        <p:txBody>
          <a:bodyPr/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Всеобщая декларация прав человека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C90AD6CD-6529-49E5-A020-3DC57209745D}"/>
              </a:ext>
            </a:extLst>
          </p:cNvPr>
          <p:cNvCxnSpPr>
            <a:cxnSpLocks/>
          </p:cNvCxnSpPr>
          <p:nvPr/>
        </p:nvCxnSpPr>
        <p:spPr>
          <a:xfrm>
            <a:off x="6499514" y="1544014"/>
            <a:ext cx="2384385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75695" y="2024978"/>
            <a:ext cx="4644102" cy="463232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Всеобщая декларация прав человека (статья 17) предусматривает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человек имеет право владеть имуществом как единолично, так и совместно с другими, и никто не должен быть произвольно лишен своего имущества.</a:t>
            </a:r>
          </a:p>
          <a:p>
            <a:endParaRPr lang="ru-RU" dirty="0"/>
          </a:p>
        </p:txBody>
      </p:sp>
      <p:sp>
        <p:nvSpPr>
          <p:cNvPr id="3" name="AutoShape 2" descr="70-летие Всеобщей декларации прав человека отмечают в мире | Медиа портал -  Казанский (Приволжский) Федеральный Университе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70-летие Всеобщей декларации прав человека отмечают в мире | Медиа портал -  Казанский (Приволжский) Федеральный Университет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70-летие Всеобщей декларации прав человека отмечают в мире | Медиа портал -  Казанский (Приволжский) Федеральный Университет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70-летие Всеобщей декларации прав человека отмечают в мире | Медиа портал -  Казанский (Приволжский) Федеральный Университет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70-летие Всеобщей декларации прав человека отмечают в мире | Медиа портал -  Казанский (Приволжский) Федеральный Университет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6" descr="Международный день прав человека | Благотворительный центр &quot;Соучастие в  судьбе&quot; - правовая и социальная помощь детям-сиротам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90" name="Picture 22" descr="Всеобщая декларация прав человека будет переведена на башкирский язык |  ОБЩЕСТВО: События | ОБЩЕСТВО | АиФ Уф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4" t="573" r="4672" b="2390"/>
          <a:stretch/>
        </p:blipFill>
        <p:spPr bwMode="auto">
          <a:xfrm>
            <a:off x="-590648" y="236034"/>
            <a:ext cx="7158873" cy="6424163"/>
          </a:xfrm>
          <a:prstGeom prst="flowChartDelay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7309D7DA-21F0-44C2-BB66-3EB7A206F8C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Европейская конвенция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C90AD6CD-6529-49E5-A020-3DC57209745D}"/>
              </a:ext>
            </a:extLst>
          </p:cNvPr>
          <p:cNvCxnSpPr>
            <a:cxnSpLocks/>
          </p:cNvCxnSpPr>
          <p:nvPr/>
        </p:nvCxnSpPr>
        <p:spPr>
          <a:xfrm>
            <a:off x="937549" y="1562582"/>
            <a:ext cx="2384385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1 Протокола №1 к Европейской конвенции по правам человека от 20.03.1952г. предусматривает, что каждое физическое или юридическое лицо имеет право на уважение своего имущества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possessions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Никто не может быть лишен своего имущества иначе как в интересах общества и на условиях, предусмотренных законом и общими принципами международного права. При этом указывается, что предыдущие положения не умаляют права государства  обеспечивать выполнение таких законов, какие ему представляются необходимыми для осуществления контроля над использованием собственности в соответствии с общими интересами или для обеспечения уплаты налогов или других сборов или штрафов.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2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65229663-ACBE-4239-9C41-B07AD3F2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Конституции РФ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предусматривает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6136DB6-49B3-45EF-A31A-96E61CE4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Право частной собственности охраняется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законом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Каждый вправе иметь имущество в собственности, владеть, пользоваться и распоряжаться им как единолично, так и совместно с другими лицами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Никто не может быть лишен своего имущества иначе как по решению суда. Принудительное отчуждение имущества для государственных нужд может быть произведено только при условии предварительного и равноценного возмещения.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Право наследования гарантируется.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1BB86F6A-506A-47E5-8536-9C4C39BEEC77}"/>
              </a:ext>
            </a:extLst>
          </p:cNvPr>
          <p:cNvCxnSpPr>
            <a:cxnSpLocks/>
          </p:cNvCxnSpPr>
          <p:nvPr/>
        </p:nvCxnSpPr>
        <p:spPr>
          <a:xfrm>
            <a:off x="963307" y="1691372"/>
            <a:ext cx="2384385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xmlns="" id="{E9478F64-2D9E-4EEB-B5A1-2FFCD0EE9777}"/>
              </a:ext>
            </a:extLst>
          </p:cNvPr>
          <p:cNvSpPr txBox="1">
            <a:spLocks/>
          </p:cNvSpPr>
          <p:nvPr/>
        </p:nvSpPr>
        <p:spPr>
          <a:xfrm>
            <a:off x="3953505" y="6492352"/>
            <a:ext cx="4227327" cy="365126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83439B7D-399C-435A-8D54-BBFBA18CC0A5}"/>
              </a:ext>
            </a:extLst>
          </p:cNvPr>
          <p:cNvSpPr/>
          <p:nvPr/>
        </p:nvSpPr>
        <p:spPr>
          <a:xfrm>
            <a:off x="9612922" y="5884986"/>
            <a:ext cx="2579077" cy="973014"/>
          </a:xfrm>
          <a:prstGeom prst="rect">
            <a:avLst/>
          </a:prstGeom>
          <a:solidFill>
            <a:srgbClr val="30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6C903CB-F845-4D81-8BAF-4DE379143906}"/>
              </a:ext>
            </a:extLst>
          </p:cNvPr>
          <p:cNvSpPr/>
          <p:nvPr/>
        </p:nvSpPr>
        <p:spPr>
          <a:xfrm>
            <a:off x="10902461" y="-1"/>
            <a:ext cx="1289539" cy="446665"/>
          </a:xfrm>
          <a:prstGeom prst="rect">
            <a:avLst/>
          </a:prstGeom>
          <a:solidFill>
            <a:srgbClr val="30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2FDD6069-B4FC-45DA-8654-D986573958E1}"/>
              </a:ext>
            </a:extLst>
          </p:cNvPr>
          <p:cNvSpPr/>
          <p:nvPr/>
        </p:nvSpPr>
        <p:spPr>
          <a:xfrm>
            <a:off x="0" y="6030975"/>
            <a:ext cx="1947922" cy="826503"/>
          </a:xfrm>
          <a:prstGeom prst="rect">
            <a:avLst/>
          </a:prstGeom>
          <a:solidFill>
            <a:srgbClr val="30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1EA2F518-1AAC-4C21-A5DD-C07E359F5FB2}"/>
              </a:ext>
            </a:extLst>
          </p:cNvPr>
          <p:cNvSpPr/>
          <p:nvPr/>
        </p:nvSpPr>
        <p:spPr>
          <a:xfrm>
            <a:off x="0" y="7807"/>
            <a:ext cx="1289538" cy="436119"/>
          </a:xfrm>
          <a:prstGeom prst="rect">
            <a:avLst/>
          </a:prstGeom>
          <a:solidFill>
            <a:srgbClr val="303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4" descr="Самый главный флаг России» » ТОДЮБ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Самый главный флаг России» » ТОДЮБ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8" descr="Самый главный флаг России» » ТОДЮБ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28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DBA08F00-7A36-4C77-BA88-D3BB82D1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Законодательство РФ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CCE5748F-5207-43B6-9D1D-67820C9D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Законодательство России и других стран допускает в ряде случаев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принудительное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прекращение права собственности как в судебном, так и во внесудебном порядке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судебном порядке производится конфискация, принудительный выкуп земельного участка для  государственных и муниципальных нужд, изъятие земельного участка, используемого с нарушением законодательства, принудительный выкуп бесхозяйственно содержимых культурных ценностей и домашних  животных при ненадлежащем обращении с ними, обращение взыскания на имущество по обязательствам. Национализация и реквизиция осуществляются во внесудебном порядке. Обращение взыскания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имущество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может осуществляться во внесудебном порядке, по исполнительной надписи нотариуса. Однако во всех вышеуказанных случаях, кроме конфискации, которая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наказанием за преступление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административное правонарушение, и обращения взыскания на имущество по обязательствам собственника,  собственник должен получить денежную компенсацию. Штраф, который также является лишением собственности, может как наказание за административное  правонарушение налагаться и во внесудебном порядке, но в таком случае лицо, на которое наложен штраф,  если оно не желает уплачивать его добровольно, вправе обжаловать решение о его наложении в суд</a:t>
            </a:r>
          </a:p>
          <a:p>
            <a:endParaRPr lang="ru-RU" sz="2800" dirty="0">
              <a:solidFill>
                <a:schemeClr val="accent3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40CEEC74-FEC3-4754-B684-CBC1E42AD82F}"/>
              </a:ext>
            </a:extLst>
          </p:cNvPr>
          <p:cNvSpPr/>
          <p:nvPr/>
        </p:nvSpPr>
        <p:spPr>
          <a:xfrm>
            <a:off x="0" y="122107"/>
            <a:ext cx="1289538" cy="4361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260ED859-81A1-4E3C-A608-4AC57FD0FA2E}"/>
              </a:ext>
            </a:extLst>
          </p:cNvPr>
          <p:cNvCxnSpPr>
            <a:cxnSpLocks/>
          </p:cNvCxnSpPr>
          <p:nvPr/>
        </p:nvCxnSpPr>
        <p:spPr>
          <a:xfrm>
            <a:off x="937549" y="1562582"/>
            <a:ext cx="2384385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671</Words>
  <Application>Microsoft Office PowerPoint</Application>
  <PresentationFormat>Произвольный</PresentationFormat>
  <Paragraphs>30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Право частной собственности</vt:lpstr>
      <vt:lpstr>Право частной собственности</vt:lpstr>
      <vt:lpstr>Выделяют два вида права частной   собственности:</vt:lpstr>
      <vt:lpstr>Право частной собственности</vt:lpstr>
      <vt:lpstr>Презентация PowerPoint</vt:lpstr>
      <vt:lpstr>Всеобщая декларация прав человека</vt:lpstr>
      <vt:lpstr>Европейская конвенция</vt:lpstr>
      <vt:lpstr>   Статья 35 Конституции РФ         предусматривает, что:</vt:lpstr>
      <vt:lpstr>Законодательство РФ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User</cp:lastModifiedBy>
  <cp:revision>37</cp:revision>
  <dcterms:created xsi:type="dcterms:W3CDTF">2021-12-05T12:50:35Z</dcterms:created>
  <dcterms:modified xsi:type="dcterms:W3CDTF">2023-10-20T23:08:09Z</dcterms:modified>
</cp:coreProperties>
</file>